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TT Interphases" charset="1" panose="02000503020000020004"/>
      <p:regular r:id="rId25"/>
    </p:embeddedFont>
    <p:embeddedFont>
      <p:font typeface="TT Interphases Bold" charset="1" panose="020008030600000200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4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4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8068" y="1028700"/>
            <a:ext cx="7571232" cy="8229600"/>
          </a:xfrm>
          <a:custGeom>
            <a:avLst/>
            <a:gdLst/>
            <a:ahLst/>
            <a:cxnLst/>
            <a:rect r="r" b="b" t="t" l="l"/>
            <a:pathLst>
              <a:path h="8229600" w="7571232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2361" y="4900192"/>
            <a:ext cx="6717150" cy="2397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2"/>
              </a:lnSpc>
            </a:pPr>
            <a:r>
              <a:rPr lang="en-US" sz="7049" spc="-34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Deep Learning Models for Stock Price</a:t>
            </a:r>
            <a:r>
              <a:rPr lang="en-US" sz="7049" spc="-34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Prediction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269296" y="3138067"/>
            <a:ext cx="1543050" cy="1543050"/>
          </a:xfrm>
          <a:custGeom>
            <a:avLst/>
            <a:gdLst/>
            <a:ahLst/>
            <a:cxnLst/>
            <a:rect r="r" b="b" t="t" l="l"/>
            <a:pathLst>
              <a:path h="1543050" w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63228"/>
            <a:ext cx="2481344" cy="19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9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By :Erez Levy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15240" y="9063228"/>
            <a:ext cx="2844060" cy="19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79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BIU-DS18             June, 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5470" y="7240527"/>
            <a:ext cx="6790932" cy="159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9"/>
              </a:lnSpc>
              <a:spcBef>
                <a:spcPct val="0"/>
              </a:spcBef>
            </a:pPr>
          </a:p>
          <a:p>
            <a:pPr algn="l">
              <a:lnSpc>
                <a:spcPts val="4269"/>
              </a:lnSpc>
              <a:spcBef>
                <a:spcPct val="0"/>
              </a:spcBef>
            </a:pPr>
            <a:r>
              <a:rPr lang="en-US" sz="3049" spc="-14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 Comprehensive Analysis of CNN, LSTM, and GRU Architectures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83490" y="593480"/>
            <a:ext cx="5779471" cy="4550020"/>
          </a:xfrm>
          <a:custGeom>
            <a:avLst/>
            <a:gdLst/>
            <a:ahLst/>
            <a:cxnLst/>
            <a:rect r="r" b="b" t="t" l="l"/>
            <a:pathLst>
              <a:path h="4550020" w="5779471">
                <a:moveTo>
                  <a:pt x="0" y="0"/>
                </a:moveTo>
                <a:lnTo>
                  <a:pt x="5779471" y="0"/>
                </a:lnTo>
                <a:lnTo>
                  <a:pt x="5779471" y="4550020"/>
                </a:lnTo>
                <a:lnTo>
                  <a:pt x="0" y="4550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0280" y="2141169"/>
            <a:ext cx="9553843" cy="540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4"/>
              </a:lnSpc>
            </a:pPr>
            <a:r>
              <a:rPr lang="en-US" sz="4510" spc="-22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GRU Architecture Details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3689" y="4249952"/>
            <a:ext cx="8473720" cy="490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-13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Gated Recurrent Unit Design :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</a:t>
            </a: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nput Shape: (20, n_features)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↓ 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GRU(128 units, return_sequences=True, dropout=0.3) 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↓ 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GRU(64 units, dropout=0.3) 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↓ 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Dens</a:t>
            </a: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e(64) → ReLU → Dropout(0.3)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↓ 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Dense(1) → Output Prediction</a:t>
            </a:r>
          </a:p>
          <a:p>
            <a:pPr algn="l">
              <a:lnSpc>
                <a:spcPts val="245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072694" y="5463442"/>
            <a:ext cx="7764512" cy="4339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GRU Strengths &amp; Applications: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Advantages:</a:t>
            </a:r>
          </a:p>
          <a:p>
            <a:pPr algn="l" marL="577591" indent="-288796" lvl="1">
              <a:lnSpc>
                <a:spcPts val="3745"/>
              </a:lnSpc>
              <a:buFont typeface="Arial"/>
              <a:buChar char="•"/>
            </a:pPr>
            <a:r>
              <a:rPr lang="en-US" sz="2675" spc="-1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Op</a:t>
            </a:r>
            <a:r>
              <a:rPr lang="en-US" sz="2675" spc="-1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timal efficiency-performance balance</a:t>
            </a:r>
          </a:p>
          <a:p>
            <a:pPr algn="l" marL="577591" indent="-288796" lvl="1">
              <a:lnSpc>
                <a:spcPts val="3745"/>
              </a:lnSpc>
              <a:buFont typeface="Arial"/>
              <a:buChar char="•"/>
            </a:pPr>
            <a:r>
              <a:rPr lang="en-US" sz="2675" spc="-1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Faster training than LSTM (85s vs 120s)</a:t>
            </a:r>
          </a:p>
          <a:p>
            <a:pPr algn="l" marL="577591" indent="-288796" lvl="1">
              <a:lnSpc>
                <a:spcPts val="3745"/>
              </a:lnSpc>
              <a:buFont typeface="Arial"/>
              <a:buChar char="•"/>
            </a:pPr>
            <a:r>
              <a:rPr lang="en-US" sz="2675" spc="-1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</a:t>
            </a:r>
            <a:r>
              <a:rPr lang="en-US" sz="2675" spc="-1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ood generalization capability</a:t>
            </a:r>
          </a:p>
          <a:p>
            <a:pPr algn="l">
              <a:lnSpc>
                <a:spcPts val="292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Sweet Spot: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Best choice for production environments.</a:t>
            </a:r>
          </a:p>
          <a:p>
            <a:pPr algn="l">
              <a:lnSpc>
                <a:spcPts val="292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8253798" y="-184836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08757" y="8145385"/>
            <a:ext cx="291723" cy="202084"/>
          </a:xfrm>
          <a:custGeom>
            <a:avLst/>
            <a:gdLst/>
            <a:ahLst/>
            <a:cxnLst/>
            <a:rect r="r" b="b" t="t" l="l"/>
            <a:pathLst>
              <a:path h="202084" w="291723">
                <a:moveTo>
                  <a:pt x="0" y="0"/>
                </a:moveTo>
                <a:lnTo>
                  <a:pt x="291723" y="0"/>
                </a:lnTo>
                <a:lnTo>
                  <a:pt x="291723" y="202085"/>
                </a:lnTo>
                <a:lnTo>
                  <a:pt x="0" y="2020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6219" y="2087449"/>
            <a:ext cx="7193539" cy="2026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Training 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4108" y="6317294"/>
            <a:ext cx="4780120" cy="3647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8"/>
              </a:lnSpc>
            </a:pPr>
            <a:r>
              <a:rPr lang="en-US" sz="2349" spc="-115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Training Setup:</a:t>
            </a:r>
          </a:p>
          <a:p>
            <a:pPr algn="l" marL="507190" indent="-253595" lvl="1">
              <a:lnSpc>
                <a:spcPts val="3288"/>
              </a:lnSpc>
              <a:buFont typeface="Arial"/>
              <a:buChar char="•"/>
            </a:pPr>
            <a:r>
              <a:rPr lang="en-US" sz="2349" spc="-11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Ep</a:t>
            </a:r>
            <a:r>
              <a:rPr lang="en-US" sz="2349" spc="-11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ochs: 100 (with early stopping)</a:t>
            </a:r>
          </a:p>
          <a:p>
            <a:pPr algn="l" marL="507190" indent="-253595" lvl="1">
              <a:lnSpc>
                <a:spcPts val="3288"/>
              </a:lnSpc>
              <a:buFont typeface="Arial"/>
              <a:buChar char="•"/>
            </a:pPr>
            <a:r>
              <a:rPr lang="en-US" sz="2349" spc="-11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</a:t>
            </a:r>
            <a:r>
              <a:rPr lang="en-US" sz="2349" spc="-11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atch Size: 32</a:t>
            </a:r>
          </a:p>
          <a:p>
            <a:pPr algn="l" marL="507190" indent="-253595" lvl="1">
              <a:lnSpc>
                <a:spcPts val="3288"/>
              </a:lnSpc>
              <a:buFont typeface="Arial"/>
              <a:buChar char="•"/>
            </a:pPr>
            <a:r>
              <a:rPr lang="en-US" sz="2349" spc="-11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Loss Function: Mean Squared Error (MSE)</a:t>
            </a:r>
          </a:p>
          <a:p>
            <a:pPr algn="l" marL="507190" indent="-253595" lvl="1">
              <a:lnSpc>
                <a:spcPts val="3288"/>
              </a:lnSpc>
              <a:buFont typeface="Arial"/>
              <a:buChar char="•"/>
            </a:pPr>
            <a:r>
              <a:rPr lang="en-US" sz="2349" spc="-11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Optimizer: Adam (β₁=0.9, β₂=0.999)</a:t>
            </a:r>
          </a:p>
          <a:p>
            <a:pPr algn="l" marL="507190" indent="-253595" lvl="1">
              <a:lnSpc>
                <a:spcPts val="3288"/>
              </a:lnSpc>
              <a:buFont typeface="Arial"/>
              <a:buChar char="•"/>
            </a:pPr>
            <a:r>
              <a:rPr lang="en-US" sz="2349" spc="-11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Learning Rate: 0.001 with ReduceLROnPlateau</a:t>
            </a:r>
          </a:p>
          <a:p>
            <a:pPr algn="l">
              <a:lnSpc>
                <a:spcPts val="266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89254" y="5689988"/>
            <a:ext cx="3587341" cy="41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spc="-11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Training Configuration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00480" y="6460602"/>
            <a:ext cx="8627127" cy="239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spc="-11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Overfitting Prevention: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Early Stopping: Patience = 15 epochs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Dropout Regularization: 30% rate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Learning Rate Scheduling: Factor = 0.5, Patience = 10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Time-Aware Validation: No data leakage</a:t>
            </a:r>
          </a:p>
          <a:p>
            <a:pPr algn="l">
              <a:lnSpc>
                <a:spcPts val="32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895172" y="5673552"/>
            <a:ext cx="2654135" cy="41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spc="-11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Advanced Features: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110854" y="1028700"/>
            <a:ext cx="7148446" cy="4185090"/>
          </a:xfrm>
          <a:custGeom>
            <a:avLst/>
            <a:gdLst/>
            <a:ahLst/>
            <a:cxnLst/>
            <a:rect r="r" b="b" t="t" l="l"/>
            <a:pathLst>
              <a:path h="4185090" w="7148446">
                <a:moveTo>
                  <a:pt x="0" y="0"/>
                </a:moveTo>
                <a:lnTo>
                  <a:pt x="7148446" y="0"/>
                </a:lnTo>
                <a:lnTo>
                  <a:pt x="7148446" y="4185090"/>
                </a:lnTo>
                <a:lnTo>
                  <a:pt x="0" y="41850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29974" y="3147267"/>
            <a:ext cx="6629326" cy="6111033"/>
          </a:xfrm>
          <a:custGeom>
            <a:avLst/>
            <a:gdLst/>
            <a:ahLst/>
            <a:cxnLst/>
            <a:rect r="r" b="b" t="t" l="l"/>
            <a:pathLst>
              <a:path h="6111033" w="6629326">
                <a:moveTo>
                  <a:pt x="0" y="0"/>
                </a:moveTo>
                <a:lnTo>
                  <a:pt x="6629326" y="0"/>
                </a:lnTo>
                <a:lnTo>
                  <a:pt x="6629326" y="6111033"/>
                </a:lnTo>
                <a:lnTo>
                  <a:pt x="0" y="6111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2130731" y="-184836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9791" y="2506267"/>
            <a:ext cx="10344346" cy="2068869"/>
          </a:xfrm>
          <a:custGeom>
            <a:avLst/>
            <a:gdLst/>
            <a:ahLst/>
            <a:cxnLst/>
            <a:rect r="r" b="b" t="t" l="l"/>
            <a:pathLst>
              <a:path h="2068869" w="10344346">
                <a:moveTo>
                  <a:pt x="0" y="0"/>
                </a:moveTo>
                <a:lnTo>
                  <a:pt x="10344346" y="0"/>
                </a:lnTo>
                <a:lnTo>
                  <a:pt x="10344346" y="2068869"/>
                </a:lnTo>
                <a:lnTo>
                  <a:pt x="0" y="20688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6210" y="1799661"/>
            <a:ext cx="8887790" cy="363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3000" spc="-14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Performance </a:t>
            </a:r>
            <a:r>
              <a:rPr lang="en-US" sz="3000" spc="-14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Results - LSTM Emerges as Champion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9791" y="4542452"/>
            <a:ext cx="8426011" cy="533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0"/>
              </a:lnSpc>
            </a:pPr>
            <a:r>
              <a:rPr lang="en-US" sz="2671" spc="-13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Statistical Significance : </a:t>
            </a:r>
          </a:p>
          <a:p>
            <a:pPr algn="l">
              <a:lnSpc>
                <a:spcPts val="3740"/>
              </a:lnSpc>
            </a:pPr>
          </a:p>
          <a:p>
            <a:pPr algn="l" marL="576846" indent="-288423" lvl="1">
              <a:lnSpc>
                <a:spcPts val="3740"/>
              </a:lnSpc>
              <a:buFont typeface="Arial"/>
              <a:buChar char="•"/>
            </a:pPr>
            <a:r>
              <a:rPr lang="en-US" sz="2671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LSTM</a:t>
            </a:r>
            <a:r>
              <a:rPr lang="en-US" sz="2671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vs Others:</a:t>
            </a:r>
          </a:p>
          <a:p>
            <a:pPr algn="l" marL="576846" indent="-288423" lvl="1">
              <a:lnSpc>
                <a:spcPts val="3740"/>
              </a:lnSpc>
              <a:buFont typeface="Arial"/>
              <a:buChar char="•"/>
            </a:pPr>
            <a:r>
              <a:rPr lang="en-US" sz="2671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LSTM vs GRU: p = 0.023 ✅ Sign</a:t>
            </a:r>
            <a:r>
              <a:rPr lang="en-US" sz="2671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ificant</a:t>
            </a:r>
          </a:p>
          <a:p>
            <a:pPr algn="l" marL="576846" indent="-288423" lvl="1">
              <a:lnSpc>
                <a:spcPts val="3740"/>
              </a:lnSpc>
              <a:buFont typeface="Arial"/>
              <a:buChar char="•"/>
            </a:pPr>
            <a:r>
              <a:rPr lang="en-US" sz="2671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LSTM</a:t>
            </a:r>
            <a:r>
              <a:rPr lang="en-US" sz="2671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  <a:r>
              <a:rPr lang="en-US" sz="2671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v</a:t>
            </a:r>
            <a:r>
              <a:rPr lang="en-US" sz="2671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</a:t>
            </a:r>
            <a:r>
              <a:rPr lang="en-US" sz="2671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CNN</a:t>
            </a:r>
            <a:r>
              <a:rPr lang="en-US" sz="2671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:</a:t>
            </a:r>
            <a:r>
              <a:rPr lang="en-US" sz="2671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p = 0.001 ✅ Highly Significant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  <a:r>
              <a:rPr lang="en-US" sz="2671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✓ Achieve superior accuracy vs traditional methods.</a:t>
            </a:r>
          </a:p>
          <a:p>
            <a:pPr algn="l">
              <a:lnSpc>
                <a:spcPts val="3740"/>
              </a:lnSpc>
            </a:pPr>
            <a:r>
              <a:rPr lang="en-US" sz="2671" spc="-13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✓ Create actionable trading insights</a:t>
            </a:r>
          </a:p>
          <a:p>
            <a:pPr algn="l">
              <a:lnSpc>
                <a:spcPts val="2119"/>
              </a:lnSpc>
            </a:pPr>
          </a:p>
          <a:p>
            <a:pPr algn="l">
              <a:lnSpc>
                <a:spcPts val="2119"/>
              </a:lnSpc>
            </a:pPr>
          </a:p>
          <a:p>
            <a:pPr algn="l">
              <a:lnSpc>
                <a:spcPts val="2119"/>
              </a:lnSpc>
            </a:pPr>
          </a:p>
          <a:p>
            <a:pPr algn="l">
              <a:lnSpc>
                <a:spcPts val="211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506416"/>
            <a:ext cx="6730928" cy="5751884"/>
          </a:xfrm>
          <a:custGeom>
            <a:avLst/>
            <a:gdLst/>
            <a:ahLst/>
            <a:cxnLst/>
            <a:rect r="r" b="b" t="t" l="l"/>
            <a:pathLst>
              <a:path h="5751884" w="6730928">
                <a:moveTo>
                  <a:pt x="0" y="0"/>
                </a:moveTo>
                <a:lnTo>
                  <a:pt x="6730928" y="0"/>
                </a:lnTo>
                <a:lnTo>
                  <a:pt x="6730928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6822619" y="1028700"/>
            <a:ext cx="436681" cy="339023"/>
          </a:xfrm>
          <a:custGeom>
            <a:avLst/>
            <a:gdLst/>
            <a:ahLst/>
            <a:cxnLst/>
            <a:rect r="r" b="b" t="t" l="l"/>
            <a:pathLst>
              <a:path h="339023" w="436681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59628" y="6577493"/>
            <a:ext cx="10348325" cy="2046279"/>
          </a:xfrm>
          <a:custGeom>
            <a:avLst/>
            <a:gdLst/>
            <a:ahLst/>
            <a:cxnLst/>
            <a:rect r="r" b="b" t="t" l="l"/>
            <a:pathLst>
              <a:path h="2046279" w="10348325">
                <a:moveTo>
                  <a:pt x="0" y="0"/>
                </a:moveTo>
                <a:lnTo>
                  <a:pt x="10348325" y="0"/>
                </a:lnTo>
                <a:lnTo>
                  <a:pt x="10348325" y="2046279"/>
                </a:lnTo>
                <a:lnTo>
                  <a:pt x="0" y="20462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47728" y="768030"/>
            <a:ext cx="6841091" cy="77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3889" spc="-19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Feature Engine</a:t>
            </a:r>
            <a:r>
              <a:rPr lang="en-US" sz="3889" spc="-19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ering Impact</a:t>
            </a:r>
          </a:p>
          <a:p>
            <a:pPr algn="l">
              <a:lnSpc>
                <a:spcPts val="2610"/>
              </a:lnSpc>
            </a:pPr>
            <a:r>
              <a:rPr lang="en-US" sz="3000" spc="-14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30%+ Improvement Across All Models!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37621" y="3009748"/>
            <a:ext cx="6143851" cy="284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5"/>
              </a:lnSpc>
            </a:pPr>
            <a:r>
              <a:rPr lang="en-US" sz="2296" spc="-11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Most Impactful Features:</a:t>
            </a:r>
          </a:p>
          <a:p>
            <a:pPr algn="l" marL="517415" indent="-258708" lvl="1">
              <a:lnSpc>
                <a:spcPts val="3355"/>
              </a:lnSpc>
              <a:buFont typeface="Arial"/>
              <a:buChar char="•"/>
            </a:pPr>
            <a:r>
              <a:rPr lang="en-US" sz="2396" spc="-11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RSI (28%) - Momentum detection champion</a:t>
            </a:r>
          </a:p>
          <a:p>
            <a:pPr algn="l" marL="517415" indent="-258708" lvl="1">
              <a:lnSpc>
                <a:spcPts val="3355"/>
              </a:lnSpc>
              <a:buFont typeface="Arial"/>
              <a:buChar char="•"/>
            </a:pPr>
            <a:r>
              <a:rPr lang="en-US" sz="2396" spc="-11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MAC</a:t>
            </a:r>
            <a:r>
              <a:rPr lang="en-US" sz="2396" spc="-11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 (24%) - Trend identification master</a:t>
            </a:r>
          </a:p>
          <a:p>
            <a:pPr algn="l" marL="517415" indent="-258708" lvl="1">
              <a:lnSpc>
                <a:spcPts val="3355"/>
              </a:lnSpc>
              <a:buFont typeface="Arial"/>
              <a:buChar char="•"/>
            </a:pPr>
            <a:r>
              <a:rPr lang="en-US" sz="2396" spc="-11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Bollinger Bands (23%) - Volatility wizard</a:t>
            </a:r>
          </a:p>
          <a:p>
            <a:pPr algn="l" marL="517415" indent="-258708" lvl="1">
              <a:lnSpc>
                <a:spcPts val="3355"/>
              </a:lnSpc>
              <a:buFont typeface="Arial"/>
              <a:buChar char="•"/>
            </a:pPr>
            <a:r>
              <a:rPr lang="en-US" sz="2396" spc="-11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Volume Indicators (25%) - Market activity signals</a:t>
            </a:r>
          </a:p>
          <a:p>
            <a:pPr algn="l">
              <a:lnSpc>
                <a:spcPts val="279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537621" y="2246042"/>
            <a:ext cx="4189034" cy="419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4"/>
              </a:lnSpc>
            </a:pPr>
            <a:r>
              <a:rPr lang="en-US" sz="2510" spc="-12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Feature Importance Ranking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52295" y="5811832"/>
            <a:ext cx="4487630" cy="365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-10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Models Improvments 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642370"/>
            <a:ext cx="6308485" cy="4071840"/>
          </a:xfrm>
          <a:custGeom>
            <a:avLst/>
            <a:gdLst/>
            <a:ahLst/>
            <a:cxnLst/>
            <a:rect r="r" b="b" t="t" l="l"/>
            <a:pathLst>
              <a:path h="4071840" w="6308485">
                <a:moveTo>
                  <a:pt x="0" y="0"/>
                </a:moveTo>
                <a:lnTo>
                  <a:pt x="6308485" y="0"/>
                </a:lnTo>
                <a:lnTo>
                  <a:pt x="6308485" y="4071840"/>
                </a:lnTo>
                <a:lnTo>
                  <a:pt x="0" y="4071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90135" y="1982524"/>
            <a:ext cx="7550579" cy="196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4724" spc="-23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Model Performance Comparison</a:t>
            </a:r>
          </a:p>
          <a:p>
            <a:pPr algn="l">
              <a:lnSpc>
                <a:spcPts val="4450"/>
              </a:lnSpc>
            </a:pPr>
          </a:p>
          <a:p>
            <a:pPr algn="l">
              <a:lnSpc>
                <a:spcPts val="2781"/>
              </a:lnSpc>
            </a:pPr>
            <a:r>
              <a:rPr lang="en-US" sz="3197" spc="-15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Comprehensive Ranking Analysis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86258" y="663432"/>
            <a:ext cx="7448679" cy="2878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spc="-156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Performance Champion: LSTM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Best </a:t>
            </a: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Accuracy: Lowest MSE, highest R²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Superior Memory: Excellent long-term pattern capture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Trade-off: Highest computational cost</a:t>
            </a:r>
          </a:p>
          <a:p>
            <a:pPr algn="l">
              <a:lnSpc>
                <a:spcPts val="266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182943" y="5114925"/>
            <a:ext cx="2523006" cy="19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"/>
              </a:lnSpc>
            </a:pPr>
            <a:r>
              <a:rPr lang="en-US" sz="1149" spc="-56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Comprehensive Ranking Analysis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86258" y="6724092"/>
            <a:ext cx="500367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146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Speed Demon: CNN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51468" y="3560490"/>
            <a:ext cx="5515918" cy="52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-14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Efficiency Leader: GRU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86258" y="4112600"/>
            <a:ext cx="7448679" cy="2733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Balanced Performance: 97% of LSTM</a:t>
            </a:r>
            <a:r>
              <a:rPr lang="en-US" sz="2599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a</a:t>
            </a:r>
            <a:r>
              <a:rPr lang="en-US" sz="2599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ccuracy with 71% training time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Production Ready: Optimal for real-world deployment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Sweet Spot: Best performance-per-parameter ratio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386258" y="7257492"/>
            <a:ext cx="7448679" cy="236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Fastest Inference: 3ms prediction time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Reso</a:t>
            </a:r>
            <a:r>
              <a:rPr lang="en-US" sz="2699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urce Efficient: Lowest memory footprint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Limit</a:t>
            </a:r>
            <a:r>
              <a:rPr lang="en-US" sz="2699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ation: Struggles with complex temporal dependencies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39554" y="203185"/>
            <a:ext cx="7148446" cy="4185090"/>
          </a:xfrm>
          <a:custGeom>
            <a:avLst/>
            <a:gdLst/>
            <a:ahLst/>
            <a:cxnLst/>
            <a:rect r="r" b="b" t="t" l="l"/>
            <a:pathLst>
              <a:path h="4185090" w="7148446">
                <a:moveTo>
                  <a:pt x="0" y="0"/>
                </a:moveTo>
                <a:lnTo>
                  <a:pt x="7148446" y="0"/>
                </a:lnTo>
                <a:lnTo>
                  <a:pt x="7148446" y="4185090"/>
                </a:lnTo>
                <a:lnTo>
                  <a:pt x="0" y="4185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3964" y="4943513"/>
            <a:ext cx="10835590" cy="2622497"/>
          </a:xfrm>
          <a:custGeom>
            <a:avLst/>
            <a:gdLst/>
            <a:ahLst/>
            <a:cxnLst/>
            <a:rect r="r" b="b" t="t" l="l"/>
            <a:pathLst>
              <a:path h="2622497" w="10835590">
                <a:moveTo>
                  <a:pt x="0" y="0"/>
                </a:moveTo>
                <a:lnTo>
                  <a:pt x="10835590" y="0"/>
                </a:lnTo>
                <a:lnTo>
                  <a:pt x="10835590" y="2622498"/>
                </a:lnTo>
                <a:lnTo>
                  <a:pt x="0" y="26224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09418" y="1682568"/>
            <a:ext cx="6121984" cy="2565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5"/>
              </a:lnSpc>
            </a:pPr>
            <a:r>
              <a:rPr lang="en-US" sz="7489" spc="-36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Market Condition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7272" y="4190981"/>
            <a:ext cx="6224716" cy="41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spc="-11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Performance Across Different Market Regimes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84926" y="5032621"/>
            <a:ext cx="5945961" cy="253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LSTM excels in trending markets (3/4 scenarios)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GRU shows resilience during market stress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All models struggle in high volatility periods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307190" y="4521275"/>
            <a:ext cx="4813174" cy="422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Key points Models Behaviors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7272" y="7899321"/>
            <a:ext cx="6485371" cy="8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⚠️ What These Models CANNOT Do</a:t>
            </a:r>
          </a:p>
          <a:p>
            <a:pPr algn="l">
              <a:lnSpc>
                <a:spcPts val="3499"/>
              </a:lnSpc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Market Limitations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31401" y="7640689"/>
            <a:ext cx="10471995" cy="267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spc="-11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Fundamental Constraints:</a:t>
            </a:r>
          </a:p>
          <a:p>
            <a:pPr algn="l" marL="565784" indent="-282892" lvl="1">
              <a:lnSpc>
                <a:spcPts val="3668"/>
              </a:lnSpc>
              <a:buFont typeface="Arial"/>
              <a:buChar char="•"/>
            </a:pPr>
            <a:r>
              <a:rPr lang="en-US" sz="2620" spc="-12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Black Swan Events: Cannot predict sudden crashes or news impacts</a:t>
            </a:r>
          </a:p>
          <a:p>
            <a:pPr algn="l" marL="565784" indent="-282892" lvl="1">
              <a:lnSpc>
                <a:spcPts val="3668"/>
              </a:lnSpc>
              <a:buFont typeface="Arial"/>
              <a:buChar char="•"/>
            </a:pPr>
            <a:r>
              <a:rPr lang="en-US" sz="2620" spc="-12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External Information: No access to earnings, news, or economic data</a:t>
            </a:r>
          </a:p>
          <a:p>
            <a:pPr algn="l" marL="565784" indent="-282892" lvl="1">
              <a:lnSpc>
                <a:spcPts val="3668"/>
              </a:lnSpc>
              <a:buFont typeface="Arial"/>
              <a:buChar char="•"/>
            </a:pPr>
            <a:r>
              <a:rPr lang="en-US" sz="2620" spc="-12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Market Efficiency: Strong-form efficiency limits predictable patterns</a:t>
            </a:r>
          </a:p>
          <a:p>
            <a:pPr algn="l" marL="565784" indent="-282892" lvl="1">
              <a:lnSpc>
                <a:spcPts val="3668"/>
              </a:lnSpc>
              <a:buFont typeface="Arial"/>
              <a:buChar char="•"/>
            </a:pPr>
            <a:r>
              <a:rPr lang="en-US" sz="2620" spc="-12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Regime Changes: Struggle when m</a:t>
            </a:r>
            <a:r>
              <a:rPr lang="en-US" sz="2620" spc="-12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arket dynamics shift</a:t>
            </a:r>
          </a:p>
          <a:p>
            <a:pPr algn="l">
              <a:lnSpc>
                <a:spcPts val="3668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20435" y="245226"/>
            <a:ext cx="5779471" cy="4550020"/>
          </a:xfrm>
          <a:custGeom>
            <a:avLst/>
            <a:gdLst/>
            <a:ahLst/>
            <a:cxnLst/>
            <a:rect r="r" b="b" t="t" l="l"/>
            <a:pathLst>
              <a:path h="4550020" w="5779471">
                <a:moveTo>
                  <a:pt x="0" y="0"/>
                </a:moveTo>
                <a:lnTo>
                  <a:pt x="5779471" y="0"/>
                </a:lnTo>
                <a:lnTo>
                  <a:pt x="5779471" y="4550020"/>
                </a:lnTo>
                <a:lnTo>
                  <a:pt x="0" y="4550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0280" y="2122119"/>
            <a:ext cx="8473720" cy="92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4000" spc="-196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Key Insights &amp; Lessons Learned</a:t>
            </a:r>
          </a:p>
          <a:p>
            <a:pPr algn="l">
              <a:lnSpc>
                <a:spcPts val="3480"/>
              </a:lnSpc>
            </a:pPr>
            <a:r>
              <a:rPr lang="en-US" sz="4000" spc="-1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Major Discoveries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6023" y="5076825"/>
            <a:ext cx="8473720" cy="4770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-13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Model Architecture Insights :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LSTM superiority confirmed for complex temporal patterns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Feature engineering provides consistent 30%+ improvements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GRU offers best ROI for practical implementations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Statistical significance validates all performance differences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245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935394" y="5055080"/>
            <a:ext cx="7764512" cy="4792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146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Financial Prediction Insights: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Short-term prediction (1-5 days) shows promise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Technical indicators significantly enhance performance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</a:t>
            </a: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arket regime awareness crucial for model selection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Risk management </a:t>
            </a: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essential for practical application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292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8253798" y="-184836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40235" y="6937211"/>
            <a:ext cx="4300727" cy="3252913"/>
          </a:xfrm>
          <a:custGeom>
            <a:avLst/>
            <a:gdLst/>
            <a:ahLst/>
            <a:cxnLst/>
            <a:rect r="r" b="b" t="t" l="l"/>
            <a:pathLst>
              <a:path h="3252913" w="4300727">
                <a:moveTo>
                  <a:pt x="0" y="0"/>
                </a:moveTo>
                <a:lnTo>
                  <a:pt x="4300727" y="0"/>
                </a:lnTo>
                <a:lnTo>
                  <a:pt x="4300727" y="3252913"/>
                </a:lnTo>
                <a:lnTo>
                  <a:pt x="0" y="3252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3685" y="2249103"/>
            <a:ext cx="10364206" cy="4688108"/>
          </a:xfrm>
          <a:custGeom>
            <a:avLst/>
            <a:gdLst/>
            <a:ahLst/>
            <a:cxnLst/>
            <a:rect r="r" b="b" t="t" l="l"/>
            <a:pathLst>
              <a:path h="4688108" w="10364206">
                <a:moveTo>
                  <a:pt x="0" y="0"/>
                </a:moveTo>
                <a:lnTo>
                  <a:pt x="10364205" y="0"/>
                </a:lnTo>
                <a:lnTo>
                  <a:pt x="10364205" y="4688108"/>
                </a:lnTo>
                <a:lnTo>
                  <a:pt x="0" y="46881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040714" y="520005"/>
            <a:ext cx="6978478" cy="2026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Challenges Overcome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3685" y="1569173"/>
            <a:ext cx="7363483" cy="87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6"/>
              </a:lnSpc>
            </a:pPr>
            <a:r>
              <a:rPr lang="en-US" sz="2997" spc="-146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Major Obstacles &amp; Solutions :</a:t>
            </a:r>
          </a:p>
          <a:p>
            <a:pPr algn="l">
              <a:lnSpc>
                <a:spcPts val="285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745358" y="2927628"/>
            <a:ext cx="7062164" cy="6752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-13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Data Quality Issues</a:t>
            </a:r>
          </a:p>
          <a:p>
            <a:pPr algn="l">
              <a:lnSpc>
                <a:spcPts val="3779"/>
              </a:lnSpc>
            </a:pPr>
            <a:r>
              <a:rPr lang="en-US" sz="2699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Problem: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Missing Data Points: Stock markets are closed on weekends and holidays, creating gaps in your time series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Corporate Actions: Stock splits, dividends, and mergers can create artificial price jumps th</a:t>
            </a:r>
            <a:r>
              <a:rPr lang="en-US" sz="2699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at confuse models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Errors: Sometimes exchanges report incorrect prices that get corrected later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Different Trading Calendars: Various markets have different holidays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4166" y="5698447"/>
            <a:ext cx="5156584" cy="4406535"/>
          </a:xfrm>
          <a:custGeom>
            <a:avLst/>
            <a:gdLst/>
            <a:ahLst/>
            <a:cxnLst/>
            <a:rect r="r" b="b" t="t" l="l"/>
            <a:pathLst>
              <a:path h="4406535" w="5156584">
                <a:moveTo>
                  <a:pt x="0" y="0"/>
                </a:moveTo>
                <a:lnTo>
                  <a:pt x="5156584" y="0"/>
                </a:lnTo>
                <a:lnTo>
                  <a:pt x="5156584" y="4406535"/>
                </a:lnTo>
                <a:lnTo>
                  <a:pt x="0" y="44065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6822619" y="1028700"/>
            <a:ext cx="436681" cy="339023"/>
          </a:xfrm>
          <a:custGeom>
            <a:avLst/>
            <a:gdLst/>
            <a:ahLst/>
            <a:cxnLst/>
            <a:rect r="r" b="b" t="t" l="l"/>
            <a:pathLst>
              <a:path h="339023" w="436681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12458" y="541060"/>
            <a:ext cx="8206663" cy="82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0"/>
              </a:lnSpc>
            </a:pPr>
            <a:r>
              <a:rPr lang="en-US" sz="3598" spc="-176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Conclus</a:t>
            </a:r>
            <a:r>
              <a:rPr lang="en-US" sz="3598" spc="-176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ions &amp;</a:t>
            </a:r>
            <a:r>
              <a:rPr lang="en-US" sz="3598" spc="-176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Recommendations</a:t>
            </a:r>
          </a:p>
          <a:p>
            <a:pPr algn="l">
              <a:lnSpc>
                <a:spcPts val="3130"/>
              </a:lnSpc>
            </a:pPr>
            <a:r>
              <a:rPr lang="en-US" sz="3598" spc="-17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Key Takeaways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27438" y="1407813"/>
            <a:ext cx="6143851" cy="23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"/>
              </a:lnSpc>
            </a:pPr>
            <a:r>
              <a:rPr lang="en-US" sz="100" spc="-4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Technical  Conclutions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68288" y="1593598"/>
            <a:ext cx="6644266" cy="441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spc="-13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Proven Results: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LSTM achieves best accuracy (R² = 0.8342) for complex patterns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GRU provides optimal balance for production environments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Feature engineering is crucial (30%+ improvement guaranteed)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Statistical significance confirmed across all comparisons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676345" y="1122081"/>
            <a:ext cx="4487630" cy="52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-14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Implementation Guide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15034" y="1779269"/>
            <a:ext cx="6644266" cy="524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For  Reserchers 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Focus on interpretability and multi-modal approaches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Develop robust validation frameworks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Study alternative data integration</a:t>
            </a:r>
          </a:p>
          <a:p>
            <a:pPr algn="l">
              <a:lnSpc>
                <a:spcPts val="3499"/>
              </a:lnSpc>
            </a:pPr>
            <a:r>
              <a:rPr lang="en-US" sz="2499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For Practitioners: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Start with </a:t>
            </a: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GRU for efficiency-performance balance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Invest heavily in feature engineering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Implement comprehensive risk management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Es</a:t>
            </a: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tablish model monitoring and retraining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9665" y="1028700"/>
            <a:ext cx="8259635" cy="8229600"/>
          </a:xfrm>
          <a:custGeom>
            <a:avLst/>
            <a:gdLst/>
            <a:ahLst/>
            <a:cxnLst/>
            <a:rect r="r" b="b" t="t" l="l"/>
            <a:pathLst>
              <a:path h="8229600" w="8259635">
                <a:moveTo>
                  <a:pt x="0" y="0"/>
                </a:moveTo>
                <a:lnTo>
                  <a:pt x="8259635" y="0"/>
                </a:lnTo>
                <a:lnTo>
                  <a:pt x="825963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7718033"/>
            <a:ext cx="228600" cy="2286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4986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4000357"/>
            <a:ext cx="8332616" cy="174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24"/>
              </a:lnSpc>
            </a:pPr>
            <a:r>
              <a:rPr lang="en-US" sz="14395" spc="-7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6219" y="7708508"/>
            <a:ext cx="2411694" cy="26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+972-50-9016025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6219" y="8350245"/>
            <a:ext cx="2790756" cy="26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elsz1997@gmail.com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373867"/>
            <a:ext cx="228600" cy="2286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79E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9029700"/>
            <a:ext cx="228600" cy="2286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984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66219" y="9006153"/>
            <a:ext cx="5161466" cy="26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www.linkedin.com/in/erez-levy-7a639439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642370"/>
            <a:ext cx="7195906" cy="4644630"/>
          </a:xfrm>
          <a:custGeom>
            <a:avLst/>
            <a:gdLst/>
            <a:ahLst/>
            <a:cxnLst/>
            <a:rect r="r" b="b" t="t" l="l"/>
            <a:pathLst>
              <a:path h="4644630" w="7195906">
                <a:moveTo>
                  <a:pt x="0" y="0"/>
                </a:moveTo>
                <a:lnTo>
                  <a:pt x="7195906" y="0"/>
                </a:lnTo>
                <a:lnTo>
                  <a:pt x="7195906" y="4644630"/>
                </a:lnTo>
                <a:lnTo>
                  <a:pt x="0" y="464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644660"/>
            <a:ext cx="7577855" cy="141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Agenda</a:t>
            </a:r>
          </a:p>
          <a:p>
            <a:pPr algn="l">
              <a:lnSpc>
                <a:spcPts val="3654"/>
              </a:lnSpc>
            </a:pPr>
            <a:r>
              <a:rPr lang="en-US" sz="4200" spc="-2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Presentation Outline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78005" y="962025"/>
            <a:ext cx="6926833" cy="7654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6"/>
              </a:lnSpc>
            </a:pPr>
          </a:p>
          <a:p>
            <a:pPr algn="l" marL="867638" indent="-433819" lvl="1">
              <a:lnSpc>
                <a:spcPts val="5626"/>
              </a:lnSpc>
              <a:buFont typeface="Arial"/>
              <a:buChar char="•"/>
            </a:pPr>
            <a:r>
              <a:rPr lang="en-US" sz="4018" spc="-1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 Overview &amp; Objectives</a:t>
            </a:r>
          </a:p>
          <a:p>
            <a:pPr algn="l" marL="867638" indent="-433819" lvl="1">
              <a:lnSpc>
                <a:spcPts val="5626"/>
              </a:lnSpc>
              <a:buFont typeface="Arial"/>
              <a:buChar char="•"/>
            </a:pPr>
            <a:r>
              <a:rPr lang="en-US" sz="4018" spc="-1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&amp; Methodology</a:t>
            </a:r>
          </a:p>
          <a:p>
            <a:pPr algn="l" marL="867638" indent="-433819" lvl="1">
              <a:lnSpc>
                <a:spcPts val="5626"/>
              </a:lnSpc>
              <a:buFont typeface="Arial"/>
              <a:buChar char="•"/>
            </a:pPr>
            <a:r>
              <a:rPr lang="en-US" sz="4018" spc="-1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Model Architectures</a:t>
            </a:r>
          </a:p>
          <a:p>
            <a:pPr algn="l" marL="867638" indent="-433819" lvl="1">
              <a:lnSpc>
                <a:spcPts val="5626"/>
              </a:lnSpc>
              <a:buFont typeface="Arial"/>
              <a:buChar char="•"/>
            </a:pPr>
            <a:r>
              <a:rPr lang="en-US" sz="4018" spc="-1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Results &amp; Performance</a:t>
            </a:r>
          </a:p>
          <a:p>
            <a:pPr algn="l" marL="867638" indent="-433819" lvl="1">
              <a:lnSpc>
                <a:spcPts val="5626"/>
              </a:lnSpc>
              <a:buFont typeface="Arial"/>
              <a:buChar char="•"/>
            </a:pPr>
            <a:r>
              <a:rPr lang="en-US" sz="4018" spc="-1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Comparative Analysis</a:t>
            </a:r>
          </a:p>
          <a:p>
            <a:pPr algn="l" marL="867638" indent="-433819" lvl="1">
              <a:lnSpc>
                <a:spcPts val="5626"/>
              </a:lnSpc>
              <a:buFont typeface="Arial"/>
              <a:buChar char="•"/>
            </a:pPr>
            <a:r>
              <a:rPr lang="en-US" sz="4018" spc="-1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Key Insights &amp; Limitations</a:t>
            </a:r>
          </a:p>
          <a:p>
            <a:pPr algn="l" marL="867638" indent="-433819" lvl="1">
              <a:lnSpc>
                <a:spcPts val="5626"/>
              </a:lnSpc>
              <a:buFont typeface="Arial"/>
              <a:buChar char="•"/>
            </a:pPr>
            <a:r>
              <a:rPr lang="en-US" sz="4018" spc="-1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Conclusions &amp; Future Work</a:t>
            </a:r>
          </a:p>
          <a:p>
            <a:pPr algn="l" marL="867638" indent="-433819" lvl="1">
              <a:lnSpc>
                <a:spcPts val="5626"/>
              </a:lnSpc>
              <a:buFont typeface="Arial"/>
              <a:buChar char="•"/>
            </a:pPr>
            <a:r>
              <a:rPr lang="en-US" sz="4018" spc="-1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Q&amp;A Discussion</a:t>
            </a:r>
          </a:p>
          <a:p>
            <a:pPr algn="l">
              <a:lnSpc>
                <a:spcPts val="5626"/>
              </a:lnSpc>
            </a:pPr>
          </a:p>
          <a:p>
            <a:pPr algn="l">
              <a:lnSpc>
                <a:spcPts val="4226"/>
              </a:lnSpc>
              <a:spcBef>
                <a:spcPct val="0"/>
              </a:spcBef>
            </a:pPr>
            <a:r>
              <a:rPr lang="en-US" b="true" sz="3018" spc="-14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Estimated Time: 25 minutes + Q&amp;A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29974" y="3147267"/>
            <a:ext cx="6629326" cy="6111033"/>
          </a:xfrm>
          <a:custGeom>
            <a:avLst/>
            <a:gdLst/>
            <a:ahLst/>
            <a:cxnLst/>
            <a:rect r="r" b="b" t="t" l="l"/>
            <a:pathLst>
              <a:path h="6111033" w="6629326">
                <a:moveTo>
                  <a:pt x="0" y="0"/>
                </a:moveTo>
                <a:lnTo>
                  <a:pt x="6629326" y="0"/>
                </a:lnTo>
                <a:lnTo>
                  <a:pt x="6629326" y="6111033"/>
                </a:lnTo>
                <a:lnTo>
                  <a:pt x="0" y="6111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2130731" y="-184836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637322"/>
            <a:ext cx="10917195" cy="123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3"/>
              </a:lnSpc>
            </a:pPr>
            <a:r>
              <a:rPr lang="en-US" sz="4142" spc="-20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Project Overview &amp;  </a:t>
            </a:r>
            <a:r>
              <a:rPr lang="en-US" sz="4142" spc="-20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Research Objectives</a:t>
            </a:r>
          </a:p>
          <a:p>
            <a:pPr algn="l">
              <a:lnSpc>
                <a:spcPts val="2962"/>
              </a:lnSpc>
            </a:pPr>
          </a:p>
          <a:p>
            <a:pPr algn="l">
              <a:lnSpc>
                <a:spcPts val="296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9288" y="2265527"/>
            <a:ext cx="10835194" cy="8073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0"/>
              </a:lnSpc>
            </a:pPr>
            <a:r>
              <a:rPr lang="en-US" sz="3435" spc="-16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Primary Goals : </a:t>
            </a:r>
          </a:p>
          <a:p>
            <a:pPr algn="l" marL="741778" indent="-370889" lvl="1">
              <a:lnSpc>
                <a:spcPts val="4810"/>
              </a:lnSpc>
              <a:buFont typeface="Arial"/>
              <a:buChar char="•"/>
            </a:pPr>
            <a:r>
              <a:rPr lang="en-US" sz="3435" spc="-16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</a:t>
            </a:r>
            <a:r>
              <a:rPr lang="en-US" sz="3435" spc="-16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ompare CNN, LSTM, and GRU performance for stock prediction</a:t>
            </a:r>
          </a:p>
          <a:p>
            <a:pPr algn="l" marL="741778" indent="-370889" lvl="1">
              <a:lnSpc>
                <a:spcPts val="4810"/>
              </a:lnSpc>
              <a:buFont typeface="Arial"/>
              <a:buChar char="•"/>
            </a:pPr>
            <a:r>
              <a:rPr lang="en-US" sz="3435" spc="-16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Evaluate</a:t>
            </a:r>
            <a:r>
              <a:rPr lang="en-US" sz="3435" spc="-16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impact of feature engineering on model accuracy</a:t>
            </a:r>
          </a:p>
          <a:p>
            <a:pPr algn="l" marL="741778" indent="-370889" lvl="1">
              <a:lnSpc>
                <a:spcPts val="4810"/>
              </a:lnSpc>
              <a:buFont typeface="Arial"/>
              <a:buChar char="•"/>
            </a:pPr>
            <a:r>
              <a:rPr lang="en-US" sz="3435" spc="-16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Assess practical viability for real-world trading applications.</a:t>
            </a:r>
          </a:p>
          <a:p>
            <a:pPr algn="l">
              <a:lnSpc>
                <a:spcPts val="4810"/>
              </a:lnSpc>
            </a:pPr>
            <a:r>
              <a:rPr lang="en-US" sz="3435" spc="-16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Key Questions:</a:t>
            </a:r>
          </a:p>
          <a:p>
            <a:pPr algn="l" marL="741778" indent="-370889" lvl="1">
              <a:lnSpc>
                <a:spcPts val="4810"/>
              </a:lnSpc>
              <a:buFont typeface="Arial"/>
              <a:buChar char="•"/>
            </a:pPr>
            <a:r>
              <a:rPr lang="en-US" sz="3435" spc="-16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Which deep learning architecture performs best?</a:t>
            </a:r>
          </a:p>
          <a:p>
            <a:pPr algn="l" marL="741778" indent="-370889" lvl="1">
              <a:lnSpc>
                <a:spcPts val="4810"/>
              </a:lnSpc>
              <a:buFont typeface="Arial"/>
              <a:buChar char="•"/>
            </a:pPr>
            <a:r>
              <a:rPr lang="en-US" sz="3435" spc="-16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How much does feature engineering improve performance?</a:t>
            </a:r>
          </a:p>
          <a:p>
            <a:pPr algn="l">
              <a:lnSpc>
                <a:spcPts val="4810"/>
              </a:lnSpc>
            </a:pPr>
            <a:r>
              <a:rPr lang="en-US" sz="3435" spc="-16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What are the fundamental limitations of these approaches?</a:t>
            </a:r>
          </a:p>
          <a:p>
            <a:pPr algn="l">
              <a:lnSpc>
                <a:spcPts val="4810"/>
              </a:lnSpc>
            </a:pPr>
            <a:r>
              <a:rPr lang="en-US" sz="3435" spc="-16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</a:p>
          <a:p>
            <a:pPr algn="l">
              <a:lnSpc>
                <a:spcPts val="2725"/>
              </a:lnSpc>
            </a:pPr>
          </a:p>
          <a:p>
            <a:pPr algn="l">
              <a:lnSpc>
                <a:spcPts val="2725"/>
              </a:lnSpc>
            </a:pPr>
          </a:p>
          <a:p>
            <a:pPr algn="l">
              <a:lnSpc>
                <a:spcPts val="2725"/>
              </a:lnSpc>
            </a:pPr>
          </a:p>
          <a:p>
            <a:pPr algn="l">
              <a:lnSpc>
                <a:spcPts val="272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506416"/>
            <a:ext cx="6730928" cy="5751884"/>
          </a:xfrm>
          <a:custGeom>
            <a:avLst/>
            <a:gdLst/>
            <a:ahLst/>
            <a:cxnLst/>
            <a:rect r="r" b="b" t="t" l="l"/>
            <a:pathLst>
              <a:path h="5751884" w="6730928">
                <a:moveTo>
                  <a:pt x="0" y="0"/>
                </a:moveTo>
                <a:lnTo>
                  <a:pt x="6730928" y="0"/>
                </a:lnTo>
                <a:lnTo>
                  <a:pt x="6730928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6822619" y="1028700"/>
            <a:ext cx="436681" cy="339023"/>
          </a:xfrm>
          <a:custGeom>
            <a:avLst/>
            <a:gdLst/>
            <a:ahLst/>
            <a:cxnLst/>
            <a:rect r="r" b="b" t="t" l="l"/>
            <a:pathLst>
              <a:path h="339023" w="436681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78651" y="1877913"/>
            <a:ext cx="7347906" cy="5644962"/>
          </a:xfrm>
          <a:custGeom>
            <a:avLst/>
            <a:gdLst/>
            <a:ahLst/>
            <a:cxnLst/>
            <a:rect r="r" b="b" t="t" l="l"/>
            <a:pathLst>
              <a:path h="5644962" w="7347906">
                <a:moveTo>
                  <a:pt x="0" y="0"/>
                </a:moveTo>
                <a:lnTo>
                  <a:pt x="7347906" y="0"/>
                </a:lnTo>
                <a:lnTo>
                  <a:pt x="7347906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7484" t="-4593" r="0" b="-45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86741" y="7952259"/>
            <a:ext cx="11301259" cy="2062480"/>
          </a:xfrm>
          <a:custGeom>
            <a:avLst/>
            <a:gdLst/>
            <a:ahLst/>
            <a:cxnLst/>
            <a:rect r="r" b="b" t="t" l="l"/>
            <a:pathLst>
              <a:path h="2062480" w="11301259">
                <a:moveTo>
                  <a:pt x="0" y="0"/>
                </a:moveTo>
                <a:lnTo>
                  <a:pt x="11301259" y="0"/>
                </a:lnTo>
                <a:lnTo>
                  <a:pt x="11301259" y="2062480"/>
                </a:lnTo>
                <a:lnTo>
                  <a:pt x="0" y="20624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47728" y="825180"/>
            <a:ext cx="6841091" cy="1067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9"/>
              </a:lnSpc>
            </a:pPr>
            <a:r>
              <a:rPr lang="en-US" sz="5689" spc="-27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Dataset Overview</a:t>
            </a:r>
          </a:p>
          <a:p>
            <a:pPr algn="l">
              <a:lnSpc>
                <a:spcPts val="3383"/>
              </a:lnSpc>
            </a:pPr>
            <a:r>
              <a:rPr lang="en-US" sz="3889" spc="-19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Stock Selection: Apple Inc. (AAPL)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02772" y="3208358"/>
            <a:ext cx="5058733" cy="2926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2073" indent="-256037" lvl="1">
              <a:lnSpc>
                <a:spcPts val="3320"/>
              </a:lnSpc>
              <a:buFont typeface="Arial"/>
              <a:buChar char="•"/>
            </a:pPr>
            <a:r>
              <a:rPr lang="en-US" sz="2371" spc="-11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Time Period: January 2020 - December 2024 (5 years)</a:t>
            </a:r>
          </a:p>
          <a:p>
            <a:pPr algn="l" marL="512073" indent="-256037" lvl="1">
              <a:lnSpc>
                <a:spcPts val="3320"/>
              </a:lnSpc>
              <a:buFont typeface="Arial"/>
              <a:buChar char="•"/>
            </a:pPr>
            <a:r>
              <a:rPr lang="en-US" sz="2371" spc="-11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Total Records: 1,305 trading days</a:t>
            </a:r>
          </a:p>
          <a:p>
            <a:pPr algn="l" marL="512073" indent="-256037" lvl="1">
              <a:lnSpc>
                <a:spcPts val="3320"/>
              </a:lnSpc>
              <a:buFont typeface="Arial"/>
              <a:buChar char="•"/>
            </a:pPr>
            <a:r>
              <a:rPr lang="en-US" sz="2371" spc="-11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Source: Yahoo Finance API</a:t>
            </a:r>
          </a:p>
          <a:p>
            <a:pPr algn="l" marL="512073" indent="-256037" lvl="1">
              <a:lnSpc>
                <a:spcPts val="3320"/>
              </a:lnSpc>
              <a:buFont typeface="Arial"/>
              <a:buChar char="•"/>
            </a:pPr>
            <a:r>
              <a:rPr lang="en-US" sz="2371" spc="-11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Price Range: $52.67 - $237.23</a:t>
            </a:r>
          </a:p>
          <a:p>
            <a:pPr algn="l" marL="512073" indent="-256037" lvl="1">
              <a:lnSpc>
                <a:spcPts val="3320"/>
              </a:lnSpc>
              <a:buFont typeface="Arial"/>
              <a:buChar char="•"/>
            </a:pPr>
            <a:r>
              <a:rPr lang="en-US" sz="2371" spc="-11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Average Volume: 89.2M shares/day</a:t>
            </a:r>
          </a:p>
          <a:p>
            <a:pPr algn="l">
              <a:lnSpc>
                <a:spcPts val="33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537621" y="2246042"/>
            <a:ext cx="4189034" cy="419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4"/>
              </a:lnSpc>
            </a:pPr>
            <a:r>
              <a:rPr lang="en-US" sz="2510" spc="-12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Data Specifications: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81472" y="7529498"/>
            <a:ext cx="3810285" cy="365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-10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Data Split Strategy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82925" y="1938011"/>
            <a:ext cx="7434401" cy="4636363"/>
          </a:xfrm>
          <a:custGeom>
            <a:avLst/>
            <a:gdLst/>
            <a:ahLst/>
            <a:cxnLst/>
            <a:rect r="r" b="b" t="t" l="l"/>
            <a:pathLst>
              <a:path h="4636363" w="7434401">
                <a:moveTo>
                  <a:pt x="0" y="0"/>
                </a:moveTo>
                <a:lnTo>
                  <a:pt x="7434401" y="0"/>
                </a:lnTo>
                <a:lnTo>
                  <a:pt x="7434401" y="4636363"/>
                </a:lnTo>
                <a:lnTo>
                  <a:pt x="0" y="4636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96889" y="6253607"/>
            <a:ext cx="735454" cy="437261"/>
          </a:xfrm>
          <a:custGeom>
            <a:avLst/>
            <a:gdLst/>
            <a:ahLst/>
            <a:cxnLst/>
            <a:rect r="r" b="b" t="t" l="l"/>
            <a:pathLst>
              <a:path h="437261" w="735454">
                <a:moveTo>
                  <a:pt x="0" y="0"/>
                </a:moveTo>
                <a:lnTo>
                  <a:pt x="735454" y="0"/>
                </a:lnTo>
                <a:lnTo>
                  <a:pt x="735454" y="437261"/>
                </a:lnTo>
                <a:lnTo>
                  <a:pt x="0" y="437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72389" y="7485589"/>
            <a:ext cx="10119908" cy="2300947"/>
          </a:xfrm>
          <a:custGeom>
            <a:avLst/>
            <a:gdLst/>
            <a:ahLst/>
            <a:cxnLst/>
            <a:rect r="r" b="b" t="t" l="l"/>
            <a:pathLst>
              <a:path h="2300947" w="10119908">
                <a:moveTo>
                  <a:pt x="0" y="0"/>
                </a:moveTo>
                <a:lnTo>
                  <a:pt x="10119908" y="0"/>
                </a:lnTo>
                <a:lnTo>
                  <a:pt x="10119908" y="2300948"/>
                </a:lnTo>
                <a:lnTo>
                  <a:pt x="0" y="23009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7402" y="6634162"/>
            <a:ext cx="8456598" cy="1534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7"/>
              </a:lnSpc>
            </a:pPr>
            <a:r>
              <a:rPr lang="en-US" sz="5100" spc="-24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Exploratory Data Analysis (EDA)</a:t>
            </a:r>
          </a:p>
          <a:p>
            <a:pPr algn="l">
              <a:lnSpc>
                <a:spcPts val="4437"/>
              </a:lnSpc>
            </a:pPr>
          </a:p>
          <a:p>
            <a:pPr algn="l">
              <a:lnSpc>
                <a:spcPts val="3132"/>
              </a:lnSpc>
            </a:pPr>
            <a:r>
              <a:rPr lang="en-US" sz="3600" spc="-17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Price Trend Analysis (2020-2024)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17326" y="1003487"/>
            <a:ext cx="7992390" cy="3036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2487" spc="-12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Key Patterns Identified:</a:t>
            </a:r>
          </a:p>
          <a:p>
            <a:pPr algn="l">
              <a:lnSpc>
                <a:spcPts val="3482"/>
              </a:lnSpc>
            </a:pPr>
          </a:p>
          <a:p>
            <a:pPr algn="l" marL="537027" indent="-268513" lvl="1">
              <a:lnSpc>
                <a:spcPts val="3482"/>
              </a:lnSpc>
              <a:buFont typeface="Arial"/>
              <a:buChar char="•"/>
            </a:pPr>
            <a:r>
              <a:rPr lang="en-US" sz="2487" spc="-12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2020: High volatility due to COVID-19 pandemic</a:t>
            </a:r>
          </a:p>
          <a:p>
            <a:pPr algn="l" marL="537027" indent="-268513" lvl="1">
              <a:lnSpc>
                <a:spcPts val="3482"/>
              </a:lnSpc>
              <a:buFont typeface="Arial"/>
              <a:buChar char="•"/>
            </a:pPr>
            <a:r>
              <a:rPr lang="en-US" sz="2487" spc="-12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2021: Strong technology sector growth trend</a:t>
            </a:r>
          </a:p>
          <a:p>
            <a:pPr algn="l" marL="537027" indent="-268513" lvl="1">
              <a:lnSpc>
                <a:spcPts val="3482"/>
              </a:lnSpc>
              <a:buFont typeface="Arial"/>
              <a:buChar char="•"/>
            </a:pPr>
            <a:r>
              <a:rPr lang="en-US" sz="2487" spc="-12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2022: Market correction and increased uncertainty</a:t>
            </a:r>
          </a:p>
          <a:p>
            <a:pPr algn="l" marL="537027" indent="-268513" lvl="1">
              <a:lnSpc>
                <a:spcPts val="3482"/>
              </a:lnSpc>
              <a:buFont typeface="Arial"/>
              <a:buChar char="•"/>
            </a:pPr>
            <a:r>
              <a:rPr lang="en-US" sz="2487" spc="-12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2023-2024: Recovery and stabilization period</a:t>
            </a:r>
          </a:p>
          <a:p>
            <a:pPr algn="l">
              <a:lnSpc>
                <a:spcPts val="348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858133" y="6985904"/>
            <a:ext cx="6108049" cy="640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1900" spc="-9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Statistical Properties</a:t>
            </a:r>
          </a:p>
          <a:p>
            <a:pPr algn="l">
              <a:lnSpc>
                <a:spcPts val="266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08757" y="8145385"/>
            <a:ext cx="291723" cy="202084"/>
          </a:xfrm>
          <a:custGeom>
            <a:avLst/>
            <a:gdLst/>
            <a:ahLst/>
            <a:cxnLst/>
            <a:rect r="r" b="b" t="t" l="l"/>
            <a:pathLst>
              <a:path h="202084" w="291723">
                <a:moveTo>
                  <a:pt x="0" y="0"/>
                </a:moveTo>
                <a:lnTo>
                  <a:pt x="291723" y="0"/>
                </a:lnTo>
                <a:lnTo>
                  <a:pt x="291723" y="202085"/>
                </a:lnTo>
                <a:lnTo>
                  <a:pt x="0" y="2020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442140"/>
            <a:ext cx="7193539" cy="299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Feature Engineering Strategy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0027" y="7265516"/>
            <a:ext cx="4947255" cy="196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</a:p>
          <a:p>
            <a:pPr algn="l" marL="524923" indent="-262462" lvl="1">
              <a:lnSpc>
                <a:spcPts val="3403"/>
              </a:lnSpc>
              <a:buFont typeface="Arial"/>
              <a:buChar char="•"/>
            </a:pPr>
            <a:r>
              <a:rPr lang="en-US" sz="2431" spc="-11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Close Price (primary target)</a:t>
            </a:r>
          </a:p>
          <a:p>
            <a:pPr algn="l" marL="524923" indent="-262462" lvl="1">
              <a:lnSpc>
                <a:spcPts val="3403"/>
              </a:lnSpc>
              <a:buFont typeface="Arial"/>
              <a:buChar char="•"/>
            </a:pPr>
            <a:r>
              <a:rPr lang="en-US" sz="2431" spc="-11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Trading Volume</a:t>
            </a:r>
          </a:p>
          <a:p>
            <a:pPr algn="l" marL="524923" indent="-262462" lvl="1">
              <a:lnSpc>
                <a:spcPts val="3403"/>
              </a:lnSpc>
              <a:buFont typeface="Arial"/>
              <a:buChar char="•"/>
            </a:pPr>
            <a:r>
              <a:rPr lang="en-US" sz="2431" spc="-11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5-Day Moving Average</a:t>
            </a:r>
          </a:p>
          <a:p>
            <a:pPr algn="l">
              <a:lnSpc>
                <a:spcPts val="275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82747" y="6825143"/>
            <a:ext cx="2678828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9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Foundation Features: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68791" y="7126694"/>
            <a:ext cx="4611746" cy="259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6024" indent="-233012" lvl="1">
              <a:lnSpc>
                <a:spcPts val="3021"/>
              </a:lnSpc>
              <a:buFont typeface="Arial"/>
              <a:buChar char="•"/>
            </a:pPr>
            <a:r>
              <a:rPr lang="en-US" sz="2158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RSI (14-day): Momentum oscillator for overbought/oversold</a:t>
            </a:r>
          </a:p>
          <a:p>
            <a:pPr algn="l" marL="466024" indent="-233012" lvl="1">
              <a:lnSpc>
                <a:spcPts val="3021"/>
              </a:lnSpc>
              <a:buFont typeface="Arial"/>
              <a:buChar char="•"/>
            </a:pPr>
            <a:r>
              <a:rPr lang="en-US" sz="2158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MACD: Trend-following momentum indicator</a:t>
            </a:r>
          </a:p>
          <a:p>
            <a:pPr algn="l" marL="466024" indent="-233012" lvl="1">
              <a:lnSpc>
                <a:spcPts val="3021"/>
              </a:lnSpc>
              <a:buFont typeface="Arial"/>
              <a:buChar char="•"/>
            </a:pPr>
            <a:r>
              <a:rPr lang="en-US" sz="2158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Bollinger Bands: Volatility-based support/resistance levels</a:t>
            </a:r>
          </a:p>
          <a:p>
            <a:pPr algn="l">
              <a:lnSpc>
                <a:spcPts val="256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007463" y="6718146"/>
            <a:ext cx="2654135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spc="-9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Advanced Features: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86227" y="7186930"/>
            <a:ext cx="5024134" cy="81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2"/>
              </a:lnSpc>
            </a:pPr>
            <a:r>
              <a:rPr lang="en-US" sz="2351" spc="-11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Extended features improved performance by 30%+ across all models!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86227" y="6699096"/>
            <a:ext cx="3543152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9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Feature Impact Preview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985387" y="8145385"/>
            <a:ext cx="291723" cy="202084"/>
          </a:xfrm>
          <a:custGeom>
            <a:avLst/>
            <a:gdLst/>
            <a:ahLst/>
            <a:cxnLst/>
            <a:rect r="r" b="b" t="t" l="l"/>
            <a:pathLst>
              <a:path h="202084" w="291723">
                <a:moveTo>
                  <a:pt x="0" y="0"/>
                </a:moveTo>
                <a:lnTo>
                  <a:pt x="291723" y="0"/>
                </a:lnTo>
                <a:lnTo>
                  <a:pt x="291723" y="202085"/>
                </a:lnTo>
                <a:lnTo>
                  <a:pt x="0" y="2020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110854" y="1028700"/>
            <a:ext cx="7148446" cy="4185090"/>
          </a:xfrm>
          <a:custGeom>
            <a:avLst/>
            <a:gdLst/>
            <a:ahLst/>
            <a:cxnLst/>
            <a:rect r="r" b="b" t="t" l="l"/>
            <a:pathLst>
              <a:path h="4185090" w="7148446">
                <a:moveTo>
                  <a:pt x="0" y="0"/>
                </a:moveTo>
                <a:lnTo>
                  <a:pt x="7148446" y="0"/>
                </a:lnTo>
                <a:lnTo>
                  <a:pt x="7148446" y="4185090"/>
                </a:lnTo>
                <a:lnTo>
                  <a:pt x="0" y="41850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642370"/>
            <a:ext cx="6308485" cy="4071840"/>
          </a:xfrm>
          <a:custGeom>
            <a:avLst/>
            <a:gdLst/>
            <a:ahLst/>
            <a:cxnLst/>
            <a:rect r="r" b="b" t="t" l="l"/>
            <a:pathLst>
              <a:path h="4071840" w="6308485">
                <a:moveTo>
                  <a:pt x="0" y="0"/>
                </a:moveTo>
                <a:lnTo>
                  <a:pt x="6308485" y="0"/>
                </a:lnTo>
                <a:lnTo>
                  <a:pt x="6308485" y="4071840"/>
                </a:lnTo>
                <a:lnTo>
                  <a:pt x="0" y="4071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72305" y="7606306"/>
            <a:ext cx="11756460" cy="2395656"/>
          </a:xfrm>
          <a:custGeom>
            <a:avLst/>
            <a:gdLst/>
            <a:ahLst/>
            <a:cxnLst/>
            <a:rect r="r" b="b" t="t" l="l"/>
            <a:pathLst>
              <a:path h="2395656" w="11756460">
                <a:moveTo>
                  <a:pt x="0" y="0"/>
                </a:moveTo>
                <a:lnTo>
                  <a:pt x="11756460" y="0"/>
                </a:lnTo>
                <a:lnTo>
                  <a:pt x="11756460" y="2395656"/>
                </a:lnTo>
                <a:lnTo>
                  <a:pt x="0" y="2395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644660"/>
            <a:ext cx="7577855" cy="299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Model Architectures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87280" y="3554512"/>
            <a:ext cx="5585979" cy="1779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Input sequence length: 20 days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Dropout regularization: 30%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Adam optimizer with learning rate: 0.001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Early stopping and learning rate scheduling</a:t>
            </a: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387280" y="2643747"/>
            <a:ext cx="8249180" cy="55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7"/>
              </a:lnSpc>
            </a:pPr>
            <a:r>
              <a:rPr lang="en-US" sz="3269" spc="-16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Common Design Principles - Shared Elements: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84419" y="7051122"/>
            <a:ext cx="5003678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-9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Three Deep Learning Approaches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79829" y="1028700"/>
            <a:ext cx="5779471" cy="4550020"/>
          </a:xfrm>
          <a:custGeom>
            <a:avLst/>
            <a:gdLst/>
            <a:ahLst/>
            <a:cxnLst/>
            <a:rect r="r" b="b" t="t" l="l"/>
            <a:pathLst>
              <a:path h="4550020" w="5779471">
                <a:moveTo>
                  <a:pt x="0" y="0"/>
                </a:moveTo>
                <a:lnTo>
                  <a:pt x="5779471" y="0"/>
                </a:lnTo>
                <a:lnTo>
                  <a:pt x="5779471" y="4550020"/>
                </a:lnTo>
                <a:lnTo>
                  <a:pt x="0" y="4550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0280" y="2579381"/>
            <a:ext cx="8473720" cy="2363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CNN Architecture Details</a:t>
            </a:r>
          </a:p>
          <a:p>
            <a:pPr algn="l">
              <a:lnSpc>
                <a:spcPts val="3480"/>
              </a:lnSpc>
            </a:pPr>
            <a:r>
              <a:rPr lang="en-US" sz="4000" spc="-1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Convolutional Neural Network Design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385707"/>
            <a:ext cx="8473720" cy="390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Input Shape: (20, n_features) 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↓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Conv1D(64 filters, kernel=3) → ReLU → MaxPool → Dropout(0.3) 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↓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Conv1D(128 filters, kernel=3) → ReLU → MaxPool → Dropout(0.3)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↓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Flatten → Dens</a:t>
            </a: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e(128) → ReLU → Dropout(0.3)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↓</a:t>
            </a:r>
          </a:p>
          <a:p>
            <a:pPr algn="l">
              <a:lnSpc>
                <a:spcPts val="3152"/>
              </a:lnSpc>
            </a:pPr>
            <a:r>
              <a:rPr lang="en-US" sz="2251" spc="-11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Dense(1) → Output Prediction</a:t>
            </a:r>
          </a:p>
          <a:p>
            <a:pPr algn="l">
              <a:lnSpc>
                <a:spcPts val="245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759583" y="5531095"/>
            <a:ext cx="7262978" cy="4823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spc="-10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CNN Strengths &amp; Applications: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 spc="-10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Advantages:</a:t>
            </a:r>
          </a:p>
          <a:p>
            <a:pPr algn="l" marL="540282" indent="-270141" lvl="1">
              <a:lnSpc>
                <a:spcPts val="3503"/>
              </a:lnSpc>
              <a:buFont typeface="Arial"/>
              <a:buChar char="•"/>
            </a:pPr>
            <a:r>
              <a:rPr lang="en-US" sz="2502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Fastest inference time (0.003s)</a:t>
            </a:r>
          </a:p>
          <a:p>
            <a:pPr algn="l" marL="540282" indent="-270141" lvl="1">
              <a:lnSpc>
                <a:spcPts val="3503"/>
              </a:lnSpc>
              <a:buFont typeface="Arial"/>
              <a:buChar char="•"/>
            </a:pPr>
            <a:r>
              <a:rPr lang="en-US" sz="2502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Excellent local pattern recognition</a:t>
            </a:r>
          </a:p>
          <a:p>
            <a:pPr algn="l" marL="540282" indent="-270141" lvl="1">
              <a:lnSpc>
                <a:spcPts val="3503"/>
              </a:lnSpc>
              <a:buFont typeface="Arial"/>
              <a:buChar char="•"/>
            </a:pPr>
            <a:r>
              <a:rPr lang="en-US" sz="2502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Lowest computational requirements</a:t>
            </a:r>
          </a:p>
          <a:p>
            <a:pPr algn="l">
              <a:lnSpc>
                <a:spcPts val="2739"/>
              </a:lnSpc>
            </a:pPr>
          </a:p>
          <a:p>
            <a:pPr algn="l">
              <a:lnSpc>
                <a:spcPts val="3503"/>
              </a:lnSpc>
            </a:pPr>
            <a:r>
              <a:rPr lang="en-US" sz="2502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Limitations: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Struggles with long-term dependencies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Limited sequential memory.</a:t>
            </a:r>
          </a:p>
          <a:p>
            <a:pPr algn="l">
              <a:lnSpc>
                <a:spcPts val="2739"/>
              </a:lnSpc>
            </a:pPr>
          </a:p>
          <a:p>
            <a:pPr algn="l">
              <a:lnSpc>
                <a:spcPts val="273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8253798" y="-184836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40235" y="6333475"/>
            <a:ext cx="5098935" cy="3856649"/>
          </a:xfrm>
          <a:custGeom>
            <a:avLst/>
            <a:gdLst/>
            <a:ahLst/>
            <a:cxnLst/>
            <a:rect r="r" b="b" t="t" l="l"/>
            <a:pathLst>
              <a:path h="3856649" w="5098935">
                <a:moveTo>
                  <a:pt x="0" y="0"/>
                </a:moveTo>
                <a:lnTo>
                  <a:pt x="5098935" y="0"/>
                </a:lnTo>
                <a:lnTo>
                  <a:pt x="5098935" y="3856649"/>
                </a:lnTo>
                <a:lnTo>
                  <a:pt x="0" y="3856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7030" y="1096200"/>
            <a:ext cx="6978478" cy="299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LSTM Architecture Details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515692"/>
            <a:ext cx="6141547" cy="5108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Long Short-Term Memory Design:</a:t>
            </a:r>
          </a:p>
          <a:p>
            <a:pPr algn="l">
              <a:lnSpc>
                <a:spcPts val="3499"/>
              </a:lnSpc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Input Shape: (20, n_features)</a:t>
            </a:r>
          </a:p>
          <a:p>
            <a:pPr algn="l">
              <a:lnSpc>
                <a:spcPts val="3499"/>
              </a:lnSpc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↓ </a:t>
            </a:r>
          </a:p>
          <a:p>
            <a:pPr algn="l">
              <a:lnSpc>
                <a:spcPts val="3499"/>
              </a:lnSpc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LSTM(128 units, return_sequences=True, dropout=0.3) </a:t>
            </a:r>
          </a:p>
          <a:p>
            <a:pPr algn="l">
              <a:lnSpc>
                <a:spcPts val="3499"/>
              </a:lnSpc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↓</a:t>
            </a:r>
          </a:p>
          <a:p>
            <a:pPr algn="l">
              <a:lnSpc>
                <a:spcPts val="3499"/>
              </a:lnSpc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LSTM(64 units, dropout=0.3)</a:t>
            </a:r>
          </a:p>
          <a:p>
            <a:pPr algn="l">
              <a:lnSpc>
                <a:spcPts val="3499"/>
              </a:lnSpc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↓ </a:t>
            </a:r>
          </a:p>
          <a:p>
            <a:pPr algn="l">
              <a:lnSpc>
                <a:spcPts val="3499"/>
              </a:lnSpc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Dense(64) → ReLU → Dropout(0.3)</a:t>
            </a:r>
          </a:p>
          <a:p>
            <a:pPr algn="l">
              <a:lnSpc>
                <a:spcPts val="3499"/>
              </a:lnSpc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↓ </a:t>
            </a:r>
          </a:p>
          <a:p>
            <a:pPr algn="l">
              <a:lnSpc>
                <a:spcPts val="3499"/>
              </a:lnSpc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Dense(1) → Output Prediction</a:t>
            </a:r>
          </a:p>
          <a:p>
            <a:pPr algn="l">
              <a:lnSpc>
                <a:spcPts val="23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983344" y="4336548"/>
            <a:ext cx="7062164" cy="394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LSTM Strengths &amp; Applications::</a:t>
            </a:r>
          </a:p>
          <a:p>
            <a:pPr algn="l">
              <a:lnSpc>
                <a:spcPts val="3079"/>
              </a:lnSpc>
            </a:pPr>
            <a:r>
              <a:rPr lang="en-US" sz="2199" spc="-10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Advantages: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-11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Superior long-term memory capabilities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-11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Complex temporal pattern recognition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-11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Handles vanishing gradient problem</a:t>
            </a:r>
          </a:p>
          <a:p>
            <a:pPr algn="l">
              <a:lnSpc>
                <a:spcPts val="3499"/>
              </a:lnSpc>
            </a:pPr>
            <a:r>
              <a:rPr lang="en-US" sz="2499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Trade-offs: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-11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Highest computational cost (120s training)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 spc="-11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Most parameters (89,347)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DAGhc3OCdKc</dc:identifier>
  <dcterms:modified xsi:type="dcterms:W3CDTF">2011-08-01T06:04:30Z</dcterms:modified>
  <cp:revision>1</cp:revision>
  <dc:title>Green and White Simple Illustrative Data Analytics Presentation</dc:title>
</cp:coreProperties>
</file>