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58" r:id="rId5"/>
    <p:sldId id="259" r:id="rId6"/>
    <p:sldId id="260" r:id="rId7"/>
    <p:sldId id="265" r:id="rId8"/>
    <p:sldId id="266" r:id="rId9"/>
    <p:sldId id="262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63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e Thomsen" initials="AT" lastIdx="1" clrIdx="0">
    <p:extLst>
      <p:ext uri="{19B8F6BF-5375-455C-9EA6-DF929625EA0E}">
        <p15:presenceInfo xmlns:p15="http://schemas.microsoft.com/office/powerpoint/2012/main" userId="b9c5b73e05f1ac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22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8T10:14:22.76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AC8DA-5DE4-4D89-8EB3-1DD996DBB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BE4E74-B7C1-4464-8092-47A926144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2E4913-A36E-4F58-8C59-25F942BB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CBDA-AF15-492E-B480-775347DF8347}" type="datetimeFigureOut">
              <a:rPr lang="en-CH" smtClean="0"/>
              <a:t>11/08/2020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2E1D53-D7BB-4021-A4E1-B8363C97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FA86B9-940D-469E-A3DE-3FE5BF5F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AE2-EC1F-465A-8A18-7E9B6AAA261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231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B1520-BAAD-489E-AC20-BEEC3C82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041F9F-DEF1-499D-A365-66ECE9BD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6AF0B1-1341-4911-8461-E24110F2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CBDA-AF15-492E-B480-775347DF8347}" type="datetimeFigureOut">
              <a:rPr lang="en-CH" smtClean="0"/>
              <a:t>11/08/2020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0F899-BFB5-40AD-99C8-78DD8625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39014-8ADF-4637-8206-5B66BDB7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AE2-EC1F-465A-8A18-7E9B6AAA261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7446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707455-AC1E-4D96-A521-B1A088B49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99E83F-1BB2-4C90-8A7D-91A99D1D3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7EA3FB-BA34-4A48-9C30-69160BB8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CBDA-AF15-492E-B480-775347DF8347}" type="datetimeFigureOut">
              <a:rPr lang="en-CH" smtClean="0"/>
              <a:t>11/08/2020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71A80-03B1-4A35-8A08-8D09A51E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6D7C95-5E2D-4F2B-824B-528658A7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AE2-EC1F-465A-8A18-7E9B6AAA261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340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8E422-0E14-4CFF-AEEF-4942B8B6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B81722-E678-475D-86BC-04D66F245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998B8B-9B3F-4B98-9A9A-F93D8562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CBDA-AF15-492E-B480-775347DF8347}" type="datetimeFigureOut">
              <a:rPr lang="en-CH" smtClean="0"/>
              <a:t>11/08/2020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B6EC45-54CE-4ED0-A8AE-4E5729B1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3D2FD-E8FC-4517-8303-DF23EA70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AE2-EC1F-465A-8A18-7E9B6AAA261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3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B4950-709D-4526-BE02-DD11BFA2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BCDB8B-3D84-4487-A69B-D34C37E6B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EF727C-ACE8-49AA-A49B-4E4604EB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CBDA-AF15-492E-B480-775347DF8347}" type="datetimeFigureOut">
              <a:rPr lang="en-CH" smtClean="0"/>
              <a:t>11/08/2020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E220D8-7564-40C9-9720-FD91CDB6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534995-6CEE-4367-9FDE-C753AA59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AE2-EC1F-465A-8A18-7E9B6AAA261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6314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548A8-F262-4985-99A9-B2422EE3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94878D-85A9-4743-819D-ABA8A7F07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4C284C-18BE-4114-A610-61C61DEA9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F19F5E-49F4-416B-AE4E-B2F577E0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CBDA-AF15-492E-B480-775347DF8347}" type="datetimeFigureOut">
              <a:rPr lang="en-CH" smtClean="0"/>
              <a:t>11/08/2020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C3B7AB-7FDF-4725-8E46-AAE925BC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DA21B5-AA30-41DB-B64D-DFE8AF37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AE2-EC1F-465A-8A18-7E9B6AAA261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360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BDE92-397E-4DED-B8B3-3AD52701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6DE5EC-F9AF-410D-B628-C81A8F544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D6BE3B-7D57-4C2C-BADA-06079CD3C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27ED7E-2621-4837-82BA-449B563C5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4BB9B5-DFC1-47CE-A796-4E6DF5723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3ADDB8-22DD-44DD-BF35-19D137CB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CBDA-AF15-492E-B480-775347DF8347}" type="datetimeFigureOut">
              <a:rPr lang="en-CH" smtClean="0"/>
              <a:t>11/08/2020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A825694-2ADC-433B-A67C-77A173F4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9FEB38-2EF7-4F9C-B9AE-3FE9E453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AE2-EC1F-465A-8A18-7E9B6AAA261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396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E529F-4395-4F84-A2F9-A54F7CCA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C80E1E-FB71-4139-BAA8-52FFDB40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CBDA-AF15-492E-B480-775347DF8347}" type="datetimeFigureOut">
              <a:rPr lang="en-CH" smtClean="0"/>
              <a:t>11/08/2020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6ED900-CE94-415B-A86F-9B9C50A8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1FA296-E2B2-4CDD-B0E2-43A2A533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AE2-EC1F-465A-8A18-7E9B6AAA261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502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6277B2-E301-47F7-A085-BFC8FC1E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CBDA-AF15-492E-B480-775347DF8347}" type="datetimeFigureOut">
              <a:rPr lang="en-CH" smtClean="0"/>
              <a:t>11/08/2020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5210E1-6091-48C7-979B-E6C1391C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C721F6-41DD-4747-B470-661E396C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AE2-EC1F-465A-8A18-7E9B6AAA261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199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FB855-05A0-408A-9E2B-B23897B3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D8C2B2-5A93-4052-AAB2-0641F12B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D6AE1D-8960-44FF-9615-BF3754CE0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07CBDD-6849-4BFF-8DD8-97AD2561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CBDA-AF15-492E-B480-775347DF8347}" type="datetimeFigureOut">
              <a:rPr lang="en-CH" smtClean="0"/>
              <a:t>11/08/2020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9EE756-099D-4BAE-A18E-AAC17FB1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AC735-99CB-4D9C-B65C-07EFF7A7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AE2-EC1F-465A-8A18-7E9B6AAA261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9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55504-12D5-4587-B65F-4AC3C5D5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68A797-4AFE-41AB-B0A6-4FF300A6A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3BC349-1073-4303-8879-AF8B74D00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8DC77-A0A6-47EB-96AB-613C0014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CBDA-AF15-492E-B480-775347DF8347}" type="datetimeFigureOut">
              <a:rPr lang="en-CH" smtClean="0"/>
              <a:t>11/08/2020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A47B0D-3488-4D7E-B679-187A75BF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69AC2A-E053-4C06-AC58-87CB495F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AE2-EC1F-465A-8A18-7E9B6AAA261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429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112252-A45F-41DA-B308-8F5D4A39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B80F79-4C16-486A-9C29-FC28552CD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27CF61-5068-4368-8755-681716B53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4CBDA-AF15-492E-B480-775347DF8347}" type="datetimeFigureOut">
              <a:rPr lang="en-CH" smtClean="0"/>
              <a:t>11/08/2020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2C45CC-1EA6-4EE6-8FFE-1966B6F45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D41872-DD05-4B67-A196-747079145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E6AE2-EC1F-465A-8A18-7E9B6AAA261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923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28DB06E-E869-424E-ACD4-E35114792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8661" y="0"/>
            <a:ext cx="1476066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7647E4E-8B09-4042-AF44-C3781F3E5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369" y="3786766"/>
            <a:ext cx="110236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ELCA challenge,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Polyhack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2020</a:t>
            </a:r>
            <a:endParaRPr lang="en-C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3CDCBE-579B-47E9-95CF-7A016B42D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59048" y="683634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Team </a:t>
            </a:r>
            <a:r>
              <a:rPr lang="en-US" sz="3200" dirty="0" err="1">
                <a:solidFill>
                  <a:schemeClr val="bg1"/>
                </a:solidFill>
              </a:rPr>
              <a:t>SelfDrivingAIBlockchain</a:t>
            </a:r>
            <a:endParaRPr lang="en-CH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8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9562D2A-CE8B-491E-BDD2-57900793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Events listener strategy</a:t>
            </a:r>
            <a:endParaRPr lang="en-CH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E034ED2-DCCC-49E1-AA2B-56479D2B5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2644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Only 3 events could reroute bus 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 pedestrian appears</a:t>
            </a:r>
          </a:p>
          <a:p>
            <a:pPr lvl="1"/>
            <a:r>
              <a:rPr lang="en-US" dirty="0"/>
              <a:t>Director loops through bus instances and select the A as the closest bus. Only if the pedestrian would be the  next pickup stop (maybe there is still a more advantageous pickup to do first)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Picks up pedestrian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Drops off pedestrian</a:t>
            </a:r>
          </a:p>
          <a:p>
            <a:pPr lvl="1"/>
            <a:r>
              <a:rPr lang="en-US" dirty="0"/>
              <a:t>For these 2 cases, the bus choses the closest among, dropping someone off, or picking someone up if not already full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0206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89008BA-5D9D-4217-8EEF-3A5DF91C9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80483"/>
            <a:ext cx="12192000" cy="9144000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07EABB1-77F9-4F4D-B539-39A872A72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5387" y="2233612"/>
            <a:ext cx="9801225" cy="2390775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 Extensions/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25735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C21F-0F3B-4FFF-B3B2-AA3DB5B3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strategies to be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A2BC-F365-40C0-B758-DB1ABD9C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Notation:</a:t>
            </a:r>
          </a:p>
          <a:p>
            <a:pPr marL="0" indent="0">
              <a:buNone/>
            </a:pPr>
            <a:r>
              <a:rPr lang="en-US" dirty="0"/>
              <a:t>Let x, y be edges on the map  </a:t>
            </a:r>
          </a:p>
          <a:p>
            <a:pPr marL="0" indent="0">
              <a:buNone/>
            </a:pPr>
            <a:r>
              <a:rPr lang="en-US" dirty="0"/>
              <a:t>Metric: d(</a:t>
            </a:r>
            <a:r>
              <a:rPr lang="en-US" dirty="0" err="1"/>
              <a:t>a,b</a:t>
            </a:r>
            <a:r>
              <a:rPr lang="en-US" dirty="0"/>
              <a:t>) = estimated time from a to b</a:t>
            </a:r>
          </a:p>
          <a:p>
            <a:pPr marL="0" indent="0">
              <a:buNone/>
            </a:pP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P_i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passanger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a_i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b_i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Remarks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Too</a:t>
            </a:r>
            <a:r>
              <a:rPr lang="de-DE" dirty="0"/>
              <a:t> expensive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global </a:t>
            </a:r>
            <a:r>
              <a:rPr lang="de-DE" dirty="0" err="1"/>
              <a:t>optimum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P_i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 err="1"/>
              <a:t>Hence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bus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efficent</a:t>
            </a:r>
            <a:r>
              <a:rPr lang="de-DE" dirty="0"/>
              <a:t> on a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gobal</a:t>
            </a:r>
            <a:r>
              <a:rPr lang="de-DE" dirty="0"/>
              <a:t> </a:t>
            </a:r>
            <a:r>
              <a:rPr lang="de-DE" dirty="0" err="1"/>
              <a:t>minimum</a:t>
            </a:r>
            <a:r>
              <a:rPr lang="de-D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1FFF-4E4C-409A-A147-C040469B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54103-8D77-4B66-B16A-4E13C6DB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sort out the “trivial” cases for all further models that is a full bus is going to drop of a Person at the closest destination or an empty bus is going to pick up the nearest person.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Hence for the following strategies we assume the Bus has some destination but is not full.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1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DEFF-3E36-4955-9A8F-607CA2C3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1287CA-CA3C-4AD6-B513-A7ABB7528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This describes the strategy for one bus but they all behave the same way.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first take a Ball B={ </a:t>
            </a:r>
            <a:r>
              <a:rPr lang="en-US" dirty="0" err="1"/>
              <a:t>a_i</a:t>
            </a:r>
            <a:r>
              <a:rPr lang="en-US" dirty="0"/>
              <a:t> |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dirty="0" err="1"/>
              <a:t>bus.position</a:t>
            </a:r>
            <a:r>
              <a:rPr lang="en-US" dirty="0"/>
              <a:t>, a=</a:t>
            </a:r>
            <a:r>
              <a:rPr lang="en-US" dirty="0" err="1"/>
              <a:t>i</a:t>
            </a:r>
            <a:r>
              <a:rPr lang="en-US" dirty="0"/>
              <a:t>) &lt;c } around the current bus position. This is our local selection of possible people to include in the local optimization. Here c is some constant  and a parameter to fine tune the model.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any bus define X this is the union of B and all the {</a:t>
            </a:r>
            <a:r>
              <a:rPr lang="en-US" dirty="0" err="1"/>
              <a:t>b_i</a:t>
            </a:r>
            <a:r>
              <a:rPr lang="en-US" dirty="0"/>
              <a:t> | </a:t>
            </a:r>
            <a:r>
              <a:rPr lang="en-US" dirty="0" err="1"/>
              <a:t>P_i</a:t>
            </a:r>
            <a:r>
              <a:rPr lang="en-US" dirty="0"/>
              <a:t> is a passenger in the Bus}. Hence X are all the edges the Bus could go to and preform either picking up or dropping off a passenger. </a:t>
            </a:r>
          </a:p>
        </p:txBody>
      </p:sp>
    </p:spTree>
    <p:extLst>
      <p:ext uri="{BB962C8B-B14F-4D97-AF65-F5344CB8AC3E}">
        <p14:creationId xmlns:p14="http://schemas.microsoft.com/office/powerpoint/2010/main" val="189220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6684-F926-485C-8093-AADD11A7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06D0-0CAD-4116-BDF0-BC8128903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23764" cy="10191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make after any action (drop off, pick up, new person appears) the following choice. Let B be the bus location.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0C5D9A-767B-436E-A0FB-B17AB5D078C3}"/>
              </a:ext>
            </a:extLst>
          </p:cNvPr>
          <p:cNvCxnSpPr>
            <a:cxnSpLocks/>
          </p:cNvCxnSpPr>
          <p:nvPr/>
        </p:nvCxnSpPr>
        <p:spPr>
          <a:xfrm>
            <a:off x="2263204" y="4042066"/>
            <a:ext cx="2567414" cy="464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5B8600-C9F9-4FD4-8CA7-FF24BD24A3F9}"/>
              </a:ext>
            </a:extLst>
          </p:cNvPr>
          <p:cNvCxnSpPr>
            <a:cxnSpLocks/>
          </p:cNvCxnSpPr>
          <p:nvPr/>
        </p:nvCxnSpPr>
        <p:spPr>
          <a:xfrm flipV="1">
            <a:off x="2045559" y="3340100"/>
            <a:ext cx="1285276" cy="608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2F5461-7131-430C-89AC-AC746962EC8F}"/>
              </a:ext>
            </a:extLst>
          </p:cNvPr>
          <p:cNvCxnSpPr>
            <a:cxnSpLocks/>
          </p:cNvCxnSpPr>
          <p:nvPr/>
        </p:nvCxnSpPr>
        <p:spPr>
          <a:xfrm>
            <a:off x="4051835" y="3265609"/>
            <a:ext cx="1261260" cy="731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EE95E1-B58F-4FB0-8D89-FFAF60DBA0FF}"/>
              </a:ext>
            </a:extLst>
          </p:cNvPr>
          <p:cNvCxnSpPr>
            <a:cxnSpLocks/>
          </p:cNvCxnSpPr>
          <p:nvPr/>
        </p:nvCxnSpPr>
        <p:spPr>
          <a:xfrm>
            <a:off x="5578736" y="4322620"/>
            <a:ext cx="542692" cy="535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A71547-03FE-4B62-85AF-D340570D6FC4}"/>
              </a:ext>
            </a:extLst>
          </p:cNvPr>
          <p:cNvCxnSpPr>
            <a:cxnSpLocks/>
          </p:cNvCxnSpPr>
          <p:nvPr/>
        </p:nvCxnSpPr>
        <p:spPr>
          <a:xfrm flipV="1">
            <a:off x="1931609" y="2923312"/>
            <a:ext cx="1399226" cy="946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E2A5CD-0509-4D5E-9099-A7493E4346E4}"/>
              </a:ext>
            </a:extLst>
          </p:cNvPr>
          <p:cNvCxnSpPr>
            <a:cxnSpLocks/>
          </p:cNvCxnSpPr>
          <p:nvPr/>
        </p:nvCxnSpPr>
        <p:spPr>
          <a:xfrm>
            <a:off x="4034959" y="2748012"/>
            <a:ext cx="1345688" cy="1043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1831FD-15AE-4307-A85C-E0F058E815FD}"/>
              </a:ext>
            </a:extLst>
          </p:cNvPr>
          <p:cNvCxnSpPr>
            <a:cxnSpLocks/>
          </p:cNvCxnSpPr>
          <p:nvPr/>
        </p:nvCxnSpPr>
        <p:spPr>
          <a:xfrm>
            <a:off x="1880726" y="4232566"/>
            <a:ext cx="1279238" cy="928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9BA43C-DA40-4FD6-965D-56AE4E85BCCD}"/>
              </a:ext>
            </a:extLst>
          </p:cNvPr>
          <p:cNvCxnSpPr>
            <a:cxnSpLocks/>
          </p:cNvCxnSpPr>
          <p:nvPr/>
        </p:nvCxnSpPr>
        <p:spPr>
          <a:xfrm flipV="1">
            <a:off x="3984811" y="4214092"/>
            <a:ext cx="1063308" cy="928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28AD85-ECAE-4044-9575-AD221E5D48E3}"/>
              </a:ext>
            </a:extLst>
          </p:cNvPr>
          <p:cNvGrpSpPr/>
          <p:nvPr/>
        </p:nvGrpSpPr>
        <p:grpSpPr>
          <a:xfrm>
            <a:off x="3312306" y="2598729"/>
            <a:ext cx="871682" cy="371762"/>
            <a:chOff x="7056582" y="3048000"/>
            <a:chExt cx="871682" cy="37176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3FF20F-9ACA-45DB-B4FB-70F14C47AFEA}"/>
                </a:ext>
              </a:extLst>
            </p:cNvPr>
            <p:cNvSpPr/>
            <p:nvPr/>
          </p:nvSpPr>
          <p:spPr>
            <a:xfrm>
              <a:off x="7056582" y="3209635"/>
              <a:ext cx="221673" cy="210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16DC3A-8DA8-418D-96C4-EEB8C6EAD517}"/>
                </a:ext>
              </a:extLst>
            </p:cNvPr>
            <p:cNvSpPr txBox="1"/>
            <p:nvPr/>
          </p:nvSpPr>
          <p:spPr>
            <a:xfrm>
              <a:off x="7278255" y="3048000"/>
              <a:ext cx="650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a_k</a:t>
              </a:r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498EF2-2D4D-459C-9E49-0072B77C8DB6}"/>
              </a:ext>
            </a:extLst>
          </p:cNvPr>
          <p:cNvGrpSpPr/>
          <p:nvPr/>
        </p:nvGrpSpPr>
        <p:grpSpPr>
          <a:xfrm>
            <a:off x="3330835" y="2995014"/>
            <a:ext cx="871682" cy="371762"/>
            <a:chOff x="7056582" y="3048000"/>
            <a:chExt cx="871682" cy="37176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B33FEE-2C5A-47FD-9331-95D1B44234AC}"/>
                </a:ext>
              </a:extLst>
            </p:cNvPr>
            <p:cNvSpPr/>
            <p:nvPr/>
          </p:nvSpPr>
          <p:spPr>
            <a:xfrm>
              <a:off x="7056582" y="3209635"/>
              <a:ext cx="221673" cy="210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4621AF-321F-4175-BD11-4580D9C5807F}"/>
                </a:ext>
              </a:extLst>
            </p:cNvPr>
            <p:cNvSpPr txBox="1"/>
            <p:nvPr/>
          </p:nvSpPr>
          <p:spPr>
            <a:xfrm>
              <a:off x="7278255" y="3048000"/>
              <a:ext cx="650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a_i</a:t>
              </a:r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89B46A3-D3E7-4B68-9691-3FD2AFEA4ECF}"/>
              </a:ext>
            </a:extLst>
          </p:cNvPr>
          <p:cNvGrpSpPr/>
          <p:nvPr/>
        </p:nvGrpSpPr>
        <p:grpSpPr>
          <a:xfrm>
            <a:off x="3180153" y="5097316"/>
            <a:ext cx="871682" cy="371762"/>
            <a:chOff x="7056582" y="3048000"/>
            <a:chExt cx="871682" cy="37176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6FFEA2E-300D-4AA7-B435-4524F5D5633A}"/>
                </a:ext>
              </a:extLst>
            </p:cNvPr>
            <p:cNvSpPr/>
            <p:nvPr/>
          </p:nvSpPr>
          <p:spPr>
            <a:xfrm>
              <a:off x="7056582" y="3209635"/>
              <a:ext cx="221673" cy="210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156AC8C-8234-4EA1-B0F3-583020538EB3}"/>
                </a:ext>
              </a:extLst>
            </p:cNvPr>
            <p:cNvSpPr txBox="1"/>
            <p:nvPr/>
          </p:nvSpPr>
          <p:spPr>
            <a:xfrm>
              <a:off x="7278255" y="3048000"/>
              <a:ext cx="650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a_l</a:t>
              </a:r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E641EF4-1D6F-4AA9-A6FF-DBBE248184B1}"/>
              </a:ext>
            </a:extLst>
          </p:cNvPr>
          <p:cNvGrpSpPr/>
          <p:nvPr/>
        </p:nvGrpSpPr>
        <p:grpSpPr>
          <a:xfrm>
            <a:off x="5269811" y="3862064"/>
            <a:ext cx="871682" cy="371762"/>
            <a:chOff x="7056582" y="3048000"/>
            <a:chExt cx="871682" cy="37176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764E492-BB33-44EC-B613-4DD305F56046}"/>
                </a:ext>
              </a:extLst>
            </p:cNvPr>
            <p:cNvSpPr/>
            <p:nvPr/>
          </p:nvSpPr>
          <p:spPr>
            <a:xfrm>
              <a:off x="7056582" y="3209635"/>
              <a:ext cx="221673" cy="2101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D0D1F5D-38AD-4574-AD06-EA603C2A6056}"/>
                </a:ext>
              </a:extLst>
            </p:cNvPr>
            <p:cNvSpPr txBox="1"/>
            <p:nvPr/>
          </p:nvSpPr>
          <p:spPr>
            <a:xfrm>
              <a:off x="7278255" y="3048000"/>
              <a:ext cx="650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7F89E6A-D4D3-40CD-9466-47A358CF3D79}"/>
              </a:ext>
            </a:extLst>
          </p:cNvPr>
          <p:cNvGrpSpPr/>
          <p:nvPr/>
        </p:nvGrpSpPr>
        <p:grpSpPr>
          <a:xfrm>
            <a:off x="6216204" y="4822524"/>
            <a:ext cx="871682" cy="371762"/>
            <a:chOff x="7056582" y="3048000"/>
            <a:chExt cx="871682" cy="371762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38223C4-D2FE-45E1-85E6-12D71B1E6946}"/>
                </a:ext>
              </a:extLst>
            </p:cNvPr>
            <p:cNvSpPr/>
            <p:nvPr/>
          </p:nvSpPr>
          <p:spPr>
            <a:xfrm>
              <a:off x="7056582" y="3209635"/>
              <a:ext cx="221673" cy="2101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97CC2FD-8FE2-4B52-819D-EB58D2BCA35C}"/>
                </a:ext>
              </a:extLst>
            </p:cNvPr>
            <p:cNvSpPr txBox="1"/>
            <p:nvPr/>
          </p:nvSpPr>
          <p:spPr>
            <a:xfrm>
              <a:off x="7278255" y="3048000"/>
              <a:ext cx="650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4BFA4F2-1AB9-4A8E-B210-A53A8B999111}"/>
              </a:ext>
            </a:extLst>
          </p:cNvPr>
          <p:cNvSpPr txBox="1"/>
          <p:nvPr/>
        </p:nvSpPr>
        <p:spPr>
          <a:xfrm>
            <a:off x="7994633" y="2665368"/>
            <a:ext cx="3045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first calculate the initial cost that is: going from the bus edge to the current destination x in X and then to the closest  y in X\{x}.</a:t>
            </a:r>
          </a:p>
          <a:p>
            <a:r>
              <a:rPr lang="en-US" dirty="0" err="1"/>
              <a:t>Init_cost</a:t>
            </a:r>
            <a:r>
              <a:rPr lang="en-US" dirty="0"/>
              <a:t>=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dirty="0" err="1"/>
              <a:t>B,x</a:t>
            </a:r>
            <a:r>
              <a:rPr lang="en-US" dirty="0"/>
              <a:t>)+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Indicated by the path in red</a:t>
            </a:r>
          </a:p>
          <a:p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C6C325-9C59-4EFB-A2FA-FC8869C917C7}"/>
              </a:ext>
            </a:extLst>
          </p:cNvPr>
          <p:cNvGrpSpPr/>
          <p:nvPr/>
        </p:nvGrpSpPr>
        <p:grpSpPr>
          <a:xfrm>
            <a:off x="1514942" y="3879423"/>
            <a:ext cx="871682" cy="371762"/>
            <a:chOff x="7056582" y="3048000"/>
            <a:chExt cx="871682" cy="37176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C5895A4-8342-4F1C-B055-6D60F7E7AD31}"/>
                </a:ext>
              </a:extLst>
            </p:cNvPr>
            <p:cNvSpPr/>
            <p:nvPr/>
          </p:nvSpPr>
          <p:spPr>
            <a:xfrm>
              <a:off x="7056582" y="3209635"/>
              <a:ext cx="221673" cy="2101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8A28EB5-9CAE-450A-AA4D-83757B246F7D}"/>
                </a:ext>
              </a:extLst>
            </p:cNvPr>
            <p:cNvSpPr txBox="1"/>
            <p:nvPr/>
          </p:nvSpPr>
          <p:spPr>
            <a:xfrm>
              <a:off x="7278255" y="3048000"/>
              <a:ext cx="650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88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184DD6C-4833-40DE-8723-AA80F49BD428}"/>
              </a:ext>
            </a:extLst>
          </p:cNvPr>
          <p:cNvSpPr/>
          <p:nvPr/>
        </p:nvSpPr>
        <p:spPr>
          <a:xfrm>
            <a:off x="-1417145" y="1388922"/>
            <a:ext cx="5813693" cy="5607081"/>
          </a:xfrm>
          <a:prstGeom prst="ellipse">
            <a:avLst/>
          </a:prstGeom>
          <a:solidFill>
            <a:srgbClr val="4472C4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86684-F926-485C-8093-AADD11A7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0C5D9A-767B-436E-A0FB-B17AB5D078C3}"/>
              </a:ext>
            </a:extLst>
          </p:cNvPr>
          <p:cNvCxnSpPr>
            <a:cxnSpLocks/>
          </p:cNvCxnSpPr>
          <p:nvPr/>
        </p:nvCxnSpPr>
        <p:spPr>
          <a:xfrm>
            <a:off x="2263204" y="4042066"/>
            <a:ext cx="2567414" cy="464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5B8600-C9F9-4FD4-8CA7-FF24BD24A3F9}"/>
              </a:ext>
            </a:extLst>
          </p:cNvPr>
          <p:cNvCxnSpPr>
            <a:cxnSpLocks/>
          </p:cNvCxnSpPr>
          <p:nvPr/>
        </p:nvCxnSpPr>
        <p:spPr>
          <a:xfrm flipV="1">
            <a:off x="2045559" y="3340100"/>
            <a:ext cx="1285276" cy="608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2F5461-7131-430C-89AC-AC746962EC8F}"/>
              </a:ext>
            </a:extLst>
          </p:cNvPr>
          <p:cNvCxnSpPr>
            <a:cxnSpLocks/>
          </p:cNvCxnSpPr>
          <p:nvPr/>
        </p:nvCxnSpPr>
        <p:spPr>
          <a:xfrm>
            <a:off x="4051835" y="3265609"/>
            <a:ext cx="1261260" cy="731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EE95E1-B58F-4FB0-8D89-FFAF60DBA0FF}"/>
              </a:ext>
            </a:extLst>
          </p:cNvPr>
          <p:cNvCxnSpPr>
            <a:cxnSpLocks/>
          </p:cNvCxnSpPr>
          <p:nvPr/>
        </p:nvCxnSpPr>
        <p:spPr>
          <a:xfrm>
            <a:off x="5578736" y="4322620"/>
            <a:ext cx="542692" cy="535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A71547-03FE-4B62-85AF-D340570D6FC4}"/>
              </a:ext>
            </a:extLst>
          </p:cNvPr>
          <p:cNvCxnSpPr>
            <a:cxnSpLocks/>
          </p:cNvCxnSpPr>
          <p:nvPr/>
        </p:nvCxnSpPr>
        <p:spPr>
          <a:xfrm flipV="1">
            <a:off x="1931609" y="2923312"/>
            <a:ext cx="1399226" cy="946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E2A5CD-0509-4D5E-9099-A7493E4346E4}"/>
              </a:ext>
            </a:extLst>
          </p:cNvPr>
          <p:cNvCxnSpPr>
            <a:cxnSpLocks/>
          </p:cNvCxnSpPr>
          <p:nvPr/>
        </p:nvCxnSpPr>
        <p:spPr>
          <a:xfrm>
            <a:off x="4034959" y="2748012"/>
            <a:ext cx="1345688" cy="1043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1831FD-15AE-4307-A85C-E0F058E815FD}"/>
              </a:ext>
            </a:extLst>
          </p:cNvPr>
          <p:cNvCxnSpPr>
            <a:cxnSpLocks/>
          </p:cNvCxnSpPr>
          <p:nvPr/>
        </p:nvCxnSpPr>
        <p:spPr>
          <a:xfrm>
            <a:off x="1880726" y="4232566"/>
            <a:ext cx="1279238" cy="928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9BA43C-DA40-4FD6-965D-56AE4E85BCCD}"/>
              </a:ext>
            </a:extLst>
          </p:cNvPr>
          <p:cNvCxnSpPr>
            <a:cxnSpLocks/>
          </p:cNvCxnSpPr>
          <p:nvPr/>
        </p:nvCxnSpPr>
        <p:spPr>
          <a:xfrm flipV="1">
            <a:off x="3984811" y="4214092"/>
            <a:ext cx="1063308" cy="928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F5046F-FEBC-48CC-92F7-B2E432243A92}"/>
              </a:ext>
            </a:extLst>
          </p:cNvPr>
          <p:cNvGrpSpPr/>
          <p:nvPr/>
        </p:nvGrpSpPr>
        <p:grpSpPr>
          <a:xfrm>
            <a:off x="1514942" y="3879423"/>
            <a:ext cx="871682" cy="371762"/>
            <a:chOff x="7056582" y="3048000"/>
            <a:chExt cx="871682" cy="37176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D38EE85-1F9E-4287-9125-9169AB182369}"/>
                </a:ext>
              </a:extLst>
            </p:cNvPr>
            <p:cNvSpPr/>
            <p:nvPr/>
          </p:nvSpPr>
          <p:spPr>
            <a:xfrm>
              <a:off x="7056582" y="3209635"/>
              <a:ext cx="221673" cy="2101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D509BF4-D248-41C4-B7E3-7CB5693BD804}"/>
                </a:ext>
              </a:extLst>
            </p:cNvPr>
            <p:cNvSpPr txBox="1"/>
            <p:nvPr/>
          </p:nvSpPr>
          <p:spPr>
            <a:xfrm>
              <a:off x="7278255" y="3048000"/>
              <a:ext cx="650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28AD85-ECAE-4044-9575-AD221E5D48E3}"/>
              </a:ext>
            </a:extLst>
          </p:cNvPr>
          <p:cNvGrpSpPr/>
          <p:nvPr/>
        </p:nvGrpSpPr>
        <p:grpSpPr>
          <a:xfrm>
            <a:off x="3312306" y="2598729"/>
            <a:ext cx="871682" cy="371762"/>
            <a:chOff x="7056582" y="3048000"/>
            <a:chExt cx="871682" cy="37176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3FF20F-9ACA-45DB-B4FB-70F14C47AFEA}"/>
                </a:ext>
              </a:extLst>
            </p:cNvPr>
            <p:cNvSpPr/>
            <p:nvPr/>
          </p:nvSpPr>
          <p:spPr>
            <a:xfrm>
              <a:off x="7056582" y="3209635"/>
              <a:ext cx="221673" cy="210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16DC3A-8DA8-418D-96C4-EEB8C6EAD517}"/>
                </a:ext>
              </a:extLst>
            </p:cNvPr>
            <p:cNvSpPr txBox="1"/>
            <p:nvPr/>
          </p:nvSpPr>
          <p:spPr>
            <a:xfrm>
              <a:off x="7278255" y="3048000"/>
              <a:ext cx="650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a_k</a:t>
              </a:r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498EF2-2D4D-459C-9E49-0072B77C8DB6}"/>
              </a:ext>
            </a:extLst>
          </p:cNvPr>
          <p:cNvGrpSpPr/>
          <p:nvPr/>
        </p:nvGrpSpPr>
        <p:grpSpPr>
          <a:xfrm>
            <a:off x="3330835" y="2995014"/>
            <a:ext cx="871682" cy="371762"/>
            <a:chOff x="7056582" y="3048000"/>
            <a:chExt cx="871682" cy="37176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B33FEE-2C5A-47FD-9331-95D1B44234AC}"/>
                </a:ext>
              </a:extLst>
            </p:cNvPr>
            <p:cNvSpPr/>
            <p:nvPr/>
          </p:nvSpPr>
          <p:spPr>
            <a:xfrm>
              <a:off x="7056582" y="3209635"/>
              <a:ext cx="221673" cy="210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4621AF-321F-4175-BD11-4580D9C5807F}"/>
                </a:ext>
              </a:extLst>
            </p:cNvPr>
            <p:cNvSpPr txBox="1"/>
            <p:nvPr/>
          </p:nvSpPr>
          <p:spPr>
            <a:xfrm>
              <a:off x="7278255" y="3048000"/>
              <a:ext cx="650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a_i</a:t>
              </a:r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89B46A3-D3E7-4B68-9691-3FD2AFEA4ECF}"/>
              </a:ext>
            </a:extLst>
          </p:cNvPr>
          <p:cNvGrpSpPr/>
          <p:nvPr/>
        </p:nvGrpSpPr>
        <p:grpSpPr>
          <a:xfrm>
            <a:off x="3180153" y="5097316"/>
            <a:ext cx="871682" cy="371762"/>
            <a:chOff x="7056582" y="3048000"/>
            <a:chExt cx="871682" cy="37176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6FFEA2E-300D-4AA7-B435-4524F5D5633A}"/>
                </a:ext>
              </a:extLst>
            </p:cNvPr>
            <p:cNvSpPr/>
            <p:nvPr/>
          </p:nvSpPr>
          <p:spPr>
            <a:xfrm>
              <a:off x="7056582" y="3209635"/>
              <a:ext cx="221673" cy="210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156AC8C-8234-4EA1-B0F3-583020538EB3}"/>
                </a:ext>
              </a:extLst>
            </p:cNvPr>
            <p:cNvSpPr txBox="1"/>
            <p:nvPr/>
          </p:nvSpPr>
          <p:spPr>
            <a:xfrm>
              <a:off x="7278255" y="3048000"/>
              <a:ext cx="650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a_l</a:t>
              </a:r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E641EF4-1D6F-4AA9-A6FF-DBBE248184B1}"/>
              </a:ext>
            </a:extLst>
          </p:cNvPr>
          <p:cNvGrpSpPr/>
          <p:nvPr/>
        </p:nvGrpSpPr>
        <p:grpSpPr>
          <a:xfrm>
            <a:off x="5269811" y="3862064"/>
            <a:ext cx="871682" cy="371762"/>
            <a:chOff x="7056582" y="3048000"/>
            <a:chExt cx="871682" cy="37176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764E492-BB33-44EC-B613-4DD305F56046}"/>
                </a:ext>
              </a:extLst>
            </p:cNvPr>
            <p:cNvSpPr/>
            <p:nvPr/>
          </p:nvSpPr>
          <p:spPr>
            <a:xfrm>
              <a:off x="7056582" y="3209635"/>
              <a:ext cx="221673" cy="2101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D0D1F5D-38AD-4574-AD06-EA603C2A6056}"/>
                </a:ext>
              </a:extLst>
            </p:cNvPr>
            <p:cNvSpPr txBox="1"/>
            <p:nvPr/>
          </p:nvSpPr>
          <p:spPr>
            <a:xfrm>
              <a:off x="7278255" y="3048000"/>
              <a:ext cx="650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7F89E6A-D4D3-40CD-9466-47A358CF3D79}"/>
              </a:ext>
            </a:extLst>
          </p:cNvPr>
          <p:cNvGrpSpPr/>
          <p:nvPr/>
        </p:nvGrpSpPr>
        <p:grpSpPr>
          <a:xfrm>
            <a:off x="6216204" y="4822524"/>
            <a:ext cx="871682" cy="371762"/>
            <a:chOff x="7056582" y="3048000"/>
            <a:chExt cx="871682" cy="371762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38223C4-D2FE-45E1-85E6-12D71B1E6946}"/>
                </a:ext>
              </a:extLst>
            </p:cNvPr>
            <p:cNvSpPr/>
            <p:nvPr/>
          </p:nvSpPr>
          <p:spPr>
            <a:xfrm>
              <a:off x="7056582" y="3209635"/>
              <a:ext cx="221673" cy="2101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97CC2FD-8FE2-4B52-819D-EB58D2BCA35C}"/>
                </a:ext>
              </a:extLst>
            </p:cNvPr>
            <p:cNvSpPr txBox="1"/>
            <p:nvPr/>
          </p:nvSpPr>
          <p:spPr>
            <a:xfrm>
              <a:off x="7278255" y="3048000"/>
              <a:ext cx="650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4BFA4F2-1AB9-4A8E-B210-A53A8B999111}"/>
              </a:ext>
            </a:extLst>
          </p:cNvPr>
          <p:cNvSpPr txBox="1"/>
          <p:nvPr/>
        </p:nvSpPr>
        <p:spPr>
          <a:xfrm>
            <a:off x="7532813" y="1308775"/>
            <a:ext cx="40426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calculate for </a:t>
            </a:r>
            <a:r>
              <a:rPr lang="en-US" dirty="0" err="1"/>
              <a:t>evey</a:t>
            </a:r>
            <a:r>
              <a:rPr lang="en-US" dirty="0"/>
              <a:t> </a:t>
            </a:r>
            <a:r>
              <a:rPr lang="en-US" dirty="0" err="1"/>
              <a:t>a_i</a:t>
            </a:r>
            <a:r>
              <a:rPr lang="en-US" dirty="0"/>
              <a:t> in the Ball</a:t>
            </a:r>
          </a:p>
          <a:p>
            <a:r>
              <a:rPr lang="en-US" dirty="0" err="1"/>
              <a:t>d_i</a:t>
            </a:r>
            <a:r>
              <a:rPr lang="en-US" dirty="0"/>
              <a:t>=d(</a:t>
            </a:r>
            <a:r>
              <a:rPr lang="en-US" dirty="0" err="1"/>
              <a:t>B,a_i</a:t>
            </a:r>
            <a:r>
              <a:rPr lang="en-US" dirty="0"/>
              <a:t>)+d(</a:t>
            </a:r>
            <a:r>
              <a:rPr lang="en-US" dirty="0" err="1"/>
              <a:t>a_i,x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argmin</a:t>
            </a:r>
            <a:r>
              <a:rPr lang="en-US" dirty="0"/>
              <a:t>([</a:t>
            </a:r>
            <a:r>
              <a:rPr lang="en-US" dirty="0" err="1"/>
              <a:t>d_i</a:t>
            </a:r>
            <a:r>
              <a:rPr lang="en-US" dirty="0"/>
              <a:t>])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d_i</a:t>
            </a:r>
            <a:r>
              <a:rPr lang="en-US" dirty="0"/>
              <a:t>&lt;</a:t>
            </a:r>
            <a:r>
              <a:rPr lang="en-US" dirty="0" err="1"/>
              <a:t>initial_cost</a:t>
            </a:r>
            <a:endParaRPr lang="en-US" dirty="0"/>
          </a:p>
          <a:p>
            <a:r>
              <a:rPr lang="en-US" dirty="0"/>
              <a:t>	set new route to pick up </a:t>
            </a:r>
            <a:r>
              <a:rPr lang="en-US" dirty="0" err="1"/>
              <a:t>a_i</a:t>
            </a:r>
            <a:endParaRPr lang="en-US" dirty="0"/>
          </a:p>
          <a:p>
            <a:r>
              <a:rPr lang="en-US" dirty="0"/>
              <a:t>Otherwise   keep going to x</a:t>
            </a:r>
          </a:p>
          <a:p>
            <a:endParaRPr lang="en-US" dirty="0"/>
          </a:p>
          <a:p>
            <a:r>
              <a:rPr lang="en-US" dirty="0"/>
              <a:t>So we check if it is faster to pick up somebody and still go to x or to just go to x and to the next stop. If we decide to reroute to </a:t>
            </a:r>
            <a:r>
              <a:rPr lang="en-US" dirty="0" err="1"/>
              <a:t>a_i</a:t>
            </a:r>
            <a:r>
              <a:rPr lang="en-US" dirty="0"/>
              <a:t> we forget that we wanted to go to x before.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6B49E-FA6C-498F-BC29-369C21251A55}"/>
              </a:ext>
            </a:extLst>
          </p:cNvPr>
          <p:cNvSpPr txBox="1"/>
          <p:nvPr/>
        </p:nvSpPr>
        <p:spPr>
          <a:xfrm>
            <a:off x="-88501" y="1665352"/>
            <a:ext cx="16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Ball B</a:t>
            </a:r>
          </a:p>
        </p:txBody>
      </p:sp>
    </p:spTree>
    <p:extLst>
      <p:ext uri="{BB962C8B-B14F-4D97-AF65-F5344CB8AC3E}">
        <p14:creationId xmlns:p14="http://schemas.microsoft.com/office/powerpoint/2010/main" val="1444853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2E3C-1325-4667-92D1-EA8F828D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7E2B-ED52-4B00-B01E-036EA842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 of this method it only has to call the distance function 2 </a:t>
            </a:r>
            <a:r>
              <a:rPr lang="en-US" dirty="0" err="1"/>
              <a:t>tímes</a:t>
            </a:r>
            <a:r>
              <a:rPr lang="en-US" dirty="0"/>
              <a:t> per </a:t>
            </a:r>
            <a:r>
              <a:rPr lang="en-US" dirty="0" err="1"/>
              <a:t>a_i</a:t>
            </a:r>
            <a:r>
              <a:rPr lang="en-US" dirty="0"/>
              <a:t>. So computational cost is linear. </a:t>
            </a:r>
          </a:p>
          <a:p>
            <a:r>
              <a:rPr lang="en-US" dirty="0"/>
              <a:t>We use the property of the Set X and are taking into account potential new </a:t>
            </a:r>
            <a:r>
              <a:rPr lang="en-US" dirty="0" err="1"/>
              <a:t>a_i</a:t>
            </a:r>
            <a:endParaRPr lang="en-US" dirty="0"/>
          </a:p>
          <a:p>
            <a:r>
              <a:rPr lang="en-US" dirty="0"/>
              <a:t>Hence minimizing the new waiting time.</a:t>
            </a:r>
          </a:p>
          <a:p>
            <a:r>
              <a:rPr lang="en-US" dirty="0"/>
              <a:t>We made the underlying assumption that due to the fact we are driving in a city  the minimal waiting time is highly correlated with less km driven. Hence this also optimizes the distance covered. </a:t>
            </a:r>
          </a:p>
          <a:p>
            <a:r>
              <a:rPr lang="en-US" dirty="0"/>
              <a:t>The model can be expended by adding penalty terms to </a:t>
            </a:r>
            <a:r>
              <a:rPr lang="en-US" dirty="0" err="1"/>
              <a:t>d_i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4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A013-C6C5-44E8-80F0-DB8E8C55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C5DD2-14BE-44E2-8279-F11CDF55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we have n busses and for each Bus we have a set </a:t>
            </a:r>
            <a:r>
              <a:rPr lang="en-US" dirty="0" err="1"/>
              <a:t>X_i</a:t>
            </a:r>
            <a:r>
              <a:rPr lang="en-US" dirty="0"/>
              <a:t> containing all the a`s the bus wants to pick up and the b`s  to drop off.</a:t>
            </a:r>
          </a:p>
          <a:p>
            <a:pPr marL="0" indent="0">
              <a:buNone/>
            </a:pPr>
            <a:r>
              <a:rPr lang="en-US" dirty="0"/>
              <a:t>Without loss of generality we assume no two people appear at the same time (in that case we choose one random first).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Also each bus is on its optimal route with respect to X. And it takes Time T(X). This is the cumulated waiting time for all people in X.</a:t>
            </a:r>
          </a:p>
          <a:p>
            <a:pPr marL="0" indent="0">
              <a:buNone/>
            </a:pPr>
            <a:r>
              <a:rPr lang="en-US" dirty="0"/>
              <a:t>When a new person appears we compare what the extra detour time is for every bus compared just working through X.</a:t>
            </a:r>
          </a:p>
        </p:txBody>
      </p:sp>
    </p:spTree>
    <p:extLst>
      <p:ext uri="{BB962C8B-B14F-4D97-AF65-F5344CB8AC3E}">
        <p14:creationId xmlns:p14="http://schemas.microsoft.com/office/powerpoint/2010/main" val="2924905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80A9-0FAC-41F7-804A-4AFCCEFF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38B0D1-9262-4E96-9069-174DFDCAA109}"/>
              </a:ext>
            </a:extLst>
          </p:cNvPr>
          <p:cNvSpPr/>
          <p:nvPr/>
        </p:nvSpPr>
        <p:spPr>
          <a:xfrm>
            <a:off x="1431638" y="2228738"/>
            <a:ext cx="1931212" cy="2758899"/>
          </a:xfrm>
          <a:custGeom>
            <a:avLst/>
            <a:gdLst>
              <a:gd name="connsiteX0" fmla="*/ 0 w 1931212"/>
              <a:gd name="connsiteY0" fmla="*/ 2758899 h 2758899"/>
              <a:gd name="connsiteX1" fmla="*/ 803564 w 1931212"/>
              <a:gd name="connsiteY1" fmla="*/ 1530462 h 2758899"/>
              <a:gd name="connsiteX2" fmla="*/ 267855 w 1931212"/>
              <a:gd name="connsiteY2" fmla="*/ 1271844 h 2758899"/>
              <a:gd name="connsiteX3" fmla="*/ 1283855 w 1931212"/>
              <a:gd name="connsiteY3" fmla="*/ 643772 h 2758899"/>
              <a:gd name="connsiteX4" fmla="*/ 1856509 w 1931212"/>
              <a:gd name="connsiteY4" fmla="*/ 1401153 h 2758899"/>
              <a:gd name="connsiteX5" fmla="*/ 1745673 w 1931212"/>
              <a:gd name="connsiteY5" fmla="*/ 375917 h 2758899"/>
              <a:gd name="connsiteX6" fmla="*/ 240145 w 1931212"/>
              <a:gd name="connsiteY6" fmla="*/ 579117 h 2758899"/>
              <a:gd name="connsiteX7" fmla="*/ 517236 w 1931212"/>
              <a:gd name="connsiteY7" fmla="*/ 329735 h 2758899"/>
              <a:gd name="connsiteX8" fmla="*/ 1117600 w 1931212"/>
              <a:gd name="connsiteY8" fmla="*/ 6462 h 2758899"/>
              <a:gd name="connsiteX9" fmla="*/ 1893455 w 1931212"/>
              <a:gd name="connsiteY9" fmla="*/ 145008 h 275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31212" h="2758899">
                <a:moveTo>
                  <a:pt x="0" y="2758899"/>
                </a:moveTo>
                <a:cubicBezTo>
                  <a:pt x="379461" y="2268601"/>
                  <a:pt x="758922" y="1778304"/>
                  <a:pt x="803564" y="1530462"/>
                </a:cubicBezTo>
                <a:cubicBezTo>
                  <a:pt x="848206" y="1282620"/>
                  <a:pt x="187807" y="1419626"/>
                  <a:pt x="267855" y="1271844"/>
                </a:cubicBezTo>
                <a:cubicBezTo>
                  <a:pt x="347903" y="1124062"/>
                  <a:pt x="1019079" y="622221"/>
                  <a:pt x="1283855" y="643772"/>
                </a:cubicBezTo>
                <a:cubicBezTo>
                  <a:pt x="1548631" y="665323"/>
                  <a:pt x="1779539" y="1445796"/>
                  <a:pt x="1856509" y="1401153"/>
                </a:cubicBezTo>
                <a:cubicBezTo>
                  <a:pt x="1933479" y="1356510"/>
                  <a:pt x="2015067" y="512923"/>
                  <a:pt x="1745673" y="375917"/>
                </a:cubicBezTo>
                <a:cubicBezTo>
                  <a:pt x="1476279" y="238911"/>
                  <a:pt x="444884" y="586814"/>
                  <a:pt x="240145" y="579117"/>
                </a:cubicBezTo>
                <a:cubicBezTo>
                  <a:pt x="35406" y="571420"/>
                  <a:pt x="370993" y="425178"/>
                  <a:pt x="517236" y="329735"/>
                </a:cubicBezTo>
                <a:cubicBezTo>
                  <a:pt x="663479" y="234292"/>
                  <a:pt x="888230" y="37250"/>
                  <a:pt x="1117600" y="6462"/>
                </a:cubicBezTo>
                <a:cubicBezTo>
                  <a:pt x="1346970" y="-24326"/>
                  <a:pt x="1620212" y="60341"/>
                  <a:pt x="1893455" y="14500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62AE4B3-D0E6-41A2-9673-30A68D9BEDFC}"/>
              </a:ext>
            </a:extLst>
          </p:cNvPr>
          <p:cNvSpPr/>
          <p:nvPr/>
        </p:nvSpPr>
        <p:spPr>
          <a:xfrm>
            <a:off x="2973237" y="2401884"/>
            <a:ext cx="3122763" cy="2585753"/>
          </a:xfrm>
          <a:custGeom>
            <a:avLst/>
            <a:gdLst>
              <a:gd name="connsiteX0" fmla="*/ 2092429 w 3122763"/>
              <a:gd name="connsiteY0" fmla="*/ 2585753 h 2585753"/>
              <a:gd name="connsiteX1" fmla="*/ 1556720 w 3122763"/>
              <a:gd name="connsiteY1" fmla="*/ 2077753 h 2585753"/>
              <a:gd name="connsiteX2" fmla="*/ 2443411 w 3122763"/>
              <a:gd name="connsiteY2" fmla="*/ 1745244 h 2585753"/>
              <a:gd name="connsiteX3" fmla="*/ 1861520 w 3122763"/>
              <a:gd name="connsiteY3" fmla="*/ 1329607 h 2585753"/>
              <a:gd name="connsiteX4" fmla="*/ 1473593 w 3122763"/>
              <a:gd name="connsiteY4" fmla="*/ 1523571 h 2585753"/>
              <a:gd name="connsiteX5" fmla="*/ 5011 w 3122763"/>
              <a:gd name="connsiteY5" fmla="*/ 1726771 h 2585753"/>
              <a:gd name="connsiteX6" fmla="*/ 2037011 w 3122763"/>
              <a:gd name="connsiteY6" fmla="*/ 572225 h 2585753"/>
              <a:gd name="connsiteX7" fmla="*/ 1722974 w 3122763"/>
              <a:gd name="connsiteY7" fmla="*/ 239716 h 2585753"/>
              <a:gd name="connsiteX8" fmla="*/ 3006829 w 3122763"/>
              <a:gd name="connsiteY8" fmla="*/ 54989 h 2585753"/>
              <a:gd name="connsiteX9" fmla="*/ 3062247 w 3122763"/>
              <a:gd name="connsiteY9" fmla="*/ 1255716 h 2585753"/>
              <a:gd name="connsiteX10" fmla="*/ 3062247 w 3122763"/>
              <a:gd name="connsiteY10" fmla="*/ 1255716 h 258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22763" h="2585753">
                <a:moveTo>
                  <a:pt x="2092429" y="2585753"/>
                </a:moveTo>
                <a:cubicBezTo>
                  <a:pt x="1795326" y="2401795"/>
                  <a:pt x="1498223" y="2217838"/>
                  <a:pt x="1556720" y="2077753"/>
                </a:cubicBezTo>
                <a:cubicBezTo>
                  <a:pt x="1615217" y="1937668"/>
                  <a:pt x="2392611" y="1869935"/>
                  <a:pt x="2443411" y="1745244"/>
                </a:cubicBezTo>
                <a:cubicBezTo>
                  <a:pt x="2494211" y="1620553"/>
                  <a:pt x="2023156" y="1366552"/>
                  <a:pt x="1861520" y="1329607"/>
                </a:cubicBezTo>
                <a:cubicBezTo>
                  <a:pt x="1699884" y="1292662"/>
                  <a:pt x="1783011" y="1457377"/>
                  <a:pt x="1473593" y="1523571"/>
                </a:cubicBezTo>
                <a:cubicBezTo>
                  <a:pt x="1164175" y="1589765"/>
                  <a:pt x="-88892" y="1885329"/>
                  <a:pt x="5011" y="1726771"/>
                </a:cubicBezTo>
                <a:cubicBezTo>
                  <a:pt x="98914" y="1568213"/>
                  <a:pt x="1750684" y="820067"/>
                  <a:pt x="2037011" y="572225"/>
                </a:cubicBezTo>
                <a:cubicBezTo>
                  <a:pt x="2323338" y="324383"/>
                  <a:pt x="1561338" y="325922"/>
                  <a:pt x="1722974" y="239716"/>
                </a:cubicBezTo>
                <a:cubicBezTo>
                  <a:pt x="1884610" y="153510"/>
                  <a:pt x="2783617" y="-114344"/>
                  <a:pt x="3006829" y="54989"/>
                </a:cubicBezTo>
                <a:cubicBezTo>
                  <a:pt x="3230041" y="224322"/>
                  <a:pt x="3062247" y="1255716"/>
                  <a:pt x="3062247" y="1255716"/>
                </a:cubicBezTo>
                <a:lnTo>
                  <a:pt x="3062247" y="1255716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1FBE2F3-7A97-4447-91C6-A228A9F067D5}"/>
              </a:ext>
            </a:extLst>
          </p:cNvPr>
          <p:cNvSpPr/>
          <p:nvPr/>
        </p:nvSpPr>
        <p:spPr>
          <a:xfrm>
            <a:off x="6953099" y="2134987"/>
            <a:ext cx="1738322" cy="2946400"/>
          </a:xfrm>
          <a:custGeom>
            <a:avLst/>
            <a:gdLst>
              <a:gd name="connsiteX0" fmla="*/ 1507410 w 1738322"/>
              <a:gd name="connsiteY0" fmla="*/ 0 h 2946400"/>
              <a:gd name="connsiteX1" fmla="*/ 491410 w 1738322"/>
              <a:gd name="connsiteY1" fmla="*/ 711200 h 2946400"/>
              <a:gd name="connsiteX2" fmla="*/ 1184138 w 1738322"/>
              <a:gd name="connsiteY2" fmla="*/ 1191491 h 2946400"/>
              <a:gd name="connsiteX3" fmla="*/ 195847 w 1738322"/>
              <a:gd name="connsiteY3" fmla="*/ 2290618 h 2946400"/>
              <a:gd name="connsiteX4" fmla="*/ 1368865 w 1738322"/>
              <a:gd name="connsiteY4" fmla="*/ 2004291 h 2946400"/>
              <a:gd name="connsiteX5" fmla="*/ 1883 w 1738322"/>
              <a:gd name="connsiteY5" fmla="*/ 1163782 h 2946400"/>
              <a:gd name="connsiteX6" fmla="*/ 1729083 w 1738322"/>
              <a:gd name="connsiteY6" fmla="*/ 822037 h 2946400"/>
              <a:gd name="connsiteX7" fmla="*/ 731556 w 1738322"/>
              <a:gd name="connsiteY7" fmla="*/ 2946400 h 2946400"/>
              <a:gd name="connsiteX8" fmla="*/ 731556 w 1738322"/>
              <a:gd name="connsiteY8" fmla="*/ 2946400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8322" h="2946400">
                <a:moveTo>
                  <a:pt x="1507410" y="0"/>
                </a:moveTo>
                <a:cubicBezTo>
                  <a:pt x="1026349" y="256309"/>
                  <a:pt x="545289" y="512618"/>
                  <a:pt x="491410" y="711200"/>
                </a:cubicBezTo>
                <a:cubicBezTo>
                  <a:pt x="437531" y="909782"/>
                  <a:pt x="1233398" y="928255"/>
                  <a:pt x="1184138" y="1191491"/>
                </a:cubicBezTo>
                <a:cubicBezTo>
                  <a:pt x="1134878" y="1454727"/>
                  <a:pt x="165059" y="2155151"/>
                  <a:pt x="195847" y="2290618"/>
                </a:cubicBezTo>
                <a:cubicBezTo>
                  <a:pt x="226635" y="2426085"/>
                  <a:pt x="1401192" y="2192097"/>
                  <a:pt x="1368865" y="2004291"/>
                </a:cubicBezTo>
                <a:cubicBezTo>
                  <a:pt x="1336538" y="1816485"/>
                  <a:pt x="-58153" y="1360824"/>
                  <a:pt x="1883" y="1163782"/>
                </a:cubicBezTo>
                <a:cubicBezTo>
                  <a:pt x="61919" y="966740"/>
                  <a:pt x="1607471" y="524934"/>
                  <a:pt x="1729083" y="822037"/>
                </a:cubicBezTo>
                <a:cubicBezTo>
                  <a:pt x="1850695" y="1119140"/>
                  <a:pt x="731556" y="2946400"/>
                  <a:pt x="731556" y="2946400"/>
                </a:cubicBezTo>
                <a:lnTo>
                  <a:pt x="731556" y="294640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831283-D79B-4138-A062-032A548CD9C8}"/>
              </a:ext>
            </a:extLst>
          </p:cNvPr>
          <p:cNvSpPr/>
          <p:nvPr/>
        </p:nvSpPr>
        <p:spPr>
          <a:xfrm>
            <a:off x="5246255" y="1950479"/>
            <a:ext cx="138545" cy="135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182677-86B4-4556-8709-B37C06BA2B45}"/>
              </a:ext>
            </a:extLst>
          </p:cNvPr>
          <p:cNvSpPr txBox="1"/>
          <p:nvPr/>
        </p:nvSpPr>
        <p:spPr>
          <a:xfrm>
            <a:off x="5763850" y="658303"/>
            <a:ext cx="2035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Passenger P with a and b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0AE37-80A4-4951-8BD9-3FFEB8490B84}"/>
              </a:ext>
            </a:extLst>
          </p:cNvPr>
          <p:cNvSpPr txBox="1"/>
          <p:nvPr/>
        </p:nvSpPr>
        <p:spPr>
          <a:xfrm>
            <a:off x="838200" y="2674295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2FE78-B29B-48F7-A557-7EF22B19820A}"/>
              </a:ext>
            </a:extLst>
          </p:cNvPr>
          <p:cNvSpPr txBox="1"/>
          <p:nvPr/>
        </p:nvSpPr>
        <p:spPr>
          <a:xfrm>
            <a:off x="3956288" y="2739130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583C41-14DA-439A-B952-125E9396D984}"/>
              </a:ext>
            </a:extLst>
          </p:cNvPr>
          <p:cNvSpPr txBox="1"/>
          <p:nvPr/>
        </p:nvSpPr>
        <p:spPr>
          <a:xfrm>
            <a:off x="6550019" y="2705063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3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4151C7-07E3-4DED-84A8-CD487F1F8B90}"/>
              </a:ext>
            </a:extLst>
          </p:cNvPr>
          <p:cNvSpPr/>
          <p:nvPr/>
        </p:nvSpPr>
        <p:spPr>
          <a:xfrm>
            <a:off x="4802909" y="2013288"/>
            <a:ext cx="849746" cy="572894"/>
          </a:xfrm>
          <a:custGeom>
            <a:avLst/>
            <a:gdLst>
              <a:gd name="connsiteX0" fmla="*/ 0 w 849746"/>
              <a:gd name="connsiteY0" fmla="*/ 572894 h 572894"/>
              <a:gd name="connsiteX1" fmla="*/ 193964 w 849746"/>
              <a:gd name="connsiteY1" fmla="*/ 203439 h 572894"/>
              <a:gd name="connsiteX2" fmla="*/ 508000 w 849746"/>
              <a:gd name="connsiteY2" fmla="*/ 239 h 572894"/>
              <a:gd name="connsiteX3" fmla="*/ 517236 w 849746"/>
              <a:gd name="connsiteY3" fmla="*/ 240385 h 572894"/>
              <a:gd name="connsiteX4" fmla="*/ 286327 w 849746"/>
              <a:gd name="connsiteY4" fmla="*/ 332748 h 572894"/>
              <a:gd name="connsiteX5" fmla="*/ 581891 w 849746"/>
              <a:gd name="connsiteY5" fmla="*/ 388167 h 572894"/>
              <a:gd name="connsiteX6" fmla="*/ 849746 w 849746"/>
              <a:gd name="connsiteY6" fmla="*/ 388167 h 57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746" h="572894">
                <a:moveTo>
                  <a:pt x="0" y="572894"/>
                </a:moveTo>
                <a:cubicBezTo>
                  <a:pt x="54648" y="435887"/>
                  <a:pt x="109297" y="298881"/>
                  <a:pt x="193964" y="203439"/>
                </a:cubicBezTo>
                <a:cubicBezTo>
                  <a:pt x="278631" y="107996"/>
                  <a:pt x="454121" y="-5919"/>
                  <a:pt x="508000" y="239"/>
                </a:cubicBezTo>
                <a:cubicBezTo>
                  <a:pt x="561879" y="6397"/>
                  <a:pt x="554181" y="184967"/>
                  <a:pt x="517236" y="240385"/>
                </a:cubicBezTo>
                <a:cubicBezTo>
                  <a:pt x="480291" y="295803"/>
                  <a:pt x="275551" y="308118"/>
                  <a:pt x="286327" y="332748"/>
                </a:cubicBezTo>
                <a:cubicBezTo>
                  <a:pt x="297103" y="357378"/>
                  <a:pt x="487988" y="378931"/>
                  <a:pt x="581891" y="388167"/>
                </a:cubicBezTo>
                <a:cubicBezTo>
                  <a:pt x="675794" y="397403"/>
                  <a:pt x="762770" y="392785"/>
                  <a:pt x="849746" y="3881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760D3-327D-4FB4-8609-BD17E5A319B2}"/>
              </a:ext>
            </a:extLst>
          </p:cNvPr>
          <p:cNvSpPr txBox="1"/>
          <p:nvPr/>
        </p:nvSpPr>
        <p:spPr>
          <a:xfrm>
            <a:off x="4234654" y="2037519"/>
            <a:ext cx="113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route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16C79-AC88-4A15-954B-0F094E9BAF42}"/>
              </a:ext>
            </a:extLst>
          </p:cNvPr>
          <p:cNvSpPr txBox="1"/>
          <p:nvPr/>
        </p:nvSpPr>
        <p:spPr>
          <a:xfrm>
            <a:off x="165099" y="5341021"/>
            <a:ext cx="31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333333"/>
                </a:solidFill>
                <a:effectLst/>
                <a:latin typeface="Helvetica Neue"/>
              </a:rPr>
              <a:t>Δ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T_1=T(X_1 U {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a,b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})-T(X_1)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F38AEE-05EA-4D2A-A89F-3F132AE3DE55}"/>
              </a:ext>
            </a:extLst>
          </p:cNvPr>
          <p:cNvSpPr/>
          <p:nvPr/>
        </p:nvSpPr>
        <p:spPr>
          <a:xfrm>
            <a:off x="6164332" y="4033279"/>
            <a:ext cx="138545" cy="135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BD432B-15DB-4EC7-B57D-DF49B6BDD8AF}"/>
              </a:ext>
            </a:extLst>
          </p:cNvPr>
          <p:cNvSpPr/>
          <p:nvPr/>
        </p:nvSpPr>
        <p:spPr>
          <a:xfrm>
            <a:off x="5814358" y="3454400"/>
            <a:ext cx="485863" cy="675151"/>
          </a:xfrm>
          <a:custGeom>
            <a:avLst/>
            <a:gdLst>
              <a:gd name="connsiteX0" fmla="*/ 263169 w 485863"/>
              <a:gd name="connsiteY0" fmla="*/ 0 h 675151"/>
              <a:gd name="connsiteX1" fmla="*/ 4551 w 485863"/>
              <a:gd name="connsiteY1" fmla="*/ 508000 h 675151"/>
              <a:gd name="connsiteX2" fmla="*/ 457133 w 485863"/>
              <a:gd name="connsiteY2" fmla="*/ 665018 h 675151"/>
              <a:gd name="connsiteX3" fmla="*/ 401715 w 485863"/>
              <a:gd name="connsiteY3" fmla="*/ 646545 h 67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863" h="675151">
                <a:moveTo>
                  <a:pt x="263169" y="0"/>
                </a:moveTo>
                <a:cubicBezTo>
                  <a:pt x="117696" y="198582"/>
                  <a:pt x="-27776" y="397164"/>
                  <a:pt x="4551" y="508000"/>
                </a:cubicBezTo>
                <a:cubicBezTo>
                  <a:pt x="36878" y="618836"/>
                  <a:pt x="390939" y="641927"/>
                  <a:pt x="457133" y="665018"/>
                </a:cubicBezTo>
                <a:cubicBezTo>
                  <a:pt x="523327" y="688109"/>
                  <a:pt x="462521" y="667327"/>
                  <a:pt x="401715" y="6465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1322B2-834A-4154-9D8F-E25295322836}"/>
              </a:ext>
            </a:extLst>
          </p:cNvPr>
          <p:cNvSpPr txBox="1"/>
          <p:nvPr/>
        </p:nvSpPr>
        <p:spPr>
          <a:xfrm>
            <a:off x="5317778" y="1836653"/>
            <a:ext cx="113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E6E9A5-9AD5-49A3-A8F0-8D22066CF1B3}"/>
              </a:ext>
            </a:extLst>
          </p:cNvPr>
          <p:cNvSpPr txBox="1"/>
          <p:nvPr/>
        </p:nvSpPr>
        <p:spPr>
          <a:xfrm>
            <a:off x="6135046" y="3751693"/>
            <a:ext cx="113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1E96BE-731B-4221-9A12-1DCAF93DBBE7}"/>
              </a:ext>
            </a:extLst>
          </p:cNvPr>
          <p:cNvSpPr txBox="1"/>
          <p:nvPr/>
        </p:nvSpPr>
        <p:spPr>
          <a:xfrm>
            <a:off x="3869572" y="5295603"/>
            <a:ext cx="324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333333"/>
                </a:solidFill>
                <a:effectLst/>
                <a:latin typeface="Helvetica Neue"/>
              </a:rPr>
              <a:t>Δ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T_2=T(X_2 U {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a,b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})-T(X_2)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5418E8-2568-49C4-A783-A36341911500}"/>
              </a:ext>
            </a:extLst>
          </p:cNvPr>
          <p:cNvSpPr txBox="1"/>
          <p:nvPr/>
        </p:nvSpPr>
        <p:spPr>
          <a:xfrm>
            <a:off x="7541026" y="5306515"/>
            <a:ext cx="324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333333"/>
                </a:solidFill>
                <a:effectLst/>
                <a:latin typeface="Helvetica Neue"/>
              </a:rPr>
              <a:t>Δ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T_3=T(X_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U {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a,b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})-T(X_3)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E61DF2-8000-4CDF-87B6-B815C42FEF14}"/>
              </a:ext>
            </a:extLst>
          </p:cNvPr>
          <p:cNvSpPr txBox="1"/>
          <p:nvPr/>
        </p:nvSpPr>
        <p:spPr>
          <a:xfrm>
            <a:off x="9548520" y="1836653"/>
            <a:ext cx="223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with 3 Buses. Here it is the easiest for Bus 2 to include P to his route. That is Adding {</a:t>
            </a:r>
            <a:r>
              <a:rPr lang="en-US" dirty="0" err="1"/>
              <a:t>a,b</a:t>
            </a:r>
            <a:r>
              <a:rPr lang="en-US" dirty="0"/>
              <a:t>} to X</a:t>
            </a:r>
          </a:p>
        </p:txBody>
      </p:sp>
    </p:spTree>
    <p:extLst>
      <p:ext uri="{BB962C8B-B14F-4D97-AF65-F5344CB8AC3E}">
        <p14:creationId xmlns:p14="http://schemas.microsoft.com/office/powerpoint/2010/main" val="214113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Baum, draußen enthält.&#10;&#10;Automatisch generierte Beschreibung">
            <a:extLst>
              <a:ext uri="{FF2B5EF4-FFF2-40B4-BE49-F238E27FC236}">
                <a16:creationId xmlns:a16="http://schemas.microsoft.com/office/drawing/2014/main" id="{BE9D15F7-37BD-44B0-9E55-969ABBF68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04612" cy="687074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0A0AF1C-3F77-4114-85A9-1DB3244BE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72"/>
            <a:ext cx="6093850" cy="6858000"/>
          </a:xfrm>
          <a:prstGeom prst="rect">
            <a:avLst/>
          </a:prstGeom>
        </p:spPr>
      </p:pic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8AA8D61D-B985-4EAF-A80F-0689EB37A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5200" y="2751015"/>
            <a:ext cx="5181600" cy="1355969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31857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3E76-150C-4F25-B36D-812DFCDE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EC8D9-9E6A-40C4-B4A9-01799E219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Then the bus with the smallest </a:t>
            </a:r>
            <a:r>
              <a:rPr lang="el-GR" b="0" i="0" dirty="0">
                <a:solidFill>
                  <a:srgbClr val="333333"/>
                </a:solidFill>
                <a:effectLst/>
                <a:latin typeface="Helvetica Neue"/>
              </a:rPr>
              <a:t>Δ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is chosen and {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a,b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} added its list X.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It is left to define a optimal route for X. Here any algorithm A can be take which optimizes traveling salesmen problem with the constrain that is has to go to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a_i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first before going to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b_i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Hence the computational load can be adjusted by choosing A.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81352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C45C-0E48-4EB6-9F03-865075BD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B183B-3F5D-427D-BDC2-805DE2A7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approach also minimizes the waiting time but with respect to all passengers hence should yield a better global solution. </a:t>
            </a:r>
          </a:p>
          <a:p>
            <a:r>
              <a:rPr lang="en-US" dirty="0"/>
              <a:t>Based on the algorithm A it is very flexible and can be applied to optimize existing single Bus strategies.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49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C45C-0E48-4EB6-9F03-865075BD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B183B-3F5D-427D-BDC2-805DE2A7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bug in the release version of SUMO cost us a lot of time</a:t>
            </a:r>
          </a:p>
          <a:p>
            <a:r>
              <a:rPr lang="en-US" dirty="0"/>
              <a:t>Pair programming is fun, the night was long</a:t>
            </a:r>
          </a:p>
          <a:p>
            <a:r>
              <a:rPr lang="en-US" dirty="0"/>
              <a:t>Having strong modular code helps debugging, think in an abstract manner. Even in such a small timeframe!</a:t>
            </a:r>
          </a:p>
          <a:p>
            <a:r>
              <a:rPr lang="en-US" dirty="0"/>
              <a:t>Thanks for </a:t>
            </a:r>
            <a:r>
              <a:rPr lang="en-US"/>
              <a:t>the challenge!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5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Baum, draußen enthält.&#10;&#10;Automatisch generierte Beschreibung">
            <a:extLst>
              <a:ext uri="{FF2B5EF4-FFF2-40B4-BE49-F238E27FC236}">
                <a16:creationId xmlns:a16="http://schemas.microsoft.com/office/drawing/2014/main" id="{BE9D15F7-37BD-44B0-9E55-969ABBF68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04612" cy="687074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0A0AF1C-3F77-4114-85A9-1DB3244BE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72"/>
            <a:ext cx="6093850" cy="6858000"/>
          </a:xfrm>
          <a:prstGeom prst="rect">
            <a:avLst/>
          </a:prstGeom>
        </p:spPr>
      </p:pic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8AA8D61D-B985-4EAF-A80F-0689EB37A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02677"/>
            <a:ext cx="5181600" cy="52742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Aarhus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city streets</a:t>
            </a:r>
          </a:p>
        </p:txBody>
      </p:sp>
    </p:spTree>
    <p:extLst>
      <p:ext uri="{BB962C8B-B14F-4D97-AF65-F5344CB8AC3E}">
        <p14:creationId xmlns:p14="http://schemas.microsoft.com/office/powerpoint/2010/main" val="31328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Baum, draußen enthält.&#10;&#10;Automatisch generierte Beschreibung">
            <a:extLst>
              <a:ext uri="{FF2B5EF4-FFF2-40B4-BE49-F238E27FC236}">
                <a16:creationId xmlns:a16="http://schemas.microsoft.com/office/drawing/2014/main" id="{BE9D15F7-37BD-44B0-9E55-969ABBF68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04612" cy="6870745"/>
          </a:xfrm>
          <a:prstGeom prst="rect">
            <a:avLst/>
          </a:prstGeom>
        </p:spPr>
      </p:pic>
      <p:pic>
        <p:nvPicPr>
          <p:cNvPr id="3" name="Grafik 2" descr="Ein Bild, das Karte enthält.&#10;&#10;Automatisch generierte Beschreibung">
            <a:extLst>
              <a:ext uri="{FF2B5EF4-FFF2-40B4-BE49-F238E27FC236}">
                <a16:creationId xmlns:a16="http://schemas.microsoft.com/office/drawing/2014/main" id="{E95C2916-9FB9-49BC-B792-F0E922D26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3850" cy="68580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C869EA5-7A57-4031-9B63-5BAC590EA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02677"/>
            <a:ext cx="5181600" cy="52742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Aarhus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city streets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Simulated traffic data</a:t>
            </a:r>
            <a:b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(yellow)</a:t>
            </a:r>
          </a:p>
        </p:txBody>
      </p:sp>
    </p:spTree>
    <p:extLst>
      <p:ext uri="{BB962C8B-B14F-4D97-AF65-F5344CB8AC3E}">
        <p14:creationId xmlns:p14="http://schemas.microsoft.com/office/powerpoint/2010/main" val="415051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Baum, draußen enthält.&#10;&#10;Automatisch generierte Beschreibung">
            <a:extLst>
              <a:ext uri="{FF2B5EF4-FFF2-40B4-BE49-F238E27FC236}">
                <a16:creationId xmlns:a16="http://schemas.microsoft.com/office/drawing/2014/main" id="{BE9D15F7-37BD-44B0-9E55-969ABBF68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04612" cy="6870745"/>
          </a:xfrm>
          <a:prstGeom prst="rect">
            <a:avLst/>
          </a:prstGeom>
        </p:spPr>
      </p:pic>
      <p:pic>
        <p:nvPicPr>
          <p:cNvPr id="3" name="Grafik 2" descr="Ein Bild, das Karte enthält.&#10;&#10;Automatisch generierte Beschreibung">
            <a:extLst>
              <a:ext uri="{FF2B5EF4-FFF2-40B4-BE49-F238E27FC236}">
                <a16:creationId xmlns:a16="http://schemas.microsoft.com/office/drawing/2014/main" id="{D3D6D277-11C4-4EA8-B095-DC2E85C5F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12" y="0"/>
            <a:ext cx="6093850" cy="68580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67E9546-7BFA-4524-9EAD-1388F0D9C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02677"/>
            <a:ext cx="5181600" cy="52742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Aarhus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city streets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Simulated traffic data</a:t>
            </a:r>
            <a:b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(yellow)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Pedestrians generated </a:t>
            </a:r>
            <a:b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random locations </a:t>
            </a:r>
            <a:b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(blue)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Challenge: route buses 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bring them to their destination</a:t>
            </a:r>
            <a:endParaRPr lang="en-CH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330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CD4D2-1348-411B-A33C-7EA00454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traffic throughout the day</a:t>
            </a:r>
            <a:endParaRPr lang="en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1767EDF-950F-4C98-98D4-E7E855EB4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018"/>
            <a:ext cx="12192000" cy="52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1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CD4D2-1348-411B-A33C-7EA00454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traffic throughout the day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62987-5DB4-48E9-ACBB-34D7B0510A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number of new pedestrians spawned is proportional to the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curve</a:t>
            </a:r>
            <a:endParaRPr lang="en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642257-AF61-4460-9C97-236D8CF0BD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number of background vehicles (not buses) is given by the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curve</a:t>
            </a:r>
            <a:endParaRPr lang="en-CH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EC00B8E-F19B-42AF-A47A-7509F17E2701}"/>
              </a:ext>
            </a:extLst>
          </p:cNvPr>
          <p:cNvSpPr txBox="1">
            <a:spLocks/>
          </p:cNvSpPr>
          <p:nvPr/>
        </p:nvSpPr>
        <p:spPr>
          <a:xfrm>
            <a:off x="685799" y="4001294"/>
            <a:ext cx="10668001" cy="239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Congestion is expected because both coincide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Performance of the bus network has to be good according to the defined challenge metrics in very different situations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(rush hour vs. night)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Flexible bus routing algorithm is needed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8216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88446C8-5B23-42CA-A729-8BA1D12580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38100" y="0"/>
            <a:ext cx="12960072" cy="6858000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07EABB1-77F9-4F4D-B539-39A872A72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9423" y="2233612"/>
            <a:ext cx="9801225" cy="239077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7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Overview</a:t>
            </a:r>
          </a:p>
        </p:txBody>
      </p:sp>
    </p:spTree>
    <p:extLst>
      <p:ext uri="{BB962C8B-B14F-4D97-AF65-F5344CB8AC3E}">
        <p14:creationId xmlns:p14="http://schemas.microsoft.com/office/powerpoint/2010/main" val="29735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C3C22-7D08-4769-AE87-05A16F2B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based program structure</a:t>
            </a:r>
            <a:endParaRPr lang="en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C165B4-0D20-42FD-AB09-8E84F18AC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E85EA6-1D9D-49FF-9E44-3395182DA4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Flexible structure allows for implementation of different routing algorithms into identical framework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A037469-179B-43FA-960B-F9386F2D9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Two main classes</a:t>
            </a:r>
            <a:endParaRPr lang="en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ABD54BE-717B-4338-9E2A-338702818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57813" cy="3684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Bus</a:t>
            </a:r>
          </a:p>
          <a:p>
            <a:pPr lvl="1"/>
            <a:r>
              <a:rPr lang="en-US" b="0" dirty="0">
                <a:effectLst/>
              </a:rPr>
              <a:t>Contains functions like</a:t>
            </a:r>
          </a:p>
          <a:p>
            <a:pPr lvl="2"/>
            <a:r>
              <a:rPr lang="en-US" b="0" dirty="0" err="1">
                <a:effectLst/>
                <a:latin typeface="Consolas" panose="020B0609020204030204" pitchFamily="49" charset="0"/>
              </a:rPr>
              <a:t>distance_to</a:t>
            </a:r>
            <a:r>
              <a:rPr lang="en-US" b="0" dirty="0">
                <a:effectLst/>
                <a:latin typeface="Consolas" panose="020B0609020204030204" pitchFamily="49" charset="0"/>
              </a:rPr>
              <a:t>(edge)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s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elect_next_target</a:t>
            </a:r>
            <a:r>
              <a:rPr lang="en-US" b="0" dirty="0">
                <a:effectLst/>
                <a:latin typeface="Consolas" panose="020B0609020204030204" pitchFamily="49" charset="0"/>
              </a:rPr>
              <a:t>(candidates)</a:t>
            </a:r>
          </a:p>
          <a:p>
            <a:pPr lvl="2"/>
            <a:r>
              <a:rPr lang="en-US" b="0" dirty="0">
                <a:effectLst/>
                <a:latin typeface="Consolas" panose="020B0609020204030204" pitchFamily="49" charset="0"/>
              </a:rPr>
              <a:t>pickup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…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Director</a:t>
            </a:r>
          </a:p>
          <a:p>
            <a:pPr lvl="1"/>
            <a:r>
              <a:rPr lang="en-US" dirty="0"/>
              <a:t>Macro overview</a:t>
            </a:r>
          </a:p>
          <a:p>
            <a:pPr lvl="1"/>
            <a:r>
              <a:rPr lang="en-US" dirty="0"/>
              <a:t>Directs the buses</a:t>
            </a:r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9969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1261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Helvetica Neue</vt:lpstr>
      <vt:lpstr>Wingdings</vt:lpstr>
      <vt:lpstr>Office</vt:lpstr>
      <vt:lpstr>ELCA challenge, Polyhack 2020</vt:lpstr>
      <vt:lpstr>PowerPoint Presentation</vt:lpstr>
      <vt:lpstr>PowerPoint Presentation</vt:lpstr>
      <vt:lpstr>PowerPoint Presentation</vt:lpstr>
      <vt:lpstr>PowerPoint Presentation</vt:lpstr>
      <vt:lpstr>Evolution of traffic throughout the day</vt:lpstr>
      <vt:lpstr>Evolution of traffic throughout the day</vt:lpstr>
      <vt:lpstr>PowerPoint Presentation</vt:lpstr>
      <vt:lpstr>Class based program structure</vt:lpstr>
      <vt:lpstr>3 Events listener strategy</vt:lpstr>
      <vt:lpstr>PowerPoint Presentation</vt:lpstr>
      <vt:lpstr>Additional strategies to be implemented</vt:lpstr>
      <vt:lpstr>Pre processing</vt:lpstr>
      <vt:lpstr>Strategy 1</vt:lpstr>
      <vt:lpstr>Strategy 1</vt:lpstr>
      <vt:lpstr>Strategy 1</vt:lpstr>
      <vt:lpstr>Strategy 1</vt:lpstr>
      <vt:lpstr>Strategy 2</vt:lpstr>
      <vt:lpstr>Strategy 2</vt:lpstr>
      <vt:lpstr>Strategy 2</vt:lpstr>
      <vt:lpstr>Strategy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ELCA challenge, Polyhack 2020</dc:title>
  <dc:creator>Arne Thomsen</dc:creator>
  <cp:lastModifiedBy>Arne Thomsen</cp:lastModifiedBy>
  <cp:revision>26</cp:revision>
  <dcterms:created xsi:type="dcterms:W3CDTF">2020-11-08T09:07:39Z</dcterms:created>
  <dcterms:modified xsi:type="dcterms:W3CDTF">2020-11-08T11:06:53Z</dcterms:modified>
</cp:coreProperties>
</file>