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78314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05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0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87490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071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950376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975026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60176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4489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4151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5911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60951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33947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96927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29656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0192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9E75-0655-45D5-882F-8160EB6B5BA9}" type="datetimeFigureOut">
              <a:rPr lang="fr-MA" smtClean="0"/>
              <a:t>28/12/2017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AFBF04-FA88-42E0-9A9F-C6D8686F51D1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03093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m2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5476-06BE-44F9-BA21-1149D3EF3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dirty="0"/>
              <a:t>                                  ATL</a:t>
            </a:r>
          </a:p>
        </p:txBody>
      </p:sp>
    </p:spTree>
    <p:extLst>
      <p:ext uri="{BB962C8B-B14F-4D97-AF65-F5344CB8AC3E}">
        <p14:creationId xmlns:p14="http://schemas.microsoft.com/office/powerpoint/2010/main" val="125641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A96304-6581-4048-A1D1-767E84FEEB21}"/>
              </a:ext>
            </a:extLst>
          </p:cNvPr>
          <p:cNvSpPr/>
          <p:nvPr/>
        </p:nvSpPr>
        <p:spPr>
          <a:xfrm>
            <a:off x="2471225" y="6158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MA" b="1" dirty="0">
                <a:solidFill>
                  <a:srgbClr val="000000"/>
                </a:solidFill>
                <a:latin typeface="CMSS12"/>
              </a:rPr>
              <a:t>Helpers :définition</a:t>
            </a:r>
            <a:r>
              <a:rPr lang="fr-MA" b="1" dirty="0"/>
              <a:t> </a:t>
            </a:r>
            <a:br>
              <a:rPr lang="fr-MA" b="1" dirty="0"/>
            </a:br>
            <a:endParaRPr lang="fr-MA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D9AEC-4D8E-448D-A9FD-4DC175ACF59A}"/>
              </a:ext>
            </a:extLst>
          </p:cNvPr>
          <p:cNvSpPr/>
          <p:nvPr/>
        </p:nvSpPr>
        <p:spPr>
          <a:xfrm>
            <a:off x="2822917" y="1697059"/>
            <a:ext cx="67652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>
                <a:solidFill>
                  <a:srgbClr val="000000"/>
                </a:solidFill>
                <a:latin typeface="CMSS10"/>
              </a:rPr>
              <a:t>Un helper est l´équivalent d’une méthode auxiliaire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>
                <a:solidFill>
                  <a:srgbClr val="000000"/>
                </a:solidFill>
                <a:latin typeface="CMSS10"/>
              </a:rPr>
              <a:t>Il est défini sur un contexte et pourra être appliqué sur toute expression ayant pour type ce contexte (comme une méthode dans une classe en Java)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>
                <a:solidFill>
                  <a:srgbClr val="000000"/>
                </a:solidFill>
                <a:latin typeface="CMSS10"/>
              </a:rPr>
              <a:t>Le contexte peut être celui du module :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b="1" dirty="0">
                <a:solidFill>
                  <a:srgbClr val="000000"/>
                </a:solidFill>
                <a:latin typeface="CMSSBX10"/>
              </a:rPr>
              <a:t>helper </a:t>
            </a:r>
            <a:r>
              <a:rPr lang="fr-MA" b="1" dirty="0" err="1">
                <a:solidFill>
                  <a:srgbClr val="000000"/>
                </a:solidFill>
                <a:latin typeface="CMSSBX10"/>
              </a:rPr>
              <a:t>def</a:t>
            </a:r>
            <a:r>
              <a:rPr lang="fr-MA" b="1" dirty="0">
                <a:solidFill>
                  <a:srgbClr val="000000"/>
                </a:solidFill>
                <a:latin typeface="CMSSBX10"/>
              </a:rPr>
              <a:t> 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: carre (x: </a:t>
            </a:r>
            <a:r>
              <a:rPr lang="fr-MA" b="1" dirty="0">
                <a:solidFill>
                  <a:srgbClr val="000000"/>
                </a:solidFill>
                <a:latin typeface="CMSSBX10"/>
              </a:rPr>
              <a:t>Real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): </a:t>
            </a:r>
            <a:r>
              <a:rPr lang="fr-MA" b="1" dirty="0">
                <a:solidFill>
                  <a:srgbClr val="000000"/>
                </a:solidFill>
                <a:latin typeface="CMSSBX10"/>
              </a:rPr>
              <a:t>Real 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= x </a:t>
            </a:r>
            <a:r>
              <a:rPr lang="fr-MA" i="1" dirty="0">
                <a:solidFill>
                  <a:srgbClr val="000000"/>
                </a:solidFill>
                <a:latin typeface="CMSY10"/>
              </a:rPr>
              <a:t>∗ 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>
                <a:solidFill>
                  <a:srgbClr val="000000"/>
                </a:solidFill>
                <a:latin typeface="CMSS10"/>
              </a:rPr>
              <a:t>Un helper peut prendre des paramètres et possède un type de retour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>
                <a:solidFill>
                  <a:srgbClr val="000000"/>
                </a:solidFill>
                <a:latin typeface="CMSS10"/>
              </a:rPr>
              <a:t>Le code d’un helper est une expression OCL.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endParaRPr lang="fr-MA" dirty="0">
              <a:solidFill>
                <a:srgbClr val="000000"/>
              </a:solidFill>
              <a:latin typeface="CMSS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b="1" dirty="0">
                <a:solidFill>
                  <a:srgbClr val="000000"/>
                </a:solidFill>
                <a:latin typeface="CMSSBX10"/>
              </a:rPr>
              <a:t>Remarque : 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Il existe des helpers sans paramètre (et donc sans les parenthèses), appelés </a:t>
            </a:r>
            <a:r>
              <a:rPr lang="fr-MA" i="1" dirty="0">
                <a:solidFill>
                  <a:srgbClr val="000000"/>
                </a:solidFill>
                <a:latin typeface="CMSSI10"/>
              </a:rPr>
              <a:t>attribut helper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.</a:t>
            </a:r>
            <a:r>
              <a:rPr lang="fr-MA" dirty="0"/>
              <a:t> </a:t>
            </a:r>
            <a:br>
              <a:rPr lang="fr-MA" dirty="0"/>
            </a:br>
            <a:endParaRPr lang="fr-M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BE422-F87C-4A97-906D-4C1A9C1668C9}"/>
              </a:ext>
            </a:extLst>
          </p:cNvPr>
          <p:cNvSpPr/>
          <p:nvPr/>
        </p:nvSpPr>
        <p:spPr>
          <a:xfrm>
            <a:off x="2721428" y="55958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MA" b="1" dirty="0"/>
              <a:t>helper </a:t>
            </a:r>
            <a:r>
              <a:rPr lang="fr-MA" b="1" dirty="0" err="1"/>
              <a:t>context</a:t>
            </a:r>
            <a:r>
              <a:rPr lang="fr-MA" b="1" dirty="0"/>
              <a:t> </a:t>
            </a:r>
            <a:r>
              <a:rPr lang="fr-MA" b="1" dirty="0" err="1"/>
              <a:t>UML!ModelElement</a:t>
            </a:r>
            <a:r>
              <a:rPr lang="fr-MA" b="1" dirty="0"/>
              <a:t> </a:t>
            </a:r>
            <a:r>
              <a:rPr lang="fr-MA" b="1" dirty="0" err="1"/>
              <a:t>def</a:t>
            </a:r>
            <a:r>
              <a:rPr lang="fr-MA" b="1" dirty="0"/>
              <a:t>: </a:t>
            </a:r>
            <a:r>
              <a:rPr lang="fr-MA" b="1" dirty="0" err="1"/>
              <a:t>isPublic</a:t>
            </a:r>
            <a:r>
              <a:rPr lang="fr-MA" b="1" dirty="0"/>
              <a:t>(): Boolean = self . </a:t>
            </a:r>
            <a:r>
              <a:rPr lang="fr-MA" b="1" dirty="0" err="1"/>
              <a:t>visibility</a:t>
            </a:r>
            <a:r>
              <a:rPr lang="fr-MA" b="1" dirty="0"/>
              <a:t> = #</a:t>
            </a:r>
            <a:r>
              <a:rPr lang="fr-MA" b="1" dirty="0" err="1"/>
              <a:t>vk_public</a:t>
            </a:r>
            <a:r>
              <a:rPr lang="fr-MA" b="1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58313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A681F5-4F7B-4B30-944D-750895A6A812}"/>
              </a:ext>
            </a:extLst>
          </p:cNvPr>
          <p:cNvSpPr/>
          <p:nvPr/>
        </p:nvSpPr>
        <p:spPr>
          <a:xfrm>
            <a:off x="3048000" y="1582341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2000" dirty="0">
                <a:solidFill>
                  <a:srgbClr val="000000"/>
                </a:solidFill>
                <a:latin typeface="CMSS10"/>
              </a:rPr>
              <a:t>Une règle est caractérisée par deux éléments obligatoires :</a:t>
            </a:r>
            <a:br>
              <a:rPr lang="fr-MA" sz="2000" dirty="0">
                <a:solidFill>
                  <a:srgbClr val="000000"/>
                </a:solidFill>
                <a:latin typeface="CMSS10"/>
              </a:rPr>
            </a:br>
            <a:r>
              <a:rPr lang="fr-MA" sz="2000" dirty="0">
                <a:solidFill>
                  <a:srgbClr val="000000"/>
                </a:solidFill>
                <a:latin typeface="CMSS10"/>
              </a:rPr>
              <a:t>un motif sur le modèle source (</a:t>
            </a:r>
            <a:r>
              <a:rPr lang="fr-MA" sz="2000" b="1" dirty="0" err="1">
                <a:solidFill>
                  <a:srgbClr val="000000"/>
                </a:solidFill>
                <a:latin typeface="CMSSBX10"/>
              </a:rPr>
              <a:t>from</a:t>
            </a:r>
            <a:r>
              <a:rPr lang="fr-MA" sz="2000" dirty="0">
                <a:solidFill>
                  <a:srgbClr val="000000"/>
                </a:solidFill>
                <a:latin typeface="CMSS10"/>
              </a:rPr>
              <a:t>) avec une éventuelle contrainte ;</a:t>
            </a:r>
            <a:br>
              <a:rPr lang="fr-MA" sz="2000" dirty="0">
                <a:solidFill>
                  <a:srgbClr val="000000"/>
                </a:solidFill>
                <a:latin typeface="CMSS10"/>
              </a:rPr>
            </a:br>
            <a:r>
              <a:rPr lang="fr-MA" sz="2000" dirty="0">
                <a:solidFill>
                  <a:srgbClr val="000000"/>
                </a:solidFill>
                <a:latin typeface="CMSS10"/>
              </a:rPr>
              <a:t>un ou plusieurs motifs sur le modèle cible (</a:t>
            </a:r>
            <a:r>
              <a:rPr lang="fr-MA" sz="2000" b="1" dirty="0">
                <a:solidFill>
                  <a:srgbClr val="000000"/>
                </a:solidFill>
                <a:latin typeface="CMSSBX10"/>
              </a:rPr>
              <a:t>to</a:t>
            </a:r>
            <a:r>
              <a:rPr lang="fr-MA" sz="2000" dirty="0">
                <a:solidFill>
                  <a:srgbClr val="000000"/>
                </a:solidFill>
                <a:latin typeface="CMSS10"/>
              </a:rPr>
              <a:t>) qui expliquent comment les éléments cibles sont initialisés à partir des éléments sources correspondant.</a:t>
            </a:r>
            <a:br>
              <a:rPr lang="fr-MA" sz="2000" dirty="0">
                <a:solidFill>
                  <a:srgbClr val="000000"/>
                </a:solidFill>
                <a:latin typeface="CMSS10"/>
              </a:rPr>
            </a:br>
            <a:r>
              <a:rPr lang="fr-MA" sz="2000" dirty="0">
                <a:solidFill>
                  <a:srgbClr val="000000"/>
                </a:solidFill>
                <a:latin typeface="CMSS10"/>
              </a:rPr>
              <a:t>Une règle peut aussi définir :</a:t>
            </a:r>
            <a:br>
              <a:rPr lang="fr-MA" sz="2000" dirty="0">
                <a:solidFill>
                  <a:srgbClr val="000000"/>
                </a:solidFill>
                <a:latin typeface="CMSS10"/>
              </a:rPr>
            </a:br>
            <a:r>
              <a:rPr lang="fr-MA" sz="2000" dirty="0">
                <a:solidFill>
                  <a:srgbClr val="000000"/>
                </a:solidFill>
                <a:latin typeface="CMSS10"/>
              </a:rPr>
              <a:t>une contrainte sur les éléments correspondant au motif source ;</a:t>
            </a:r>
            <a:br>
              <a:rPr lang="fr-MA" sz="2000" dirty="0">
                <a:solidFill>
                  <a:srgbClr val="000000"/>
                </a:solidFill>
                <a:latin typeface="CMSS10"/>
              </a:rPr>
            </a:br>
            <a:r>
              <a:rPr lang="fr-MA" sz="2000" dirty="0">
                <a:solidFill>
                  <a:srgbClr val="000000"/>
                </a:solidFill>
                <a:latin typeface="CMSS10"/>
              </a:rPr>
              <a:t>une partie impérative</a:t>
            </a:r>
            <a:br>
              <a:rPr lang="fr-MA" sz="2000" dirty="0">
                <a:solidFill>
                  <a:srgbClr val="000000"/>
                </a:solidFill>
                <a:latin typeface="CMSS10"/>
              </a:rPr>
            </a:br>
            <a:r>
              <a:rPr lang="fr-MA" sz="2000" dirty="0">
                <a:solidFill>
                  <a:srgbClr val="000000"/>
                </a:solidFill>
                <a:latin typeface="CMSS10"/>
              </a:rPr>
              <a:t>des variables locales</a:t>
            </a:r>
            <a:r>
              <a:rPr lang="fr-MA" sz="2000" dirty="0"/>
              <a:t> </a:t>
            </a:r>
            <a:br>
              <a:rPr lang="fr-MA" sz="2000" dirty="0"/>
            </a:br>
            <a:endParaRPr lang="fr-MA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E4395-204C-4E1C-9089-665F1EC5A5AE}"/>
              </a:ext>
            </a:extLst>
          </p:cNvPr>
          <p:cNvSpPr/>
          <p:nvPr/>
        </p:nvSpPr>
        <p:spPr>
          <a:xfrm>
            <a:off x="2460172" y="4410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MA" b="1" dirty="0" err="1">
                <a:solidFill>
                  <a:srgbClr val="000000"/>
                </a:solidFill>
                <a:latin typeface="CMSS12"/>
              </a:rPr>
              <a:t>Matched</a:t>
            </a:r>
            <a:r>
              <a:rPr lang="fr-MA" b="1" dirty="0">
                <a:solidFill>
                  <a:srgbClr val="000000"/>
                </a:solidFill>
                <a:latin typeface="CMSS12"/>
              </a:rPr>
              <a:t> </a:t>
            </a:r>
            <a:r>
              <a:rPr lang="fr-MA" b="1" dirty="0" err="1">
                <a:solidFill>
                  <a:srgbClr val="000000"/>
                </a:solidFill>
                <a:latin typeface="CMSS12"/>
              </a:rPr>
              <a:t>rule</a:t>
            </a:r>
            <a:r>
              <a:rPr lang="fr-MA" b="1" dirty="0">
                <a:solidFill>
                  <a:srgbClr val="000000"/>
                </a:solidFill>
                <a:latin typeface="CMSS12"/>
              </a:rPr>
              <a:t> (règles déclaratives): règle déclenchée sur un élément du modèle</a:t>
            </a:r>
            <a:r>
              <a:rPr lang="fr-MA" b="1" dirty="0"/>
              <a:t> </a:t>
            </a:r>
            <a:br>
              <a:rPr lang="fr-MA" b="1" dirty="0"/>
            </a:br>
            <a:endParaRPr lang="fr-MA" b="1" dirty="0"/>
          </a:p>
        </p:txBody>
      </p:sp>
    </p:spTree>
    <p:extLst>
      <p:ext uri="{BB962C8B-B14F-4D97-AF65-F5344CB8AC3E}">
        <p14:creationId xmlns:p14="http://schemas.microsoft.com/office/powerpoint/2010/main" val="182671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9B3C7-2F95-49FF-94CF-6F740F78E359}"/>
              </a:ext>
            </a:extLst>
          </p:cNvPr>
          <p:cNvSpPr/>
          <p:nvPr/>
        </p:nvSpPr>
        <p:spPr>
          <a:xfrm>
            <a:off x="3165566" y="176019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MA" b="1" dirty="0">
                <a:solidFill>
                  <a:srgbClr val="000000"/>
                </a:solidFill>
                <a:latin typeface="CMSSBX10"/>
              </a:rPr>
              <a:t>Exemple 1:</a:t>
            </a:r>
          </a:p>
          <a:p>
            <a:r>
              <a:rPr lang="fr-MA" b="1" dirty="0" err="1">
                <a:solidFill>
                  <a:srgbClr val="000000"/>
                </a:solidFill>
                <a:latin typeface="CMSSBX10"/>
              </a:rPr>
              <a:t>rule</a:t>
            </a:r>
            <a:r>
              <a:rPr lang="fr-MA" b="1" dirty="0">
                <a:solidFill>
                  <a:srgbClr val="000000"/>
                </a:solidFill>
                <a:latin typeface="CMSSBX10"/>
              </a:rPr>
              <a:t> 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P2P {</a:t>
            </a:r>
            <a:br>
              <a:rPr lang="fr-MA" i="1" dirty="0">
                <a:solidFill>
                  <a:srgbClr val="000000"/>
                </a:solidFill>
                <a:latin typeface="CMSY10"/>
              </a:rPr>
            </a:br>
            <a:r>
              <a:rPr lang="fr-MA" b="1" dirty="0" err="1">
                <a:solidFill>
                  <a:srgbClr val="000000"/>
                </a:solidFill>
                <a:latin typeface="CMSSBX10"/>
              </a:rPr>
              <a:t>from</a:t>
            </a:r>
            <a:r>
              <a:rPr lang="fr-MA" b="1" dirty="0">
                <a:solidFill>
                  <a:srgbClr val="000000"/>
                </a:solidFill>
                <a:latin typeface="CMSSBX10"/>
              </a:rPr>
              <a:t> 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e: </a:t>
            </a:r>
            <a:r>
              <a:rPr lang="fr-MA" dirty="0" err="1">
                <a:solidFill>
                  <a:srgbClr val="000000"/>
                </a:solidFill>
                <a:latin typeface="CMSS10"/>
              </a:rPr>
              <a:t>UML!Package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 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b="1" dirty="0">
                <a:solidFill>
                  <a:srgbClr val="000000"/>
                </a:solidFill>
                <a:latin typeface="CMSSBX10"/>
              </a:rPr>
              <a:t>to 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out: </a:t>
            </a:r>
            <a:r>
              <a:rPr lang="fr-MA" dirty="0" err="1">
                <a:solidFill>
                  <a:srgbClr val="000000"/>
                </a:solidFill>
                <a:latin typeface="CMSS10"/>
              </a:rPr>
              <a:t>JAVA!Package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 (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b="1" dirty="0" err="1">
                <a:solidFill>
                  <a:srgbClr val="000000"/>
                </a:solidFill>
                <a:latin typeface="CMSSBX10"/>
              </a:rPr>
              <a:t>name</a:t>
            </a:r>
            <a:r>
              <a:rPr lang="fr-MA" b="1" dirty="0">
                <a:solidFill>
                  <a:srgbClr val="000000"/>
                </a:solidFill>
                <a:latin typeface="CMSSBX10"/>
              </a:rPr>
              <a:t> </a:t>
            </a:r>
            <a:r>
              <a:rPr lang="fr-MA" i="1" dirty="0">
                <a:solidFill>
                  <a:srgbClr val="000000"/>
                </a:solidFill>
                <a:latin typeface="CMMI10"/>
              </a:rPr>
              <a:t>&lt;</a:t>
            </a:r>
            <a:r>
              <a:rPr lang="fr-MA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fr-MA" dirty="0" err="1">
                <a:solidFill>
                  <a:srgbClr val="000000"/>
                </a:solidFill>
                <a:latin typeface="CMSS10"/>
              </a:rPr>
              <a:t>e.getExtendedName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()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dirty="0">
                <a:solidFill>
                  <a:srgbClr val="000000"/>
                </a:solidFill>
                <a:latin typeface="CMSS10"/>
              </a:rPr>
              <a:t>)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dirty="0">
                <a:solidFill>
                  <a:srgbClr val="000000"/>
                </a:solidFill>
                <a:latin typeface="CMSS10"/>
              </a:rPr>
              <a:t>}</a:t>
            </a:r>
            <a:br>
              <a:rPr lang="fr-MA" dirty="0"/>
            </a:b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98161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F4C892-F164-43DC-A7D6-7FFD0D70CC49}"/>
              </a:ext>
            </a:extLst>
          </p:cNvPr>
          <p:cNvSpPr/>
          <p:nvPr/>
        </p:nvSpPr>
        <p:spPr>
          <a:xfrm>
            <a:off x="3165566" y="176019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MA" b="1" dirty="0">
                <a:solidFill>
                  <a:srgbClr val="000000"/>
                </a:solidFill>
                <a:latin typeface="CMSSBX10"/>
              </a:rPr>
              <a:t>Exemple 2:</a:t>
            </a:r>
          </a:p>
          <a:p>
            <a:r>
              <a:rPr lang="fr-MA" b="1" dirty="0" err="1"/>
              <a:t>rule</a:t>
            </a:r>
            <a:r>
              <a:rPr lang="fr-MA" b="1" dirty="0"/>
              <a:t> </a:t>
            </a:r>
            <a:r>
              <a:rPr lang="fr-MA" dirty="0"/>
              <a:t>C2C {</a:t>
            </a:r>
            <a:br>
              <a:rPr lang="fr-MA" i="1" dirty="0"/>
            </a:br>
            <a:r>
              <a:rPr lang="fr-MA" b="1" dirty="0" err="1"/>
              <a:t>from</a:t>
            </a:r>
            <a:r>
              <a:rPr lang="fr-MA" b="1" dirty="0"/>
              <a:t> </a:t>
            </a:r>
            <a:r>
              <a:rPr lang="fr-MA" dirty="0"/>
              <a:t>e: </a:t>
            </a:r>
            <a:r>
              <a:rPr lang="fr-MA" dirty="0" err="1"/>
              <a:t>UML!Class</a:t>
            </a:r>
            <a:br>
              <a:rPr lang="fr-MA" dirty="0"/>
            </a:br>
            <a:r>
              <a:rPr lang="fr-MA" b="1" dirty="0"/>
              <a:t>to </a:t>
            </a:r>
            <a:r>
              <a:rPr lang="fr-MA" dirty="0"/>
              <a:t>out: </a:t>
            </a:r>
            <a:r>
              <a:rPr lang="fr-MA" dirty="0" err="1"/>
              <a:t>JAVA!JavaClass</a:t>
            </a:r>
            <a:r>
              <a:rPr lang="fr-MA" dirty="0"/>
              <a:t> (</a:t>
            </a:r>
            <a:br>
              <a:rPr lang="fr-MA" dirty="0"/>
            </a:br>
            <a:r>
              <a:rPr lang="fr-MA" b="1" dirty="0" err="1"/>
              <a:t>name</a:t>
            </a:r>
            <a:r>
              <a:rPr lang="fr-MA" b="1" dirty="0"/>
              <a:t> </a:t>
            </a:r>
            <a:r>
              <a:rPr lang="fr-MA" i="1" dirty="0"/>
              <a:t>&lt;- </a:t>
            </a:r>
            <a:r>
              <a:rPr lang="fr-MA" dirty="0"/>
              <a:t>e. </a:t>
            </a:r>
            <a:r>
              <a:rPr lang="fr-MA" b="1" dirty="0" err="1"/>
              <a:t>name</a:t>
            </a:r>
            <a:r>
              <a:rPr lang="fr-MA" dirty="0"/>
              <a:t>,</a:t>
            </a:r>
            <a:br>
              <a:rPr lang="fr-MA" dirty="0"/>
            </a:br>
            <a:r>
              <a:rPr lang="fr-MA" dirty="0" err="1"/>
              <a:t>isAbstract</a:t>
            </a:r>
            <a:r>
              <a:rPr lang="fr-MA" dirty="0"/>
              <a:t> </a:t>
            </a:r>
            <a:r>
              <a:rPr lang="fr-MA" i="1" dirty="0"/>
              <a:t>&lt;- </a:t>
            </a:r>
            <a:r>
              <a:rPr lang="fr-MA" dirty="0" err="1"/>
              <a:t>e.isAbstract</a:t>
            </a:r>
            <a:r>
              <a:rPr lang="fr-MA" dirty="0"/>
              <a:t>,</a:t>
            </a:r>
            <a:br>
              <a:rPr lang="fr-MA" dirty="0"/>
            </a:br>
            <a:r>
              <a:rPr lang="fr-MA" dirty="0" err="1"/>
              <a:t>isPublic</a:t>
            </a:r>
            <a:r>
              <a:rPr lang="fr-MA" dirty="0"/>
              <a:t> </a:t>
            </a:r>
            <a:r>
              <a:rPr lang="fr-MA" i="1" dirty="0"/>
              <a:t>&lt;- </a:t>
            </a:r>
            <a:r>
              <a:rPr lang="fr-MA" dirty="0" err="1"/>
              <a:t>e.isPublic</a:t>
            </a:r>
            <a:r>
              <a:rPr lang="fr-MA" dirty="0"/>
              <a:t>(),</a:t>
            </a:r>
            <a:br>
              <a:rPr lang="fr-MA" dirty="0"/>
            </a:br>
            <a:r>
              <a:rPr lang="fr-MA" dirty="0"/>
              <a:t>package </a:t>
            </a:r>
            <a:r>
              <a:rPr lang="fr-MA" i="1" dirty="0"/>
              <a:t>&lt;- </a:t>
            </a:r>
            <a:r>
              <a:rPr lang="fr-MA" dirty="0" err="1"/>
              <a:t>e.namespace</a:t>
            </a:r>
            <a:br>
              <a:rPr lang="fr-MA" dirty="0"/>
            </a:br>
            <a:r>
              <a:rPr lang="fr-MA" dirty="0"/>
              <a:t>)</a:t>
            </a:r>
            <a:br>
              <a:rPr lang="fr-MA" dirty="0"/>
            </a:br>
            <a:br>
              <a:rPr lang="fr-MA" dirty="0"/>
            </a:br>
            <a:r>
              <a:rPr lang="fr-MA" dirty="0"/>
              <a:t>}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br>
              <a:rPr lang="fr-MA" dirty="0"/>
            </a:b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46493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953A3-451B-4928-93AF-F48A72A2FC61}"/>
              </a:ext>
            </a:extLst>
          </p:cNvPr>
          <p:cNvSpPr/>
          <p:nvPr/>
        </p:nvSpPr>
        <p:spPr>
          <a:xfrm>
            <a:off x="2721428" y="5977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MA" b="1" dirty="0" err="1">
                <a:solidFill>
                  <a:srgbClr val="000000"/>
                </a:solidFill>
                <a:latin typeface="CMSS12"/>
              </a:rPr>
              <a:t>Matched</a:t>
            </a:r>
            <a:r>
              <a:rPr lang="fr-MA" b="1" dirty="0">
                <a:solidFill>
                  <a:srgbClr val="000000"/>
                </a:solidFill>
                <a:latin typeface="CMSS12"/>
              </a:rPr>
              <a:t> </a:t>
            </a:r>
            <a:r>
              <a:rPr lang="fr-MA" b="1" dirty="0" err="1">
                <a:solidFill>
                  <a:srgbClr val="000000"/>
                </a:solidFill>
                <a:latin typeface="CMSS12"/>
              </a:rPr>
              <a:t>rule</a:t>
            </a:r>
            <a:r>
              <a:rPr lang="fr-MA" b="1" dirty="0">
                <a:solidFill>
                  <a:srgbClr val="000000"/>
                </a:solidFill>
                <a:latin typeface="CMSS12"/>
              </a:rPr>
              <a:t> : avec condition sur l’élément filtré</a:t>
            </a:r>
            <a:r>
              <a:rPr lang="fr-MA" b="1" dirty="0"/>
              <a:t> </a:t>
            </a:r>
            <a:br>
              <a:rPr lang="fr-MA" b="1" dirty="0"/>
            </a:br>
            <a:endParaRPr lang="fr-MA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4F996-78AE-40FF-915B-16296C221468}"/>
              </a:ext>
            </a:extLst>
          </p:cNvPr>
          <p:cNvSpPr/>
          <p:nvPr/>
        </p:nvSpPr>
        <p:spPr>
          <a:xfrm>
            <a:off x="2355669" y="1244098"/>
            <a:ext cx="9518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>
                <a:solidFill>
                  <a:srgbClr val="000000"/>
                </a:solidFill>
                <a:latin typeface="CMSS10"/>
              </a:rPr>
              <a:t>Supposons que l’on veut traduire différemment un attribut UML suivant qu’il est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dirty="0">
                <a:solidFill>
                  <a:srgbClr val="000000"/>
                </a:solidFill>
                <a:latin typeface="CMSS10"/>
              </a:rPr>
              <a:t>déclaré public ou non</a:t>
            </a:r>
            <a:r>
              <a:rPr lang="fr-MA" dirty="0"/>
              <a:t> </a:t>
            </a:r>
            <a:br>
              <a:rPr lang="fr-MA" dirty="0"/>
            </a:br>
            <a:endParaRPr lang="fr-M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4FBB1-4539-4988-BE3C-9EA3CD345D06}"/>
              </a:ext>
            </a:extLst>
          </p:cNvPr>
          <p:cNvSpPr/>
          <p:nvPr/>
        </p:nvSpPr>
        <p:spPr>
          <a:xfrm>
            <a:off x="3048000" y="243929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MA" b="1" dirty="0" err="1">
                <a:solidFill>
                  <a:srgbClr val="000000"/>
                </a:solidFill>
                <a:latin typeface="CMSSBX10"/>
              </a:rPr>
              <a:t>rule</a:t>
            </a:r>
            <a:r>
              <a:rPr lang="fr-MA" b="1" dirty="0">
                <a:solidFill>
                  <a:srgbClr val="000000"/>
                </a:solidFill>
                <a:latin typeface="CMSSBX10"/>
              </a:rPr>
              <a:t> 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A2F </a:t>
            </a:r>
            <a:r>
              <a:rPr lang="fr-MA" i="1" dirty="0">
                <a:solidFill>
                  <a:srgbClr val="000000"/>
                </a:solidFill>
                <a:latin typeface="CMSY10"/>
              </a:rPr>
              <a:t>{</a:t>
            </a:r>
            <a:br>
              <a:rPr lang="fr-MA" i="1" dirty="0">
                <a:solidFill>
                  <a:srgbClr val="000000"/>
                </a:solidFill>
                <a:latin typeface="CMSY10"/>
              </a:rPr>
            </a:br>
            <a:r>
              <a:rPr lang="fr-MA" b="1" dirty="0" err="1">
                <a:solidFill>
                  <a:srgbClr val="000000"/>
                </a:solidFill>
                <a:latin typeface="CMSSBX10"/>
              </a:rPr>
              <a:t>from</a:t>
            </a:r>
            <a:r>
              <a:rPr lang="fr-MA" b="1" dirty="0">
                <a:solidFill>
                  <a:srgbClr val="000000"/>
                </a:solidFill>
                <a:latin typeface="CMSSBX10"/>
              </a:rPr>
              <a:t> 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e : </a:t>
            </a:r>
            <a:r>
              <a:rPr lang="fr-MA" dirty="0" err="1">
                <a:solidFill>
                  <a:srgbClr val="000000"/>
                </a:solidFill>
                <a:latin typeface="CMSS10"/>
              </a:rPr>
              <a:t>UML!Attribute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 ( </a:t>
            </a:r>
            <a:r>
              <a:rPr lang="fr-MA" b="1" dirty="0">
                <a:solidFill>
                  <a:srgbClr val="000000"/>
                </a:solidFill>
                <a:latin typeface="CMSSBX10"/>
              </a:rPr>
              <a:t>not 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e. </a:t>
            </a:r>
            <a:r>
              <a:rPr lang="fr-MA" dirty="0" err="1">
                <a:solidFill>
                  <a:srgbClr val="000000"/>
                </a:solidFill>
                <a:latin typeface="CMSS10"/>
              </a:rPr>
              <a:t>isPublic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 () )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b="1" dirty="0">
                <a:solidFill>
                  <a:srgbClr val="000000"/>
                </a:solidFill>
                <a:latin typeface="CMSSBX10"/>
              </a:rPr>
              <a:t>to 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out : </a:t>
            </a:r>
            <a:r>
              <a:rPr lang="fr-MA" dirty="0" err="1">
                <a:solidFill>
                  <a:srgbClr val="000000"/>
                </a:solidFill>
                <a:latin typeface="CMSS10"/>
              </a:rPr>
              <a:t>JAVA!Field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 (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b="1" dirty="0" err="1">
                <a:solidFill>
                  <a:srgbClr val="000000"/>
                </a:solidFill>
                <a:latin typeface="CMSSBX10"/>
              </a:rPr>
              <a:t>name</a:t>
            </a:r>
            <a:r>
              <a:rPr lang="fr-MA" b="1" dirty="0">
                <a:solidFill>
                  <a:srgbClr val="000000"/>
                </a:solidFill>
                <a:latin typeface="CMSSBX10"/>
              </a:rPr>
              <a:t> </a:t>
            </a:r>
            <a:r>
              <a:rPr lang="fr-MA" i="1" dirty="0">
                <a:solidFill>
                  <a:srgbClr val="000000"/>
                </a:solidFill>
                <a:latin typeface="CMMI10"/>
              </a:rPr>
              <a:t>&lt;</a:t>
            </a:r>
            <a:r>
              <a:rPr lang="fr-MA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e. </a:t>
            </a:r>
            <a:r>
              <a:rPr lang="fr-MA" b="1" dirty="0" err="1">
                <a:solidFill>
                  <a:srgbClr val="000000"/>
                </a:solidFill>
                <a:latin typeface="CMSSBX10"/>
              </a:rPr>
              <a:t>name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,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dirty="0" err="1">
                <a:solidFill>
                  <a:srgbClr val="000000"/>
                </a:solidFill>
                <a:latin typeface="CMSS10"/>
              </a:rPr>
              <a:t>isStatic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 </a:t>
            </a:r>
            <a:r>
              <a:rPr lang="fr-MA" i="1" dirty="0">
                <a:solidFill>
                  <a:srgbClr val="000000"/>
                </a:solidFill>
                <a:latin typeface="CMMI10"/>
              </a:rPr>
              <a:t>&lt;</a:t>
            </a:r>
            <a:r>
              <a:rPr lang="fr-MA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fr-MA" dirty="0" err="1">
                <a:solidFill>
                  <a:srgbClr val="000000"/>
                </a:solidFill>
                <a:latin typeface="CMSS10"/>
              </a:rPr>
              <a:t>e.isStatic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 (),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dirty="0" err="1">
                <a:solidFill>
                  <a:srgbClr val="000000"/>
                </a:solidFill>
                <a:latin typeface="CMSS10"/>
              </a:rPr>
              <a:t>isPublic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 </a:t>
            </a:r>
            <a:r>
              <a:rPr lang="fr-MA" i="1" dirty="0">
                <a:solidFill>
                  <a:srgbClr val="000000"/>
                </a:solidFill>
                <a:latin typeface="CMMI10"/>
              </a:rPr>
              <a:t>&lt;</a:t>
            </a:r>
            <a:r>
              <a:rPr lang="fr-MA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fr-MA" dirty="0" err="1">
                <a:solidFill>
                  <a:srgbClr val="000000"/>
                </a:solidFill>
                <a:latin typeface="CMSS10"/>
              </a:rPr>
              <a:t>e.isPublic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 (),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dirty="0" err="1">
                <a:solidFill>
                  <a:srgbClr val="000000"/>
                </a:solidFill>
                <a:latin typeface="CMSS10"/>
              </a:rPr>
              <a:t>isFinal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 </a:t>
            </a:r>
            <a:r>
              <a:rPr lang="fr-MA" i="1" dirty="0">
                <a:solidFill>
                  <a:srgbClr val="000000"/>
                </a:solidFill>
                <a:latin typeface="CMMI10"/>
              </a:rPr>
              <a:t>&lt;</a:t>
            </a:r>
            <a:r>
              <a:rPr lang="fr-MA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fr-MA" dirty="0" err="1">
                <a:solidFill>
                  <a:srgbClr val="000000"/>
                </a:solidFill>
                <a:latin typeface="CMSS10"/>
              </a:rPr>
              <a:t>e.isFinal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 (),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dirty="0" err="1">
                <a:solidFill>
                  <a:srgbClr val="000000"/>
                </a:solidFill>
                <a:latin typeface="CMSS10"/>
              </a:rPr>
              <a:t>owner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 </a:t>
            </a:r>
            <a:r>
              <a:rPr lang="fr-MA" i="1" dirty="0">
                <a:solidFill>
                  <a:srgbClr val="000000"/>
                </a:solidFill>
                <a:latin typeface="CMMI10"/>
              </a:rPr>
              <a:t>&lt;</a:t>
            </a:r>
            <a:r>
              <a:rPr lang="fr-MA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fr-MA" dirty="0" err="1">
                <a:solidFill>
                  <a:srgbClr val="000000"/>
                </a:solidFill>
                <a:latin typeface="CMSS10"/>
              </a:rPr>
              <a:t>e.owner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,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dirty="0">
                <a:solidFill>
                  <a:srgbClr val="000000"/>
                </a:solidFill>
                <a:latin typeface="CMSS10"/>
              </a:rPr>
              <a:t>type </a:t>
            </a:r>
            <a:r>
              <a:rPr lang="fr-MA" i="1" dirty="0">
                <a:solidFill>
                  <a:srgbClr val="000000"/>
                </a:solidFill>
                <a:latin typeface="CMMI10"/>
              </a:rPr>
              <a:t>&lt;</a:t>
            </a:r>
            <a:r>
              <a:rPr lang="fr-MA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fr-MA" dirty="0" err="1">
                <a:solidFill>
                  <a:srgbClr val="000000"/>
                </a:solidFill>
                <a:latin typeface="CMSS10"/>
              </a:rPr>
              <a:t>e.type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dirty="0">
                <a:solidFill>
                  <a:srgbClr val="000000"/>
                </a:solidFill>
                <a:latin typeface="CMSS10"/>
              </a:rPr>
              <a:t>)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i="1" dirty="0">
                <a:solidFill>
                  <a:srgbClr val="000000"/>
                </a:solidFill>
                <a:latin typeface="CMSY10"/>
              </a:rPr>
              <a:t>}</a:t>
            </a:r>
            <a:br>
              <a:rPr lang="fr-MA" dirty="0"/>
            </a:b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1424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30622-0CD2-47F6-A4DF-D90C9D45C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32" y="552994"/>
            <a:ext cx="8915400" cy="975360"/>
          </a:xfrm>
        </p:spPr>
        <p:txBody>
          <a:bodyPr>
            <a:normAutofit/>
          </a:bodyPr>
          <a:lstStyle/>
          <a:p>
            <a:r>
              <a:rPr lang="fr-MA" dirty="0"/>
              <a:t>Si l’attribut est déclaré public en UML, il est transformé en attribut privé en</a:t>
            </a:r>
            <a:br>
              <a:rPr lang="fr-MA" dirty="0"/>
            </a:br>
            <a:r>
              <a:rPr lang="fr-MA" dirty="0"/>
              <a:t>Java avec un accesseur . </a:t>
            </a:r>
            <a:br>
              <a:rPr lang="fr-MA" dirty="0"/>
            </a:br>
            <a:endParaRPr lang="fr-M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FF5D-B085-414D-B80D-39B57FF9FB48}"/>
              </a:ext>
            </a:extLst>
          </p:cNvPr>
          <p:cNvSpPr/>
          <p:nvPr/>
        </p:nvSpPr>
        <p:spPr>
          <a:xfrm>
            <a:off x="3048000" y="1528354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MA" sz="1600" b="1" dirty="0" err="1">
                <a:solidFill>
                  <a:srgbClr val="000000"/>
                </a:solidFill>
                <a:latin typeface="CMSSBX10"/>
              </a:rPr>
              <a:t>rule</a:t>
            </a:r>
            <a:r>
              <a:rPr lang="fr-MA" sz="1600" b="1" dirty="0">
                <a:solidFill>
                  <a:srgbClr val="000000"/>
                </a:solidFill>
                <a:latin typeface="CMSSBX10"/>
              </a:rPr>
              <a:t> 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A2F </a:t>
            </a:r>
            <a:r>
              <a:rPr lang="fr-MA" sz="1600" i="1" dirty="0">
                <a:solidFill>
                  <a:srgbClr val="000000"/>
                </a:solidFill>
                <a:latin typeface="CMSY10"/>
              </a:rPr>
              <a:t>{</a:t>
            </a:r>
            <a:br>
              <a:rPr lang="fr-MA" sz="1600" i="1" dirty="0">
                <a:solidFill>
                  <a:srgbClr val="000000"/>
                </a:solidFill>
                <a:latin typeface="CMSY10"/>
              </a:rPr>
            </a:br>
            <a:r>
              <a:rPr lang="fr-MA" sz="1600" b="1" dirty="0" err="1">
                <a:solidFill>
                  <a:srgbClr val="000000"/>
                </a:solidFill>
                <a:latin typeface="CMSSBX10"/>
              </a:rPr>
              <a:t>from</a:t>
            </a:r>
            <a:r>
              <a:rPr lang="fr-MA" sz="1600" b="1" dirty="0">
                <a:solidFill>
                  <a:srgbClr val="000000"/>
                </a:solidFill>
                <a:latin typeface="CMSSBX10"/>
              </a:rPr>
              <a:t> 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e : </a:t>
            </a:r>
            <a:r>
              <a:rPr lang="fr-MA" sz="1600" dirty="0" err="1">
                <a:solidFill>
                  <a:srgbClr val="000000"/>
                </a:solidFill>
                <a:latin typeface="CMSS10"/>
              </a:rPr>
              <a:t>UML!Attribute</a:t>
            </a:r>
            <a:br>
              <a:rPr lang="fr-MA" sz="1600" dirty="0">
                <a:solidFill>
                  <a:srgbClr val="000000"/>
                </a:solidFill>
                <a:latin typeface="CMSS10"/>
              </a:rPr>
            </a:br>
            <a:r>
              <a:rPr lang="fr-MA" sz="1600" dirty="0">
                <a:solidFill>
                  <a:srgbClr val="000000"/>
                </a:solidFill>
                <a:latin typeface="CMSS10"/>
              </a:rPr>
              <a:t>( e. </a:t>
            </a:r>
            <a:r>
              <a:rPr lang="fr-MA" sz="1600" dirty="0" err="1">
                <a:solidFill>
                  <a:srgbClr val="000000"/>
                </a:solidFill>
                <a:latin typeface="CMSS10"/>
              </a:rPr>
              <a:t>isPublic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 () )</a:t>
            </a:r>
            <a:br>
              <a:rPr lang="fr-MA" sz="1600" dirty="0">
                <a:solidFill>
                  <a:srgbClr val="000000"/>
                </a:solidFill>
                <a:latin typeface="CMSS10"/>
              </a:rPr>
            </a:br>
            <a:r>
              <a:rPr lang="fr-MA" sz="1600" b="1" dirty="0">
                <a:solidFill>
                  <a:srgbClr val="000000"/>
                </a:solidFill>
                <a:latin typeface="CMSSBX10"/>
              </a:rPr>
              <a:t>to 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out : </a:t>
            </a:r>
            <a:r>
              <a:rPr lang="fr-MA" sz="1600" dirty="0" err="1">
                <a:solidFill>
                  <a:srgbClr val="000000"/>
                </a:solidFill>
                <a:latin typeface="CMSS10"/>
              </a:rPr>
              <a:t>JAVA!Field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 (</a:t>
            </a:r>
            <a:br>
              <a:rPr lang="fr-MA" sz="1600" dirty="0">
                <a:solidFill>
                  <a:srgbClr val="000000"/>
                </a:solidFill>
                <a:latin typeface="CMSS10"/>
              </a:rPr>
            </a:br>
            <a:r>
              <a:rPr lang="fr-MA" sz="1600" b="1" dirty="0" err="1">
                <a:solidFill>
                  <a:srgbClr val="000000"/>
                </a:solidFill>
                <a:latin typeface="CMSSBX10"/>
              </a:rPr>
              <a:t>name</a:t>
            </a:r>
            <a:r>
              <a:rPr lang="fr-MA" sz="1600" b="1" dirty="0">
                <a:solidFill>
                  <a:srgbClr val="000000"/>
                </a:solidFill>
                <a:latin typeface="CMSSBX10"/>
              </a:rPr>
              <a:t> </a:t>
            </a:r>
            <a:r>
              <a:rPr lang="fr-MA" sz="1600" i="1" dirty="0">
                <a:solidFill>
                  <a:srgbClr val="000000"/>
                </a:solidFill>
                <a:latin typeface="CMMI10"/>
              </a:rPr>
              <a:t>&lt;</a:t>
            </a:r>
            <a:r>
              <a:rPr lang="fr-MA" sz="1600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e. </a:t>
            </a:r>
            <a:r>
              <a:rPr lang="fr-MA" sz="1600" b="1" dirty="0" err="1">
                <a:solidFill>
                  <a:srgbClr val="000000"/>
                </a:solidFill>
                <a:latin typeface="CMSSBX10"/>
              </a:rPr>
              <a:t>name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,</a:t>
            </a:r>
            <a:br>
              <a:rPr lang="fr-MA" sz="1600" dirty="0">
                <a:solidFill>
                  <a:srgbClr val="000000"/>
                </a:solidFill>
                <a:latin typeface="CMSS10"/>
              </a:rPr>
            </a:br>
            <a:r>
              <a:rPr lang="fr-MA" sz="1600" dirty="0" err="1">
                <a:solidFill>
                  <a:srgbClr val="000000"/>
                </a:solidFill>
                <a:latin typeface="CMSS10"/>
              </a:rPr>
              <a:t>isStatic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 </a:t>
            </a:r>
            <a:r>
              <a:rPr lang="fr-MA" sz="1600" i="1" dirty="0">
                <a:solidFill>
                  <a:srgbClr val="000000"/>
                </a:solidFill>
                <a:latin typeface="CMMI10"/>
              </a:rPr>
              <a:t>&lt;</a:t>
            </a:r>
            <a:r>
              <a:rPr lang="fr-MA" sz="1600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fr-MA" sz="1600" dirty="0" err="1">
                <a:solidFill>
                  <a:srgbClr val="000000"/>
                </a:solidFill>
                <a:latin typeface="CMSS10"/>
              </a:rPr>
              <a:t>e.isStatic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 (),</a:t>
            </a:r>
            <a:br>
              <a:rPr lang="fr-MA" sz="1600" dirty="0">
                <a:solidFill>
                  <a:srgbClr val="000000"/>
                </a:solidFill>
                <a:latin typeface="CMSS10"/>
              </a:rPr>
            </a:br>
            <a:r>
              <a:rPr lang="fr-MA" sz="1600" dirty="0" err="1">
                <a:solidFill>
                  <a:srgbClr val="000000"/>
                </a:solidFill>
                <a:latin typeface="CMSS10"/>
              </a:rPr>
              <a:t>isPublic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 </a:t>
            </a:r>
            <a:r>
              <a:rPr lang="fr-MA" sz="1600" i="1" dirty="0">
                <a:solidFill>
                  <a:srgbClr val="000000"/>
                </a:solidFill>
                <a:latin typeface="CMMI10"/>
              </a:rPr>
              <a:t>&lt;</a:t>
            </a:r>
            <a:r>
              <a:rPr lang="fr-MA" sz="1600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e. </a:t>
            </a:r>
            <a:r>
              <a:rPr lang="fr-MA" sz="1600" b="1" dirty="0">
                <a:solidFill>
                  <a:srgbClr val="000000"/>
                </a:solidFill>
                <a:latin typeface="CMSSBX10"/>
              </a:rPr>
              <a:t>false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,</a:t>
            </a:r>
            <a:br>
              <a:rPr lang="fr-MA" sz="1600" dirty="0">
                <a:solidFill>
                  <a:srgbClr val="000000"/>
                </a:solidFill>
                <a:latin typeface="CMSS10"/>
              </a:rPr>
            </a:br>
            <a:r>
              <a:rPr lang="fr-MA" sz="1600" dirty="0" err="1">
                <a:solidFill>
                  <a:srgbClr val="000000"/>
                </a:solidFill>
                <a:latin typeface="CMSS10"/>
              </a:rPr>
              <a:t>isFinal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 </a:t>
            </a:r>
            <a:r>
              <a:rPr lang="fr-MA" sz="1600" i="1" dirty="0">
                <a:solidFill>
                  <a:srgbClr val="000000"/>
                </a:solidFill>
                <a:latin typeface="CMMI10"/>
              </a:rPr>
              <a:t>&lt;</a:t>
            </a:r>
            <a:r>
              <a:rPr lang="fr-MA" sz="1600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fr-MA" sz="1600" dirty="0" err="1">
                <a:solidFill>
                  <a:srgbClr val="000000"/>
                </a:solidFill>
                <a:latin typeface="CMSS10"/>
              </a:rPr>
              <a:t>e.isFinal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 (),</a:t>
            </a:r>
            <a:br>
              <a:rPr lang="fr-MA" sz="1600" dirty="0">
                <a:solidFill>
                  <a:srgbClr val="000000"/>
                </a:solidFill>
                <a:latin typeface="CMSS10"/>
              </a:rPr>
            </a:br>
            <a:r>
              <a:rPr lang="fr-MA" sz="1600" dirty="0" err="1">
                <a:solidFill>
                  <a:srgbClr val="000000"/>
                </a:solidFill>
                <a:latin typeface="CMSS10"/>
              </a:rPr>
              <a:t>owner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 </a:t>
            </a:r>
            <a:r>
              <a:rPr lang="fr-MA" sz="1600" i="1" dirty="0">
                <a:solidFill>
                  <a:srgbClr val="000000"/>
                </a:solidFill>
                <a:latin typeface="CMMI10"/>
              </a:rPr>
              <a:t>&lt;</a:t>
            </a:r>
            <a:r>
              <a:rPr lang="fr-MA" sz="1600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fr-MA" sz="1600" dirty="0" err="1">
                <a:solidFill>
                  <a:srgbClr val="000000"/>
                </a:solidFill>
                <a:latin typeface="CMSS10"/>
              </a:rPr>
              <a:t>e.owner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,</a:t>
            </a:r>
            <a:br>
              <a:rPr lang="fr-MA" sz="1600" dirty="0">
                <a:solidFill>
                  <a:srgbClr val="000000"/>
                </a:solidFill>
                <a:latin typeface="CMSS10"/>
              </a:rPr>
            </a:br>
            <a:r>
              <a:rPr lang="fr-MA" sz="1600" dirty="0">
                <a:solidFill>
                  <a:srgbClr val="000000"/>
                </a:solidFill>
                <a:latin typeface="CMSS10"/>
              </a:rPr>
              <a:t>type </a:t>
            </a:r>
            <a:r>
              <a:rPr lang="fr-MA" sz="1600" i="1" dirty="0">
                <a:solidFill>
                  <a:srgbClr val="000000"/>
                </a:solidFill>
                <a:latin typeface="CMMI10"/>
              </a:rPr>
              <a:t>&lt;</a:t>
            </a:r>
            <a:r>
              <a:rPr lang="fr-MA" sz="1600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fr-MA" sz="1600" dirty="0" err="1">
                <a:solidFill>
                  <a:srgbClr val="000000"/>
                </a:solidFill>
                <a:latin typeface="CMSS10"/>
              </a:rPr>
              <a:t>e.type</a:t>
            </a:r>
            <a:br>
              <a:rPr lang="fr-MA" sz="1600" dirty="0">
                <a:solidFill>
                  <a:srgbClr val="000000"/>
                </a:solidFill>
                <a:latin typeface="CMSS10"/>
              </a:rPr>
            </a:br>
            <a:r>
              <a:rPr lang="fr-MA" sz="1600" dirty="0">
                <a:solidFill>
                  <a:srgbClr val="000000"/>
                </a:solidFill>
                <a:latin typeface="CMSS10"/>
              </a:rPr>
              <a:t>),</a:t>
            </a:r>
            <a:br>
              <a:rPr lang="fr-MA" sz="1600" dirty="0">
                <a:solidFill>
                  <a:srgbClr val="000000"/>
                </a:solidFill>
                <a:latin typeface="CMSS10"/>
              </a:rPr>
            </a:br>
            <a:r>
              <a:rPr lang="fr-MA" sz="1600" dirty="0">
                <a:solidFill>
                  <a:srgbClr val="000000"/>
                </a:solidFill>
                <a:latin typeface="CMSS10"/>
              </a:rPr>
              <a:t>accesseur : </a:t>
            </a:r>
            <a:r>
              <a:rPr lang="fr-MA" sz="1600" dirty="0" err="1">
                <a:solidFill>
                  <a:srgbClr val="000000"/>
                </a:solidFill>
                <a:latin typeface="CMSS10"/>
              </a:rPr>
              <a:t>JAVA!Method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 (</a:t>
            </a:r>
            <a:br>
              <a:rPr lang="fr-MA" sz="1600" dirty="0">
                <a:solidFill>
                  <a:srgbClr val="000000"/>
                </a:solidFill>
                <a:latin typeface="CMSS10"/>
              </a:rPr>
            </a:br>
            <a:r>
              <a:rPr lang="fr-MA" sz="1600" b="1" dirty="0" err="1">
                <a:solidFill>
                  <a:srgbClr val="000000"/>
                </a:solidFill>
                <a:latin typeface="CMSSBX10"/>
              </a:rPr>
              <a:t>name</a:t>
            </a:r>
            <a:r>
              <a:rPr lang="fr-MA" sz="1600" b="1" dirty="0">
                <a:solidFill>
                  <a:srgbClr val="000000"/>
                </a:solidFill>
                <a:latin typeface="CMSSBX10"/>
              </a:rPr>
              <a:t> </a:t>
            </a:r>
            <a:r>
              <a:rPr lang="fr-MA" sz="1600" i="1" dirty="0">
                <a:solidFill>
                  <a:srgbClr val="000000"/>
                </a:solidFill>
                <a:latin typeface="CMMI10"/>
              </a:rPr>
              <a:t>&lt;</a:t>
            </a:r>
            <a:r>
              <a:rPr lang="fr-MA" sz="1600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’</a:t>
            </a:r>
            <a:r>
              <a:rPr lang="fr-MA" sz="1600" dirty="0" err="1">
                <a:solidFill>
                  <a:srgbClr val="000000"/>
                </a:solidFill>
                <a:latin typeface="CMSS10"/>
              </a:rPr>
              <a:t>get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’</a:t>
            </a:r>
            <a:br>
              <a:rPr lang="fr-MA" sz="1600" dirty="0">
                <a:solidFill>
                  <a:srgbClr val="000000"/>
                </a:solidFill>
                <a:latin typeface="CMSS10"/>
              </a:rPr>
            </a:br>
            <a:r>
              <a:rPr lang="fr-MA" sz="1600" dirty="0">
                <a:solidFill>
                  <a:srgbClr val="000000"/>
                </a:solidFill>
                <a:latin typeface="CMSS10"/>
              </a:rPr>
              <a:t>+ e. </a:t>
            </a:r>
            <a:r>
              <a:rPr lang="fr-MA" sz="1600" b="1" dirty="0" err="1">
                <a:solidFill>
                  <a:srgbClr val="000000"/>
                </a:solidFill>
                <a:latin typeface="CMSSBX10"/>
              </a:rPr>
              <a:t>name</a:t>
            </a:r>
            <a:r>
              <a:rPr lang="fr-MA" sz="1600" dirty="0" err="1">
                <a:solidFill>
                  <a:srgbClr val="000000"/>
                </a:solidFill>
                <a:latin typeface="CMSS10"/>
              </a:rPr>
              <a:t>.toCapitalize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(),</a:t>
            </a:r>
            <a:br>
              <a:rPr lang="fr-MA" sz="1600" dirty="0">
                <a:solidFill>
                  <a:srgbClr val="000000"/>
                </a:solidFill>
                <a:latin typeface="CMSS10"/>
              </a:rPr>
            </a:br>
            <a:r>
              <a:rPr lang="fr-MA" sz="1600" dirty="0" err="1">
                <a:solidFill>
                  <a:srgbClr val="000000"/>
                </a:solidFill>
                <a:latin typeface="CMSS10"/>
              </a:rPr>
              <a:t>isStatic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 </a:t>
            </a:r>
            <a:r>
              <a:rPr lang="fr-MA" sz="1600" i="1" dirty="0">
                <a:solidFill>
                  <a:srgbClr val="000000"/>
                </a:solidFill>
                <a:latin typeface="CMMI10"/>
              </a:rPr>
              <a:t>&lt;</a:t>
            </a:r>
            <a:r>
              <a:rPr lang="fr-MA" sz="1600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fr-MA" sz="1600" dirty="0" err="1">
                <a:solidFill>
                  <a:srgbClr val="000000"/>
                </a:solidFill>
                <a:latin typeface="CMSS10"/>
              </a:rPr>
              <a:t>e.isStatic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 (),</a:t>
            </a:r>
            <a:br>
              <a:rPr lang="fr-MA" sz="1600" dirty="0">
                <a:solidFill>
                  <a:srgbClr val="000000"/>
                </a:solidFill>
                <a:latin typeface="CMSS10"/>
              </a:rPr>
            </a:br>
            <a:r>
              <a:rPr lang="fr-MA" sz="1600" dirty="0" err="1">
                <a:solidFill>
                  <a:srgbClr val="000000"/>
                </a:solidFill>
                <a:latin typeface="CMSS10"/>
              </a:rPr>
              <a:t>isPublic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 </a:t>
            </a:r>
            <a:r>
              <a:rPr lang="fr-MA" sz="1600" i="1" dirty="0">
                <a:solidFill>
                  <a:srgbClr val="000000"/>
                </a:solidFill>
                <a:latin typeface="CMMI10"/>
              </a:rPr>
              <a:t>&lt;</a:t>
            </a:r>
            <a:r>
              <a:rPr lang="fr-MA" sz="1600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fr-MA" sz="1600" b="1" dirty="0" err="1">
                <a:solidFill>
                  <a:srgbClr val="000000"/>
                </a:solidFill>
                <a:latin typeface="CMSSBX10"/>
              </a:rPr>
              <a:t>true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,</a:t>
            </a:r>
            <a:br>
              <a:rPr lang="fr-MA" sz="1600" dirty="0">
                <a:solidFill>
                  <a:srgbClr val="000000"/>
                </a:solidFill>
                <a:latin typeface="CMSS10"/>
              </a:rPr>
            </a:br>
            <a:r>
              <a:rPr lang="fr-MA" sz="1600" dirty="0" err="1">
                <a:solidFill>
                  <a:srgbClr val="000000"/>
                </a:solidFill>
                <a:latin typeface="CMSS10"/>
              </a:rPr>
              <a:t>owner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 </a:t>
            </a:r>
            <a:r>
              <a:rPr lang="fr-MA" sz="1600" i="1" dirty="0">
                <a:solidFill>
                  <a:srgbClr val="000000"/>
                </a:solidFill>
                <a:latin typeface="CMMI10"/>
              </a:rPr>
              <a:t>&lt;</a:t>
            </a:r>
            <a:r>
              <a:rPr lang="fr-MA" sz="1600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fr-MA" sz="1600" dirty="0" err="1">
                <a:solidFill>
                  <a:srgbClr val="000000"/>
                </a:solidFill>
                <a:latin typeface="CMSS10"/>
              </a:rPr>
              <a:t>e.owner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,</a:t>
            </a:r>
            <a:br>
              <a:rPr lang="fr-MA" sz="1600" dirty="0">
                <a:solidFill>
                  <a:srgbClr val="000000"/>
                </a:solidFill>
                <a:latin typeface="CMSS10"/>
              </a:rPr>
            </a:br>
            <a:r>
              <a:rPr lang="fr-MA" sz="1600" dirty="0" err="1">
                <a:solidFill>
                  <a:srgbClr val="000000"/>
                </a:solidFill>
                <a:latin typeface="CMSS10"/>
              </a:rPr>
              <a:t>parameters</a:t>
            </a:r>
            <a:r>
              <a:rPr lang="fr-MA" sz="1600" dirty="0">
                <a:solidFill>
                  <a:srgbClr val="000000"/>
                </a:solidFill>
                <a:latin typeface="CMSS10"/>
              </a:rPr>
              <a:t> </a:t>
            </a:r>
            <a:r>
              <a:rPr lang="fr-MA" sz="1600" i="1" dirty="0">
                <a:solidFill>
                  <a:srgbClr val="000000"/>
                </a:solidFill>
                <a:latin typeface="CMMI10"/>
              </a:rPr>
              <a:t>&lt;</a:t>
            </a:r>
            <a:r>
              <a:rPr lang="fr-MA" sz="1600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fr-MA" sz="1600" b="1" dirty="0" err="1">
                <a:solidFill>
                  <a:srgbClr val="000000"/>
                </a:solidFill>
                <a:latin typeface="CMSSBX10"/>
              </a:rPr>
              <a:t>Sequence</a:t>
            </a:r>
            <a:r>
              <a:rPr lang="fr-MA" sz="1600" i="1" dirty="0" err="1">
                <a:solidFill>
                  <a:srgbClr val="000000"/>
                </a:solidFill>
                <a:latin typeface="CMSY10"/>
              </a:rPr>
              <a:t>fg</a:t>
            </a:r>
            <a:br>
              <a:rPr lang="fr-MA" sz="1600" i="1" dirty="0">
                <a:solidFill>
                  <a:srgbClr val="000000"/>
                </a:solidFill>
                <a:latin typeface="CMSY10"/>
              </a:rPr>
            </a:br>
            <a:r>
              <a:rPr lang="fr-MA" sz="1600" dirty="0">
                <a:solidFill>
                  <a:srgbClr val="000000"/>
                </a:solidFill>
                <a:latin typeface="CMSS10"/>
              </a:rPr>
              <a:t>)</a:t>
            </a:r>
            <a:br>
              <a:rPr lang="fr-MA" sz="1600" dirty="0">
                <a:solidFill>
                  <a:srgbClr val="000000"/>
                </a:solidFill>
                <a:latin typeface="CMSS10"/>
              </a:rPr>
            </a:br>
            <a:br>
              <a:rPr lang="fr-MA" sz="1600" dirty="0">
                <a:solidFill>
                  <a:srgbClr val="000000"/>
                </a:solidFill>
                <a:latin typeface="CMSS10"/>
              </a:rPr>
            </a:br>
            <a:r>
              <a:rPr lang="fr-MA" sz="1600" i="1" dirty="0">
                <a:solidFill>
                  <a:srgbClr val="000000"/>
                </a:solidFill>
                <a:latin typeface="CMSY10"/>
              </a:rPr>
              <a:t>}</a:t>
            </a:r>
            <a:endParaRPr lang="fr-MA" sz="1600" dirty="0"/>
          </a:p>
        </p:txBody>
      </p:sp>
    </p:spTree>
    <p:extLst>
      <p:ext uri="{BB962C8B-B14F-4D97-AF65-F5344CB8AC3E}">
        <p14:creationId xmlns:p14="http://schemas.microsoft.com/office/powerpoint/2010/main" val="395592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D35B9D-EAFB-4B87-BF5C-D4D65F8DD19C}"/>
              </a:ext>
            </a:extLst>
          </p:cNvPr>
          <p:cNvSpPr/>
          <p:nvPr/>
        </p:nvSpPr>
        <p:spPr>
          <a:xfrm>
            <a:off x="3048000" y="44068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MA" b="1" dirty="0" err="1">
                <a:solidFill>
                  <a:srgbClr val="000000"/>
                </a:solidFill>
                <a:latin typeface="CMSSBX10"/>
              </a:rPr>
              <a:t>rule</a:t>
            </a:r>
            <a:r>
              <a:rPr lang="fr-MA" b="1" dirty="0">
                <a:solidFill>
                  <a:srgbClr val="000000"/>
                </a:solidFill>
                <a:latin typeface="CMSSBX10"/>
              </a:rPr>
              <a:t> 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C2C </a:t>
            </a:r>
            <a:r>
              <a:rPr lang="fr-MA" i="1" dirty="0">
                <a:solidFill>
                  <a:srgbClr val="000000"/>
                </a:solidFill>
                <a:latin typeface="CMSY10"/>
              </a:rPr>
              <a:t>{</a:t>
            </a:r>
            <a:br>
              <a:rPr lang="fr-MA" i="1" dirty="0">
                <a:solidFill>
                  <a:srgbClr val="000000"/>
                </a:solidFill>
                <a:latin typeface="CMSY10"/>
              </a:rPr>
            </a:br>
            <a:r>
              <a:rPr lang="fr-MA" b="1" dirty="0" err="1">
                <a:solidFill>
                  <a:srgbClr val="000000"/>
                </a:solidFill>
                <a:latin typeface="CMSSBX10"/>
              </a:rPr>
              <a:t>from</a:t>
            </a:r>
            <a:r>
              <a:rPr lang="fr-MA" b="1" dirty="0">
                <a:solidFill>
                  <a:srgbClr val="000000"/>
                </a:solidFill>
                <a:latin typeface="CMSSBX10"/>
              </a:rPr>
              <a:t> 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e: </a:t>
            </a:r>
            <a:r>
              <a:rPr lang="fr-MA" dirty="0" err="1">
                <a:solidFill>
                  <a:srgbClr val="000000"/>
                </a:solidFill>
                <a:latin typeface="CMSS10"/>
              </a:rPr>
              <a:t>UML!Class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b="1" dirty="0">
                <a:solidFill>
                  <a:srgbClr val="000000"/>
                </a:solidFill>
                <a:latin typeface="CMSSBX10"/>
              </a:rPr>
              <a:t>to 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out: </a:t>
            </a:r>
            <a:r>
              <a:rPr lang="fr-MA" dirty="0" err="1">
                <a:solidFill>
                  <a:srgbClr val="000000"/>
                </a:solidFill>
                <a:latin typeface="CMSS10"/>
              </a:rPr>
              <a:t>JAVA!JavaClass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 (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b="1" dirty="0" err="1">
                <a:solidFill>
                  <a:srgbClr val="000000"/>
                </a:solidFill>
                <a:latin typeface="CMSSBX10"/>
              </a:rPr>
              <a:t>name</a:t>
            </a:r>
            <a:r>
              <a:rPr lang="fr-MA" b="1" dirty="0">
                <a:solidFill>
                  <a:srgbClr val="000000"/>
                </a:solidFill>
                <a:latin typeface="CMSSBX10"/>
              </a:rPr>
              <a:t> </a:t>
            </a:r>
            <a:r>
              <a:rPr lang="fr-MA" i="1" dirty="0">
                <a:solidFill>
                  <a:srgbClr val="000000"/>
                </a:solidFill>
                <a:latin typeface="CMMI10"/>
              </a:rPr>
              <a:t>&lt;</a:t>
            </a:r>
            <a:r>
              <a:rPr lang="fr-MA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e. </a:t>
            </a:r>
            <a:r>
              <a:rPr lang="fr-MA" b="1" dirty="0" err="1">
                <a:solidFill>
                  <a:srgbClr val="000000"/>
                </a:solidFill>
                <a:latin typeface="CMSSBX10"/>
              </a:rPr>
              <a:t>name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,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dirty="0" err="1">
                <a:solidFill>
                  <a:srgbClr val="000000"/>
                </a:solidFill>
                <a:latin typeface="CMSS10"/>
              </a:rPr>
              <a:t>isAbstract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 </a:t>
            </a:r>
            <a:r>
              <a:rPr lang="fr-MA" i="1" dirty="0">
                <a:solidFill>
                  <a:srgbClr val="000000"/>
                </a:solidFill>
                <a:latin typeface="CMMI10"/>
              </a:rPr>
              <a:t>&lt;</a:t>
            </a:r>
            <a:r>
              <a:rPr lang="fr-MA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fr-MA" dirty="0" err="1">
                <a:solidFill>
                  <a:srgbClr val="000000"/>
                </a:solidFill>
                <a:latin typeface="CMSS10"/>
              </a:rPr>
              <a:t>e.isAbstract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,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dirty="0" err="1">
                <a:solidFill>
                  <a:srgbClr val="000000"/>
                </a:solidFill>
                <a:latin typeface="CMSS10"/>
              </a:rPr>
              <a:t>isPublic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 </a:t>
            </a:r>
            <a:r>
              <a:rPr lang="fr-MA" i="1" dirty="0">
                <a:solidFill>
                  <a:srgbClr val="000000"/>
                </a:solidFill>
                <a:latin typeface="CMMI10"/>
              </a:rPr>
              <a:t>&lt;</a:t>
            </a:r>
            <a:r>
              <a:rPr lang="fr-MA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fr-MA" dirty="0" err="1">
                <a:solidFill>
                  <a:srgbClr val="000000"/>
                </a:solidFill>
                <a:latin typeface="CMSS10"/>
              </a:rPr>
              <a:t>e.isPublic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(),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dirty="0">
                <a:solidFill>
                  <a:srgbClr val="000000"/>
                </a:solidFill>
                <a:latin typeface="CMSS10"/>
              </a:rPr>
              <a:t>)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dirty="0">
                <a:solidFill>
                  <a:srgbClr val="000000"/>
                </a:solidFill>
                <a:latin typeface="CMSS10"/>
              </a:rPr>
              <a:t>do </a:t>
            </a:r>
            <a:r>
              <a:rPr lang="fr-MA" i="1" dirty="0">
                <a:solidFill>
                  <a:srgbClr val="000000"/>
                </a:solidFill>
                <a:latin typeface="CMSY10"/>
              </a:rPr>
              <a:t>{</a:t>
            </a:r>
            <a:br>
              <a:rPr lang="fr-MA" i="1" dirty="0">
                <a:solidFill>
                  <a:srgbClr val="000000"/>
                </a:solidFill>
                <a:latin typeface="CMSY10"/>
              </a:rPr>
            </a:br>
            <a:r>
              <a:rPr lang="fr-MA" dirty="0">
                <a:solidFill>
                  <a:srgbClr val="000000"/>
                </a:solidFill>
                <a:latin typeface="CMSS10"/>
              </a:rPr>
              <a:t>package </a:t>
            </a:r>
            <a:r>
              <a:rPr lang="fr-MA" i="1" dirty="0">
                <a:solidFill>
                  <a:srgbClr val="000000"/>
                </a:solidFill>
                <a:latin typeface="CMMI10"/>
              </a:rPr>
              <a:t>&lt;</a:t>
            </a:r>
            <a:r>
              <a:rPr lang="fr-MA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fr-MA" dirty="0" err="1">
                <a:solidFill>
                  <a:srgbClr val="000000"/>
                </a:solidFill>
                <a:latin typeface="CMSS10"/>
              </a:rPr>
              <a:t>e.namespace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i="1" dirty="0">
                <a:solidFill>
                  <a:srgbClr val="000000"/>
                </a:solidFill>
                <a:latin typeface="CMSY10"/>
              </a:rPr>
              <a:t>}</a:t>
            </a:r>
            <a:br>
              <a:rPr lang="fr-MA" i="1" dirty="0">
                <a:solidFill>
                  <a:srgbClr val="000000"/>
                </a:solidFill>
                <a:latin typeface="CMSY10"/>
              </a:rPr>
            </a:br>
            <a:r>
              <a:rPr lang="fr-MA" i="1" dirty="0">
                <a:solidFill>
                  <a:srgbClr val="000000"/>
                </a:solidFill>
                <a:latin typeface="CMSY10"/>
              </a:rPr>
              <a:t>}</a:t>
            </a:r>
            <a:r>
              <a:rPr lang="fr-MA" dirty="0"/>
              <a:t> </a:t>
            </a:r>
            <a:br>
              <a:rPr lang="fr-MA" dirty="0"/>
            </a:br>
            <a:endParaRPr lang="fr-M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04C345-3769-4A75-9872-875C0000E87A}"/>
              </a:ext>
            </a:extLst>
          </p:cNvPr>
          <p:cNvSpPr/>
          <p:nvPr/>
        </p:nvSpPr>
        <p:spPr>
          <a:xfrm>
            <a:off x="2852057" y="4440759"/>
            <a:ext cx="82905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>
                <a:solidFill>
                  <a:srgbClr val="000000"/>
                </a:solidFill>
                <a:latin typeface="CMSS10"/>
              </a:rPr>
              <a:t>la clause do est optionnelle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>
                <a:solidFill>
                  <a:srgbClr val="000000"/>
                </a:solidFill>
                <a:latin typeface="CMSS10"/>
              </a:rPr>
              <a:t>do contient des instructions (partie impérative d’une règle)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>
                <a:solidFill>
                  <a:srgbClr val="000000"/>
                </a:solidFill>
                <a:latin typeface="CMSS10"/>
              </a:rPr>
              <a:t>ces instructions sont exécutées après l’initialisation des éléments cibles</a:t>
            </a:r>
            <a:r>
              <a:rPr lang="fr-MA" dirty="0"/>
              <a:t> </a:t>
            </a:r>
            <a:br>
              <a:rPr lang="fr-MA" dirty="0"/>
            </a:b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23862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C40983-1626-44D0-84A3-3B8A1291A4E1}"/>
              </a:ext>
            </a:extLst>
          </p:cNvPr>
          <p:cNvSpPr/>
          <p:nvPr/>
        </p:nvSpPr>
        <p:spPr>
          <a:xfrm>
            <a:off x="2760617" y="8067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MSS12"/>
              </a:rPr>
              <a:t>Matched rule : variables locales (using)</a:t>
            </a:r>
            <a:r>
              <a:rPr lang="en-US" b="1" dirty="0"/>
              <a:t> </a:t>
            </a:r>
            <a:br>
              <a:rPr lang="en-US" b="1" dirty="0"/>
            </a:br>
            <a:endParaRPr lang="fr-MA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2C7E95-66C8-4E32-B8FB-CD84CEDC03DC}"/>
              </a:ext>
            </a:extLst>
          </p:cNvPr>
          <p:cNvSpPr/>
          <p:nvPr/>
        </p:nvSpPr>
        <p:spPr>
          <a:xfrm>
            <a:off x="2603863" y="166875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MSSBX10"/>
              </a:rPr>
              <a:t>from</a:t>
            </a:r>
            <a:br>
              <a:rPr lang="en-US" b="1" dirty="0">
                <a:solidFill>
                  <a:srgbClr val="000000"/>
                </a:solidFill>
                <a:latin typeface="CMSSBX10"/>
              </a:rPr>
            </a:br>
            <a:r>
              <a:rPr lang="en-US" dirty="0">
                <a:solidFill>
                  <a:srgbClr val="000000"/>
                </a:solidFill>
                <a:latin typeface="CMSS10"/>
              </a:rPr>
              <a:t>c: </a:t>
            </a:r>
            <a:r>
              <a:rPr lang="en-US" dirty="0" err="1">
                <a:solidFill>
                  <a:srgbClr val="000000"/>
                </a:solidFill>
                <a:latin typeface="CMSS10"/>
              </a:rPr>
              <a:t>GeometricElement!Circle</a:t>
            </a:r>
            <a:br>
              <a:rPr lang="en-US" dirty="0">
                <a:solidFill>
                  <a:srgbClr val="000000"/>
                </a:solidFill>
                <a:latin typeface="CMSS10"/>
              </a:rPr>
            </a:br>
            <a:r>
              <a:rPr lang="en-US" dirty="0">
                <a:solidFill>
                  <a:srgbClr val="000000"/>
                </a:solidFill>
                <a:latin typeface="CMSS10"/>
              </a:rPr>
              <a:t>using </a:t>
            </a:r>
            <a:r>
              <a:rPr lang="en-US" i="1" dirty="0">
                <a:solidFill>
                  <a:srgbClr val="000000"/>
                </a:solidFill>
                <a:latin typeface="CMSY10"/>
              </a:rPr>
              <a:t>{</a:t>
            </a:r>
            <a:br>
              <a:rPr lang="en-US" i="1" dirty="0">
                <a:solidFill>
                  <a:srgbClr val="000000"/>
                </a:solidFill>
                <a:latin typeface="CMSY10"/>
              </a:rPr>
            </a:br>
            <a:r>
              <a:rPr lang="en-US" dirty="0">
                <a:solidFill>
                  <a:srgbClr val="000000"/>
                </a:solidFill>
                <a:latin typeface="CMSS10"/>
              </a:rPr>
              <a:t>pi : </a:t>
            </a:r>
            <a:r>
              <a:rPr lang="en-US" b="1" dirty="0">
                <a:solidFill>
                  <a:srgbClr val="000000"/>
                </a:solidFill>
                <a:latin typeface="CMSSBX10"/>
              </a:rPr>
              <a:t>Real </a:t>
            </a:r>
            <a:r>
              <a:rPr lang="en-US" dirty="0">
                <a:solidFill>
                  <a:srgbClr val="000000"/>
                </a:solidFill>
                <a:latin typeface="CMSS10"/>
              </a:rPr>
              <a:t>= 3.14;</a:t>
            </a:r>
            <a:br>
              <a:rPr lang="en-US" dirty="0">
                <a:solidFill>
                  <a:srgbClr val="000000"/>
                </a:solidFill>
                <a:latin typeface="CMSS10"/>
              </a:rPr>
            </a:br>
            <a:r>
              <a:rPr lang="en-US" dirty="0">
                <a:solidFill>
                  <a:srgbClr val="000000"/>
                </a:solidFill>
                <a:latin typeface="CMSS10"/>
              </a:rPr>
              <a:t>area : </a:t>
            </a:r>
            <a:r>
              <a:rPr lang="en-US" b="1" dirty="0">
                <a:solidFill>
                  <a:srgbClr val="000000"/>
                </a:solidFill>
                <a:latin typeface="CMSSBX10"/>
              </a:rPr>
              <a:t>Real </a:t>
            </a:r>
            <a:r>
              <a:rPr lang="en-US" dirty="0">
                <a:solidFill>
                  <a:srgbClr val="000000"/>
                </a:solidFill>
                <a:latin typeface="CMSS10"/>
              </a:rPr>
              <a:t>= pi </a:t>
            </a:r>
            <a:r>
              <a:rPr lang="en-US" i="1" dirty="0">
                <a:solidFill>
                  <a:srgbClr val="000000"/>
                </a:solidFill>
                <a:latin typeface="CMSY10"/>
              </a:rPr>
              <a:t>∗ </a:t>
            </a:r>
            <a:r>
              <a:rPr lang="en-US" dirty="0">
                <a:solidFill>
                  <a:srgbClr val="000000"/>
                </a:solidFill>
                <a:latin typeface="CMSS10"/>
              </a:rPr>
              <a:t>c. radius .square ();</a:t>
            </a:r>
            <a:br>
              <a:rPr lang="en-US" dirty="0">
                <a:solidFill>
                  <a:srgbClr val="000000"/>
                </a:solidFill>
                <a:latin typeface="CMSS10"/>
              </a:rPr>
            </a:br>
            <a:r>
              <a:rPr lang="en-US" i="1" dirty="0">
                <a:solidFill>
                  <a:srgbClr val="000000"/>
                </a:solidFill>
                <a:latin typeface="CMSY10"/>
              </a:rPr>
              <a:t>}</a:t>
            </a:r>
            <a:br>
              <a:rPr lang="en-US" dirty="0"/>
            </a:br>
            <a:endParaRPr lang="fr-M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A4684-ADEF-469F-AC73-0A4F59DA2200}"/>
              </a:ext>
            </a:extLst>
          </p:cNvPr>
          <p:cNvSpPr/>
          <p:nvPr/>
        </p:nvSpPr>
        <p:spPr>
          <a:xfrm>
            <a:off x="2407920" y="417358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>
                <a:solidFill>
                  <a:srgbClr val="000000"/>
                </a:solidFill>
                <a:latin typeface="CMSS10"/>
              </a:rPr>
              <a:t>la clause </a:t>
            </a:r>
            <a:r>
              <a:rPr lang="fr-MA" dirty="0" err="1">
                <a:solidFill>
                  <a:srgbClr val="000000"/>
                </a:solidFill>
                <a:latin typeface="CMSS10"/>
              </a:rPr>
              <a:t>using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 est optionnelle ;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dirty="0">
                <a:solidFill>
                  <a:srgbClr val="000000"/>
                </a:solidFill>
                <a:latin typeface="CMSS10"/>
              </a:rPr>
              <a:t>elle permet de déclarer des variables locales à la règle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>
                <a:solidFill>
                  <a:srgbClr val="000000"/>
                </a:solidFill>
                <a:latin typeface="CMSS10"/>
              </a:rPr>
              <a:t>les variables peuvent utilisées dans les clauses </a:t>
            </a:r>
            <a:r>
              <a:rPr lang="fr-MA" dirty="0" err="1">
                <a:solidFill>
                  <a:srgbClr val="000000"/>
                </a:solidFill>
                <a:latin typeface="CMSS10"/>
              </a:rPr>
              <a:t>using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, </a:t>
            </a:r>
            <a:r>
              <a:rPr lang="fr-MA" b="1" dirty="0">
                <a:solidFill>
                  <a:srgbClr val="000000"/>
                </a:solidFill>
                <a:latin typeface="CMSSBX10"/>
              </a:rPr>
              <a:t>to 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et do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>
                <a:solidFill>
                  <a:srgbClr val="000000"/>
                </a:solidFill>
                <a:latin typeface="CMSS10"/>
              </a:rPr>
              <a:t>une variable est caractérisée par son nom, son type et doit être initialisée avec une expression OCL.</a:t>
            </a:r>
            <a:r>
              <a:rPr lang="fr-MA" dirty="0"/>
              <a:t> </a:t>
            </a:r>
            <a:br>
              <a:rPr lang="fr-MA" dirty="0"/>
            </a:b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94505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DDED83-2B17-438C-99DA-79FD9B3BA928}"/>
              </a:ext>
            </a:extLst>
          </p:cNvPr>
          <p:cNvSpPr/>
          <p:nvPr/>
        </p:nvSpPr>
        <p:spPr>
          <a:xfrm>
            <a:off x="2172789" y="5455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MA" b="1" dirty="0" err="1">
                <a:solidFill>
                  <a:srgbClr val="000000"/>
                </a:solidFill>
                <a:latin typeface="CMSS12"/>
              </a:rPr>
              <a:t>Called</a:t>
            </a:r>
            <a:r>
              <a:rPr lang="fr-MA" b="1" dirty="0">
                <a:solidFill>
                  <a:srgbClr val="000000"/>
                </a:solidFill>
                <a:latin typeface="CMSS12"/>
              </a:rPr>
              <a:t> </a:t>
            </a:r>
            <a:r>
              <a:rPr lang="fr-MA" b="1" dirty="0" err="1">
                <a:solidFill>
                  <a:srgbClr val="000000"/>
                </a:solidFill>
                <a:latin typeface="CMSS12"/>
              </a:rPr>
              <a:t>rules</a:t>
            </a:r>
            <a:r>
              <a:rPr lang="fr-MA" b="1" dirty="0">
                <a:solidFill>
                  <a:srgbClr val="000000"/>
                </a:solidFill>
                <a:latin typeface="CMSS12"/>
              </a:rPr>
              <a:t>(</a:t>
            </a:r>
            <a:r>
              <a:rPr lang="fr-MA" b="1">
                <a:solidFill>
                  <a:srgbClr val="000000"/>
                </a:solidFill>
                <a:latin typeface="CMSS12"/>
              </a:rPr>
              <a:t>règles impératives)</a:t>
            </a:r>
            <a:r>
              <a:rPr lang="fr-MA" b="1"/>
              <a:t> </a:t>
            </a:r>
            <a:br>
              <a:rPr lang="fr-MA" b="1" dirty="0"/>
            </a:br>
            <a:endParaRPr lang="fr-MA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263418-6266-4952-98D5-AF123D6BE362}"/>
              </a:ext>
            </a:extLst>
          </p:cNvPr>
          <p:cNvSpPr/>
          <p:nvPr/>
        </p:nvSpPr>
        <p:spPr>
          <a:xfrm>
            <a:off x="2172789" y="13976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MSSBX10"/>
              </a:rPr>
              <a:t>rule </a:t>
            </a:r>
            <a:r>
              <a:rPr lang="en-US" dirty="0" err="1">
                <a:solidFill>
                  <a:srgbClr val="000000"/>
                </a:solidFill>
                <a:latin typeface="CMSS10"/>
              </a:rPr>
              <a:t>newPackage</a:t>
            </a:r>
            <a:r>
              <a:rPr lang="en-US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MSS10"/>
              </a:rPr>
              <a:t>qualifiedName</a:t>
            </a:r>
            <a:r>
              <a:rPr lang="en-US" dirty="0">
                <a:solidFill>
                  <a:srgbClr val="000000"/>
                </a:solidFill>
                <a:latin typeface="CMSS10"/>
              </a:rPr>
              <a:t>: </a:t>
            </a:r>
            <a:r>
              <a:rPr lang="en-US" b="1" dirty="0">
                <a:solidFill>
                  <a:srgbClr val="000000"/>
                </a:solidFill>
                <a:latin typeface="CMSSBX1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MSS10"/>
              </a:rPr>
              <a:t>) </a:t>
            </a:r>
            <a:r>
              <a:rPr lang="en-US" i="1" dirty="0">
                <a:solidFill>
                  <a:srgbClr val="000000"/>
                </a:solidFill>
                <a:latin typeface="CMSY10"/>
              </a:rPr>
              <a:t>{</a:t>
            </a:r>
            <a:br>
              <a:rPr lang="en-US" i="1" dirty="0">
                <a:solidFill>
                  <a:srgbClr val="000000"/>
                </a:solidFill>
                <a:latin typeface="CMSY10"/>
              </a:rPr>
            </a:br>
            <a:r>
              <a:rPr lang="en-US" b="1" dirty="0">
                <a:solidFill>
                  <a:srgbClr val="000000"/>
                </a:solidFill>
                <a:latin typeface="CMSSBX10"/>
              </a:rPr>
              <a:t>to</a:t>
            </a:r>
            <a:br>
              <a:rPr lang="en-US" b="1" dirty="0">
                <a:solidFill>
                  <a:srgbClr val="000000"/>
                </a:solidFill>
                <a:latin typeface="CMSSBX10"/>
              </a:rPr>
            </a:br>
            <a:r>
              <a:rPr lang="en-US" dirty="0">
                <a:solidFill>
                  <a:srgbClr val="000000"/>
                </a:solidFill>
                <a:latin typeface="CMSS10"/>
              </a:rPr>
              <a:t>p: </a:t>
            </a:r>
            <a:r>
              <a:rPr lang="en-US" dirty="0" err="1">
                <a:solidFill>
                  <a:srgbClr val="000000"/>
                </a:solidFill>
                <a:latin typeface="CMSS10"/>
              </a:rPr>
              <a:t>JAVA!Package</a:t>
            </a:r>
            <a:r>
              <a:rPr lang="en-US" dirty="0">
                <a:solidFill>
                  <a:srgbClr val="000000"/>
                </a:solidFill>
                <a:latin typeface="CMSS10"/>
              </a:rPr>
              <a:t> (</a:t>
            </a:r>
            <a:br>
              <a:rPr lang="en-US" dirty="0">
                <a:solidFill>
                  <a:srgbClr val="000000"/>
                </a:solidFill>
                <a:latin typeface="CMSS10"/>
              </a:rPr>
            </a:br>
            <a:r>
              <a:rPr lang="en-US" b="1" dirty="0">
                <a:solidFill>
                  <a:srgbClr val="000000"/>
                </a:solidFill>
                <a:latin typeface="CMSSBX10"/>
              </a:rPr>
              <a:t>name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&lt;</a:t>
            </a:r>
            <a:r>
              <a:rPr lang="en-US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CMSS10"/>
              </a:rPr>
              <a:t>qualifiedName</a:t>
            </a:r>
            <a:br>
              <a:rPr lang="en-US" dirty="0">
                <a:solidFill>
                  <a:srgbClr val="000000"/>
                </a:solidFill>
                <a:latin typeface="CMSS10"/>
              </a:rPr>
            </a:br>
            <a:r>
              <a:rPr lang="en-US" dirty="0">
                <a:solidFill>
                  <a:srgbClr val="000000"/>
                </a:solidFill>
                <a:latin typeface="CMSS10"/>
              </a:rPr>
              <a:t>)</a:t>
            </a:r>
            <a:br>
              <a:rPr lang="en-US" dirty="0">
                <a:solidFill>
                  <a:srgbClr val="000000"/>
                </a:solidFill>
                <a:latin typeface="CMSS10"/>
              </a:rPr>
            </a:br>
            <a:r>
              <a:rPr lang="en-US" i="1" dirty="0">
                <a:solidFill>
                  <a:srgbClr val="000000"/>
                </a:solidFill>
                <a:latin typeface="CMSY10"/>
              </a:rPr>
              <a:t>}</a:t>
            </a:r>
            <a:br>
              <a:rPr lang="en-US" dirty="0"/>
            </a:br>
            <a:endParaRPr lang="fr-M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578945-E029-4A9D-A5C6-90B90B03839D}"/>
              </a:ext>
            </a:extLst>
          </p:cNvPr>
          <p:cNvSpPr/>
          <p:nvPr/>
        </p:nvSpPr>
        <p:spPr>
          <a:xfrm>
            <a:off x="2172789" y="39025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>
                <a:solidFill>
                  <a:srgbClr val="000000"/>
                </a:solidFill>
                <a:latin typeface="CMSS10"/>
              </a:rPr>
              <a:t>équivalent d’un helper qui peut créer des éléments dans le modèle cible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>
                <a:solidFill>
                  <a:srgbClr val="000000"/>
                </a:solidFill>
                <a:latin typeface="CMSS10"/>
              </a:rPr>
              <a:t>doit être appelée depuis une </a:t>
            </a:r>
            <a:r>
              <a:rPr lang="fr-MA" i="1" dirty="0" err="1">
                <a:solidFill>
                  <a:srgbClr val="000000"/>
                </a:solidFill>
                <a:latin typeface="CMSSI10"/>
              </a:rPr>
              <a:t>matched</a:t>
            </a:r>
            <a:r>
              <a:rPr lang="fr-MA" i="1" dirty="0">
                <a:solidFill>
                  <a:srgbClr val="000000"/>
                </a:solidFill>
                <a:latin typeface="CMSSI10"/>
              </a:rPr>
              <a:t> </a:t>
            </a:r>
            <a:r>
              <a:rPr lang="fr-MA" i="1" dirty="0" err="1">
                <a:solidFill>
                  <a:srgbClr val="000000"/>
                </a:solidFill>
                <a:latin typeface="CMSSI10"/>
              </a:rPr>
              <a:t>rule</a:t>
            </a:r>
            <a:r>
              <a:rPr lang="fr-MA" i="1" dirty="0">
                <a:solidFill>
                  <a:srgbClr val="000000"/>
                </a:solidFill>
                <a:latin typeface="CMSSI10"/>
              </a:rPr>
              <a:t> 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ou une autre </a:t>
            </a:r>
            <a:r>
              <a:rPr lang="fr-MA" i="1" dirty="0" err="1">
                <a:solidFill>
                  <a:srgbClr val="000000"/>
                </a:solidFill>
                <a:latin typeface="CMSSI10"/>
              </a:rPr>
              <a:t>called</a:t>
            </a:r>
            <a:r>
              <a:rPr lang="fr-MA" i="1" dirty="0">
                <a:solidFill>
                  <a:srgbClr val="000000"/>
                </a:solidFill>
                <a:latin typeface="CMSSI10"/>
              </a:rPr>
              <a:t> </a:t>
            </a:r>
            <a:r>
              <a:rPr lang="fr-MA" i="1" dirty="0" err="1">
                <a:solidFill>
                  <a:srgbClr val="000000"/>
                </a:solidFill>
                <a:latin typeface="CMSSI10"/>
              </a:rPr>
              <a:t>rule</a:t>
            </a:r>
            <a:endParaRPr lang="fr-MA" i="1" dirty="0">
              <a:solidFill>
                <a:srgbClr val="000000"/>
              </a:solidFill>
              <a:latin typeface="CMSSI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>
                <a:solidFill>
                  <a:srgbClr val="000000"/>
                </a:solidFill>
                <a:latin typeface="CMSS10"/>
              </a:rPr>
              <a:t>ne peut pas avoir de partie </a:t>
            </a:r>
            <a:r>
              <a:rPr lang="fr-MA" b="1" dirty="0" err="1">
                <a:solidFill>
                  <a:srgbClr val="000000"/>
                </a:solidFill>
                <a:latin typeface="CMSSBX10"/>
              </a:rPr>
              <a:t>from</a:t>
            </a:r>
            <a:endParaRPr lang="fr-MA" b="1" dirty="0">
              <a:solidFill>
                <a:srgbClr val="000000"/>
              </a:solidFill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>
                <a:solidFill>
                  <a:srgbClr val="000000"/>
                </a:solidFill>
                <a:latin typeface="CMSS10"/>
              </a:rPr>
              <a:t>peut avoir des paramètres</a:t>
            </a:r>
            <a:r>
              <a:rPr lang="fr-MA" dirty="0"/>
              <a:t> </a:t>
            </a:r>
            <a:br>
              <a:rPr lang="fr-MA" dirty="0"/>
            </a:b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094849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561F6A-731E-4FCC-AB91-4C0935B972E4}"/>
              </a:ext>
            </a:extLst>
          </p:cNvPr>
          <p:cNvSpPr/>
          <p:nvPr/>
        </p:nvSpPr>
        <p:spPr>
          <a:xfrm>
            <a:off x="2525486" y="7153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MA" b="1" dirty="0">
                <a:solidFill>
                  <a:srgbClr val="000000"/>
                </a:solidFill>
                <a:latin typeface="CMSS12"/>
              </a:rPr>
              <a:t>Exécution d’un module ATL</a:t>
            </a:r>
            <a:r>
              <a:rPr lang="fr-MA" b="1" dirty="0"/>
              <a:t> </a:t>
            </a:r>
            <a:br>
              <a:rPr lang="fr-MA" b="1" dirty="0"/>
            </a:br>
            <a:endParaRPr lang="fr-MA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17A86C-1DB6-4BA4-8481-190E6B508C0B}"/>
              </a:ext>
            </a:extLst>
          </p:cNvPr>
          <p:cNvSpPr/>
          <p:nvPr/>
        </p:nvSpPr>
        <p:spPr>
          <a:xfrm>
            <a:off x="2434046" y="2074970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>
                <a:solidFill>
                  <a:srgbClr val="000000"/>
                </a:solidFill>
                <a:latin typeface="CMSS10"/>
              </a:rPr>
              <a:t>L’exécution d’un module se fait en trois étapes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MA" sz="800" dirty="0">
              <a:solidFill>
                <a:srgbClr val="000000"/>
              </a:solidFill>
              <a:latin typeface="CMSS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MA" sz="800" dirty="0">
              <a:solidFill>
                <a:srgbClr val="000000"/>
              </a:solidFill>
              <a:latin typeface="CMSS10"/>
            </a:endParaRPr>
          </a:p>
          <a:p>
            <a:pPr marL="228600" indent="-228600">
              <a:buFont typeface="+mj-lt"/>
              <a:buAutoNum type="arabicPeriod"/>
            </a:pPr>
            <a:r>
              <a:rPr lang="fr-MA" sz="800" b="1" dirty="0">
                <a:solidFill>
                  <a:srgbClr val="FFFFFF"/>
                </a:solidFill>
                <a:latin typeface="CMSS8"/>
              </a:rPr>
              <a:t>1 </a:t>
            </a:r>
            <a:r>
              <a:rPr lang="fr-MA" b="1" dirty="0">
                <a:solidFill>
                  <a:srgbClr val="000000"/>
                </a:solidFill>
                <a:latin typeface="CMSS10"/>
              </a:rPr>
              <a:t>initialisation du module: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sz="1600" dirty="0">
                <a:solidFill>
                  <a:srgbClr val="000000"/>
                </a:solidFill>
                <a:latin typeface="CMSS9"/>
              </a:rPr>
              <a:t>initialisation des attributs définis dans le contexte du module ;</a:t>
            </a:r>
            <a:br>
              <a:rPr lang="fr-MA" sz="1600" dirty="0">
                <a:solidFill>
                  <a:srgbClr val="000000"/>
                </a:solidFill>
                <a:latin typeface="CMSS9"/>
              </a:rPr>
            </a:br>
            <a:r>
              <a:rPr lang="fr-MA" sz="800" b="1" dirty="0">
                <a:solidFill>
                  <a:srgbClr val="FFFFFF"/>
                </a:solidFill>
                <a:latin typeface="CMSS8"/>
              </a:rPr>
              <a:t>2 </a:t>
            </a:r>
            <a:r>
              <a:rPr lang="fr-MA" b="1" dirty="0">
                <a:solidFill>
                  <a:srgbClr val="000000"/>
                </a:solidFill>
                <a:latin typeface="CMSS10"/>
              </a:rPr>
              <a:t>mise en correspondance des éléments sources des </a:t>
            </a:r>
            <a:r>
              <a:rPr lang="fr-MA" b="1" i="1" dirty="0" err="1">
                <a:solidFill>
                  <a:srgbClr val="000000"/>
                </a:solidFill>
                <a:latin typeface="CMSSI10"/>
              </a:rPr>
              <a:t>matched</a:t>
            </a:r>
            <a:r>
              <a:rPr lang="fr-MA" b="1" i="1" dirty="0">
                <a:solidFill>
                  <a:srgbClr val="000000"/>
                </a:solidFill>
                <a:latin typeface="CMSSI10"/>
              </a:rPr>
              <a:t> </a:t>
            </a:r>
            <a:r>
              <a:rPr lang="fr-MA" b="1" i="1" dirty="0" err="1">
                <a:solidFill>
                  <a:srgbClr val="000000"/>
                </a:solidFill>
                <a:latin typeface="CMSSI10"/>
              </a:rPr>
              <a:t>rules</a:t>
            </a:r>
            <a:r>
              <a:rPr lang="fr-MA" b="1" i="1" dirty="0">
                <a:solidFill>
                  <a:srgbClr val="000000"/>
                </a:solidFill>
                <a:latin typeface="CMSSI10"/>
              </a:rPr>
              <a:t> </a:t>
            </a:r>
            <a:r>
              <a:rPr lang="fr-MA" b="1" dirty="0">
                <a:solidFill>
                  <a:srgbClr val="000000"/>
                </a:solidFill>
                <a:latin typeface="CMSS10"/>
              </a:rPr>
              <a:t>: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sz="1600" dirty="0">
                <a:solidFill>
                  <a:srgbClr val="000000"/>
                </a:solidFill>
                <a:latin typeface="CMSS9"/>
              </a:rPr>
              <a:t>quand une règle correspond à un élément du modèle source, les éléments cibles correspondants sont crées (mais pas encore initialisés)</a:t>
            </a:r>
            <a:br>
              <a:rPr lang="fr-MA" sz="1600" dirty="0">
                <a:solidFill>
                  <a:srgbClr val="000000"/>
                </a:solidFill>
                <a:latin typeface="CMSS9"/>
              </a:rPr>
            </a:br>
            <a:r>
              <a:rPr lang="fr-MA" sz="800" b="1" dirty="0">
                <a:solidFill>
                  <a:srgbClr val="FFFFFF"/>
                </a:solidFill>
                <a:latin typeface="CMSS8"/>
              </a:rPr>
              <a:t>3 </a:t>
            </a:r>
            <a:r>
              <a:rPr lang="fr-MA" b="1" dirty="0">
                <a:solidFill>
                  <a:srgbClr val="000000"/>
                </a:solidFill>
                <a:latin typeface="CMSS10"/>
              </a:rPr>
              <a:t>initialisation des éléments du modèle cible.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dirty="0">
                <a:solidFill>
                  <a:srgbClr val="000000"/>
                </a:solidFill>
                <a:latin typeface="CMSS10"/>
              </a:rPr>
              <a:t>Le code impératif des règles (do) est exécuté après l’initialisation de la règle</a:t>
            </a:r>
            <a:br>
              <a:rPr lang="fr-MA" dirty="0">
                <a:solidFill>
                  <a:srgbClr val="000000"/>
                </a:solidFill>
                <a:latin typeface="CMSS10"/>
              </a:rPr>
            </a:br>
            <a:r>
              <a:rPr lang="fr-MA" dirty="0">
                <a:solidFill>
                  <a:srgbClr val="000000"/>
                </a:solidFill>
                <a:latin typeface="CMSS10"/>
              </a:rPr>
              <a:t>correspondante. Il peut appeler des </a:t>
            </a:r>
            <a:r>
              <a:rPr lang="fr-MA" i="1" dirty="0" err="1">
                <a:solidFill>
                  <a:srgbClr val="000000"/>
                </a:solidFill>
                <a:latin typeface="CMSSI10"/>
              </a:rPr>
              <a:t>called</a:t>
            </a:r>
            <a:r>
              <a:rPr lang="fr-MA" i="1" dirty="0">
                <a:solidFill>
                  <a:srgbClr val="000000"/>
                </a:solidFill>
                <a:latin typeface="CMSSI10"/>
              </a:rPr>
              <a:t> </a:t>
            </a:r>
            <a:r>
              <a:rPr lang="fr-MA" i="1" dirty="0" err="1">
                <a:solidFill>
                  <a:srgbClr val="000000"/>
                </a:solidFill>
                <a:latin typeface="CMSSI10"/>
              </a:rPr>
              <a:t>rules</a:t>
            </a:r>
            <a:r>
              <a:rPr lang="fr-MA" dirty="0">
                <a:solidFill>
                  <a:srgbClr val="000000"/>
                </a:solidFill>
                <a:latin typeface="CMSS10"/>
              </a:rPr>
              <a:t>.</a:t>
            </a:r>
            <a:r>
              <a:rPr lang="fr-MA" dirty="0"/>
              <a:t> </a:t>
            </a:r>
            <a:br>
              <a:rPr lang="fr-MA" dirty="0"/>
            </a:b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08404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0E63-855C-4DCF-A48F-ED830CF0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761" y="1963783"/>
            <a:ext cx="8915400" cy="3777622"/>
          </a:xfrm>
        </p:spPr>
        <p:txBody>
          <a:bodyPr/>
          <a:lstStyle/>
          <a:p>
            <a:r>
              <a:rPr lang="fr-MA" dirty="0"/>
              <a:t>Définition</a:t>
            </a:r>
          </a:p>
          <a:p>
            <a:r>
              <a:rPr lang="fr-MA" dirty="0"/>
              <a:t>Transformation MTM</a:t>
            </a:r>
          </a:p>
          <a:p>
            <a:r>
              <a:rPr lang="fr-MA" dirty="0"/>
              <a:t>Exécution ATL</a:t>
            </a:r>
          </a:p>
        </p:txBody>
      </p:sp>
    </p:spTree>
    <p:extLst>
      <p:ext uri="{BB962C8B-B14F-4D97-AF65-F5344CB8AC3E}">
        <p14:creationId xmlns:p14="http://schemas.microsoft.com/office/powerpoint/2010/main" val="101381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D1F030-A2FA-459D-B704-EA9CA1C84791}"/>
              </a:ext>
            </a:extLst>
          </p:cNvPr>
          <p:cNvSpPr/>
          <p:nvPr/>
        </p:nvSpPr>
        <p:spPr>
          <a:xfrm>
            <a:off x="2603863" y="843677"/>
            <a:ext cx="85648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2400" dirty="0"/>
              <a:t>ATL (ATLAS Transformation </a:t>
            </a:r>
            <a:r>
              <a:rPr lang="fr-MA" sz="2400" dirty="0" err="1"/>
              <a:t>Language</a:t>
            </a:r>
            <a:r>
              <a:rPr lang="fr-MA" sz="2400" dirty="0"/>
              <a:t>) est le langage de transformation développé dans le cadre du projet ATLAS.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2400" dirty="0"/>
              <a:t> ATL est développé au LINA à Nantes par l’équipe de Jean </a:t>
            </a:r>
            <a:r>
              <a:rPr lang="fr-MA" sz="2400" dirty="0" err="1"/>
              <a:t>Bézivin</a:t>
            </a:r>
            <a:r>
              <a:rPr lang="fr-MA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2400" dirty="0"/>
              <a:t>Fait partie du projet Eclipse M2M (Model-to-Model) : </a:t>
            </a:r>
            <a:r>
              <a:rPr lang="fr-MA" sz="2400" dirty="0">
                <a:hlinkClick r:id="rId2"/>
              </a:rPr>
              <a:t>http://www.eclipse.org/m2m/</a:t>
            </a:r>
            <a:endParaRPr lang="fr-M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2400" dirty="0"/>
              <a:t> ATL se compose : </a:t>
            </a:r>
          </a:p>
          <a:p>
            <a:pPr marL="342900" indent="-342900">
              <a:buFont typeface="+mj-lt"/>
              <a:buAutoNum type="arabicPeriod"/>
            </a:pPr>
            <a:r>
              <a:rPr lang="fr-MA" sz="2400" dirty="0"/>
              <a:t>d’un langage de transformation ; </a:t>
            </a:r>
          </a:p>
          <a:p>
            <a:pPr marL="342900" indent="-342900">
              <a:buFont typeface="+mj-lt"/>
              <a:buAutoNum type="arabicPeriod"/>
            </a:pPr>
            <a:r>
              <a:rPr lang="fr-MA" sz="2400" dirty="0"/>
              <a:t>d’un compilateur et d’une machine virtuelle ;</a:t>
            </a:r>
          </a:p>
          <a:p>
            <a:pPr marL="342900" indent="-342900">
              <a:buFont typeface="+mj-lt"/>
              <a:buAutoNum type="arabicPeriod"/>
            </a:pPr>
            <a:r>
              <a:rPr lang="fr-MA" sz="2400" dirty="0"/>
              <a:t> d’un IDE s’appuyant sur Eclipse</a:t>
            </a:r>
          </a:p>
        </p:txBody>
      </p:sp>
    </p:spTree>
    <p:extLst>
      <p:ext uri="{BB962C8B-B14F-4D97-AF65-F5344CB8AC3E}">
        <p14:creationId xmlns:p14="http://schemas.microsoft.com/office/powerpoint/2010/main" val="15900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5FD627-5D75-4F4A-9DC6-0641D3A5AB0C}"/>
              </a:ext>
            </a:extLst>
          </p:cNvPr>
          <p:cNvSpPr/>
          <p:nvPr/>
        </p:nvSpPr>
        <p:spPr>
          <a:xfrm>
            <a:off x="2747554" y="2228671"/>
            <a:ext cx="77941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sz="2400" b="1" dirty="0"/>
              <a:t>Exemples de transformation</a:t>
            </a:r>
          </a:p>
          <a:p>
            <a:r>
              <a:rPr lang="fr-MA" sz="2400" dirty="0"/>
              <a:t> Transformation Modèle vers Modèle : module Transformation Modèle vers Texte : requête</a:t>
            </a:r>
          </a:p>
        </p:txBody>
      </p:sp>
    </p:spTree>
    <p:extLst>
      <p:ext uri="{BB962C8B-B14F-4D97-AF65-F5344CB8AC3E}">
        <p14:creationId xmlns:p14="http://schemas.microsoft.com/office/powerpoint/2010/main" val="423019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B9879-896B-4217-9D47-CC41591F1B29}"/>
              </a:ext>
            </a:extLst>
          </p:cNvPr>
          <p:cNvSpPr/>
          <p:nvPr/>
        </p:nvSpPr>
        <p:spPr>
          <a:xfrm>
            <a:off x="2982686" y="890009"/>
            <a:ext cx="80554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sz="2000" b="1" dirty="0"/>
              <a:t>Transformer notre modèle UML vers notre modèle Java consiste à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MA" sz="2000" dirty="0"/>
              <a:t>Chaque paquetage UML donne un paquetage Java : </a:t>
            </a:r>
          </a:p>
          <a:p>
            <a:r>
              <a:rPr lang="fr-MA" sz="2000" dirty="0"/>
              <a:t>les noms sont les mêmes mais en Java, le nom est complétement qualifié.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MA" sz="2000" dirty="0"/>
              <a:t>Chaque classe UML donne une classe Java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MA" sz="2000" dirty="0"/>
              <a:t>de même nom 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MA" sz="2000" dirty="0"/>
              <a:t>dans le paquetage correspondant 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MA" sz="2000" dirty="0"/>
              <a:t>avec les mêmes </a:t>
            </a:r>
            <a:r>
              <a:rPr lang="fr-MA" sz="2000" dirty="0" err="1"/>
              <a:t>modifiers</a:t>
            </a:r>
            <a:r>
              <a:rPr lang="fr-MA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MA" sz="2000" dirty="0"/>
              <a:t>Chaque </a:t>
            </a:r>
            <a:r>
              <a:rPr lang="fr-MA" sz="2000" dirty="0" err="1"/>
              <a:t>DataType</a:t>
            </a:r>
            <a:r>
              <a:rPr lang="fr-MA" sz="2000" dirty="0"/>
              <a:t> UML donne un type primitif correspondant en Java de même nom 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MA" sz="2000" dirty="0"/>
              <a:t>dans le paquetage correspondant 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MA" sz="2000" dirty="0"/>
              <a:t>Chaque attribut UML donne un attribut Java respectant le nom, le type, la classe d’appartenance et les </a:t>
            </a:r>
            <a:r>
              <a:rPr lang="fr-MA" sz="2000" dirty="0" err="1"/>
              <a:t>modifiers</a:t>
            </a:r>
            <a:r>
              <a:rPr lang="fr-MA" sz="2000" dirty="0"/>
              <a:t>. 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MA" sz="2000" dirty="0"/>
              <a:t>Idem pour les opérations. </a:t>
            </a:r>
          </a:p>
        </p:txBody>
      </p:sp>
    </p:spTree>
    <p:extLst>
      <p:ext uri="{BB962C8B-B14F-4D97-AF65-F5344CB8AC3E}">
        <p14:creationId xmlns:p14="http://schemas.microsoft.com/office/powerpoint/2010/main" val="274208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2615BB-3938-4D5A-A6EC-B5454A8AA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35" y="734157"/>
            <a:ext cx="9481625" cy="542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7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249805-130D-48CA-AB28-4C796F26A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94" y="464234"/>
            <a:ext cx="9566031" cy="57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8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DB44D5-A88C-4A69-A42D-AFEDE7BE73C0}"/>
              </a:ext>
            </a:extLst>
          </p:cNvPr>
          <p:cNvSpPr/>
          <p:nvPr/>
        </p:nvSpPr>
        <p:spPr>
          <a:xfrm>
            <a:off x="3329354" y="1498938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MA" sz="2800" b="1" dirty="0">
                <a:solidFill>
                  <a:srgbClr val="3333B2"/>
                </a:solidFill>
                <a:latin typeface="CMSS10"/>
              </a:rPr>
              <a:t>Module:</a:t>
            </a:r>
            <a:br>
              <a:rPr lang="fr-MA" sz="2800" b="1" dirty="0">
                <a:solidFill>
                  <a:srgbClr val="3333B2"/>
                </a:solidFill>
                <a:latin typeface="CMSS10"/>
              </a:rPr>
            </a:br>
            <a:r>
              <a:rPr lang="fr-MA" sz="2800" b="1" dirty="0">
                <a:solidFill>
                  <a:srgbClr val="000000"/>
                </a:solidFill>
                <a:latin typeface="CMSS10"/>
              </a:rPr>
              <a:t>Entête</a:t>
            </a:r>
            <a:br>
              <a:rPr lang="fr-MA" sz="2800" b="1" dirty="0">
                <a:solidFill>
                  <a:srgbClr val="000000"/>
                </a:solidFill>
                <a:latin typeface="CMSS10"/>
              </a:rPr>
            </a:br>
            <a:r>
              <a:rPr lang="fr-MA" sz="2800" b="1" dirty="0">
                <a:solidFill>
                  <a:srgbClr val="000000"/>
                </a:solidFill>
                <a:latin typeface="CMSS10"/>
              </a:rPr>
              <a:t>Helpers</a:t>
            </a:r>
            <a:br>
              <a:rPr lang="fr-MA" sz="2800" b="1" dirty="0">
                <a:solidFill>
                  <a:srgbClr val="000000"/>
                </a:solidFill>
                <a:latin typeface="CMSS10"/>
              </a:rPr>
            </a:br>
            <a:r>
              <a:rPr lang="fr-MA" sz="2800" b="1" dirty="0" err="1">
                <a:solidFill>
                  <a:srgbClr val="000000"/>
                </a:solidFill>
                <a:latin typeface="CMSS10"/>
              </a:rPr>
              <a:t>Matched</a:t>
            </a:r>
            <a:r>
              <a:rPr lang="fr-MA" sz="2800" b="1" dirty="0">
                <a:solidFill>
                  <a:srgbClr val="000000"/>
                </a:solidFill>
                <a:latin typeface="CMSS10"/>
              </a:rPr>
              <a:t> </a:t>
            </a:r>
            <a:r>
              <a:rPr lang="fr-MA" sz="2800" b="1" dirty="0" err="1">
                <a:solidFill>
                  <a:srgbClr val="000000"/>
                </a:solidFill>
                <a:latin typeface="CMSS10"/>
              </a:rPr>
              <a:t>rules</a:t>
            </a:r>
            <a:r>
              <a:rPr lang="fr-MA" sz="2800" b="1" dirty="0">
                <a:solidFill>
                  <a:srgbClr val="000000"/>
                </a:solidFill>
                <a:latin typeface="CMSS10"/>
              </a:rPr>
              <a:t> (règles d´déclaratives)</a:t>
            </a:r>
            <a:br>
              <a:rPr lang="fr-MA" sz="2800" b="1" dirty="0">
                <a:solidFill>
                  <a:srgbClr val="000000"/>
                </a:solidFill>
                <a:latin typeface="CMSS10"/>
              </a:rPr>
            </a:br>
            <a:r>
              <a:rPr lang="fr-MA" sz="2800" b="1" dirty="0" err="1">
                <a:solidFill>
                  <a:srgbClr val="000000"/>
                </a:solidFill>
                <a:latin typeface="CMSS10"/>
              </a:rPr>
              <a:t>Called</a:t>
            </a:r>
            <a:r>
              <a:rPr lang="fr-MA" sz="2800" b="1" dirty="0">
                <a:solidFill>
                  <a:srgbClr val="000000"/>
                </a:solidFill>
                <a:latin typeface="CMSS10"/>
              </a:rPr>
              <a:t> </a:t>
            </a:r>
            <a:r>
              <a:rPr lang="fr-MA" sz="2800" b="1" dirty="0" err="1">
                <a:solidFill>
                  <a:srgbClr val="000000"/>
                </a:solidFill>
                <a:latin typeface="CMSS10"/>
              </a:rPr>
              <a:t>rules</a:t>
            </a:r>
            <a:r>
              <a:rPr lang="fr-MA" sz="2800" b="1" dirty="0">
                <a:solidFill>
                  <a:srgbClr val="000000"/>
                </a:solidFill>
                <a:latin typeface="CMSS10"/>
              </a:rPr>
              <a:t> (règles impératives)</a:t>
            </a:r>
            <a:br>
              <a:rPr lang="fr-MA" sz="2800" b="1" dirty="0">
                <a:solidFill>
                  <a:srgbClr val="000000"/>
                </a:solidFill>
                <a:latin typeface="CMSS10"/>
              </a:rPr>
            </a:br>
            <a:r>
              <a:rPr lang="fr-MA" sz="2800" b="1" dirty="0">
                <a:solidFill>
                  <a:srgbClr val="000000"/>
                </a:solidFill>
                <a:latin typeface="CMSS10"/>
              </a:rPr>
              <a:t>Exécution d’un module ATL</a:t>
            </a:r>
            <a:r>
              <a:rPr lang="fr-MA" sz="2800" b="1" dirty="0"/>
              <a:t> </a:t>
            </a:r>
            <a:br>
              <a:rPr lang="fr-MA" sz="2800" b="1" dirty="0"/>
            </a:br>
            <a:endParaRPr lang="fr-MA" sz="2800" b="1" dirty="0"/>
          </a:p>
        </p:txBody>
      </p:sp>
    </p:spTree>
    <p:extLst>
      <p:ext uri="{BB962C8B-B14F-4D97-AF65-F5344CB8AC3E}">
        <p14:creationId xmlns:p14="http://schemas.microsoft.com/office/powerpoint/2010/main" val="386048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965C14-D2A2-489C-9942-B0D0B1F50943}"/>
              </a:ext>
            </a:extLst>
          </p:cNvPr>
          <p:cNvSpPr/>
          <p:nvPr/>
        </p:nvSpPr>
        <p:spPr>
          <a:xfrm>
            <a:off x="2640037" y="6158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MA" b="1" dirty="0">
                <a:solidFill>
                  <a:srgbClr val="000000"/>
                </a:solidFill>
                <a:latin typeface="CMSS12"/>
              </a:rPr>
              <a:t>Entête d’une transformation modèle à modèle</a:t>
            </a:r>
            <a:r>
              <a:rPr lang="fr-MA" b="1" dirty="0"/>
              <a:t> </a:t>
            </a:r>
            <a:br>
              <a:rPr lang="fr-MA" b="1" dirty="0"/>
            </a:br>
            <a:endParaRPr lang="fr-MA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ABA94-137E-49CD-86CE-AEA49F95C934}"/>
              </a:ext>
            </a:extLst>
          </p:cNvPr>
          <p:cNvSpPr/>
          <p:nvPr/>
        </p:nvSpPr>
        <p:spPr>
          <a:xfrm>
            <a:off x="2499360" y="16871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MSSBX10"/>
              </a:rPr>
              <a:t>module </a:t>
            </a:r>
            <a:r>
              <a:rPr lang="en-US" dirty="0">
                <a:solidFill>
                  <a:srgbClr val="000000"/>
                </a:solidFill>
                <a:latin typeface="CMSS10"/>
              </a:rPr>
              <a:t>UML2JAVA;</a:t>
            </a:r>
            <a:br>
              <a:rPr lang="en-US" dirty="0">
                <a:solidFill>
                  <a:srgbClr val="000000"/>
                </a:solidFill>
                <a:latin typeface="CMSS10"/>
              </a:rPr>
            </a:br>
            <a:r>
              <a:rPr lang="en-US" b="1" dirty="0">
                <a:solidFill>
                  <a:srgbClr val="000000"/>
                </a:solidFill>
                <a:latin typeface="CMSSBX10"/>
              </a:rPr>
              <a:t>create </a:t>
            </a:r>
            <a:r>
              <a:rPr lang="en-US" dirty="0">
                <a:solidFill>
                  <a:srgbClr val="000000"/>
                </a:solidFill>
                <a:latin typeface="CMSS10"/>
              </a:rPr>
              <a:t>OUT : JAVA </a:t>
            </a:r>
            <a:r>
              <a:rPr lang="en-US" b="1" dirty="0">
                <a:solidFill>
                  <a:srgbClr val="000000"/>
                </a:solidFill>
                <a:latin typeface="CMSSBX10"/>
              </a:rPr>
              <a:t>from </a:t>
            </a:r>
            <a:r>
              <a:rPr lang="en-US" dirty="0">
                <a:solidFill>
                  <a:srgbClr val="000000"/>
                </a:solidFill>
                <a:latin typeface="CMSS10"/>
              </a:rPr>
              <a:t>IN : UML;</a:t>
            </a:r>
            <a:r>
              <a:rPr lang="en-US" dirty="0"/>
              <a:t> </a:t>
            </a:r>
            <a:br>
              <a:rPr lang="en-US" dirty="0"/>
            </a:br>
            <a:endParaRPr lang="fr-M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A8136-3089-4143-9F85-47BF5F273EC8}"/>
              </a:ext>
            </a:extLst>
          </p:cNvPr>
          <p:cNvSpPr/>
          <p:nvPr/>
        </p:nvSpPr>
        <p:spPr>
          <a:xfrm>
            <a:off x="2499360" y="3102825"/>
            <a:ext cx="88251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2400" dirty="0">
                <a:solidFill>
                  <a:srgbClr val="000000"/>
                </a:solidFill>
                <a:latin typeface="CMSS10"/>
              </a:rPr>
              <a:t>La convention veut qu’une transformation d’un modèle à un autre, soit nommée d’après les méta-modèles avec un 2 (to) ajouté entre les deux !</a:t>
            </a:r>
            <a:br>
              <a:rPr lang="fr-MA" sz="2400" dirty="0">
                <a:solidFill>
                  <a:srgbClr val="000000"/>
                </a:solidFill>
                <a:latin typeface="CMSS10"/>
              </a:rPr>
            </a:br>
            <a:r>
              <a:rPr lang="fr-MA" sz="2400" dirty="0">
                <a:solidFill>
                  <a:srgbClr val="000000"/>
                </a:solidFill>
                <a:latin typeface="CMSS10"/>
              </a:rPr>
              <a:t>OUT et IN sont les noms données aux modèles.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2400" dirty="0">
                <a:solidFill>
                  <a:srgbClr val="000000"/>
                </a:solidFill>
                <a:latin typeface="CMSS10"/>
              </a:rPr>
              <a:t>Les modèles sources et cibles sont typés, ici UML et JAVA.</a:t>
            </a:r>
            <a:br>
              <a:rPr lang="fr-MA" sz="2400" dirty="0">
                <a:solidFill>
                  <a:srgbClr val="000000"/>
                </a:solidFill>
                <a:latin typeface="CMSS10"/>
              </a:rPr>
            </a:br>
            <a:r>
              <a:rPr lang="fr-MA" sz="2400" dirty="0">
                <a:solidFill>
                  <a:srgbClr val="000000"/>
                </a:solidFill>
                <a:latin typeface="CMSS10"/>
              </a:rPr>
              <a:t>Ils doivent donc être conformes au méta-modèle d´définissant leur type.</a:t>
            </a:r>
            <a:r>
              <a:rPr lang="fr-MA" sz="2400" dirty="0"/>
              <a:t> </a:t>
            </a:r>
            <a:br>
              <a:rPr lang="fr-MA" sz="2400" dirty="0"/>
            </a:br>
            <a:endParaRPr lang="fr-MA" sz="2400" dirty="0"/>
          </a:p>
        </p:txBody>
      </p:sp>
    </p:spTree>
    <p:extLst>
      <p:ext uri="{BB962C8B-B14F-4D97-AF65-F5344CB8AC3E}">
        <p14:creationId xmlns:p14="http://schemas.microsoft.com/office/powerpoint/2010/main" val="15627210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679</TotalTime>
  <Words>494</Words>
  <Application>Microsoft Office PowerPoint</Application>
  <PresentationFormat>Widescreen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Century Gothic</vt:lpstr>
      <vt:lpstr>CMMI10</vt:lpstr>
      <vt:lpstr>CMSS10</vt:lpstr>
      <vt:lpstr>CMSS12</vt:lpstr>
      <vt:lpstr>CMSS8</vt:lpstr>
      <vt:lpstr>CMSS9</vt:lpstr>
      <vt:lpstr>CMSSBX10</vt:lpstr>
      <vt:lpstr>CMSSI10</vt:lpstr>
      <vt:lpstr>CMSY10</vt:lpstr>
      <vt:lpstr>Wingdings 3</vt:lpstr>
      <vt:lpstr>Wisp</vt:lpstr>
      <vt:lpstr>                                  ATL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OCL</dc:title>
  <dc:creator>ismail</dc:creator>
  <cp:lastModifiedBy>ismail</cp:lastModifiedBy>
  <cp:revision>105</cp:revision>
  <dcterms:created xsi:type="dcterms:W3CDTF">2017-12-26T17:39:50Z</dcterms:created>
  <dcterms:modified xsi:type="dcterms:W3CDTF">2017-12-28T12:10:34Z</dcterms:modified>
</cp:coreProperties>
</file>