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831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05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8749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07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5037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7502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017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448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4151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59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0951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3947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692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965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19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3093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5476-06BE-44F9-BA21-1149D3EF3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                                  OCL</a:t>
            </a:r>
          </a:p>
        </p:txBody>
      </p:sp>
    </p:spTree>
    <p:extLst>
      <p:ext uri="{BB962C8B-B14F-4D97-AF65-F5344CB8AC3E}">
        <p14:creationId xmlns:p14="http://schemas.microsoft.com/office/powerpoint/2010/main" val="12564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8AE6-CE0C-47EA-AB19-D94C3921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144" y="631371"/>
            <a:ext cx="8915400" cy="3777622"/>
          </a:xfrm>
        </p:spPr>
        <p:txBody>
          <a:bodyPr>
            <a:noAutofit/>
          </a:bodyPr>
          <a:lstStyle/>
          <a:p>
            <a:r>
              <a:rPr lang="fr-MA" sz="2800" b="1" dirty="0" err="1"/>
              <a:t>context</a:t>
            </a:r>
            <a:r>
              <a:rPr lang="fr-MA" sz="2800" b="1" dirty="0"/>
              <a:t> Compte::débiter(somme : Integer)</a:t>
            </a:r>
          </a:p>
          <a:p>
            <a:pPr marL="0" indent="0">
              <a:buNone/>
            </a:pPr>
            <a:r>
              <a:rPr lang="fr-MA" sz="2800" b="1" dirty="0"/>
              <a:t> </a:t>
            </a:r>
            <a:r>
              <a:rPr lang="fr-MA" sz="2800" b="1" dirty="0" err="1"/>
              <a:t>pre</a:t>
            </a:r>
            <a:r>
              <a:rPr lang="fr-MA" sz="2800" b="1" dirty="0"/>
              <a:t>: somme &gt; 0</a:t>
            </a:r>
          </a:p>
          <a:p>
            <a:pPr marL="0" indent="0">
              <a:buNone/>
            </a:pPr>
            <a:r>
              <a:rPr lang="fr-MA" sz="2800" b="1" dirty="0"/>
              <a:t> post: solde = </a:t>
            </a:r>
            <a:r>
              <a:rPr lang="fr-MA" sz="2800" b="1" dirty="0" err="1"/>
              <a:t>solde@pre</a:t>
            </a:r>
            <a:r>
              <a:rPr lang="fr-MA" sz="2800" b="1" dirty="0"/>
              <a:t> – somme </a:t>
            </a:r>
          </a:p>
          <a:p>
            <a:pPr marL="0" indent="0">
              <a:buNone/>
            </a:pPr>
            <a:r>
              <a:rPr lang="fr-MA" sz="2800" dirty="0"/>
              <a:t> La somme à débiter doit être positive pour que l'appel de l'opération soit valide </a:t>
            </a:r>
          </a:p>
          <a:p>
            <a:pPr marL="0" indent="0">
              <a:buNone/>
            </a:pPr>
            <a:r>
              <a:rPr lang="fr-MA" sz="2800" dirty="0"/>
              <a:t> Après l'exécution de l'opération, l'attribut solde doit avoir pour valeur sa valeur avant l'appel à laquelle a été soustrait la somme passée en paramètre </a:t>
            </a:r>
          </a:p>
        </p:txBody>
      </p:sp>
    </p:spTree>
    <p:extLst>
      <p:ext uri="{BB962C8B-B14F-4D97-AF65-F5344CB8AC3E}">
        <p14:creationId xmlns:p14="http://schemas.microsoft.com/office/powerpoint/2010/main" val="15831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EDD2-766C-48E4-8DF1-13E3A429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647" y="918754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fr-MA" sz="3200" dirty="0" err="1"/>
              <a:t>context</a:t>
            </a:r>
            <a:r>
              <a:rPr lang="fr-MA" sz="3200" dirty="0"/>
              <a:t> Compte::</a:t>
            </a:r>
            <a:r>
              <a:rPr lang="fr-MA" sz="3200" dirty="0" err="1"/>
              <a:t>getSolde</a:t>
            </a:r>
            <a:r>
              <a:rPr lang="fr-MA" sz="3200" dirty="0"/>
              <a:t>() : Integer</a:t>
            </a:r>
          </a:p>
          <a:p>
            <a:pPr marL="0" indent="0">
              <a:buNone/>
            </a:pPr>
            <a:r>
              <a:rPr lang="fr-MA" sz="3200" dirty="0"/>
              <a:t> post: </a:t>
            </a:r>
            <a:r>
              <a:rPr lang="fr-MA" sz="3200" dirty="0" err="1"/>
              <a:t>result</a:t>
            </a:r>
            <a:r>
              <a:rPr lang="fr-MA" sz="3200" dirty="0"/>
              <a:t> = solde </a:t>
            </a:r>
          </a:p>
          <a:p>
            <a:pPr marL="0" indent="0">
              <a:buNone/>
            </a:pPr>
            <a:endParaRPr lang="fr-MA" dirty="0"/>
          </a:p>
          <a:p>
            <a:pPr marL="0" indent="0">
              <a:buNone/>
            </a:pPr>
            <a:r>
              <a:rPr lang="fr-MA" dirty="0"/>
              <a:t>Le résultat retourné doit être le solde courant</a:t>
            </a:r>
          </a:p>
          <a:p>
            <a:pPr marL="0" indent="0">
              <a:buNone/>
            </a:pPr>
            <a:endParaRPr lang="fr-MA" dirty="0"/>
          </a:p>
          <a:p>
            <a:pPr marL="0" indent="0">
              <a:buNone/>
            </a:pPr>
            <a:r>
              <a:rPr lang="fr-MA" sz="3200" b="1" dirty="0">
                <a:solidFill>
                  <a:srgbClr val="FF0000"/>
                </a:solidFill>
              </a:rPr>
              <a:t>Attention </a:t>
            </a:r>
          </a:p>
          <a:p>
            <a:pPr marL="0" indent="0">
              <a:buNone/>
            </a:pPr>
            <a:r>
              <a:rPr lang="fr-MA" sz="3200" b="1" dirty="0">
                <a:solidFill>
                  <a:srgbClr val="FF0000"/>
                </a:solidFill>
              </a:rPr>
              <a:t> On ne décrit pas comment l'opération est réalisée mais des contraintes sur l'état avant et après son exécution</a:t>
            </a:r>
          </a:p>
        </p:txBody>
      </p:sp>
    </p:spTree>
    <p:extLst>
      <p:ext uri="{BB962C8B-B14F-4D97-AF65-F5344CB8AC3E}">
        <p14:creationId xmlns:p14="http://schemas.microsoft.com/office/powerpoint/2010/main" val="182671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FC0-A8F6-4131-B053-8E6B603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45" y="0"/>
            <a:ext cx="8911687" cy="1280890"/>
          </a:xfrm>
        </p:spPr>
        <p:txBody>
          <a:bodyPr/>
          <a:lstStyle/>
          <a:p>
            <a:r>
              <a:rPr lang="fr-MA" dirty="0"/>
              <a:t>Accès aux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28D4-47A8-4836-A40E-E9AF42EF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635" y="547412"/>
            <a:ext cx="8915400" cy="5030428"/>
          </a:xfrm>
        </p:spPr>
        <p:txBody>
          <a:bodyPr>
            <a:noAutofit/>
          </a:bodyPr>
          <a:lstStyle/>
          <a:p>
            <a:r>
              <a:rPr lang="fr-MA" sz="2000" dirty="0"/>
              <a:t>Dans une contrainte OCL associée à un objet, on peut </a:t>
            </a:r>
          </a:p>
          <a:p>
            <a:r>
              <a:rPr lang="fr-MA" sz="2000" dirty="0"/>
              <a:t> Accéder à l'état interne de cet objet (ses attributs) </a:t>
            </a:r>
          </a:p>
          <a:p>
            <a:r>
              <a:rPr lang="fr-MA" sz="2000" dirty="0"/>
              <a:t> Naviguer dans le diagramme : accéder de manière transitive à tous les objets (et leur état) avec qui il est en relation </a:t>
            </a:r>
          </a:p>
          <a:p>
            <a:r>
              <a:rPr lang="fr-MA" sz="2000" dirty="0"/>
              <a:t> Nommage des éléments pour y accéder :</a:t>
            </a:r>
          </a:p>
          <a:p>
            <a:r>
              <a:rPr lang="fr-MA" sz="2000" dirty="0"/>
              <a:t>Attributs ou paramètres d'une opération : utilise leur nom directement </a:t>
            </a:r>
          </a:p>
          <a:p>
            <a:r>
              <a:rPr lang="fr-MA" sz="2000" dirty="0"/>
              <a:t> Objet(s) en association : on utilise au choix </a:t>
            </a:r>
          </a:p>
          <a:p>
            <a:r>
              <a:rPr lang="fr-MA" sz="2000" dirty="0"/>
              <a:t> Le nom de la classe associée (avec la première lettre en minuscule) </a:t>
            </a:r>
          </a:p>
          <a:p>
            <a:r>
              <a:rPr lang="fr-MA" sz="2000" dirty="0"/>
              <a:t> Le nom de l'association si elle nommée</a:t>
            </a:r>
          </a:p>
          <a:p>
            <a:r>
              <a:rPr lang="fr-MA" sz="2000" dirty="0"/>
              <a:t> Le nom du rôle d'association du coté de la classe vers laquelle on navigue s'il est nommé </a:t>
            </a:r>
          </a:p>
          <a:p>
            <a:r>
              <a:rPr lang="fr-MA" sz="2000" dirty="0"/>
              <a:t> La navigation retourne: </a:t>
            </a:r>
          </a:p>
          <a:p>
            <a:r>
              <a:rPr lang="fr-MA" sz="2000" dirty="0"/>
              <a:t> Si cardinalité de 1 pour une association : un objet </a:t>
            </a:r>
          </a:p>
          <a:p>
            <a:r>
              <a:rPr lang="fr-MA" sz="2000" dirty="0"/>
              <a:t> Si cardinalité &gt; 1 : une collection d'objets</a:t>
            </a:r>
          </a:p>
        </p:txBody>
      </p:sp>
    </p:spTree>
    <p:extLst>
      <p:ext uri="{BB962C8B-B14F-4D97-AF65-F5344CB8AC3E}">
        <p14:creationId xmlns:p14="http://schemas.microsoft.com/office/powerpoint/2010/main" val="198161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A5FE-C24B-4CC5-8208-917D9D44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498" y="629361"/>
            <a:ext cx="7534502" cy="5799574"/>
          </a:xfrm>
        </p:spPr>
        <p:txBody>
          <a:bodyPr>
            <a:noAutofit/>
          </a:bodyPr>
          <a:lstStyle/>
          <a:p>
            <a:r>
              <a:rPr lang="fr-MA" sz="2000" dirty="0"/>
              <a:t>Pseudo-attribut particulier </a:t>
            </a:r>
          </a:p>
          <a:p>
            <a:r>
              <a:rPr lang="fr-MA" sz="2000" dirty="0"/>
              <a:t> </a:t>
            </a:r>
            <a:r>
              <a:rPr lang="fr-MA" sz="2000" b="1" dirty="0"/>
              <a:t>self</a:t>
            </a:r>
            <a:r>
              <a:rPr lang="fr-MA" sz="2000" dirty="0"/>
              <a:t> : référence l'objet de départ, d'où part la navigation </a:t>
            </a:r>
          </a:p>
          <a:p>
            <a:r>
              <a:rPr lang="fr-MA" sz="2000" dirty="0"/>
              <a:t> Exemples, dans contexte de la classe Compte </a:t>
            </a:r>
          </a:p>
          <a:p>
            <a:r>
              <a:rPr lang="fr-MA" sz="2000" dirty="0"/>
              <a:t> </a:t>
            </a:r>
            <a:r>
              <a:rPr lang="fr-MA" sz="2000" b="1" dirty="0"/>
              <a:t>solde</a:t>
            </a:r>
            <a:r>
              <a:rPr lang="fr-MA" sz="2000" dirty="0"/>
              <a:t> : attribut référencé directement </a:t>
            </a:r>
          </a:p>
          <a:p>
            <a:r>
              <a:rPr lang="fr-MA" sz="2000" dirty="0"/>
              <a:t> </a:t>
            </a:r>
            <a:r>
              <a:rPr lang="fr-MA" sz="2000" b="1" dirty="0"/>
              <a:t>banque</a:t>
            </a:r>
            <a:r>
              <a:rPr lang="fr-MA" sz="2000" dirty="0"/>
              <a:t> : objet de la classe Banque (référence via le nom de la classe) associé au compte </a:t>
            </a:r>
          </a:p>
          <a:p>
            <a:r>
              <a:rPr lang="fr-MA" sz="2000" dirty="0"/>
              <a:t> </a:t>
            </a:r>
            <a:r>
              <a:rPr lang="fr-MA" sz="2000" b="1" dirty="0"/>
              <a:t>propriétaire</a:t>
            </a:r>
            <a:r>
              <a:rPr lang="fr-MA" sz="2000" dirty="0"/>
              <a:t> : objet de la classe Personne (référence via le nom de rôle d'association) associée au compte </a:t>
            </a:r>
          </a:p>
          <a:p>
            <a:r>
              <a:rPr lang="fr-MA" sz="2000" dirty="0"/>
              <a:t> </a:t>
            </a:r>
            <a:r>
              <a:rPr lang="fr-MA" sz="2000" b="1" dirty="0" err="1"/>
              <a:t>banque.clients</a:t>
            </a:r>
            <a:r>
              <a:rPr lang="fr-MA" sz="2000" b="1" dirty="0"/>
              <a:t> </a:t>
            </a:r>
            <a:r>
              <a:rPr lang="fr-MA" sz="2000" dirty="0"/>
              <a:t>: ensemble des clients de la banque associée au compte (référence par transitivité) </a:t>
            </a:r>
          </a:p>
          <a:p>
            <a:r>
              <a:rPr lang="fr-MA" sz="2000" dirty="0"/>
              <a:t> </a:t>
            </a:r>
            <a:r>
              <a:rPr lang="fr-MA" sz="2000" b="1" dirty="0" err="1"/>
              <a:t>banque.clients.age</a:t>
            </a:r>
            <a:r>
              <a:rPr lang="fr-MA" sz="2000" b="1" dirty="0"/>
              <a:t> </a:t>
            </a:r>
            <a:r>
              <a:rPr lang="fr-MA" sz="2000" dirty="0"/>
              <a:t>: ensemble des âges de tous les clients de la banque associée au compte</a:t>
            </a:r>
          </a:p>
          <a:p>
            <a:endParaRPr lang="fr-MA" sz="2000" dirty="0"/>
          </a:p>
          <a:p>
            <a:r>
              <a:rPr lang="fr-MA" sz="2000" b="1" dirty="0" err="1"/>
              <a:t>context</a:t>
            </a:r>
            <a:r>
              <a:rPr lang="fr-MA" sz="2000" b="1" dirty="0"/>
              <a:t> Compte </a:t>
            </a:r>
            <a:r>
              <a:rPr lang="fr-MA" sz="2000" b="1" dirty="0" err="1"/>
              <a:t>inv</a:t>
            </a:r>
            <a:r>
              <a:rPr lang="fr-MA" sz="2000" b="1" dirty="0"/>
              <a:t>: </a:t>
            </a:r>
            <a:r>
              <a:rPr lang="fr-MA" sz="2000" b="1" dirty="0" err="1"/>
              <a:t>self.propriétaire.age</a:t>
            </a:r>
            <a:r>
              <a:rPr lang="fr-MA" sz="2000" b="1" dirty="0"/>
              <a:t> &gt;=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2DEDC-86DE-436F-AECA-CA7E86A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8"/>
          <a:stretch/>
        </p:blipFill>
        <p:spPr>
          <a:xfrm>
            <a:off x="849997" y="1364566"/>
            <a:ext cx="341251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01C44-9B7E-4CDD-A35D-CC0CFBA48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436098"/>
            <a:ext cx="10025575" cy="61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AA89-2B41-476D-923D-56E3E012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30" y="957942"/>
            <a:ext cx="8915400" cy="5142412"/>
          </a:xfrm>
        </p:spPr>
        <p:txBody>
          <a:bodyPr>
            <a:normAutofit fontScale="92500" lnSpcReduction="10000"/>
          </a:bodyPr>
          <a:lstStyle/>
          <a:p>
            <a:r>
              <a:rPr lang="fr-MA" dirty="0"/>
              <a:t>Exemple:</a:t>
            </a:r>
          </a:p>
          <a:p>
            <a:r>
              <a:rPr lang="fr-MA" dirty="0"/>
              <a:t>Un nouveau compte est créé pour une personne. La banque doit gérer ce nouveau compte. Le client passé en paramètre doit posséder ce compte. Le nouveau compte est retourné par l'opération.</a:t>
            </a:r>
          </a:p>
          <a:p>
            <a:endParaRPr lang="fr-MA" dirty="0"/>
          </a:p>
          <a:p>
            <a:r>
              <a:rPr lang="en-US" b="1" dirty="0"/>
              <a:t>context Banque::</a:t>
            </a:r>
            <a:r>
              <a:rPr lang="en-US" b="1" dirty="0" err="1"/>
              <a:t>creerCompte</a:t>
            </a:r>
            <a:r>
              <a:rPr lang="en-US" b="1" dirty="0"/>
              <a:t>(p : </a:t>
            </a:r>
            <a:r>
              <a:rPr lang="en-US" b="1" dirty="0" err="1"/>
              <a:t>Personne</a:t>
            </a:r>
            <a:r>
              <a:rPr lang="en-US" b="1" dirty="0"/>
              <a:t>) : </a:t>
            </a:r>
            <a:r>
              <a:rPr lang="en-US" b="1" dirty="0" err="1"/>
              <a:t>Compte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post: </a:t>
            </a:r>
            <a:r>
              <a:rPr lang="en-US" b="1" dirty="0" err="1"/>
              <a:t>result.oclIsNew</a:t>
            </a:r>
            <a:r>
              <a:rPr lang="en-US" b="1" dirty="0"/>
              <a:t>() and </a:t>
            </a:r>
            <a:r>
              <a:rPr lang="en-US" b="1" dirty="0" err="1"/>
              <a:t>compte</a:t>
            </a:r>
            <a:r>
              <a:rPr lang="en-US" b="1" dirty="0"/>
              <a:t> = </a:t>
            </a:r>
            <a:r>
              <a:rPr lang="en-US" b="1" dirty="0" err="1"/>
              <a:t>compte@pre</a:t>
            </a:r>
            <a:r>
              <a:rPr lang="en-US" b="1" dirty="0"/>
              <a:t> -&gt; including(result) and </a:t>
            </a:r>
            <a:r>
              <a:rPr lang="en-US" b="1" dirty="0" err="1"/>
              <a:t>p.compte</a:t>
            </a:r>
            <a:r>
              <a:rPr lang="en-US" b="1" dirty="0"/>
              <a:t> = </a:t>
            </a:r>
            <a:r>
              <a:rPr lang="en-US" b="1" dirty="0" err="1"/>
              <a:t>p.compte@pre</a:t>
            </a:r>
            <a:r>
              <a:rPr lang="en-US" b="1" dirty="0"/>
              <a:t> -&gt; including(result)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fr-MA" sz="2600" b="1" dirty="0"/>
          </a:p>
          <a:p>
            <a:pPr marL="0" indent="0">
              <a:buNone/>
            </a:pPr>
            <a:r>
              <a:rPr lang="fr-MA" sz="2600" b="1" dirty="0" err="1"/>
              <a:t>oclIsNew</a:t>
            </a:r>
            <a:r>
              <a:rPr lang="fr-MA" sz="2600" b="1" dirty="0"/>
              <a:t>() :</a:t>
            </a:r>
          </a:p>
          <a:p>
            <a:pPr marL="0" indent="0">
              <a:buNone/>
            </a:pPr>
            <a:r>
              <a:rPr lang="fr-MA" sz="2600" b="1" dirty="0"/>
              <a:t>Primitive indiquant qu'un objet doit être créé pendant l'appel de l'opération </a:t>
            </a:r>
          </a:p>
          <a:p>
            <a:pPr marL="0" indent="0">
              <a:buNone/>
            </a:pPr>
            <a:r>
              <a:rPr lang="fr-MA" sz="2600" b="1" dirty="0"/>
              <a:t> Ne peut être utilisé que dans une postcondition</a:t>
            </a:r>
          </a:p>
        </p:txBody>
      </p:sp>
    </p:spTree>
    <p:extLst>
      <p:ext uri="{BB962C8B-B14F-4D97-AF65-F5344CB8AC3E}">
        <p14:creationId xmlns:p14="http://schemas.microsoft.com/office/powerpoint/2010/main" val="395592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3B5A0-FE71-4E28-98A0-1EFA2720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40" y="381680"/>
            <a:ext cx="8623255" cy="59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17A2D-97F2-4795-9E9E-79561A9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38187"/>
            <a:ext cx="8702626" cy="55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5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1D13-2EBA-4140-8A2C-FF350728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95" y="474617"/>
            <a:ext cx="8915400" cy="5142412"/>
          </a:xfrm>
        </p:spPr>
        <p:txBody>
          <a:bodyPr>
            <a:normAutofit fontScale="92500" lnSpcReduction="10000"/>
          </a:bodyPr>
          <a:lstStyle/>
          <a:p>
            <a:r>
              <a:rPr lang="fr-MA" b="1" dirty="0"/>
              <a:t>Syntaxe des opérations citées : 3 usages</a:t>
            </a:r>
            <a:br>
              <a:rPr lang="fr-MA" dirty="0"/>
            </a:br>
            <a:r>
              <a:rPr lang="fr-MA" dirty="0"/>
              <a:t> </a:t>
            </a:r>
          </a:p>
          <a:p>
            <a:pPr marL="0" indent="0">
              <a:buNone/>
            </a:pPr>
            <a:r>
              <a:rPr lang="fr-MA" b="1" u="sng" dirty="0"/>
              <a:t>collection -&gt; primitive( expression )</a:t>
            </a:r>
          </a:p>
          <a:p>
            <a:pPr marL="0" indent="0">
              <a:buNone/>
            </a:pPr>
            <a:br>
              <a:rPr lang="fr-MA" b="1" u="sng" dirty="0"/>
            </a:br>
            <a:r>
              <a:rPr lang="fr-MA" dirty="0"/>
              <a:t> La primitive s'applique aux éléments de la collection et</a:t>
            </a:r>
            <a:br>
              <a:rPr lang="fr-MA" dirty="0"/>
            </a:br>
            <a:r>
              <a:rPr lang="fr-MA" dirty="0"/>
              <a:t>pour chacun d'entre eux, l'expression </a:t>
            </a:r>
            <a:r>
              <a:rPr lang="fr-MA" i="1" dirty="0"/>
              <a:t>expression </a:t>
            </a:r>
            <a:r>
              <a:rPr lang="fr-MA" dirty="0"/>
              <a:t>est</a:t>
            </a:r>
            <a:br>
              <a:rPr lang="fr-MA" dirty="0"/>
            </a:br>
            <a:r>
              <a:rPr lang="fr-MA" dirty="0"/>
              <a:t>vérifiée. On accède implicitement aux attributs/relations</a:t>
            </a:r>
            <a:br>
              <a:rPr lang="fr-MA" dirty="0"/>
            </a:br>
            <a:r>
              <a:rPr lang="fr-MA" dirty="0"/>
              <a:t>d'un élément.</a:t>
            </a:r>
          </a:p>
          <a:p>
            <a:pPr marL="0" indent="0">
              <a:buNone/>
            </a:pPr>
            <a:br>
              <a:rPr lang="fr-MA" dirty="0"/>
            </a:br>
            <a:r>
              <a:rPr lang="fr-MA" u="sng" dirty="0"/>
              <a:t> </a:t>
            </a:r>
            <a:r>
              <a:rPr lang="fr-MA" b="1" u="sng" dirty="0"/>
              <a:t>collection -&gt; primitive( </a:t>
            </a:r>
            <a:r>
              <a:rPr lang="fr-MA" b="1" u="sng" dirty="0" err="1"/>
              <a:t>elt</a:t>
            </a:r>
            <a:r>
              <a:rPr lang="fr-MA" b="1" u="sng" dirty="0"/>
              <a:t> : type | expression)</a:t>
            </a:r>
            <a:br>
              <a:rPr lang="fr-MA" u="sng" dirty="0"/>
            </a:br>
            <a:r>
              <a:rPr lang="fr-MA" dirty="0"/>
              <a:t> On fait explicitement apparaître le type des éléments de la</a:t>
            </a:r>
            <a:br>
              <a:rPr lang="fr-MA" dirty="0"/>
            </a:br>
            <a:r>
              <a:rPr lang="fr-MA" dirty="0"/>
              <a:t>collection (ici </a:t>
            </a:r>
            <a:r>
              <a:rPr lang="fr-MA" i="1" dirty="0"/>
              <a:t>type</a:t>
            </a:r>
            <a:r>
              <a:rPr lang="fr-MA" dirty="0"/>
              <a:t>). On accède aux attributs/relations de</a:t>
            </a:r>
            <a:br>
              <a:rPr lang="fr-MA" dirty="0"/>
            </a:br>
            <a:r>
              <a:rPr lang="fr-MA" dirty="0"/>
              <a:t>l'élément courant en utilisant </a:t>
            </a:r>
            <a:r>
              <a:rPr lang="fr-MA" i="1" dirty="0" err="1"/>
              <a:t>elt</a:t>
            </a:r>
            <a:r>
              <a:rPr lang="fr-MA" i="1" dirty="0"/>
              <a:t> </a:t>
            </a:r>
            <a:r>
              <a:rPr lang="fr-MA" dirty="0"/>
              <a:t>(c'est la référence sur</a:t>
            </a:r>
            <a:br>
              <a:rPr lang="fr-MA" dirty="0"/>
            </a:br>
            <a:r>
              <a:rPr lang="fr-MA" dirty="0"/>
              <a:t>l'élément courant)</a:t>
            </a:r>
          </a:p>
          <a:p>
            <a:pPr marL="0" indent="0">
              <a:buNone/>
            </a:pPr>
            <a:br>
              <a:rPr lang="fr-MA" dirty="0"/>
            </a:br>
            <a:r>
              <a:rPr lang="fr-MA" b="1" u="sng" dirty="0"/>
              <a:t>collection -&gt; primitive(</a:t>
            </a:r>
            <a:r>
              <a:rPr lang="fr-MA" b="1" u="sng" dirty="0" err="1"/>
              <a:t>elt</a:t>
            </a:r>
            <a:r>
              <a:rPr lang="fr-MA" b="1" u="sng" dirty="0"/>
              <a:t> | expression)</a:t>
            </a:r>
            <a:br>
              <a:rPr lang="fr-MA" b="1" u="sng" dirty="0"/>
            </a:br>
            <a:r>
              <a:rPr lang="fr-MA" dirty="0"/>
              <a:t> On nomme l'attribut courant (</a:t>
            </a:r>
            <a:r>
              <a:rPr lang="fr-MA" i="1" dirty="0" err="1"/>
              <a:t>elt</a:t>
            </a:r>
            <a:r>
              <a:rPr lang="fr-MA" dirty="0"/>
              <a:t>) mais sans préciser son</a:t>
            </a:r>
            <a:br>
              <a:rPr lang="fr-MA" dirty="0"/>
            </a:br>
            <a:r>
              <a:rPr lang="fr-MA" dirty="0"/>
              <a:t>type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9484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5F25-DA31-4C68-9B18-7A991337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206" y="722811"/>
            <a:ext cx="8915400" cy="5638799"/>
          </a:xfrm>
        </p:spPr>
        <p:txBody>
          <a:bodyPr>
            <a:normAutofit/>
          </a:bodyPr>
          <a:lstStyle/>
          <a:p>
            <a:r>
              <a:rPr lang="fr-MA" dirty="0"/>
              <a:t>Exemples</a:t>
            </a:r>
          </a:p>
          <a:p>
            <a:endParaRPr lang="fr-MA" b="1" u="sng" dirty="0"/>
          </a:p>
          <a:p>
            <a:r>
              <a:rPr lang="fr-MA" b="1" u="sng" dirty="0"/>
              <a:t>compte -&gt; select( c | </a:t>
            </a:r>
            <a:r>
              <a:rPr lang="fr-MA" b="1" u="sng" dirty="0" err="1"/>
              <a:t>c.solde</a:t>
            </a:r>
            <a:r>
              <a:rPr lang="fr-MA" b="1" u="sng" dirty="0"/>
              <a:t> &gt; 1000)</a:t>
            </a:r>
            <a:br>
              <a:rPr lang="fr-MA" dirty="0"/>
            </a:br>
            <a:r>
              <a:rPr lang="fr-MA" dirty="0"/>
              <a:t> Retourne une collection contenant tous les comptes bancaires</a:t>
            </a:r>
            <a:br>
              <a:rPr lang="fr-MA" dirty="0"/>
            </a:br>
            <a:r>
              <a:rPr lang="fr-MA" dirty="0"/>
              <a:t>dont le solde est supérieur à 1000 €</a:t>
            </a:r>
          </a:p>
          <a:p>
            <a:br>
              <a:rPr lang="fr-MA" dirty="0"/>
            </a:br>
            <a:r>
              <a:rPr lang="fr-MA" dirty="0"/>
              <a:t> </a:t>
            </a:r>
            <a:r>
              <a:rPr lang="fr-MA" b="1" u="sng" dirty="0"/>
              <a:t>compte -&gt; </a:t>
            </a:r>
            <a:r>
              <a:rPr lang="fr-MA" b="1" u="sng" dirty="0" err="1"/>
              <a:t>reject</a:t>
            </a:r>
            <a:r>
              <a:rPr lang="fr-MA" b="1" u="sng" dirty="0"/>
              <a:t>( solde &gt; 1000)</a:t>
            </a:r>
            <a:br>
              <a:rPr lang="fr-MA" dirty="0"/>
            </a:br>
            <a:r>
              <a:rPr lang="fr-MA" dirty="0"/>
              <a:t> Retourne une collection contenant tous les comptes bancaires</a:t>
            </a:r>
            <a:br>
              <a:rPr lang="fr-MA" dirty="0"/>
            </a:br>
            <a:r>
              <a:rPr lang="fr-MA" dirty="0"/>
              <a:t>dont le solde n'est pas supérieur à 1000 €</a:t>
            </a:r>
          </a:p>
          <a:p>
            <a:br>
              <a:rPr lang="fr-MA" dirty="0"/>
            </a:br>
            <a:r>
              <a:rPr lang="fr-MA" b="1" u="sng" dirty="0"/>
              <a:t>compte -&gt; </a:t>
            </a:r>
            <a:r>
              <a:rPr lang="fr-MA" b="1" u="sng" dirty="0" err="1"/>
              <a:t>collect</a:t>
            </a:r>
            <a:r>
              <a:rPr lang="fr-MA" b="1" u="sng" dirty="0"/>
              <a:t>( c : Compte | </a:t>
            </a:r>
            <a:r>
              <a:rPr lang="fr-MA" b="1" u="sng" dirty="0" err="1"/>
              <a:t>c.solde</a:t>
            </a:r>
            <a:r>
              <a:rPr lang="fr-MA" b="1" u="sng" dirty="0"/>
              <a:t>)</a:t>
            </a:r>
            <a:br>
              <a:rPr lang="fr-MA" dirty="0"/>
            </a:br>
            <a:r>
              <a:rPr lang="fr-MA" dirty="0"/>
              <a:t> Retourne une collection contenant l'ensemble des soldes de</a:t>
            </a:r>
            <a:br>
              <a:rPr lang="fr-MA" dirty="0"/>
            </a:br>
            <a:r>
              <a:rPr lang="fr-MA" dirty="0"/>
              <a:t>tous les comptes</a:t>
            </a:r>
          </a:p>
          <a:p>
            <a:r>
              <a:rPr lang="fr-MA" b="1" u="sng" dirty="0"/>
              <a:t> compte -&gt; select( solde &gt; 1000 ) -&gt; </a:t>
            </a:r>
            <a:r>
              <a:rPr lang="fr-MA" b="1" u="sng" dirty="0" err="1"/>
              <a:t>collect</a:t>
            </a:r>
            <a:r>
              <a:rPr lang="fr-MA" b="1" u="sng" dirty="0"/>
              <a:t>( c | </a:t>
            </a:r>
            <a:r>
              <a:rPr lang="fr-MA" b="1" u="sng" dirty="0" err="1"/>
              <a:t>c.solde</a:t>
            </a:r>
            <a:r>
              <a:rPr lang="fr-MA" b="1" u="sng" dirty="0"/>
              <a:t>)</a:t>
            </a:r>
            <a:br>
              <a:rPr lang="fr-MA" dirty="0"/>
            </a:br>
            <a:r>
              <a:rPr lang="fr-MA" dirty="0"/>
              <a:t>Retourne une collection contenant tous les soldes des comptes</a:t>
            </a:r>
            <a:br>
              <a:rPr lang="fr-MA" dirty="0"/>
            </a:br>
            <a:r>
              <a:rPr lang="fr-MA" dirty="0"/>
              <a:t>dont le solde est supérieur à 1000 €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8404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0E63-855C-4DCF-A48F-ED830CF0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761" y="1963783"/>
            <a:ext cx="8915400" cy="3777622"/>
          </a:xfrm>
        </p:spPr>
        <p:txBody>
          <a:bodyPr/>
          <a:lstStyle/>
          <a:p>
            <a:r>
              <a:rPr lang="fr-MA" dirty="0"/>
              <a:t>Pourquoi OCL ? </a:t>
            </a:r>
          </a:p>
          <a:p>
            <a:r>
              <a:rPr lang="fr-MA" dirty="0"/>
              <a:t> Les principaux concepts d'OCL </a:t>
            </a:r>
          </a:p>
          <a:p>
            <a:r>
              <a:rPr lang="fr-MA" dirty="0"/>
              <a:t>Exemple d'application sur un autre modèle</a:t>
            </a:r>
          </a:p>
          <a:p>
            <a:r>
              <a:rPr lang="fr-MA" dirty="0"/>
              <a:t>Exam 2017</a:t>
            </a:r>
          </a:p>
        </p:txBody>
      </p:sp>
    </p:spTree>
    <p:extLst>
      <p:ext uri="{BB962C8B-B14F-4D97-AF65-F5344CB8AC3E}">
        <p14:creationId xmlns:p14="http://schemas.microsoft.com/office/powerpoint/2010/main" val="101381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1EC6-6B7D-4183-B06D-C8ED1A8B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92" y="844062"/>
            <a:ext cx="8915400" cy="844732"/>
          </a:xfrm>
        </p:spPr>
        <p:txBody>
          <a:bodyPr>
            <a:normAutofit lnSpcReduction="10000"/>
          </a:bodyPr>
          <a:lstStyle/>
          <a:p>
            <a:r>
              <a:rPr lang="fr-MA" dirty="0"/>
              <a:t>Il n'existe pas de clients de la banque dont l'âge est inférieur</a:t>
            </a:r>
            <a:br>
              <a:rPr lang="fr-MA" dirty="0"/>
            </a:br>
            <a:r>
              <a:rPr lang="fr-MA" dirty="0"/>
              <a:t>à 18 ans </a:t>
            </a:r>
            <a:br>
              <a:rPr lang="fr-MA" dirty="0"/>
            </a:br>
            <a:endParaRPr lang="fr-M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4AE2B-9074-485B-98AA-9F9F6AAB4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8"/>
          <a:stretch/>
        </p:blipFill>
        <p:spPr>
          <a:xfrm>
            <a:off x="737455" y="844062"/>
            <a:ext cx="3412516" cy="3938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A89E16-2F87-4340-AB4E-857839EBA164}"/>
              </a:ext>
            </a:extLst>
          </p:cNvPr>
          <p:cNvSpPr/>
          <p:nvPr/>
        </p:nvSpPr>
        <p:spPr>
          <a:xfrm>
            <a:off x="4600892" y="18902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-Bold"/>
              </a:rPr>
              <a:t>context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Banque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b="1" dirty="0" err="1">
                <a:solidFill>
                  <a:srgbClr val="000000"/>
                </a:solidFill>
                <a:latin typeface="Georgia-Bold"/>
              </a:rPr>
              <a:t>inv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: </a:t>
            </a:r>
            <a:r>
              <a:rPr lang="en-US" b="1" dirty="0">
                <a:solidFill>
                  <a:srgbClr val="000000"/>
                </a:solidFill>
                <a:latin typeface="Georgia-Bold"/>
              </a:rPr>
              <a:t>not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Self.clients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-&gt; exists (age &lt; 18) )</a:t>
            </a:r>
            <a:r>
              <a:rPr lang="en-US" dirty="0"/>
              <a:t> </a:t>
            </a:r>
            <a:br>
              <a:rPr lang="en-US" dirty="0"/>
            </a:br>
            <a:endParaRPr lang="fr-M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B6AA8-818F-4754-9953-8631417FE56C}"/>
              </a:ext>
            </a:extLst>
          </p:cNvPr>
          <p:cNvSpPr/>
          <p:nvPr/>
        </p:nvSpPr>
        <p:spPr>
          <a:xfrm>
            <a:off x="4600892" y="34528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Georgia-Bold"/>
              </a:rPr>
              <a:t>context</a:t>
            </a:r>
            <a:r>
              <a:rPr lang="fr-MA" b="1" dirty="0">
                <a:solidFill>
                  <a:srgbClr val="000000"/>
                </a:solidFill>
                <a:latin typeface="Georgia-Bold"/>
              </a:rPr>
              <a:t> 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Banque </a:t>
            </a:r>
            <a:r>
              <a:rPr lang="fr-MA" b="1" dirty="0" err="1">
                <a:solidFill>
                  <a:srgbClr val="000000"/>
                </a:solidFill>
                <a:latin typeface="Georgia-Bold"/>
              </a:rPr>
              <a:t>inv</a:t>
            </a:r>
            <a:r>
              <a:rPr lang="fr-MA" dirty="0" err="1">
                <a:solidFill>
                  <a:srgbClr val="000000"/>
                </a:solidFill>
                <a:latin typeface="Georgia" panose="02040502050405020303" pitchFamily="18" charset="0"/>
              </a:rPr>
              <a:t>:Self</a:t>
            </a:r>
            <a:r>
              <a:rPr lang="fr-MA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clients -&gt; </a:t>
            </a:r>
            <a:r>
              <a:rPr lang="fr-MA" dirty="0" err="1">
                <a:solidFill>
                  <a:srgbClr val="000000"/>
                </a:solidFill>
                <a:latin typeface="Georgia" panose="02040502050405020303" pitchFamily="18" charset="0"/>
              </a:rPr>
              <a:t>forAll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 (c | </a:t>
            </a:r>
            <a:r>
              <a:rPr lang="fr-MA" dirty="0" err="1">
                <a:solidFill>
                  <a:srgbClr val="000000"/>
                </a:solidFill>
                <a:latin typeface="Georgia" panose="02040502050405020303" pitchFamily="18" charset="0"/>
              </a:rPr>
              <a:t>c.age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 &gt;= 18)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36341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EA6-8A9E-41F1-9680-838B06A0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i="1" dirty="0"/>
              <a:t>Types OCL : types de collection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A831-4FCB-47EC-9CC4-3593863C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400" dirty="0"/>
              <a:t>4 types de collections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/>
              <a:t>Set</a:t>
            </a:r>
            <a:r>
              <a:rPr lang="fr-MA" sz="2400" dirty="0"/>
              <a:t> : ensemble au sens mathématique, pas de doublons, pas d'ordre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 err="1"/>
              <a:t>OrderedSet</a:t>
            </a:r>
            <a:r>
              <a:rPr lang="fr-MA" sz="2400" dirty="0"/>
              <a:t> : idem mais avec ordre (les éléments ont une position dans l'ensemble)</a:t>
            </a:r>
            <a:br>
              <a:rPr lang="fr-MA" sz="2400" dirty="0"/>
            </a:br>
            <a:r>
              <a:rPr lang="fr-MA" sz="2400" b="1" dirty="0"/>
              <a:t> Bag </a:t>
            </a:r>
            <a:r>
              <a:rPr lang="fr-MA" sz="2400" dirty="0"/>
              <a:t>: comme un Set mais avec possibilité de doublons</a:t>
            </a:r>
            <a:br>
              <a:rPr lang="fr-MA" sz="2400" dirty="0"/>
            </a:br>
            <a:r>
              <a:rPr lang="fr-MA" sz="2400" b="1" dirty="0" err="1"/>
              <a:t>Sequence</a:t>
            </a:r>
            <a:r>
              <a:rPr lang="fr-MA" sz="2400" dirty="0"/>
              <a:t> : un Bag dont les éléments sont ordonnés </a:t>
            </a:r>
            <a:br>
              <a:rPr lang="fr-MA" sz="2400" dirty="0"/>
            </a:b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126701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A7A5-D5C2-4A52-9457-B7867A2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i="1" dirty="0"/>
              <a:t>Conditionnelles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573B-4E4A-413A-AC67-0AF85CAC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018" y="1637211"/>
            <a:ext cx="8915400" cy="3777622"/>
          </a:xfrm>
        </p:spPr>
        <p:txBody>
          <a:bodyPr>
            <a:noAutofit/>
          </a:bodyPr>
          <a:lstStyle/>
          <a:p>
            <a:r>
              <a:rPr lang="fr-MA" sz="2400" dirty="0"/>
              <a:t>Deux formes pour gérer cela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/>
              <a:t>if </a:t>
            </a:r>
            <a:r>
              <a:rPr lang="fr-MA" sz="2400" dirty="0"/>
              <a:t>expr1 </a:t>
            </a:r>
            <a:r>
              <a:rPr lang="fr-MA" sz="2400" b="1" dirty="0" err="1"/>
              <a:t>then</a:t>
            </a:r>
            <a:r>
              <a:rPr lang="fr-MA" sz="2400" b="1" dirty="0"/>
              <a:t> </a:t>
            </a:r>
            <a:r>
              <a:rPr lang="fr-MA" sz="2400" dirty="0"/>
              <a:t>expr2 </a:t>
            </a:r>
            <a:r>
              <a:rPr lang="fr-MA" sz="2400" b="1" dirty="0" err="1"/>
              <a:t>else</a:t>
            </a:r>
            <a:r>
              <a:rPr lang="fr-MA" sz="2400" b="1" dirty="0"/>
              <a:t> </a:t>
            </a:r>
            <a:r>
              <a:rPr lang="fr-MA" sz="2400" dirty="0"/>
              <a:t>expr3 </a:t>
            </a:r>
            <a:r>
              <a:rPr lang="fr-MA" sz="2400" b="1" dirty="0" err="1"/>
              <a:t>endif</a:t>
            </a:r>
            <a:br>
              <a:rPr lang="fr-MA" sz="2400" b="1" dirty="0"/>
            </a:br>
            <a:r>
              <a:rPr lang="fr-MA" sz="2400" dirty="0"/>
              <a:t> Si l'expression </a:t>
            </a:r>
            <a:r>
              <a:rPr lang="fr-MA" sz="2400" i="1" dirty="0"/>
              <a:t>expr1 </a:t>
            </a:r>
            <a:r>
              <a:rPr lang="fr-MA" sz="2400" dirty="0"/>
              <a:t>est vraie alors </a:t>
            </a:r>
            <a:r>
              <a:rPr lang="fr-MA" sz="2400" i="1" dirty="0"/>
              <a:t>expr2 </a:t>
            </a:r>
            <a:r>
              <a:rPr lang="fr-MA" sz="2400" dirty="0"/>
              <a:t>doit être vraie</a:t>
            </a:r>
            <a:br>
              <a:rPr lang="fr-MA" sz="2400" dirty="0"/>
            </a:br>
            <a:r>
              <a:rPr lang="fr-MA" sz="2400" dirty="0"/>
              <a:t>sinon </a:t>
            </a:r>
            <a:r>
              <a:rPr lang="fr-MA" sz="2400" i="1" dirty="0"/>
              <a:t>expr3 </a:t>
            </a:r>
            <a:r>
              <a:rPr lang="fr-MA" sz="2400" dirty="0"/>
              <a:t>doit être vraie</a:t>
            </a:r>
            <a:br>
              <a:rPr lang="fr-MA" sz="2400" dirty="0"/>
            </a:br>
            <a:r>
              <a:rPr lang="fr-MA" sz="2400" dirty="0"/>
              <a:t>expr1 </a:t>
            </a:r>
            <a:r>
              <a:rPr lang="fr-MA" sz="2400" b="1" dirty="0" err="1"/>
              <a:t>implies</a:t>
            </a:r>
            <a:r>
              <a:rPr lang="fr-MA" sz="2400" b="1" dirty="0"/>
              <a:t> </a:t>
            </a:r>
            <a:r>
              <a:rPr lang="fr-MA" sz="2400" dirty="0"/>
              <a:t>expr2</a:t>
            </a:r>
            <a:br>
              <a:rPr lang="fr-MA" sz="2400" dirty="0"/>
            </a:br>
            <a:r>
              <a:rPr lang="fr-MA" sz="2400" dirty="0"/>
              <a:t>Si l'expression </a:t>
            </a:r>
            <a:r>
              <a:rPr lang="fr-MA" sz="2400" i="1" dirty="0"/>
              <a:t>expr1 </a:t>
            </a:r>
            <a:r>
              <a:rPr lang="fr-MA" sz="2400" dirty="0"/>
              <a:t>est vraie, alors </a:t>
            </a:r>
            <a:r>
              <a:rPr lang="fr-MA" sz="2400" i="1" dirty="0"/>
              <a:t>expr2 </a:t>
            </a:r>
            <a:r>
              <a:rPr lang="fr-MA" sz="2400" dirty="0"/>
              <a:t>doit être vraie</a:t>
            </a:r>
            <a:br>
              <a:rPr lang="fr-MA" sz="2400" dirty="0"/>
            </a:br>
            <a:r>
              <a:rPr lang="fr-MA" sz="2400" dirty="0"/>
              <a:t>également.</a:t>
            </a:r>
            <a:br>
              <a:rPr lang="fr-MA" sz="2400" dirty="0"/>
            </a:br>
            <a:r>
              <a:rPr lang="fr-MA" sz="2400" dirty="0"/>
              <a:t>Si </a:t>
            </a:r>
            <a:r>
              <a:rPr lang="fr-MA" sz="2400" i="1" dirty="0"/>
              <a:t>expr1 </a:t>
            </a:r>
            <a:r>
              <a:rPr lang="fr-MA" sz="2400" dirty="0"/>
              <a:t>est fausse, alors l'expression complète est vraie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dirty="0">
                <a:solidFill>
                  <a:srgbClr val="FF0000"/>
                </a:solidFill>
              </a:rPr>
              <a:t>Il n'existe pas de if … </a:t>
            </a:r>
            <a:r>
              <a:rPr lang="fr-MA" sz="2400" dirty="0" err="1">
                <a:solidFill>
                  <a:srgbClr val="FF0000"/>
                </a:solidFill>
              </a:rPr>
              <a:t>then</a:t>
            </a:r>
            <a:r>
              <a:rPr lang="fr-MA" sz="2400" dirty="0">
                <a:solidFill>
                  <a:srgbClr val="FF0000"/>
                </a:solidFill>
              </a:rPr>
              <a:t> sans la branche </a:t>
            </a:r>
            <a:r>
              <a:rPr lang="fr-MA" sz="2400" dirty="0" err="1">
                <a:solidFill>
                  <a:srgbClr val="FF0000"/>
                </a:solidFill>
              </a:rPr>
              <a:t>else</a:t>
            </a:r>
            <a:br>
              <a:rPr lang="fr-MA" sz="2400" dirty="0">
                <a:solidFill>
                  <a:srgbClr val="FF0000"/>
                </a:solidFill>
              </a:rPr>
            </a:br>
            <a:r>
              <a:rPr lang="fr-MA" sz="2400" dirty="0">
                <a:solidFill>
                  <a:srgbClr val="FF0000"/>
                </a:solidFill>
              </a:rPr>
              <a:t>Il faut utiliser le </a:t>
            </a:r>
            <a:r>
              <a:rPr lang="fr-MA" sz="2400" dirty="0" err="1">
                <a:solidFill>
                  <a:srgbClr val="FF0000"/>
                </a:solidFill>
              </a:rPr>
              <a:t>implies</a:t>
            </a:r>
            <a:r>
              <a:rPr lang="fr-MA" sz="2400" dirty="0">
                <a:solidFill>
                  <a:srgbClr val="FF0000"/>
                </a:solidFill>
              </a:rPr>
              <a:t> pour cela </a:t>
            </a:r>
            <a:br>
              <a:rPr lang="fr-MA" sz="2400" dirty="0"/>
            </a:b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31041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318E-772F-4E70-AC98-78C2CA7D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877" y="618309"/>
            <a:ext cx="8915400" cy="1497874"/>
          </a:xfrm>
        </p:spPr>
        <p:txBody>
          <a:bodyPr>
            <a:normAutofit lnSpcReduction="10000"/>
          </a:bodyPr>
          <a:lstStyle/>
          <a:p>
            <a:r>
              <a:rPr lang="fr-MA" dirty="0"/>
              <a:t>Exemples:</a:t>
            </a:r>
          </a:p>
          <a:p>
            <a:r>
              <a:rPr lang="fr-MA" dirty="0"/>
              <a:t>Une personne de moins de 18 ans n'a pas de compte</a:t>
            </a:r>
            <a:br>
              <a:rPr lang="fr-MA" dirty="0"/>
            </a:br>
            <a:r>
              <a:rPr lang="fr-MA" dirty="0"/>
              <a:t>bancaire alors qu'une personne de plus de 18 ans possède</a:t>
            </a:r>
            <a:br>
              <a:rPr lang="fr-MA" dirty="0"/>
            </a:br>
            <a:r>
              <a:rPr lang="fr-MA" dirty="0"/>
              <a:t>au moins un compte </a:t>
            </a:r>
            <a:br>
              <a:rPr lang="fr-MA" dirty="0"/>
            </a:b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D2001-EBC4-4046-B81D-E135FB9CB3E6}"/>
              </a:ext>
            </a:extLst>
          </p:cNvPr>
          <p:cNvSpPr/>
          <p:nvPr/>
        </p:nvSpPr>
        <p:spPr>
          <a:xfrm>
            <a:off x="2132012" y="19509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-Bold"/>
              </a:rPr>
              <a:t>context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Personne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Georgia-Bold"/>
              </a:rPr>
              <a:t>inv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Georgia-Bold"/>
              </a:rPr>
              <a:t>if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age &lt; 18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Georgia-Bold"/>
              </a:rPr>
              <a:t>then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compte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Georgia-Bold"/>
              </a:rPr>
              <a:t>else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compte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notEmpty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Georgia-Bold"/>
              </a:rPr>
              <a:t>endif</a:t>
            </a:r>
            <a:r>
              <a:rPr lang="en-US" dirty="0"/>
              <a:t> </a:t>
            </a:r>
            <a:br>
              <a:rPr lang="en-US" dirty="0"/>
            </a:br>
            <a:endParaRPr lang="fr-M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0AA3D-3F17-41B4-B5C6-9318D942E142}"/>
              </a:ext>
            </a:extLst>
          </p:cNvPr>
          <p:cNvSpPr/>
          <p:nvPr/>
        </p:nvSpPr>
        <p:spPr>
          <a:xfrm>
            <a:off x="2002972" y="37052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MA" dirty="0">
                <a:solidFill>
                  <a:srgbClr val="000000"/>
                </a:solidFill>
                <a:latin typeface="ArialMT"/>
              </a:rPr>
              <a:t>Si une personne possède au moins un compte </a:t>
            </a:r>
            <a:r>
              <a:rPr lang="fr-MA" dirty="0" err="1">
                <a:solidFill>
                  <a:srgbClr val="000000"/>
                </a:solidFill>
                <a:latin typeface="ArialMT"/>
              </a:rPr>
              <a:t>bancaire,alors</a:t>
            </a:r>
            <a:r>
              <a:rPr lang="fr-MA" dirty="0">
                <a:solidFill>
                  <a:srgbClr val="000000"/>
                </a:solidFill>
                <a:latin typeface="ArialMT"/>
              </a:rPr>
              <a:t> elle est cliente d'au moins une banque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79903-CBD4-4CED-A643-9039ABC9BBD0}"/>
              </a:ext>
            </a:extLst>
          </p:cNvPr>
          <p:cNvSpPr/>
          <p:nvPr/>
        </p:nvSpPr>
        <p:spPr>
          <a:xfrm>
            <a:off x="2126570" y="4997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Georgia-Bold"/>
              </a:rPr>
              <a:t>context</a:t>
            </a:r>
            <a:r>
              <a:rPr lang="fr-MA" b="1" dirty="0">
                <a:solidFill>
                  <a:srgbClr val="000000"/>
                </a:solidFill>
                <a:latin typeface="Georgia-Bold"/>
              </a:rPr>
              <a:t> 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Personne </a:t>
            </a:r>
            <a:r>
              <a:rPr lang="fr-MA" b="1" dirty="0" err="1">
                <a:solidFill>
                  <a:srgbClr val="000000"/>
                </a:solidFill>
                <a:latin typeface="Georgia-Bold"/>
              </a:rPr>
              <a:t>inv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  <a:b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compte -&gt; </a:t>
            </a:r>
            <a:r>
              <a:rPr lang="fr-MA" dirty="0" err="1">
                <a:solidFill>
                  <a:srgbClr val="000000"/>
                </a:solidFill>
                <a:latin typeface="Georgia" panose="02040502050405020303" pitchFamily="18" charset="0"/>
              </a:rPr>
              <a:t>notEmpty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() </a:t>
            </a:r>
            <a:r>
              <a:rPr lang="fr-MA" b="1" dirty="0" err="1">
                <a:solidFill>
                  <a:srgbClr val="000000"/>
                </a:solidFill>
                <a:latin typeface="Georgia-Bold"/>
              </a:rPr>
              <a:t>implies</a:t>
            </a:r>
            <a:r>
              <a:rPr lang="fr-MA" b="1" dirty="0">
                <a:solidFill>
                  <a:srgbClr val="000000"/>
                </a:solidFill>
                <a:latin typeface="Georgia-Bold"/>
              </a:rPr>
              <a:t> 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banque -&gt; </a:t>
            </a:r>
            <a:r>
              <a:rPr lang="fr-MA" dirty="0" err="1">
                <a:solidFill>
                  <a:srgbClr val="000000"/>
                </a:solidFill>
                <a:latin typeface="Georgia" panose="02040502050405020303" pitchFamily="18" charset="0"/>
              </a:rPr>
              <a:t>notEmpty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()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74603-8F4A-4599-8253-27811EEBD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8"/>
          <a:stretch/>
        </p:blipFill>
        <p:spPr>
          <a:xfrm>
            <a:off x="8779484" y="1842868"/>
            <a:ext cx="341251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4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9027-E33C-4550-B7B6-0C02AF23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017" y="801188"/>
            <a:ext cx="8915400" cy="5116286"/>
          </a:xfrm>
        </p:spPr>
        <p:txBody>
          <a:bodyPr>
            <a:noAutofit/>
          </a:bodyPr>
          <a:lstStyle/>
          <a:p>
            <a:r>
              <a:rPr lang="fr-MA" sz="2000" dirty="0"/>
              <a:t>Commentaire en OCL : utilisation de --</a:t>
            </a:r>
            <a:br>
              <a:rPr lang="fr-MA" sz="2000" dirty="0"/>
            </a:br>
            <a:r>
              <a:rPr lang="fr-MA" sz="2000" dirty="0"/>
              <a:t> Exemple</a:t>
            </a:r>
            <a:br>
              <a:rPr lang="fr-MA" sz="2000" dirty="0"/>
            </a:br>
            <a:r>
              <a:rPr lang="fr-MA" sz="2000" b="1" dirty="0" err="1"/>
              <a:t>context</a:t>
            </a:r>
            <a:r>
              <a:rPr lang="fr-MA" sz="2000" b="1" dirty="0"/>
              <a:t> </a:t>
            </a:r>
            <a:r>
              <a:rPr lang="fr-MA" sz="2000" dirty="0"/>
              <a:t>Personne </a:t>
            </a:r>
            <a:r>
              <a:rPr lang="fr-MA" sz="2000" b="1" dirty="0" err="1"/>
              <a:t>inv</a:t>
            </a:r>
            <a:r>
              <a:rPr lang="fr-MA" sz="2000" dirty="0"/>
              <a:t>:</a:t>
            </a:r>
            <a:br>
              <a:rPr lang="fr-MA" sz="2000" dirty="0"/>
            </a:br>
            <a:r>
              <a:rPr lang="fr-MA" sz="2000" b="1" dirty="0"/>
              <a:t>if </a:t>
            </a:r>
            <a:r>
              <a:rPr lang="fr-MA" sz="2000" dirty="0" err="1"/>
              <a:t>age</a:t>
            </a:r>
            <a:r>
              <a:rPr lang="fr-MA" sz="2000" dirty="0"/>
              <a:t> &lt; 18 -- vérifie </a:t>
            </a:r>
            <a:r>
              <a:rPr lang="fr-MA" sz="2000" dirty="0" err="1"/>
              <a:t>age</a:t>
            </a:r>
            <a:r>
              <a:rPr lang="fr-MA" sz="2000" dirty="0"/>
              <a:t> de la personne</a:t>
            </a:r>
            <a:br>
              <a:rPr lang="fr-MA" sz="2000" dirty="0"/>
            </a:br>
            <a:r>
              <a:rPr lang="fr-MA" sz="2000" b="1" dirty="0" err="1"/>
              <a:t>then</a:t>
            </a:r>
            <a:r>
              <a:rPr lang="fr-MA" sz="2000" b="1" dirty="0"/>
              <a:t> </a:t>
            </a:r>
            <a:r>
              <a:rPr lang="fr-MA" sz="2000" dirty="0"/>
              <a:t>compte -&gt; </a:t>
            </a:r>
            <a:r>
              <a:rPr lang="fr-MA" sz="2000" dirty="0" err="1"/>
              <a:t>isEmpty</a:t>
            </a:r>
            <a:r>
              <a:rPr lang="fr-MA" sz="2000" dirty="0"/>
              <a:t>() -- pas majeur : pas de compte</a:t>
            </a:r>
            <a:br>
              <a:rPr lang="fr-MA" sz="2000" dirty="0"/>
            </a:br>
            <a:r>
              <a:rPr lang="fr-MA" sz="2000" b="1" dirty="0" err="1"/>
              <a:t>else</a:t>
            </a:r>
            <a:r>
              <a:rPr lang="fr-MA" sz="2000" b="1" dirty="0"/>
              <a:t> </a:t>
            </a:r>
            <a:r>
              <a:rPr lang="fr-MA" sz="2000" dirty="0"/>
              <a:t>compte -&gt; </a:t>
            </a:r>
            <a:r>
              <a:rPr lang="fr-MA" sz="2000" dirty="0" err="1"/>
              <a:t>notEmpty</a:t>
            </a:r>
            <a:r>
              <a:rPr lang="fr-MA" sz="2000" dirty="0"/>
              <a:t>() -- majeur : doit avoir au moins un compte</a:t>
            </a:r>
            <a:br>
              <a:rPr lang="fr-MA" sz="2000" dirty="0"/>
            </a:br>
            <a:r>
              <a:rPr lang="fr-MA" sz="2000" b="1" dirty="0" err="1"/>
              <a:t>endif</a:t>
            </a:r>
            <a:endParaRPr lang="fr-MA" sz="2000" b="1" dirty="0"/>
          </a:p>
          <a:p>
            <a:r>
              <a:rPr lang="fr-MA" sz="2000" dirty="0"/>
              <a:t> On peut nommer des contraintes</a:t>
            </a:r>
            <a:br>
              <a:rPr lang="fr-MA" sz="2000" dirty="0"/>
            </a:br>
            <a:r>
              <a:rPr lang="fr-MA" sz="2000" dirty="0"/>
              <a:t>Exemple</a:t>
            </a:r>
            <a:br>
              <a:rPr lang="fr-MA" sz="2000" dirty="0"/>
            </a:br>
            <a:r>
              <a:rPr lang="fr-MA" sz="2000" dirty="0"/>
              <a:t> </a:t>
            </a:r>
            <a:r>
              <a:rPr lang="fr-MA" sz="2000" b="1" dirty="0" err="1"/>
              <a:t>context</a:t>
            </a:r>
            <a:r>
              <a:rPr lang="fr-MA" sz="2000" b="1" dirty="0"/>
              <a:t> </a:t>
            </a:r>
            <a:r>
              <a:rPr lang="fr-MA" sz="2000" dirty="0"/>
              <a:t>Compte</a:t>
            </a:r>
            <a:br>
              <a:rPr lang="fr-MA" sz="2000" dirty="0"/>
            </a:br>
            <a:r>
              <a:rPr lang="fr-MA" sz="2000" b="1" dirty="0" err="1"/>
              <a:t>inv</a:t>
            </a:r>
            <a:r>
              <a:rPr lang="fr-MA" sz="2000" b="1" dirty="0"/>
              <a:t> </a:t>
            </a:r>
            <a:r>
              <a:rPr lang="fr-MA" sz="2000" dirty="0" err="1"/>
              <a:t>soldePositif</a:t>
            </a:r>
            <a:r>
              <a:rPr lang="fr-MA" sz="2000" dirty="0"/>
              <a:t>: solde &gt; 0</a:t>
            </a:r>
          </a:p>
          <a:p>
            <a:r>
              <a:rPr lang="fr-MA" sz="2000" dirty="0"/>
              <a:t> </a:t>
            </a:r>
            <a:r>
              <a:rPr lang="fr-MA" sz="2000" b="1" dirty="0" err="1"/>
              <a:t>context</a:t>
            </a:r>
            <a:r>
              <a:rPr lang="fr-MA" sz="2000" b="1" dirty="0"/>
              <a:t> </a:t>
            </a:r>
            <a:r>
              <a:rPr lang="fr-MA" sz="2000" dirty="0"/>
              <a:t>Compte::débiter(somme : Integer)</a:t>
            </a:r>
            <a:br>
              <a:rPr lang="fr-MA" sz="2000" dirty="0"/>
            </a:br>
            <a:r>
              <a:rPr lang="fr-MA" sz="2000" b="1" dirty="0" err="1"/>
              <a:t>pre</a:t>
            </a:r>
            <a:r>
              <a:rPr lang="fr-MA" sz="2000" b="1" dirty="0"/>
              <a:t> </a:t>
            </a:r>
            <a:r>
              <a:rPr lang="fr-MA" sz="2000" dirty="0" err="1"/>
              <a:t>sommePositive</a:t>
            </a:r>
            <a:r>
              <a:rPr lang="fr-MA" sz="2000" dirty="0"/>
              <a:t>: somme &gt; 0</a:t>
            </a:r>
            <a:br>
              <a:rPr lang="fr-MA" sz="2000" dirty="0"/>
            </a:br>
            <a:r>
              <a:rPr lang="fr-MA" sz="2000" b="1" dirty="0"/>
              <a:t>post </a:t>
            </a:r>
            <a:r>
              <a:rPr lang="fr-MA" sz="2000" dirty="0" err="1"/>
              <a:t>sommeDébitée</a:t>
            </a:r>
            <a:r>
              <a:rPr lang="fr-MA" sz="2000" dirty="0"/>
              <a:t>: solde = </a:t>
            </a:r>
            <a:r>
              <a:rPr lang="fr-MA" sz="2000" dirty="0" err="1"/>
              <a:t>solde@pre</a:t>
            </a:r>
            <a:r>
              <a:rPr lang="fr-MA" sz="2000" dirty="0"/>
              <a:t> - somme </a:t>
            </a:r>
            <a:br>
              <a:rPr lang="fr-MA" sz="2000" dirty="0"/>
            </a:br>
            <a:endParaRPr lang="fr-MA" sz="2000" dirty="0"/>
          </a:p>
        </p:txBody>
      </p:sp>
    </p:spTree>
    <p:extLst>
      <p:ext uri="{BB962C8B-B14F-4D97-AF65-F5344CB8AC3E}">
        <p14:creationId xmlns:p14="http://schemas.microsoft.com/office/powerpoint/2010/main" val="92071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4E89-056B-4E50-8C54-3E7AF241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45" y="306333"/>
            <a:ext cx="8911687" cy="1280890"/>
          </a:xfrm>
        </p:spPr>
        <p:txBody>
          <a:bodyPr/>
          <a:lstStyle/>
          <a:p>
            <a:r>
              <a:rPr lang="fr-MA" b="1" i="1" dirty="0"/>
              <a:t>Variables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4741-64F6-444B-A0EB-7526B40B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258" y="1441269"/>
            <a:ext cx="8915400" cy="4463142"/>
          </a:xfrm>
        </p:spPr>
        <p:txBody>
          <a:bodyPr>
            <a:noAutofit/>
          </a:bodyPr>
          <a:lstStyle/>
          <a:p>
            <a:r>
              <a:rPr lang="fr-MA" sz="2400" dirty="0"/>
              <a:t>Pour faciliter l'utilisation de certains attributs ou</a:t>
            </a:r>
            <a:br>
              <a:rPr lang="fr-MA" sz="2400" dirty="0"/>
            </a:br>
            <a:r>
              <a:rPr lang="fr-MA" sz="2400" dirty="0"/>
              <a:t>calculs de valeurs on peut définir des variables</a:t>
            </a:r>
            <a:br>
              <a:rPr lang="fr-MA" sz="2400" dirty="0"/>
            </a:br>
            <a:r>
              <a:rPr lang="fr-MA" sz="2400" dirty="0"/>
              <a:t>Dans une contrainte OCL : let ... in ...</a:t>
            </a:r>
          </a:p>
          <a:p>
            <a:r>
              <a:rPr lang="fr-MA" sz="2400" dirty="0"/>
              <a:t>Une personne majeure doit avoir de l'argent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 err="1"/>
              <a:t>context</a:t>
            </a:r>
            <a:r>
              <a:rPr lang="fr-MA" sz="2400" b="1" dirty="0"/>
              <a:t> </a:t>
            </a:r>
            <a:r>
              <a:rPr lang="fr-MA" sz="2400" dirty="0"/>
              <a:t>Personne</a:t>
            </a:r>
            <a:br>
              <a:rPr lang="fr-MA" sz="2400" dirty="0"/>
            </a:br>
            <a:r>
              <a:rPr lang="fr-MA" sz="2400" b="1" dirty="0" err="1"/>
              <a:t>inv</a:t>
            </a:r>
            <a:r>
              <a:rPr lang="fr-MA" sz="2400" dirty="0"/>
              <a:t>: </a:t>
            </a:r>
            <a:r>
              <a:rPr lang="fr-MA" sz="2400" b="1" dirty="0"/>
              <a:t>let </a:t>
            </a:r>
            <a:r>
              <a:rPr lang="fr-MA" sz="2400" dirty="0"/>
              <a:t>argent = </a:t>
            </a:r>
            <a:r>
              <a:rPr lang="fr-MA" sz="2400" dirty="0" err="1"/>
              <a:t>compte.solde</a:t>
            </a:r>
            <a:r>
              <a:rPr lang="fr-MA" sz="2400" dirty="0"/>
              <a:t> -&gt; </a:t>
            </a:r>
            <a:r>
              <a:rPr lang="fr-MA" sz="2400" dirty="0" err="1"/>
              <a:t>sum</a:t>
            </a:r>
            <a:r>
              <a:rPr lang="fr-MA" sz="2400" dirty="0"/>
              <a:t>() </a:t>
            </a:r>
            <a:r>
              <a:rPr lang="fr-MA" sz="2400" b="1" dirty="0"/>
              <a:t>in</a:t>
            </a:r>
            <a:br>
              <a:rPr lang="fr-MA" sz="2400" b="1" dirty="0"/>
            </a:br>
            <a:r>
              <a:rPr lang="fr-MA" sz="2400" dirty="0" err="1"/>
              <a:t>age</a:t>
            </a:r>
            <a:r>
              <a:rPr lang="fr-MA" sz="2400" dirty="0"/>
              <a:t> &gt;= 18 </a:t>
            </a:r>
            <a:r>
              <a:rPr lang="fr-MA" sz="2400" b="1" dirty="0" err="1"/>
              <a:t>implies</a:t>
            </a:r>
            <a:r>
              <a:rPr lang="fr-MA" sz="2400" b="1" dirty="0"/>
              <a:t> </a:t>
            </a:r>
            <a:r>
              <a:rPr lang="fr-MA" sz="2400" dirty="0"/>
              <a:t>argent &gt; 0</a:t>
            </a:r>
            <a:br>
              <a:rPr lang="fr-MA" sz="2400" dirty="0"/>
            </a:br>
            <a:r>
              <a:rPr lang="fr-MA" sz="2400" dirty="0"/>
              <a:t>  </a:t>
            </a:r>
            <a:r>
              <a:rPr lang="fr-MA" sz="2400" dirty="0" err="1"/>
              <a:t>sum</a:t>
            </a:r>
            <a:r>
              <a:rPr lang="fr-MA" sz="2400" dirty="0"/>
              <a:t>() : fait la somme de tous les objets de la collection</a:t>
            </a:r>
            <a:br>
              <a:rPr lang="fr-MA" sz="2400" dirty="0"/>
            </a:br>
            <a:r>
              <a:rPr lang="fr-MA" sz="2400" dirty="0"/>
              <a:t> Pour l'utiliser partout : </a:t>
            </a:r>
            <a:r>
              <a:rPr lang="fr-MA" sz="2400" b="1" dirty="0" err="1"/>
              <a:t>def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 err="1"/>
              <a:t>context</a:t>
            </a:r>
            <a:r>
              <a:rPr lang="fr-MA" sz="2400" b="1" dirty="0"/>
              <a:t> </a:t>
            </a:r>
            <a:r>
              <a:rPr lang="fr-MA" sz="2400" dirty="0"/>
              <a:t>Personne</a:t>
            </a:r>
            <a:br>
              <a:rPr lang="fr-MA" sz="2400" dirty="0"/>
            </a:br>
            <a:r>
              <a:rPr lang="fr-MA" sz="2400" b="1" dirty="0" err="1"/>
              <a:t>def</a:t>
            </a:r>
            <a:r>
              <a:rPr lang="fr-MA" sz="2400" dirty="0"/>
              <a:t>: argent : Integer = </a:t>
            </a:r>
            <a:r>
              <a:rPr lang="fr-MA" sz="2400" dirty="0" err="1"/>
              <a:t>compte.solde</a:t>
            </a:r>
            <a:r>
              <a:rPr lang="fr-MA" sz="2400" dirty="0"/>
              <a:t> -&gt; </a:t>
            </a:r>
            <a:r>
              <a:rPr lang="fr-MA" sz="2400" dirty="0" err="1"/>
              <a:t>sum</a:t>
            </a:r>
            <a:r>
              <a:rPr lang="fr-MA" sz="2400" dirty="0"/>
              <a:t>()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 err="1"/>
              <a:t>context</a:t>
            </a:r>
            <a:r>
              <a:rPr lang="fr-MA" sz="2400" b="1" dirty="0"/>
              <a:t> </a:t>
            </a:r>
            <a:r>
              <a:rPr lang="fr-MA" sz="2400" dirty="0"/>
              <a:t>Personne</a:t>
            </a:r>
            <a:br>
              <a:rPr lang="fr-MA" sz="2400" dirty="0"/>
            </a:br>
            <a:r>
              <a:rPr lang="fr-MA" sz="2400" b="1" dirty="0" err="1"/>
              <a:t>inv</a:t>
            </a:r>
            <a:r>
              <a:rPr lang="fr-MA" sz="2400" dirty="0"/>
              <a:t>: </a:t>
            </a:r>
            <a:r>
              <a:rPr lang="fr-MA" sz="2400" dirty="0" err="1"/>
              <a:t>age</a:t>
            </a:r>
            <a:r>
              <a:rPr lang="fr-MA" sz="2400" dirty="0"/>
              <a:t> &gt;= 18 </a:t>
            </a:r>
            <a:r>
              <a:rPr lang="fr-MA" sz="2400" b="1" dirty="0" err="1"/>
              <a:t>implies</a:t>
            </a:r>
            <a:r>
              <a:rPr lang="fr-MA" sz="2400" b="1" dirty="0"/>
              <a:t> </a:t>
            </a:r>
            <a:r>
              <a:rPr lang="fr-MA" sz="2400" dirty="0" err="1"/>
              <a:t>self.argent</a:t>
            </a:r>
            <a:r>
              <a:rPr lang="fr-MA" sz="2400" dirty="0"/>
              <a:t> &gt; 0 </a:t>
            </a:r>
            <a:br>
              <a:rPr lang="fr-MA" sz="2400" dirty="0"/>
            </a:b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182566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16E4-EC68-49F2-A7FA-8F73B0A3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i="1" dirty="0"/>
              <a:t>Définition de fonctions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97A-58A5-4C7B-AFB4-0AF77CBF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MA" sz="2400" b="1" dirty="0" err="1"/>
              <a:t>context</a:t>
            </a:r>
            <a:r>
              <a:rPr lang="fr-MA" sz="2400" b="1" dirty="0"/>
              <a:t> </a:t>
            </a:r>
            <a:r>
              <a:rPr lang="fr-MA" sz="2400" dirty="0"/>
              <a:t>Banque </a:t>
            </a:r>
            <a:r>
              <a:rPr lang="fr-MA" sz="2400" b="1" dirty="0" err="1"/>
              <a:t>def</a:t>
            </a:r>
            <a:r>
              <a:rPr lang="fr-MA" sz="2400" dirty="0"/>
              <a:t>: </a:t>
            </a:r>
            <a:r>
              <a:rPr lang="fr-MA" sz="2400" dirty="0" err="1"/>
              <a:t>soldesSup</a:t>
            </a:r>
            <a:r>
              <a:rPr lang="fr-MA" sz="2400" dirty="0"/>
              <a:t>(val : Integer) : Set(Compte) = </a:t>
            </a:r>
            <a:r>
              <a:rPr lang="fr-MA" sz="2400" dirty="0" err="1"/>
              <a:t>self.compte</a:t>
            </a:r>
            <a:r>
              <a:rPr lang="fr-MA" sz="2400" dirty="0"/>
              <a:t> -&gt; select (c | </a:t>
            </a:r>
            <a:r>
              <a:rPr lang="fr-MA" sz="2400" dirty="0" err="1"/>
              <a:t>c.solde</a:t>
            </a:r>
            <a:r>
              <a:rPr lang="fr-MA" sz="2400" dirty="0"/>
              <a:t> &gt; val)</a:t>
            </a:r>
          </a:p>
          <a:p>
            <a:r>
              <a:rPr lang="fr-MA" sz="2400" dirty="0"/>
              <a:t> S'utilise ensuite comme une opération de la classe Banque dont on se sert pour écrire une contrainte</a:t>
            </a:r>
            <a:br>
              <a:rPr lang="fr-MA" sz="2400" dirty="0"/>
            </a:br>
            <a:r>
              <a:rPr lang="fr-MA" sz="2400" dirty="0"/>
              <a:t> </a:t>
            </a:r>
            <a:r>
              <a:rPr lang="fr-MA" sz="2400" b="1" dirty="0" err="1"/>
              <a:t>context</a:t>
            </a:r>
            <a:r>
              <a:rPr lang="fr-MA" sz="2400" b="1" dirty="0"/>
              <a:t> </a:t>
            </a:r>
            <a:r>
              <a:rPr lang="fr-MA" sz="2400" dirty="0"/>
              <a:t>Banque</a:t>
            </a:r>
            <a:br>
              <a:rPr lang="fr-MA" sz="2400" dirty="0"/>
            </a:br>
            <a:r>
              <a:rPr lang="fr-MA" sz="2400" b="1" dirty="0" err="1"/>
              <a:t>inv</a:t>
            </a:r>
            <a:r>
              <a:rPr lang="fr-MA" sz="2400" dirty="0"/>
              <a:t>: </a:t>
            </a:r>
            <a:r>
              <a:rPr lang="fr-MA" sz="2400" dirty="0" err="1"/>
              <a:t>self.soldesSup</a:t>
            </a:r>
            <a:r>
              <a:rPr lang="fr-MA" sz="2400" dirty="0"/>
              <a:t>(1000) -&gt; </a:t>
            </a:r>
            <a:r>
              <a:rPr lang="fr-MA" sz="2400" dirty="0" err="1"/>
              <a:t>notEmpty</a:t>
            </a:r>
            <a:r>
              <a:rPr lang="fr-MA" sz="2400" dirty="0"/>
              <a:t>() </a:t>
            </a:r>
          </a:p>
          <a:p>
            <a:pPr marL="0" indent="0">
              <a:buNone/>
            </a:pPr>
            <a:endParaRPr lang="fr-MA" sz="2400" dirty="0"/>
          </a:p>
          <a:p>
            <a:r>
              <a:rPr lang="fr-MA" sz="2400" dirty="0"/>
              <a:t>Initialisation d’un attribut:</a:t>
            </a:r>
            <a:br>
              <a:rPr lang="fr-MA" sz="2400" dirty="0"/>
            </a:br>
            <a:endParaRPr lang="fr-MA" sz="2400" dirty="0"/>
          </a:p>
          <a:p>
            <a:r>
              <a:rPr lang="fr-MA" dirty="0"/>
              <a:t>50€ offerts par la banque à la création d'un compte</a:t>
            </a:r>
            <a:br>
              <a:rPr lang="fr-MA" dirty="0"/>
            </a:br>
            <a:r>
              <a:rPr lang="fr-MA" b="1" dirty="0" err="1"/>
              <a:t>context</a:t>
            </a:r>
            <a:r>
              <a:rPr lang="fr-MA" b="1" dirty="0"/>
              <a:t> </a:t>
            </a:r>
            <a:r>
              <a:rPr lang="fr-MA" dirty="0"/>
              <a:t>Compte::solde</a:t>
            </a:r>
            <a:br>
              <a:rPr lang="fr-MA" dirty="0"/>
            </a:br>
            <a:r>
              <a:rPr lang="fr-MA" b="1" dirty="0"/>
              <a:t>init</a:t>
            </a:r>
            <a:r>
              <a:rPr lang="fr-MA" dirty="0"/>
              <a:t>: 50</a:t>
            </a:r>
            <a:r>
              <a:rPr lang="fr-MA" sz="2400" dirty="0"/>
              <a:t> </a:t>
            </a:r>
            <a:br>
              <a:rPr lang="fr-MA" sz="2400" dirty="0"/>
            </a:b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312443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3CE04-AE3C-4034-AF96-FDF36F61D4E4}"/>
              </a:ext>
            </a:extLst>
          </p:cNvPr>
          <p:cNvSpPr/>
          <p:nvPr/>
        </p:nvSpPr>
        <p:spPr>
          <a:xfrm>
            <a:off x="5201084" y="3688472"/>
            <a:ext cx="500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b="1" dirty="0"/>
              <a:t>Exemple d'application sur un autre modèle</a:t>
            </a:r>
          </a:p>
        </p:txBody>
      </p:sp>
    </p:spTree>
    <p:extLst>
      <p:ext uri="{BB962C8B-B14F-4D97-AF65-F5344CB8AC3E}">
        <p14:creationId xmlns:p14="http://schemas.microsoft.com/office/powerpoint/2010/main" val="92078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41111-7CE7-4A00-9C37-6ED25DA0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5" y="1504572"/>
            <a:ext cx="4559837" cy="4007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B5625B-EEB9-4C82-8484-C203227F3E01}"/>
              </a:ext>
            </a:extLst>
          </p:cNvPr>
          <p:cNvSpPr/>
          <p:nvPr/>
        </p:nvSpPr>
        <p:spPr>
          <a:xfrm>
            <a:off x="5918460" y="566448"/>
            <a:ext cx="534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</a:t>
            </a:r>
            <a:r>
              <a:rPr lang="fr-M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Fenetre</a:t>
            </a:r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associée à un mur dans la même pièce</a:t>
            </a:r>
            <a:endParaRPr lang="fr-M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9D100-5C2B-4D46-99CB-CBF7C7B96976}"/>
              </a:ext>
            </a:extLst>
          </p:cNvPr>
          <p:cNvSpPr/>
          <p:nvPr/>
        </p:nvSpPr>
        <p:spPr>
          <a:xfrm>
            <a:off x="6096000" y="1323939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Contexte :</a:t>
            </a:r>
            <a:r>
              <a:rPr lang="fr-MA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Fenetre</a:t>
            </a:r>
            <a:endParaRPr lang="fr-MA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Inv:Self.piece</a:t>
            </a:r>
            <a:r>
              <a:rPr lang="fr-M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MA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self.mur.piece</a:t>
            </a:r>
            <a:endParaRPr lang="fr-MA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4ABA4-0710-4B50-BE96-ED943F0170BE}"/>
              </a:ext>
            </a:extLst>
          </p:cNvPr>
          <p:cNvSpPr/>
          <p:nvPr/>
        </p:nvSpPr>
        <p:spPr>
          <a:xfrm>
            <a:off x="5778137" y="2708755"/>
            <a:ext cx="511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total,2 murs de la pièce ont une fenêtre associée.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B61AA-AD47-4F51-919E-BAF49E572014}"/>
              </a:ext>
            </a:extLst>
          </p:cNvPr>
          <p:cNvSpPr/>
          <p:nvPr/>
        </p:nvSpPr>
        <p:spPr>
          <a:xfrm>
            <a:off x="5778137" y="3276835"/>
            <a:ext cx="6096000" cy="17793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 Piece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</a:t>
            </a:r>
            <a:endParaRPr lang="fr-MA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Self.mur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-&gt;(select(m| not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m.fenetre.oclIsUndefined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())-&gt;size()=2 (2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fenetres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associées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endParaRPr lang="fr-MA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Self.mur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-&gt;(select(m| not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m.piece.oclIsUndefined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())-&gt;size()=1 (meme piece)</a:t>
            </a:r>
            <a:endParaRPr lang="fr-MA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329C6-9627-4F50-839D-2039317BA230}"/>
              </a:ext>
            </a:extLst>
          </p:cNvPr>
          <p:cNvSpPr/>
          <p:nvPr/>
        </p:nvSpPr>
        <p:spPr>
          <a:xfrm>
            <a:off x="2476539" y="566448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TD</a:t>
            </a:r>
            <a:endParaRPr lang="fr-MA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94E2A-B563-43CA-8336-6540B9AE71CB}"/>
              </a:ext>
            </a:extLst>
          </p:cNvPr>
          <p:cNvSpPr/>
          <p:nvPr/>
        </p:nvSpPr>
        <p:spPr>
          <a:xfrm>
            <a:off x="5287728" y="57597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 err="1">
                <a:solidFill>
                  <a:srgbClr val="000000"/>
                </a:solidFill>
                <a:latin typeface="Georgia" panose="02040502050405020303" pitchFamily="18" charset="0"/>
              </a:rPr>
              <a:t>oclIsUndefined</a:t>
            </a:r>
            <a:r>
              <a:rPr lang="fr-MA" dirty="0">
                <a:solidFill>
                  <a:srgbClr val="000000"/>
                </a:solidFill>
                <a:latin typeface="Georgia" panose="02040502050405020303" pitchFamily="18" charset="0"/>
              </a:rPr>
              <a:t>() </a:t>
            </a:r>
            <a:r>
              <a:rPr lang="fr-MA" dirty="0">
                <a:solidFill>
                  <a:srgbClr val="000000"/>
                </a:solidFill>
                <a:latin typeface="ArialMT"/>
              </a:rPr>
              <a:t>: la propriété (association par exemple)</a:t>
            </a:r>
            <a:br>
              <a:rPr lang="fr-MA" dirty="0">
                <a:solidFill>
                  <a:srgbClr val="000000"/>
                </a:solidFill>
                <a:latin typeface="ArialMT"/>
              </a:rPr>
            </a:br>
            <a:r>
              <a:rPr lang="fr-MA" dirty="0">
                <a:solidFill>
                  <a:srgbClr val="000000"/>
                </a:solidFill>
                <a:latin typeface="ArialMT"/>
              </a:rPr>
              <a:t>n'a pas été initialisée (équivalent d'un « </a:t>
            </a:r>
            <a:r>
              <a:rPr lang="fr-MA" dirty="0" err="1">
                <a:solidFill>
                  <a:srgbClr val="000000"/>
                </a:solidFill>
                <a:latin typeface="ArialMT"/>
              </a:rPr>
              <a:t>null</a:t>
            </a:r>
            <a:r>
              <a:rPr lang="fr-MA" dirty="0">
                <a:solidFill>
                  <a:srgbClr val="000000"/>
                </a:solidFill>
                <a:latin typeface="ArialMT"/>
              </a:rPr>
              <a:t> »)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79224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C2106-F80E-4A82-BD93-2615B806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42" y="313509"/>
            <a:ext cx="8912406" cy="55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C78D-8159-4709-BC62-1D247A8B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93" y="396239"/>
            <a:ext cx="5934075" cy="533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BB5D7-8FF3-463A-A521-FFF200D6C692}"/>
              </a:ext>
            </a:extLst>
          </p:cNvPr>
          <p:cNvSpPr/>
          <p:nvPr/>
        </p:nvSpPr>
        <p:spPr>
          <a:xfrm>
            <a:off x="8201465" y="1120676"/>
            <a:ext cx="3559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Le diagramme de classe ne permet pas d'exprimer tout ce qui est défini dans la spécification informelle  Exemple :Le solde d'un compte doit toujours être positif : ajout d'une contrainte sur cet attribut </a:t>
            </a:r>
          </a:p>
        </p:txBody>
      </p:sp>
    </p:spTree>
    <p:extLst>
      <p:ext uri="{BB962C8B-B14F-4D97-AF65-F5344CB8AC3E}">
        <p14:creationId xmlns:p14="http://schemas.microsoft.com/office/powerpoint/2010/main" val="15900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7665B9-3BF4-4FA8-813D-258D8886FFC4}"/>
              </a:ext>
            </a:extLst>
          </p:cNvPr>
          <p:cNvSpPr/>
          <p:nvPr/>
        </p:nvSpPr>
        <p:spPr>
          <a:xfrm>
            <a:off x="1859279" y="1293223"/>
            <a:ext cx="9231085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M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on est marié, on a plus de 18 ans</a:t>
            </a:r>
            <a:endParaRPr lang="fr-M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 Person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endParaRPr lang="fr-M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Self.isMarried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implies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self.age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&gt;18</a:t>
            </a:r>
            <a:endParaRPr lang="fr-M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MA" sz="20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*on est plus </a:t>
            </a:r>
            <a:r>
              <a:rPr lang="fr-MA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agé</a:t>
            </a:r>
            <a:r>
              <a:rPr lang="fr-M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ses enfants</a:t>
            </a:r>
            <a:endParaRPr lang="fr-M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 Person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endParaRPr lang="fr-M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Self.children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forall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c|c.age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self.age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M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42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22C-CFB8-47D2-9351-68A6163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45" y="306333"/>
            <a:ext cx="8911687" cy="1280890"/>
          </a:xfrm>
        </p:spPr>
        <p:txBody>
          <a:bodyPr/>
          <a:lstStyle/>
          <a:p>
            <a:r>
              <a:rPr lang="fr-MA" dirty="0"/>
              <a:t>Exam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C1B1F-1A2F-4BFC-9030-B3CDEBE0D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1" y="1317917"/>
            <a:ext cx="6458464" cy="3211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0F6FF-D001-49C9-9DC0-F38BBE3CEC26}"/>
              </a:ext>
            </a:extLst>
          </p:cNvPr>
          <p:cNvSpPr/>
          <p:nvPr/>
        </p:nvSpPr>
        <p:spPr>
          <a:xfrm>
            <a:off x="6996618" y="1088388"/>
            <a:ext cx="478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1)La personne qui travaille dans le département est la même que celle qui est employée par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19376-219D-4DD2-9A81-548CFD777CD9}"/>
              </a:ext>
            </a:extLst>
          </p:cNvPr>
          <p:cNvSpPr/>
          <p:nvPr/>
        </p:nvSpPr>
        <p:spPr>
          <a:xfrm>
            <a:off x="4070867" y="5078418"/>
            <a:ext cx="53351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Solution:</a:t>
            </a:r>
          </a:p>
          <a:p>
            <a:r>
              <a:rPr lang="fr-MA" dirty="0" err="1"/>
              <a:t>Context</a:t>
            </a:r>
            <a:r>
              <a:rPr lang="fr-MA" dirty="0"/>
              <a:t> Personne</a:t>
            </a:r>
          </a:p>
          <a:p>
            <a:r>
              <a:rPr lang="fr-MA" dirty="0" err="1"/>
              <a:t>Inv:self.entreprise</a:t>
            </a:r>
            <a:r>
              <a:rPr lang="fr-MA" dirty="0"/>
              <a:t>=</a:t>
            </a:r>
            <a:r>
              <a:rPr lang="fr-MA" dirty="0" err="1"/>
              <a:t>self.departement.entreprise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26411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22C-CFB8-47D2-9351-68A6163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45" y="306333"/>
            <a:ext cx="8911687" cy="1280890"/>
          </a:xfrm>
        </p:spPr>
        <p:txBody>
          <a:bodyPr/>
          <a:lstStyle/>
          <a:p>
            <a:r>
              <a:rPr lang="fr-MA" dirty="0"/>
              <a:t>Exam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C1B1F-1A2F-4BFC-9030-B3CDEBE0D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1" y="1317917"/>
            <a:ext cx="6458464" cy="3211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0F6FF-D001-49C9-9DC0-F38BBE3CEC26}"/>
              </a:ext>
            </a:extLst>
          </p:cNvPr>
          <p:cNvSpPr/>
          <p:nvPr/>
        </p:nvSpPr>
        <p:spPr>
          <a:xfrm>
            <a:off x="6996618" y="1088388"/>
            <a:ext cx="4787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2)Une personne travaillant pour une entreprise doit être âgée de 18ans et plus. On suppose que la classe Personne a un attribut âge.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19376-219D-4DD2-9A81-548CFD777CD9}"/>
              </a:ext>
            </a:extLst>
          </p:cNvPr>
          <p:cNvSpPr/>
          <p:nvPr/>
        </p:nvSpPr>
        <p:spPr>
          <a:xfrm>
            <a:off x="1170912" y="5169858"/>
            <a:ext cx="40366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Solution1:</a:t>
            </a:r>
          </a:p>
          <a:p>
            <a:r>
              <a:rPr lang="fr-MA" dirty="0" err="1"/>
              <a:t>Context</a:t>
            </a:r>
            <a:r>
              <a:rPr lang="fr-MA" dirty="0"/>
              <a:t> Entreprise</a:t>
            </a:r>
          </a:p>
          <a:p>
            <a:r>
              <a:rPr lang="fr-MA" dirty="0" err="1"/>
              <a:t>Inv</a:t>
            </a:r>
            <a:r>
              <a:rPr lang="fr-MA" dirty="0"/>
              <a:t>: not(personnes-&gt;</a:t>
            </a:r>
            <a:r>
              <a:rPr lang="fr-MA" dirty="0" err="1"/>
              <a:t>exist</a:t>
            </a:r>
            <a:r>
              <a:rPr lang="fr-MA" dirty="0"/>
              <a:t>(</a:t>
            </a:r>
            <a:r>
              <a:rPr lang="fr-MA" dirty="0" err="1"/>
              <a:t>age</a:t>
            </a:r>
            <a:r>
              <a:rPr lang="fr-MA" dirty="0"/>
              <a:t>&lt;18))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23F7E-73E6-4E5D-BC63-896D82C56391}"/>
              </a:ext>
            </a:extLst>
          </p:cNvPr>
          <p:cNvSpPr/>
          <p:nvPr/>
        </p:nvSpPr>
        <p:spPr>
          <a:xfrm>
            <a:off x="5699369" y="5169858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Solution2:</a:t>
            </a:r>
          </a:p>
          <a:p>
            <a:r>
              <a:rPr lang="fr-MA" dirty="0" err="1"/>
              <a:t>Context</a:t>
            </a:r>
            <a:r>
              <a:rPr lang="fr-MA" dirty="0"/>
              <a:t> Entreprise</a:t>
            </a:r>
          </a:p>
          <a:p>
            <a:r>
              <a:rPr lang="fr-MA" dirty="0" err="1"/>
              <a:t>Inv</a:t>
            </a:r>
            <a:r>
              <a:rPr lang="fr-MA" dirty="0"/>
              <a:t>: personnes-&gt;</a:t>
            </a:r>
            <a:r>
              <a:rPr lang="fr-MA" dirty="0" err="1"/>
              <a:t>forAll</a:t>
            </a:r>
            <a:r>
              <a:rPr lang="fr-MA" dirty="0"/>
              <a:t>(</a:t>
            </a:r>
            <a:r>
              <a:rPr lang="fr-MA" dirty="0" err="1"/>
              <a:t>p|p.age</a:t>
            </a:r>
            <a:r>
              <a:rPr lang="fr-MA" dirty="0"/>
              <a:t>&gt;=18)</a:t>
            </a:r>
          </a:p>
        </p:txBody>
      </p:sp>
    </p:spTree>
    <p:extLst>
      <p:ext uri="{BB962C8B-B14F-4D97-AF65-F5344CB8AC3E}">
        <p14:creationId xmlns:p14="http://schemas.microsoft.com/office/powerpoint/2010/main" val="2136624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22C-CFB8-47D2-9351-68A6163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45" y="306333"/>
            <a:ext cx="8911687" cy="1280890"/>
          </a:xfrm>
        </p:spPr>
        <p:txBody>
          <a:bodyPr/>
          <a:lstStyle/>
          <a:p>
            <a:r>
              <a:rPr lang="fr-MA" dirty="0"/>
              <a:t>Exam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C1B1F-1A2F-4BFC-9030-B3CDEBE0D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1" y="1317917"/>
            <a:ext cx="6458464" cy="3211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0F6FF-D001-49C9-9DC0-F38BBE3CEC26}"/>
              </a:ext>
            </a:extLst>
          </p:cNvPr>
          <p:cNvSpPr/>
          <p:nvPr/>
        </p:nvSpPr>
        <p:spPr>
          <a:xfrm>
            <a:off x="6996618" y="1088388"/>
            <a:ext cx="478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3)Deux personnes ne doivent pas avoir le même nom, on suppose que la classe Personne a un attribut nom.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19376-219D-4DD2-9A81-548CFD777CD9}"/>
              </a:ext>
            </a:extLst>
          </p:cNvPr>
          <p:cNvSpPr/>
          <p:nvPr/>
        </p:nvSpPr>
        <p:spPr>
          <a:xfrm>
            <a:off x="2410045" y="5307947"/>
            <a:ext cx="86565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Solution:</a:t>
            </a:r>
          </a:p>
          <a:p>
            <a:r>
              <a:rPr lang="fr-MA" dirty="0" err="1"/>
              <a:t>Context</a:t>
            </a:r>
            <a:r>
              <a:rPr lang="fr-MA" dirty="0"/>
              <a:t> Personne</a:t>
            </a:r>
          </a:p>
          <a:p>
            <a:r>
              <a:rPr lang="fr-MA" dirty="0" err="1"/>
              <a:t>Inv</a:t>
            </a:r>
            <a:r>
              <a:rPr lang="fr-MA" dirty="0"/>
              <a:t>: </a:t>
            </a:r>
            <a:r>
              <a:rPr lang="fr-MA" dirty="0" err="1"/>
              <a:t>Personne.allInstances</a:t>
            </a:r>
            <a:r>
              <a:rPr lang="fr-MA" dirty="0"/>
              <a:t>()-&gt;</a:t>
            </a:r>
            <a:r>
              <a:rPr lang="fr-MA" dirty="0" err="1"/>
              <a:t>forAll</a:t>
            </a:r>
            <a:r>
              <a:rPr lang="fr-MA" dirty="0"/>
              <a:t>(p1,p2|p1&lt;&gt;p2 </a:t>
            </a:r>
            <a:r>
              <a:rPr lang="fr-MA" dirty="0" err="1"/>
              <a:t>implies</a:t>
            </a:r>
            <a:r>
              <a:rPr lang="fr-MA" dirty="0"/>
              <a:t> p1.nom&lt;&gt;p2.nom)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28EF7-0CD4-4D5F-96DC-9A04ADA0EB78}"/>
              </a:ext>
            </a:extLst>
          </p:cNvPr>
          <p:cNvSpPr/>
          <p:nvPr/>
        </p:nvSpPr>
        <p:spPr>
          <a:xfrm>
            <a:off x="7098802" y="2923856"/>
            <a:ext cx="4583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 err="1">
                <a:solidFill>
                  <a:srgbClr val="FF0000"/>
                </a:solidFill>
                <a:latin typeface="Georgia" panose="02040502050405020303" pitchFamily="18" charset="0"/>
              </a:rPr>
              <a:t>allInstances</a:t>
            </a:r>
            <a:r>
              <a:rPr lang="fr-MA" b="1" dirty="0">
                <a:solidFill>
                  <a:srgbClr val="FF0000"/>
                </a:solidFill>
                <a:latin typeface="Georgia" panose="02040502050405020303" pitchFamily="18" charset="0"/>
              </a:rPr>
              <a:t>()</a:t>
            </a:r>
            <a:br>
              <a:rPr lang="fr-MA" b="1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fr-MA" b="1" dirty="0">
                <a:solidFill>
                  <a:srgbClr val="FF0000"/>
                </a:solidFill>
                <a:latin typeface="ArialMT"/>
              </a:rPr>
              <a:t>Primitive s'appliquant sur une classe (et non pas un objet) et</a:t>
            </a:r>
            <a:br>
              <a:rPr lang="fr-MA" b="1" dirty="0">
                <a:solidFill>
                  <a:srgbClr val="FF0000"/>
                </a:solidFill>
                <a:latin typeface="ArialMT"/>
              </a:rPr>
            </a:br>
            <a:r>
              <a:rPr lang="fr-MA" b="1" dirty="0">
                <a:solidFill>
                  <a:srgbClr val="FF0000"/>
                </a:solidFill>
                <a:latin typeface="ArialMT"/>
              </a:rPr>
              <a:t>retournant toutes les instances de la classe référencée</a:t>
            </a:r>
            <a:br>
              <a:rPr lang="fr-MA" b="1" dirty="0">
                <a:solidFill>
                  <a:srgbClr val="FF0000"/>
                </a:solidFill>
                <a:latin typeface="ArialMT"/>
              </a:rPr>
            </a:br>
            <a:r>
              <a:rPr lang="fr-MA" b="1" dirty="0">
                <a:solidFill>
                  <a:srgbClr val="FF0000"/>
                </a:solidFill>
                <a:latin typeface="ArialMT"/>
              </a:rPr>
              <a:t>(ici la classe Personne)</a:t>
            </a:r>
            <a:r>
              <a:rPr lang="fr-MA" b="1" dirty="0">
                <a:solidFill>
                  <a:srgbClr val="FF0000"/>
                </a:solidFill>
              </a:rPr>
              <a:t> </a:t>
            </a:r>
            <a:br>
              <a:rPr lang="fr-MA" b="1" dirty="0">
                <a:solidFill>
                  <a:srgbClr val="FF0000"/>
                </a:solidFill>
              </a:rPr>
            </a:br>
            <a:endParaRPr lang="fr-M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1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22C-CFB8-47D2-9351-68A6163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45" y="306333"/>
            <a:ext cx="8911687" cy="1280890"/>
          </a:xfrm>
        </p:spPr>
        <p:txBody>
          <a:bodyPr/>
          <a:lstStyle/>
          <a:p>
            <a:r>
              <a:rPr lang="fr-MA" dirty="0"/>
              <a:t>Exam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C1B1F-1A2F-4BFC-9030-B3CDEBE0D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1" y="1317917"/>
            <a:ext cx="6458464" cy="3211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0F6FF-D001-49C9-9DC0-F38BBE3CEC26}"/>
              </a:ext>
            </a:extLst>
          </p:cNvPr>
          <p:cNvSpPr/>
          <p:nvPr/>
        </p:nvSpPr>
        <p:spPr>
          <a:xfrm>
            <a:off x="6996618" y="1088388"/>
            <a:ext cx="4787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4)Aucune personne n’est </a:t>
            </a:r>
            <a:r>
              <a:rPr lang="fr-MA" b="1" dirty="0" err="1"/>
              <a:t>agée</a:t>
            </a:r>
            <a:r>
              <a:rPr lang="fr-MA" b="1" dirty="0"/>
              <a:t> de plus de 130 ans. Le jour d’anniversaire de la personne, son âge est augmenté de 1 an. Ajouter l’esp OCL permettant de représenter cette précondition et cette postcondition associée à l’opération anniversaire Personne.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19376-219D-4DD2-9A81-548CFD777CD9}"/>
              </a:ext>
            </a:extLst>
          </p:cNvPr>
          <p:cNvSpPr/>
          <p:nvPr/>
        </p:nvSpPr>
        <p:spPr>
          <a:xfrm>
            <a:off x="2410045" y="5177319"/>
            <a:ext cx="38202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Solution:</a:t>
            </a:r>
          </a:p>
          <a:p>
            <a:r>
              <a:rPr lang="fr-MA" dirty="0" err="1"/>
              <a:t>Context</a:t>
            </a:r>
            <a:r>
              <a:rPr lang="fr-MA" dirty="0"/>
              <a:t> Personne::anniversaire()</a:t>
            </a:r>
          </a:p>
          <a:p>
            <a:r>
              <a:rPr lang="fr-MA" dirty="0" err="1"/>
              <a:t>Pre:age</a:t>
            </a:r>
            <a:r>
              <a:rPr lang="fr-MA" dirty="0"/>
              <a:t>&lt;130</a:t>
            </a:r>
          </a:p>
          <a:p>
            <a:r>
              <a:rPr lang="fr-MA" dirty="0"/>
              <a:t>Post: </a:t>
            </a:r>
            <a:r>
              <a:rPr lang="fr-MA" dirty="0" err="1"/>
              <a:t>age</a:t>
            </a:r>
            <a:r>
              <a:rPr lang="fr-MA" dirty="0"/>
              <a:t>=age@pre+1.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8555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8E8-407D-481D-A512-C017227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Solution: langage formel avec sémantique précise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D7E2-B4BA-4AED-A68F-64540D96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42606"/>
            <a:ext cx="8915400" cy="3777622"/>
          </a:xfrm>
        </p:spPr>
        <p:txBody>
          <a:bodyPr/>
          <a:lstStyle/>
          <a:p>
            <a:r>
              <a:rPr lang="fr-MA" dirty="0"/>
              <a:t>OCL : Object </a:t>
            </a:r>
            <a:r>
              <a:rPr lang="fr-MA" dirty="0" err="1"/>
              <a:t>Constraint</a:t>
            </a:r>
            <a:r>
              <a:rPr lang="fr-MA" dirty="0"/>
              <a:t> </a:t>
            </a:r>
            <a:r>
              <a:rPr lang="fr-MA" dirty="0" err="1"/>
              <a:t>Language</a:t>
            </a:r>
            <a:r>
              <a:rPr lang="fr-MA" dirty="0"/>
              <a:t> </a:t>
            </a:r>
          </a:p>
          <a:p>
            <a:r>
              <a:rPr lang="fr-MA" dirty="0"/>
              <a:t> Langage de contraintes orienté-objet </a:t>
            </a:r>
          </a:p>
          <a:p>
            <a:r>
              <a:rPr lang="fr-MA" dirty="0"/>
              <a:t> Langage formel (mais « simple » à utiliser) avec une syntaxe, une grammaire, une sémantique (manipulable par un outil) </a:t>
            </a:r>
          </a:p>
          <a:p>
            <a:r>
              <a:rPr lang="fr-MA" dirty="0"/>
              <a:t> S'applique entre autres sur les diagrammes UML</a:t>
            </a:r>
          </a:p>
          <a:p>
            <a:r>
              <a:rPr lang="fr-MA" dirty="0"/>
              <a:t>Norme de l’OMG</a:t>
            </a:r>
          </a:p>
          <a:p>
            <a:r>
              <a:rPr lang="fr-MA" dirty="0"/>
              <a:t>Version courante 2.4 (2014)</a:t>
            </a:r>
          </a:p>
        </p:txBody>
      </p:sp>
    </p:spTree>
    <p:extLst>
      <p:ext uri="{BB962C8B-B14F-4D97-AF65-F5344CB8AC3E}">
        <p14:creationId xmlns:p14="http://schemas.microsoft.com/office/powerpoint/2010/main" val="42301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2288-F32A-4F4D-B1CF-A6D7CD2F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302" y="3053802"/>
            <a:ext cx="8911687" cy="1280890"/>
          </a:xfrm>
        </p:spPr>
        <p:txBody>
          <a:bodyPr/>
          <a:lstStyle/>
          <a:p>
            <a:r>
              <a:rPr lang="fr-MA" dirty="0"/>
              <a:t>Les principaux concepts d'OCL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7420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6795-6BE1-4363-B9F4-0DEF7A89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264" y="866502"/>
            <a:ext cx="8915400" cy="4554583"/>
          </a:xfrm>
        </p:spPr>
        <p:txBody>
          <a:bodyPr>
            <a:normAutofit fontScale="92500" lnSpcReduction="10000"/>
          </a:bodyPr>
          <a:lstStyle/>
          <a:p>
            <a:r>
              <a:rPr lang="fr-MA" dirty="0"/>
              <a:t>OCL permet principalement d'exprimer deux types de contraintes sur l'état d'un objet ou d'un ensemble d'objets </a:t>
            </a:r>
          </a:p>
          <a:p>
            <a:r>
              <a:rPr lang="fr-MA" dirty="0"/>
              <a:t> Des invariants (contraintes) qui doivent être respectés en permanence </a:t>
            </a:r>
          </a:p>
          <a:p>
            <a:r>
              <a:rPr lang="fr-MA" dirty="0"/>
              <a:t> Des pré et </a:t>
            </a:r>
            <a:r>
              <a:rPr lang="fr-MA" dirty="0" err="1"/>
              <a:t>post-conditions</a:t>
            </a:r>
            <a:r>
              <a:rPr lang="fr-MA" dirty="0"/>
              <a:t> pour une opération </a:t>
            </a:r>
          </a:p>
          <a:p>
            <a:r>
              <a:rPr lang="fr-MA" dirty="0"/>
              <a:t> Précondition : doit être vérifiée avant l'exécution</a:t>
            </a:r>
          </a:p>
          <a:p>
            <a:r>
              <a:rPr lang="fr-MA" dirty="0"/>
              <a:t> Postcondition : doit être vérifiée après l'exécution </a:t>
            </a:r>
          </a:p>
          <a:p>
            <a:endParaRPr lang="fr-MA" dirty="0"/>
          </a:p>
          <a:p>
            <a:endParaRPr lang="fr-MA" dirty="0"/>
          </a:p>
          <a:p>
            <a:endParaRPr lang="fr-MA" dirty="0"/>
          </a:p>
          <a:p>
            <a:r>
              <a:rPr lang="fr-MA" dirty="0"/>
              <a:t> </a:t>
            </a:r>
            <a:r>
              <a:rPr lang="fr-MA" sz="2800" b="1" dirty="0">
                <a:solidFill>
                  <a:srgbClr val="FF0000"/>
                </a:solidFill>
              </a:rPr>
              <a:t>Attention : Une expression OCL décrit une contrainte à respecter et non pas le « code » d'une méthode</a:t>
            </a:r>
          </a:p>
        </p:txBody>
      </p:sp>
    </p:spTree>
    <p:extLst>
      <p:ext uri="{BB962C8B-B14F-4D97-AF65-F5344CB8AC3E}">
        <p14:creationId xmlns:p14="http://schemas.microsoft.com/office/powerpoint/2010/main" val="20492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6D8-AC27-4212-982B-A3584EA9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2C51-2418-49AB-A10C-CCC0FEA0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Une expression OCL est toujours définie dans un contexte </a:t>
            </a:r>
          </a:p>
          <a:p>
            <a:r>
              <a:rPr lang="fr-MA" dirty="0"/>
              <a:t>Ce contexte est une classe </a:t>
            </a:r>
          </a:p>
          <a:p>
            <a:r>
              <a:rPr lang="fr-MA" dirty="0"/>
              <a:t> Mot-clé : </a:t>
            </a:r>
            <a:r>
              <a:rPr lang="fr-MA" sz="2400" b="1" dirty="0" err="1"/>
              <a:t>context</a:t>
            </a:r>
            <a:r>
              <a:rPr lang="fr-MA" sz="2400" b="1" dirty="0"/>
              <a:t> </a:t>
            </a:r>
          </a:p>
          <a:p>
            <a:r>
              <a:rPr lang="fr-MA" dirty="0"/>
              <a:t> Exemple </a:t>
            </a:r>
          </a:p>
          <a:p>
            <a:r>
              <a:rPr lang="fr-MA" dirty="0"/>
              <a:t> </a:t>
            </a:r>
            <a:r>
              <a:rPr lang="fr-MA" sz="3200" dirty="0" err="1"/>
              <a:t>context</a:t>
            </a:r>
            <a:r>
              <a:rPr lang="fr-MA" sz="3200" dirty="0"/>
              <a:t> Compte </a:t>
            </a:r>
          </a:p>
          <a:p>
            <a:r>
              <a:rPr lang="fr-MA" dirty="0"/>
              <a:t> L'expression OCL s'applique à la classe Compte, c'est-à-dire à toutes les instances de cette classe</a:t>
            </a:r>
          </a:p>
        </p:txBody>
      </p:sp>
    </p:spTree>
    <p:extLst>
      <p:ext uri="{BB962C8B-B14F-4D97-AF65-F5344CB8AC3E}">
        <p14:creationId xmlns:p14="http://schemas.microsoft.com/office/powerpoint/2010/main" val="73408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3467-40A8-40C6-B102-7D028A6A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00A1-5DD4-4C5D-A3A8-E8C8C2BC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 Un invariant exprime une contrainte sur un objet ou un groupe d'objets qui doit être respectée en permanence </a:t>
            </a:r>
          </a:p>
          <a:p>
            <a:r>
              <a:rPr lang="fr-MA" dirty="0"/>
              <a:t> Mot-clé : </a:t>
            </a:r>
            <a:r>
              <a:rPr lang="fr-MA" sz="2800" b="1" dirty="0" err="1"/>
              <a:t>inv</a:t>
            </a:r>
            <a:r>
              <a:rPr lang="fr-MA" sz="2800" b="1" dirty="0"/>
              <a:t> </a:t>
            </a:r>
          </a:p>
          <a:p>
            <a:r>
              <a:rPr lang="fr-MA" dirty="0"/>
              <a:t>Exemple </a:t>
            </a:r>
          </a:p>
          <a:p>
            <a:r>
              <a:rPr lang="fr-MA" dirty="0"/>
              <a:t> </a:t>
            </a:r>
            <a:r>
              <a:rPr lang="fr-MA" sz="2400" b="1" dirty="0" err="1"/>
              <a:t>context</a:t>
            </a:r>
            <a:r>
              <a:rPr lang="fr-MA" sz="2400" b="1" dirty="0"/>
              <a:t> Compte </a:t>
            </a:r>
            <a:r>
              <a:rPr lang="fr-MA" sz="2400" b="1" dirty="0" err="1"/>
              <a:t>inv</a:t>
            </a:r>
            <a:r>
              <a:rPr lang="fr-MA" sz="2400" b="1" dirty="0"/>
              <a:t>: solde &gt; 0 </a:t>
            </a:r>
          </a:p>
          <a:p>
            <a:r>
              <a:rPr lang="fr-MA" dirty="0"/>
              <a:t> Pour toutes les instances de la classe Compte, l'attribut solde doit toujours être positif</a:t>
            </a:r>
          </a:p>
        </p:txBody>
      </p:sp>
    </p:spTree>
    <p:extLst>
      <p:ext uri="{BB962C8B-B14F-4D97-AF65-F5344CB8AC3E}">
        <p14:creationId xmlns:p14="http://schemas.microsoft.com/office/powerpoint/2010/main" val="386048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36C4-C683-41BC-9BA6-78A56CCE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Pré et postconditions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8FC9-758B-46EB-A4A1-03A166D0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MA" dirty="0"/>
              <a:t> Pour spécifier une opération </a:t>
            </a:r>
          </a:p>
          <a:p>
            <a:r>
              <a:rPr lang="fr-MA" dirty="0"/>
              <a:t> Précondition : état qui doit être respecté avant l'appel de l'opération  Postcondition : état qui doit être respecté après l'appel de l'opération  Mots-clés : </a:t>
            </a:r>
            <a:r>
              <a:rPr lang="fr-MA" sz="3200" b="1" dirty="0" err="1"/>
              <a:t>pre</a:t>
            </a:r>
            <a:r>
              <a:rPr lang="fr-MA" dirty="0"/>
              <a:t> et </a:t>
            </a:r>
            <a:r>
              <a:rPr lang="fr-MA" sz="3200" b="1" dirty="0"/>
              <a:t>post </a:t>
            </a:r>
          </a:p>
          <a:p>
            <a:r>
              <a:rPr lang="fr-MA" dirty="0"/>
              <a:t> Dans la postcondition, deux éléments particuliers sont utilisables </a:t>
            </a:r>
          </a:p>
          <a:p>
            <a:r>
              <a:rPr lang="fr-MA" dirty="0"/>
              <a:t> Pseudo-attribut</a:t>
            </a:r>
            <a:r>
              <a:rPr lang="fr-MA" sz="3200" b="1" dirty="0"/>
              <a:t> </a:t>
            </a:r>
            <a:r>
              <a:rPr lang="fr-MA" sz="3200" b="1" dirty="0" err="1"/>
              <a:t>result</a:t>
            </a:r>
            <a:r>
              <a:rPr lang="fr-MA" sz="3200" b="1" dirty="0"/>
              <a:t> </a:t>
            </a:r>
            <a:r>
              <a:rPr lang="fr-MA" dirty="0"/>
              <a:t>: référence la valeur retournée par l'opération  </a:t>
            </a:r>
            <a:r>
              <a:rPr lang="fr-MA" sz="3200" b="1" dirty="0" err="1"/>
              <a:t>mon_attribut@pre</a:t>
            </a:r>
            <a:r>
              <a:rPr lang="fr-MA" sz="3200" b="1" dirty="0"/>
              <a:t> </a:t>
            </a:r>
            <a:r>
              <a:rPr lang="fr-MA" dirty="0"/>
              <a:t>: référence la valeur de </a:t>
            </a:r>
            <a:r>
              <a:rPr lang="fr-MA" dirty="0" err="1"/>
              <a:t>mon_attribut</a:t>
            </a:r>
            <a:r>
              <a:rPr lang="fr-MA" dirty="0"/>
              <a:t> avant l'appel de l'opération </a:t>
            </a:r>
          </a:p>
          <a:p>
            <a:r>
              <a:rPr lang="fr-MA" dirty="0"/>
              <a:t> Syntaxe pour préciser la signature de l'opération </a:t>
            </a:r>
          </a:p>
          <a:p>
            <a:r>
              <a:rPr lang="fr-MA" dirty="0"/>
              <a:t> </a:t>
            </a:r>
            <a:r>
              <a:rPr lang="fr-MA" sz="2400" b="1" dirty="0" err="1"/>
              <a:t>context</a:t>
            </a:r>
            <a:r>
              <a:rPr lang="fr-MA" sz="2400" b="1" dirty="0"/>
              <a:t> </a:t>
            </a:r>
            <a:r>
              <a:rPr lang="fr-MA" sz="2400" b="1" dirty="0" err="1"/>
              <a:t>ma_classe</a:t>
            </a:r>
            <a:r>
              <a:rPr lang="fr-MA" sz="2400" b="1" dirty="0"/>
              <a:t>::</a:t>
            </a:r>
            <a:r>
              <a:rPr lang="fr-MA" sz="2400" b="1" dirty="0" err="1"/>
              <a:t>mon_op</a:t>
            </a:r>
            <a:r>
              <a:rPr lang="fr-MA" sz="2400" b="1" dirty="0"/>
              <a:t>(</a:t>
            </a:r>
            <a:r>
              <a:rPr lang="fr-MA" sz="2400" b="1" dirty="0" err="1"/>
              <a:t>liste_param</a:t>
            </a:r>
            <a:r>
              <a:rPr lang="fr-MA" sz="2400" b="1" dirty="0"/>
              <a:t>) : </a:t>
            </a:r>
            <a:r>
              <a:rPr lang="fr-MA" sz="2400" b="1" dirty="0" err="1"/>
              <a:t>type_retour</a:t>
            </a:r>
            <a:endParaRPr lang="fr-MA" sz="2400" b="1" dirty="0"/>
          </a:p>
        </p:txBody>
      </p:sp>
    </p:spTree>
    <p:extLst>
      <p:ext uri="{BB962C8B-B14F-4D97-AF65-F5344CB8AC3E}">
        <p14:creationId xmlns:p14="http://schemas.microsoft.com/office/powerpoint/2010/main" val="1562721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1152</Words>
  <Application>Microsoft Office PowerPoint</Application>
  <PresentationFormat>Widescreen</PresentationFormat>
  <Paragraphs>165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ArialMT</vt:lpstr>
      <vt:lpstr>Calibri</vt:lpstr>
      <vt:lpstr>Century Gothic</vt:lpstr>
      <vt:lpstr>Georgia</vt:lpstr>
      <vt:lpstr>Georgia-Bold</vt:lpstr>
      <vt:lpstr>Times New Roman</vt:lpstr>
      <vt:lpstr>Wingdings</vt:lpstr>
      <vt:lpstr>Wingdings 3</vt:lpstr>
      <vt:lpstr>Wisp</vt:lpstr>
      <vt:lpstr>                                  OCL</vt:lpstr>
      <vt:lpstr>PowerPoint Presentation</vt:lpstr>
      <vt:lpstr>PowerPoint Presentation</vt:lpstr>
      <vt:lpstr>Solution: langage formel avec sémantique précise</vt:lpstr>
      <vt:lpstr>Les principaux concepts d'OCL  </vt:lpstr>
      <vt:lpstr>PowerPoint Presentation</vt:lpstr>
      <vt:lpstr>Contexte</vt:lpstr>
      <vt:lpstr>Invariants</vt:lpstr>
      <vt:lpstr>Pré et postconditions</vt:lpstr>
      <vt:lpstr>PowerPoint Presentation</vt:lpstr>
      <vt:lpstr>PowerPoint Presentation</vt:lpstr>
      <vt:lpstr>Accès aux objets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OCL : types de collection  </vt:lpstr>
      <vt:lpstr>Conditionnelles  </vt:lpstr>
      <vt:lpstr>PowerPoint Presentation</vt:lpstr>
      <vt:lpstr>PowerPoint Presentation</vt:lpstr>
      <vt:lpstr>Variables  </vt:lpstr>
      <vt:lpstr>Définition de fonctions  </vt:lpstr>
      <vt:lpstr>PowerPoint Presentation</vt:lpstr>
      <vt:lpstr>PowerPoint Presentation</vt:lpstr>
      <vt:lpstr>PowerPoint Presentation</vt:lpstr>
      <vt:lpstr>PowerPoint Presentation</vt:lpstr>
      <vt:lpstr>Exam 2017</vt:lpstr>
      <vt:lpstr>Exam 2017</vt:lpstr>
      <vt:lpstr>Exam 2017</vt:lpstr>
      <vt:lpstr>Exam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OCL</dc:title>
  <dc:creator>ismail</dc:creator>
  <cp:lastModifiedBy>ismail</cp:lastModifiedBy>
  <cp:revision>63</cp:revision>
  <dcterms:created xsi:type="dcterms:W3CDTF">2017-12-26T17:39:50Z</dcterms:created>
  <dcterms:modified xsi:type="dcterms:W3CDTF">2017-12-28T17:54:11Z</dcterms:modified>
</cp:coreProperties>
</file>