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310" r:id="rId4"/>
    <p:sldId id="311" r:id="rId5"/>
    <p:sldId id="312" r:id="rId6"/>
    <p:sldId id="315" r:id="rId7"/>
    <p:sldId id="318" r:id="rId8"/>
    <p:sldId id="316" r:id="rId9"/>
    <p:sldId id="319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kata" initials="r" lastIdx="1" clrIdx="0">
    <p:extLst>
      <p:ext uri="{19B8F6BF-5375-455C-9EA6-DF929625EA0E}">
        <p15:presenceInfo xmlns:p15="http://schemas.microsoft.com/office/powerpoint/2012/main" userId="ragak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E5"/>
    <a:srgbClr val="D46F40"/>
    <a:srgbClr val="010506"/>
    <a:srgbClr val="F2ECEE"/>
    <a:srgbClr val="373535"/>
    <a:srgbClr val="EF5339"/>
    <a:srgbClr val="EE2E62"/>
    <a:srgbClr val="EE462A"/>
    <a:srgbClr val="EF4C31"/>
    <a:srgbClr val="F05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90794-6BC2-4F24-BA6E-3611D9799407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897FE-58C4-4877-8289-3D632D009292}" type="slidenum">
              <a:rPr lang="hu-HU" smtClean="0"/>
              <a:t>‹N°›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4539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12942-9543-4646-A6BF-81AB3457998B}" type="datetimeFigureOut">
              <a:rPr lang="hu-HU" smtClean="0"/>
              <a:t>2021. 03. 26.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http://slideist.com/index_.html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4892-B9D8-4EC3-BC48-8EC8F7C3A0AF}" type="slidenum">
              <a:rPr lang="hu-HU" smtClean="0"/>
              <a:t>‹N°›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808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IST info">
    <p:bg>
      <p:bgPr>
        <a:solidFill>
          <a:srgbClr val="F2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4218073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SECOND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4218073" y="5355072"/>
            <a:ext cx="3337027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Customize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templates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text,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618931" y="4945637"/>
            <a:ext cx="2923591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FIRST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8930" y="5355072"/>
            <a:ext cx="2923591" cy="126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hu-HU" sz="140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endParaRPr lang="hu-HU" sz="1400" baseline="0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slides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hu-HU" sz="1400" baseline="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design </a:t>
            </a:r>
            <a:r>
              <a:rPr lang="hu-HU" sz="1400" baseline="0" dirty="0" err="1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layouts</a:t>
            </a:r>
            <a:endParaRPr lang="hu-HU" sz="1400" baseline="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8007215" y="4945637"/>
            <a:ext cx="3337027" cy="361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kern="1200" spc="-120" baseline="0">
                <a:solidFill>
                  <a:srgbClr val="EE2E6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THIRD STEP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8007214" y="5355073"/>
            <a:ext cx="3277953" cy="1269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lost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</a:t>
            </a:r>
            <a:r>
              <a:rPr lang="hu-HU" sz="1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400" baseline="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hu-HU" sz="1400" baseline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1400" baseline="0" dirty="0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hello@</a:t>
            </a:r>
            <a:r>
              <a:rPr lang="hu-HU" sz="1400" baseline="0" dirty="0" err="1" smtClean="0">
                <a:solidFill>
                  <a:srgbClr val="EE2E6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slideist.com</a:t>
            </a:r>
            <a:endParaRPr lang="en-US" sz="1400" dirty="0" smtClean="0">
              <a:solidFill>
                <a:srgbClr val="EE2E6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24"/>
          <p:cNvSpPr/>
          <p:nvPr userDrawn="1"/>
        </p:nvSpPr>
        <p:spPr>
          <a:xfrm>
            <a:off x="939845" y="2212304"/>
            <a:ext cx="2281759" cy="2281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 userDrawn="1"/>
        </p:nvSpPr>
        <p:spPr>
          <a:xfrm>
            <a:off x="4737346" y="2212303"/>
            <a:ext cx="2281759" cy="22817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 userDrawn="1"/>
        </p:nvSpPr>
        <p:spPr>
          <a:xfrm>
            <a:off x="8534848" y="2212303"/>
            <a:ext cx="2281759" cy="2281759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 userDrawn="1"/>
        </p:nvSpPr>
        <p:spPr>
          <a:xfrm>
            <a:off x="3823335" y="716738"/>
            <a:ext cx="42011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MICRO TUTORIAL</a:t>
            </a:r>
            <a:endParaRPr lang="hu-HU" sz="40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08" y="556697"/>
            <a:ext cx="1200928" cy="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2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6" y="1483567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4186" y="1483566"/>
            <a:ext cx="5617030" cy="4236097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908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hu-H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0121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204856" y="1763497"/>
            <a:ext cx="5617030" cy="423609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058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04856" y="1716838"/>
            <a:ext cx="5617030" cy="4236097"/>
          </a:xfrm>
        </p:spPr>
        <p:txBody>
          <a:bodyPr>
            <a:noAutofit/>
          </a:bodyPr>
          <a:lstStyle>
            <a:lvl1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1pPr>
            <a:lvl2pPr marL="290322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2pPr>
            <a:lvl3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3pPr>
            <a:lvl4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4pPr>
            <a:lvl5pPr marL="285750" indent="-285750">
              <a:lnSpc>
                <a:spcPct val="150000"/>
              </a:lnSpc>
              <a:buFontTx/>
              <a:buBlip>
                <a:blip r:embed="rId2"/>
              </a:buBlip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hu-H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1216" y="1716838"/>
            <a:ext cx="5579706" cy="4236097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5415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Imag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hu-HU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1772817" y="156755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1216" y="171684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476932" y="151157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6105331" y="166086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1772817" y="3181762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401216" y="333105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7476932" y="312578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105331" y="327507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1772817" y="4761091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01216" y="491038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7476932" y="4705110"/>
            <a:ext cx="3965510" cy="13156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6105331" y="485440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383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Big image (Monito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32388" y="1614196"/>
            <a:ext cx="5868404" cy="363884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041780"/>
            <a:ext cx="4017413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489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Browser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06" y="1322260"/>
            <a:ext cx="4017412" cy="137428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hu-H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00347" y="1726162"/>
            <a:ext cx="6512216" cy="42174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2506" y="2741851"/>
            <a:ext cx="4017413" cy="145692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9428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Big image (Tablet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20214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50500" y="2855167"/>
            <a:ext cx="2313443" cy="307910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968" y="410547"/>
            <a:ext cx="4017412" cy="263123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hu-H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966" y="3461657"/>
            <a:ext cx="4017413" cy="27071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9486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Big image (Mobile)">
    <p:bg>
      <p:bgPr>
        <a:blipFill dpi="0" rotWithShape="1">
          <a:blip r:embed="rId2">
            <a:lum/>
          </a:blip>
          <a:srcRect/>
          <a:stretch>
            <a:fillRect t="-2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8644" y="3349690"/>
            <a:ext cx="4290333" cy="282225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hu-H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 rot="60000">
            <a:off x="6317770" y="326509"/>
            <a:ext cx="2997971" cy="5867879"/>
          </a:xfrm>
          <a:effectLst>
            <a:softEdge rad="406400"/>
          </a:effectLst>
          <a:scene3d>
            <a:camera prst="orthographicFront"/>
            <a:lightRig rig="chilly" dir="t"/>
          </a:scene3d>
          <a:sp3d extrusionH="76200" prstMaterial="softEdge">
            <a:bevelT w="63500" h="63500"/>
            <a:bevelB w="165100" prst="coolSlant"/>
            <a:extrusionClr>
              <a:schemeClr val="accent1"/>
            </a:extrusionClr>
          </a:sp3d>
        </p:spPr>
        <p:txBody>
          <a:bodyPr>
            <a:normAutofit/>
            <a:sp3d extrusionH="57150">
              <a:bevelT w="38100" h="38100" prst="slope"/>
            </a:sp3d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00803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mage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4422712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4422711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4422710"/>
            <a:ext cx="2470151" cy="1670180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8597" y="1700634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3287606" y="1700633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076615" y="1700632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8865625" y="1700631"/>
            <a:ext cx="2470151" cy="2470151"/>
          </a:xfrm>
          <a:prstGeom prst="ellipse">
            <a:avLst/>
          </a:prstGeom>
          <a:solidFill>
            <a:schemeClr val="tx1"/>
          </a:solidFill>
          <a:ln w="101600" cmpd="dbl">
            <a:solidFill>
              <a:schemeClr val="accent6">
                <a:lumMod val="10000"/>
                <a:lumOff val="90000"/>
              </a:schemeClr>
            </a:solidFill>
            <a:prstDash val="solid"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21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Icon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6" y="499534"/>
            <a:ext cx="11168743" cy="638802"/>
          </a:xfrm>
        </p:spPr>
        <p:txBody>
          <a:bodyPr>
            <a:normAutofit/>
          </a:bodyPr>
          <a:lstStyle>
            <a:lvl1pPr algn="ctr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98598" y="3275047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287607" y="3275046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6076616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8865625" y="3275045"/>
            <a:ext cx="2470151" cy="2397968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22517" y="1866132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3911526" y="1866131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6700535" y="1866130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9489544" y="1866129"/>
            <a:ext cx="1222311" cy="116632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8407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Red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0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Subtitle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2" y="1539557"/>
            <a:ext cx="5495731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281" y="1530227"/>
            <a:ext cx="5496892" cy="320664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60388" y="1870146"/>
            <a:ext cx="5308600" cy="416718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16216" y="1879477"/>
            <a:ext cx="5308600" cy="416718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hu-HU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1032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6" y="6056586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4779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Background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226384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2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Content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8"/>
            <a:ext cx="7044612" cy="52189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9734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Right Line (Title + Lis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467634"/>
            <a:ext cx="3383280" cy="1118567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7" y="419877"/>
            <a:ext cx="7044612" cy="54677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75982" y="1660849"/>
            <a:ext cx="3398520" cy="477727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u-HU" dirty="0" smtClean="0"/>
              <a:t> </a:t>
            </a:r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8107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Line (Title +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4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27982" y="1143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653143" y="6147927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37134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eft Title +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1216" y="3173514"/>
            <a:ext cx="3485645" cy="1099906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326" y="588935"/>
            <a:ext cx="7523583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217" y="4273420"/>
            <a:ext cx="3500885" cy="17728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879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4" y="588935"/>
            <a:ext cx="11364685" cy="5457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0404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+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5543226"/>
            <a:ext cx="11196734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265" y="6156509"/>
            <a:ext cx="11196670" cy="5381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4pPr marL="0" indent="0">
              <a:buNone/>
              <a:defRPr/>
            </a:lvl4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233265" y="259930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139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Title + Subtitle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3116425"/>
            <a:ext cx="11140751" cy="830264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5" y="3962012"/>
            <a:ext cx="11140751" cy="106036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09831" y="759781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6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+ Subtitle // Blue">
    <p:bg>
      <p:bgPr>
        <a:pattFill prst="pct40">
          <a:fgClr>
            <a:schemeClr val="accent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3410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217" y="714376"/>
            <a:ext cx="8104608" cy="47815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4287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+ Subtitle // Light">
    <p:bg>
      <p:bgPr>
        <a:pattFill prst="pct40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80" y="4065812"/>
            <a:ext cx="11363520" cy="48985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4065815" y="1787979"/>
            <a:ext cx="4057650" cy="2129713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baseline="0"/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LOGO</a:t>
            </a:r>
            <a:r>
              <a:rPr lang="en-US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Logo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: 1000X500px and </a:t>
            </a:r>
            <a:r>
              <a:rPr lang="en-US" dirty="0" smtClean="0"/>
              <a:t>preferably be transparent background PNG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0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Blue bg">
    <p:bg>
      <p:bgPr>
        <a:pattFill prst="pct40">
          <a:fgClr>
            <a:schemeClr val="accent6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298625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Red bg">
    <p:bg>
      <p:bgPr>
        <a:pattFill prst="pct40">
          <a:fgClr>
            <a:srgbClr val="EF5339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3446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1216" y="578498"/>
            <a:ext cx="11140751" cy="419861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01216" y="4792436"/>
            <a:ext cx="9476208" cy="106036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11541967" y="241268"/>
            <a:ext cx="463418" cy="46902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</a:t>
            </a:r>
            <a:r>
              <a:rPr lang="hu-HU" dirty="0" smtClean="0"/>
              <a:t>LICK</a:t>
            </a:r>
            <a:r>
              <a:rPr lang="en-US" dirty="0" smtClean="0"/>
              <a:t> </a:t>
            </a:r>
            <a:r>
              <a:rPr lang="hu-HU" dirty="0" smtClean="0"/>
              <a:t>ICON TO ADD ICON (50X50px)</a:t>
            </a:r>
            <a:endParaRPr lang="hu-HU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0621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12079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List - Blu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155371"/>
            <a:ext cx="11206064" cy="1007697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58" y="3265709"/>
            <a:ext cx="11150078" cy="2192529"/>
          </a:xfrm>
        </p:spPr>
        <p:txBody>
          <a:bodyPr anchor="t">
            <a:normAutofit/>
          </a:bodyPr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01217" y="6140561"/>
            <a:ext cx="1604866" cy="353545"/>
          </a:xfrm>
          <a:prstGeom prst="flowChartProcess">
            <a:avLst/>
          </a:prstGeom>
          <a:noFill/>
          <a:ln w="101600" cmpd="dbl">
            <a:noFill/>
            <a:prstDash val="solid"/>
          </a:ln>
        </p:spPr>
        <p:txBody>
          <a:bodyPr vert="horz" wrap="none" numCol="1" spcCol="36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i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ICON TO ADD SMALL LOGO (Logo size: 200X40px and preferably be transparent background PNG)</a:t>
            </a:r>
          </a:p>
        </p:txBody>
      </p:sp>
    </p:spTree>
    <p:extLst>
      <p:ext uri="{BB962C8B-B14F-4D97-AF65-F5344CB8AC3E}">
        <p14:creationId xmlns:p14="http://schemas.microsoft.com/office/powerpoint/2010/main" val="7265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216" y="499533"/>
            <a:ext cx="11430000" cy="78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216" y="1390262"/>
            <a:ext cx="11430000" cy="438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756" y="6324700"/>
            <a:ext cx="892629" cy="457471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2" r:id="rId2"/>
    <p:sldLayoutId id="2147483896" r:id="rId3"/>
    <p:sldLayoutId id="2147483897" r:id="rId4"/>
    <p:sldLayoutId id="2147483865" r:id="rId5"/>
    <p:sldLayoutId id="2147483893" r:id="rId6"/>
    <p:sldLayoutId id="2147483894" r:id="rId7"/>
    <p:sldLayoutId id="2147483867" r:id="rId8"/>
    <p:sldLayoutId id="2147483890" r:id="rId9"/>
    <p:sldLayoutId id="2147483866" r:id="rId10"/>
    <p:sldLayoutId id="2147483880" r:id="rId11"/>
    <p:sldLayoutId id="2147483885" r:id="rId12"/>
    <p:sldLayoutId id="2147483881" r:id="rId13"/>
    <p:sldLayoutId id="2147483876" r:id="rId14"/>
    <p:sldLayoutId id="2147483883" r:id="rId15"/>
    <p:sldLayoutId id="2147483884" r:id="rId16"/>
    <p:sldLayoutId id="2147483877" r:id="rId17"/>
    <p:sldLayoutId id="2147483868" r:id="rId18"/>
    <p:sldLayoutId id="2147483891" r:id="rId19"/>
    <p:sldLayoutId id="2147483869" r:id="rId20"/>
    <p:sldLayoutId id="2147483870" r:id="rId21"/>
    <p:sldLayoutId id="2147483871" r:id="rId22"/>
    <p:sldLayoutId id="2147483872" r:id="rId23"/>
    <p:sldLayoutId id="2147483889" r:id="rId24"/>
    <p:sldLayoutId id="2147483878" r:id="rId25"/>
    <p:sldLayoutId id="2147483886" r:id="rId26"/>
    <p:sldLayoutId id="2147483888" r:id="rId27"/>
    <p:sldLayoutId id="2147483873" r:id="rId28"/>
    <p:sldLayoutId id="2147483887" r:id="rId29"/>
    <p:sldLayoutId id="2147483874" r:id="rId30"/>
    <p:sldLayoutId id="2147483875" r:id="rId3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0" kern="1200" spc="-12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jpeg"/><Relationship Id="rId7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10506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409379" y="4555067"/>
            <a:ext cx="11363520" cy="635602"/>
          </a:xfrm>
        </p:spPr>
        <p:txBody>
          <a:bodyPr>
            <a:normAutofit/>
          </a:bodyPr>
          <a:lstStyle/>
          <a:p>
            <a:r>
              <a:rPr lang="fr-FR" sz="3000" dirty="0" err="1" smtClean="0">
                <a:solidFill>
                  <a:srgbClr val="F2ECEE"/>
                </a:solidFill>
              </a:rPr>
              <a:t>Cloudian</a:t>
            </a:r>
            <a:r>
              <a:rPr lang="fr-FR" sz="3000" dirty="0" smtClean="0">
                <a:solidFill>
                  <a:srgbClr val="F2ECEE"/>
                </a:solidFill>
              </a:rPr>
              <a:t> : Le </a:t>
            </a:r>
            <a:r>
              <a:rPr lang="fr-FR" sz="3000" dirty="0" err="1">
                <a:solidFill>
                  <a:srgbClr val="F2ECEE"/>
                </a:solidFill>
              </a:rPr>
              <a:t>L</a:t>
            </a:r>
            <a:r>
              <a:rPr lang="fr-FR" sz="3000" dirty="0" err="1" smtClean="0">
                <a:solidFill>
                  <a:srgbClr val="F2ECEE"/>
                </a:solidFill>
              </a:rPr>
              <a:t>anguage</a:t>
            </a:r>
            <a:r>
              <a:rPr lang="fr-FR" sz="3000" dirty="0" smtClean="0">
                <a:solidFill>
                  <a:srgbClr val="F2ECEE"/>
                </a:solidFill>
              </a:rPr>
              <a:t> des SOA</a:t>
            </a:r>
            <a:endParaRPr lang="fr-FR" sz="3000" dirty="0">
              <a:solidFill>
                <a:srgbClr val="F2ECEE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8" y="2234527"/>
            <a:ext cx="2054421" cy="1523242"/>
          </a:xfrm>
          <a:prstGeom prst="rect">
            <a:avLst/>
          </a:prstGeom>
        </p:spPr>
      </p:pic>
      <p:sp>
        <p:nvSpPr>
          <p:cNvPr id="6" name="Sous-titre 1"/>
          <p:cNvSpPr txBox="1">
            <a:spLocks/>
          </p:cNvSpPr>
          <p:nvPr/>
        </p:nvSpPr>
        <p:spPr>
          <a:xfrm>
            <a:off x="1327505" y="5473163"/>
            <a:ext cx="9911995" cy="1262130"/>
          </a:xfrm>
          <a:prstGeom prst="rect">
            <a:avLst/>
          </a:prstGeom>
        </p:spPr>
        <p:txBody>
          <a:bodyPr vert="horz" lIns="91440" tIns="45720" rIns="91440" bIns="45720" numCol="4" spcCol="180000" rtlCol="0">
            <a:norm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fr-F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Membres:</a:t>
            </a:r>
          </a:p>
          <a:p>
            <a:pPr algn="l" rtl="1"/>
            <a:r>
              <a:rPr lang="fr-FR" sz="1600" dirty="0" smtClean="0">
                <a:solidFill>
                  <a:srgbClr val="F2ECEE"/>
                </a:solidFill>
              </a:rPr>
              <a:t>Fatima-</a:t>
            </a:r>
            <a:r>
              <a:rPr lang="fr-FR" sz="1600" dirty="0" err="1" smtClean="0">
                <a:solidFill>
                  <a:srgbClr val="F2ECEE"/>
                </a:solidFill>
              </a:rPr>
              <a:t>ezzahra</a:t>
            </a:r>
            <a:r>
              <a:rPr lang="fr-FR" sz="1600" dirty="0" smtClean="0">
                <a:solidFill>
                  <a:srgbClr val="F2ECEE"/>
                </a:solidFill>
              </a:rPr>
              <a:t> 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Lahnine</a:t>
            </a:r>
            <a:endParaRPr lang="fr-FR" sz="16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l" rtl="1"/>
            <a:r>
              <a:rPr lang="fr-FR" sz="1600" dirty="0" smtClean="0">
                <a:solidFill>
                  <a:srgbClr val="F2ECEE"/>
                </a:solidFill>
              </a:rPr>
              <a:t>El Mehdi 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Oudaoud</a:t>
            </a:r>
            <a:r>
              <a:rPr lang="fr-FR" sz="1600" dirty="0">
                <a:solidFill>
                  <a:srgbClr val="F2ECEE"/>
                </a:solidFill>
              </a:rPr>
              <a:t> </a:t>
            </a:r>
            <a:endParaRPr lang="fr-FR" sz="1600" dirty="0" smtClean="0">
              <a:solidFill>
                <a:srgbClr val="F2ECEE"/>
              </a:solidFill>
            </a:endParaRPr>
          </a:p>
          <a:p>
            <a:pPr algn="l" rtl="1"/>
            <a:endParaRPr lang="fr-FR" sz="1600" dirty="0" smtClean="0">
              <a:solidFill>
                <a:srgbClr val="F2ECEE"/>
              </a:solidFill>
            </a:endParaRPr>
          </a:p>
          <a:p>
            <a:pPr algn="l" rtl="1"/>
            <a:endParaRPr lang="fr-FR" sz="1600" dirty="0" smtClean="0">
              <a:solidFill>
                <a:srgbClr val="F2ECEE"/>
              </a:solidFill>
            </a:endParaRPr>
          </a:p>
          <a:p>
            <a:pPr algn="l" rtl="1"/>
            <a:endParaRPr lang="fr-FR" sz="1600" dirty="0" smtClean="0">
              <a:solidFill>
                <a:srgbClr val="F2ECEE"/>
              </a:solidFill>
            </a:endParaRPr>
          </a:p>
          <a:p>
            <a:pPr algn="l" rtl="1"/>
            <a:endParaRPr lang="fr-F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 rtl="1"/>
            <a:endParaRPr lang="fr-F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 rtl="1"/>
            <a:endParaRPr lang="fr-F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 rtl="1"/>
            <a:r>
              <a:rPr lang="fr-F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Encadrant:</a:t>
            </a:r>
          </a:p>
          <a:p>
            <a:pPr algn="l" rtl="1"/>
            <a:r>
              <a:rPr lang="fr-FR" sz="1600" dirty="0" err="1" smtClean="0">
                <a:solidFill>
                  <a:srgbClr val="F2ECEE"/>
                </a:solidFill>
              </a:rPr>
              <a:t>Youness</a:t>
            </a:r>
            <a:r>
              <a:rPr lang="fr-FR" sz="1600" dirty="0" smtClean="0">
                <a:solidFill>
                  <a:srgbClr val="F2ECEE"/>
                </a:solidFill>
              </a:rPr>
              <a:t> 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TABII</a:t>
            </a:r>
            <a:r>
              <a:rPr lang="fr-FR" sz="1600" dirty="0" smtClean="0">
                <a:solidFill>
                  <a:srgbClr val="F2ECEE"/>
                </a:solidFill>
              </a:rPr>
              <a:t> 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23" y="2149177"/>
            <a:ext cx="3955944" cy="16085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367493" y="321972"/>
            <a:ext cx="140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gency FB" panose="020B0503020202020204" pitchFamily="34" charset="0"/>
              </a:rPr>
              <a:t>2020-2021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53857" y="3076293"/>
            <a:ext cx="11206064" cy="1007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0" kern="1200" spc="-12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tx2"/>
                </a:solidFill>
              </a:rPr>
              <a:t>Conclusion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9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565" y="278445"/>
            <a:ext cx="11206064" cy="1007697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82658" y="1485110"/>
            <a:ext cx="8414309" cy="4534690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</a:t>
            </a:r>
            <a:r>
              <a:rPr lang="fr-FR" dirty="0"/>
              <a:t>d</a:t>
            </a:r>
            <a:r>
              <a:rPr lang="fr-FR" dirty="0" smtClean="0"/>
              <a:t>u besoin</a:t>
            </a:r>
          </a:p>
          <a:p>
            <a:r>
              <a:rPr lang="fr-FR" dirty="0" smtClean="0"/>
              <a:t>La solution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Technologies</a:t>
            </a:r>
          </a:p>
          <a:p>
            <a:r>
              <a:rPr lang="fr-FR" dirty="0" smtClean="0"/>
              <a:t>Grammaire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/>
              <a:t>C</a:t>
            </a:r>
            <a:r>
              <a:rPr lang="fr-FR" dirty="0" smtClean="0"/>
              <a:t>onclusion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23" y="2631776"/>
            <a:ext cx="4334254" cy="17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3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2"/>
          <p:cNvSpPr>
            <a:spLocks noGrp="1"/>
          </p:cNvSpPr>
          <p:nvPr>
            <p:ph type="body" idx="1"/>
          </p:nvPr>
        </p:nvSpPr>
        <p:spPr>
          <a:xfrm>
            <a:off x="491415" y="1538144"/>
            <a:ext cx="3771861" cy="39756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Multitude de technologies</a:t>
            </a:r>
          </a:p>
          <a:p>
            <a:r>
              <a:rPr lang="fr-FR" dirty="0" smtClean="0">
                <a:solidFill>
                  <a:srgbClr val="010506"/>
                </a:solidFill>
              </a:rPr>
              <a:t>Débogage</a:t>
            </a:r>
          </a:p>
          <a:p>
            <a:r>
              <a:rPr lang="fr-FR" dirty="0" smtClean="0">
                <a:solidFill>
                  <a:srgbClr val="010506"/>
                </a:solidFill>
              </a:rPr>
              <a:t>Changement des Technologies</a:t>
            </a:r>
            <a:endParaRPr lang="fr-FR" dirty="0">
              <a:solidFill>
                <a:srgbClr val="010506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1050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217" y="492826"/>
            <a:ext cx="11206064" cy="1007697"/>
          </a:xfrm>
        </p:spPr>
        <p:txBody>
          <a:bodyPr/>
          <a:lstStyle/>
          <a:p>
            <a:r>
              <a:rPr lang="fr-FR" dirty="0"/>
              <a:t>Présentation du besoin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1368" y="1808878"/>
            <a:ext cx="4989195" cy="3547616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64200" y="1636104"/>
            <a:ext cx="6227098" cy="3852639"/>
          </a:xfrm>
          <a:prstGeom prst="rect">
            <a:avLst/>
          </a:prstGeom>
        </p:spPr>
      </p:pic>
      <p:pic>
        <p:nvPicPr>
          <p:cNvPr id="1026" name="Picture 2" descr="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53" y="5933606"/>
            <a:ext cx="2749887" cy="6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- arrêter et supprimer tous les containers - Le weblogue de S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1681">
            <a:off x="7389431" y="5660367"/>
            <a:ext cx="1469517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bbitMQ ne plus perdre de message avec l'utilisation d'Alternate Exchange  et fano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15" y="17190775"/>
            <a:ext cx="96574" cy="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sible (logiciel) — Wikipé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6" y="5624323"/>
            <a:ext cx="889174" cy="109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Jenkins PNG transparents - Stick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2" y="5624323"/>
            <a:ext cx="1158644" cy="115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uppet Vector Logo - (.SVG + .PNG) - VectorLogoSeek.Co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02" y="5713453"/>
            <a:ext cx="1649095" cy="91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Install Nginx on Ubuntu 16.0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7" r="25481"/>
          <a:stretch/>
        </p:blipFill>
        <p:spPr bwMode="auto">
          <a:xfrm>
            <a:off x="2224763" y="5576449"/>
            <a:ext cx="1074057" cy="11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AProxy - Wikipedi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0951">
            <a:off x="727103" y="5576449"/>
            <a:ext cx="1674157" cy="13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edator - Distributed performance testing platfor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7499">
            <a:off x="-177218" y="4798148"/>
            <a:ext cx="2371062" cy="10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naps. Pre-Built Connectors. | SnapLogi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1318">
            <a:off x="1983163" y="4354481"/>
            <a:ext cx="1528082" cy="152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— Wikipédi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11" y="4270690"/>
            <a:ext cx="881856" cy="8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ixir 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3138" y="9681976"/>
            <a:ext cx="273228" cy="11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is c'est quoi Apache Kafka ? – Blog Zenika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039">
            <a:off x="661881" y="3963071"/>
            <a:ext cx="1804597" cy="84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217" y="492826"/>
            <a:ext cx="11206064" cy="1007697"/>
          </a:xfrm>
        </p:spPr>
        <p:txBody>
          <a:bodyPr/>
          <a:lstStyle/>
          <a:p>
            <a:r>
              <a:rPr lang="fr-FR" dirty="0" smtClean="0"/>
              <a:t>La solution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6123" r="2599"/>
          <a:stretch/>
        </p:blipFill>
        <p:spPr>
          <a:xfrm>
            <a:off x="634999" y="1614053"/>
            <a:ext cx="6324601" cy="487564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37" y="1983108"/>
            <a:ext cx="7259063" cy="24006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0041">
            <a:off x="1529328" y="2668537"/>
            <a:ext cx="2766677" cy="27666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62933" t="58844" r="2599"/>
          <a:stretch/>
        </p:blipFill>
        <p:spPr>
          <a:xfrm>
            <a:off x="7112652" y="4433421"/>
            <a:ext cx="2768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217" y="492826"/>
            <a:ext cx="11206064" cy="1007697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29"/>
          </p:nvPr>
        </p:nvSpPr>
        <p:spPr/>
      </p:sp>
      <p:pic>
        <p:nvPicPr>
          <p:cNvPr id="1026" name="Picture 2" descr="Config File Icons - Download Free Vector Icons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34" y="1678018"/>
            <a:ext cx="1594369" cy="15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7WE-Mbfi-eAqqmFr1JLgKGp4fJoJTzsizW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978" y="3412201"/>
            <a:ext cx="1131282" cy="14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ône yml, document, noir, interface, symb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777" y="2779570"/>
            <a:ext cx="1265262" cy="12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ubernet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20" b="-8399"/>
          <a:stretch/>
        </p:blipFill>
        <p:spPr bwMode="auto">
          <a:xfrm>
            <a:off x="6505180" y="3625898"/>
            <a:ext cx="590843" cy="6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nsible (logiciel) — Wikipédi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83"/>
          <a:stretch/>
        </p:blipFill>
        <p:spPr bwMode="auto">
          <a:xfrm>
            <a:off x="6529382" y="2590063"/>
            <a:ext cx="555283" cy="5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HAProxy - Wikipedi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14"/>
          <a:stretch/>
        </p:blipFill>
        <p:spPr bwMode="auto">
          <a:xfrm rot="706968">
            <a:off x="8605919" y="1431471"/>
            <a:ext cx="1674157" cy="4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w To Install Nginx on Ubuntu 16.0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7" r="25481"/>
          <a:stretch/>
        </p:blipFill>
        <p:spPr bwMode="auto">
          <a:xfrm>
            <a:off x="8076081" y="1919920"/>
            <a:ext cx="698706" cy="7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PMLVoM7EnoMK0DyxF1RvMCyl-TY8i61Q9rQ&amp;usqp=CA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72" y="22958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690847" y="4627925"/>
            <a:ext cx="186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Cloudian</a:t>
            </a:r>
            <a:r>
              <a:rPr lang="fr-FR" dirty="0" smtClean="0">
                <a:solidFill>
                  <a:schemeClr val="tx2"/>
                </a:solidFill>
              </a:rPr>
              <a:t> files (.cl)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9" y="2374347"/>
            <a:ext cx="898040" cy="898040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009292" y="3147356"/>
            <a:ext cx="2180493" cy="803935"/>
          </a:xfrm>
          <a:prstGeom prst="rightArrow">
            <a:avLst/>
          </a:prstGeom>
          <a:solidFill>
            <a:srgbClr val="326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Compiled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Into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610" y="278511"/>
            <a:ext cx="11206064" cy="1007697"/>
          </a:xfrm>
        </p:spPr>
        <p:txBody>
          <a:bodyPr>
            <a:normAutofit/>
          </a:bodyPr>
          <a:lstStyle/>
          <a:p>
            <a:r>
              <a:rPr lang="fr-FR" sz="4800" dirty="0" smtClean="0"/>
              <a:t>Technologies</a:t>
            </a:r>
            <a:endParaRPr lang="fr-FR" sz="4800" dirty="0"/>
          </a:p>
        </p:txBody>
      </p:sp>
      <p:pic>
        <p:nvPicPr>
          <p:cNvPr id="2054" name="Picture 6" descr="cdn.ecommercedns.uk/files/4/228344/5/6538365/l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94" y="1504283"/>
            <a:ext cx="1565275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252416" y="6106887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10000"/>
                  </a:schemeClr>
                </a:solidFill>
              </a:rPr>
              <a:t>Cloudian.y</a:t>
            </a:r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025182" y="6125606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>
                    <a:lumMod val="10000"/>
                  </a:schemeClr>
                </a:solidFill>
              </a:rPr>
              <a:t>Cloudian.l</a:t>
            </a:r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54881" y="3249861"/>
            <a:ext cx="2095500" cy="2280167"/>
            <a:chOff x="291923" y="2676522"/>
            <a:chExt cx="2095500" cy="2280167"/>
          </a:xfrm>
        </p:grpSpPr>
        <p:pic>
          <p:nvPicPr>
            <p:cNvPr id="2050" name="Picture 2" descr="GNU Bison — Wikipéd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23" y="2676522"/>
              <a:ext cx="2095500" cy="209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/>
            <p:cNvSpPr txBox="1"/>
            <p:nvPr/>
          </p:nvSpPr>
          <p:spPr>
            <a:xfrm>
              <a:off x="685525" y="4587357"/>
              <a:ext cx="130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tx2"/>
                  </a:solidFill>
                </a:rPr>
                <a:t>GNU Bison</a:t>
              </a:r>
              <a:endParaRPr lang="fr-FR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r="20836"/>
          <a:stretch/>
        </p:blipFill>
        <p:spPr>
          <a:xfrm>
            <a:off x="7956211" y="259459"/>
            <a:ext cx="3748110" cy="583964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r="18722"/>
          <a:stretch/>
        </p:blipFill>
        <p:spPr>
          <a:xfrm>
            <a:off x="3578396" y="278511"/>
            <a:ext cx="379395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36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217" y="331639"/>
            <a:ext cx="11206064" cy="1007697"/>
          </a:xfrm>
        </p:spPr>
        <p:txBody>
          <a:bodyPr>
            <a:normAutofit/>
          </a:bodyPr>
          <a:lstStyle/>
          <a:p>
            <a:r>
              <a:rPr lang="fr-FR" sz="6000" dirty="0" smtClean="0"/>
              <a:t>Grammaire &amp; Exemple</a:t>
            </a:r>
            <a:endParaRPr lang="fr-FR" sz="6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6" y="1667255"/>
            <a:ext cx="6627715" cy="4047206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7779433" y="2475914"/>
            <a:ext cx="3771861" cy="39756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Client S’authentifie à l’application</a:t>
            </a:r>
          </a:p>
          <a:p>
            <a:r>
              <a:rPr lang="fr-FR" dirty="0" smtClean="0">
                <a:solidFill>
                  <a:srgbClr val="010506"/>
                </a:solidFill>
              </a:rPr>
              <a:t>Serveur essaye de voir si la session du client est toujours valable</a:t>
            </a:r>
          </a:p>
          <a:p>
            <a:r>
              <a:rPr lang="fr-FR" dirty="0" smtClean="0">
                <a:solidFill>
                  <a:srgbClr val="010506"/>
                </a:solidFill>
              </a:rPr>
              <a:t>Client veut se déconnecter</a:t>
            </a:r>
          </a:p>
          <a:p>
            <a:r>
              <a:rPr lang="fr-FR" dirty="0" smtClean="0">
                <a:solidFill>
                  <a:srgbClr val="010506"/>
                </a:solidFill>
              </a:rPr>
              <a:t>On suppose que la configuration des services est déjà faite</a:t>
            </a:r>
            <a:endParaRPr lang="fr-FR" dirty="0">
              <a:solidFill>
                <a:srgbClr val="010506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rgbClr val="010506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779433" y="1055077"/>
            <a:ext cx="3827848" cy="1420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On </a:t>
            </a:r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esseyera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de présenter le manager de cette SOA sur notre </a:t>
            </a:r>
            <a:r>
              <a:rPr lang="fr-FR" sz="2400" dirty="0" err="1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on note que:</a:t>
            </a:r>
            <a:endParaRPr lang="fr-F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19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617" y="369739"/>
            <a:ext cx="11206064" cy="1007697"/>
          </a:xfrm>
        </p:spPr>
        <p:txBody>
          <a:bodyPr>
            <a:normAutofit/>
          </a:bodyPr>
          <a:lstStyle/>
          <a:p>
            <a:r>
              <a:rPr lang="fr-FR" sz="6000" dirty="0"/>
              <a:t>Grammaire &amp; </a:t>
            </a:r>
            <a:r>
              <a:rPr lang="fr-FR" sz="6000" dirty="0" smtClean="0"/>
              <a:t>Exemple</a:t>
            </a:r>
            <a:endParaRPr lang="fr-FR" sz="6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3" y="1500523"/>
            <a:ext cx="5580966" cy="50864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27271"/>
          <a:stretch/>
        </p:blipFill>
        <p:spPr>
          <a:xfrm>
            <a:off x="7076937" y="499648"/>
            <a:ext cx="4891484" cy="6087325"/>
          </a:xfrm>
          <a:prstGeom prst="rect">
            <a:avLst/>
          </a:prstGeom>
        </p:spPr>
      </p:pic>
      <p:pic>
        <p:nvPicPr>
          <p:cNvPr id="2050" name="Picture 2" descr="C Language Course | Introduction | History | TechBa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41" y="5425301"/>
            <a:ext cx="1238098" cy="116167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25177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1217" y="331639"/>
            <a:ext cx="11206064" cy="1007697"/>
          </a:xfrm>
        </p:spPr>
        <p:txBody>
          <a:bodyPr>
            <a:normAutofit/>
          </a:bodyPr>
          <a:lstStyle/>
          <a:p>
            <a:r>
              <a:rPr lang="fr-FR" sz="6000" dirty="0" smtClean="0"/>
              <a:t>Problèmes</a:t>
            </a:r>
            <a:endParaRPr lang="fr-FR" sz="6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15" y="1839200"/>
            <a:ext cx="3756285" cy="3865797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90501" y="1866899"/>
            <a:ext cx="4282814" cy="3644418"/>
          </a:xfrm>
        </p:spPr>
        <p:txBody>
          <a:bodyPr>
            <a:normAutofit/>
          </a:bodyPr>
          <a:lstStyle/>
          <a:p>
            <a:r>
              <a:rPr lang="fr-FR" sz="2200" dirty="0" smtClean="0"/>
              <a:t>La façon avec la quelle le langage est conçu n’est pas LL(1) </a:t>
            </a:r>
          </a:p>
          <a:p>
            <a:r>
              <a:rPr lang="fr-FR" sz="2200" dirty="0" smtClean="0">
                <a:solidFill>
                  <a:srgbClr val="010506"/>
                </a:solidFill>
              </a:rPr>
              <a:t>On a essayer d’employer un algorithme de conversion en LL(1) cependant le résultat contenais beaucoup de conflits !</a:t>
            </a:r>
          </a:p>
          <a:p>
            <a:r>
              <a:rPr lang="fr-FR" sz="2200" dirty="0" smtClean="0">
                <a:solidFill>
                  <a:srgbClr val="010506"/>
                </a:solidFill>
              </a:rPr>
              <a:t>On rappel que Bison compile que les langages LARL(1)</a:t>
            </a:r>
          </a:p>
          <a:p>
            <a:r>
              <a:rPr lang="fr-FR" sz="2200" dirty="0" smtClean="0">
                <a:solidFill>
                  <a:srgbClr val="010506"/>
                </a:solidFill>
              </a:rPr>
              <a:t>Pas d’analyse sémantique</a:t>
            </a:r>
          </a:p>
          <a:p>
            <a:pPr marL="0" indent="0">
              <a:buNone/>
            </a:pPr>
            <a:endParaRPr lang="fr-FR" sz="2200" dirty="0">
              <a:solidFill>
                <a:srgbClr val="010506"/>
              </a:solidFill>
            </a:endParaRPr>
          </a:p>
        </p:txBody>
      </p:sp>
      <p:pic>
        <p:nvPicPr>
          <p:cNvPr id="3074" name="Picture 2" descr="Cloudy with a chance of rain 🌧 by Lhente Strydom for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988" y="126206"/>
            <a:ext cx="2320925" cy="17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710967"/>
            <a:ext cx="3702313" cy="28003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9171" b="4206"/>
          <a:stretch/>
        </p:blipFill>
        <p:spPr>
          <a:xfrm>
            <a:off x="7096956" y="5898677"/>
            <a:ext cx="4834957" cy="50183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4415" b="69990"/>
          <a:stretch/>
        </p:blipFill>
        <p:spPr>
          <a:xfrm>
            <a:off x="190501" y="5898677"/>
            <a:ext cx="4816346" cy="514539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5142284" y="6007100"/>
            <a:ext cx="1819235" cy="4061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LL(1) vs normal</a:t>
            </a:r>
            <a:endParaRPr lang="fr-F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4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WCO Master">
  <a:themeElements>
    <a:clrScheme name="Custom 14">
      <a:dk1>
        <a:srgbClr val="F0F4FA"/>
      </a:dk1>
      <a:lt1>
        <a:srgbClr val="FCFDFE"/>
      </a:lt1>
      <a:dk2>
        <a:srgbClr val="0C1624"/>
      </a:dk2>
      <a:lt2>
        <a:srgbClr val="F0F4FA"/>
      </a:lt2>
      <a:accent1>
        <a:srgbClr val="0C1624"/>
      </a:accent1>
      <a:accent2>
        <a:srgbClr val="3D6EB7"/>
      </a:accent2>
      <a:accent3>
        <a:srgbClr val="F58673"/>
      </a:accent3>
      <a:accent4>
        <a:srgbClr val="F16953"/>
      </a:accent4>
      <a:accent5>
        <a:srgbClr val="22375C"/>
      </a:accent5>
      <a:accent6>
        <a:srgbClr val="1A2A46"/>
      </a:accent6>
      <a:hlink>
        <a:srgbClr val="F16953"/>
      </a:hlink>
      <a:folHlink>
        <a:srgbClr val="F8A79A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wco-corporate-template" id="{37AAEE3E-5247-4054-AC57-BB65D5E0883B}" vid="{337ED34B-C5C7-4D2F-B536-2CAE28140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universias</Template>
  <TotalTime>2892</TotalTime>
  <Words>157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Open Sans</vt:lpstr>
      <vt:lpstr>Open Sans Light</vt:lpstr>
      <vt:lpstr>Open Sans Semibold</vt:lpstr>
      <vt:lpstr>Tw Cen MT</vt:lpstr>
      <vt:lpstr>NOWCO Master</vt:lpstr>
      <vt:lpstr>Présentation PowerPoint</vt:lpstr>
      <vt:lpstr>Plan</vt:lpstr>
      <vt:lpstr>Présentation du besoin</vt:lpstr>
      <vt:lpstr>La solution</vt:lpstr>
      <vt:lpstr>Conception</vt:lpstr>
      <vt:lpstr>Technologies</vt:lpstr>
      <vt:lpstr>Grammaire &amp; Exemple</vt:lpstr>
      <vt:lpstr>Grammaire &amp; Exemple</vt:lpstr>
      <vt:lpstr>Problèmes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oud...</dc:creator>
  <cp:lastModifiedBy>HP</cp:lastModifiedBy>
  <cp:revision>229</cp:revision>
  <dcterms:created xsi:type="dcterms:W3CDTF">2020-05-21T09:53:32Z</dcterms:created>
  <dcterms:modified xsi:type="dcterms:W3CDTF">2021-03-26T18:47:09Z</dcterms:modified>
</cp:coreProperties>
</file>