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5" r:id="rId3"/>
    <p:sldId id="268" r:id="rId4"/>
    <p:sldId id="267" r:id="rId5"/>
    <p:sldId id="279" r:id="rId6"/>
    <p:sldId id="277" r:id="rId7"/>
    <p:sldId id="283" r:id="rId8"/>
    <p:sldId id="280" r:id="rId9"/>
    <p:sldId id="293" r:id="rId10"/>
    <p:sldId id="292" r:id="rId11"/>
    <p:sldId id="288" r:id="rId12"/>
    <p:sldId id="285" r:id="rId13"/>
    <p:sldId id="289" r:id="rId14"/>
    <p:sldId id="281" r:id="rId15"/>
    <p:sldId id="290" r:id="rId16"/>
    <p:sldId id="282" r:id="rId17"/>
    <p:sldId id="291" r:id="rId18"/>
    <p:sldId id="276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9F4"/>
    <a:srgbClr val="AAE8F7"/>
    <a:srgbClr val="56A3B2"/>
    <a:srgbClr val="F1F9FB"/>
    <a:srgbClr val="E0EEF1"/>
    <a:srgbClr val="FFFFFF"/>
    <a:srgbClr val="000000"/>
    <a:srgbClr val="2776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184" autoAdjust="0"/>
  </p:normalViewPr>
  <p:slideViewPr>
    <p:cSldViewPr snapToGrid="0">
      <p:cViewPr varScale="1">
        <p:scale>
          <a:sx n="85" d="100"/>
          <a:sy n="85" d="100"/>
        </p:scale>
        <p:origin x="56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143B0-0A0A-4709-AF86-2DD19250C71D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59E8-BFFC-4316-BB8F-337AD491ED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159E8-BFFC-4316-BB8F-337AD491ED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5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159E8-BFFC-4316-BB8F-337AD491ED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85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D70DFA-0C16-F9DF-7D0B-29E962C93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2D793E-8C75-BCD1-63EA-130C6146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E3FE9-6970-8183-C0C5-8B8C96C3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E7638-48B6-88E9-4D2C-5D3EA240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5E5B8-9C73-821C-D007-652CF37A0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780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DBEDA-31B7-2CA7-CE50-38FF69960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E1C649-EF94-AAD5-7B64-A8AC4A6AB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85CAD-C1CB-E608-FA4D-D1A7F4110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28B840-D692-BB55-1D36-EE9D95E2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45C8C-B9E7-7640-F32D-36D85DE7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17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AE398E-9ABE-1F5C-003C-A325B68E8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C683CE-2D02-B952-1BCF-F6A38538B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FFF9F-D581-092A-5B73-46653B580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1A8AA-5CDC-E74A-EE30-009E89424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59F95-85D8-C2C1-72C5-920326E9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3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9123B-79DF-D804-C424-D6AA355A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08B05-4EE6-6DE1-E1CA-B3DC3B066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A5872-A361-32DE-065B-A665F68BD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7AB89D-4446-D421-FEED-F9D4428F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72F6A5-2DD7-2480-3569-C43BA8813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13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5ADDB-A4FE-6E77-127B-1B059CD9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503F48D-ADBD-2A76-1127-0765022DA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7DFBBB-057A-EE53-7926-5A3C85155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B19D2B-6474-13D5-80E4-C8ECE7DA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1678A-59E0-C642-A40D-930879FB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86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B760F-6BBF-EF5C-19FF-1C384411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E58A03-3005-382C-A48D-51239D7AC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CDD60D-298D-A453-78E6-F1D687993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93152D-1E48-3224-D66D-314D2694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647655-198C-9C58-DB8A-47459843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75309-A69B-30C6-D8FD-7C38A3B4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00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47368-2AFE-7E03-AE34-A99D4E8F6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689D4A-2632-8E3A-0DF4-8484B0D0E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CCB02-90B5-CE13-1CF2-F4A61CCCB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C8831D-DC66-801D-521E-68487AA18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8F0205-83AC-7E90-F65A-177894D88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F0E4A33-9E30-F829-08E9-8715F5E11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08DED6-0F0B-E435-031E-E9473A2C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1D0369-A33E-B7AA-272D-2C32AA8CE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93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EA506-7AB0-FE68-C6F9-F99AC02F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693635C-622B-758A-0D0B-7A13724B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E2A38E-5602-98EF-A442-72170ED9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425FBD-C99E-6959-832F-66D373C4B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6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27308B-9A00-0DCB-DB59-652879D1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0C16BA-14EF-28DC-A42F-A74DF461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78EB86-F4E9-136A-5218-63557CE0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1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FA17E-CDCF-0686-FD8B-8EE1F3057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D56D8E-77D1-9425-7996-C05A900E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7F02A-4449-41CD-6A4B-94560C844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BA47C2-16A3-E0D5-5287-27401E10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C627E7-A10A-E4CE-AFAA-1BCAE81F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42C52B-0C5C-F0A9-E964-09834D75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2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80CEA-FE92-A0AD-022D-4E94F277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1B7B15-CA2D-D360-BF4B-1DCDE8B07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DCB6F-8D3F-31D0-AF04-430DBEB40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FFD167-539A-9EA6-D103-0CB9D76C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DD8F0-F883-753D-42E8-11E3A97B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9EE420-9FD3-250F-B5C7-50152638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120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B2F99-B9EB-DBD1-7F5C-F9CE2133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6A9B77-088F-29AA-5FFC-226EC9165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74374-4EFE-B331-C518-231DA2E3F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6A614-FEC0-4FBE-BD33-F991131AE5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2FEACE-9493-B944-A2CE-4B3F0B7386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EFED3-B9B8-8B0A-3085-D8A519DC8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22ADB-E5A3-4790-80DB-4C5EC05438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2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B2B5E82-D59E-B24E-1AF7-99BE6EC1D3B0}"/>
              </a:ext>
            </a:extLst>
          </p:cNvPr>
          <p:cNvSpPr txBox="1"/>
          <p:nvPr/>
        </p:nvSpPr>
        <p:spPr>
          <a:xfrm>
            <a:off x="1658471" y="1690926"/>
            <a:ext cx="9224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融创富文本音视频集合的文档社区平台的设计与实现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4305A5-02DA-36E7-6BB2-C556CD05066B}"/>
              </a:ext>
            </a:extLst>
          </p:cNvPr>
          <p:cNvSpPr txBox="1"/>
          <p:nvPr/>
        </p:nvSpPr>
        <p:spPr>
          <a:xfrm>
            <a:off x="3048000" y="38436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答辩人：李世娇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指导老师：任兆刚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答辩日期：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2025-06-06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608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62ABA-0F57-04B5-7974-045EBEE8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9271F3-C8C1-9482-545C-A995A25B39F2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日志记录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8949413-F7CE-C91A-9416-9F88A65CAA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6721" b="715"/>
          <a:stretch>
            <a:fillRect/>
          </a:stretch>
        </p:blipFill>
        <p:spPr>
          <a:xfrm>
            <a:off x="6040855" y="1740007"/>
            <a:ext cx="5353288" cy="43187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FFA33B-3C6D-9CB8-149C-C9074005C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30" y="1740007"/>
            <a:ext cx="4711394" cy="4318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2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ABDBB-0B7E-2C31-F710-A3EC48627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760D3CF-AF90-7573-152B-62674FF8C128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日志记录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F02666-746B-A97E-70FA-48C855C26978}"/>
              </a:ext>
            </a:extLst>
          </p:cNvPr>
          <p:cNvSpPr txBox="1"/>
          <p:nvPr/>
        </p:nvSpPr>
        <p:spPr>
          <a:xfrm>
            <a:off x="237563" y="1937404"/>
            <a:ext cx="203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登录、新增、删除 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1DE67C0-18E7-105F-E808-B0470E42C49E}"/>
              </a:ext>
            </a:extLst>
          </p:cNvPr>
          <p:cNvSpPr txBox="1"/>
          <p:nvPr/>
        </p:nvSpPr>
        <p:spPr>
          <a:xfrm>
            <a:off x="5880845" y="2458361"/>
            <a:ext cx="463475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@AutoLog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自定义注解：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用于自定义用户操作的日志内容，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如 </a:t>
            </a:r>
            <a:r>
              <a:rPr lang="zh-CN" altLang="zh-CN" sz="1400" dirty="0">
                <a:solidFill>
                  <a:srgbClr val="9E880D"/>
                </a:solidFill>
                <a:latin typeface="Arial Unicode MS"/>
                <a:ea typeface="JetBrains Mono"/>
              </a:rPr>
              <a:t>@AutoLog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067D17"/>
                </a:solidFill>
                <a:latin typeface="Courier New" panose="02070309020205020404" pitchFamily="49" charset="0"/>
                <a:ea typeface="JetBrains Mono"/>
                <a:cs typeface="Courier New" panose="02070309020205020404" pitchFamily="49" charset="0"/>
              </a:rPr>
              <a:t>登录系统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@Around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环绕注解：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环绕注解用于监听目标注解方法的执行，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当目标方法执行，则会启动拦截，优先执行环绕注解方法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9E880D"/>
                </a:solidFill>
                <a:latin typeface="Arial Unicode MS"/>
                <a:ea typeface="JetBrains Mono"/>
              </a:rPr>
              <a:t>@Around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"@annotation(autoLog)"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D847111-58FA-1C6E-4408-9C5FDDB73B7C}"/>
              </a:ext>
            </a:extLst>
          </p:cNvPr>
          <p:cNvSpPr txBox="1"/>
          <p:nvPr/>
        </p:nvSpPr>
        <p:spPr>
          <a:xfrm>
            <a:off x="2070844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D09BB7-42D2-CF73-5112-058BEDBD34E4}"/>
              </a:ext>
            </a:extLst>
          </p:cNvPr>
          <p:cNvSpPr txBox="1"/>
          <p:nvPr/>
        </p:nvSpPr>
        <p:spPr>
          <a:xfrm>
            <a:off x="5569310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接收数据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35D1B15-430D-6185-9DDF-B0E309011D9F}"/>
              </a:ext>
            </a:extLst>
          </p:cNvPr>
          <p:cNvCxnSpPr/>
          <p:nvPr/>
        </p:nvCxnSpPr>
        <p:spPr>
          <a:xfrm>
            <a:off x="2308411" y="2091292"/>
            <a:ext cx="981637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9CE7430-ABDC-883C-8433-3A43D65876D2}"/>
              </a:ext>
            </a:extLst>
          </p:cNvPr>
          <p:cNvCxnSpPr>
            <a:cxnSpLocks/>
          </p:cNvCxnSpPr>
          <p:nvPr/>
        </p:nvCxnSpPr>
        <p:spPr>
          <a:xfrm>
            <a:off x="4464424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C784724-BAF5-BDDB-0497-68E414611950}"/>
              </a:ext>
            </a:extLst>
          </p:cNvPr>
          <p:cNvCxnSpPr>
            <a:cxnSpLocks/>
          </p:cNvCxnSpPr>
          <p:nvPr/>
        </p:nvCxnSpPr>
        <p:spPr>
          <a:xfrm>
            <a:off x="7754459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3A71F4F7-BE13-1609-74CB-347ED2C2531B}"/>
              </a:ext>
            </a:extLst>
          </p:cNvPr>
          <p:cNvCxnSpPr>
            <a:cxnSpLocks/>
          </p:cNvCxnSpPr>
          <p:nvPr/>
        </p:nvCxnSpPr>
        <p:spPr>
          <a:xfrm flipH="1">
            <a:off x="4464423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FF7D063-D8C3-EBE8-EF85-501D0C490CB7}"/>
              </a:ext>
            </a:extLst>
          </p:cNvPr>
          <p:cNvCxnSpPr>
            <a:cxnSpLocks/>
          </p:cNvCxnSpPr>
          <p:nvPr/>
        </p:nvCxnSpPr>
        <p:spPr>
          <a:xfrm flipH="1">
            <a:off x="7754458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291C37A-2563-3495-9D9B-17B30A57F088}"/>
              </a:ext>
            </a:extLst>
          </p:cNvPr>
          <p:cNvGrpSpPr/>
          <p:nvPr/>
        </p:nvGrpSpPr>
        <p:grpSpPr>
          <a:xfrm flipV="1">
            <a:off x="10905567" y="2091291"/>
            <a:ext cx="535632" cy="4139175"/>
            <a:chOff x="9412939" y="2250746"/>
            <a:chExt cx="1084731" cy="1145077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E9CEB89-6DAA-4145-D106-9E6D903E1E8B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FBF28CD-E57F-75EB-BAB7-95274BF9D3E0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>
              <a:off x="9760314" y="2250791"/>
              <a:ext cx="201729" cy="1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1CCBAB3-C597-B93A-3D9C-DE698732259E}"/>
                </a:ext>
              </a:extLst>
            </p:cNvPr>
            <p:cNvCxnSpPr>
              <a:cxnSpLocks/>
              <a:stCxn id="23" idx="2"/>
              <a:endCxn id="23" idx="2"/>
            </p:cNvCxnSpPr>
            <p:nvPr/>
          </p:nvCxnSpPr>
          <p:spPr>
            <a:xfrm flipV="1">
              <a:off x="9953216" y="3395819"/>
              <a:ext cx="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EA054791-FA4B-AD45-13AB-6425997337CF}"/>
              </a:ext>
            </a:extLst>
          </p:cNvPr>
          <p:cNvSpPr txBox="1"/>
          <p:nvPr/>
        </p:nvSpPr>
        <p:spPr>
          <a:xfrm>
            <a:off x="2061874" y="6070725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渲染视图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F54C532-6161-12F0-98B2-6A0CB3B4E9E4}"/>
              </a:ext>
            </a:extLst>
          </p:cNvPr>
          <p:cNvSpPr txBox="1"/>
          <p:nvPr/>
        </p:nvSpPr>
        <p:spPr>
          <a:xfrm>
            <a:off x="5569310" y="607072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DBDFDD2-16D3-5930-0EB1-A86DEFFFF3AD}"/>
              </a:ext>
            </a:extLst>
          </p:cNvPr>
          <p:cNvSpPr txBox="1"/>
          <p:nvPr/>
        </p:nvSpPr>
        <p:spPr>
          <a:xfrm>
            <a:off x="9657223" y="6070723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2429896E-963B-7568-A54F-DC4060E3FB53}"/>
              </a:ext>
            </a:extLst>
          </p:cNvPr>
          <p:cNvSpPr txBox="1"/>
          <p:nvPr/>
        </p:nvSpPr>
        <p:spPr>
          <a:xfrm>
            <a:off x="9937370" y="2399069"/>
            <a:ext cx="1313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新增日志记录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查询日志记录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26A8DBB-D9CC-A164-AEAB-298F8FCE7931}"/>
              </a:ext>
            </a:extLst>
          </p:cNvPr>
          <p:cNvSpPr txBox="1"/>
          <p:nvPr/>
        </p:nvSpPr>
        <p:spPr>
          <a:xfrm>
            <a:off x="5880845" y="4479985"/>
            <a:ext cx="4179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AOP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拦截机制：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执行环绕通知的拦截方法，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获取操作内容 </a:t>
            </a:r>
            <a:r>
              <a:rPr lang="en-US" altLang="zh-CN" sz="1400" dirty="0">
                <a:latin typeface="等线" panose="02010600030101010101" pitchFamily="2" charset="-122"/>
              </a:rPr>
              <a:t>autoLog.value()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获取操作用户 </a:t>
            </a:r>
            <a:r>
              <a:rPr lang="en-US" altLang="zh-CN" sz="1400" dirty="0">
                <a:latin typeface="等线" panose="02010600030101010101" pitchFamily="2" charset="-122"/>
              </a:rPr>
              <a:t>JwtTokenUtils.getCurrentUser()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获取操作</a:t>
            </a:r>
            <a:r>
              <a:rPr lang="en-US" altLang="zh-CN" sz="1400" dirty="0">
                <a:latin typeface="等线" panose="02010600030101010101" pitchFamily="2" charset="-122"/>
              </a:rPr>
              <a:t>IP HttpServletRequest.getRemoteAddr()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获取操作时间 </a:t>
            </a:r>
            <a:r>
              <a:rPr lang="en-US" altLang="zh-CN" sz="1400" dirty="0">
                <a:latin typeface="等线" panose="02010600030101010101" pitchFamily="2" charset="-122"/>
              </a:rPr>
              <a:t>DateUtil.now() </a:t>
            </a:r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19B707-0855-4A0A-4BCD-4E6EB3583B88}"/>
              </a:ext>
            </a:extLst>
          </p:cNvPr>
          <p:cNvSpPr txBox="1"/>
          <p:nvPr/>
        </p:nvSpPr>
        <p:spPr>
          <a:xfrm>
            <a:off x="9693083" y="1937404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操作数据库表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2C28327-687D-8238-CB07-056A39A65DBA}"/>
              </a:ext>
            </a:extLst>
          </p:cNvPr>
          <p:cNvSpPr txBox="1"/>
          <p:nvPr/>
        </p:nvSpPr>
        <p:spPr>
          <a:xfrm>
            <a:off x="824751" y="1536569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D655733-72CF-53B4-E6D9-2D3B82F3C98E}"/>
              </a:ext>
            </a:extLst>
          </p:cNvPr>
          <p:cNvSpPr txBox="1"/>
          <p:nvPr/>
        </p:nvSpPr>
        <p:spPr>
          <a:xfrm>
            <a:off x="6893847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B8DBA23-FEE2-532E-57A5-80E7B739FED6}"/>
              </a:ext>
            </a:extLst>
          </p:cNvPr>
          <p:cNvSpPr txBox="1"/>
          <p:nvPr/>
        </p:nvSpPr>
        <p:spPr>
          <a:xfrm>
            <a:off x="3325904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B3DACAF-106B-A1E7-6974-4D0EDC2808E0}"/>
              </a:ext>
            </a:extLst>
          </p:cNvPr>
          <p:cNvSpPr txBox="1"/>
          <p:nvPr/>
        </p:nvSpPr>
        <p:spPr>
          <a:xfrm>
            <a:off x="9986668" y="1536568"/>
            <a:ext cx="121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131397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68D27-37C6-25AF-47F7-DE9D1AB60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935B0CD-DA48-E43C-4834-AEE0CA39FD16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文件接口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D54CE2-54B1-7E0A-2C44-0041173BB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541" y="1791732"/>
            <a:ext cx="3787329" cy="433773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12396D7-1A43-3C72-CDEE-F5D31EE3D8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396" y="1791732"/>
            <a:ext cx="3590411" cy="43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8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2F6D36-4FA8-22AE-1520-71588CE5B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A31517A-58F3-B25D-95A8-CCDC6F477D38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文件接口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EB04D4-B66C-8E16-B422-41DB7A581F40}"/>
              </a:ext>
            </a:extLst>
          </p:cNvPr>
          <p:cNvSpPr txBox="1"/>
          <p:nvPr/>
        </p:nvSpPr>
        <p:spPr>
          <a:xfrm>
            <a:off x="237563" y="1937404"/>
            <a:ext cx="203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上传、下载、预览 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9780ECF-1AD0-157C-960A-8DC4239DAAF6}"/>
              </a:ext>
            </a:extLst>
          </p:cNvPr>
          <p:cNvSpPr txBox="1"/>
          <p:nvPr/>
        </p:nvSpPr>
        <p:spPr>
          <a:xfrm>
            <a:off x="2070844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CAA97E-5D69-A747-5F1A-CFB1AA5C7292}"/>
              </a:ext>
            </a:extLst>
          </p:cNvPr>
          <p:cNvSpPr txBox="1"/>
          <p:nvPr/>
        </p:nvSpPr>
        <p:spPr>
          <a:xfrm>
            <a:off x="5569310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接收数据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5CF0C3E-AA7A-1C53-1BBB-74CB3D484358}"/>
              </a:ext>
            </a:extLst>
          </p:cNvPr>
          <p:cNvCxnSpPr/>
          <p:nvPr/>
        </p:nvCxnSpPr>
        <p:spPr>
          <a:xfrm>
            <a:off x="2308411" y="2091292"/>
            <a:ext cx="981637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E7DE117-3D76-AE7E-CD9D-25851F94DE53}"/>
              </a:ext>
            </a:extLst>
          </p:cNvPr>
          <p:cNvCxnSpPr>
            <a:cxnSpLocks/>
          </p:cNvCxnSpPr>
          <p:nvPr/>
        </p:nvCxnSpPr>
        <p:spPr>
          <a:xfrm>
            <a:off x="4464424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A9996DE-AC37-3453-C733-799F6D54EED1}"/>
              </a:ext>
            </a:extLst>
          </p:cNvPr>
          <p:cNvCxnSpPr>
            <a:cxnSpLocks/>
          </p:cNvCxnSpPr>
          <p:nvPr/>
        </p:nvCxnSpPr>
        <p:spPr>
          <a:xfrm>
            <a:off x="7754459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100CD316-5949-29F1-3FDE-188F1878CA69}"/>
              </a:ext>
            </a:extLst>
          </p:cNvPr>
          <p:cNvSpPr txBox="1"/>
          <p:nvPr/>
        </p:nvSpPr>
        <p:spPr>
          <a:xfrm>
            <a:off x="9937370" y="2399069"/>
            <a:ext cx="1313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新增文件记录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查询文件记录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927A6B-C93D-2E03-2DF6-DFD117EEA43C}"/>
              </a:ext>
            </a:extLst>
          </p:cNvPr>
          <p:cNvCxnSpPr>
            <a:cxnSpLocks/>
          </p:cNvCxnSpPr>
          <p:nvPr/>
        </p:nvCxnSpPr>
        <p:spPr>
          <a:xfrm flipH="1">
            <a:off x="4464423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68E1904-5AD7-A01B-B340-96B8AD3281B3}"/>
              </a:ext>
            </a:extLst>
          </p:cNvPr>
          <p:cNvCxnSpPr>
            <a:cxnSpLocks/>
          </p:cNvCxnSpPr>
          <p:nvPr/>
        </p:nvCxnSpPr>
        <p:spPr>
          <a:xfrm flipH="1">
            <a:off x="7754458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323C98-A0F7-ADC0-AD80-C87964E6B87F}"/>
              </a:ext>
            </a:extLst>
          </p:cNvPr>
          <p:cNvGrpSpPr/>
          <p:nvPr/>
        </p:nvGrpSpPr>
        <p:grpSpPr>
          <a:xfrm flipV="1">
            <a:off x="10905567" y="2091291"/>
            <a:ext cx="535632" cy="4139175"/>
            <a:chOff x="9412939" y="2250746"/>
            <a:chExt cx="1084731" cy="1145077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0D9961A4-CE6F-765E-89F6-C8BE14F29BFC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BCA2DEC1-6950-C011-0BBA-E259CE3A5011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>
              <a:off x="9760314" y="2250791"/>
              <a:ext cx="201729" cy="1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80C82B9-A83C-7AEE-D0DD-18C6A6BAE5F4}"/>
                </a:ext>
              </a:extLst>
            </p:cNvPr>
            <p:cNvCxnSpPr>
              <a:cxnSpLocks/>
              <a:stCxn id="30" idx="2"/>
              <a:endCxn id="30" idx="2"/>
            </p:cNvCxnSpPr>
            <p:nvPr/>
          </p:nvCxnSpPr>
          <p:spPr>
            <a:xfrm flipV="1">
              <a:off x="9953216" y="3395819"/>
              <a:ext cx="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2766E6DC-FE3D-AB72-8955-BE5AFF93256A}"/>
              </a:ext>
            </a:extLst>
          </p:cNvPr>
          <p:cNvSpPr txBox="1"/>
          <p:nvPr/>
        </p:nvSpPr>
        <p:spPr>
          <a:xfrm>
            <a:off x="2061874" y="6070725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渲染视图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D54010E-1679-390A-E187-A82163020976}"/>
              </a:ext>
            </a:extLst>
          </p:cNvPr>
          <p:cNvSpPr txBox="1"/>
          <p:nvPr/>
        </p:nvSpPr>
        <p:spPr>
          <a:xfrm>
            <a:off x="5569310" y="607072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281850-BCFA-C1F0-E3DD-E7CC6F7A0C3A}"/>
              </a:ext>
            </a:extLst>
          </p:cNvPr>
          <p:cNvSpPr txBox="1"/>
          <p:nvPr/>
        </p:nvSpPr>
        <p:spPr>
          <a:xfrm>
            <a:off x="9657223" y="6070723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86ECFD0-63F6-7595-ABC8-969A9BB5811E}"/>
              </a:ext>
            </a:extLst>
          </p:cNvPr>
          <p:cNvSpPr txBox="1"/>
          <p:nvPr/>
        </p:nvSpPr>
        <p:spPr>
          <a:xfrm>
            <a:off x="9693083" y="1937404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操作数据库表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C5925A5-3D3F-3E4D-AFC7-DE710361B156}"/>
              </a:ext>
            </a:extLst>
          </p:cNvPr>
          <p:cNvSpPr txBox="1"/>
          <p:nvPr/>
        </p:nvSpPr>
        <p:spPr>
          <a:xfrm>
            <a:off x="824751" y="1536569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81B93732-50D6-E858-B623-9144D5560DC4}"/>
              </a:ext>
            </a:extLst>
          </p:cNvPr>
          <p:cNvSpPr txBox="1"/>
          <p:nvPr/>
        </p:nvSpPr>
        <p:spPr>
          <a:xfrm>
            <a:off x="6893847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84F3BEF-F95B-F4F9-806D-92904549A23B}"/>
              </a:ext>
            </a:extLst>
          </p:cNvPr>
          <p:cNvSpPr txBox="1"/>
          <p:nvPr/>
        </p:nvSpPr>
        <p:spPr>
          <a:xfrm>
            <a:off x="3325904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00ADA90-B235-B302-8EEA-9FD7C197639D}"/>
              </a:ext>
            </a:extLst>
          </p:cNvPr>
          <p:cNvSpPr txBox="1"/>
          <p:nvPr/>
        </p:nvSpPr>
        <p:spPr>
          <a:xfrm>
            <a:off x="9986668" y="1536568"/>
            <a:ext cx="121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6EA6B9-8754-E61F-4C60-33AEC359C222}"/>
              </a:ext>
            </a:extLst>
          </p:cNvPr>
          <p:cNvSpPr txBox="1"/>
          <p:nvPr/>
        </p:nvSpPr>
        <p:spPr>
          <a:xfrm>
            <a:off x="2070843" y="2331295"/>
            <a:ext cx="879886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文件上传标签：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el-upload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el-upload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action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="http://localhost:8080/api/files/uploadfiles"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:on-success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uploadFile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解析文件类型：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extension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filename.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'.'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pop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toLowerCase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'jpg'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'jpeg'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'png'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'gif'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includes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extension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))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{}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'mp3'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'wav'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includes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extension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))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{}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if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([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'mp4'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'avi'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].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includes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extension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))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{}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文件预览：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en-US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img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 controls v-if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file_type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===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‘</a:t>
            </a:r>
            <a:r>
              <a:rPr lang="en-US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image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'"</a:t>
            </a:r>
            <a:r>
              <a:rPr lang="en-US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:src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file_url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/&gt;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audio</a:t>
            </a:r>
            <a:r>
              <a:rPr lang="en-US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controls v-if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file_type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===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'audio'"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source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:src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file_url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="audio/mpeg"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audio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en-US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video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controls v-if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file_type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===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‘</a:t>
            </a:r>
            <a:r>
              <a:rPr lang="en-US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video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source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:src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file_url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type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en-US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video/mp4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en-US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video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file_url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`http://localhost:8080/api/files/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file_flag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-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file_name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`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40F7CC-2B74-B924-8AAE-D99EAECC35CF}"/>
              </a:ext>
            </a:extLst>
          </p:cNvPr>
          <p:cNvSpPr txBox="1"/>
          <p:nvPr/>
        </p:nvSpPr>
        <p:spPr>
          <a:xfrm>
            <a:off x="6204706" y="2332900"/>
            <a:ext cx="42380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文件上传接口：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上传时间戳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System.currentTimeMillis()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文件名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file.getOriginalFilename()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文件保存路径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FileUtil.mkdir(filePath)</a:t>
            </a: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文件下载接口：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以时间戳作为文件标识，确定下载文件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读取下载文件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FileUtil.readBytes(filePath)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使用输出流返回客户端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OutputStream.write(bytes)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E6E7967A-BD22-245B-AF6F-83899DF9E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174AD4"/>
                </a:solidFill>
                <a:effectLst/>
                <a:latin typeface="Arial Unicode MS"/>
                <a:ea typeface="JetBrains Mono"/>
              </a:rPr>
              <a:t>controls v-if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file_type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===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'audio'"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934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ACAD0-6228-952D-E490-3C32DBEE9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6947A7C-DF15-AAA6-6ED8-38D033AF629F}"/>
              </a:ext>
            </a:extLst>
          </p:cNvPr>
          <p:cNvSpPr txBox="1"/>
          <p:nvPr/>
        </p:nvSpPr>
        <p:spPr>
          <a:xfrm>
            <a:off x="878541" y="581816"/>
            <a:ext cx="6535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富文本编辑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0D64233-885A-6D1D-4DC2-57587FDE1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5" r="-1"/>
          <a:stretch>
            <a:fillRect/>
          </a:stretch>
        </p:blipFill>
        <p:spPr>
          <a:xfrm>
            <a:off x="878539" y="1579418"/>
            <a:ext cx="5045636" cy="469676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A0CAAC8-B7DA-1479-B413-9B4B1CD64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" r="2438"/>
          <a:stretch>
            <a:fillRect/>
          </a:stretch>
        </p:blipFill>
        <p:spPr>
          <a:xfrm>
            <a:off x="6201942" y="1579418"/>
            <a:ext cx="5458296" cy="40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48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6217D8-E294-6085-673A-AE9B7058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51EF63E-AC75-A95E-0E9E-3F95BC610439}"/>
              </a:ext>
            </a:extLst>
          </p:cNvPr>
          <p:cNvSpPr txBox="1"/>
          <p:nvPr/>
        </p:nvSpPr>
        <p:spPr>
          <a:xfrm>
            <a:off x="878541" y="581816"/>
            <a:ext cx="65352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富文本编辑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3AD37D-4532-9397-078E-AA28332AD5F1}"/>
              </a:ext>
            </a:extLst>
          </p:cNvPr>
          <p:cNvSpPr txBox="1"/>
          <p:nvPr/>
        </p:nvSpPr>
        <p:spPr>
          <a:xfrm>
            <a:off x="237563" y="1937404"/>
            <a:ext cx="203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用户名、密码、验证码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0A7585-A123-28F2-F6D5-17CD3ED6FA09}"/>
              </a:ext>
            </a:extLst>
          </p:cNvPr>
          <p:cNvSpPr txBox="1"/>
          <p:nvPr/>
        </p:nvSpPr>
        <p:spPr>
          <a:xfrm>
            <a:off x="2091017" y="2245181"/>
            <a:ext cx="676611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安装并引入</a:t>
            </a:r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” wangeditor”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编辑器：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npm i wangeditor --save</a:t>
            </a: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import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E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from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'wangeditor’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销毁旧编辑器： 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destroy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endParaRPr lang="en-US" altLang="zh-CN" sz="14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null</a:t>
            </a:r>
            <a:endParaRPr lang="en-US" altLang="zh-CN" sz="1400" dirty="0">
              <a:solidFill>
                <a:srgbClr val="0033B3"/>
              </a:solidFill>
              <a:latin typeface="Arial Unicode MS"/>
              <a:ea typeface="JetBrains Mono"/>
            </a:endParaRPr>
          </a:p>
          <a:p>
            <a:endParaRPr lang="en-US" altLang="zh-CN" sz="14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创建新编辑器：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dirty="0">
                <a:solidFill>
                  <a:srgbClr val="000000"/>
                </a:solidFill>
                <a:latin typeface="Arial Unicode MS"/>
                <a:ea typeface="JetBrains Mono"/>
              </a:rPr>
              <a:t>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'#editor'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create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endParaRPr lang="en-US" altLang="zh-CN" sz="14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endParaRPr lang="en-US" altLang="zh-CN" sz="1400" dirty="0">
              <a:solidFill>
                <a:srgbClr val="080808"/>
              </a:solidFill>
              <a:latin typeface="Arial Unicode MS"/>
              <a:ea typeface="等线" panose="02010600030101010101" pitchFamily="2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渲染编辑器内容：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txt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(content)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Content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txt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div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v-html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Content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div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D9F313-3154-5359-BC10-6FE6BFBC30FD}"/>
              </a:ext>
            </a:extLst>
          </p:cNvPr>
          <p:cNvSpPr txBox="1"/>
          <p:nvPr/>
        </p:nvSpPr>
        <p:spPr>
          <a:xfrm>
            <a:off x="2070844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86DA36B-1BB6-AAE2-C1A0-62822BA7B9DF}"/>
              </a:ext>
            </a:extLst>
          </p:cNvPr>
          <p:cNvSpPr txBox="1"/>
          <p:nvPr/>
        </p:nvSpPr>
        <p:spPr>
          <a:xfrm>
            <a:off x="5569310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接收数据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2205E83-C41F-6586-E77F-ACEF0C28ED6A}"/>
              </a:ext>
            </a:extLst>
          </p:cNvPr>
          <p:cNvCxnSpPr/>
          <p:nvPr/>
        </p:nvCxnSpPr>
        <p:spPr>
          <a:xfrm>
            <a:off x="2308411" y="2091292"/>
            <a:ext cx="981637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E11B27E-82F7-34A1-783E-BF9DBCA87B33}"/>
              </a:ext>
            </a:extLst>
          </p:cNvPr>
          <p:cNvCxnSpPr>
            <a:cxnSpLocks/>
          </p:cNvCxnSpPr>
          <p:nvPr/>
        </p:nvCxnSpPr>
        <p:spPr>
          <a:xfrm>
            <a:off x="4464424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0034F4-A8E1-9482-4B95-736EE7783F24}"/>
              </a:ext>
            </a:extLst>
          </p:cNvPr>
          <p:cNvCxnSpPr>
            <a:cxnSpLocks/>
          </p:cNvCxnSpPr>
          <p:nvPr/>
        </p:nvCxnSpPr>
        <p:spPr>
          <a:xfrm>
            <a:off x="7754459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0CFED43-F411-AA36-2CC5-41F6BB36154B}"/>
              </a:ext>
            </a:extLst>
          </p:cNvPr>
          <p:cNvSpPr txBox="1"/>
          <p:nvPr/>
        </p:nvSpPr>
        <p:spPr>
          <a:xfrm>
            <a:off x="9937370" y="2399069"/>
            <a:ext cx="1313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新增编辑内容查询编辑内容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8F07402-929E-5677-E061-818C15241630}"/>
              </a:ext>
            </a:extLst>
          </p:cNvPr>
          <p:cNvCxnSpPr>
            <a:cxnSpLocks/>
          </p:cNvCxnSpPr>
          <p:nvPr/>
        </p:nvCxnSpPr>
        <p:spPr>
          <a:xfrm flipH="1">
            <a:off x="4464423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D915A85-315B-678D-DFF9-E3EE9F72FDF8}"/>
              </a:ext>
            </a:extLst>
          </p:cNvPr>
          <p:cNvCxnSpPr>
            <a:cxnSpLocks/>
          </p:cNvCxnSpPr>
          <p:nvPr/>
        </p:nvCxnSpPr>
        <p:spPr>
          <a:xfrm flipH="1">
            <a:off x="7754458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D0E8B20-1F39-2BE5-41E8-C86C70378E68}"/>
              </a:ext>
            </a:extLst>
          </p:cNvPr>
          <p:cNvGrpSpPr/>
          <p:nvPr/>
        </p:nvGrpSpPr>
        <p:grpSpPr>
          <a:xfrm flipV="1">
            <a:off x="10905567" y="2091291"/>
            <a:ext cx="535632" cy="4139175"/>
            <a:chOff x="9412939" y="2250746"/>
            <a:chExt cx="1084731" cy="1145077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767C6311-3A97-C2A1-5FF3-10A3EAD9D13D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00138324-056B-D0F3-9534-084654D6B83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>
              <a:off x="9760314" y="2250791"/>
              <a:ext cx="201729" cy="1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A3D34D7-C2B6-7C26-F3FD-97F85BCF8D77}"/>
                </a:ext>
              </a:extLst>
            </p:cNvPr>
            <p:cNvCxnSpPr>
              <a:cxnSpLocks/>
              <a:stCxn id="30" idx="2"/>
              <a:endCxn id="30" idx="2"/>
            </p:cNvCxnSpPr>
            <p:nvPr/>
          </p:nvCxnSpPr>
          <p:spPr>
            <a:xfrm flipV="1">
              <a:off x="9953216" y="3395819"/>
              <a:ext cx="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B5D3BF35-DF35-C247-B16F-2214E733BBD5}"/>
              </a:ext>
            </a:extLst>
          </p:cNvPr>
          <p:cNvSpPr txBox="1"/>
          <p:nvPr/>
        </p:nvSpPr>
        <p:spPr>
          <a:xfrm>
            <a:off x="2061874" y="6070725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渲染视图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8AAD2BA-007D-0096-7590-4B8181B18792}"/>
              </a:ext>
            </a:extLst>
          </p:cNvPr>
          <p:cNvSpPr txBox="1"/>
          <p:nvPr/>
        </p:nvSpPr>
        <p:spPr>
          <a:xfrm>
            <a:off x="5569310" y="607072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421E6AC-41CD-4E27-51D2-3D2C4B526BF2}"/>
              </a:ext>
            </a:extLst>
          </p:cNvPr>
          <p:cNvSpPr txBox="1"/>
          <p:nvPr/>
        </p:nvSpPr>
        <p:spPr>
          <a:xfrm>
            <a:off x="9657223" y="6070723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7766C2C-AEBB-8393-8FF8-31F47F67C553}"/>
              </a:ext>
            </a:extLst>
          </p:cNvPr>
          <p:cNvSpPr txBox="1"/>
          <p:nvPr/>
        </p:nvSpPr>
        <p:spPr>
          <a:xfrm>
            <a:off x="824751" y="1536569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67B94E5-CB44-A6AD-13FA-EAE708F5010A}"/>
              </a:ext>
            </a:extLst>
          </p:cNvPr>
          <p:cNvSpPr txBox="1"/>
          <p:nvPr/>
        </p:nvSpPr>
        <p:spPr>
          <a:xfrm>
            <a:off x="6893847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EC545A-7F6A-92AE-B5DD-0ABF65E3F83E}"/>
              </a:ext>
            </a:extLst>
          </p:cNvPr>
          <p:cNvSpPr txBox="1"/>
          <p:nvPr/>
        </p:nvSpPr>
        <p:spPr>
          <a:xfrm>
            <a:off x="3325904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2671155-333E-58EF-BEFC-A4B83A9B2277}"/>
              </a:ext>
            </a:extLst>
          </p:cNvPr>
          <p:cNvSpPr txBox="1"/>
          <p:nvPr/>
        </p:nvSpPr>
        <p:spPr>
          <a:xfrm>
            <a:off x="9986668" y="1536568"/>
            <a:ext cx="121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C78E861-B3CD-6BB0-020E-3463C7996B25}"/>
              </a:ext>
            </a:extLst>
          </p:cNvPr>
          <p:cNvSpPr txBox="1"/>
          <p:nvPr/>
        </p:nvSpPr>
        <p:spPr>
          <a:xfrm>
            <a:off x="9693083" y="1937404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操作数据库表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96EAE4-6BAB-AF0B-E53C-5CA75F891293}"/>
              </a:ext>
            </a:extLst>
          </p:cNvPr>
          <p:cNvSpPr txBox="1"/>
          <p:nvPr/>
        </p:nvSpPr>
        <p:spPr>
          <a:xfrm>
            <a:off x="4735599" y="4802568"/>
            <a:ext cx="651510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AAE8F7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编辑器注意事项：</a:t>
            </a:r>
            <a:endParaRPr lang="en-US" altLang="zh-CN" sz="1400" dirty="0">
              <a:highlight>
                <a:srgbClr val="AAE8F7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在一个页面上不能创建多个编辑器实例 （先销毁、后创建）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创建编辑器实例后，只有赋值了内容才算初始化成功（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 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txt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(content)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只有初始化成功的编辑器实例才能获取内容（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 Content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</a:t>
            </a:r>
            <a:r>
              <a:rPr lang="en-US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 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editor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txt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html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57FD4E5-0EFF-BABA-E9A5-BA5DBE681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8C7C"/>
                </a:solidFill>
                <a:effectLst/>
                <a:latin typeface="Arial Unicode MS"/>
                <a:ea typeface="JetBrains Mono"/>
              </a:rPr>
              <a:t>editor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txt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Arial Unicode MS"/>
                <a:ea typeface="JetBrains Mono"/>
              </a:rPr>
              <a:t>html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(content)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4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C03AD-EFED-F5ED-F91B-32803AC7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FDE411-0975-F6C3-DAFC-041304469A78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协同编辑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9ED59E-3BCE-D7F9-AA64-5BD3F005C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r="10641" b="3653"/>
          <a:stretch>
            <a:fillRect/>
          </a:stretch>
        </p:blipFill>
        <p:spPr>
          <a:xfrm>
            <a:off x="7421191" y="1555322"/>
            <a:ext cx="3417984" cy="47008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202C71-7126-FC96-BBC8-0BBD91857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8" r="2131"/>
          <a:stretch>
            <a:fillRect/>
          </a:stretch>
        </p:blipFill>
        <p:spPr>
          <a:xfrm>
            <a:off x="986117" y="1733543"/>
            <a:ext cx="5899907" cy="452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9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198ECF-1E53-07AA-C071-81770692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E2C22D5-18B5-BD4D-1CBE-EC4B3E1EDAD8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协同编辑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A045C6C-5C9B-B0D8-3F24-283883BDA523}"/>
              </a:ext>
            </a:extLst>
          </p:cNvPr>
          <p:cNvSpPr txBox="1"/>
          <p:nvPr/>
        </p:nvSpPr>
        <p:spPr>
          <a:xfrm>
            <a:off x="237563" y="1937404"/>
            <a:ext cx="203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用户名、密码、验证码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08C7A5-BC9B-71F8-2006-7C59B8D014D0}"/>
              </a:ext>
            </a:extLst>
          </p:cNvPr>
          <p:cNvSpPr txBox="1"/>
          <p:nvPr/>
        </p:nvSpPr>
        <p:spPr>
          <a:xfrm>
            <a:off x="2070844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186E4C2-4CEB-83DC-C320-1DC20BF96F9E}"/>
              </a:ext>
            </a:extLst>
          </p:cNvPr>
          <p:cNvSpPr txBox="1"/>
          <p:nvPr/>
        </p:nvSpPr>
        <p:spPr>
          <a:xfrm>
            <a:off x="5569310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接收数据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0F4A76E-8C34-7D42-2B58-3BD4A8B6A0BC}"/>
              </a:ext>
            </a:extLst>
          </p:cNvPr>
          <p:cNvCxnSpPr/>
          <p:nvPr/>
        </p:nvCxnSpPr>
        <p:spPr>
          <a:xfrm>
            <a:off x="2308411" y="2091292"/>
            <a:ext cx="981637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8E18104-CB51-A926-ABE6-C384F87BA2A3}"/>
              </a:ext>
            </a:extLst>
          </p:cNvPr>
          <p:cNvCxnSpPr>
            <a:cxnSpLocks/>
          </p:cNvCxnSpPr>
          <p:nvPr/>
        </p:nvCxnSpPr>
        <p:spPr>
          <a:xfrm>
            <a:off x="4464424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D9C4C78-88DE-A257-E626-C50D009BB967}"/>
              </a:ext>
            </a:extLst>
          </p:cNvPr>
          <p:cNvCxnSpPr>
            <a:cxnSpLocks/>
          </p:cNvCxnSpPr>
          <p:nvPr/>
        </p:nvCxnSpPr>
        <p:spPr>
          <a:xfrm>
            <a:off x="7754459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F7F559-95CF-1F68-8B15-C88201422D94}"/>
              </a:ext>
            </a:extLst>
          </p:cNvPr>
          <p:cNvSpPr txBox="1"/>
          <p:nvPr/>
        </p:nvSpPr>
        <p:spPr>
          <a:xfrm>
            <a:off x="9937370" y="2399069"/>
            <a:ext cx="1313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新增编辑内容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查询编辑内容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BF92515-7459-01B3-1AF1-BA48CC77FAD2}"/>
              </a:ext>
            </a:extLst>
          </p:cNvPr>
          <p:cNvCxnSpPr>
            <a:cxnSpLocks/>
          </p:cNvCxnSpPr>
          <p:nvPr/>
        </p:nvCxnSpPr>
        <p:spPr>
          <a:xfrm flipH="1">
            <a:off x="4464423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BC22836-C095-74CA-BC82-BBA48D7EB306}"/>
              </a:ext>
            </a:extLst>
          </p:cNvPr>
          <p:cNvCxnSpPr>
            <a:cxnSpLocks/>
          </p:cNvCxnSpPr>
          <p:nvPr/>
        </p:nvCxnSpPr>
        <p:spPr>
          <a:xfrm flipH="1">
            <a:off x="7754458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D6221E3-14C3-63AE-7D9C-974ADCCDD6EE}"/>
              </a:ext>
            </a:extLst>
          </p:cNvPr>
          <p:cNvGrpSpPr/>
          <p:nvPr/>
        </p:nvGrpSpPr>
        <p:grpSpPr>
          <a:xfrm flipV="1">
            <a:off x="10905567" y="2091291"/>
            <a:ext cx="535632" cy="4139175"/>
            <a:chOff x="9412939" y="2250746"/>
            <a:chExt cx="1084731" cy="1145077"/>
          </a:xfrm>
        </p:grpSpPr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4A0770B3-286C-73EC-4556-731C3B48C4D0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24D3222-7FC5-1394-AFAF-DCF7AAAE89D5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H="1">
              <a:off x="9760314" y="2250791"/>
              <a:ext cx="201729" cy="1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18E2C3B-A65C-314B-63BF-7969CA4CE593}"/>
                </a:ext>
              </a:extLst>
            </p:cNvPr>
            <p:cNvCxnSpPr>
              <a:cxnSpLocks/>
              <a:stCxn id="30" idx="2"/>
              <a:endCxn id="30" idx="2"/>
            </p:cNvCxnSpPr>
            <p:nvPr/>
          </p:nvCxnSpPr>
          <p:spPr>
            <a:xfrm flipV="1">
              <a:off x="9953216" y="3395819"/>
              <a:ext cx="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DDD62F89-23C5-2B8B-6B90-45D1FAA4C68E}"/>
              </a:ext>
            </a:extLst>
          </p:cNvPr>
          <p:cNvSpPr txBox="1"/>
          <p:nvPr/>
        </p:nvSpPr>
        <p:spPr>
          <a:xfrm>
            <a:off x="2061874" y="6070725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渲染视图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9E51D11-1DF1-AAFB-40C6-06EB35E4CD3C}"/>
              </a:ext>
            </a:extLst>
          </p:cNvPr>
          <p:cNvSpPr txBox="1"/>
          <p:nvPr/>
        </p:nvSpPr>
        <p:spPr>
          <a:xfrm>
            <a:off x="5569310" y="607072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18288D-7771-F8F5-BA48-FA7EAC0BB1CE}"/>
              </a:ext>
            </a:extLst>
          </p:cNvPr>
          <p:cNvSpPr txBox="1"/>
          <p:nvPr/>
        </p:nvSpPr>
        <p:spPr>
          <a:xfrm>
            <a:off x="9657223" y="6070723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C31793B-51A5-30A4-F7B7-14277BB4F8FE}"/>
              </a:ext>
            </a:extLst>
          </p:cNvPr>
          <p:cNvSpPr txBox="1"/>
          <p:nvPr/>
        </p:nvSpPr>
        <p:spPr>
          <a:xfrm>
            <a:off x="824751" y="1536569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0AC2EDA-5477-727B-9F94-52BA8BF6911A}"/>
              </a:ext>
            </a:extLst>
          </p:cNvPr>
          <p:cNvSpPr txBox="1"/>
          <p:nvPr/>
        </p:nvSpPr>
        <p:spPr>
          <a:xfrm>
            <a:off x="6893847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56BCF61-38BF-280A-432E-DD51AE337411}"/>
              </a:ext>
            </a:extLst>
          </p:cNvPr>
          <p:cNvSpPr txBox="1"/>
          <p:nvPr/>
        </p:nvSpPr>
        <p:spPr>
          <a:xfrm>
            <a:off x="3325904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45DADF2-3300-F95A-CF29-C4FFF5FC1CAE}"/>
              </a:ext>
            </a:extLst>
          </p:cNvPr>
          <p:cNvSpPr txBox="1"/>
          <p:nvPr/>
        </p:nvSpPr>
        <p:spPr>
          <a:xfrm>
            <a:off x="9986668" y="1536568"/>
            <a:ext cx="121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71D0CBC-39CB-C882-907A-7817E2707290}"/>
              </a:ext>
            </a:extLst>
          </p:cNvPr>
          <p:cNvSpPr txBox="1"/>
          <p:nvPr/>
        </p:nvSpPr>
        <p:spPr>
          <a:xfrm>
            <a:off x="9693083" y="1937404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操作数据库表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1A27509-2532-D985-4765-3B208E862DB3}"/>
              </a:ext>
            </a:extLst>
          </p:cNvPr>
          <p:cNvSpPr txBox="1"/>
          <p:nvPr/>
        </p:nvSpPr>
        <p:spPr>
          <a:xfrm>
            <a:off x="2366679" y="2309369"/>
            <a:ext cx="8547857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WebSocket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网络通信协议：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解决传统</a:t>
            </a:r>
            <a:r>
              <a:rPr lang="zh-CN" altLang="en-US" sz="1400" dirty="0">
                <a:latin typeface="等线" panose="02010600030101010101" pitchFamily="2" charset="-122"/>
              </a:rPr>
              <a:t> </a:t>
            </a:r>
            <a:r>
              <a:rPr lang="en-US" altLang="zh-CN" sz="1400" dirty="0">
                <a:latin typeface="等线" panose="02010600030101010101" pitchFamily="2" charset="-122"/>
              </a:rPr>
              <a:t>HTTP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请求频繁地开启和关闭连接，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用于在客户端和服务器之间建立全双工通信，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实时同步、支持跨域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WebSocket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使用：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创建</a:t>
            </a:r>
            <a:r>
              <a:rPr lang="en-US" altLang="zh-CN" sz="1400" dirty="0">
                <a:latin typeface="等线" panose="02010600030101010101" pitchFamily="2" charset="-122"/>
              </a:rPr>
              <a:t>Socket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new </a:t>
            </a:r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WebSocket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‘ws://localhost:8080/ws/document‘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en-US" altLang="zh-CN" sz="1400" dirty="0">
              <a:solidFill>
                <a:srgbClr val="080808"/>
              </a:solidFill>
              <a:latin typeface="Arial Unicode MS"/>
              <a:ea typeface="JetBrains Mono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发送</a:t>
            </a:r>
            <a:r>
              <a:rPr lang="en-US" altLang="zh-CN" sz="1400" dirty="0">
                <a:latin typeface="等线" panose="02010600030101010101" pitchFamily="2" charset="-122"/>
              </a:rPr>
              <a:t>Socket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消息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send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socketMessageSend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  <a:r>
              <a:rPr lang="en-US" altLang="zh-CN" sz="1400" dirty="0">
                <a:latin typeface="等线" panose="02010600030101010101" pitchFamily="2" charset="-122"/>
              </a:rPr>
              <a:t>Socket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消息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onmessage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(event) =&gt;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{}</a:t>
            </a: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event.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data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split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','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endParaRPr lang="zh-CN" altLang="zh-CN" sz="3600" dirty="0">
              <a:latin typeface="Arial" panose="020B0604020202020204" pitchFamily="34" charset="0"/>
            </a:endParaRPr>
          </a:p>
          <a:p>
            <a:endParaRPr lang="en-US" altLang="zh-CN" sz="1400" dirty="0">
              <a:highlight>
                <a:srgbClr val="D3E9F4"/>
              </a:highlight>
              <a:latin typeface="等线" panose="02010600030101010101" pitchFamily="2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绑定编辑内容：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socketMessageSend 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`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${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this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socketId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}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,update,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${inputvalue}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`</a:t>
            </a:r>
            <a:endParaRPr lang="zh-CN" altLang="zh-CN" sz="3600" dirty="0">
              <a:latin typeface="Arial" panose="020B0604020202020204" pitchFamily="34" charset="0"/>
            </a:endParaRPr>
          </a:p>
          <a:p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&lt;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textarea 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:value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socketContent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174AD4"/>
                </a:solidFill>
                <a:latin typeface="Arial Unicode MS"/>
                <a:ea typeface="JetBrains Mono"/>
              </a:rPr>
              <a:t>@input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="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sendEditMessage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</a:t>
            </a:r>
            <a:r>
              <a:rPr lang="zh-CN" altLang="zh-CN" sz="1400" dirty="0">
                <a:solidFill>
                  <a:srgbClr val="2A8C7C"/>
                </a:solidFill>
                <a:latin typeface="Arial Unicode MS"/>
                <a:ea typeface="JetBrains Mono"/>
              </a:rPr>
              <a:t>isync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id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,</a:t>
            </a:r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$event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target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871094"/>
                </a:solidFill>
                <a:latin typeface="Arial Unicode MS"/>
                <a:ea typeface="JetBrains Mono"/>
              </a:rPr>
              <a:t>value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)</a:t>
            </a:r>
            <a:r>
              <a:rPr lang="zh-CN" altLang="zh-CN" sz="1400" dirty="0">
                <a:solidFill>
                  <a:srgbClr val="067D17"/>
                </a:solidFill>
                <a:latin typeface="Arial Unicode MS"/>
                <a:ea typeface="JetBrains Mono"/>
              </a:rPr>
              <a:t>"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&gt;&lt;/</a:t>
            </a:r>
            <a:r>
              <a:rPr lang="zh-CN" altLang="zh-CN" sz="1400" dirty="0">
                <a:solidFill>
                  <a:srgbClr val="0033B3"/>
                </a:solidFill>
                <a:latin typeface="Arial Unicode MS"/>
                <a:ea typeface="JetBrains Mono"/>
              </a:rPr>
              <a:t>textarea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&gt;</a:t>
            </a:r>
            <a:endParaRPr lang="zh-CN" altLang="zh-CN" sz="3600" dirty="0">
              <a:latin typeface="Arial" panose="020B0604020202020204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6358340-64CB-002F-C48C-74B3AE6FA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3184"/>
            <a:ext cx="1159292" cy="2308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event.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Arial Unicode MS"/>
                <a:ea typeface="JetBrains Mono"/>
              </a:rPr>
              <a:t>data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Arial Unicode MS"/>
                <a:ea typeface="JetBrains Mono"/>
              </a:rPr>
              <a:t>split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Arial Unicode MS"/>
                <a:ea typeface="JetBrains Mono"/>
              </a:rPr>
              <a:t>',’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Arial Unicode MS"/>
                <a:ea typeface="JetBrains Mono"/>
              </a:rPr>
              <a:t>*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733202-B26D-55B7-B4D1-4FD57E5EB6AE}"/>
              </a:ext>
            </a:extLst>
          </p:cNvPr>
          <p:cNvSpPr txBox="1"/>
          <p:nvPr/>
        </p:nvSpPr>
        <p:spPr>
          <a:xfrm>
            <a:off x="6658539" y="2350830"/>
            <a:ext cx="38368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WebSocket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配置：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允许来自前端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localhost:8081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的跨域请求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WebSocket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消息构成：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连接器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ID 	socketId</a:t>
            </a: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连接器状态 </a:t>
            </a:r>
            <a:r>
              <a:rPr lang="en-US" altLang="zh-CN" sz="1400" dirty="0">
                <a:latin typeface="等线" panose="02010600030101010101" pitchFamily="2" charset="-122"/>
              </a:rPr>
              <a:t>update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连接器消息 </a:t>
            </a:r>
            <a:r>
              <a:rPr lang="en-US" altLang="zh-CN" sz="1400" dirty="0">
                <a:latin typeface="等线" panose="02010600030101010101" pitchFamily="2" charset="-122"/>
                <a:ea typeface="等线" panose="02010600030101010101" pitchFamily="2" charset="-122"/>
              </a:rPr>
              <a:t>content</a:t>
            </a:r>
          </a:p>
          <a:p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highlight>
                  <a:srgbClr val="AAE8F7"/>
                </a:highlight>
                <a:latin typeface="等线" panose="02010600030101010101" pitchFamily="2" charset="-122"/>
              </a:rPr>
              <a:t>WebSocket </a:t>
            </a:r>
            <a:r>
              <a:rPr lang="zh-CN" altLang="en-US" sz="1400" dirty="0">
                <a:highlight>
                  <a:srgbClr val="AAE8F7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注意事项：</a:t>
            </a:r>
            <a:endParaRPr lang="en-US" altLang="zh-CN" sz="1400" dirty="0">
              <a:highlight>
                <a:srgbClr val="AAE8F7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连接器创建地址与后端配置保持一致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连接器实际上只能创建一个，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但可以通过</a:t>
            </a:r>
            <a:r>
              <a:rPr lang="en-US" altLang="zh-CN" sz="1400" dirty="0">
                <a:latin typeface="等线" panose="02010600030101010101" pitchFamily="2" charset="-122"/>
              </a:rPr>
              <a:t>ID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标识区分不同消息的内容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68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BB423-5426-42C7-22A9-65C7B1BEB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C319EE0-7985-A3C3-7BE3-6705090D5075}"/>
              </a:ext>
            </a:extLst>
          </p:cNvPr>
          <p:cNvSpPr txBox="1"/>
          <p:nvPr/>
        </p:nvSpPr>
        <p:spPr>
          <a:xfrm>
            <a:off x="1658471" y="1690926"/>
            <a:ext cx="92246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恳请各位老师批评指正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F647205-B81A-1774-EC33-58B2795BEC2D}"/>
              </a:ext>
            </a:extLst>
          </p:cNvPr>
          <p:cNvSpPr txBox="1"/>
          <p:nvPr/>
        </p:nvSpPr>
        <p:spPr>
          <a:xfrm>
            <a:off x="3048000" y="38436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答辩人：李世娇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指导老师：任兆刚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答辩日期：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2025-06-06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710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D3523-1AE3-22B9-9A2A-97D893ECB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4281BE3D-AB3E-E8DF-2683-7909274DBA21}"/>
              </a:ext>
            </a:extLst>
          </p:cNvPr>
          <p:cNvSpPr txBox="1"/>
          <p:nvPr/>
        </p:nvSpPr>
        <p:spPr>
          <a:xfrm>
            <a:off x="5074024" y="1690926"/>
            <a:ext cx="2178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5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目录</a:t>
            </a:r>
            <a:endParaRPr lang="zh-CN" altLang="en-US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13E9F4-C424-B3FC-2635-3550DC977F36}"/>
              </a:ext>
            </a:extLst>
          </p:cNvPr>
          <p:cNvSpPr txBox="1"/>
          <p:nvPr/>
        </p:nvSpPr>
        <p:spPr>
          <a:xfrm>
            <a:off x="3048000" y="3162318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项目简介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endParaRPr lang="en-US" altLang="zh-CN" sz="3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F579866-C532-825E-6A07-A8D9E65FFFB2}"/>
              </a:ext>
            </a:extLst>
          </p:cNvPr>
          <p:cNvSpPr txBox="1"/>
          <p:nvPr/>
        </p:nvSpPr>
        <p:spPr>
          <a:xfrm>
            <a:off x="7470402" y="3974043"/>
            <a:ext cx="1189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用户端</a:t>
            </a:r>
            <a:endParaRPr lang="en-US" altLang="zh-CN" sz="1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8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8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管理端</a:t>
            </a:r>
          </a:p>
        </p:txBody>
      </p:sp>
    </p:spTree>
    <p:extLst>
      <p:ext uri="{BB962C8B-B14F-4D97-AF65-F5344CB8AC3E}">
        <p14:creationId xmlns:p14="http://schemas.microsoft.com/office/powerpoint/2010/main" val="252379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471D97-6D20-D47D-1E47-EA799E848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0091C2C5-B315-021A-66E4-32AAD14DA5DE}"/>
              </a:ext>
            </a:extLst>
          </p:cNvPr>
          <p:cNvGrpSpPr/>
          <p:nvPr/>
        </p:nvGrpSpPr>
        <p:grpSpPr>
          <a:xfrm>
            <a:off x="6122887" y="2644588"/>
            <a:ext cx="5243997" cy="4221270"/>
            <a:chOff x="3209721" y="20748"/>
            <a:chExt cx="8501267" cy="6839931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169D75D9-9A52-045B-3EBC-000178DE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9721" y="20748"/>
              <a:ext cx="6762955" cy="6839931"/>
            </a:xfrm>
            <a:prstGeom prst="rect">
              <a:avLst/>
            </a:prstGeom>
          </p:spPr>
        </p:pic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4E7BBA-8DF3-1C46-87EB-7376A16F1BD9}"/>
                </a:ext>
              </a:extLst>
            </p:cNvPr>
            <p:cNvSpPr/>
            <p:nvPr/>
          </p:nvSpPr>
          <p:spPr>
            <a:xfrm>
              <a:off x="6381750" y="1352549"/>
              <a:ext cx="5114925" cy="269557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ACDD14-A453-E2B5-83F8-6728AB3D05D5}"/>
                </a:ext>
              </a:extLst>
            </p:cNvPr>
            <p:cNvSpPr txBox="1"/>
            <p:nvPr/>
          </p:nvSpPr>
          <p:spPr>
            <a:xfrm>
              <a:off x="9758362" y="1352549"/>
              <a:ext cx="1952626" cy="4488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“新增发布”</a:t>
              </a:r>
              <a:r>
                <a:rPr lang="zh-CN" altLang="en-US" sz="1200" dirty="0">
                  <a:solidFill>
                    <a:srgbClr val="FF0000"/>
                  </a:solidFill>
                </a:rPr>
                <a:t>页面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BE0A92F-BE14-4F5C-6DA2-6289D52A0863}"/>
                </a:ext>
              </a:extLst>
            </p:cNvPr>
            <p:cNvSpPr txBox="1"/>
            <p:nvPr/>
          </p:nvSpPr>
          <p:spPr>
            <a:xfrm>
              <a:off x="9758362" y="4048124"/>
              <a:ext cx="1952626" cy="4239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>
                  <a:solidFill>
                    <a:srgbClr val="FF0000"/>
                  </a:solidFill>
                </a:rPr>
                <a:t>“协同编辑”页面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477D778E-8A38-33FC-F39D-5ABC61AB6371}"/>
                </a:ext>
              </a:extLst>
            </p:cNvPr>
            <p:cNvSpPr/>
            <p:nvPr/>
          </p:nvSpPr>
          <p:spPr>
            <a:xfrm flipV="1">
              <a:off x="6381750" y="4048122"/>
              <a:ext cx="5114925" cy="987425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F997AA-1979-D091-FF13-1AACEDAADA62}"/>
                </a:ext>
              </a:extLst>
            </p:cNvPr>
            <p:cNvSpPr/>
            <p:nvPr/>
          </p:nvSpPr>
          <p:spPr>
            <a:xfrm>
              <a:off x="6381751" y="5292769"/>
              <a:ext cx="1638301" cy="511706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970DB8E5-D4D5-5FC3-4C06-96C6E3B56944}"/>
                </a:ext>
              </a:extLst>
            </p:cNvPr>
            <p:cNvSpPr txBox="1"/>
            <p:nvPr/>
          </p:nvSpPr>
          <p:spPr>
            <a:xfrm>
              <a:off x="8109767" y="5220383"/>
              <a:ext cx="1648595" cy="7480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“新增发布”</a:t>
              </a:r>
              <a:endParaRPr lang="en-US" altLang="zh-CN" sz="1200" dirty="0">
                <a:solidFill>
                  <a:srgbClr val="0070C0"/>
                </a:solidFill>
              </a:endParaRPr>
            </a:p>
            <a:p>
              <a:r>
                <a:rPr lang="zh-CN" altLang="en-US" sz="1200" dirty="0">
                  <a:solidFill>
                    <a:srgbClr val="0070C0"/>
                  </a:solidFill>
                </a:rPr>
                <a:t>“协同编辑”</a:t>
              </a: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10996D7-AC63-9EAE-A163-260157DE4982}"/>
              </a:ext>
            </a:extLst>
          </p:cNvPr>
          <p:cNvGrpSpPr/>
          <p:nvPr/>
        </p:nvGrpSpPr>
        <p:grpSpPr>
          <a:xfrm>
            <a:off x="4823012" y="1"/>
            <a:ext cx="7368988" cy="2707340"/>
            <a:chOff x="1321845" y="1690688"/>
            <a:chExt cx="10755854" cy="4319586"/>
          </a:xfrm>
        </p:grpSpPr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678554A4-1303-73F0-543A-AABCE8A6A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845" y="1690688"/>
              <a:ext cx="9403867" cy="4271962"/>
            </a:xfrm>
            <a:prstGeom prst="rect">
              <a:avLst/>
            </a:prstGeom>
          </p:spPr>
        </p:pic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4542EFF-3906-F29C-C514-2B3F516B7C98}"/>
                </a:ext>
              </a:extLst>
            </p:cNvPr>
            <p:cNvSpPr/>
            <p:nvPr/>
          </p:nvSpPr>
          <p:spPr>
            <a:xfrm>
              <a:off x="3200400" y="3095625"/>
              <a:ext cx="3590925" cy="2071687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C2FF44C-2C0A-44E7-88B2-945653426B9C}"/>
                </a:ext>
              </a:extLst>
            </p:cNvPr>
            <p:cNvSpPr/>
            <p:nvPr/>
          </p:nvSpPr>
          <p:spPr>
            <a:xfrm>
              <a:off x="3200400" y="5167312"/>
              <a:ext cx="3590925" cy="84296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3F1CC67B-6768-DD50-2975-0A2A5FF2605C}"/>
                </a:ext>
              </a:extLst>
            </p:cNvPr>
            <p:cNvSpPr txBox="1"/>
            <p:nvPr/>
          </p:nvSpPr>
          <p:spPr>
            <a:xfrm>
              <a:off x="5119686" y="3095625"/>
              <a:ext cx="1952625" cy="441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“新增发布”页面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2F12898-6B56-88D1-621F-0F1A42124740}"/>
                </a:ext>
              </a:extLst>
            </p:cNvPr>
            <p:cNvSpPr txBox="1"/>
            <p:nvPr/>
          </p:nvSpPr>
          <p:spPr>
            <a:xfrm>
              <a:off x="5119686" y="5167312"/>
              <a:ext cx="1952625" cy="4419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FF0000"/>
                  </a:solidFill>
                </a:rPr>
                <a:t>“协同编辑”页面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5A98032E-4481-A532-580E-711953DDF185}"/>
                </a:ext>
              </a:extLst>
            </p:cNvPr>
            <p:cNvSpPr/>
            <p:nvPr/>
          </p:nvSpPr>
          <p:spPr>
            <a:xfrm>
              <a:off x="8669880" y="3280291"/>
              <a:ext cx="3407819" cy="701159"/>
            </a:xfrm>
            <a:prstGeom prst="rect">
              <a:avLst/>
            </a:prstGeom>
            <a:noFill/>
            <a:ln w="127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70D2EB0-EA5B-8F5D-49EA-EF377D002166}"/>
                </a:ext>
              </a:extLst>
            </p:cNvPr>
            <p:cNvSpPr txBox="1"/>
            <p:nvPr/>
          </p:nvSpPr>
          <p:spPr>
            <a:xfrm>
              <a:off x="10676060" y="3307705"/>
              <a:ext cx="1344564" cy="7365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200" dirty="0">
                  <a:solidFill>
                    <a:srgbClr val="0070C0"/>
                  </a:solidFill>
                </a:rPr>
                <a:t>“新增发布”</a:t>
              </a:r>
              <a:endParaRPr lang="en-US" altLang="zh-CN" sz="1200" dirty="0">
                <a:solidFill>
                  <a:srgbClr val="0070C0"/>
                </a:solidFill>
              </a:endParaRPr>
            </a:p>
            <a:p>
              <a:r>
                <a:rPr lang="zh-CN" altLang="en-US" sz="1200" dirty="0">
                  <a:solidFill>
                    <a:srgbClr val="0070C0"/>
                  </a:solidFill>
                </a:rPr>
                <a:t>“协同编辑”</a:t>
              </a: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110E8855-5701-7A6A-4106-8C80E3CE3A01}"/>
              </a:ext>
            </a:extLst>
          </p:cNvPr>
          <p:cNvSpPr txBox="1"/>
          <p:nvPr/>
        </p:nvSpPr>
        <p:spPr>
          <a:xfrm>
            <a:off x="1032271" y="1963847"/>
            <a:ext cx="281665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用户端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用户登录注册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用户个人中心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用户新增发布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用户协同编辑</a:t>
            </a:r>
          </a:p>
          <a:p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管理端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用户信息管理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新增发布管理</a:t>
            </a:r>
            <a:endParaRPr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协同编辑管理</a:t>
            </a:r>
            <a:endParaRPr lang="en-US" altLang="zh-CN" sz="2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系统公告管理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系统日志管理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B6CAF62-AA68-4B11-E750-1379C55C6534}"/>
              </a:ext>
            </a:extLst>
          </p:cNvPr>
          <p:cNvSpPr txBox="1"/>
          <p:nvPr/>
        </p:nvSpPr>
        <p:spPr>
          <a:xfrm>
            <a:off x="3065929" y="3149281"/>
            <a:ext cx="351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i="1" dirty="0">
                <a:solidFill>
                  <a:srgbClr val="FF0000"/>
                </a:solidFill>
              </a:rPr>
              <a:t>（自定义分类、自定义上传、富文本编辑）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818A9E8-0BEC-4A81-3696-2BDB41FBD1CB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项目简介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D17AF6D-63DC-8D9F-DEB1-A782817AC8E8}"/>
              </a:ext>
            </a:extLst>
          </p:cNvPr>
          <p:cNvSpPr txBox="1"/>
          <p:nvPr/>
        </p:nvSpPr>
        <p:spPr>
          <a:xfrm>
            <a:off x="4415117" y="101760"/>
            <a:ext cx="141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系统用例图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D9B13AFC-3721-6245-0169-7FE2A8FEE7D0}"/>
              </a:ext>
            </a:extLst>
          </p:cNvPr>
          <p:cNvSpPr txBox="1"/>
          <p:nvPr/>
        </p:nvSpPr>
        <p:spPr>
          <a:xfrm>
            <a:off x="4476838" y="3805817"/>
            <a:ext cx="1411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功能结构图</a:t>
            </a:r>
          </a:p>
        </p:txBody>
      </p:sp>
    </p:spTree>
    <p:extLst>
      <p:ext uri="{BB962C8B-B14F-4D97-AF65-F5344CB8AC3E}">
        <p14:creationId xmlns:p14="http://schemas.microsoft.com/office/powerpoint/2010/main" val="359549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CAF38-FE3E-BAC4-97F7-4BA67B56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25DAD97-E9E4-6F89-3CEB-5D0798E6634E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项目简介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C4D356-3549-FA72-F22F-EE7C2ED0D466}"/>
              </a:ext>
            </a:extLst>
          </p:cNvPr>
          <p:cNvSpPr txBox="1"/>
          <p:nvPr/>
        </p:nvSpPr>
        <p:spPr>
          <a:xfrm>
            <a:off x="1385047" y="1977191"/>
            <a:ext cx="9421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随着互联网技术的飞速发展，信息传播与共享的方式日益多元化，传统 文档社区平台已经难以满足用户对丰富信息的需求。因此，设计一个融合了富文本、 音视频的创新型文档社区平台，具有重要的现实意义。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本次设计的主要内容是，实现一个功能完备、界面友好的文档社区平台。</a:t>
            </a:r>
            <a:r>
              <a:rPr lang="zh-CN" altLang="en-US" sz="1400" i="1" dirty="0"/>
              <a:t>（“融创富文本音视频集合的文档社区平台”）</a:t>
            </a:r>
            <a:endParaRPr lang="zh-CN" altLang="en-US" i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CBD165-C612-B826-C3D7-8CDE804D658D}"/>
              </a:ext>
            </a:extLst>
          </p:cNvPr>
          <p:cNvSpPr txBox="1"/>
          <p:nvPr/>
        </p:nvSpPr>
        <p:spPr>
          <a:xfrm>
            <a:off x="1427630" y="4045498"/>
            <a:ext cx="933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功能实现：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文件上传、文件下载、音频预览、视频预览、富文本编辑、协同编辑</a:t>
            </a:r>
          </a:p>
        </p:txBody>
      </p:sp>
    </p:spTree>
    <p:extLst>
      <p:ext uri="{BB962C8B-B14F-4D97-AF65-F5344CB8AC3E}">
        <p14:creationId xmlns:p14="http://schemas.microsoft.com/office/powerpoint/2010/main" val="25832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AEC52-6E01-C5BA-572A-0604DD5D6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044A8E-25EA-EBBF-9344-E79D2CC0ECA6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功能演示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32B9-64FB-858D-8FEE-FD58BCE506C4}"/>
              </a:ext>
            </a:extLst>
          </p:cNvPr>
          <p:cNvSpPr txBox="1"/>
          <p:nvPr/>
        </p:nvSpPr>
        <p:spPr>
          <a:xfrm>
            <a:off x="2097742" y="1979110"/>
            <a:ext cx="6615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登录/注册----&gt;个人中心----&gt;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新增发布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----&gt;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协同编辑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（张三）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9235C5-979F-F541-7EE4-26FF8AEEF1B9}"/>
              </a:ext>
            </a:extLst>
          </p:cNvPr>
          <p:cNvSpPr txBox="1"/>
          <p:nvPr/>
        </p:nvSpPr>
        <p:spPr>
          <a:xfrm>
            <a:off x="2077570" y="2648196"/>
            <a:ext cx="988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登录/注册----&gt;管理用户----&gt;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管理发布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----&gt;</a:t>
            </a:r>
            <a:r>
              <a:rPr lang="zh-CN" altLang="en-US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管理协同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----&gt;公告日志（</a:t>
            </a:r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admin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922355B-BB72-6756-8802-3A8A0E3AF194}"/>
              </a:ext>
            </a:extLst>
          </p:cNvPr>
          <p:cNvSpPr txBox="1"/>
          <p:nvPr/>
        </p:nvSpPr>
        <p:spPr>
          <a:xfrm>
            <a:off x="1362637" y="1979110"/>
            <a:ext cx="75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F52EF4-3238-1C0B-2892-C7BC40A34DE7}"/>
              </a:ext>
            </a:extLst>
          </p:cNvPr>
          <p:cNvSpPr txBox="1"/>
          <p:nvPr/>
        </p:nvSpPr>
        <p:spPr>
          <a:xfrm>
            <a:off x="1378326" y="2657161"/>
            <a:ext cx="75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管理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A8A4535-4FFE-76FD-4026-F5774CA22298}"/>
              </a:ext>
            </a:extLst>
          </p:cNvPr>
          <p:cNvSpPr txBox="1"/>
          <p:nvPr/>
        </p:nvSpPr>
        <p:spPr>
          <a:xfrm>
            <a:off x="1427630" y="4045498"/>
            <a:ext cx="9336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功能实现：文件上传、文件下载、音频预览、视频预览、富文本编辑、协同编辑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9D1B0CB5-F648-1292-AFB8-1CC5CEEB4639}"/>
              </a:ext>
            </a:extLst>
          </p:cNvPr>
          <p:cNvSpPr/>
          <p:nvPr/>
        </p:nvSpPr>
        <p:spPr>
          <a:xfrm rot="5400000">
            <a:off x="5728449" y="1102662"/>
            <a:ext cx="681314" cy="5038164"/>
          </a:xfrm>
          <a:prstGeom prst="leftBrace">
            <a:avLst>
              <a:gd name="adj1" fmla="val 112560"/>
              <a:gd name="adj2" fmla="val 555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02BEAB9-5547-7F80-FF1C-326B41DE77C3}"/>
              </a:ext>
            </a:extLst>
          </p:cNvPr>
          <p:cNvSpPr/>
          <p:nvPr/>
        </p:nvSpPr>
        <p:spPr>
          <a:xfrm>
            <a:off x="5002306" y="1757082"/>
            <a:ext cx="1541929" cy="1371600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01F114B-98E3-371D-77E5-A40E6A200961}"/>
              </a:ext>
            </a:extLst>
          </p:cNvPr>
          <p:cNvSpPr/>
          <p:nvPr/>
        </p:nvSpPr>
        <p:spPr>
          <a:xfrm>
            <a:off x="3155576" y="4036535"/>
            <a:ext cx="5943600" cy="378295"/>
          </a:xfrm>
          <a:prstGeom prst="rect">
            <a:avLst/>
          </a:prstGeom>
          <a:noFill/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161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14D8E0-2152-5DC0-D2B4-E6CC8EF9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3D0C821-7191-678E-C5DE-F4BEFAEFCD94}"/>
              </a:ext>
            </a:extLst>
          </p:cNvPr>
          <p:cNvSpPr txBox="1"/>
          <p:nvPr/>
        </p:nvSpPr>
        <p:spPr>
          <a:xfrm>
            <a:off x="878540" y="581816"/>
            <a:ext cx="92874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整体介绍：技术框架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D901812-59BB-FCB4-C75E-F940AF271361}"/>
              </a:ext>
            </a:extLst>
          </p:cNvPr>
          <p:cNvSpPr txBox="1"/>
          <p:nvPr/>
        </p:nvSpPr>
        <p:spPr>
          <a:xfrm>
            <a:off x="2077570" y="2370281"/>
            <a:ext cx="7962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前端------------------------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后端------------------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3C72C07-072F-A32D-8878-8D9968E426E5}"/>
              </a:ext>
            </a:extLst>
          </p:cNvPr>
          <p:cNvSpPr txBox="1"/>
          <p:nvPr/>
        </p:nvSpPr>
        <p:spPr>
          <a:xfrm>
            <a:off x="1640541" y="2739613"/>
            <a:ext cx="15957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Vue+</a:t>
            </a:r>
            <a:r>
              <a:rPr lang="zh-CN" altLang="en-US" sz="16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Element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CFDE90-7543-F4AA-0ADF-134A98CCAAD1}"/>
              </a:ext>
            </a:extLst>
          </p:cNvPr>
          <p:cNvSpPr txBox="1"/>
          <p:nvPr/>
        </p:nvSpPr>
        <p:spPr>
          <a:xfrm>
            <a:off x="4607859" y="2751281"/>
            <a:ext cx="24675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Springboot+</a:t>
            </a:r>
            <a:r>
              <a:rPr lang="zh-CN" altLang="en-US" sz="16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MyBatis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3613CA-B4DF-4BFA-3AC8-64B7F1EAEFC6}"/>
              </a:ext>
            </a:extLst>
          </p:cNvPr>
          <p:cNvSpPr txBox="1"/>
          <p:nvPr/>
        </p:nvSpPr>
        <p:spPr>
          <a:xfrm>
            <a:off x="8955741" y="2751281"/>
            <a:ext cx="914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MySQL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A03F04-AE66-5FD2-C890-72811078DF94}"/>
              </a:ext>
            </a:extLst>
          </p:cNvPr>
          <p:cNvSpPr txBox="1"/>
          <p:nvPr/>
        </p:nvSpPr>
        <p:spPr>
          <a:xfrm>
            <a:off x="3406588" y="1676986"/>
            <a:ext cx="51656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基于 </a:t>
            </a:r>
            <a:r>
              <a:rPr lang="zh-CN" altLang="en-US" sz="2000" b="1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Vue+SpringBoot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的前后端分离项目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085E5E-B553-BCA7-AA28-3E2D0B003946}"/>
              </a:ext>
            </a:extLst>
          </p:cNvPr>
          <p:cNvCxnSpPr>
            <a:cxnSpLocks/>
          </p:cNvCxnSpPr>
          <p:nvPr/>
        </p:nvCxnSpPr>
        <p:spPr>
          <a:xfrm flipH="1" flipV="1">
            <a:off x="7440706" y="3519500"/>
            <a:ext cx="1086072" cy="825415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708017B-7435-8D20-CCA0-8E3EB2E36645}"/>
              </a:ext>
            </a:extLst>
          </p:cNvPr>
          <p:cNvCxnSpPr>
            <a:cxnSpLocks/>
          </p:cNvCxnSpPr>
          <p:nvPr/>
        </p:nvCxnSpPr>
        <p:spPr>
          <a:xfrm flipV="1">
            <a:off x="3146612" y="3519500"/>
            <a:ext cx="1120588" cy="81044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E43A29A0-6A09-898A-5C45-A5D7E6ED80B3}"/>
              </a:ext>
            </a:extLst>
          </p:cNvPr>
          <p:cNvSpPr txBox="1"/>
          <p:nvPr/>
        </p:nvSpPr>
        <p:spPr>
          <a:xfrm>
            <a:off x="968187" y="4508367"/>
            <a:ext cx="28866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绑定数据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绑定事件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9FE469-DE09-325F-1E24-78AB5D58E95B}"/>
              </a:ext>
            </a:extLst>
          </p:cNvPr>
          <p:cNvSpPr txBox="1"/>
          <p:nvPr/>
        </p:nvSpPr>
        <p:spPr>
          <a:xfrm>
            <a:off x="4173070" y="4488465"/>
            <a:ext cx="3307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接收请求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编写方法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编写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SQL</a:t>
            </a: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37505E1-123D-DDA0-3349-72EB8E2C3072}"/>
              </a:ext>
            </a:extLst>
          </p:cNvPr>
          <p:cNvSpPr txBox="1"/>
          <p:nvPr/>
        </p:nvSpPr>
        <p:spPr>
          <a:xfrm>
            <a:off x="8572263" y="4508367"/>
            <a:ext cx="16813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存储数据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操作数据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6009E47-77F1-367A-D5E6-963964436461}"/>
              </a:ext>
            </a:extLst>
          </p:cNvPr>
          <p:cNvSpPr txBox="1"/>
          <p:nvPr/>
        </p:nvSpPr>
        <p:spPr>
          <a:xfrm>
            <a:off x="620144" y="3662162"/>
            <a:ext cx="3012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 v-if、v-for、v-bind、v-model</a:t>
            </a:r>
          </a:p>
          <a:p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@click、@change、sync、await</a:t>
            </a:r>
            <a:endParaRPr lang="en-US" altLang="zh-CN" sz="12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request . post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request . get …</a:t>
            </a:r>
            <a:endParaRPr lang="zh-CN" altLang="en-US" sz="12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28DFBE0-80B5-2F98-E06B-4C62D96E7488}"/>
              </a:ext>
            </a:extLst>
          </p:cNvPr>
          <p:cNvSpPr txBox="1"/>
          <p:nvPr/>
        </p:nvSpPr>
        <p:spPr>
          <a:xfrm>
            <a:off x="8892045" y="3676495"/>
            <a:ext cx="1917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INSERT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SELECT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endParaRPr lang="en-US" altLang="zh-CN" sz="12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UPDATE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DELETE …</a:t>
            </a:r>
            <a:endParaRPr lang="zh-CN" altLang="en-US" sz="12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23961B-2941-9F2C-5CB2-B46D699E47F7}"/>
              </a:ext>
            </a:extLst>
          </p:cNvPr>
          <p:cNvSpPr txBox="1"/>
          <p:nvPr/>
        </p:nvSpPr>
        <p:spPr>
          <a:xfrm>
            <a:off x="4267200" y="3681851"/>
            <a:ext cx="36580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Controller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Service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Dao/Mapper</a:t>
            </a:r>
            <a:r>
              <a:rPr lang="zh-CN" altLang="en-US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、</a:t>
            </a:r>
            <a:r>
              <a:rPr lang="en-US" altLang="zh-CN" sz="1200" dirty="0">
                <a:solidFill>
                  <a:srgbClr val="0070C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Entity…</a:t>
            </a:r>
            <a:endParaRPr lang="zh-CN" altLang="en-US" sz="1200" dirty="0">
              <a:solidFill>
                <a:srgbClr val="0070C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085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1846A-FD45-FAA2-F4DF-182A7AED9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485A1CE-6F39-2B19-14A1-4D433FD5D641}"/>
              </a:ext>
            </a:extLst>
          </p:cNvPr>
          <p:cNvSpPr txBox="1"/>
          <p:nvPr/>
        </p:nvSpPr>
        <p:spPr>
          <a:xfrm>
            <a:off x="878540" y="581816"/>
            <a:ext cx="89826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dirty="0"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</a:rPr>
              <a:t>整体介绍：功能实现</a:t>
            </a:r>
            <a:endParaRPr lang="en-US" altLang="zh-CN" sz="4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F3B8FDE-9DF4-2F08-9215-ADD43121EEDA}"/>
              </a:ext>
            </a:extLst>
          </p:cNvPr>
          <p:cNvSpPr txBox="1"/>
          <p:nvPr/>
        </p:nvSpPr>
        <p:spPr>
          <a:xfrm>
            <a:off x="2077570" y="2370281"/>
            <a:ext cx="9888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前端------------------------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后端------------------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------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EA8774-0CB0-5A3D-28B2-D30EA5974A30}"/>
              </a:ext>
            </a:extLst>
          </p:cNvPr>
          <p:cNvSpPr txBox="1"/>
          <p:nvPr/>
        </p:nvSpPr>
        <p:spPr>
          <a:xfrm>
            <a:off x="878541" y="2382853"/>
            <a:ext cx="753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6DDFFCD-6E24-D67C-0A74-E9F635C1F313}"/>
              </a:ext>
            </a:extLst>
          </p:cNvPr>
          <p:cNvSpPr txBox="1"/>
          <p:nvPr/>
        </p:nvSpPr>
        <p:spPr>
          <a:xfrm>
            <a:off x="1981201" y="2814341"/>
            <a:ext cx="1165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28F4B93-B154-5710-E587-1349A3563E3C}"/>
              </a:ext>
            </a:extLst>
          </p:cNvPr>
          <p:cNvSpPr txBox="1"/>
          <p:nvPr/>
        </p:nvSpPr>
        <p:spPr>
          <a:xfrm>
            <a:off x="5327887" y="2826009"/>
            <a:ext cx="1165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调用接口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AF8402-3913-5C2B-E5CD-3286BA60FD30}"/>
              </a:ext>
            </a:extLst>
          </p:cNvPr>
          <p:cNvSpPr txBox="1"/>
          <p:nvPr/>
        </p:nvSpPr>
        <p:spPr>
          <a:xfrm>
            <a:off x="8892985" y="2826009"/>
            <a:ext cx="11654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BD20ED-E08F-5C8C-CFC7-5BB281E099E0}"/>
              </a:ext>
            </a:extLst>
          </p:cNvPr>
          <p:cNvSpPr txBox="1"/>
          <p:nvPr/>
        </p:nvSpPr>
        <p:spPr>
          <a:xfrm>
            <a:off x="5309956" y="1780270"/>
            <a:ext cx="12012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FF1CEDF-75B3-547D-0A59-45FF514941AE}"/>
              </a:ext>
            </a:extLst>
          </p:cNvPr>
          <p:cNvGrpSpPr/>
          <p:nvPr/>
        </p:nvGrpSpPr>
        <p:grpSpPr>
          <a:xfrm>
            <a:off x="1631576" y="2133500"/>
            <a:ext cx="8866094" cy="1029233"/>
            <a:chOff x="1631576" y="2250746"/>
            <a:chExt cx="8866094" cy="1145077"/>
          </a:xfrm>
        </p:grpSpPr>
        <p:sp>
          <p:nvSpPr>
            <p:cNvPr id="47" name="弧形 46">
              <a:extLst>
                <a:ext uri="{FF2B5EF4-FFF2-40B4-BE49-F238E27FC236}">
                  <a16:creationId xmlns:a16="http://schemas.microsoft.com/office/drawing/2014/main" id="{DE439636-6086-493E-8650-E0A6C2F07D49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F35AEC-580B-5A02-635A-D0D3E3A2202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 flipH="1">
              <a:off x="1632197" y="2250801"/>
              <a:ext cx="8330604" cy="2412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09D85F1-9E0B-8620-445E-CC631A7FEA8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1631576" y="3395818"/>
              <a:ext cx="8321405" cy="5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88F4104-3F4B-B684-AB34-1BDB37B78ED6}"/>
              </a:ext>
            </a:extLst>
          </p:cNvPr>
          <p:cNvSpPr txBox="1"/>
          <p:nvPr/>
        </p:nvSpPr>
        <p:spPr>
          <a:xfrm>
            <a:off x="2983616" y="3592338"/>
            <a:ext cx="58539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基础CRUD：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新增、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查询、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编辑、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删除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FD157F0-00CE-14E4-8891-C8895FFA7203}"/>
              </a:ext>
            </a:extLst>
          </p:cNvPr>
          <p:cNvSpPr txBox="1"/>
          <p:nvPr/>
        </p:nvSpPr>
        <p:spPr>
          <a:xfrm>
            <a:off x="1810870" y="4395981"/>
            <a:ext cx="85702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应用示例：管理端（增删改查）、系统公告（增删）、分类信息（增删）、个人中心（编辑）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0E52C29-414F-7008-1B7C-EABE9D7F225E}"/>
              </a:ext>
            </a:extLst>
          </p:cNvPr>
          <p:cNvSpPr txBox="1"/>
          <p:nvPr/>
        </p:nvSpPr>
        <p:spPr>
          <a:xfrm>
            <a:off x="1074131" y="5053131"/>
            <a:ext cx="98880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依次实现：</a:t>
            </a: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登录注册、</a:t>
            </a: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日志记录、</a:t>
            </a: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文件接口、</a:t>
            </a: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富文本编辑、</a:t>
            </a:r>
            <a:r>
              <a:rPr lang="en-US" altLang="zh-CN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20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协同编辑</a:t>
            </a:r>
          </a:p>
        </p:txBody>
      </p: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85B73661-69FF-46FF-5A51-878A7861DC8C}"/>
              </a:ext>
            </a:extLst>
          </p:cNvPr>
          <p:cNvCxnSpPr>
            <a:cxnSpLocks/>
          </p:cNvCxnSpPr>
          <p:nvPr/>
        </p:nvCxnSpPr>
        <p:spPr>
          <a:xfrm>
            <a:off x="609600" y="4990378"/>
            <a:ext cx="108652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本框 105">
            <a:extLst>
              <a:ext uri="{FF2B5EF4-FFF2-40B4-BE49-F238E27FC236}">
                <a16:creationId xmlns:a16="http://schemas.microsoft.com/office/drawing/2014/main" id="{A8E319A5-5C3B-C36D-CB90-BC29EE56852D}"/>
              </a:ext>
            </a:extLst>
          </p:cNvPr>
          <p:cNvSpPr txBox="1"/>
          <p:nvPr/>
        </p:nvSpPr>
        <p:spPr>
          <a:xfrm>
            <a:off x="1625461" y="5512113"/>
            <a:ext cx="88722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应用示例：个人中心页面（文件接口）、新增发布页面（文件接口</a:t>
            </a:r>
            <a:r>
              <a:rPr lang="en-US" altLang="zh-CN" sz="12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1200" dirty="0">
                <a:latin typeface="楷体" panose="02010609060101010101" pitchFamily="49" charset="-122"/>
                <a:ea typeface="楷体" panose="02010609060101010101" pitchFamily="49" charset="-122"/>
              </a:rPr>
              <a:t>富文本编辑）、协同编辑页面（协同编辑）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33F94C2A-6A2D-4475-D072-0E41482DC0F7}"/>
              </a:ext>
            </a:extLst>
          </p:cNvPr>
          <p:cNvSpPr txBox="1"/>
          <p:nvPr/>
        </p:nvSpPr>
        <p:spPr>
          <a:xfrm>
            <a:off x="810889" y="5083909"/>
            <a:ext cx="81457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其他</a:t>
            </a:r>
            <a:endParaRPr lang="zh-CN" altLang="en-US" sz="2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D97B8EC-6EE4-6E61-B17E-D11736ACA593}"/>
              </a:ext>
            </a:extLst>
          </p:cNvPr>
          <p:cNvSpPr txBox="1"/>
          <p:nvPr/>
        </p:nvSpPr>
        <p:spPr>
          <a:xfrm>
            <a:off x="2868709" y="3960283"/>
            <a:ext cx="58539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Controller---&gt;Service---&gt;Dao/Mapper---&gt;Entity…</a:t>
            </a:r>
            <a:endParaRPr lang="zh-CN" altLang="en-US" sz="12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68D4B9-19C2-DC73-BA2C-838B62DCFD9A}"/>
              </a:ext>
            </a:extLst>
          </p:cNvPr>
          <p:cNvSpPr txBox="1"/>
          <p:nvPr/>
        </p:nvSpPr>
        <p:spPr>
          <a:xfrm>
            <a:off x="2826938" y="2845779"/>
            <a:ext cx="1667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Request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1BCF22-87D8-CCFE-D143-CDAECA450AC2}"/>
              </a:ext>
            </a:extLst>
          </p:cNvPr>
          <p:cNvSpPr txBox="1"/>
          <p:nvPr/>
        </p:nvSpPr>
        <p:spPr>
          <a:xfrm>
            <a:off x="6179536" y="2854296"/>
            <a:ext cx="1667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Params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A1834B-8658-7324-CC78-5EFABE0863CB}"/>
              </a:ext>
            </a:extLst>
          </p:cNvPr>
          <p:cNvSpPr txBox="1"/>
          <p:nvPr/>
        </p:nvSpPr>
        <p:spPr>
          <a:xfrm>
            <a:off x="6187889" y="1816151"/>
            <a:ext cx="16674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Result</a:t>
            </a:r>
            <a:r>
              <a:rPr lang="zh-CN" altLang="en-US" sz="12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166169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963C5C-A5FF-BA30-9542-DA0F0E33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3BF921-B00B-F7E6-0376-3C9DF81C1AAE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登录注册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CDF11B-154B-F1D9-22AA-0819EF29B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22" y="1703358"/>
            <a:ext cx="4535432" cy="43666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89C7E-7C18-83A6-F654-D2FAFB2F2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824" y="1703358"/>
            <a:ext cx="444284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1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9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1E08E-3B77-5EB6-3578-9AA08BC9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46A6730-6A8C-5E3E-A203-70080725338B}"/>
              </a:ext>
            </a:extLst>
          </p:cNvPr>
          <p:cNvSpPr txBox="1"/>
          <p:nvPr/>
        </p:nvSpPr>
        <p:spPr>
          <a:xfrm>
            <a:off x="878541" y="58181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详细设计</a:t>
            </a:r>
            <a:r>
              <a:rPr lang="en-US" altLang="zh-CN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——</a:t>
            </a:r>
            <a:r>
              <a:rPr lang="zh-CN" altLang="en-US" sz="4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登录注册</a:t>
            </a:r>
            <a:endParaRPr lang="en-US" altLang="zh-CN" sz="44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A1C4A60-B4E2-D0C6-8572-D115C25EB232}"/>
              </a:ext>
            </a:extLst>
          </p:cNvPr>
          <p:cNvSpPr txBox="1"/>
          <p:nvPr/>
        </p:nvSpPr>
        <p:spPr>
          <a:xfrm>
            <a:off x="824751" y="1536569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用户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E78B54D-F205-80D2-E5AC-ECDAD730629E}"/>
              </a:ext>
            </a:extLst>
          </p:cNvPr>
          <p:cNvSpPr txBox="1"/>
          <p:nvPr/>
        </p:nvSpPr>
        <p:spPr>
          <a:xfrm>
            <a:off x="6893847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E534187-10D6-D82C-8862-27680B5F019A}"/>
              </a:ext>
            </a:extLst>
          </p:cNvPr>
          <p:cNvSpPr txBox="1"/>
          <p:nvPr/>
        </p:nvSpPr>
        <p:spPr>
          <a:xfrm>
            <a:off x="3325904" y="1541908"/>
            <a:ext cx="8606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前端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51EE766-AFF8-6FB7-B017-E3D19F2B8B48}"/>
              </a:ext>
            </a:extLst>
          </p:cNvPr>
          <p:cNvSpPr txBox="1"/>
          <p:nvPr/>
        </p:nvSpPr>
        <p:spPr>
          <a:xfrm>
            <a:off x="237563" y="1937404"/>
            <a:ext cx="20349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用户名、密码、验证码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A46CE6-2593-970D-CE95-D4721F8009D8}"/>
              </a:ext>
            </a:extLst>
          </p:cNvPr>
          <p:cNvSpPr txBox="1"/>
          <p:nvPr/>
        </p:nvSpPr>
        <p:spPr>
          <a:xfrm>
            <a:off x="5880846" y="2458361"/>
            <a:ext cx="44554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</a:rPr>
              <a:t>” easy-captcha”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验证码：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根据随机数生成图形验证码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JWT 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拦截器：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用户登录前拦截登录注册除外的全部页面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登录成功后生成 </a:t>
            </a:r>
            <a:r>
              <a:rPr lang="en-US" altLang="zh-CN" sz="1400" dirty="0">
                <a:latin typeface="等线" panose="02010600030101010101" pitchFamily="2" charset="-122"/>
              </a:rPr>
              <a:t>token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（载荷、有效期、密钥）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9423B7C9-2FA5-DBCB-47E4-7529D32291F6}"/>
              </a:ext>
            </a:extLst>
          </p:cNvPr>
          <p:cNvSpPr txBox="1"/>
          <p:nvPr/>
        </p:nvSpPr>
        <p:spPr>
          <a:xfrm>
            <a:off x="2070844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发送请求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0F517C9-0D0D-4240-196A-B923FC7BE4EC}"/>
              </a:ext>
            </a:extLst>
          </p:cNvPr>
          <p:cNvSpPr txBox="1"/>
          <p:nvPr/>
        </p:nvSpPr>
        <p:spPr>
          <a:xfrm>
            <a:off x="5569310" y="193740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接收数据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DFEE631-B8BC-9C02-F952-F8C3E4A43BD4}"/>
              </a:ext>
            </a:extLst>
          </p:cNvPr>
          <p:cNvSpPr txBox="1"/>
          <p:nvPr/>
        </p:nvSpPr>
        <p:spPr>
          <a:xfrm>
            <a:off x="9986668" y="1536568"/>
            <a:ext cx="12124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数据库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2AD5262-9263-EDA5-E8FE-01D79C9706F9}"/>
              </a:ext>
            </a:extLst>
          </p:cNvPr>
          <p:cNvSpPr txBox="1"/>
          <p:nvPr/>
        </p:nvSpPr>
        <p:spPr>
          <a:xfrm>
            <a:off x="9693083" y="1937404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操作数据库表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A38D53E3-F800-A90A-C7F5-D00801D5396B}"/>
              </a:ext>
            </a:extLst>
          </p:cNvPr>
          <p:cNvCxnSpPr/>
          <p:nvPr/>
        </p:nvCxnSpPr>
        <p:spPr>
          <a:xfrm>
            <a:off x="2308411" y="2091292"/>
            <a:ext cx="981637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3521737-037B-0187-D7F0-0C8C511A6AB1}"/>
              </a:ext>
            </a:extLst>
          </p:cNvPr>
          <p:cNvCxnSpPr>
            <a:cxnSpLocks/>
          </p:cNvCxnSpPr>
          <p:nvPr/>
        </p:nvCxnSpPr>
        <p:spPr>
          <a:xfrm>
            <a:off x="4464424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C18DF7D2-7C60-878A-9531-5E3AE453BA15}"/>
              </a:ext>
            </a:extLst>
          </p:cNvPr>
          <p:cNvCxnSpPr>
            <a:cxnSpLocks/>
          </p:cNvCxnSpPr>
          <p:nvPr/>
        </p:nvCxnSpPr>
        <p:spPr>
          <a:xfrm>
            <a:off x="7754459" y="209129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ECBB872C-D8AA-DC80-7D0C-A05D9CC6ABBB}"/>
              </a:ext>
            </a:extLst>
          </p:cNvPr>
          <p:cNvSpPr txBox="1"/>
          <p:nvPr/>
        </p:nvSpPr>
        <p:spPr>
          <a:xfrm>
            <a:off x="5880847" y="4225122"/>
            <a:ext cx="406099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注册验证：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用户名是否存在、是否重复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密码、角色是否存在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登录验证：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用户名、密码、验证码是否正确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访问页面验证：</a:t>
            </a:r>
            <a:r>
              <a:rPr lang="en-US" altLang="zh-CN" sz="1400" dirty="0">
                <a:latin typeface="等线" panose="02010600030101010101" pitchFamily="2" charset="-122"/>
              </a:rPr>
              <a:t>token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是否有效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73733A2F-8E43-65E1-6E29-DCE1EE2A0AA4}"/>
              </a:ext>
            </a:extLst>
          </p:cNvPr>
          <p:cNvSpPr txBox="1"/>
          <p:nvPr/>
        </p:nvSpPr>
        <p:spPr>
          <a:xfrm>
            <a:off x="3105143" y="2421883"/>
            <a:ext cx="2554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080808"/>
                </a:solidFill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随机数</a:t>
            </a:r>
            <a:endParaRPr lang="en-US" altLang="zh-CN" sz="1400" dirty="0">
              <a:highlight>
                <a:srgbClr val="D3E9F4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Math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random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F05E0493-6D75-AFAF-211D-8CBCE67021D1}"/>
              </a:ext>
            </a:extLst>
          </p:cNvPr>
          <p:cNvSpPr txBox="1"/>
          <p:nvPr/>
        </p:nvSpPr>
        <p:spPr>
          <a:xfrm>
            <a:off x="3101788" y="4211331"/>
            <a:ext cx="28261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highlight>
                  <a:srgbClr val="D3E9F4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保存</a:t>
            </a:r>
            <a:r>
              <a:rPr lang="en-US" altLang="zh-CN" sz="1400" dirty="0">
                <a:highlight>
                  <a:srgbClr val="D3E9F4"/>
                </a:highlight>
                <a:latin typeface="等线" panose="02010600030101010101" pitchFamily="2" charset="-122"/>
                <a:ea typeface="等线" panose="02010600030101010101" pitchFamily="2" charset="-122"/>
              </a:rPr>
              <a:t>token</a:t>
            </a:r>
          </a:p>
          <a:p>
            <a:r>
              <a:rPr lang="zh-CN" altLang="zh-CN" sz="1400" dirty="0">
                <a:solidFill>
                  <a:srgbClr val="830091"/>
                </a:solidFill>
                <a:latin typeface="Arial Unicode MS"/>
                <a:ea typeface="JetBrains Mono"/>
              </a:rPr>
              <a:t> localStorage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.</a:t>
            </a:r>
            <a:r>
              <a:rPr lang="zh-CN" altLang="zh-CN" sz="1400" dirty="0">
                <a:solidFill>
                  <a:srgbClr val="914C07"/>
                </a:solidFill>
                <a:latin typeface="Arial Unicode MS"/>
                <a:ea typeface="JetBrains Mono"/>
              </a:rPr>
              <a:t>setItem</a:t>
            </a:r>
            <a:r>
              <a:rPr lang="zh-CN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()</a:t>
            </a:r>
            <a:r>
              <a:rPr lang="en-US" altLang="zh-CN" sz="1400" dirty="0">
                <a:solidFill>
                  <a:srgbClr val="080808"/>
                </a:solidFill>
                <a:latin typeface="Arial Unicode MS"/>
                <a:ea typeface="JetBrains Mono"/>
              </a:rPr>
              <a:t> </a:t>
            </a:r>
            <a:endParaRPr lang="en-US" altLang="zh-CN" sz="14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9C4B7147-9FA7-2406-810F-31F5128EE175}"/>
              </a:ext>
            </a:extLst>
          </p:cNvPr>
          <p:cNvSpPr txBox="1"/>
          <p:nvPr/>
        </p:nvSpPr>
        <p:spPr>
          <a:xfrm>
            <a:off x="9937370" y="2399069"/>
            <a:ext cx="13133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新增注册用户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查询登录用户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CDFEE199-E38C-07F5-E2CF-B129860E6A26}"/>
              </a:ext>
            </a:extLst>
          </p:cNvPr>
          <p:cNvCxnSpPr>
            <a:cxnSpLocks/>
          </p:cNvCxnSpPr>
          <p:nvPr/>
        </p:nvCxnSpPr>
        <p:spPr>
          <a:xfrm flipH="1">
            <a:off x="4464423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BAFA7F7-36DC-B6D3-4A12-C096838E7218}"/>
              </a:ext>
            </a:extLst>
          </p:cNvPr>
          <p:cNvCxnSpPr>
            <a:cxnSpLocks/>
          </p:cNvCxnSpPr>
          <p:nvPr/>
        </p:nvCxnSpPr>
        <p:spPr>
          <a:xfrm flipH="1">
            <a:off x="7754458" y="6230472"/>
            <a:ext cx="2232211" cy="0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CCBE6E2D-189A-7712-AA30-CD27D49BFB83}"/>
              </a:ext>
            </a:extLst>
          </p:cNvPr>
          <p:cNvGrpSpPr/>
          <p:nvPr/>
        </p:nvGrpSpPr>
        <p:grpSpPr>
          <a:xfrm flipV="1">
            <a:off x="10905567" y="2091291"/>
            <a:ext cx="535632" cy="4139175"/>
            <a:chOff x="9412939" y="2250746"/>
            <a:chExt cx="1084731" cy="1145077"/>
          </a:xfrm>
        </p:grpSpPr>
        <p:sp>
          <p:nvSpPr>
            <p:cNvPr id="88" name="弧形 87">
              <a:extLst>
                <a:ext uri="{FF2B5EF4-FFF2-40B4-BE49-F238E27FC236}">
                  <a16:creationId xmlns:a16="http://schemas.microsoft.com/office/drawing/2014/main" id="{B4538B5B-0A79-1616-BC6E-925EFF1B5381}"/>
                </a:ext>
              </a:extLst>
            </p:cNvPr>
            <p:cNvSpPr/>
            <p:nvPr/>
          </p:nvSpPr>
          <p:spPr>
            <a:xfrm>
              <a:off x="9412939" y="2250746"/>
              <a:ext cx="1084731" cy="1145077"/>
            </a:xfrm>
            <a:prstGeom prst="arc">
              <a:avLst>
                <a:gd name="adj1" fmla="val 16245013"/>
                <a:gd name="adj2" fmla="val 5413953"/>
              </a:avLst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BA92EAE-B3C6-51BF-B633-DB625E3E2512}"/>
                </a:ext>
              </a:extLst>
            </p:cNvPr>
            <p:cNvCxnSpPr>
              <a:cxnSpLocks/>
              <a:stCxn id="88" idx="0"/>
            </p:cNvCxnSpPr>
            <p:nvPr/>
          </p:nvCxnSpPr>
          <p:spPr>
            <a:xfrm flipH="1">
              <a:off x="9760314" y="2250791"/>
              <a:ext cx="201729" cy="10"/>
            </a:xfrm>
            <a:prstGeom prst="straightConnector1">
              <a:avLst/>
            </a:prstGeom>
            <a:ln w="12700">
              <a:solidFill>
                <a:srgbClr val="0070C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50CC65C8-44DA-2985-DB0C-8C8BC97FE2A6}"/>
                </a:ext>
              </a:extLst>
            </p:cNvPr>
            <p:cNvCxnSpPr>
              <a:cxnSpLocks/>
              <a:stCxn id="88" idx="2"/>
              <a:endCxn id="88" idx="2"/>
            </p:cNvCxnSpPr>
            <p:nvPr/>
          </p:nvCxnSpPr>
          <p:spPr>
            <a:xfrm flipV="1">
              <a:off x="9953216" y="3395819"/>
              <a:ext cx="0" cy="0"/>
            </a:xfrm>
            <a:prstGeom prst="line">
              <a:avLst/>
            </a:prstGeom>
            <a:ln w="127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文本框 90">
            <a:extLst>
              <a:ext uri="{FF2B5EF4-FFF2-40B4-BE49-F238E27FC236}">
                <a16:creationId xmlns:a16="http://schemas.microsoft.com/office/drawing/2014/main" id="{E8EFD040-7627-4DCC-396B-706E0E3EE71B}"/>
              </a:ext>
            </a:extLst>
          </p:cNvPr>
          <p:cNvSpPr txBox="1"/>
          <p:nvPr/>
        </p:nvSpPr>
        <p:spPr>
          <a:xfrm>
            <a:off x="2061874" y="6070725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渲染视图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86675634-6804-D280-42D6-17CFBB04B039}"/>
              </a:ext>
            </a:extLst>
          </p:cNvPr>
          <p:cNvSpPr txBox="1"/>
          <p:nvPr/>
        </p:nvSpPr>
        <p:spPr>
          <a:xfrm>
            <a:off x="5569310" y="6070724"/>
            <a:ext cx="34424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D9E38698-AFCA-0F94-293C-435032BFFB7A}"/>
              </a:ext>
            </a:extLst>
          </p:cNvPr>
          <p:cNvSpPr txBox="1"/>
          <p:nvPr/>
        </p:nvSpPr>
        <p:spPr>
          <a:xfrm>
            <a:off x="9657223" y="6070723"/>
            <a:ext cx="1783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返回结果</a:t>
            </a:r>
            <a:endParaRPr lang="en-US" altLang="zh-CN" sz="14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792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1526</Words>
  <Application>Microsoft Office PowerPoint</Application>
  <PresentationFormat>宽屏</PresentationFormat>
  <Paragraphs>276</Paragraphs>
  <Slides>18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Arial Unicode MS</vt:lpstr>
      <vt:lpstr>等线</vt:lpstr>
      <vt:lpstr>等线 Light</vt:lpstr>
      <vt:lpstr>楷体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901 eld</dc:creator>
  <cp:lastModifiedBy>901 eld</cp:lastModifiedBy>
  <cp:revision>327</cp:revision>
  <dcterms:created xsi:type="dcterms:W3CDTF">2025-06-03T10:19:37Z</dcterms:created>
  <dcterms:modified xsi:type="dcterms:W3CDTF">2025-06-08T06:13:15Z</dcterms:modified>
</cp:coreProperties>
</file>