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76" r:id="rId6"/>
    <p:sldId id="261" r:id="rId7"/>
    <p:sldId id="262" r:id="rId8"/>
    <p:sldId id="277" r:id="rId9"/>
    <p:sldId id="263" r:id="rId10"/>
    <p:sldId id="27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3ACF0-48E3-4E42-A00A-FDA26AFDAC78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88A2-9122-4C8B-840B-DD98EC0DF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9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B88A2-9122-4C8B-840B-DD98EC0DF3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4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70252"/>
            <a:ext cx="7930836" cy="3820649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423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3F5EE-0DCC-9905-ADAF-4DEB8B5B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F622A-5C64-55A8-A0A4-58D72BFBB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607412-6210-E787-2BA6-17113D083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56933-93AA-1424-7D8A-A6EFFBE8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907F8-A456-4512-8800-DC3F7CEED4A8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E78C6D-E99C-BC49-1A5E-7DC0616F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E03BD-B7CF-DEBA-4262-A094E89D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C4B11A-BFA4-48D7-9AC2-94F27A7A9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8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C8D7E-2696-0BBF-2DBB-7BB3BDC5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1005E-DA9D-58A4-AF49-5F711F38C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7DC863-CF6E-2D42-2BB5-004D97385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044D9A-E0C4-A558-E409-F71A165FD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12AEBD-0C77-F092-7BA4-099C41FD7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D64A21-7ED3-1E70-167C-9F396B68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907F8-A456-4512-8800-DC3F7CEED4A8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E08F02-7CF2-01F0-10EB-74049F4A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BF4697-6301-39DF-26E4-D372E3D5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C4B11A-BFA4-48D7-9AC2-94F27A7A9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4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CE89E-12E4-5728-5E9E-49BC969E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396FF5-6F0C-BD59-2AA0-4F7B5C54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907F8-A456-4512-8800-DC3F7CEED4A8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02EBDC-3D5D-2051-FF06-7C2C6D86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97105-0BD6-6D6B-145D-DEC7204C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C4B11A-BFA4-48D7-9AC2-94F27A7A9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5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56799D-980C-B9A3-3A7A-0C792B22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907F8-A456-4512-8800-DC3F7CEED4A8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324906-D40F-E532-E21E-D81ABE9A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B1D2D8-B7CC-7A55-FBBE-EF047A7A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C4B11A-BFA4-48D7-9AC2-94F27A7A9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93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448B5-11CB-616E-A078-88CB4A1C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F998A-2793-3D07-4CAA-1235AD309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13C57-31BC-11BC-EDE6-67CBFF0F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A0BB3-D81E-BBFD-C983-C7895467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907F8-A456-4512-8800-DC3F7CEED4A8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8504D-C0F6-1BD5-538F-BE2B08EF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66E04A-D480-8418-959B-E27D39E0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C4B11A-BFA4-48D7-9AC2-94F27A7A9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00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1AE6F-E3F1-6D37-5D2C-FF1EEF6C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91979D-D7BE-ED10-7FFB-373D0ADEC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44A8B-3CD3-4362-27AD-C5F33A935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12FBC-DAE6-94A6-35E3-4C145865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907F8-A456-4512-8800-DC3F7CEED4A8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D82488-04E0-7F5F-BA71-8557C1D9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5260C3-A5A1-F778-628A-E235C7E5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C4B11A-BFA4-48D7-9AC2-94F27A7A9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7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E2607-B7D5-68DD-0283-E467F994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83AD6-95D0-2D0F-89FE-222964F2A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16576-84A7-CD98-CED8-A51787D1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907F8-A456-4512-8800-DC3F7CEED4A8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51C65-36B3-9417-01DF-6E191B7E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4CA28-0633-F426-C974-6CF2C43F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C4B11A-BFA4-48D7-9AC2-94F27A7A9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235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D749D5-D6C7-3645-155D-D25200F10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39ED3-FE27-33AF-20C0-6EC23C461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7AE3E-C6C2-EF94-9F39-DAD82D6E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907F8-A456-4512-8800-DC3F7CEED4A8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F0B5E-6D53-8C10-565E-F4633EEF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43E75-6035-A156-83BF-AC7B809D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C4B11A-BFA4-48D7-9AC2-94F27A7A9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77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77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9E689-614A-4297-B51A-02A5756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A80CF-7ED1-4A0E-83CB-11D5DC0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F512C-84E6-4139-A15F-D2EF113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35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119B5B-C61F-4AAB-AD46-F9F0175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E59CEA-4DBF-4E97-8194-416BC9AC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76FBFD-A931-4F8A-8815-3DCE3E7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9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50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8185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250E9-3A93-4074-E2A4-F3C2CC48E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8F9062-A0B2-8D43-C1F5-23A5BB2D3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704E2-5AE4-15AD-67ED-67FA540A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907F8-A456-4512-8800-DC3F7CEED4A8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AB910-5774-9326-57BB-00E15A9F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F4481-4993-4027-1EF4-2968438E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C4B11A-BFA4-48D7-9AC2-94F27A7A9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4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F37DC-D611-C290-829D-BA29423D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8827E-EA54-A5D6-EEBF-A1B95F99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BA028-E860-409F-163B-D8549955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907F8-A456-4512-8800-DC3F7CEED4A8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ADBBD-D346-9E38-8ECD-73EE8E18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4C5E2-80B4-B189-C725-D33929B2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C4B11A-BFA4-48D7-9AC2-94F27A7A9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1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CC6E4-AF62-E026-6CDE-1AD6465B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DD89E-71F9-3D15-1427-40A070BE0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28760-F68C-0092-51EA-4981DE2A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907F8-A456-4512-8800-DC3F7CEED4A8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987EA-FFB4-C344-1E71-B4D76D21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DEBC0-800B-2406-BF5F-C8B3579B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C4B11A-BFA4-48D7-9AC2-94F27A7A9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6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0BBE7-79F9-9706-0256-3D9EA452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51E03-B82F-0BF5-E809-79D28A5A0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A68A8-7286-6A60-5346-2A814FAE8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907F8-A456-4512-8800-DC3F7CEED4A8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EBA21-52E2-F9BF-23D1-E85C13C39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C1F13-42F6-3C36-41EC-E0EC51CF5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B11A-BFA4-48D7-9AC2-94F27A7A97E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F60E451-12A8-12C8-58FA-251E5103C859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3070252"/>
            <a:ext cx="7930836" cy="38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8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62266D-3F9A-489E-4119-2B7405268F86}"/>
              </a:ext>
            </a:extLst>
          </p:cNvPr>
          <p:cNvSpPr txBox="1"/>
          <p:nvPr/>
        </p:nvSpPr>
        <p:spPr>
          <a:xfrm>
            <a:off x="350092" y="2418788"/>
            <a:ext cx="112712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en-US" sz="4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融创富文本音视频集合的文档社区平台</a:t>
            </a:r>
            <a:endParaRPr lang="en-US" altLang="zh-CN" sz="4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ctr"/>
            <a:r>
              <a:rPr lang="zh-CN" altLang="en-US" sz="4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的设计与实现</a:t>
            </a:r>
            <a:endParaRPr lang="en-US" altLang="zh-CN" sz="4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026968-2511-2F47-2B85-6389C5D73248}"/>
              </a:ext>
            </a:extLst>
          </p:cNvPr>
          <p:cNvSpPr txBox="1"/>
          <p:nvPr/>
        </p:nvSpPr>
        <p:spPr>
          <a:xfrm>
            <a:off x="275664" y="5335712"/>
            <a:ext cx="3108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姓名：李世娇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学号：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202131782239</a:t>
            </a:r>
          </a:p>
          <a:p>
            <a:pPr indent="3048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指导老师：王丹东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14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4B389-CD89-64B6-A716-13DE79092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903701-7CBB-DE93-69B3-1C19353C4657}"/>
              </a:ext>
            </a:extLst>
          </p:cNvPr>
          <p:cNvSpPr txBox="1"/>
          <p:nvPr/>
        </p:nvSpPr>
        <p:spPr>
          <a:xfrm>
            <a:off x="275664" y="2326455"/>
            <a:ext cx="116406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en-US" altLang="zh-CN" sz="4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Tanks</a:t>
            </a:r>
            <a:endParaRPr lang="en-US" altLang="zh-CN" sz="4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FB653D-6D71-A70A-BB35-75199CBDE602}"/>
              </a:ext>
            </a:extLst>
          </p:cNvPr>
          <p:cNvSpPr txBox="1"/>
          <p:nvPr/>
        </p:nvSpPr>
        <p:spPr>
          <a:xfrm>
            <a:off x="275664" y="5335712"/>
            <a:ext cx="3108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姓名：李世娇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学号：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202131782239</a:t>
            </a:r>
          </a:p>
          <a:p>
            <a:pPr indent="3048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指导老师：王丹东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07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85A75-4944-B3AC-5966-12E798931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8F10B0-C907-3202-4644-D2BDE680ADD5}"/>
              </a:ext>
            </a:extLst>
          </p:cNvPr>
          <p:cNvSpPr txBox="1"/>
          <p:nvPr/>
        </p:nvSpPr>
        <p:spPr>
          <a:xfrm>
            <a:off x="426440" y="1761540"/>
            <a:ext cx="109270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en-US" altLang="zh-CN" sz="3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01 </a:t>
            </a:r>
            <a:r>
              <a:rPr lang="zh-CN" altLang="en-US" sz="3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背景意义</a:t>
            </a:r>
            <a:endParaRPr lang="en-US" altLang="zh-CN" sz="3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02 </a:t>
            </a:r>
            <a:r>
              <a:rPr lang="zh-CN" altLang="en-US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主要内容</a:t>
            </a:r>
            <a:endParaRPr lang="en-US" altLang="zh-CN" sz="3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3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03 </a:t>
            </a:r>
            <a:r>
              <a:rPr lang="zh-CN" altLang="en-US" sz="3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技术路线</a:t>
            </a:r>
            <a:endParaRPr lang="en-US" altLang="zh-CN" sz="3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04 </a:t>
            </a:r>
            <a:r>
              <a:rPr lang="zh-CN" altLang="en-US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重点难点</a:t>
            </a:r>
            <a:endParaRPr lang="en-US" altLang="zh-CN" sz="3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r>
              <a:rPr lang="en-US" altLang="zh-CN" sz="3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05 </a:t>
            </a:r>
            <a:r>
              <a:rPr lang="zh-CN" altLang="en-US" sz="3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日程安排</a:t>
            </a:r>
            <a:endParaRPr lang="en-US" altLang="zh-CN" sz="3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508E70-79AE-C717-3E56-1164697B20EB}"/>
              </a:ext>
            </a:extLst>
          </p:cNvPr>
          <p:cNvSpPr txBox="1"/>
          <p:nvPr/>
        </p:nvSpPr>
        <p:spPr>
          <a:xfrm>
            <a:off x="-1" y="387194"/>
            <a:ext cx="4475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00 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37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1EE72-F413-9DF0-0BD3-E89EACD9A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81B2BC-DA5B-534C-013D-ECBA302490EC}"/>
              </a:ext>
            </a:extLst>
          </p:cNvPr>
          <p:cNvSpPr txBox="1"/>
          <p:nvPr/>
        </p:nvSpPr>
        <p:spPr>
          <a:xfrm>
            <a:off x="-1" y="387194"/>
            <a:ext cx="4475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01 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背景意义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91D3AC-634D-AE50-5992-8D2777CE4610}"/>
              </a:ext>
            </a:extLst>
          </p:cNvPr>
          <p:cNvSpPr txBox="1"/>
          <p:nvPr/>
        </p:nvSpPr>
        <p:spPr>
          <a:xfrm>
            <a:off x="1260676" y="1536174"/>
            <a:ext cx="96706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>
                <a:latin typeface="+mn-ea"/>
              </a:rPr>
              <a:t>随着互联网技术的飞速发展，</a:t>
            </a:r>
            <a:r>
              <a:rPr lang="zh-CN" altLang="en-US" sz="2000" b="1" kern="100" dirty="0">
                <a:latin typeface="+mn-ea"/>
              </a:rPr>
              <a:t>信息传播与共享</a:t>
            </a:r>
            <a:r>
              <a:rPr lang="zh-CN" altLang="en-US" sz="2000" kern="100" dirty="0">
                <a:latin typeface="+mn-ea"/>
              </a:rPr>
              <a:t>的方式日益多元化。</a:t>
            </a:r>
            <a:endParaRPr lang="en-US" altLang="zh-CN" sz="2000" kern="100" dirty="0">
              <a:latin typeface="+mn-ea"/>
            </a:endParaRPr>
          </a:p>
          <a:p>
            <a:pPr algn="just"/>
            <a:endParaRPr lang="en-US" altLang="zh-CN" sz="2000" kern="100" dirty="0">
              <a:latin typeface="+mn-ea"/>
            </a:endParaRPr>
          </a:p>
          <a:p>
            <a:pPr algn="just"/>
            <a:endParaRPr lang="en-US" altLang="zh-CN" sz="2000" kern="100" dirty="0">
              <a:latin typeface="+mn-ea"/>
            </a:endParaRPr>
          </a:p>
          <a:p>
            <a:pPr algn="just"/>
            <a:r>
              <a:rPr lang="zh-CN" altLang="en-US" sz="2000" kern="100" dirty="0">
                <a:latin typeface="+mn-ea"/>
              </a:rPr>
              <a:t>传统的文档社区平台多以</a:t>
            </a:r>
            <a:r>
              <a:rPr lang="zh-CN" altLang="en-US" sz="2000" b="1" kern="100" dirty="0">
                <a:latin typeface="+mn-ea"/>
              </a:rPr>
              <a:t>纯文本</a:t>
            </a:r>
            <a:r>
              <a:rPr lang="zh-CN" altLang="en-US" sz="2000" kern="100" dirty="0">
                <a:latin typeface="+mn-ea"/>
              </a:rPr>
              <a:t>内容为主，难以满足用户对丰富多样信息的需求。</a:t>
            </a:r>
            <a:endParaRPr lang="en-US" altLang="zh-CN" sz="2000" kern="100" dirty="0">
              <a:latin typeface="+mn-ea"/>
            </a:endParaRPr>
          </a:p>
          <a:p>
            <a:pPr algn="just"/>
            <a:endParaRPr lang="en-US" altLang="zh-CN" sz="2000" kern="100" dirty="0">
              <a:latin typeface="+mn-ea"/>
            </a:endParaRPr>
          </a:p>
          <a:p>
            <a:pPr algn="just"/>
            <a:endParaRPr lang="en-US" altLang="zh-CN" sz="2000" kern="100" dirty="0">
              <a:latin typeface="+mn-ea"/>
            </a:endParaRPr>
          </a:p>
          <a:p>
            <a:pPr algn="just"/>
            <a:r>
              <a:rPr lang="zh-CN" altLang="en-US" sz="2000" kern="100" dirty="0">
                <a:latin typeface="+mn-ea"/>
              </a:rPr>
              <a:t>而富文本、音视频等</a:t>
            </a:r>
            <a:r>
              <a:rPr lang="zh-CN" altLang="en-US" sz="2000" b="1" kern="100" dirty="0">
                <a:latin typeface="+mn-ea"/>
              </a:rPr>
              <a:t>多媒体元素</a:t>
            </a:r>
            <a:r>
              <a:rPr lang="zh-CN" altLang="en-US" sz="2000" kern="100" dirty="0">
                <a:latin typeface="+mn-ea"/>
              </a:rPr>
              <a:t>的融合，能够为用户提供更加直观、生动、全面的信息体验，增强信息的吸引力和传播效果。</a:t>
            </a:r>
            <a:endParaRPr lang="en-US" altLang="zh-CN" sz="2000" kern="100" dirty="0">
              <a:latin typeface="+mn-ea"/>
            </a:endParaRPr>
          </a:p>
          <a:p>
            <a:pPr algn="just"/>
            <a:endParaRPr lang="en-US" altLang="zh-CN" sz="2000" kern="100" dirty="0">
              <a:latin typeface="+mn-ea"/>
            </a:endParaRPr>
          </a:p>
          <a:p>
            <a:pPr algn="just"/>
            <a:endParaRPr lang="zh-CN" altLang="en-US" sz="2000" kern="100" dirty="0">
              <a:latin typeface="+mn-ea"/>
            </a:endParaRPr>
          </a:p>
          <a:p>
            <a:pPr algn="just"/>
            <a:r>
              <a:rPr lang="zh-CN" altLang="en-US" sz="2000" kern="100" dirty="0">
                <a:latin typeface="+mn-ea"/>
              </a:rPr>
              <a:t>因此，设计并实现一个融合富文本音视频集合的创新文档社区平台，对于</a:t>
            </a:r>
            <a:r>
              <a:rPr lang="zh-CN" altLang="en-US" sz="2000" b="1" kern="100" dirty="0">
                <a:latin typeface="+mn-ea"/>
              </a:rPr>
              <a:t>推动信息共享、促进知识传播与创新</a:t>
            </a:r>
            <a:r>
              <a:rPr lang="zh-CN" altLang="en-US" sz="2000" kern="100" dirty="0">
                <a:latin typeface="+mn-ea"/>
              </a:rPr>
              <a:t>具有重要的现实意义。</a:t>
            </a:r>
          </a:p>
        </p:txBody>
      </p:sp>
    </p:spTree>
    <p:extLst>
      <p:ext uri="{BB962C8B-B14F-4D97-AF65-F5344CB8AC3E}">
        <p14:creationId xmlns:p14="http://schemas.microsoft.com/office/powerpoint/2010/main" val="245710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7A756-A474-F147-427D-FD7DDF52E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BFF08F-3B7B-7C1E-6936-234A3E43B287}"/>
              </a:ext>
            </a:extLst>
          </p:cNvPr>
          <p:cNvSpPr txBox="1"/>
          <p:nvPr/>
        </p:nvSpPr>
        <p:spPr>
          <a:xfrm>
            <a:off x="-1" y="387194"/>
            <a:ext cx="44751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02 </a:t>
            </a: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主要内容</a:t>
            </a:r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/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88E38-9AAC-8A47-8565-7862EEA5C0E1}"/>
              </a:ext>
            </a:extLst>
          </p:cNvPr>
          <p:cNvSpPr txBox="1"/>
          <p:nvPr/>
        </p:nvSpPr>
        <p:spPr>
          <a:xfrm>
            <a:off x="1413076" y="1688574"/>
            <a:ext cx="967064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>
                <a:latin typeface="+mn-ea"/>
              </a:rPr>
              <a:t>设计并实现一个功能完备、界面友好的文档社区平台。</a:t>
            </a:r>
          </a:p>
          <a:p>
            <a:pPr algn="just"/>
            <a:endParaRPr lang="zh-CN" altLang="en-US" sz="2000" kern="100" dirty="0">
              <a:latin typeface="+mn-ea"/>
            </a:endParaRPr>
          </a:p>
          <a:p>
            <a:pPr algn="just"/>
            <a:endParaRPr lang="zh-CN" altLang="en-US" sz="2000" kern="100" dirty="0">
              <a:latin typeface="+mn-ea"/>
            </a:endParaRPr>
          </a:p>
          <a:p>
            <a:pPr algn="just"/>
            <a:r>
              <a:rPr lang="zh-CN" altLang="en-US" sz="2000" kern="100" dirty="0">
                <a:latin typeface="+mn-ea"/>
              </a:rPr>
              <a:t>用户登录注册、个人信息管理、文章创作与发布。</a:t>
            </a:r>
          </a:p>
          <a:p>
            <a:pPr algn="just"/>
            <a:endParaRPr lang="zh-CN" altLang="en-US" sz="2000" kern="100" dirty="0">
              <a:latin typeface="+mn-ea"/>
            </a:endParaRPr>
          </a:p>
          <a:p>
            <a:pPr algn="just"/>
            <a:endParaRPr lang="zh-CN" altLang="en-US" sz="2000" kern="100" dirty="0">
              <a:latin typeface="+mn-ea"/>
            </a:endParaRPr>
          </a:p>
          <a:p>
            <a:pPr algn="just"/>
            <a:r>
              <a:rPr lang="zh-CN" altLang="en-US" sz="2000" kern="100" dirty="0">
                <a:latin typeface="+mn-ea"/>
              </a:rPr>
              <a:t>集成富文本编辑器。</a:t>
            </a:r>
          </a:p>
          <a:p>
            <a:pPr algn="just"/>
            <a:endParaRPr lang="zh-CN" altLang="en-US" sz="2000" kern="100" dirty="0">
              <a:latin typeface="+mn-ea"/>
            </a:endParaRPr>
          </a:p>
          <a:p>
            <a:pPr algn="just"/>
            <a:endParaRPr lang="zh-CN" altLang="en-US" sz="2000" kern="100" dirty="0">
              <a:latin typeface="+mn-ea"/>
            </a:endParaRPr>
          </a:p>
          <a:p>
            <a:pPr algn="just"/>
            <a:r>
              <a:rPr lang="zh-CN" altLang="en-US" sz="2000" kern="100" dirty="0">
                <a:latin typeface="+mn-ea"/>
              </a:rPr>
              <a:t>实现文档的分类管理及搜索。</a:t>
            </a:r>
          </a:p>
          <a:p>
            <a:pPr algn="just"/>
            <a:endParaRPr lang="zh-CN" altLang="en-US" sz="2000" kern="100" dirty="0">
              <a:latin typeface="+mn-ea"/>
            </a:endParaRPr>
          </a:p>
          <a:p>
            <a:pPr algn="just"/>
            <a:endParaRPr lang="zh-CN" altLang="en-US" sz="2000" kern="100" dirty="0">
              <a:latin typeface="+mn-ea"/>
            </a:endParaRPr>
          </a:p>
          <a:p>
            <a:pPr algn="just"/>
            <a:r>
              <a:rPr lang="zh-CN" altLang="en-US" sz="2000" kern="100" dirty="0">
                <a:latin typeface="+mn-ea"/>
              </a:rPr>
              <a:t>拥有合理的用户互动模块。</a:t>
            </a:r>
          </a:p>
        </p:txBody>
      </p:sp>
    </p:spTree>
    <p:extLst>
      <p:ext uri="{BB962C8B-B14F-4D97-AF65-F5344CB8AC3E}">
        <p14:creationId xmlns:p14="http://schemas.microsoft.com/office/powerpoint/2010/main" val="303795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B6E7B-4642-C468-646B-8D0622CD7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87F5D3-155A-9A93-EA6F-3DDD0A36049F}"/>
              </a:ext>
            </a:extLst>
          </p:cNvPr>
          <p:cNvSpPr txBox="1"/>
          <p:nvPr/>
        </p:nvSpPr>
        <p:spPr>
          <a:xfrm>
            <a:off x="-1" y="387194"/>
            <a:ext cx="4475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02 </a:t>
            </a: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主要内容</a:t>
            </a:r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A58ABD-0785-69BE-5F35-30708BAD19CF}"/>
              </a:ext>
            </a:extLst>
          </p:cNvPr>
          <p:cNvSpPr txBox="1"/>
          <p:nvPr/>
        </p:nvSpPr>
        <p:spPr>
          <a:xfrm>
            <a:off x="1641193" y="1717620"/>
            <a:ext cx="838248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账户管理</a:t>
            </a:r>
            <a:r>
              <a:rPr lang="zh-CN" altLang="en-US" sz="2000" dirty="0"/>
              <a:t>：登录、注册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b="1" dirty="0"/>
              <a:t>文件管理</a:t>
            </a:r>
            <a:r>
              <a:rPr lang="zh-CN" altLang="en-US" sz="2000" dirty="0"/>
              <a:t>：上传、下载、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b="1" dirty="0"/>
              <a:t>文档编辑</a:t>
            </a:r>
            <a:r>
              <a:rPr lang="zh-CN" altLang="en-US" sz="2000" dirty="0"/>
              <a:t>：编辑、发布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互动功能</a:t>
            </a:r>
            <a:r>
              <a:rPr lang="zh-CN" altLang="en-US" sz="2000" dirty="0"/>
              <a:t>：关注、点赞、收藏、评论、转发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后台功能</a:t>
            </a:r>
            <a:r>
              <a:rPr lang="zh-CN" altLang="en-US" sz="2000" dirty="0"/>
              <a:t>：审核、分类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031447-DAD5-7AF8-86EF-526CE01BF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388" y="70541"/>
            <a:ext cx="6131394" cy="40037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A19F4B-D451-8E23-D599-29DBCF97D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858" y="4074289"/>
            <a:ext cx="3367314" cy="267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51A32-6C37-401E-1CF5-E249B2399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F212F0-965C-4362-2CB1-316A22D174DD}"/>
              </a:ext>
            </a:extLst>
          </p:cNvPr>
          <p:cNvSpPr txBox="1"/>
          <p:nvPr/>
        </p:nvSpPr>
        <p:spPr>
          <a:xfrm>
            <a:off x="-1" y="387194"/>
            <a:ext cx="4475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03 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技术路线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F3CDD2-8A85-1509-EDAD-A22A6F48B021}"/>
              </a:ext>
            </a:extLst>
          </p:cNvPr>
          <p:cNvSpPr txBox="1"/>
          <p:nvPr/>
        </p:nvSpPr>
        <p:spPr>
          <a:xfrm>
            <a:off x="1490386" y="1394310"/>
            <a:ext cx="9412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在当今的软件开发领域，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Vue.js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Element UI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Spring Boot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MyBatis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这些技术栈已经成为构建现代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Web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应用的热门选择。这些技术不仅各自具有强大的功能和广泛的社区支持，而且它们之间的组合也能够高效地满足各种复杂的业务需求。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355825-FCA0-2051-4D15-5B8872C14038}"/>
              </a:ext>
            </a:extLst>
          </p:cNvPr>
          <p:cNvSpPr txBox="1"/>
          <p:nvPr/>
        </p:nvSpPr>
        <p:spPr>
          <a:xfrm>
            <a:off x="1490386" y="2801537"/>
            <a:ext cx="9836261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Vue.js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：是一款轻量级的前端框架，以其易上手、灵活性强和高效的性能而受到开发者的喜爱。</a:t>
            </a:r>
            <a:endParaRPr lang="en-US" altLang="zh-CN" sz="1800" kern="100" dirty="0">
              <a:solidFill>
                <a:srgbClr val="000000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endParaRPr lang="en-US" altLang="zh-CN" kern="100" dirty="0">
              <a:solidFill>
                <a:srgbClr val="000000"/>
              </a:solidFill>
              <a:latin typeface="+mn-ea"/>
            </a:endParaRPr>
          </a:p>
          <a:p>
            <a:endParaRPr lang="en-US" altLang="zh-CN" sz="2000" kern="1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800" b="1" kern="1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Element UI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：基于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Vue.js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UI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组件库，提供了丰富的组件。</a:t>
            </a:r>
            <a:endParaRPr lang="en-US" altLang="zh-CN" sz="1800" kern="100" dirty="0">
              <a:solidFill>
                <a:srgbClr val="000000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endParaRPr lang="zh-CN" altLang="en-US" sz="2000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sz="1800" b="1" kern="1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Spring Boot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：一个轻量级的开源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Java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框架，旨在帮助开发者快速搭建应用程序。</a:t>
            </a:r>
            <a:endParaRPr lang="en-US" altLang="zh-CN" sz="1800" kern="100" dirty="0">
              <a:solidFill>
                <a:srgbClr val="000000"/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endParaRPr lang="zh-CN" altLang="en-US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sz="1800" b="1" kern="100" dirty="0" err="1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MyBatis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：一个优秀的持久层框架，支持定制化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SQL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+mn-ea"/>
                <a:cs typeface="宋体" panose="02010600030101010101" pitchFamily="2" charset="-122"/>
              </a:rPr>
              <a:t>、存储过程以及高级映射。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860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EF430-6A10-17D5-62B8-46D6CC52A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A1ED66-7C9C-7314-CA01-4A7B29B81AE7}"/>
              </a:ext>
            </a:extLst>
          </p:cNvPr>
          <p:cNvSpPr txBox="1"/>
          <p:nvPr/>
        </p:nvSpPr>
        <p:spPr>
          <a:xfrm>
            <a:off x="632460" y="1165908"/>
            <a:ext cx="1092708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zh-CN" sz="2000" kern="100" dirty="0">
              <a:effectLst/>
              <a:latin typeface="+mn-ea"/>
            </a:endParaRPr>
          </a:p>
          <a:p>
            <a:pPr indent="304800" algn="just"/>
            <a:r>
              <a:rPr lang="zh-CN" altLang="en-US" sz="2000" b="1" kern="100" dirty="0">
                <a:effectLst/>
                <a:latin typeface="+mn-ea"/>
              </a:rPr>
              <a:t>登录注册板块</a:t>
            </a:r>
            <a:r>
              <a:rPr lang="zh-CN" altLang="en-US" sz="2000" kern="100" dirty="0">
                <a:effectLst/>
                <a:latin typeface="+mn-ea"/>
              </a:rPr>
              <a:t>：前端使用路由守卫拦截非法路由跳转，后端</a:t>
            </a:r>
            <a:r>
              <a:rPr lang="en-US" altLang="zh-CN" sz="2000" kern="100" dirty="0">
                <a:effectLst/>
                <a:latin typeface="+mn-ea"/>
              </a:rPr>
              <a:t>JWT</a:t>
            </a:r>
            <a:r>
              <a:rPr lang="zh-CN" altLang="en-US" sz="2000" kern="100" dirty="0">
                <a:effectLst/>
                <a:latin typeface="+mn-ea"/>
              </a:rPr>
              <a:t>实现用户登录鉴权，后端生成</a:t>
            </a:r>
            <a:r>
              <a:rPr lang="en-US" altLang="zh-CN" sz="2000" kern="100" dirty="0">
                <a:effectLst/>
                <a:latin typeface="+mn-ea"/>
              </a:rPr>
              <a:t>token</a:t>
            </a:r>
            <a:r>
              <a:rPr lang="zh-CN" altLang="en-US" sz="2000" kern="100" dirty="0">
                <a:effectLst/>
                <a:latin typeface="+mn-ea"/>
              </a:rPr>
              <a:t>，缓存到前端请求头，用户点击登录按钮时后端将获取请求头的</a:t>
            </a:r>
            <a:r>
              <a:rPr lang="en-US" altLang="zh-CN" sz="2000" kern="100" dirty="0">
                <a:effectLst/>
                <a:latin typeface="+mn-ea"/>
              </a:rPr>
              <a:t>token</a:t>
            </a:r>
            <a:r>
              <a:rPr lang="zh-CN" altLang="en-US" sz="2000" kern="100" dirty="0">
                <a:effectLst/>
                <a:latin typeface="+mn-ea"/>
              </a:rPr>
              <a:t>进行验证，验证通过才能成功登录，防止用户跳过登录，直接在浏览器上输入后台的路由地址，进入系统访问敏感数据。</a:t>
            </a:r>
            <a:endParaRPr lang="en-US" altLang="zh-CN" sz="2000" kern="100" dirty="0">
              <a:effectLst/>
              <a:latin typeface="+mn-ea"/>
            </a:endParaRPr>
          </a:p>
          <a:p>
            <a:pPr indent="304800" algn="just"/>
            <a:endParaRPr lang="en-US" altLang="zh-CN" sz="2000" kern="100" dirty="0">
              <a:effectLst/>
              <a:latin typeface="+mn-ea"/>
            </a:endParaRPr>
          </a:p>
          <a:p>
            <a:pPr indent="304800" algn="just"/>
            <a:r>
              <a:rPr lang="zh-CN" altLang="en-US" sz="2000" b="1" kern="100" dirty="0">
                <a:effectLst/>
                <a:latin typeface="+mn-ea"/>
              </a:rPr>
              <a:t>数据项管理板块</a:t>
            </a:r>
            <a:r>
              <a:rPr lang="zh-CN" altLang="en-US" sz="2000" kern="100" dirty="0">
                <a:effectLst/>
                <a:latin typeface="+mn-ea"/>
              </a:rPr>
              <a:t>：包括文章的创建、编辑、删除和查询功能。后端通过 </a:t>
            </a:r>
            <a:r>
              <a:rPr lang="en-US" altLang="zh-CN" sz="2000" kern="100" dirty="0" err="1">
                <a:effectLst/>
                <a:latin typeface="+mn-ea"/>
              </a:rPr>
              <a:t>MyBatis</a:t>
            </a:r>
            <a:r>
              <a:rPr lang="en-US" altLang="zh-CN" sz="2000" kern="100" dirty="0">
                <a:effectLst/>
                <a:latin typeface="+mn-ea"/>
              </a:rPr>
              <a:t> </a:t>
            </a:r>
            <a:r>
              <a:rPr lang="zh-CN" altLang="en-US" sz="2000" kern="100" dirty="0">
                <a:effectLst/>
                <a:latin typeface="+mn-ea"/>
              </a:rPr>
              <a:t>操作数据库，实现了文章的 </a:t>
            </a:r>
            <a:r>
              <a:rPr lang="en-US" altLang="zh-CN" sz="2000" kern="100" dirty="0">
                <a:effectLst/>
                <a:latin typeface="+mn-ea"/>
              </a:rPr>
              <a:t>CRUD </a:t>
            </a:r>
            <a:r>
              <a:rPr lang="zh-CN" altLang="en-US" sz="2000" kern="100" dirty="0">
                <a:effectLst/>
                <a:latin typeface="+mn-ea"/>
              </a:rPr>
              <a:t>操作，并提供了分页查询功能，方便用户浏览和管理大量文章。</a:t>
            </a:r>
            <a:endParaRPr lang="en-US" altLang="zh-CN" sz="2000" kern="100" dirty="0">
              <a:effectLst/>
              <a:latin typeface="+mn-ea"/>
            </a:endParaRPr>
          </a:p>
          <a:p>
            <a:pPr indent="304800" algn="just"/>
            <a:endParaRPr lang="zh-CN" altLang="en-US" sz="2000" kern="100" dirty="0">
              <a:effectLst/>
              <a:latin typeface="+mn-ea"/>
            </a:endParaRPr>
          </a:p>
          <a:p>
            <a:pPr indent="304800" algn="just"/>
            <a:r>
              <a:rPr lang="zh-CN" altLang="en-US" sz="2000" b="1" kern="100" dirty="0">
                <a:effectLst/>
                <a:latin typeface="+mn-ea"/>
              </a:rPr>
              <a:t>文件上传下载板块</a:t>
            </a:r>
            <a:r>
              <a:rPr lang="zh-CN" altLang="en-US" sz="2000" kern="100" dirty="0">
                <a:effectLst/>
                <a:latin typeface="+mn-ea"/>
              </a:rPr>
              <a:t>：支持多种格式文件的上传和下载。前端使用 </a:t>
            </a:r>
            <a:r>
              <a:rPr lang="en-US" altLang="zh-CN" sz="2000" kern="100" dirty="0">
                <a:effectLst/>
                <a:latin typeface="+mn-ea"/>
              </a:rPr>
              <a:t>Vue + </a:t>
            </a:r>
            <a:r>
              <a:rPr lang="en-US" altLang="zh-CN" sz="2000" kern="100" dirty="0" err="1">
                <a:effectLst/>
                <a:latin typeface="+mn-ea"/>
              </a:rPr>
              <a:t>ElementUI</a:t>
            </a:r>
            <a:r>
              <a:rPr lang="zh-CN" altLang="en-US" sz="2000" kern="100" dirty="0">
                <a:effectLst/>
                <a:latin typeface="+mn-ea"/>
              </a:rPr>
              <a:t>实现文件选择和上传界面显示功能，通过 </a:t>
            </a:r>
            <a:r>
              <a:rPr lang="en-US" altLang="zh-CN" sz="2000" kern="100" dirty="0" err="1">
                <a:effectLst/>
                <a:latin typeface="+mn-ea"/>
              </a:rPr>
              <a:t>axios</a:t>
            </a:r>
            <a:r>
              <a:rPr lang="en-US" altLang="zh-CN" sz="2000" kern="100" dirty="0">
                <a:effectLst/>
                <a:latin typeface="+mn-ea"/>
              </a:rPr>
              <a:t> </a:t>
            </a:r>
            <a:r>
              <a:rPr lang="zh-CN" altLang="en-US" sz="2000" kern="100" dirty="0">
                <a:effectLst/>
                <a:latin typeface="+mn-ea"/>
              </a:rPr>
              <a:t>发送文件数据到后端。后端使用 </a:t>
            </a:r>
            <a:r>
              <a:rPr lang="en-US" altLang="zh-CN" sz="2000" kern="100" dirty="0">
                <a:effectLst/>
                <a:latin typeface="+mn-ea"/>
              </a:rPr>
              <a:t>Spring Boot </a:t>
            </a:r>
            <a:r>
              <a:rPr lang="zh-CN" altLang="en-US" sz="2000" kern="100" dirty="0">
                <a:effectLst/>
                <a:latin typeface="+mn-ea"/>
              </a:rPr>
              <a:t>的 </a:t>
            </a:r>
            <a:r>
              <a:rPr lang="en-US" altLang="zh-CN" sz="2000" kern="100" dirty="0" err="1">
                <a:effectLst/>
                <a:latin typeface="+mn-ea"/>
              </a:rPr>
              <a:t>MultipartFile</a:t>
            </a:r>
            <a:r>
              <a:rPr lang="zh-CN" altLang="en-US" sz="2000" kern="100" dirty="0">
                <a:effectLst/>
                <a:latin typeface="+mn-ea"/>
              </a:rPr>
              <a:t>处理文件上传请求。</a:t>
            </a:r>
            <a:endParaRPr lang="en-US" altLang="zh-CN" sz="2000" kern="100" dirty="0">
              <a:effectLst/>
              <a:latin typeface="+mn-ea"/>
            </a:endParaRPr>
          </a:p>
          <a:p>
            <a:pPr indent="304800" algn="just"/>
            <a:endParaRPr lang="zh-CN" altLang="en-US" sz="2000" kern="100" dirty="0">
              <a:effectLst/>
              <a:latin typeface="+mn-ea"/>
            </a:endParaRPr>
          </a:p>
          <a:p>
            <a:pPr indent="304800" algn="just"/>
            <a:r>
              <a:rPr lang="zh-CN" altLang="en-US" sz="2000" b="1" kern="100" dirty="0">
                <a:effectLst/>
                <a:latin typeface="+mn-ea"/>
              </a:rPr>
              <a:t>富文本集成板块</a:t>
            </a:r>
            <a:r>
              <a:rPr lang="zh-CN" altLang="en-US" sz="2000" kern="100" dirty="0">
                <a:effectLst/>
                <a:latin typeface="+mn-ea"/>
              </a:rPr>
              <a:t>：通过引入如 </a:t>
            </a:r>
            <a:r>
              <a:rPr lang="en-US" altLang="zh-CN" sz="2000" kern="100" dirty="0" err="1">
                <a:effectLst/>
                <a:latin typeface="+mn-ea"/>
              </a:rPr>
              <a:t>TinyMCE</a:t>
            </a:r>
            <a:r>
              <a:rPr lang="en-US" altLang="zh-CN" sz="2000" kern="100" dirty="0">
                <a:effectLst/>
                <a:latin typeface="+mn-ea"/>
              </a:rPr>
              <a:t> </a:t>
            </a:r>
            <a:r>
              <a:rPr lang="zh-CN" altLang="en-US" sz="2000" kern="100" dirty="0">
                <a:effectLst/>
                <a:latin typeface="+mn-ea"/>
              </a:rPr>
              <a:t>或 </a:t>
            </a:r>
            <a:r>
              <a:rPr lang="en-US" altLang="zh-CN" sz="2000" kern="100" dirty="0">
                <a:effectLst/>
                <a:latin typeface="+mn-ea"/>
              </a:rPr>
              <a:t>Quill </a:t>
            </a:r>
            <a:r>
              <a:rPr lang="zh-CN" altLang="en-US" sz="2000" kern="100" dirty="0">
                <a:effectLst/>
                <a:latin typeface="+mn-ea"/>
              </a:rPr>
              <a:t>这样的富文本编辑器，用户能够轻松地插入图片、音频、视频等多媒体元素，使博客文章更加生动和吸引人。</a:t>
            </a:r>
            <a:endParaRPr lang="en-US" altLang="zh-CN" sz="2000" kern="100" dirty="0">
              <a:effectLst/>
              <a:latin typeface="+mn-ea"/>
            </a:endParaRPr>
          </a:p>
          <a:p>
            <a:pPr indent="304800" algn="just"/>
            <a:endParaRPr lang="en-US" altLang="zh-CN" sz="2000" kern="10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7075C8-D053-AD58-5154-34AB7B0349B6}"/>
              </a:ext>
            </a:extLst>
          </p:cNvPr>
          <p:cNvSpPr txBox="1"/>
          <p:nvPr/>
        </p:nvSpPr>
        <p:spPr>
          <a:xfrm>
            <a:off x="-1" y="387194"/>
            <a:ext cx="4475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03 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技术路线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14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1693E-8789-C08C-9A85-4F895BFA8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F63A5D-30E3-2CE4-2660-C12A84AABD34}"/>
              </a:ext>
            </a:extLst>
          </p:cNvPr>
          <p:cNvSpPr txBox="1"/>
          <p:nvPr/>
        </p:nvSpPr>
        <p:spPr>
          <a:xfrm>
            <a:off x="-1" y="387194"/>
            <a:ext cx="4475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04 </a:t>
            </a: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重点难点</a:t>
            </a:r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9A565-090A-6158-BFB2-0AA8B9D3F986}"/>
              </a:ext>
            </a:extLst>
          </p:cNvPr>
          <p:cNvSpPr txBox="1"/>
          <p:nvPr/>
        </p:nvSpPr>
        <p:spPr>
          <a:xfrm>
            <a:off x="635684" y="1146271"/>
            <a:ext cx="1092063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zh-CN" sz="2000" kern="100" dirty="0">
              <a:effectLst/>
              <a:latin typeface="+mn-ea"/>
            </a:endParaRPr>
          </a:p>
          <a:p>
            <a:pPr indent="304800" algn="just"/>
            <a:r>
              <a:rPr lang="zh-CN" altLang="en-US" sz="2000" b="1" kern="100" dirty="0">
                <a:effectLst/>
                <a:latin typeface="+mn-ea"/>
              </a:rPr>
              <a:t>富文本编辑的实现：</a:t>
            </a:r>
            <a:r>
              <a:rPr lang="zh-CN" altLang="en-US" sz="2000" kern="100" dirty="0">
                <a:effectLst/>
                <a:latin typeface="+mn-ea"/>
              </a:rPr>
              <a:t>富文本编辑器的实现为用户提供了强大的内容创作工具，使得博客文章能够以更加丰富和生动的形式呈现。对于富文本编辑器上传音视频，需要找到合适的方案。</a:t>
            </a:r>
            <a:endParaRPr lang="en-US" altLang="zh-CN" sz="2000" kern="100" dirty="0">
              <a:effectLst/>
              <a:latin typeface="+mn-ea"/>
            </a:endParaRPr>
          </a:p>
          <a:p>
            <a:pPr indent="304800" algn="just"/>
            <a:endParaRPr lang="zh-CN" altLang="en-US" sz="2000" kern="100" dirty="0">
              <a:effectLst/>
              <a:latin typeface="+mn-ea"/>
            </a:endParaRPr>
          </a:p>
          <a:p>
            <a:pPr indent="304800" algn="just"/>
            <a:r>
              <a:rPr lang="zh-CN" altLang="en-US" sz="2000" b="1" kern="100" dirty="0">
                <a:effectLst/>
                <a:latin typeface="+mn-ea"/>
              </a:rPr>
              <a:t>文件上传下载的实现：</a:t>
            </a:r>
            <a:r>
              <a:rPr lang="zh-CN" altLang="en-US" sz="2000" kern="100" dirty="0">
                <a:effectLst/>
                <a:latin typeface="+mn-ea"/>
              </a:rPr>
              <a:t>文件上传下载功能是系统的基础需求之一，其优点在于能够方便用户分享和获取各种格式的文件，如文档、图片、音频和视频等。对于不同格式文件的上传下载，需要找到合适的方案。</a:t>
            </a:r>
            <a:endParaRPr lang="en-US" altLang="zh-CN" sz="2000" kern="100" dirty="0">
              <a:effectLst/>
              <a:latin typeface="+mn-ea"/>
            </a:endParaRPr>
          </a:p>
          <a:p>
            <a:pPr indent="304800" algn="just"/>
            <a:endParaRPr lang="zh-CN" altLang="en-US" sz="2000" kern="100" dirty="0">
              <a:effectLst/>
              <a:latin typeface="+mn-ea"/>
            </a:endParaRPr>
          </a:p>
          <a:p>
            <a:pPr indent="304800" algn="just"/>
            <a:r>
              <a:rPr lang="zh-CN" altLang="en-US" sz="2000" b="1" kern="100" dirty="0">
                <a:effectLst/>
                <a:latin typeface="+mn-ea"/>
              </a:rPr>
              <a:t>文件预览功能的实现：</a:t>
            </a:r>
            <a:r>
              <a:rPr lang="zh-CN" altLang="en-US" sz="2000" kern="100" dirty="0">
                <a:effectLst/>
                <a:latin typeface="+mn-ea"/>
              </a:rPr>
              <a:t>文件预览功能的实现为用户提供了即时查看文件内容的便利，无需下载即可了解文件大致内容，这对于提高用户体验和促进内容分享具有重要意义。对于不同格式文件的预览，需要找到合适的方案。</a:t>
            </a:r>
            <a:endParaRPr lang="en-US" altLang="zh-CN" sz="2000" kern="100" dirty="0">
              <a:effectLst/>
              <a:latin typeface="+mn-ea"/>
            </a:endParaRPr>
          </a:p>
          <a:p>
            <a:pPr indent="304800" algn="just"/>
            <a:endParaRPr lang="zh-CN" altLang="en-US" sz="2000" kern="100" dirty="0">
              <a:effectLst/>
              <a:latin typeface="+mn-ea"/>
            </a:endParaRPr>
          </a:p>
          <a:p>
            <a:pPr indent="304800" algn="just"/>
            <a:r>
              <a:rPr lang="zh-CN" altLang="en-US" sz="2000" b="1" kern="100" dirty="0">
                <a:effectLst/>
                <a:latin typeface="+mn-ea"/>
              </a:rPr>
              <a:t>互动功能的实现：</a:t>
            </a:r>
            <a:r>
              <a:rPr lang="zh-CN" altLang="en-US" sz="2000" kern="100" dirty="0">
                <a:effectLst/>
                <a:latin typeface="+mn-ea"/>
              </a:rPr>
              <a:t>设计一个简洁易用的评论系统、点赞功能和分享机制，能够促进用户之间的交流和互动。对于不同多用户的互动管理，需要找到合适的方案。</a:t>
            </a:r>
            <a:endParaRPr lang="en-US" altLang="zh-CN" sz="2000" kern="100" dirty="0">
              <a:effectLst/>
              <a:latin typeface="+mn-ea"/>
            </a:endParaRPr>
          </a:p>
          <a:p>
            <a:pPr indent="304800" algn="just"/>
            <a:endParaRPr lang="zh-CN" altLang="en-US" sz="2000" kern="100" dirty="0">
              <a:effectLst/>
              <a:latin typeface="+mn-ea"/>
            </a:endParaRPr>
          </a:p>
          <a:p>
            <a:pPr indent="304800" algn="just"/>
            <a:r>
              <a:rPr lang="zh-CN" altLang="en-US" sz="2000" kern="100" dirty="0">
                <a:effectLst/>
                <a:latin typeface="+mn-ea"/>
              </a:rPr>
              <a:t>用户体验优化：需要注重用户体验，设计直观、友好的用户界面，提高用户满意度。</a:t>
            </a:r>
          </a:p>
          <a:p>
            <a:pPr indent="304800" algn="just"/>
            <a:endParaRPr lang="en-US" altLang="zh-CN" sz="2000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207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AB450-BD93-61CB-1838-5B1CB2288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59E9EF-9570-7CF9-8F79-89C35591B16C}"/>
              </a:ext>
            </a:extLst>
          </p:cNvPr>
          <p:cNvSpPr txBox="1"/>
          <p:nvPr/>
        </p:nvSpPr>
        <p:spPr>
          <a:xfrm>
            <a:off x="-1" y="387194"/>
            <a:ext cx="44751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05 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日程安排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9C069DB-C170-3F2D-AF9B-01A042555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60279"/>
              </p:ext>
            </p:extLst>
          </p:nvPr>
        </p:nvGraphicFramePr>
        <p:xfrm>
          <a:off x="1116106" y="1108169"/>
          <a:ext cx="10192869" cy="508298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896151">
                  <a:extLst>
                    <a:ext uri="{9D8B030D-6E8A-4147-A177-3AD203B41FA5}">
                      <a16:colId xmlns:a16="http://schemas.microsoft.com/office/drawing/2014/main" val="350438076"/>
                    </a:ext>
                  </a:extLst>
                </a:gridCol>
                <a:gridCol w="4849023">
                  <a:extLst>
                    <a:ext uri="{9D8B030D-6E8A-4147-A177-3AD203B41FA5}">
                      <a16:colId xmlns:a16="http://schemas.microsoft.com/office/drawing/2014/main" val="200100984"/>
                    </a:ext>
                  </a:extLst>
                </a:gridCol>
                <a:gridCol w="4447695">
                  <a:extLst>
                    <a:ext uri="{9D8B030D-6E8A-4147-A177-3AD203B41FA5}">
                      <a16:colId xmlns:a16="http://schemas.microsoft.com/office/drawing/2014/main" val="3567712562"/>
                    </a:ext>
                  </a:extLst>
                </a:gridCol>
              </a:tblGrid>
              <a:tr h="774649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endParaRPr lang="en-US" altLang="zh-CN" sz="2000" b="1" kern="100" spc="-8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zh-CN" sz="2000" b="1" kern="100" spc="-80" dirty="0">
                          <a:solidFill>
                            <a:srgbClr val="000000"/>
                          </a:solidFill>
                          <a:effectLst/>
                        </a:rPr>
                        <a:t>序号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endParaRPr lang="en-US" altLang="zh-CN" sz="2000" b="1" kern="100" spc="-8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zh-CN" sz="2000" b="1" kern="100" spc="-80" dirty="0">
                          <a:solidFill>
                            <a:srgbClr val="000000"/>
                          </a:solidFill>
                          <a:effectLst/>
                        </a:rPr>
                        <a:t>毕业设计（论文）各阶段内容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endParaRPr lang="en-US" altLang="zh-CN" sz="2000" b="1" kern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zh-CN" sz="2000" b="1" kern="0" dirty="0">
                          <a:solidFill>
                            <a:srgbClr val="000000"/>
                          </a:solidFill>
                          <a:effectLst/>
                        </a:rPr>
                        <a:t>起止时间</a:t>
                      </a:r>
                      <a:r>
                        <a:rPr lang="en-US" sz="2000" b="1" kern="0" dirty="0">
                          <a:solidFill>
                            <a:srgbClr val="000000"/>
                          </a:solidFill>
                          <a:effectLst/>
                        </a:rPr>
                        <a:t>---</a:t>
                      </a:r>
                      <a:r>
                        <a:rPr lang="zh-CN" sz="2000" b="1" kern="0" dirty="0">
                          <a:solidFill>
                            <a:srgbClr val="000000"/>
                          </a:solidFill>
                          <a:effectLst/>
                        </a:rPr>
                        <a:t>终止时间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2598961"/>
                  </a:ext>
                </a:extLst>
              </a:tr>
              <a:tr h="976057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/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完成相关资料收集，任务书下达，撰写开题报告，进行开题前各项准备。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/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2024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年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月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日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--2025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年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月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日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52367"/>
                  </a:ext>
                </a:extLst>
              </a:tr>
              <a:tr h="774649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/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本科毕业设计开题答辩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/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2025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年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月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日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--2025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年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月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日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1616470"/>
                  </a:ext>
                </a:extLst>
              </a:tr>
              <a:tr h="976057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/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完成毕业设计课题的全部设计与实现（含中期检查），撰写毕业论文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/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2025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年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月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日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--2025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年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月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日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4979452"/>
                  </a:ext>
                </a:extLst>
              </a:tr>
              <a:tr h="774649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/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论文整改，提交毕业设计论文及其他答辩材料，为毕业答辩做准备。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/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2025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年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月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日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--2025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年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月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日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9441188"/>
                  </a:ext>
                </a:extLst>
              </a:tr>
              <a:tr h="806926"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zh-CN" sz="2000" b="1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/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分组进行毕业设计答辩</a:t>
                      </a:r>
                      <a:endParaRPr lang="zh-CN" sz="20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/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2025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年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月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日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--2025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年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月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</a:rPr>
                        <a:t>08</a:t>
                      </a: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</a:rPr>
                        <a:t>日</a:t>
                      </a:r>
                      <a:endParaRPr lang="zh-CN" sz="28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14513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289E543E-BF51-D465-7D0F-AFB379052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2751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8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1009</Words>
  <Application>Microsoft Office PowerPoint</Application>
  <PresentationFormat>宽屏</PresentationFormat>
  <Paragraphs>109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901 eld</dc:creator>
  <cp:lastModifiedBy>901 eld</cp:lastModifiedBy>
  <cp:revision>86</cp:revision>
  <dcterms:created xsi:type="dcterms:W3CDTF">2025-01-12T03:31:06Z</dcterms:created>
  <dcterms:modified xsi:type="dcterms:W3CDTF">2025-01-15T06:27:50Z</dcterms:modified>
</cp:coreProperties>
</file>