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60" r:id="rId9"/>
    <p:sldId id="259" r:id="rId10"/>
    <p:sldId id="261" r:id="rId11"/>
    <p:sldId id="270" r:id="rId12"/>
    <p:sldId id="271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661ba6e4f3121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89C0A-9FCD-41CD-9D24-EBA31DC26F34}" v="6" dt="2020-02-19T12:05:44.684"/>
    <p1510:client id="{783BD521-3BBF-48DD-B89F-9D4A8DD2B2E6}" v="8" dt="2020-02-19T06:36:16.151"/>
    <p1510:client id="{82B29379-2D83-42BA-9ADD-BCD79886F505}" v="4" dt="2020-02-19T14:40:52.505"/>
    <p1510:client id="{BBC21717-E6AC-49CA-A531-E84B811918DE}" v="21" dt="2020-02-19T14:38:3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dade, Elda" userId="S::piedadee2@gator.uhd.edu::a7f6d2cc-a4b8-49a5-bfe9-e991017fa863" providerId="AD" clId="Web-{BBC21717-E6AC-49CA-A531-E84B811918DE}"/>
    <pc:docChg chg="addSld modSld">
      <pc:chgData name="Piedade, Elda" userId="S::piedadee2@gator.uhd.edu::a7f6d2cc-a4b8-49a5-bfe9-e991017fa863" providerId="AD" clId="Web-{BBC21717-E6AC-49CA-A531-E84B811918DE}" dt="2020-02-19T14:38:32.295" v="19" actId="20577"/>
      <pc:docMkLst>
        <pc:docMk/>
      </pc:docMkLst>
      <pc:sldChg chg="modSp new">
        <pc:chgData name="Piedade, Elda" userId="S::piedadee2@gator.uhd.edu::a7f6d2cc-a4b8-49a5-bfe9-e991017fa863" providerId="AD" clId="Web-{BBC21717-E6AC-49CA-A531-E84B811918DE}" dt="2020-02-19T14:38:30.779" v="17" actId="20577"/>
        <pc:sldMkLst>
          <pc:docMk/>
          <pc:sldMk cId="3203435179" sldId="271"/>
        </pc:sldMkLst>
        <pc:spChg chg="mod">
          <ac:chgData name="Piedade, Elda" userId="S::piedadee2@gator.uhd.edu::a7f6d2cc-a4b8-49a5-bfe9-e991017fa863" providerId="AD" clId="Web-{BBC21717-E6AC-49CA-A531-E84B811918DE}" dt="2020-02-19T14:38:16.623" v="9" actId="20577"/>
          <ac:spMkLst>
            <pc:docMk/>
            <pc:sldMk cId="3203435179" sldId="271"/>
            <ac:spMk id="2" creationId="{54F4EE54-0DCE-4629-8872-E49C806366B3}"/>
          </ac:spMkLst>
        </pc:spChg>
        <pc:spChg chg="mod">
          <ac:chgData name="Piedade, Elda" userId="S::piedadee2@gator.uhd.edu::a7f6d2cc-a4b8-49a5-bfe9-e991017fa863" providerId="AD" clId="Web-{BBC21717-E6AC-49CA-A531-E84B811918DE}" dt="2020-02-19T14:38:30.779" v="17" actId="20577"/>
          <ac:spMkLst>
            <pc:docMk/>
            <pc:sldMk cId="3203435179" sldId="271"/>
            <ac:spMk id="3" creationId="{945E0E8F-1242-4994-BE88-15CCFAD70E63}"/>
          </ac:spMkLst>
        </pc:spChg>
      </pc:sldChg>
    </pc:docChg>
  </pc:docChgLst>
  <pc:docChgLst>
    <pc:chgData name="Piedade, Elda" userId="S::piedadee2@gator.uhd.edu::a7f6d2cc-a4b8-49a5-bfe9-e991017fa863" providerId="AD" clId="Web-{82B29379-2D83-42BA-9ADD-BCD79886F505}"/>
    <pc:docChg chg="modSld">
      <pc:chgData name="Piedade, Elda" userId="S::piedadee2@gator.uhd.edu::a7f6d2cc-a4b8-49a5-bfe9-e991017fa863" providerId="AD" clId="Web-{82B29379-2D83-42BA-9ADD-BCD79886F505}" dt="2020-02-19T14:40:52.505" v="3"/>
      <pc:docMkLst>
        <pc:docMk/>
      </pc:docMkLst>
      <pc:sldChg chg="delSp modSp">
        <pc:chgData name="Piedade, Elda" userId="S::piedadee2@gator.uhd.edu::a7f6d2cc-a4b8-49a5-bfe9-e991017fa863" providerId="AD" clId="Web-{82B29379-2D83-42BA-9ADD-BCD79886F505}" dt="2020-02-19T14:40:52.505" v="3"/>
        <pc:sldMkLst>
          <pc:docMk/>
          <pc:sldMk cId="0" sldId="256"/>
        </pc:sldMkLst>
        <pc:spChg chg="del mod">
          <ac:chgData name="Piedade, Elda" userId="S::piedadee2@gator.uhd.edu::a7f6d2cc-a4b8-49a5-bfe9-e991017fa863" providerId="AD" clId="Web-{82B29379-2D83-42BA-9ADD-BCD79886F505}" dt="2020-02-19T14:40:52.505" v="3"/>
          <ac:spMkLst>
            <pc:docMk/>
            <pc:sldMk cId="0" sldId="256"/>
            <ac:spMk id="3" creationId="{91230707-8E6A-40DB-8551-8980CA9DC0B2}"/>
          </ac:spMkLst>
        </pc:spChg>
      </pc:sldChg>
    </pc:docChg>
  </pc:docChgLst>
  <pc:docChgLst>
    <pc:chgData name="Piedade, Elda" userId="S::piedadee2@gator.uhd.edu::a7f6d2cc-a4b8-49a5-bfe9-e991017fa863" providerId="AD" clId="Web-{52989C0A-9FCD-41CD-9D24-EBA31DC26F34}"/>
    <pc:docChg chg="modSld">
      <pc:chgData name="Piedade, Elda" userId="S::piedadee2@gator.uhd.edu::a7f6d2cc-a4b8-49a5-bfe9-e991017fa863" providerId="AD" clId="Web-{52989C0A-9FCD-41CD-9D24-EBA31DC26F34}" dt="2020-02-19T12:05:42.465" v="4" actId="20577"/>
      <pc:docMkLst>
        <pc:docMk/>
      </pc:docMkLst>
      <pc:sldChg chg="modSp">
        <pc:chgData name="Piedade, Elda" userId="S::piedadee2@gator.uhd.edu::a7f6d2cc-a4b8-49a5-bfe9-e991017fa863" providerId="AD" clId="Web-{52989C0A-9FCD-41CD-9D24-EBA31DC26F34}" dt="2020-02-19T12:05:42.465" v="4" actId="20577"/>
        <pc:sldMkLst>
          <pc:docMk/>
          <pc:sldMk cId="0" sldId="256"/>
        </pc:sldMkLst>
        <pc:spChg chg="mod">
          <ac:chgData name="Piedade, Elda" userId="S::piedadee2@gator.uhd.edu::a7f6d2cc-a4b8-49a5-bfe9-e991017fa863" providerId="AD" clId="Web-{52989C0A-9FCD-41CD-9D24-EBA31DC26F34}" dt="2020-02-19T12:05:42.465" v="4" actId="20577"/>
          <ac:spMkLst>
            <pc:docMk/>
            <pc:sldMk cId="0" sldId="256"/>
            <ac:spMk id="34819" creationId="{00000000-0000-0000-0000-000000000000}"/>
          </ac:spMkLst>
        </pc:spChg>
      </pc:sldChg>
    </pc:docChg>
  </pc:docChgLst>
  <pc:docChgLst>
    <pc:chgData name="Nguyen, Thang" userId="S::nguyent551@gator.uhd.edu::9e672c5f-c801-4302-b615-74a934825fc3" providerId="AD" clId="Web-{783BD521-3BBF-48DD-B89F-9D4A8DD2B2E6}"/>
    <pc:docChg chg="modSld">
      <pc:chgData name="Nguyen, Thang" userId="S::nguyent551@gator.uhd.edu::9e672c5f-c801-4302-b615-74a934825fc3" providerId="AD" clId="Web-{783BD521-3BBF-48DD-B89F-9D4A8DD2B2E6}" dt="2020-02-19T06:36:16.151" v="7" actId="20577"/>
      <pc:docMkLst>
        <pc:docMk/>
      </pc:docMkLst>
      <pc:sldChg chg="modSp">
        <pc:chgData name="Nguyen, Thang" userId="S::nguyent551@gator.uhd.edu::9e672c5f-c801-4302-b615-74a934825fc3" providerId="AD" clId="Web-{783BD521-3BBF-48DD-B89F-9D4A8DD2B2E6}" dt="2020-02-19T06:36:16.151" v="6" actId="20577"/>
        <pc:sldMkLst>
          <pc:docMk/>
          <pc:sldMk cId="99834084" sldId="270"/>
        </pc:sldMkLst>
        <pc:spChg chg="mod">
          <ac:chgData name="Nguyen, Thang" userId="S::nguyent551@gator.uhd.edu::9e672c5f-c801-4302-b615-74a934825fc3" providerId="AD" clId="Web-{783BD521-3BBF-48DD-B89F-9D4A8DD2B2E6}" dt="2020-02-19T06:36:16.151" v="6" actId="20577"/>
          <ac:spMkLst>
            <pc:docMk/>
            <pc:sldMk cId="99834084" sldId="270"/>
            <ac:spMk id="3" creationId="{58E7641C-486A-408C-94E3-4575E3A801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3552B-5E0C-438A-985E-6EEE5AC2614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263C1-F8F8-4862-8236-C47F6059B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Lest try to  use Anaconda  python and  get familiar with </a:t>
            </a:r>
            <a:r>
              <a:rPr lang="en-US" err="1"/>
              <a:t>Jupyter</a:t>
            </a:r>
            <a:r>
              <a:rPr lang="en-US"/>
              <a:t> notebooks</a:t>
            </a:r>
          </a:p>
          <a:p>
            <a:endParaRPr lang="en-US"/>
          </a:p>
          <a:p>
            <a:r>
              <a:rPr lang="en-US"/>
              <a:t>Open  Anaconda  - </a:t>
            </a:r>
            <a:r>
              <a:rPr lang="en-US" err="1"/>
              <a:t>Jupyter</a:t>
            </a:r>
            <a:r>
              <a:rPr lang="en-US"/>
              <a:t> notebook, Spyder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 through  a basic notebook  and 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86B7E-CE94-4CF0-B076-12A8B7856B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21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6048375" cy="11096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568700"/>
            <a:ext cx="6048375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7538" y="260350"/>
            <a:ext cx="1925637" cy="61198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260350"/>
            <a:ext cx="5627688" cy="61198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2784-7B56-4F94-B6C8-35B2D304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94369-272A-4C29-8807-857E57BC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2902-B9C4-4A09-8899-E8C0BF7A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836A-5792-4A89-81F7-FEEEEE34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E0B8-4FB7-4BA4-BBA8-2E68354F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1981-5314-47D7-B409-F1D18B90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300" b="1" dirty="0">
                <a:solidFill>
                  <a:srgbClr val="007D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7560-2CC1-4110-93DE-B7D9EA7C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57D1-6996-48C9-BBDC-4F4D7D7D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9751-3E2B-4D4F-B629-80F43249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EE22-E962-4916-902E-A9177D35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3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0A33-7F40-474D-8662-2E65E759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4925F-3236-46B0-A17E-2F63D9BA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153AF-71C1-4980-B116-D4C3E192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215F0-F6BE-4173-9C31-8015DDA3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2880-7588-4897-9A23-AB3145CD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2E87-670B-44E8-A98C-77E46E10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48D4-3374-4F46-B359-DCC99DAF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D06E-F571-4279-8D70-DA5C97C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DC66-7D31-4867-B7E2-D2A682CC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7320-183C-4780-A9DC-D190985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A23-BF1B-4130-A9CD-52E9644D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489E-B616-4B7C-BFD1-C2AC54F7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0D2D8-1768-4036-A1CF-560CB9EC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C81E-73E6-4F39-A8A5-C8760C8E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D1BC-7249-4C81-AB3A-BC1C468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C990-23DC-4A88-8F4C-64D61F1B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31C2-0666-4125-A283-7B9697DA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ED8E5-59C8-4FB1-B72B-14E0E6D9B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83BA3-AA59-4633-B7B0-6EC1162C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AB898-1CC1-4C0C-AFB4-F595FCE80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BD348-E558-4771-8614-76A1B86F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90D91-6488-4257-B762-62844EA2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6A642-9645-4C91-8B37-368CCA2C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9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45E2C-5D4A-4691-A782-2EEE1770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946F4-222E-4A16-B3E7-FFB63143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8A6E5-E7D5-4078-BBF1-D9309891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9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FCCF-1DF8-45E5-BA07-34D0CA6A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614C-2024-4E9B-8689-A8CDF5F9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527F1-6D7A-4650-8415-D0348DD9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0967-7E39-4411-9CD6-960F1B65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0C89-4B6D-498D-B877-5945EE2F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CE8A-49F8-4737-BF9B-9EBF66AC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27D0-C983-4DB7-9B4E-77CFACF8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213CD-D051-4598-ACB9-08037695D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FEFF-8BAF-496F-8C7F-05C14B54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7E8C-B6DB-44AB-BC53-553A00DA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C6F70-44D4-4EE9-9732-5A60AC4A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1901-A38C-43A2-BFE4-F16F4D8B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4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EEB6-763A-42FA-B6A7-36A4DF0E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C7406-9ACD-4EB9-999C-F1AA1ED9D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64E0-76C1-431D-B9EC-46B89FD3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9593-B457-4C53-AA78-8E3FDE5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E0E-0AE1-4A65-BED6-17FF9CF4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6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8AF38-BB8A-4C8E-87AA-919EED0FB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461D-9A62-406A-9098-907EF085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8148-8E5C-4CFF-AC0A-F37A377B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1E51-A661-4115-991B-9B6B885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E28D-59BF-417E-992C-84DC91B3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979488"/>
            <a:ext cx="37750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4925" y="979488"/>
            <a:ext cx="377666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60350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979488"/>
            <a:ext cx="77041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3633D-C59E-461F-B182-703CB17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D2AE-2C2F-41C9-8485-5F5E817DC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51B9-EA89-4BB7-BBF8-8E1E8219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6A46-C8E7-4D9C-B9D7-58D155DF660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DF32-83D3-40DE-803D-61266C430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ED49-B936-4957-8323-03685AADA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E0D3-553E-4E10-9E61-21A8AB280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learning/introducing-jupyter/jupyter-interface?u=74653834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linkedin.com/learning/introducing-jupyter/installing-jupyter?u=746538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quest.io/blog/jupyter-notebook-tutorial/" TargetMode="External"/><Relationship Id="rId5" Type="http://schemas.openxmlformats.org/officeDocument/2006/relationships/hyperlink" Target="https://www.anaconda.com/distribution/" TargetMode="External"/><Relationship Id="rId4" Type="http://schemas.openxmlformats.org/officeDocument/2006/relationships/hyperlink" Target="http://www.onlinegdb.com/" TargetMode="External"/><Relationship Id="rId9" Type="http://schemas.openxmlformats.org/officeDocument/2006/relationships/hyperlink" Target="https://www.coursera.org/lecture/python-programming-introduction/introduction-to-the-spyder-ide-ywcu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476672"/>
            <a:ext cx="5472112" cy="792163"/>
          </a:xfrm>
          <a:noFill/>
        </p:spPr>
        <p:txBody>
          <a:bodyPr/>
          <a:lstStyle/>
          <a:p>
            <a:r>
              <a:rPr lang="en-US" sz="3000">
                <a:latin typeface="Tahoma" charset="0"/>
              </a:rPr>
              <a:t>Intro to Machine Learning:</a:t>
            </a:r>
            <a:br>
              <a:rPr lang="en-US" sz="3000">
                <a:latin typeface="Tahoma" charset="0"/>
              </a:rPr>
            </a:br>
            <a:r>
              <a:rPr lang="en-US" sz="3000">
                <a:latin typeface="Tahoma" charset="0"/>
              </a:rPr>
              <a:t>Random Forests</a:t>
            </a:r>
            <a:endParaRPr lang="uk-UA" sz="300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071" y="1772816"/>
            <a:ext cx="5472113" cy="792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Presenters: </a:t>
            </a:r>
            <a:r>
              <a:rPr lang="en-US">
                <a:ea typeface="+mn-lt"/>
                <a:cs typeface="+mn-lt"/>
              </a:rPr>
              <a:t>Elda Piedade and </a:t>
            </a:r>
            <a:r>
              <a:rPr lang="en-US"/>
              <a:t>Thang Nguyen (Ethan) </a:t>
            </a:r>
            <a:endParaRPr lang="uk-UA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A70487-0AFD-46DB-AEC7-0335F42E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9" y="2996952"/>
            <a:ext cx="5472113" cy="364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/>
              <a:t>Topic Outlines: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What is Data Science?</a:t>
            </a:r>
          </a:p>
          <a:p>
            <a:pPr marL="108585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Definition</a:t>
            </a:r>
          </a:p>
          <a:p>
            <a:pPr marL="108585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DS application in real world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How do models work?</a:t>
            </a:r>
          </a:p>
          <a:p>
            <a:pPr marL="108585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Core concept</a:t>
            </a:r>
          </a:p>
          <a:p>
            <a:pPr marL="108585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Supervised learning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Accomplishment</a:t>
            </a:r>
          </a:p>
          <a:p>
            <a:pPr marL="108585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Data Cleaning</a:t>
            </a:r>
          </a:p>
          <a:p>
            <a:pPr marL="108585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0"/>
              <a:t>Enhance Decision Tree and Random Forests.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5400327" cy="649288"/>
          </a:xfrm>
          <a:effectLst/>
        </p:spPr>
        <p:txBody>
          <a:bodyPr/>
          <a:lstStyle/>
          <a:p>
            <a:r>
              <a:rPr lang="en-US" b="1">
                <a:latin typeface="Tahoma" charset="0"/>
              </a:rPr>
              <a:t>What is Data Science?</a:t>
            </a:r>
            <a:endParaRPr lang="uk-UA" b="1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6886"/>
            <a:ext cx="3830554" cy="561076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ko-KR" sz="2000">
              <a:latin typeface="Verdana" pitchFamily="34" charset="0"/>
              <a:ea typeface="굴림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Data Science is the study of how to extract meaning from and interpret data, which requires both tools and methods from statistics and machine learning.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Random Forests’ Application:</a:t>
            </a:r>
          </a:p>
          <a:p>
            <a:pPr lvl="1">
              <a:lnSpc>
                <a:spcPct val="150000"/>
              </a:lnSpc>
            </a:pPr>
            <a:r>
              <a:rPr lang="en-US" altLang="ko-KR" sz="160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Regression and Classification Problems.</a:t>
            </a:r>
          </a:p>
          <a:p>
            <a:pPr lvl="1">
              <a:lnSpc>
                <a:spcPct val="150000"/>
              </a:lnSpc>
            </a:pPr>
            <a:r>
              <a:rPr lang="en-US" altLang="ko-KR" sz="160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Examples: predicting patients’ survival, predicting house’s prices, etc.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D5288-8C4C-4CE4-9D8F-BE55E3EDA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20" y="991072"/>
            <a:ext cx="3923928" cy="3348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9E2E3-C562-4F34-B72B-4C2CDCB77F00}"/>
              </a:ext>
            </a:extLst>
          </p:cNvPr>
          <p:cNvSpPr txBox="1"/>
          <p:nvPr/>
        </p:nvSpPr>
        <p:spPr>
          <a:xfrm>
            <a:off x="5070159" y="4550913"/>
            <a:ext cx="3923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accent3"/>
                </a:solidFill>
              </a:rPr>
              <a:t>*Note: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accent3"/>
                </a:solidFill>
              </a:rPr>
              <a:t>NN: Neural Network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accent3"/>
                </a:solidFill>
              </a:rPr>
              <a:t>NLP: Natural Language Processing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accent3"/>
                </a:solidFill>
              </a:rPr>
              <a:t>CNN: Convolutional Neural Network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accent3"/>
                </a:solidFill>
              </a:rPr>
              <a:t>RNN: Recurrent Neural Network</a:t>
            </a:r>
          </a:p>
          <a:p>
            <a:endParaRPr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How do Models Work?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216091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Machine Learning (ML) consists of two types: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E98CD3-2B5D-40AD-83AD-94AF4893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3140968"/>
            <a:ext cx="6696273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How do Models Work?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473278"/>
          </a:xfrm>
        </p:spPr>
        <p:txBody>
          <a:bodyPr/>
          <a:lstStyle/>
          <a:p>
            <a:r>
              <a:rPr lang="en-US" sz="24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finds hidden patterns or intrinsic structures in data of which input data do not contain labeled responses.</a:t>
            </a:r>
          </a:p>
          <a:p>
            <a:pPr lvl="1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most common unsupervised learning technique. Applications for cluster analysis include gene sequence analysis, market research, and object recognition.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CBC68-CF29-48C0-A9C0-3CC8B1C6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43" y="4077072"/>
            <a:ext cx="6012701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How do Models Work?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473278"/>
          </a:xfrm>
        </p:spPr>
        <p:txBody>
          <a:bodyPr/>
          <a:lstStyle/>
          <a:p>
            <a:r>
              <a:rPr lang="en-US" sz="2200" b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a model that makes predictions based on known set of input data and known responses to the data (output) and trains a model to </a:t>
            </a:r>
            <a:r>
              <a:rPr lang="en-US" sz="22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reasonable predictions </a:t>
            </a:r>
            <a:r>
              <a:rPr lang="en-US" sz="2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response to new data.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techniques 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0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responses—for example, whether an email is genuine or spam. Classification models classify input data into </a:t>
            </a:r>
            <a:r>
              <a:rPr lang="en-US" sz="20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Typical applications include medical imaging, speech recognition, and credit scoring.</a:t>
            </a:r>
          </a:p>
          <a:p>
            <a:pPr lvl="1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techniques 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0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responses—for example, changes in temperature or fluctuations in power demand. Typical applications include electricity load forecasting and algorithmic trading.</a:t>
            </a:r>
          </a:p>
        </p:txBody>
      </p:sp>
    </p:spTree>
    <p:extLst>
      <p:ext uri="{BB962C8B-B14F-4D97-AF65-F5344CB8AC3E}">
        <p14:creationId xmlns:p14="http://schemas.microsoft.com/office/powerpoint/2010/main" val="30015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How do Models Work?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49337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Which Machine Learning Algorithm to Use?</a:t>
            </a:r>
            <a:endParaRPr 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D672A-BF00-4F1A-926E-22D3A7A1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57387"/>
            <a:ext cx="648072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5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02E9-6376-45F8-B29A-9BBEBDA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Get Up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641C-486A-408C-94E3-4575E3A8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57805"/>
            <a:ext cx="7886700" cy="370004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Gaddis uses Python and IDLE (simple debugger) – </a:t>
            </a:r>
            <a:r>
              <a:rPr lang="en-US">
                <a:hlinkClick r:id="rId3"/>
              </a:rPr>
              <a:t>https://www.python.org/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Online Debuggers for simple code – </a:t>
            </a:r>
            <a:r>
              <a:rPr lang="en-US">
                <a:hlinkClick r:id="rId4"/>
              </a:rPr>
              <a:t>http://www.onlinegdb.com/</a:t>
            </a:r>
            <a:endParaRPr lang="en-US"/>
          </a:p>
          <a:p>
            <a:pPr lvl="1"/>
            <a:r>
              <a:rPr lang="en-US"/>
              <a:t>“Hello World” program</a:t>
            </a:r>
          </a:p>
          <a:p>
            <a:pPr lvl="1"/>
            <a:endParaRPr lang="en-US"/>
          </a:p>
          <a:p>
            <a:r>
              <a:rPr lang="en-US">
                <a:highlight>
                  <a:srgbClr val="FFFF00"/>
                </a:highlight>
              </a:rPr>
              <a:t>We will use the Anaconda Python Installation (with </a:t>
            </a:r>
            <a:r>
              <a:rPr lang="en-US" err="1">
                <a:highlight>
                  <a:srgbClr val="FFFF00"/>
                </a:highlight>
              </a:rPr>
              <a:t>Jupyter</a:t>
            </a:r>
            <a:r>
              <a:rPr lang="en-US">
                <a:highlight>
                  <a:srgbClr val="FFFF00"/>
                </a:highlight>
              </a:rPr>
              <a:t> Notebooks and Spyder IDE)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Install at:  </a:t>
            </a:r>
            <a:r>
              <a:rPr lang="en-US">
                <a:highlight>
                  <a:srgbClr val="FFFF00"/>
                </a:highlight>
                <a:hlinkClick r:id="rId5"/>
              </a:rPr>
              <a:t>https://www.anaconda.com/distribution/</a:t>
            </a:r>
            <a:endParaRPr lang="en-US">
              <a:highlight>
                <a:srgbClr val="FFFF00"/>
              </a:highlight>
            </a:endParaRPr>
          </a:p>
          <a:p>
            <a:pPr lvl="1"/>
            <a:r>
              <a:rPr lang="en-US">
                <a:highlight>
                  <a:srgbClr val="FFFF00"/>
                </a:highlight>
              </a:rPr>
              <a:t>See short tutorial: </a:t>
            </a:r>
            <a:r>
              <a:rPr lang="en-US">
                <a:highlight>
                  <a:srgbClr val="FFFF00"/>
                </a:highlight>
                <a:hlinkClick r:id="rId6"/>
              </a:rPr>
              <a:t>https://www.dataquest.io/blog/jupyter-notebook-tutorial/</a:t>
            </a:r>
            <a:endParaRPr lang="en-US"/>
          </a:p>
          <a:p>
            <a:pPr lvl="1"/>
            <a:r>
              <a:rPr lang="en-US"/>
              <a:t>See short video: </a:t>
            </a:r>
            <a:r>
              <a:rPr lang="en-US">
                <a:hlinkClick r:id="rId7"/>
              </a:rPr>
              <a:t>https://www.linkedin.com/learning/introducing-jupyter/installing-jupyter?u=74653834</a:t>
            </a:r>
            <a:endParaRPr lang="en-US"/>
          </a:p>
          <a:p>
            <a:pPr marL="342900" lvl="1" indent="0">
              <a:buNone/>
            </a:pPr>
            <a:endParaRPr lang="en-US"/>
          </a:p>
          <a:p>
            <a:r>
              <a:rPr lang="en-US" err="1"/>
              <a:t>Jupyter</a:t>
            </a:r>
            <a:r>
              <a:rPr lang="en-US"/>
              <a:t> Notebook Quick Tutorial</a:t>
            </a:r>
          </a:p>
          <a:p>
            <a:pPr lvl="1"/>
            <a:r>
              <a:rPr lang="en-US"/>
              <a:t>See short video: </a:t>
            </a:r>
            <a:r>
              <a:rPr lang="en-US">
                <a:hlinkClick r:id="rId8"/>
              </a:rPr>
              <a:t>https://www.linkedin.com/learning/introducing-jupyter/jupyter-interface?u=74653834</a:t>
            </a:r>
            <a:endParaRPr lang="en-US"/>
          </a:p>
          <a:p>
            <a:pPr lvl="1"/>
            <a:endParaRPr lang="en-US"/>
          </a:p>
          <a:p>
            <a:r>
              <a:rPr lang="en-US"/>
              <a:t>Other IDEs are available  e.g. Anaconda Spyder, PyCharm (Community Edition) and Visual Studio</a:t>
            </a:r>
          </a:p>
          <a:p>
            <a:pPr lvl="1"/>
            <a:r>
              <a:rPr lang="en-US">
                <a:hlinkClick r:id="rId9"/>
              </a:rPr>
              <a:t>https://www.coursera.org/lecture/python-programming-introduction/introduction-to-the-spyder-ide-ywcuv</a:t>
            </a:r>
            <a:endParaRPr lang="en-US">
              <a:hlinkClick r:id="" action="ppaction://noaction"/>
            </a:endParaRPr>
          </a:p>
          <a:p>
            <a:pPr lvl="1"/>
            <a:r>
              <a:rPr lang="en-US">
                <a:hlinkClick r:id="" action="ppaction://noaction"/>
              </a:rPr>
              <a:t>https://www.jetbrains.com/pycharm/download/#section=windows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EE54-0DCE-4629-8872-E49C8063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Download Work Files: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E8F-1242-4994-BE88-15CCFAD7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0000"/>
                </a:solidFill>
                <a:ea typeface="+mn-lt"/>
                <a:cs typeface="+mn-lt"/>
              </a:rPr>
              <a:t>shorturl.at/</a:t>
            </a:r>
            <a:r>
              <a:rPr lang="en-US" sz="5400" err="1">
                <a:solidFill>
                  <a:srgbClr val="FF0000"/>
                </a:solidFill>
                <a:ea typeface="+mn-lt"/>
                <a:cs typeface="+mn-lt"/>
              </a:rPr>
              <a:t>qryNT</a:t>
            </a:r>
            <a:endParaRPr lang="en-US" sz="540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35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0F3F68"/>
      </a:lt2>
      <a:accent1>
        <a:srgbClr val="30A6DF"/>
      </a:accent1>
      <a:accent2>
        <a:srgbClr val="76D0F8"/>
      </a:accent2>
      <a:accent3>
        <a:srgbClr val="FFFFFF"/>
      </a:accent3>
      <a:accent4>
        <a:srgbClr val="404040"/>
      </a:accent4>
      <a:accent5>
        <a:srgbClr val="ADD0EC"/>
      </a:accent5>
      <a:accent6>
        <a:srgbClr val="6ABCE1"/>
      </a:accent6>
      <a:hlink>
        <a:srgbClr val="1F7BB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A1AB11732B448A71D9F3CA63A0E2C" ma:contentTypeVersion="2" ma:contentTypeDescription="Create a new document." ma:contentTypeScope="" ma:versionID="1d27bd3d0d02bfcb9edfeb95fee52fdf">
  <xsd:schema xmlns:xsd="http://www.w3.org/2001/XMLSchema" xmlns:xs="http://www.w3.org/2001/XMLSchema" xmlns:p="http://schemas.microsoft.com/office/2006/metadata/properties" xmlns:ns2="c6b4999d-531e-4b8c-be19-a035652802af" targetNamespace="http://schemas.microsoft.com/office/2006/metadata/properties" ma:root="true" ma:fieldsID="2a751fcce703ec9c2fffdc95f0bef134" ns2:_="">
    <xsd:import namespace="c6b4999d-531e-4b8c-be19-a035652802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4999d-531e-4b8c-be19-a03565280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F09B58-38A4-4F90-BE0A-3981703773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9700F-64C0-4BB6-BFBD-F53BD8704F6D}">
  <ds:schemaRefs>
    <ds:schemaRef ds:uri="c6b4999d-531e-4b8c-be19-a035652802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8D1B9A-0DFF-48F1-9BDC-D26EB0E7F4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template</vt:lpstr>
      <vt:lpstr>Office Theme</vt:lpstr>
      <vt:lpstr>Intro to Machine Learning: Random Forests</vt:lpstr>
      <vt:lpstr>What is Data Science?</vt:lpstr>
      <vt:lpstr>How do Models Work?</vt:lpstr>
      <vt:lpstr>How do Models Work?</vt:lpstr>
      <vt:lpstr>How do Models Work?</vt:lpstr>
      <vt:lpstr>How do Models Work?</vt:lpstr>
      <vt:lpstr>Let’s Get Up and Running</vt:lpstr>
      <vt:lpstr>Download Work Files: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revision>1</cp:revision>
  <dcterms:created xsi:type="dcterms:W3CDTF">2005-12-15T13:44:20Z</dcterms:created>
  <dcterms:modified xsi:type="dcterms:W3CDTF">2020-02-19T14:40:55Z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0x0101004FDA1AB11732B448A71D9F3CA63A0E2C</vt:lpwstr>
  </property>
</Properties>
</file>