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61" r:id="rId26"/>
    <p:sldId id="283" r:id="rId27"/>
    <p:sldId id="260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0897B-F0E1-4ADE-8310-1C647CC9350C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567465F5-7A6E-48A8-9DE5-2DAC44CDCD42}">
      <dgm:prSet phldrT="[Text]"/>
      <dgm:spPr/>
      <dgm:t>
        <a:bodyPr/>
        <a:lstStyle/>
        <a:p>
          <a:r>
            <a:rPr lang="en-US" dirty="0" smtClean="0"/>
            <a:t>Computer Science</a:t>
          </a:r>
          <a:endParaRPr lang="en-US" dirty="0"/>
        </a:p>
      </dgm:t>
    </dgm:pt>
    <dgm:pt modelId="{254FEE86-B365-441E-97D7-84C7BD74B218}" type="parTrans" cxnId="{6486CBDC-E88B-490B-8818-4EDFD6164221}">
      <dgm:prSet/>
      <dgm:spPr/>
      <dgm:t>
        <a:bodyPr/>
        <a:lstStyle/>
        <a:p>
          <a:endParaRPr lang="en-US"/>
        </a:p>
      </dgm:t>
    </dgm:pt>
    <dgm:pt modelId="{CA29C0F2-B18C-4E1D-9E83-DD263907CAF5}" type="sibTrans" cxnId="{6486CBDC-E88B-490B-8818-4EDFD6164221}">
      <dgm:prSet/>
      <dgm:spPr/>
      <dgm:t>
        <a:bodyPr/>
        <a:lstStyle/>
        <a:p>
          <a:endParaRPr lang="en-US"/>
        </a:p>
      </dgm:t>
    </dgm:pt>
    <dgm:pt modelId="{11F7D638-5870-4B84-B4D4-574099535626}">
      <dgm:prSet phldrT="[Text]"/>
      <dgm:spPr/>
      <dgm:t>
        <a:bodyPr/>
        <a:lstStyle/>
        <a:p>
          <a:r>
            <a:rPr lang="en-US" dirty="0" smtClean="0"/>
            <a:t>Linguistics</a:t>
          </a:r>
          <a:endParaRPr lang="en-US" dirty="0"/>
        </a:p>
      </dgm:t>
    </dgm:pt>
    <dgm:pt modelId="{F2129689-2A91-4186-946B-0F7E5E6A62AB}" type="parTrans" cxnId="{4D337DDE-19DA-4C07-96DB-58E9914F9301}">
      <dgm:prSet/>
      <dgm:spPr/>
      <dgm:t>
        <a:bodyPr/>
        <a:lstStyle/>
        <a:p>
          <a:endParaRPr lang="en-US"/>
        </a:p>
      </dgm:t>
    </dgm:pt>
    <dgm:pt modelId="{7F981CF0-43D4-4D56-BFE9-4C76B0F23B31}" type="sibTrans" cxnId="{4D337DDE-19DA-4C07-96DB-58E9914F9301}">
      <dgm:prSet/>
      <dgm:spPr/>
      <dgm:t>
        <a:bodyPr/>
        <a:lstStyle/>
        <a:p>
          <a:endParaRPr lang="en-US"/>
        </a:p>
      </dgm:t>
    </dgm:pt>
    <dgm:pt modelId="{EA90B0E1-78CB-42EB-BD6B-C07FBEACAB4C}">
      <dgm:prSet phldrT="[Text]"/>
      <dgm:spPr/>
      <dgm:t>
        <a:bodyPr/>
        <a:lstStyle/>
        <a:p>
          <a:r>
            <a:rPr lang="en-US" dirty="0" smtClean="0"/>
            <a:t>AI</a:t>
          </a:r>
          <a:endParaRPr lang="en-US" dirty="0"/>
        </a:p>
      </dgm:t>
    </dgm:pt>
    <dgm:pt modelId="{355C562C-8E54-4EE0-AE80-6B12A7388903}" type="parTrans" cxnId="{3599A1B4-1FEE-414F-B7D9-7B9B5380CAD2}">
      <dgm:prSet/>
      <dgm:spPr/>
      <dgm:t>
        <a:bodyPr/>
        <a:lstStyle/>
        <a:p>
          <a:endParaRPr lang="en-US"/>
        </a:p>
      </dgm:t>
    </dgm:pt>
    <dgm:pt modelId="{67981103-30E8-4EAF-856C-1BEF8F02B44E}" type="sibTrans" cxnId="{3599A1B4-1FEE-414F-B7D9-7B9B5380CAD2}">
      <dgm:prSet/>
      <dgm:spPr/>
      <dgm:t>
        <a:bodyPr/>
        <a:lstStyle/>
        <a:p>
          <a:endParaRPr lang="en-US"/>
        </a:p>
      </dgm:t>
    </dgm:pt>
    <dgm:pt modelId="{D39715FB-5A18-4D99-801F-535E67CD773E}" type="pres">
      <dgm:prSet presAssocID="{3BA0897B-F0E1-4ADE-8310-1C647CC9350C}" presName="compositeShape" presStyleCnt="0">
        <dgm:presLayoutVars>
          <dgm:chMax val="7"/>
          <dgm:dir/>
          <dgm:resizeHandles val="exact"/>
        </dgm:presLayoutVars>
      </dgm:prSet>
      <dgm:spPr/>
    </dgm:pt>
    <dgm:pt modelId="{F84FEFAD-CA1D-4D1A-9982-069825084DA0}" type="pres">
      <dgm:prSet presAssocID="{567465F5-7A6E-48A8-9DE5-2DAC44CDCD42}" presName="circ1" presStyleLbl="vennNode1" presStyleIdx="0" presStyleCnt="3"/>
      <dgm:spPr/>
      <dgm:t>
        <a:bodyPr/>
        <a:lstStyle/>
        <a:p>
          <a:endParaRPr lang="en-US"/>
        </a:p>
      </dgm:t>
    </dgm:pt>
    <dgm:pt modelId="{412B3FF6-07F2-4C53-B781-0041D08CB4F2}" type="pres">
      <dgm:prSet presAssocID="{567465F5-7A6E-48A8-9DE5-2DAC44CDCD4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3E0EE-E036-4F90-9C0B-C4DC8E3408D4}" type="pres">
      <dgm:prSet presAssocID="{11F7D638-5870-4B84-B4D4-574099535626}" presName="circ2" presStyleLbl="vennNode1" presStyleIdx="1" presStyleCnt="3"/>
      <dgm:spPr/>
      <dgm:t>
        <a:bodyPr/>
        <a:lstStyle/>
        <a:p>
          <a:endParaRPr lang="en-US"/>
        </a:p>
      </dgm:t>
    </dgm:pt>
    <dgm:pt modelId="{6985D44C-6A5E-4E28-9093-C6E0EC1F258E}" type="pres">
      <dgm:prSet presAssocID="{11F7D638-5870-4B84-B4D4-57409953562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E01D2-D97E-474D-A23A-E3700B53F5DC}" type="pres">
      <dgm:prSet presAssocID="{EA90B0E1-78CB-42EB-BD6B-C07FBEACAB4C}" presName="circ3" presStyleLbl="vennNode1" presStyleIdx="2" presStyleCnt="3"/>
      <dgm:spPr/>
      <dgm:t>
        <a:bodyPr/>
        <a:lstStyle/>
        <a:p>
          <a:endParaRPr lang="en-US"/>
        </a:p>
      </dgm:t>
    </dgm:pt>
    <dgm:pt modelId="{4AAA2F10-439B-4857-B0EF-6BB9AEBB1DE2}" type="pres">
      <dgm:prSet presAssocID="{EA90B0E1-78CB-42EB-BD6B-C07FBEACAB4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06CF0-FBCB-4B96-9039-628218CF9E27}" type="presOf" srcId="{567465F5-7A6E-48A8-9DE5-2DAC44CDCD42}" destId="{412B3FF6-07F2-4C53-B781-0041D08CB4F2}" srcOrd="1" destOrd="0" presId="urn:microsoft.com/office/officeart/2005/8/layout/venn1"/>
    <dgm:cxn modelId="{3599A1B4-1FEE-414F-B7D9-7B9B5380CAD2}" srcId="{3BA0897B-F0E1-4ADE-8310-1C647CC9350C}" destId="{EA90B0E1-78CB-42EB-BD6B-C07FBEACAB4C}" srcOrd="2" destOrd="0" parTransId="{355C562C-8E54-4EE0-AE80-6B12A7388903}" sibTransId="{67981103-30E8-4EAF-856C-1BEF8F02B44E}"/>
    <dgm:cxn modelId="{3CD0705B-7F8B-455C-94C8-7CC3FEC50B9E}" type="presOf" srcId="{11F7D638-5870-4B84-B4D4-574099535626}" destId="{6985D44C-6A5E-4E28-9093-C6E0EC1F258E}" srcOrd="1" destOrd="0" presId="urn:microsoft.com/office/officeart/2005/8/layout/venn1"/>
    <dgm:cxn modelId="{C73A3B41-CA77-4EC2-B6B6-71AB3DB925F7}" type="presOf" srcId="{3BA0897B-F0E1-4ADE-8310-1C647CC9350C}" destId="{D39715FB-5A18-4D99-801F-535E67CD773E}" srcOrd="0" destOrd="0" presId="urn:microsoft.com/office/officeart/2005/8/layout/venn1"/>
    <dgm:cxn modelId="{A45C4FFF-B809-4185-9088-46C9986E9C43}" type="presOf" srcId="{567465F5-7A6E-48A8-9DE5-2DAC44CDCD42}" destId="{F84FEFAD-CA1D-4D1A-9982-069825084DA0}" srcOrd="0" destOrd="0" presId="urn:microsoft.com/office/officeart/2005/8/layout/venn1"/>
    <dgm:cxn modelId="{9D44A4FC-3AC9-45BE-8B23-70B43CAFBBD3}" type="presOf" srcId="{EA90B0E1-78CB-42EB-BD6B-C07FBEACAB4C}" destId="{115E01D2-D97E-474D-A23A-E3700B53F5DC}" srcOrd="0" destOrd="0" presId="urn:microsoft.com/office/officeart/2005/8/layout/venn1"/>
    <dgm:cxn modelId="{6486CBDC-E88B-490B-8818-4EDFD6164221}" srcId="{3BA0897B-F0E1-4ADE-8310-1C647CC9350C}" destId="{567465F5-7A6E-48A8-9DE5-2DAC44CDCD42}" srcOrd="0" destOrd="0" parTransId="{254FEE86-B365-441E-97D7-84C7BD74B218}" sibTransId="{CA29C0F2-B18C-4E1D-9E83-DD263907CAF5}"/>
    <dgm:cxn modelId="{4D337DDE-19DA-4C07-96DB-58E9914F9301}" srcId="{3BA0897B-F0E1-4ADE-8310-1C647CC9350C}" destId="{11F7D638-5870-4B84-B4D4-574099535626}" srcOrd="1" destOrd="0" parTransId="{F2129689-2A91-4186-946B-0F7E5E6A62AB}" sibTransId="{7F981CF0-43D4-4D56-BFE9-4C76B0F23B31}"/>
    <dgm:cxn modelId="{EF5B8AE0-C7D5-4CA9-A1E1-6387C9D5E536}" type="presOf" srcId="{11F7D638-5870-4B84-B4D4-574099535626}" destId="{7E23E0EE-E036-4F90-9C0B-C4DC8E3408D4}" srcOrd="0" destOrd="0" presId="urn:microsoft.com/office/officeart/2005/8/layout/venn1"/>
    <dgm:cxn modelId="{76930163-0157-47E0-B376-923DFF5DB684}" type="presOf" srcId="{EA90B0E1-78CB-42EB-BD6B-C07FBEACAB4C}" destId="{4AAA2F10-439B-4857-B0EF-6BB9AEBB1DE2}" srcOrd="1" destOrd="0" presId="urn:microsoft.com/office/officeart/2005/8/layout/venn1"/>
    <dgm:cxn modelId="{80FB909A-7F9F-475C-8727-5A5C55DDD1CD}" type="presParOf" srcId="{D39715FB-5A18-4D99-801F-535E67CD773E}" destId="{F84FEFAD-CA1D-4D1A-9982-069825084DA0}" srcOrd="0" destOrd="0" presId="urn:microsoft.com/office/officeart/2005/8/layout/venn1"/>
    <dgm:cxn modelId="{E4CC5ED4-F20F-47CE-B764-162344F882D2}" type="presParOf" srcId="{D39715FB-5A18-4D99-801F-535E67CD773E}" destId="{412B3FF6-07F2-4C53-B781-0041D08CB4F2}" srcOrd="1" destOrd="0" presId="urn:microsoft.com/office/officeart/2005/8/layout/venn1"/>
    <dgm:cxn modelId="{D7765BF3-510D-4E65-899B-C1A6E5545C6C}" type="presParOf" srcId="{D39715FB-5A18-4D99-801F-535E67CD773E}" destId="{7E23E0EE-E036-4F90-9C0B-C4DC8E3408D4}" srcOrd="2" destOrd="0" presId="urn:microsoft.com/office/officeart/2005/8/layout/venn1"/>
    <dgm:cxn modelId="{AC67ED74-E605-497D-B502-E6840640377B}" type="presParOf" srcId="{D39715FB-5A18-4D99-801F-535E67CD773E}" destId="{6985D44C-6A5E-4E28-9093-C6E0EC1F258E}" srcOrd="3" destOrd="0" presId="urn:microsoft.com/office/officeart/2005/8/layout/venn1"/>
    <dgm:cxn modelId="{9EF380C4-0BC5-44AF-81DA-380651C1D872}" type="presParOf" srcId="{D39715FB-5A18-4D99-801F-535E67CD773E}" destId="{115E01D2-D97E-474D-A23A-E3700B53F5DC}" srcOrd="4" destOrd="0" presId="urn:microsoft.com/office/officeart/2005/8/layout/venn1"/>
    <dgm:cxn modelId="{C1D20A88-5746-4970-AE4C-D8A5BDBED245}" type="presParOf" srcId="{D39715FB-5A18-4D99-801F-535E67CD773E}" destId="{4AAA2F10-439B-4857-B0EF-6BB9AEBB1DE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FEFAD-CA1D-4D1A-9982-069825084DA0}">
      <dsp:nvSpPr>
        <dsp:cNvPr id="0" name=""/>
        <dsp:cNvSpPr/>
      </dsp:nvSpPr>
      <dsp:spPr>
        <a:xfrm>
          <a:off x="2121961" y="54906"/>
          <a:ext cx="2635530" cy="263553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Computer Science</a:t>
          </a:r>
          <a:endParaRPr lang="en-US" sz="2900" kern="1200" dirty="0"/>
        </a:p>
      </dsp:txBody>
      <dsp:txXfrm>
        <a:off x="2473365" y="516124"/>
        <a:ext cx="1932722" cy="1185988"/>
      </dsp:txXfrm>
    </dsp:sp>
    <dsp:sp modelId="{7E23E0EE-E036-4F90-9C0B-C4DC8E3408D4}">
      <dsp:nvSpPr>
        <dsp:cNvPr id="0" name=""/>
        <dsp:cNvSpPr/>
      </dsp:nvSpPr>
      <dsp:spPr>
        <a:xfrm>
          <a:off x="3072948" y="1702113"/>
          <a:ext cx="2635530" cy="263553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Linguistics</a:t>
          </a:r>
          <a:endParaRPr lang="en-US" sz="2900" kern="1200" dirty="0"/>
        </a:p>
      </dsp:txBody>
      <dsp:txXfrm>
        <a:off x="3878982" y="2382958"/>
        <a:ext cx="1581318" cy="1449541"/>
      </dsp:txXfrm>
    </dsp:sp>
    <dsp:sp modelId="{115E01D2-D97E-474D-A23A-E3700B53F5DC}">
      <dsp:nvSpPr>
        <dsp:cNvPr id="0" name=""/>
        <dsp:cNvSpPr/>
      </dsp:nvSpPr>
      <dsp:spPr>
        <a:xfrm>
          <a:off x="1170974" y="1702113"/>
          <a:ext cx="2635530" cy="263553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AI</a:t>
          </a:r>
          <a:endParaRPr lang="en-US" sz="2900" kern="1200" dirty="0"/>
        </a:p>
      </dsp:txBody>
      <dsp:txXfrm>
        <a:off x="1419153" y="2382958"/>
        <a:ext cx="1581318" cy="1449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4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0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9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0EDB-0D4D-4E78-B5FA-7CB3F346249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A555-C243-4E1B-8863-E16C31BD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Рустем Бурханов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1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Ответы на вопросы</a:t>
            </a:r>
            <a:r>
              <a:rPr lang="en-US" dirty="0" smtClean="0"/>
              <a:t> + </a:t>
            </a:r>
            <a:r>
              <a:rPr lang="ru-RU" dirty="0" smtClean="0"/>
              <a:t>генерация краткого содержания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55" y="2448123"/>
            <a:ext cx="7103106" cy="44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9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Извлечение ключевых моментов текста, назначение слотам по определенному шаблону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46" y="2844842"/>
            <a:ext cx="1941158" cy="3681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886" y="2334827"/>
            <a:ext cx="2301119" cy="4191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23" y="4685496"/>
            <a:ext cx="1685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5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ключевых моментов </a:t>
            </a:r>
            <a:r>
              <a:rPr lang="ru-RU" dirty="0" smtClean="0"/>
              <a:t>текста</a:t>
            </a:r>
            <a:r>
              <a:rPr lang="en-US" dirty="0" smtClean="0"/>
              <a:t> </a:t>
            </a:r>
            <a:r>
              <a:rPr lang="ru-RU" dirty="0" smtClean="0"/>
              <a:t>использует распознавание названных сущностей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76" y="3130674"/>
            <a:ext cx="85915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Машинный перевод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40" y="2788004"/>
            <a:ext cx="7620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0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тональности – определение настроения по тексту</a:t>
            </a:r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257425"/>
            <a:ext cx="100107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Оптическое распознавание текста (</a:t>
            </a:r>
            <a:r>
              <a:rPr lang="en-US" dirty="0"/>
              <a:t>Optical Character Recognition)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19" y="2277862"/>
            <a:ext cx="5879422" cy="44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2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Распознавание речи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41" y="2221960"/>
            <a:ext cx="33051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3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Генерация речи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98" y="2362200"/>
            <a:ext cx="54768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Диалоговые системы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94" y="2539337"/>
            <a:ext cx="8686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8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Техники </a:t>
            </a:r>
            <a:r>
              <a:rPr lang="en-US" dirty="0" smtClean="0"/>
              <a:t>– removing stop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words –</a:t>
            </a:r>
            <a:r>
              <a:rPr lang="ru-RU" dirty="0" smtClean="0"/>
              <a:t> самые</a:t>
            </a:r>
            <a:r>
              <a:rPr lang="en-US" dirty="0" smtClean="0"/>
              <a:t> </a:t>
            </a:r>
            <a:r>
              <a:rPr lang="ru-RU" dirty="0" smtClean="0"/>
              <a:t>часто используемые слова</a:t>
            </a:r>
            <a:endParaRPr lang="en-US" dirty="0" smtClean="0"/>
          </a:p>
          <a:p>
            <a:r>
              <a:rPr lang="ru-RU" dirty="0" smtClean="0"/>
              <a:t>Избавляемся, чтобы оставить слова, определяющие текст</a:t>
            </a:r>
          </a:p>
          <a:p>
            <a:r>
              <a:rPr lang="ru-RU" dirty="0" smtClean="0"/>
              <a:t>Не всегда стоит убирать, т.к. могут теряться взаимоотношения между словами (поисковые, диалоговые системы)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['This', 'is', 'a', 'sample', 'sentence</a:t>
            </a:r>
            <a:r>
              <a:rPr lang="en-US" dirty="0" smtClean="0"/>
              <a:t>', </a:t>
            </a:r>
            <a:r>
              <a:rPr lang="en-US" dirty="0"/>
              <a:t>'showing', 'off', 'the', 'stop', 'words', 'filtration</a:t>
            </a:r>
            <a:r>
              <a:rPr lang="en-US" dirty="0" smtClean="0"/>
              <a:t>']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['This', 'sample', 'sentence</a:t>
            </a:r>
            <a:r>
              <a:rPr lang="en-US" dirty="0" smtClean="0"/>
              <a:t>', </a:t>
            </a:r>
            <a:r>
              <a:rPr lang="en-US" dirty="0"/>
              <a:t>'showing', 'stop', 'words', 'filtration</a:t>
            </a:r>
            <a:r>
              <a:rPr lang="en-US" dirty="0" smtClean="0"/>
              <a:t>']</a:t>
            </a:r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40" y="3876860"/>
            <a:ext cx="5429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Natural Language 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267737"/>
              </p:ext>
            </p:extLst>
          </p:nvPr>
        </p:nvGraphicFramePr>
        <p:xfrm>
          <a:off x="3986074" y="1411550"/>
          <a:ext cx="6879454" cy="4392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5240" y="3581041"/>
            <a:ext cx="1107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NLP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92457" y="1804867"/>
            <a:ext cx="50247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b="1" dirty="0" smtClean="0"/>
              <a:t>ЦЕЛЬ:</a:t>
            </a:r>
            <a:r>
              <a:rPr lang="ru-RU" sz="2400" dirty="0" smtClean="0"/>
              <a:t> Заставить компьютеры </a:t>
            </a:r>
            <a:r>
              <a:rPr lang="en-US" sz="2400" dirty="0" smtClean="0"/>
              <a:t>“</a:t>
            </a:r>
            <a:r>
              <a:rPr lang="ru-RU" sz="2400" dirty="0" smtClean="0"/>
              <a:t>понимать</a:t>
            </a:r>
            <a:r>
              <a:rPr lang="en-US" sz="2400" dirty="0" smtClean="0"/>
              <a:t>”</a:t>
            </a:r>
            <a:r>
              <a:rPr lang="ru-RU" sz="2400" dirty="0" smtClean="0"/>
              <a:t> естественный язык</a:t>
            </a:r>
            <a:r>
              <a:rPr lang="en-US" sz="2400" dirty="0" smtClean="0"/>
              <a:t> </a:t>
            </a:r>
            <a:r>
              <a:rPr lang="ru-RU" sz="2400" dirty="0" smtClean="0"/>
              <a:t>для выполнения полезных задач (поиск, перевод, ...)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Абсолютное понимание языка – </a:t>
            </a:r>
            <a:r>
              <a:rPr lang="en-US" sz="2400" dirty="0" smtClean="0"/>
              <a:t>AI-</a:t>
            </a:r>
            <a:r>
              <a:rPr lang="ru-RU" sz="2400" dirty="0" smtClean="0"/>
              <a:t>полная задача, требует </a:t>
            </a:r>
            <a:r>
              <a:rPr lang="en-US" sz="2400" dirty="0" smtClean="0"/>
              <a:t>“</a:t>
            </a:r>
            <a:r>
              <a:rPr lang="ru-RU" sz="2400" dirty="0" smtClean="0"/>
              <a:t>по-настоящему мыслящего</a:t>
            </a:r>
            <a:r>
              <a:rPr lang="en-US" sz="2400" dirty="0" smtClean="0"/>
              <a:t>”</a:t>
            </a:r>
            <a:r>
              <a:rPr lang="ru-RU" sz="2400" dirty="0" smtClean="0"/>
              <a:t> агента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052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Техники </a:t>
            </a:r>
            <a:r>
              <a:rPr lang="en-US" dirty="0" smtClean="0"/>
              <a:t>– </a:t>
            </a:r>
            <a:r>
              <a:rPr lang="ru-RU" dirty="0" smtClean="0"/>
              <a:t>Стемминг/Лемматизация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r>
              <a:rPr lang="ru-RU" dirty="0" smtClean="0"/>
              <a:t>Техники направлены на получение основы слова, чтобы не считать разные формы одного слова за разные слова</a:t>
            </a:r>
          </a:p>
          <a:p>
            <a:endParaRPr lang="ru-RU" dirty="0" smtClean="0"/>
          </a:p>
          <a:p>
            <a:r>
              <a:rPr lang="ru-RU" b="1" dirty="0" smtClean="0"/>
              <a:t>Стемминг</a:t>
            </a:r>
            <a:r>
              <a:rPr lang="en-US" dirty="0" smtClean="0"/>
              <a:t> – </a:t>
            </a:r>
            <a:r>
              <a:rPr lang="ru-RU" dirty="0" smtClean="0"/>
              <a:t>обрезание изменяющихся частей слова</a:t>
            </a:r>
          </a:p>
          <a:p>
            <a:pPr marL="0" indent="0">
              <a:buNone/>
            </a:pPr>
            <a:r>
              <a:rPr lang="ru-RU" dirty="0" smtClean="0"/>
              <a:t>   собаками </a:t>
            </a:r>
            <a:r>
              <a:rPr lang="en-US" dirty="0" smtClean="0"/>
              <a:t>-&gt;</a:t>
            </a:r>
            <a:r>
              <a:rPr lang="ru-RU" dirty="0" smtClean="0"/>
              <a:t> собак, бежал</a:t>
            </a:r>
            <a:r>
              <a:rPr lang="en-US" dirty="0" smtClean="0"/>
              <a:t> -&gt; </a:t>
            </a:r>
            <a:r>
              <a:rPr lang="ru-RU" dirty="0" smtClean="0"/>
              <a:t>беж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b="1" dirty="0" smtClean="0"/>
              <a:t>Лемматизация</a:t>
            </a:r>
            <a:r>
              <a:rPr lang="ru-RU" dirty="0" smtClean="0"/>
              <a:t> – приведение слова к нормальной форме</a:t>
            </a:r>
          </a:p>
          <a:p>
            <a:pPr marL="0" indent="0">
              <a:buNone/>
            </a:pPr>
            <a:r>
              <a:rPr lang="ru-RU" dirty="0" smtClean="0"/>
              <a:t>   собаками </a:t>
            </a:r>
            <a:r>
              <a:rPr lang="en-US" dirty="0" smtClean="0"/>
              <a:t>-&gt; </a:t>
            </a:r>
            <a:r>
              <a:rPr lang="ru-RU" dirty="0" smtClean="0"/>
              <a:t>собака, бежал -</a:t>
            </a:r>
            <a:r>
              <a:rPr lang="en-US" dirty="0" smtClean="0"/>
              <a:t>&gt; </a:t>
            </a:r>
            <a:r>
              <a:rPr lang="ru-RU" dirty="0" smtClean="0"/>
              <a:t>бежать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/>
          <a:lstStyle/>
          <a:p>
            <a:r>
              <a:rPr lang="ru-RU" dirty="0" smtClean="0"/>
              <a:t>Признаки из текста</a:t>
            </a:r>
            <a:r>
              <a:rPr lang="en-US" dirty="0" smtClean="0"/>
              <a:t>. Count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698"/>
            <a:ext cx="10515600" cy="4351338"/>
          </a:xfrm>
        </p:spPr>
        <p:txBody>
          <a:bodyPr/>
          <a:lstStyle/>
          <a:p>
            <a:r>
              <a:rPr lang="ru-RU" dirty="0" smtClean="0"/>
              <a:t>Документы: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D1</a:t>
            </a:r>
            <a:r>
              <a:rPr lang="en-US" dirty="0"/>
              <a:t>: He is a lazy boy. She is also lazy.</a:t>
            </a:r>
          </a:p>
          <a:p>
            <a:pPr marL="0" indent="0">
              <a:buNone/>
            </a:pPr>
            <a:r>
              <a:rPr lang="en-US" dirty="0"/>
              <a:t>D2: </a:t>
            </a:r>
            <a:r>
              <a:rPr lang="en-US" dirty="0" err="1"/>
              <a:t>Neeraj</a:t>
            </a:r>
            <a:r>
              <a:rPr lang="en-US" dirty="0"/>
              <a:t> is a lazy person</a:t>
            </a:r>
            <a:r>
              <a:rPr lang="en-US" dirty="0" smtClean="0"/>
              <a:t>.</a:t>
            </a:r>
          </a:p>
          <a:p>
            <a:r>
              <a:rPr lang="ru-RU" dirty="0" smtClean="0"/>
              <a:t>Можно использовать количества слов в документах либо признак наличия (0/1)</a:t>
            </a:r>
          </a:p>
          <a:p>
            <a:r>
              <a:rPr lang="ru-RU" dirty="0" smtClean="0"/>
              <a:t>Можно взвешивать элементы матрицы при помощи </a:t>
            </a:r>
            <a:r>
              <a:rPr lang="en-US" dirty="0" err="1" smtClean="0"/>
              <a:t>tf-idf</a:t>
            </a:r>
            <a:endParaRPr lang="ru-RU" dirty="0" smtClean="0"/>
          </a:p>
          <a:p>
            <a:r>
              <a:rPr lang="ru-RU" dirty="0" smtClean="0"/>
              <a:t>Проблема: Слов в корпусе может быть очень много -</a:t>
            </a:r>
            <a:r>
              <a:rPr lang="en-US" dirty="0" smtClean="0"/>
              <a:t>&gt; </a:t>
            </a:r>
            <a:r>
              <a:rPr lang="ru-RU" dirty="0" smtClean="0"/>
              <a:t>много признаков, разреженная матрица</a:t>
            </a:r>
          </a:p>
          <a:p>
            <a:r>
              <a:rPr lang="ru-RU" dirty="0" smtClean="0"/>
              <a:t>Проблема2: Не учитываются взаимоотношения между словами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208" y="1657343"/>
            <a:ext cx="54864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8862" y="1472677"/>
            <a:ext cx="16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82813" y="1472677"/>
            <a:ext cx="0" cy="1372286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4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из текста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Слово в </a:t>
            </a:r>
            <a:r>
              <a:rPr lang="en-US" dirty="0" smtClean="0"/>
              <a:t>Bag of Words </a:t>
            </a:r>
            <a:r>
              <a:rPr lang="ru-RU" dirty="0" smtClean="0"/>
              <a:t>кодируется как вектор </a:t>
            </a:r>
            <a:r>
              <a:rPr lang="en-US" dirty="0" smtClean="0"/>
              <a:t>[0 0 </a:t>
            </a:r>
            <a:r>
              <a:rPr lang="en-US" dirty="0"/>
              <a:t>… </a:t>
            </a:r>
            <a:r>
              <a:rPr lang="en-US" dirty="0" smtClean="0"/>
              <a:t>0 0 1 0 0</a:t>
            </a:r>
            <a:r>
              <a:rPr lang="en-US" dirty="0"/>
              <a:t> …</a:t>
            </a:r>
            <a:r>
              <a:rPr lang="en-US" dirty="0" smtClean="0"/>
              <a:t> 0 0]</a:t>
            </a:r>
          </a:p>
          <a:p>
            <a:r>
              <a:rPr lang="ru-RU" dirty="0" smtClean="0"/>
              <a:t>Это называется </a:t>
            </a:r>
            <a:r>
              <a:rPr lang="en-US" dirty="0" smtClean="0"/>
              <a:t>“one-hot” </a:t>
            </a:r>
            <a:r>
              <a:rPr lang="ru-RU" dirty="0" smtClean="0"/>
              <a:t>кодирование</a:t>
            </a:r>
          </a:p>
          <a:p>
            <a:r>
              <a:rPr lang="ru-RU" dirty="0" smtClean="0"/>
              <a:t>Проблема: слова с похожим смыслом могут быть далеко друг от друга в векторном пространстве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en-US" dirty="0" smtClean="0"/>
              <a:t>motel </a:t>
            </a:r>
            <a:r>
              <a:rPr lang="en-US" dirty="0"/>
              <a:t>[0 0 0 0 0 0 0 0 0 0 1 0 0 0 0]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en-US" dirty="0" smtClean="0"/>
              <a:t>hotel 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/>
              <a:t>0 0 0 0 0 0 0 1 0 0 0 0 0 0 0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9055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Векторное представление слов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Co-Occurrence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Идея: похожие слова будут встречаться в похожем контексте</a:t>
            </a:r>
          </a:p>
          <a:p>
            <a:r>
              <a:rPr lang="en-US" dirty="0" smtClean="0"/>
              <a:t>Co-occurrence</a:t>
            </a:r>
            <a:r>
              <a:rPr lang="ru-RU" dirty="0" smtClean="0"/>
              <a:t> – сколько раз слова встречаются близко друг к другу в корпусе</a:t>
            </a:r>
          </a:p>
          <a:p>
            <a:r>
              <a:rPr lang="en-US" dirty="0" smtClean="0"/>
              <a:t>Context window – </a:t>
            </a:r>
            <a:r>
              <a:rPr lang="ru-RU" dirty="0" smtClean="0"/>
              <a:t>окно близости. Определяется размером и направлением</a:t>
            </a:r>
          </a:p>
          <a:p>
            <a:pPr marL="0" indent="0">
              <a:buNone/>
            </a:pPr>
            <a:r>
              <a:rPr lang="ru-RU" dirty="0" smtClean="0"/>
              <a:t>Пример. окно размером в 2 и работающее в оба направления: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44" y="4834091"/>
            <a:ext cx="6143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4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Векторное представление слов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Co-Occurrence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91" y="16030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Corpus = He is not lazy. He is intelligent. He is </a:t>
            </a:r>
            <a:r>
              <a:rPr lang="en-US" dirty="0" smtClean="0"/>
              <a:t>smart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91" y="2067616"/>
            <a:ext cx="6162675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1" y="4896541"/>
            <a:ext cx="6162675" cy="18072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9452" y="2067616"/>
            <a:ext cx="4780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Слово </a:t>
            </a:r>
            <a:r>
              <a:rPr lang="en-US" dirty="0" smtClean="0"/>
              <a:t>“he” </a:t>
            </a:r>
            <a:r>
              <a:rPr lang="ru-RU" dirty="0" smtClean="0"/>
              <a:t>встречалось рядом со словом </a:t>
            </a:r>
            <a:r>
              <a:rPr lang="en-US" dirty="0" smtClean="0"/>
              <a:t>“is” 4</a:t>
            </a:r>
            <a:r>
              <a:rPr lang="ru-RU" dirty="0" smtClean="0"/>
              <a:t> раза (при дистанции окна – 2)</a:t>
            </a:r>
            <a:endParaRPr lang="ru-RU" dirty="0"/>
          </a:p>
          <a:p>
            <a:r>
              <a:rPr lang="ru-RU" dirty="0" smtClean="0"/>
              <a:t>Репрезентация слова </a:t>
            </a:r>
            <a:r>
              <a:rPr lang="en-US" dirty="0" smtClean="0"/>
              <a:t>“he” – [0 4 2 1 2 1]</a:t>
            </a:r>
          </a:p>
          <a:p>
            <a:endParaRPr lang="en-US" dirty="0" smtClean="0"/>
          </a:p>
          <a:p>
            <a:r>
              <a:rPr lang="en-US" dirty="0" smtClean="0"/>
              <a:t>!</a:t>
            </a:r>
            <a:r>
              <a:rPr lang="ru-RU" dirty="0" smtClean="0"/>
              <a:t>Используем </a:t>
            </a:r>
            <a:r>
              <a:rPr lang="en-US" dirty="0" smtClean="0"/>
              <a:t>SVD </a:t>
            </a:r>
            <a:r>
              <a:rPr lang="ru-RU" dirty="0" smtClean="0"/>
              <a:t>или </a:t>
            </a:r>
            <a:r>
              <a:rPr lang="en-US" dirty="0" smtClean="0"/>
              <a:t>PCA </a:t>
            </a:r>
            <a:r>
              <a:rPr lang="ru-RU" dirty="0" smtClean="0"/>
              <a:t>для снижения размерности репрезентаций</a:t>
            </a:r>
          </a:p>
          <a:p>
            <a:endParaRPr lang="ru-RU" dirty="0"/>
          </a:p>
          <a:p>
            <a:r>
              <a:rPr lang="ru-RU" dirty="0" smtClean="0"/>
              <a:t>Дополнительные хаки: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Убрать стоп-слова либо лимитировать их максимальное значение в матрице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Использовать взвешенное окно, которое дает более близким словам больший вес</a:t>
            </a:r>
          </a:p>
          <a:p>
            <a:endParaRPr lang="ru-RU" dirty="0"/>
          </a:p>
          <a:p>
            <a:r>
              <a:rPr lang="ru-RU" dirty="0" smtClean="0"/>
              <a:t>Проблемы: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при большом корпусе требует много места/вычислений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сложно добавлять новые слова/документы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82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Векторное представление </a:t>
            </a:r>
            <a:r>
              <a:rPr lang="ru-RU" dirty="0" smtClean="0"/>
              <a:t>слов</a:t>
            </a:r>
            <a:r>
              <a:rPr lang="en-US" dirty="0" smtClean="0"/>
              <a:t>. 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3006"/>
            <a:ext cx="10515600" cy="4351338"/>
          </a:xfrm>
        </p:spPr>
        <p:txBody>
          <a:bodyPr/>
          <a:lstStyle/>
          <a:p>
            <a:r>
              <a:rPr lang="en-US" dirty="0"/>
              <a:t>Word2Vec </a:t>
            </a:r>
            <a:r>
              <a:rPr lang="ru-RU" dirty="0"/>
              <a:t>изучает векторные </a:t>
            </a:r>
            <a:r>
              <a:rPr lang="ru-RU" dirty="0" smtClean="0"/>
              <a:t>представления</a:t>
            </a:r>
            <a:r>
              <a:rPr lang="ru-RU" dirty="0"/>
              <a:t> </a:t>
            </a:r>
            <a:r>
              <a:rPr lang="ru-RU" dirty="0" smtClean="0"/>
              <a:t>слов в зависимости от их контекста</a:t>
            </a:r>
          </a:p>
          <a:p>
            <a:r>
              <a:rPr lang="ru-RU" dirty="0" smtClean="0"/>
              <a:t>Легко добавить новые слова/документы в модель</a:t>
            </a:r>
          </a:p>
          <a:p>
            <a:r>
              <a:rPr lang="ru-RU" dirty="0" smtClean="0"/>
              <a:t>Векторное представление сохраняет отношения между словами: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62" y="3203689"/>
            <a:ext cx="7111179" cy="2540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0374" y="3245509"/>
            <a:ext cx="2500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king</a:t>
            </a:r>
            <a:r>
              <a:rPr lang="ru-RU" dirty="0"/>
              <a:t>-</a:t>
            </a:r>
            <a:r>
              <a:rPr lang="en-US" dirty="0" err="1"/>
              <a:t>V</a:t>
            </a:r>
            <a:r>
              <a:rPr lang="en-US" baseline="-25000" dirty="0" err="1"/>
              <a:t>queen</a:t>
            </a:r>
            <a:r>
              <a:rPr lang="ru-RU" dirty="0"/>
              <a:t>+</a:t>
            </a:r>
            <a:r>
              <a:rPr lang="en-US" dirty="0" err="1"/>
              <a:t>V</a:t>
            </a:r>
            <a:r>
              <a:rPr lang="en-US" baseline="-25000" dirty="0" err="1"/>
              <a:t>woman</a:t>
            </a:r>
            <a:r>
              <a:rPr lang="en-US" dirty="0"/>
              <a:t> ≈ </a:t>
            </a:r>
            <a:r>
              <a:rPr lang="en-US" dirty="0" err="1"/>
              <a:t>V</a:t>
            </a:r>
            <a:r>
              <a:rPr lang="en-US" baseline="-25000" dirty="0" err="1"/>
              <a:t>man</a:t>
            </a:r>
            <a:endParaRPr lang="ru-RU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306" y="5786164"/>
            <a:ext cx="2681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Алгоритмы:</a:t>
            </a:r>
            <a:endParaRPr lang="en-US" dirty="0" smtClean="0"/>
          </a:p>
          <a:p>
            <a:r>
              <a:rPr lang="en-US" dirty="0" smtClean="0"/>
              <a:t>- Continuous Bag of Words</a:t>
            </a:r>
          </a:p>
          <a:p>
            <a:r>
              <a:rPr lang="en-US" dirty="0" smtClean="0"/>
              <a:t>- Skip-Gram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82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Векторное представление </a:t>
            </a:r>
            <a:r>
              <a:rPr lang="ru-RU" dirty="0" smtClean="0"/>
              <a:t>слов</a:t>
            </a:r>
            <a:r>
              <a:rPr lang="en-US" dirty="0" smtClean="0"/>
              <a:t>. </a:t>
            </a:r>
            <a:r>
              <a:rPr lang="en-US" dirty="0" err="1" smtClean="0"/>
              <a:t>CBoW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Корпус = </a:t>
            </a:r>
            <a:r>
              <a:rPr lang="en-US" dirty="0" smtClean="0"/>
              <a:t>“</a:t>
            </a:r>
            <a:r>
              <a:rPr lang="en-US" dirty="0"/>
              <a:t>Hey, this is sample corpus using only one context word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Datapoint</a:t>
            </a:r>
            <a:r>
              <a:rPr lang="en-US" dirty="0" smtClean="0"/>
              <a:t> 4: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8065"/>
            <a:ext cx="9039225" cy="25622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30059"/>
              </p:ext>
            </p:extLst>
          </p:nvPr>
        </p:nvGraphicFramePr>
        <p:xfrm>
          <a:off x="924232" y="6040995"/>
          <a:ext cx="10665542" cy="701040"/>
        </p:xfrm>
        <a:graphic>
          <a:graphicData uri="http://schemas.openxmlformats.org/drawingml/2006/table">
            <a:tbl>
              <a:tblPr/>
              <a:tblGrid>
                <a:gridCol w="1258529"/>
                <a:gridCol w="639097"/>
                <a:gridCol w="644592"/>
                <a:gridCol w="657446"/>
                <a:gridCol w="1066554"/>
                <a:gridCol w="1066554"/>
                <a:gridCol w="1066554"/>
                <a:gridCol w="1066554"/>
                <a:gridCol w="1066554"/>
                <a:gridCol w="1066554"/>
                <a:gridCol w="1066554"/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OUTPUT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Hey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this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sample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corpus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using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only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context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word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36078"/>
              </p:ext>
            </p:extLst>
          </p:nvPr>
        </p:nvGraphicFramePr>
        <p:xfrm>
          <a:off x="934065" y="5379164"/>
          <a:ext cx="10665542" cy="701040"/>
        </p:xfrm>
        <a:graphic>
          <a:graphicData uri="http://schemas.openxmlformats.org/drawingml/2006/table">
            <a:tbl>
              <a:tblPr/>
              <a:tblGrid>
                <a:gridCol w="1258529"/>
                <a:gridCol w="639097"/>
                <a:gridCol w="644592"/>
                <a:gridCol w="657446"/>
                <a:gridCol w="1066554"/>
                <a:gridCol w="1066554"/>
                <a:gridCol w="1066554"/>
                <a:gridCol w="1066554"/>
                <a:gridCol w="1066554"/>
                <a:gridCol w="1066554"/>
                <a:gridCol w="1066554"/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INPUT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Hey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this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sample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corpus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using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only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context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word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274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Векторное представление слов</a:t>
            </a:r>
            <a:r>
              <a:rPr lang="en-US" dirty="0"/>
              <a:t>. </a:t>
            </a:r>
            <a:r>
              <a:rPr lang="en-US" dirty="0" err="1" smtClean="0"/>
              <a:t>CBoW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алгоритм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19" y="1587909"/>
            <a:ext cx="10515600" cy="5270091"/>
          </a:xfrm>
        </p:spPr>
        <p:txBody>
          <a:bodyPr>
            <a:normAutofit/>
          </a:bodyPr>
          <a:lstStyle/>
          <a:p>
            <a:r>
              <a:rPr lang="en-US" dirty="0" smtClean="0"/>
              <a:t>Input </a:t>
            </a:r>
            <a:r>
              <a:rPr lang="ru-RU" dirty="0" smtClean="0"/>
              <a:t>и </a:t>
            </a:r>
            <a:r>
              <a:rPr lang="en-US" dirty="0" smtClean="0"/>
              <a:t>output </a:t>
            </a:r>
            <a:r>
              <a:rPr lang="ru-RU" dirty="0" smtClean="0"/>
              <a:t>– </a:t>
            </a:r>
            <a:r>
              <a:rPr lang="en-US" dirty="0" smtClean="0"/>
              <a:t>one-hot</a:t>
            </a:r>
            <a:r>
              <a:rPr lang="ru-RU" dirty="0" smtClean="0"/>
              <a:t> размером </a:t>
            </a:r>
            <a:r>
              <a:rPr lang="en-US" dirty="0" smtClean="0"/>
              <a:t>[1xV]</a:t>
            </a:r>
          </a:p>
          <a:p>
            <a:r>
              <a:rPr lang="en-US" dirty="0" smtClean="0"/>
              <a:t>2 </a:t>
            </a:r>
            <a:r>
              <a:rPr lang="ru-RU" dirty="0" smtClean="0"/>
              <a:t>набора весов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input-hidden [</a:t>
            </a:r>
            <a:r>
              <a:rPr lang="en-US" dirty="0" err="1"/>
              <a:t>VxN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hidden-output [</a:t>
            </a:r>
            <a:r>
              <a:rPr lang="en-US" dirty="0" err="1" smtClean="0"/>
              <a:t>NxV</a:t>
            </a:r>
            <a:r>
              <a:rPr lang="en-US" dirty="0" smtClean="0"/>
              <a:t>]</a:t>
            </a:r>
          </a:p>
          <a:p>
            <a:r>
              <a:rPr lang="ru-RU" dirty="0" smtClean="0"/>
              <a:t>Между слоями линейная активация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(просто умножаются веса на инпуты)</a:t>
            </a:r>
          </a:p>
          <a:p>
            <a:r>
              <a:rPr lang="ru-RU" dirty="0" smtClean="0"/>
              <a:t>Результаты активации </a:t>
            </a:r>
            <a:r>
              <a:rPr lang="en-US" dirty="0" smtClean="0"/>
              <a:t>hidden-output </a:t>
            </a:r>
            <a:r>
              <a:rPr lang="ru-RU" dirty="0" smtClean="0"/>
              <a:t>идут в </a:t>
            </a:r>
            <a:r>
              <a:rPr lang="en-US" dirty="0" err="1" smtClean="0"/>
              <a:t>softmax</a:t>
            </a:r>
            <a:r>
              <a:rPr lang="en-US" dirty="0" smtClean="0"/>
              <a:t>-</a:t>
            </a:r>
            <a:r>
              <a:rPr lang="ru-RU" dirty="0" smtClean="0"/>
              <a:t>функцию (распределяет вероятности по аутпутам, сумма вероятностей = 1)</a:t>
            </a:r>
          </a:p>
          <a:p>
            <a:r>
              <a:rPr lang="ru-RU" dirty="0" smtClean="0"/>
              <a:t>Функция ошибки –</a:t>
            </a:r>
          </a:p>
          <a:p>
            <a:r>
              <a:rPr lang="ru-RU" dirty="0" smtClean="0"/>
              <a:t> </a:t>
            </a:r>
            <a:r>
              <a:rPr lang="en-US" dirty="0" smtClean="0"/>
              <a:t>Back propagation </a:t>
            </a:r>
            <a:r>
              <a:rPr lang="ru-RU" dirty="0" smtClean="0"/>
              <a:t>обновляет все веса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15" y="2302572"/>
            <a:ext cx="3507043" cy="1971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22" y="5346137"/>
            <a:ext cx="2079796" cy="3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8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Векторное представление слов</a:t>
            </a:r>
            <a:r>
              <a:rPr lang="en-US" dirty="0"/>
              <a:t>. </a:t>
            </a:r>
            <a:r>
              <a:rPr lang="en-US" dirty="0" err="1"/>
              <a:t>CBoW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52" y="1394677"/>
            <a:ext cx="10515600" cy="4829944"/>
          </a:xfrm>
        </p:spPr>
        <p:txBody>
          <a:bodyPr/>
          <a:lstStyle/>
          <a:p>
            <a:r>
              <a:rPr lang="en-US" dirty="0" smtClean="0"/>
              <a:t>Input</a:t>
            </a:r>
            <a:r>
              <a:rPr lang="ru-RU" dirty="0" smtClean="0"/>
              <a:t> = </a:t>
            </a:r>
            <a:r>
              <a:rPr lang="en-US" dirty="0" smtClean="0"/>
              <a:t>[0 1 0 0 0 0 0 0 0 0]</a:t>
            </a:r>
          </a:p>
          <a:p>
            <a:r>
              <a:rPr lang="ru-RU" dirty="0" smtClean="0"/>
              <a:t>Умножаем на матрицу весов</a:t>
            </a:r>
            <a:r>
              <a:rPr lang="en-US" dirty="0" smtClean="0"/>
              <a:t> input-hidden </a:t>
            </a:r>
            <a:r>
              <a:rPr lang="ru-RU" dirty="0" smtClean="0"/>
              <a:t>слоя</a:t>
            </a:r>
          </a:p>
          <a:p>
            <a:r>
              <a:rPr lang="ru-RU" dirty="0" smtClean="0"/>
              <a:t>Т.к. </a:t>
            </a:r>
            <a:r>
              <a:rPr lang="en-US" dirty="0" smtClean="0"/>
              <a:t>Input one-hot encoded, </a:t>
            </a:r>
            <a:r>
              <a:rPr lang="ru-RU" dirty="0" smtClean="0"/>
              <a:t>получаем</a:t>
            </a:r>
            <a:r>
              <a:rPr lang="en-US" dirty="0" smtClean="0"/>
              <a:t> k</a:t>
            </a:r>
            <a:r>
              <a:rPr lang="ru-RU" dirty="0" smtClean="0"/>
              <a:t>-й ряд</a:t>
            </a:r>
          </a:p>
          <a:p>
            <a:pPr marL="0" indent="0">
              <a:buNone/>
            </a:pPr>
            <a:r>
              <a:rPr lang="ru-RU" dirty="0" smtClean="0"/>
              <a:t>   матрицы, где </a:t>
            </a:r>
            <a:r>
              <a:rPr lang="en-US" dirty="0" smtClean="0"/>
              <a:t>input[k]=1: [5 6 7 8] – hidden activation</a:t>
            </a:r>
            <a:endParaRPr lang="ru-RU" dirty="0" smtClean="0"/>
          </a:p>
          <a:p>
            <a:r>
              <a:rPr lang="en-US" dirty="0" smtClean="0"/>
              <a:t>[5 6 7 8] </a:t>
            </a:r>
            <a:r>
              <a:rPr lang="ru-RU" dirty="0" smtClean="0"/>
              <a:t>умножается на матрицу весов </a:t>
            </a:r>
            <a:r>
              <a:rPr lang="en-US" dirty="0" smtClean="0"/>
              <a:t>hidden-output -&gt; </a:t>
            </a:r>
            <a:r>
              <a:rPr lang="en-US" dirty="0" err="1" smtClean="0"/>
              <a:t>softmax</a:t>
            </a:r>
            <a:r>
              <a:rPr lang="en-US" dirty="0" smtClean="0"/>
              <a:t> -&gt; back propagation -&gt; weights update</a:t>
            </a:r>
          </a:p>
          <a:p>
            <a:r>
              <a:rPr lang="ru-RU" dirty="0" smtClean="0"/>
              <a:t>Выход из </a:t>
            </a:r>
            <a:r>
              <a:rPr lang="en-US" dirty="0" smtClean="0"/>
              <a:t>hidden layer </a:t>
            </a:r>
            <a:r>
              <a:rPr lang="ru-RU" dirty="0" smtClean="0"/>
              <a:t>и будет нашим искомым вектором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61" y="1106496"/>
            <a:ext cx="3507043" cy="1971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2" y="4761857"/>
            <a:ext cx="11789707" cy="19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27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Векторное представление слов</a:t>
            </a:r>
            <a:r>
              <a:rPr lang="en-US" dirty="0"/>
              <a:t>. </a:t>
            </a:r>
            <a:r>
              <a:rPr lang="en-US" dirty="0" err="1"/>
              <a:t>CBoW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dirty="0" smtClean="0"/>
              <a:t>Размер окна </a:t>
            </a:r>
            <a:r>
              <a:rPr lang="en-US" dirty="0" smtClean="0"/>
              <a:t>&gt;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064" y="1680395"/>
            <a:ext cx="8782587" cy="4829944"/>
          </a:xfrm>
        </p:spPr>
        <p:txBody>
          <a:bodyPr/>
          <a:lstStyle/>
          <a:p>
            <a:r>
              <a:rPr lang="ru-RU" dirty="0" smtClean="0"/>
              <a:t>То же самое, но результаты выхода из </a:t>
            </a:r>
            <a:r>
              <a:rPr lang="en-US" dirty="0" smtClean="0"/>
              <a:t>hidden layer </a:t>
            </a:r>
            <a:r>
              <a:rPr lang="ru-RU" dirty="0" smtClean="0"/>
              <a:t>усредняются</a:t>
            </a:r>
          </a:p>
          <a:p>
            <a:r>
              <a:rPr lang="ru-RU" dirty="0" smtClean="0"/>
              <a:t>Это усредненное значение и будет нашим представлением слова</a:t>
            </a:r>
          </a:p>
          <a:p>
            <a:r>
              <a:rPr lang="ru-RU" dirty="0" smtClean="0"/>
              <a:t>Можно взвешивать слова в зависимости от расстояния до исходного слова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25" y="1146688"/>
            <a:ext cx="2733675" cy="358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74" y="4833376"/>
            <a:ext cx="8915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6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это сложно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Люди по-разному используют язык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“</a:t>
            </a:r>
            <a:r>
              <a:rPr lang="ru-RU" dirty="0" smtClean="0"/>
              <a:t>Звездные войны скачать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smtClean="0"/>
              <a:t>vs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Пожалуйста, покажи мне фильм</a:t>
            </a:r>
            <a:r>
              <a:rPr lang="en-US" dirty="0" smtClean="0"/>
              <a:t>”</a:t>
            </a:r>
            <a:endParaRPr lang="ru-RU" dirty="0"/>
          </a:p>
          <a:p>
            <a:r>
              <a:rPr lang="ru-RU" dirty="0" smtClean="0"/>
              <a:t>Человеческий язык двусмесленный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en-US" dirty="0" smtClean="0"/>
              <a:t>“</a:t>
            </a:r>
            <a:r>
              <a:rPr lang="en-US" dirty="0" err="1" smtClean="0"/>
              <a:t>Adi</a:t>
            </a:r>
            <a:r>
              <a:rPr lang="en-US" dirty="0" smtClean="0"/>
              <a:t> was found by the mountain”</a:t>
            </a:r>
            <a:endParaRPr lang="ru-RU" dirty="0" smtClean="0"/>
          </a:p>
          <a:p>
            <a:r>
              <a:rPr lang="ru-RU" dirty="0" smtClean="0"/>
              <a:t>Для понимания смысла нужен контекст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“</a:t>
            </a:r>
            <a:r>
              <a:rPr lang="en-US" dirty="0"/>
              <a:t>It is raining outside. This is the reason why I won't go out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   What </a:t>
            </a:r>
            <a:r>
              <a:rPr lang="en-US" dirty="0"/>
              <a:t>is the reason to not go outside</a:t>
            </a:r>
            <a:r>
              <a:rPr lang="en-US" dirty="0" smtClean="0"/>
              <a:t>? “This is”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1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Векторное представление слов</a:t>
            </a:r>
            <a:r>
              <a:rPr lang="en-US" dirty="0"/>
              <a:t>. </a:t>
            </a:r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064" y="1680395"/>
            <a:ext cx="8782587" cy="4829944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/>
              <a:t>CBoW</a:t>
            </a:r>
            <a:r>
              <a:rPr lang="en-US" dirty="0" smtClean="0"/>
              <a:t> </a:t>
            </a:r>
            <a:r>
              <a:rPr lang="ru-RU" dirty="0" smtClean="0"/>
              <a:t>мы предсказывали слово в зависимости от контекста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Skip-Gram </a:t>
            </a:r>
            <a:r>
              <a:rPr lang="ru-RU" dirty="0" smtClean="0"/>
              <a:t>мы предсказываем контекст в зависимости от слова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ru-RU" dirty="0" smtClean="0"/>
          </a:p>
          <a:p>
            <a:pPr marL="0" indent="0">
              <a:buNone/>
            </a:pPr>
            <a:r>
              <a:rPr lang="ru-RU" sz="2200" dirty="0" smtClean="0"/>
              <a:t>   </a:t>
            </a:r>
            <a:r>
              <a:rPr lang="en-US" sz="2200" dirty="0" smtClean="0"/>
              <a:t>j</a:t>
            </a:r>
            <a:r>
              <a:rPr lang="en-US" sz="2200" baseline="-25000" dirty="0"/>
              <a:t> c </a:t>
            </a:r>
            <a:r>
              <a:rPr lang="ru-RU" sz="2200" dirty="0" smtClean="0"/>
              <a:t>*</a:t>
            </a:r>
            <a:r>
              <a:rPr lang="en-US" sz="2200" dirty="0" smtClean="0"/>
              <a:t> – </a:t>
            </a:r>
            <a:r>
              <a:rPr lang="ru-RU" sz="2200" dirty="0" smtClean="0"/>
              <a:t>индекс с-го контекстногослова в словаре</a:t>
            </a:r>
          </a:p>
          <a:p>
            <a:r>
              <a:rPr lang="ru-RU" sz="2400" dirty="0" smtClean="0"/>
              <a:t>В итогде тоже получаем векторное представление слова</a:t>
            </a:r>
            <a:endParaRPr lang="ru-RU" sz="2200" dirty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267" y="1807138"/>
            <a:ext cx="3838575" cy="399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4309"/>
            <a:ext cx="3286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12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309" y="2824240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 smtClean="0"/>
              <a:t>А теперь к кейсу!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2405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на ошибки</a:t>
            </a:r>
          </a:p>
          <a:p>
            <a:r>
              <a:rPr lang="ru-RU" dirty="0" smtClean="0"/>
              <a:t>Предложение альтернатив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9489"/>
            <a:ext cx="9734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Предсказания слов, которые с наибольшей вероятностью будут набраны пользователем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2" y="3650248"/>
            <a:ext cx="8365216" cy="19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Нахождение наиболее релевантной информации по запросу пользователя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3394"/>
            <a:ext cx="9889558" cy="32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6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Классификация текстов (присвоить текстам класс из заранее известного списка классов)</a:t>
            </a:r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78" y="2649772"/>
            <a:ext cx="5516687" cy="40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7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Генерация краткого содержания текста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81" y="2472702"/>
            <a:ext cx="8561264" cy="410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2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Ответы на вопросы</a:t>
            </a:r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60" y="2287110"/>
            <a:ext cx="92487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967</Words>
  <Application>Microsoft Office PowerPoint</Application>
  <PresentationFormat>Widescreen</PresentationFormat>
  <Paragraphs>227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Natural Language Processing</vt:lpstr>
      <vt:lpstr>Что такое Natural Language Processing</vt:lpstr>
      <vt:lpstr>Почему это сложно</vt:lpstr>
      <vt:lpstr>Применения</vt:lpstr>
      <vt:lpstr>Применения</vt:lpstr>
      <vt:lpstr>Применения</vt:lpstr>
      <vt:lpstr>Применения</vt:lpstr>
      <vt:lpstr>Применения</vt:lpstr>
      <vt:lpstr>Применения</vt:lpstr>
      <vt:lpstr>Применения</vt:lpstr>
      <vt:lpstr>Применения</vt:lpstr>
      <vt:lpstr>Применения</vt:lpstr>
      <vt:lpstr>Применения</vt:lpstr>
      <vt:lpstr>Применения</vt:lpstr>
      <vt:lpstr>Применения</vt:lpstr>
      <vt:lpstr>Применения</vt:lpstr>
      <vt:lpstr>Применения</vt:lpstr>
      <vt:lpstr>Применения</vt:lpstr>
      <vt:lpstr>Техники – removing stop words</vt:lpstr>
      <vt:lpstr>Техники – Стемминг/Лемматизация</vt:lpstr>
      <vt:lpstr>Признаки из текста. Count Vector</vt:lpstr>
      <vt:lpstr>Признаки из текста.</vt:lpstr>
      <vt:lpstr>Векторное представление слов Co-Occurrence</vt:lpstr>
      <vt:lpstr>Векторное представление слов Co-Occurrence Matrix</vt:lpstr>
      <vt:lpstr>Векторное представление слов. Word2Vec</vt:lpstr>
      <vt:lpstr>Векторное представление слов. CBoW</vt:lpstr>
      <vt:lpstr>Векторное представление слов. CBoW  алгоритм</vt:lpstr>
      <vt:lpstr>Векторное представление слов. CBoW  пример</vt:lpstr>
      <vt:lpstr>Векторное представление слов. CBoW  Размер окна &gt; 1</vt:lpstr>
      <vt:lpstr>Векторное представление слов. Skip-Gram</vt:lpstr>
      <vt:lpstr>А теперь к кейсу!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Rustem Burkhanov</dc:creator>
  <cp:lastModifiedBy>Rustem Burkhanov</cp:lastModifiedBy>
  <cp:revision>71</cp:revision>
  <dcterms:created xsi:type="dcterms:W3CDTF">2018-07-17T19:55:54Z</dcterms:created>
  <dcterms:modified xsi:type="dcterms:W3CDTF">2018-07-19T23:55:42Z</dcterms:modified>
</cp:coreProperties>
</file>