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12" r:id="rId3"/>
    <p:sldId id="310" r:id="rId4"/>
    <p:sldId id="258" r:id="rId5"/>
    <p:sldId id="259" r:id="rId6"/>
    <p:sldId id="308" r:id="rId7"/>
    <p:sldId id="261" r:id="rId8"/>
    <p:sldId id="263" r:id="rId9"/>
    <p:sldId id="287" r:id="rId10"/>
    <p:sldId id="265" r:id="rId11"/>
    <p:sldId id="307" r:id="rId12"/>
    <p:sldId id="266" r:id="rId13"/>
    <p:sldId id="269" r:id="rId14"/>
    <p:sldId id="268" r:id="rId15"/>
    <p:sldId id="288" r:id="rId16"/>
    <p:sldId id="290" r:id="rId17"/>
    <p:sldId id="271" r:id="rId18"/>
    <p:sldId id="270" r:id="rId19"/>
    <p:sldId id="272" r:id="rId20"/>
    <p:sldId id="274" r:id="rId21"/>
    <p:sldId id="275" r:id="rId22"/>
    <p:sldId id="294" r:id="rId23"/>
    <p:sldId id="299" r:id="rId24"/>
    <p:sldId id="277" r:id="rId25"/>
    <p:sldId id="276" r:id="rId26"/>
    <p:sldId id="278" r:id="rId27"/>
    <p:sldId id="295" r:id="rId28"/>
    <p:sldId id="300" r:id="rId29"/>
    <p:sldId id="280" r:id="rId30"/>
    <p:sldId id="279" r:id="rId31"/>
    <p:sldId id="301" r:id="rId32"/>
    <p:sldId id="282" r:id="rId33"/>
    <p:sldId id="281" r:id="rId34"/>
    <p:sldId id="302" r:id="rId35"/>
    <p:sldId id="305" r:id="rId36"/>
    <p:sldId id="303" r:id="rId37"/>
    <p:sldId id="306" r:id="rId38"/>
    <p:sldId id="283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 varScale="1">
        <p:scale>
          <a:sx n="150" d="100"/>
          <a:sy n="150" d="100"/>
        </p:scale>
        <p:origin x="207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0F8F-8718-404C-8B54-9D1EB320A0E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2214-E76D-4B42-87FB-13215CF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Senior Software Engineer in MS, over 5 years in the company, over 11 years of experience total, specialized with backend and data engineering, C# and Azure expert</a:t>
            </a:r>
          </a:p>
          <a:p>
            <a:pPr marL="171450" indent="-171450">
              <a:buFontTx/>
              <a:buChar char="-"/>
            </a:pPr>
            <a:r>
              <a:rPr lang="en-US" dirty="0"/>
              <a:t>Passionate about OOP and mastering it for 9 years now</a:t>
            </a:r>
            <a:endParaRPr lang="he-IL" dirty="0"/>
          </a:p>
          <a:p>
            <a:pPr marL="171450" indent="-171450">
              <a:buFontTx/>
              <a:buChar char="-"/>
            </a:pPr>
            <a:r>
              <a:rPr lang="en-US" dirty="0"/>
              <a:t>A dog person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Passionate about helping others and professional mentoring, doing it for 9 years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2214-E76D-4B42-87FB-13215CF17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lecture is part of an OOP lecture series that I’ll conduct as part of collaboration between my volunteering COVID initiative IDF 2 TECH and the FB community </a:t>
            </a:r>
            <a:r>
              <a:rPr lang="en-US" dirty="0" err="1"/>
              <a:t>Indsutry.Net</a:t>
            </a:r>
            <a:r>
              <a:rPr lang="en-US" dirty="0"/>
              <a:t> which provides excellent exclusive context and led by Morag which I’ve come to respect as hell for creating such a professional and engaging community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2214-E76D-4B42-87FB-13215CF176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32214-E76D-4B42-87FB-13215CF176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81000" y="76200"/>
            <a:ext cx="9525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52400" y="228600"/>
            <a:ext cx="89154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457200" y="1219200"/>
            <a:ext cx="8229600" cy="4572000"/>
          </a:xfrm>
          <a:prstGeom prst="round2Diag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igberntson.com/docs/SOLID.pptx" TargetMode="External"/><Relationship Id="rId2" Type="http://schemas.openxmlformats.org/officeDocument/2006/relationships/hyperlink" Target="https://www.linkedin.com/in/eldar-sehaye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yZojbYUEA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groups/200762757982786/?ref=share" TargetMode="External"/><Relationship Id="rId5" Type="http://schemas.openxmlformats.org/officeDocument/2006/relationships/hyperlink" Target="https://www.linkedin.com/company/idf-2-tech/?viewAsMember=true" TargetMode="Externa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ycontainer/unity" TargetMode="External"/><Relationship Id="rId2" Type="http://schemas.openxmlformats.org/officeDocument/2006/relationships/hyperlink" Target="https://simpleinjector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stleproject.org/projects/windsor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Yagni.html" TargetMode="External"/><Relationship Id="rId7" Type="http://schemas.openxmlformats.org/officeDocument/2006/relationships/hyperlink" Target="https://en.wikipedia.org/wiki/Principle_of_least_astonishment" TargetMode="External"/><Relationship Id="rId2" Type="http://schemas.openxmlformats.org/officeDocument/2006/relationships/hyperlink" Target="https://www.techopedia.com/definition/20262/keep-it-simple-stupid-principle-kiss-princi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iq.com/separation-of-concerns/" TargetMode="External"/><Relationship Id="rId5" Type="http://schemas.openxmlformats.org/officeDocument/2006/relationships/hyperlink" Target="http://codemanship.co.uk/parlezuml/blog/?postid=934" TargetMode="External"/><Relationship Id="rId4" Type="http://schemas.openxmlformats.org/officeDocument/2006/relationships/hyperlink" Target="http://deviq.com/don-t-repeat-yourself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tagnus.com/program-to-an-interface-not-an-implement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SOLID Object Oriented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95799"/>
            <a:ext cx="6705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Eldar Sehayek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2"/>
              </a:rPr>
              <a:t>https://www.linkedin.com/in/eldar-sehayek/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3211512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Based on </a:t>
            </a:r>
            <a:r>
              <a:rPr lang="en-US" dirty="0">
                <a:hlinkClick r:id="rId3"/>
              </a:rPr>
              <a:t>www.craigberntson.com/docs/</a:t>
            </a:r>
            <a:r>
              <a:rPr lang="en-US" b="1" dirty="0">
                <a:hlinkClick r:id="rId3"/>
              </a:rPr>
              <a:t>SOLID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ppt</a:t>
            </a:r>
            <a:r>
              <a:rPr lang="en-US" dirty="0">
                <a:hlinkClick r:id="rId3"/>
              </a:rPr>
              <a:t>x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SOLID come from?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1" y="1371600"/>
            <a:ext cx="4290219" cy="4290219"/>
          </a:xfrm>
        </p:spPr>
      </p:pic>
    </p:spTree>
    <p:extLst>
      <p:ext uri="{BB962C8B-B14F-4D97-AF65-F5344CB8AC3E}">
        <p14:creationId xmlns:p14="http://schemas.microsoft.com/office/powerpoint/2010/main" val="182467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Jenga</a:t>
            </a:r>
            <a:endParaRPr lang="en-US" dirty="0"/>
          </a:p>
        </p:txBody>
      </p:sp>
      <p:pic>
        <p:nvPicPr>
          <p:cNvPr id="6" name="Online Media 5" title="Jenga Cat">
            <a:hlinkClick r:id="" action="ppaction://media"/>
            <a:extLst>
              <a:ext uri="{FF2B5EF4-FFF2-40B4-BE49-F238E27FC236}">
                <a16:creationId xmlns:a16="http://schemas.microsoft.com/office/drawing/2014/main" id="{0141F3F5-48A1-49F8-B7C6-6FBDCE6D0B8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28775" y="1295400"/>
            <a:ext cx="60388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0214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 (SRP)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1"/>
            <a:ext cx="7924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i="1" dirty="0"/>
              <a:t>A class should have only one reason to change</a:t>
            </a:r>
          </a:p>
          <a:p>
            <a:pPr marL="0" indent="0">
              <a:buNone/>
            </a:pP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29860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9144000" cy="6896258"/>
          </a:xfrm>
        </p:spPr>
      </p:pic>
    </p:spTree>
    <p:extLst>
      <p:ext uri="{BB962C8B-B14F-4D97-AF65-F5344CB8AC3E}">
        <p14:creationId xmlns:p14="http://schemas.microsoft.com/office/powerpoint/2010/main" val="56684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class does</a:t>
            </a:r>
          </a:p>
          <a:p>
            <a:r>
              <a:rPr lang="en-US" dirty="0"/>
              <a:t>The more a class does, the more likely it will change</a:t>
            </a:r>
          </a:p>
          <a:p>
            <a:r>
              <a:rPr lang="en-US" dirty="0"/>
              <a:t>The more a class changes, the more likely we will introduce bugs</a:t>
            </a:r>
          </a:p>
        </p:txBody>
      </p:sp>
    </p:spTree>
    <p:extLst>
      <p:ext uri="{BB962C8B-B14F-4D97-AF65-F5344CB8AC3E}">
        <p14:creationId xmlns:p14="http://schemas.microsoft.com/office/powerpoint/2010/main" val="310123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151571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Closed principle (OCP)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/>
              <a:t>Software entities (classes, modules, functions, etc.) should be open for extension but closed for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4437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2"/>
            <a:ext cx="9144000" cy="6855160"/>
          </a:xfrm>
        </p:spPr>
      </p:pic>
    </p:spTree>
    <p:extLst>
      <p:ext uri="{BB962C8B-B14F-4D97-AF65-F5344CB8AC3E}">
        <p14:creationId xmlns:p14="http://schemas.microsoft.com/office/powerpoint/2010/main" val="277121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Conforming to OCP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</a:t>
            </a:r>
          </a:p>
          <a:p>
            <a:pPr lvl="1"/>
            <a:r>
              <a:rPr lang="en-US" dirty="0"/>
              <a:t>Behavior of the module can be extended</a:t>
            </a:r>
          </a:p>
          <a:p>
            <a:pPr lvl="1"/>
            <a:r>
              <a:rPr lang="en-US" dirty="0"/>
              <a:t>We are able to change what the module does</a:t>
            </a:r>
          </a:p>
          <a:p>
            <a:r>
              <a:rPr lang="en-US" dirty="0"/>
              <a:t>Closed for modification</a:t>
            </a:r>
          </a:p>
          <a:p>
            <a:pPr lvl="1"/>
            <a:r>
              <a:rPr lang="en-US" dirty="0"/>
              <a:t>Extending behavior does not result in changes to source, binary, or code of the module</a:t>
            </a:r>
          </a:p>
        </p:txBody>
      </p:sp>
    </p:spTree>
    <p:extLst>
      <p:ext uri="{BB962C8B-B14F-4D97-AF65-F5344CB8AC3E}">
        <p14:creationId xmlns:p14="http://schemas.microsoft.com/office/powerpoint/2010/main" val="26478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bit about me</a:t>
            </a:r>
          </a:p>
        </p:txBody>
      </p:sp>
      <p:pic>
        <p:nvPicPr>
          <p:cNvPr id="11" name="Content Placeholder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A3A77F-D00B-4771-8A86-D0AFBE459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9" y="3590925"/>
            <a:ext cx="2505075" cy="1828800"/>
          </a:xfr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7B6411-1AA5-4048-A634-BAADC017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3495675" cy="1304925"/>
          </a:xfrm>
          <a:prstGeom prst="rect">
            <a:avLst/>
          </a:prstGeom>
        </p:spPr>
      </p:pic>
      <p:pic>
        <p:nvPicPr>
          <p:cNvPr id="15" name="Picture 14" descr="A dog lying on a bed&#10;&#10;Description automatically generated with medium confidence">
            <a:extLst>
              <a:ext uri="{FF2B5EF4-FFF2-40B4-BE49-F238E27FC236}">
                <a16:creationId xmlns:a16="http://schemas.microsoft.com/office/drawing/2014/main" id="{2BF1F4D9-E81D-49E9-B1F0-D24111D8E5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37" y="2057400"/>
            <a:ext cx="375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9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not conform to OCP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124200"/>
            <a:ext cx="68580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Client is not open and closed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1676400"/>
            <a:ext cx="406774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94" y="1447800"/>
            <a:ext cx="4368606" cy="2598657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66800" y="4267200"/>
            <a:ext cx="68580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Client is both open and closed</a:t>
            </a:r>
          </a:p>
        </p:txBody>
      </p:sp>
    </p:spTree>
    <p:extLst>
      <p:ext uri="{BB962C8B-B14F-4D97-AF65-F5344CB8AC3E}">
        <p14:creationId xmlns:p14="http://schemas.microsoft.com/office/powerpoint/2010/main" val="413937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Conforming to OCP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Rely on abstractions</a:t>
            </a:r>
          </a:p>
          <a:p>
            <a:pPr lvl="1"/>
            <a:r>
              <a:rPr lang="en-US" dirty="0"/>
              <a:t>Interfaces (full abstraction)</a:t>
            </a:r>
          </a:p>
          <a:p>
            <a:pPr lvl="1"/>
            <a:r>
              <a:rPr lang="en-US" dirty="0"/>
              <a:t>Abstract classes (partial abstraction)</a:t>
            </a:r>
          </a:p>
        </p:txBody>
      </p:sp>
    </p:spTree>
    <p:extLst>
      <p:ext uri="{BB962C8B-B14F-4D97-AF65-F5344CB8AC3E}">
        <p14:creationId xmlns:p14="http://schemas.microsoft.com/office/powerpoint/2010/main" val="69736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155837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i="1" dirty="0"/>
              <a:t>Subtypes must be substitutable for their base types</a:t>
            </a:r>
          </a:p>
        </p:txBody>
      </p:sp>
    </p:spTree>
    <p:extLst>
      <p:ext uri="{BB962C8B-B14F-4D97-AF65-F5344CB8AC3E}">
        <p14:creationId xmlns:p14="http://schemas.microsoft.com/office/powerpoint/2010/main" val="36403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1997"/>
          </a:xfrm>
        </p:spPr>
      </p:pic>
    </p:spTree>
    <p:extLst>
      <p:ext uri="{BB962C8B-B14F-4D97-AF65-F5344CB8AC3E}">
        <p14:creationId xmlns:p14="http://schemas.microsoft.com/office/powerpoint/2010/main" val="3174652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OOP discusses inheritance with “IS-A”</a:t>
            </a:r>
          </a:p>
          <a:p>
            <a:r>
              <a:rPr lang="en-US" dirty="0"/>
              <a:t>LSP says that “IS-A” refers to </a:t>
            </a:r>
            <a:r>
              <a:rPr lang="en-US" i="1" dirty="0"/>
              <a:t>behavior</a:t>
            </a:r>
          </a:p>
          <a:p>
            <a:r>
              <a:rPr lang="en-US" i="1" dirty="0"/>
              <a:t>Behavior</a:t>
            </a:r>
            <a:r>
              <a:rPr lang="en-US" dirty="0"/>
              <a:t> is what software is really all about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code should not know that one module is different from its substitute</a:t>
            </a:r>
          </a:p>
        </p:txBody>
      </p:sp>
    </p:spTree>
    <p:extLst>
      <p:ext uri="{BB962C8B-B14F-4D97-AF65-F5344CB8AC3E}">
        <p14:creationId xmlns:p14="http://schemas.microsoft.com/office/powerpoint/2010/main" val="3835037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99814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Segregation Principle (ISP)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dirty="0"/>
              <a:t>Clients should not be forced to depend on methods they do not use</a:t>
            </a:r>
          </a:p>
        </p:txBody>
      </p:sp>
    </p:spTree>
    <p:extLst>
      <p:ext uri="{BB962C8B-B14F-4D97-AF65-F5344CB8AC3E}">
        <p14:creationId xmlns:p14="http://schemas.microsoft.com/office/powerpoint/2010/main" val="123317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Giving is receiving</a:t>
            </a:r>
          </a:p>
        </p:txBody>
      </p:sp>
      <p:pic>
        <p:nvPicPr>
          <p:cNvPr id="12" name="Content Placeholder 11" descr="Logo&#10;&#10;Description automatically generated">
            <a:extLst>
              <a:ext uri="{FF2B5EF4-FFF2-40B4-BE49-F238E27FC236}">
                <a16:creationId xmlns:a16="http://schemas.microsoft.com/office/drawing/2014/main" id="{ED09DCEE-DEB8-4844-B26D-28F19E279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371600"/>
            <a:ext cx="3992563" cy="3840163"/>
          </a:xfr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812D4366-1BF3-4F5C-8610-9FD6DEA416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7" y="1828800"/>
            <a:ext cx="2971800" cy="3818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33C1E5-C289-4D9D-9904-F7434606CE37}"/>
              </a:ext>
            </a:extLst>
          </p:cNvPr>
          <p:cNvSpPr txBox="1"/>
          <p:nvPr/>
        </p:nvSpPr>
        <p:spPr>
          <a:xfrm>
            <a:off x="821310" y="4859532"/>
            <a:ext cx="3641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https://www.linkedin.com/company/idf-2-tech/?viewAsMember=true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BD544-DE57-4425-8A25-D9CC5A88BF6D}"/>
              </a:ext>
            </a:extLst>
          </p:cNvPr>
          <p:cNvSpPr txBox="1"/>
          <p:nvPr/>
        </p:nvSpPr>
        <p:spPr>
          <a:xfrm>
            <a:off x="4800602" y="4840069"/>
            <a:ext cx="3641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https://www.facebook.com/groups/200762757982786/?ref=share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6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1997"/>
          </a:xfrm>
        </p:spPr>
      </p:pic>
    </p:spTree>
    <p:extLst>
      <p:ext uri="{BB962C8B-B14F-4D97-AF65-F5344CB8AC3E}">
        <p14:creationId xmlns:p14="http://schemas.microsoft.com/office/powerpoint/2010/main" val="1335783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48193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High-level modules should not depend on low-level modules. Both should depend on abstractions</a:t>
            </a:r>
          </a:p>
          <a:p>
            <a:r>
              <a:rPr lang="en-US" sz="4000" i="1" dirty="0"/>
              <a:t>Abstractions should not depend on details. Details should depend upon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2205254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92801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Principle</a:t>
            </a:r>
          </a:p>
        </p:txBody>
      </p:sp>
    </p:spTree>
    <p:extLst>
      <p:ext uri="{BB962C8B-B14F-4D97-AF65-F5344CB8AC3E}">
        <p14:creationId xmlns:p14="http://schemas.microsoft.com/office/powerpoint/2010/main" val="4280821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dependencies graph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841" y="1295400"/>
            <a:ext cx="61533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is the “new”?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/>
              <a:t>Dependency Injection dictates that objects should depend upon abstractions, unaware of concrete implementations.</a:t>
            </a:r>
          </a:p>
          <a:p>
            <a:r>
              <a:rPr lang="en-US" dirty="0"/>
              <a:t>Dependencies should be “</a:t>
            </a:r>
            <a:r>
              <a:rPr lang="en-US" dirty="0" err="1"/>
              <a:t>newed</a:t>
            </a:r>
            <a:r>
              <a:rPr lang="en-US" dirty="0"/>
              <a:t>” before they are injected.</a:t>
            </a:r>
          </a:p>
        </p:txBody>
      </p:sp>
    </p:spTree>
    <p:extLst>
      <p:ext uri="{BB962C8B-B14F-4D97-AF65-F5344CB8AC3E}">
        <p14:creationId xmlns:p14="http://schemas.microsoft.com/office/powerpoint/2010/main" val="2419235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is the “new”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/>
              <a:t>DI containers – factories on steroids, responsible for creating the implementations and injecting them, and there are plenty available!</a:t>
            </a:r>
          </a:p>
          <a:p>
            <a:pPr lvl="1"/>
            <a:r>
              <a:rPr lang="en-US" dirty="0">
                <a:hlinkClick r:id="rId2"/>
              </a:rPr>
              <a:t>Simple Injector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Unity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Windsor Castle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83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r>
              <a:rPr lang="en-US" dirty="0">
                <a:hlinkClick r:id="rId2"/>
              </a:rPr>
              <a:t>Keep It Simple Stupid </a:t>
            </a:r>
            <a:r>
              <a:rPr lang="en-US" dirty="0"/>
              <a:t>(KISS)</a:t>
            </a:r>
          </a:p>
          <a:p>
            <a:r>
              <a:rPr lang="en-US" dirty="0">
                <a:hlinkClick r:id="rId3"/>
              </a:rPr>
              <a:t>You </a:t>
            </a:r>
            <a:r>
              <a:rPr lang="en-US" dirty="0" err="1">
                <a:hlinkClick r:id="rId3"/>
              </a:rPr>
              <a:t>Ain’t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Gonna</a:t>
            </a:r>
            <a:r>
              <a:rPr lang="en-US" dirty="0">
                <a:hlinkClick r:id="rId3"/>
              </a:rPr>
              <a:t> Need It </a:t>
            </a:r>
            <a:r>
              <a:rPr lang="en-US" dirty="0"/>
              <a:t>(YAGNI)</a:t>
            </a:r>
          </a:p>
          <a:p>
            <a:r>
              <a:rPr lang="en-US" dirty="0">
                <a:hlinkClick r:id="rId4"/>
              </a:rPr>
              <a:t>Don’t Repeat Yourself </a:t>
            </a:r>
            <a:r>
              <a:rPr lang="en-US" dirty="0"/>
              <a:t>(DRY</a:t>
            </a:r>
          </a:p>
          <a:p>
            <a:r>
              <a:rPr lang="en-US" dirty="0">
                <a:hlinkClick r:id="rId5"/>
              </a:rPr>
              <a:t>Reused Abstractions Principle </a:t>
            </a:r>
            <a:r>
              <a:rPr lang="en-US" dirty="0"/>
              <a:t>(RAP)</a:t>
            </a:r>
          </a:p>
          <a:p>
            <a:r>
              <a:rPr lang="en-US" dirty="0">
                <a:hlinkClick r:id="rId6"/>
              </a:rPr>
              <a:t>Separation Of Concerns</a:t>
            </a:r>
            <a:r>
              <a:rPr lang="en-US" dirty="0"/>
              <a:t> (SOC)</a:t>
            </a:r>
          </a:p>
          <a:p>
            <a:r>
              <a:rPr lang="en-US" dirty="0">
                <a:hlinkClick r:id="rId7"/>
              </a:rPr>
              <a:t>Principle Of Least Astonishment </a:t>
            </a:r>
            <a:r>
              <a:rPr lang="en-US" dirty="0"/>
              <a:t>(POLA)</a:t>
            </a:r>
          </a:p>
          <a:p>
            <a:pPr lvl="1"/>
            <a:r>
              <a:rPr lang="en-US" dirty="0"/>
              <a:t>Generalization of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213502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high, to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services</a:t>
            </a:r>
          </a:p>
          <a:p>
            <a:pPr lvl="1"/>
            <a:r>
              <a:rPr lang="en-US" dirty="0"/>
              <a:t>Independent scaling</a:t>
            </a:r>
          </a:p>
          <a:p>
            <a:pPr lvl="1"/>
            <a:r>
              <a:rPr lang="en-US" dirty="0"/>
              <a:t>Independent life cycles</a:t>
            </a:r>
          </a:p>
          <a:p>
            <a:pPr lvl="1"/>
            <a:r>
              <a:rPr lang="en-US" dirty="0"/>
              <a:t>Each micro service can be implemented in the most suitable language/framework</a:t>
            </a:r>
          </a:p>
          <a:p>
            <a:pPr lvl="1"/>
            <a:r>
              <a:rPr lang="en-US" dirty="0"/>
              <a:t>APIs exposed via standard protocols &amp; formats</a:t>
            </a:r>
          </a:p>
          <a:p>
            <a:pPr lvl="2"/>
            <a:r>
              <a:rPr lang="en-US" dirty="0"/>
              <a:t>HTTP (REST), AMQP</a:t>
            </a:r>
          </a:p>
          <a:p>
            <a:pPr lvl="2"/>
            <a:r>
              <a:rPr lang="en-US" dirty="0">
                <a:hlinkClick r:id="rId2"/>
              </a:rPr>
              <a:t>Program to an interface, not an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basic OOP and smells</a:t>
            </a:r>
          </a:p>
          <a:p>
            <a:r>
              <a:rPr lang="en-US" dirty="0"/>
              <a:t>SOLID principles</a:t>
            </a:r>
          </a:p>
          <a:p>
            <a:r>
              <a:rPr lang="en-US" dirty="0"/>
              <a:t>SOLID in the cloud</a:t>
            </a:r>
          </a:p>
          <a:p>
            <a:r>
              <a:rPr lang="en-US" dirty="0"/>
              <a:t>Other agile/OOP principles</a:t>
            </a:r>
          </a:p>
        </p:txBody>
      </p:sp>
    </p:spTree>
    <p:extLst>
      <p:ext uri="{BB962C8B-B14F-4D97-AF65-F5344CB8AC3E}">
        <p14:creationId xmlns:p14="http://schemas.microsoft.com/office/powerpoint/2010/main" val="143697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Cohesion - How closely related are the different responsibilities of a module</a:t>
            </a:r>
          </a:p>
          <a:p>
            <a:r>
              <a:rPr lang="en-US" dirty="0"/>
              <a:t>Coupling - How much one module relies on another</a:t>
            </a:r>
          </a:p>
          <a:p>
            <a:r>
              <a:rPr lang="en-US" dirty="0"/>
              <a:t>Goal is low coupling and high cohesion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God class</a:t>
            </a:r>
          </a:p>
          <a:p>
            <a:r>
              <a:rPr lang="en-US" dirty="0"/>
              <a:t>Feature Envy</a:t>
            </a:r>
          </a:p>
          <a:p>
            <a:r>
              <a:rPr lang="en-US" dirty="0"/>
              <a:t>Leaky abstraction</a:t>
            </a:r>
          </a:p>
          <a:p>
            <a:r>
              <a:rPr lang="en-US" dirty="0"/>
              <a:t>Primitive obsession</a:t>
            </a:r>
          </a:p>
          <a:p>
            <a:r>
              <a:rPr lang="en-US" dirty="0"/>
              <a:t>Temporal coupling</a:t>
            </a:r>
          </a:p>
        </p:txBody>
      </p:sp>
    </p:spTree>
    <p:extLst>
      <p:ext uri="{BB962C8B-B14F-4D97-AF65-F5344CB8AC3E}">
        <p14:creationId xmlns:p14="http://schemas.microsoft.com/office/powerpoint/2010/main" val="79881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smells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Rigidity</a:t>
            </a:r>
          </a:p>
          <a:p>
            <a:pPr lvl="1"/>
            <a:r>
              <a:rPr lang="en-US" dirty="0"/>
              <a:t>Software is difficult to change</a:t>
            </a:r>
          </a:p>
          <a:p>
            <a:r>
              <a:rPr lang="en-US" dirty="0"/>
              <a:t>Fragility</a:t>
            </a:r>
          </a:p>
          <a:p>
            <a:pPr lvl="1"/>
            <a:r>
              <a:rPr lang="en-US" dirty="0"/>
              <a:t>Program breaks in many places when a change made in a single place</a:t>
            </a:r>
          </a:p>
          <a:p>
            <a:r>
              <a:rPr lang="en-US" dirty="0"/>
              <a:t>Immobility</a:t>
            </a:r>
          </a:p>
          <a:p>
            <a:pPr lvl="1"/>
            <a:r>
              <a:rPr lang="en-US" dirty="0"/>
              <a:t>Parts could be useful in other systems, but effort and risk to separate from original system is too great</a:t>
            </a:r>
          </a:p>
        </p:txBody>
      </p:sp>
    </p:spTree>
    <p:extLst>
      <p:ext uri="{BB962C8B-B14F-4D97-AF65-F5344CB8AC3E}">
        <p14:creationId xmlns:p14="http://schemas.microsoft.com/office/powerpoint/2010/main" val="301329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software rot?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methodology</a:t>
            </a:r>
          </a:p>
          <a:p>
            <a:pPr lvl="1"/>
            <a:r>
              <a:rPr lang="en-US" dirty="0"/>
              <a:t>Requirements change</a:t>
            </a:r>
          </a:p>
          <a:p>
            <a:r>
              <a:rPr lang="en-US" dirty="0"/>
              <a:t>Evolving code bases suffer from entropy</a:t>
            </a:r>
          </a:p>
          <a:p>
            <a:pPr lvl="1"/>
            <a:r>
              <a:rPr lang="en-US" dirty="0"/>
              <a:t>We don’t take time to refactor</a:t>
            </a:r>
          </a:p>
          <a:p>
            <a:r>
              <a:rPr lang="en-US" dirty="0"/>
              <a:t>We aren’t proficient at OO design</a:t>
            </a:r>
          </a:p>
          <a:p>
            <a:pPr lvl="1"/>
            <a:r>
              <a:rPr lang="en-US" dirty="0"/>
              <a:t>Designs and practices are at fault</a:t>
            </a:r>
          </a:p>
        </p:txBody>
      </p:sp>
    </p:spTree>
    <p:extLst>
      <p:ext uri="{BB962C8B-B14F-4D97-AF65-F5344CB8AC3E}">
        <p14:creationId xmlns:p14="http://schemas.microsoft.com/office/powerpoint/2010/main" val="220358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ingle Responsibility Principle (SRP)</a:t>
            </a:r>
          </a:p>
          <a:p>
            <a:r>
              <a:rPr lang="en-US" b="1" dirty="0"/>
              <a:t>O</a:t>
            </a:r>
            <a:r>
              <a:rPr lang="en-US" dirty="0"/>
              <a:t>pen-Closed Principle (OCP)</a:t>
            </a:r>
          </a:p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  <a:p>
            <a:r>
              <a:rPr lang="en-US" b="1" dirty="0"/>
              <a:t>I</a:t>
            </a:r>
            <a:r>
              <a:rPr lang="en-US" dirty="0"/>
              <a:t>nterface Segregation Principle (ISP)</a:t>
            </a:r>
          </a:p>
          <a:p>
            <a:r>
              <a:rPr lang="en-US" b="1" dirty="0"/>
              <a:t>D</a:t>
            </a:r>
            <a:r>
              <a:rPr lang="en-US" dirty="0"/>
              <a:t>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175922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798</Words>
  <Application>Microsoft Office PowerPoint</Application>
  <PresentationFormat>On-screen Show (4:3)</PresentationFormat>
  <Paragraphs>125</Paragraphs>
  <Slides>39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SOLID Object Oriented Design</vt:lpstr>
      <vt:lpstr>A bit about me</vt:lpstr>
      <vt:lpstr>Giving is receiving</vt:lpstr>
      <vt:lpstr>Today’s session</vt:lpstr>
      <vt:lpstr>Basic OOP</vt:lpstr>
      <vt:lpstr>Code smells</vt:lpstr>
      <vt:lpstr>Design smells</vt:lpstr>
      <vt:lpstr>Why does software rot?</vt:lpstr>
      <vt:lpstr>SOLID</vt:lpstr>
      <vt:lpstr>Where does SOLID come from?</vt:lpstr>
      <vt:lpstr>Jenga</vt:lpstr>
      <vt:lpstr>PowerPoint Presentation</vt:lpstr>
      <vt:lpstr>Single Responsibility Principle (SRP)</vt:lpstr>
      <vt:lpstr>PowerPoint Presentation</vt:lpstr>
      <vt:lpstr>Responsibility</vt:lpstr>
      <vt:lpstr>Demo</vt:lpstr>
      <vt:lpstr>Open Closed principle (OCP)</vt:lpstr>
      <vt:lpstr>PowerPoint Presentation</vt:lpstr>
      <vt:lpstr>Conforming to OCP</vt:lpstr>
      <vt:lpstr>Does not conform to OCP</vt:lpstr>
      <vt:lpstr>Strategy pattern</vt:lpstr>
      <vt:lpstr>Conforming to OCP </vt:lpstr>
      <vt:lpstr>Demo</vt:lpstr>
      <vt:lpstr>Liskov Substitution Principle (LSP)</vt:lpstr>
      <vt:lpstr>PowerPoint Presentation</vt:lpstr>
      <vt:lpstr>IS-A</vt:lpstr>
      <vt:lpstr>Substitution</vt:lpstr>
      <vt:lpstr>Demo</vt:lpstr>
      <vt:lpstr>Interface Segregation Principle (ISP)</vt:lpstr>
      <vt:lpstr>PowerPoint Presentation</vt:lpstr>
      <vt:lpstr>Demo</vt:lpstr>
      <vt:lpstr>Dependency Inversion Principle (DIP)</vt:lpstr>
      <vt:lpstr>PowerPoint Presentation</vt:lpstr>
      <vt:lpstr>Demo</vt:lpstr>
      <vt:lpstr>Simplified dependencies graph</vt:lpstr>
      <vt:lpstr>Where is the “new”?</vt:lpstr>
      <vt:lpstr>Here is the “new”</vt:lpstr>
      <vt:lpstr>Other principles</vt:lpstr>
      <vt:lpstr>Aim high, to the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Eldar Sehayek</cp:lastModifiedBy>
  <cp:revision>72</cp:revision>
  <dcterms:created xsi:type="dcterms:W3CDTF">2011-02-22T01:52:02Z</dcterms:created>
  <dcterms:modified xsi:type="dcterms:W3CDTF">2021-01-13T19:25:53Z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elsehaye@microsoft.com</vt:lpwstr>
  </property>
  <property fmtid="{D5CDD505-2E9C-101B-9397-08002B2CF9AE}" pid="5" name="MSIP_Label_f42aa342-8706-4288-bd11-ebb85995028c_SetDate">
    <vt:lpwstr>2019-02-24T11:15:06.2368926Z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1b52116c-a16d-45ac-94ab-001ca5d9ceaa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