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sldIdLst>
    <p:sldId id="256" r:id="rId2"/>
  </p:sldIdLst>
  <p:sldSz cx="21278850" cy="30279975"/>
  <p:notesSz cx="6858000" cy="9144000"/>
  <p:defaultTextStyle>
    <a:defPPr>
      <a:defRPr lang="ru-RU"/>
    </a:defPPr>
    <a:lvl1pPr marL="0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3098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6197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9295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92394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65492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38590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11689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84787" algn="l" defTabSz="2946197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21E"/>
    <a:srgbClr val="1AA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7" autoAdjust="0"/>
  </p:normalViewPr>
  <p:slideViewPr>
    <p:cSldViewPr>
      <p:cViewPr>
        <p:scale>
          <a:sx n="66" d="100"/>
          <a:sy n="66" d="100"/>
        </p:scale>
        <p:origin x="-318" y="6384"/>
      </p:cViewPr>
      <p:guideLst>
        <p:guide orient="horz" pos="9537"/>
        <p:guide pos="6702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D230E-466E-459E-8A09-BDC78CBCA0E4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24088" y="685800"/>
            <a:ext cx="240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15684-32DE-4E46-B025-3512E93B0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84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3098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6197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19295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2394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65492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38590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11689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784787" algn="l" defTabSz="29461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5684-32DE-4E46-B025-3512E93B0B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8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914" y="9406421"/>
            <a:ext cx="18087023" cy="649056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91828" y="17158653"/>
            <a:ext cx="14895195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3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1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11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2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1087713" y="3763974"/>
            <a:ext cx="15852003" cy="8016483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524311" y="3763974"/>
            <a:ext cx="47208755" cy="8016483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5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1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2" y="19457690"/>
            <a:ext cx="18087023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0882" y="12833948"/>
            <a:ext cx="18087023" cy="6623742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61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1929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239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654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385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168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8478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36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24311" y="21924947"/>
            <a:ext cx="31530380" cy="6200385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409338" y="21924947"/>
            <a:ext cx="31530378" cy="6200385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6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3943" y="1212604"/>
            <a:ext cx="19150965" cy="5046663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3943" y="6777952"/>
            <a:ext cx="9401854" cy="2824726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098" indent="0">
              <a:buNone/>
              <a:defRPr sz="6400" b="1"/>
            </a:lvl2pPr>
            <a:lvl3pPr marL="2946197" indent="0">
              <a:buNone/>
              <a:defRPr sz="5800" b="1"/>
            </a:lvl3pPr>
            <a:lvl4pPr marL="4419295" indent="0">
              <a:buNone/>
              <a:defRPr sz="5200" b="1"/>
            </a:lvl4pPr>
            <a:lvl5pPr marL="5892394" indent="0">
              <a:buNone/>
              <a:defRPr sz="5200" b="1"/>
            </a:lvl5pPr>
            <a:lvl6pPr marL="7365492" indent="0">
              <a:buNone/>
              <a:defRPr sz="5200" b="1"/>
            </a:lvl6pPr>
            <a:lvl7pPr marL="8838590" indent="0">
              <a:buNone/>
              <a:defRPr sz="5200" b="1"/>
            </a:lvl7pPr>
            <a:lvl8pPr marL="10311689" indent="0">
              <a:buNone/>
              <a:defRPr sz="5200" b="1"/>
            </a:lvl8pPr>
            <a:lvl9pPr marL="11784787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3943" y="9602678"/>
            <a:ext cx="9401854" cy="1744603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09361" y="6777952"/>
            <a:ext cx="9405548" cy="2824726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098" indent="0">
              <a:buNone/>
              <a:defRPr sz="6400" b="1"/>
            </a:lvl2pPr>
            <a:lvl3pPr marL="2946197" indent="0">
              <a:buNone/>
              <a:defRPr sz="5800" b="1"/>
            </a:lvl3pPr>
            <a:lvl4pPr marL="4419295" indent="0">
              <a:buNone/>
              <a:defRPr sz="5200" b="1"/>
            </a:lvl4pPr>
            <a:lvl5pPr marL="5892394" indent="0">
              <a:buNone/>
              <a:defRPr sz="5200" b="1"/>
            </a:lvl5pPr>
            <a:lvl6pPr marL="7365492" indent="0">
              <a:buNone/>
              <a:defRPr sz="5200" b="1"/>
            </a:lvl6pPr>
            <a:lvl7pPr marL="8838590" indent="0">
              <a:buNone/>
              <a:defRPr sz="5200" b="1"/>
            </a:lvl7pPr>
            <a:lvl8pPr marL="10311689" indent="0">
              <a:buNone/>
              <a:defRPr sz="5200" b="1"/>
            </a:lvl8pPr>
            <a:lvl9pPr marL="11784787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09361" y="9602678"/>
            <a:ext cx="9405548" cy="1744603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5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24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3944" y="1205591"/>
            <a:ext cx="7000595" cy="5130774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9440" y="1205594"/>
            <a:ext cx="11895468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3944" y="6336368"/>
            <a:ext cx="7000595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3098" indent="0">
              <a:buNone/>
              <a:defRPr sz="3900"/>
            </a:lvl2pPr>
            <a:lvl3pPr marL="2946197" indent="0">
              <a:buNone/>
              <a:defRPr sz="3200"/>
            </a:lvl3pPr>
            <a:lvl4pPr marL="4419295" indent="0">
              <a:buNone/>
              <a:defRPr sz="2900"/>
            </a:lvl4pPr>
            <a:lvl5pPr marL="5892394" indent="0">
              <a:buNone/>
              <a:defRPr sz="2900"/>
            </a:lvl5pPr>
            <a:lvl6pPr marL="7365492" indent="0">
              <a:buNone/>
              <a:defRPr sz="2900"/>
            </a:lvl6pPr>
            <a:lvl7pPr marL="8838590" indent="0">
              <a:buNone/>
              <a:defRPr sz="2900"/>
            </a:lvl7pPr>
            <a:lvl8pPr marL="10311689" indent="0">
              <a:buNone/>
              <a:defRPr sz="2900"/>
            </a:lvl8pPr>
            <a:lvl9pPr marL="11784787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7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0804" y="21195982"/>
            <a:ext cx="12767310" cy="2502306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70804" y="2705572"/>
            <a:ext cx="1276731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3098" indent="0">
              <a:buNone/>
              <a:defRPr sz="9000"/>
            </a:lvl2pPr>
            <a:lvl3pPr marL="2946197" indent="0">
              <a:buNone/>
              <a:defRPr sz="7700"/>
            </a:lvl3pPr>
            <a:lvl4pPr marL="4419295" indent="0">
              <a:buNone/>
              <a:defRPr sz="6400"/>
            </a:lvl4pPr>
            <a:lvl5pPr marL="5892394" indent="0">
              <a:buNone/>
              <a:defRPr sz="6400"/>
            </a:lvl5pPr>
            <a:lvl6pPr marL="7365492" indent="0">
              <a:buNone/>
              <a:defRPr sz="6400"/>
            </a:lvl6pPr>
            <a:lvl7pPr marL="8838590" indent="0">
              <a:buNone/>
              <a:defRPr sz="6400"/>
            </a:lvl7pPr>
            <a:lvl8pPr marL="10311689" indent="0">
              <a:buNone/>
              <a:defRPr sz="6400"/>
            </a:lvl8pPr>
            <a:lvl9pPr marL="11784787" indent="0">
              <a:buNone/>
              <a:defRPr sz="64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70804" y="23698288"/>
            <a:ext cx="1276731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3098" indent="0">
              <a:buNone/>
              <a:defRPr sz="3900"/>
            </a:lvl2pPr>
            <a:lvl3pPr marL="2946197" indent="0">
              <a:buNone/>
              <a:defRPr sz="3200"/>
            </a:lvl3pPr>
            <a:lvl4pPr marL="4419295" indent="0">
              <a:buNone/>
              <a:defRPr sz="2900"/>
            </a:lvl4pPr>
            <a:lvl5pPr marL="5892394" indent="0">
              <a:buNone/>
              <a:defRPr sz="2900"/>
            </a:lvl5pPr>
            <a:lvl6pPr marL="7365492" indent="0">
              <a:buNone/>
              <a:defRPr sz="2900"/>
            </a:lvl6pPr>
            <a:lvl7pPr marL="8838590" indent="0">
              <a:buNone/>
              <a:defRPr sz="2900"/>
            </a:lvl7pPr>
            <a:lvl8pPr marL="10311689" indent="0">
              <a:buNone/>
              <a:defRPr sz="2900"/>
            </a:lvl8pPr>
            <a:lvl9pPr marL="11784787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55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3943" y="1212604"/>
            <a:ext cx="19150965" cy="5046663"/>
          </a:xfrm>
          <a:prstGeom prst="rect">
            <a:avLst/>
          </a:prstGeom>
        </p:spPr>
        <p:txBody>
          <a:bodyPr vert="horz" lIns="294620" tIns="147310" rIns="294620" bIns="14731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3943" y="7065331"/>
            <a:ext cx="19150965" cy="19983383"/>
          </a:xfrm>
          <a:prstGeom prst="rect">
            <a:avLst/>
          </a:prstGeom>
        </p:spPr>
        <p:txBody>
          <a:bodyPr vert="horz" lIns="294620" tIns="147310" rIns="294620" bIns="14731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3943" y="28065053"/>
            <a:ext cx="4965065" cy="1612129"/>
          </a:xfrm>
          <a:prstGeom prst="rect">
            <a:avLst/>
          </a:prstGeom>
        </p:spPr>
        <p:txBody>
          <a:bodyPr vert="horz" lIns="294620" tIns="147310" rIns="294620" bIns="14731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3565-1B39-4254-A910-A655F3CA4B45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270274" y="28065053"/>
            <a:ext cx="6738303" cy="1612129"/>
          </a:xfrm>
          <a:prstGeom prst="rect">
            <a:avLst/>
          </a:prstGeom>
        </p:spPr>
        <p:txBody>
          <a:bodyPr vert="horz" lIns="294620" tIns="147310" rIns="294620" bIns="14731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249843" y="28065053"/>
            <a:ext cx="4965065" cy="1612129"/>
          </a:xfrm>
          <a:prstGeom prst="rect">
            <a:avLst/>
          </a:prstGeom>
        </p:spPr>
        <p:txBody>
          <a:bodyPr vert="horz" lIns="294620" tIns="147310" rIns="294620" bIns="14731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2646-8249-49CC-B136-5C546DA93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9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6197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4824" indent="-1104824" algn="l" defTabSz="2946197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3785" indent="-920687" algn="l" defTabSz="2946197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2746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4" indent="-736549" algn="l" defTabSz="2946197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28943" indent="-736549" algn="l" defTabSz="2946197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2041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5140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48238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1336" indent="-736549" algn="l" defTabSz="2946197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098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197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9295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92394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65492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38590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1689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4787" algn="l" defTabSz="29461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3" Type="http://schemas.openxmlformats.org/officeDocument/2006/relationships/image" Target="../media/image1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9001514"/>
            <a:ext cx="21278850" cy="1278461"/>
          </a:xfrm>
          <a:prstGeom prst="rect">
            <a:avLst/>
          </a:prstGeom>
          <a:gradFill flip="none" rotWithShape="1">
            <a:gsLst>
              <a:gs pos="29000">
                <a:schemeClr val="bg1">
                  <a:lumMod val="20000"/>
                  <a:lumOff val="80000"/>
                </a:schemeClr>
              </a:gs>
              <a:gs pos="53000">
                <a:schemeClr val="accent3">
                  <a:lumMod val="40000"/>
                  <a:lumOff val="60000"/>
                </a:schemeClr>
              </a:gs>
              <a:gs pos="68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70304" y="18164324"/>
            <a:ext cx="6888551" cy="10837190"/>
          </a:xfrm>
          <a:prstGeom prst="rect">
            <a:avLst/>
          </a:prstGeom>
          <a:ln w="76200">
            <a:solidFill>
              <a:srgbClr val="00B050">
                <a:alpha val="44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0273" y="234332"/>
            <a:ext cx="20738304" cy="3891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055249" y="591756"/>
            <a:ext cx="11737304" cy="3534301"/>
          </a:xfrm>
          <a:prstGeom prst="rect">
            <a:avLst/>
          </a:prstGeom>
          <a:noFill/>
          <a:ln>
            <a:noFill/>
          </a:ln>
          <a:effectLst>
            <a:outerShdw blurRad="596900" dist="50800" dir="942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Улучшение качества тональной классификации с использованием лексиконов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Русначенко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Н.Л.</a:t>
            </a:r>
          </a:p>
          <a:p>
            <a:pPr algn="ctr">
              <a:spcBef>
                <a:spcPts val="800"/>
              </a:spcBef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kolyarus@yandex.ru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273" y="4484915"/>
            <a:ext cx="6912767" cy="5566019"/>
          </a:xfrm>
          <a:prstGeom prst="rect">
            <a:avLst/>
          </a:prstGeom>
          <a:solidFill>
            <a:schemeClr val="lt1"/>
          </a:solidFill>
          <a:ln w="76200">
            <a:solidFill>
              <a:schemeClr val="tx2">
                <a:lumMod val="60000"/>
                <a:lumOff val="40000"/>
                <a:alpha val="5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icolay\Downloads\42-30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6" y="416734"/>
            <a:ext cx="8640960" cy="35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56209" y="13051755"/>
            <a:ext cx="6912767" cy="4896544"/>
          </a:xfrm>
          <a:prstGeom prst="rect">
            <a:avLst/>
          </a:prstGeom>
          <a:ln w="76200">
            <a:solidFill>
              <a:srgbClr val="7030A0">
                <a:alpha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19710" y="4484914"/>
            <a:ext cx="6598361" cy="5616625"/>
          </a:xfrm>
          <a:prstGeom prst="rect">
            <a:avLst/>
          </a:prstGeom>
          <a:solidFill>
            <a:schemeClr val="lt1"/>
          </a:solidFill>
          <a:ln w="76200">
            <a:solidFill>
              <a:srgbClr val="FFC000">
                <a:alpha val="3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4275690" y="4484915"/>
            <a:ext cx="6732888" cy="8305164"/>
          </a:xfrm>
          <a:prstGeom prst="rect">
            <a:avLst/>
          </a:prstGeom>
          <a:solidFill>
            <a:schemeClr val="lt1"/>
          </a:solidFill>
          <a:ln w="76200">
            <a:solidFill>
              <a:srgbClr val="1AACCE">
                <a:alpha val="4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419710" y="17734386"/>
            <a:ext cx="6642673" cy="11267127"/>
          </a:xfrm>
          <a:prstGeom prst="rect">
            <a:avLst/>
          </a:prstGeom>
          <a:ln w="76200">
            <a:solidFill>
              <a:srgbClr val="C00000">
                <a:alpha val="3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4287069" y="23708939"/>
            <a:ext cx="6696745" cy="5292575"/>
          </a:xfrm>
          <a:prstGeom prst="rect">
            <a:avLst/>
          </a:prstGeom>
          <a:ln w="76200">
            <a:solidFill>
              <a:schemeClr val="accent5">
                <a:lumMod val="75000"/>
                <a:alpha val="44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928" y="4482803"/>
            <a:ext cx="687687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  <a:tabLst>
                <a:tab pos="444500" algn="r"/>
                <a:tab pos="4572000" algn="l"/>
              </a:tabLst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Задача</a:t>
            </a:r>
          </a:p>
          <a:p>
            <a:pPr marL="360000" indent="-3600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Построение модели на основе методов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ML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решения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задачи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тональной классификации сообщений сети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(соревнования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SentiRuEval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0000" indent="-360000" algn="just">
              <a:buFont typeface="Wingdings" pitchFamily="2" charset="2"/>
              <a:buChar char="Ø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Тональность определяется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сообщения в целом, и по отношению к </a:t>
            </a: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рассматриваемым в сообщении организациям</a:t>
            </a: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Задача решается отдельно для каждой организации (коллекции данных)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26000" lvl="1" indent="-360000"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банковские компании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26000" lvl="1" indent="-360000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TKK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телекоммуникационные компании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Сообщению может быть проставлена одна из следующих тональных оценок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sz="2400" b="1" dirty="0" smtClean="0">
                <a:solidFill>
                  <a:srgbClr val="34921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70273" y="10050934"/>
                <a:ext cx="6876873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4000" b="1" dirty="0" smtClean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ru-RU" sz="4000" b="1" dirty="0" smtClean="0">
                    <a:latin typeface="Times New Roman" pitchFamily="18" charset="0"/>
                    <a:cs typeface="Times New Roman" pitchFamily="18" charset="0"/>
                  </a:rPr>
                  <a:t>Идея</a:t>
                </a:r>
              </a:p>
              <a:p>
                <a:pPr marL="342900" indent="-342900" algn="just">
                  <a:buFont typeface="Wingdings" pitchFamily="2" charset="2"/>
                  <a:buChar char="§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Использование признаков на основе </a:t>
                </a:r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лексиконов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2400" u="sng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20000" indent="-342900" algn="just">
                  <a:buFont typeface="Wingdings" pitchFamily="2" charset="2"/>
                  <a:buChar char="§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словарей, состоящих из пар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ru-RU" sz="2400" i="1" smtClean="0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𝑣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ru-RU" sz="2400" i="1">
                        <a:latin typeface="Cambria Math"/>
                      </a:rPr>
                      <m:t>−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терм, 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𝑣</m:t>
                    </m:r>
                    <m:r>
                      <a:rPr lang="ru-RU" sz="2400" i="1">
                        <a:latin typeface="Cambria Math"/>
                      </a:rPr>
                      <m:t>∈</m:t>
                    </m:r>
                    <m:r>
                      <a:rPr lang="ru-RU" sz="2400" i="1">
                        <a:latin typeface="Cambria Math"/>
                      </a:rPr>
                      <m:t>ℝ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тональная окраска терма.</a:t>
                </a:r>
              </a:p>
              <a:p>
                <a:pPr marL="342900" indent="-342900" algn="just">
                  <a:buFont typeface="Wingdings" pitchFamily="2" charset="2"/>
                  <a:buChar char="§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Увеличение объема (балансировка тональных классов) обучающей коллекции (пополнение сообщениями внешних источников)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73" y="10050934"/>
                <a:ext cx="6876873" cy="3000821"/>
              </a:xfrm>
              <a:prstGeom prst="rect">
                <a:avLst/>
              </a:prstGeom>
              <a:blipFill rotWithShape="1">
                <a:blip r:embed="rId4"/>
                <a:stretch>
                  <a:fillRect l="-1152" t="-3659" r="-1418" b="-3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81982" y="12979747"/>
            <a:ext cx="682302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Смежные работы</a:t>
            </a:r>
          </a:p>
          <a:p>
            <a:pPr marL="342900" lvl="1" indent="-342900" algn="just">
              <a:buFont typeface="Wingdings" pitchFamily="2" charset="2"/>
              <a:buChar char="Ø"/>
            </a:pP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Построение лексиконов на основе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u="sng" dirty="0">
              <a:latin typeface="Times New Roman" pitchFamily="18" charset="0"/>
              <a:cs typeface="Times New Roman" pitchFamily="18" charset="0"/>
            </a:endParaRPr>
          </a:p>
          <a:p>
            <a:pPr marL="1080000" lvl="1" indent="-342900"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PMI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меры взаимной информации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80000" lvl="1" indent="-342900"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сематической ориентации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(Turney P., 2002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Автообучение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авторазметка сообщений с целью дополнения тональных классов обучающих коллекций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(Severyn A., Moshitti A., 2015)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вспомогательных признаков, в том числе на основе лексиконов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Saif. M. Kiritchenko S., Xiaodan Z., 2015)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99930" y="18164323"/>
                <a:ext cx="6849947" cy="1087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4000" b="1" dirty="0" smtClean="0"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ru-RU" sz="4000" b="1" dirty="0" smtClean="0">
                    <a:latin typeface="Times New Roman" pitchFamily="18" charset="0"/>
                    <a:cs typeface="Times New Roman" pitchFamily="18" charset="0"/>
                  </a:rPr>
                  <a:t>Построение лексиконов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 основе меры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взаимной информации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термов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𝑷𝑴𝑰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ru-RU" sz="2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400" dirty="0" smtClean="0"/>
              </a:p>
              <a:p>
                <a:pPr algn="just"/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Введем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маркер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в качестве одного из параметров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itchFamily="18" charset="0"/>
                      </a:rPr>
                      <m:t>𝑃𝑀𝐼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. Воз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м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ожные значения маркера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20000" lvl="1" indent="-342900">
                  <a:buFont typeface="Arial" pitchFamily="34" charset="0"/>
                  <a:buChar char="•"/>
                </a:pPr>
                <a:r>
                  <a:rPr lang="en-US" sz="2400" b="1" dirty="0" smtClean="0">
                    <a:solidFill>
                      <a:srgbClr val="34921E"/>
                    </a:solidFill>
                    <a:latin typeface="Consolas" pitchFamily="49" charset="0"/>
                    <a:cs typeface="Consolas" pitchFamily="49" charset="0"/>
                  </a:rPr>
                  <a:t>Excellent</a:t>
                </a:r>
                <a:r>
                  <a:rPr lang="ru-RU" sz="2400" dirty="0" smtClean="0">
                    <a:solidFill>
                      <a:srgbClr val="34921E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– хороший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20000" lvl="1" indent="-342900">
                  <a:buFont typeface="Arial" pitchFamily="34" charset="0"/>
                  <a:buChar char="•"/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Poor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плохой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Семантической ориентацией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называется величина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/>
                        </a:rPr>
                        <m:t>𝑺𝑶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ru-RU" sz="2400" i="1">
                          <a:latin typeface="Cambria Math"/>
                        </a:rPr>
                        <m:t>𝑃𝑀𝐼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smtClean="0">
                              <a:solidFill>
                                <a:srgbClr val="34921E"/>
                              </a:solidFill>
                              <a:latin typeface="Consolas" pitchFamily="49" charset="0"/>
                              <a:cs typeface="Consolas" pitchFamily="49" charset="0"/>
                            </a:rPr>
                            <m:t>Excellent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ru-RU" sz="2400" i="1">
                          <a:latin typeface="Cambria Math"/>
                        </a:rPr>
                        <m:t>𝑃𝑀𝐼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ru-RU" sz="2400" i="1"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latin typeface="Cambria Math"/>
                        </a:rPr>
                        <m:t>,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m:t>Poor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 smtClean="0"/>
              </a:p>
              <a:p>
                <a:pPr marL="720000" lvl="1" indent="-342900" algn="just">
                  <a:buFont typeface="Arial" pitchFamily="34" charset="0"/>
                  <a:buChar char="•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Знак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опред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е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ляет один из двух маркеров, к которому принадлежит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720000" lvl="1" indent="-342900" algn="just">
                  <a:spcAft>
                    <a:spcPts val="6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𝑆𝑂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степень принадлежности маркеру.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Лексикон составляется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 основе коллекции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𝐾</m:t>
                    </m:r>
                    <m:r>
                      <a:rPr lang="ru-RU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𝐸</m:t>
                        </m:r>
                        <m:r>
                          <a:rPr lang="ru-RU" sz="2400" i="1">
                            <a:latin typeface="Cambria Math"/>
                          </a:rPr>
                          <m:t>𝑥𝑐𝑒𝑙𝑙𝑒𝑛𝑡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𝑃𝑜𝑜𝑟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𝑆</m:t>
                      </m:r>
                      <m:r>
                        <a:rPr lang="ru-RU" sz="2400" i="1"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|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 〈</m:t>
                          </m:r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  <m:r>
                            <a:rPr lang="ru-RU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ru-RU" sz="2400" i="1">
                              <a:latin typeface="Cambria Math"/>
                            </a:rPr>
                            <m:t> </m:t>
                          </m:r>
                          <m:r>
                            <a:rPr lang="ru-RU" sz="2400" i="1">
                              <a:latin typeface="Cambria Math"/>
                            </a:rPr>
                            <m:t>𝑆𝑂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400" i="1">
                              <a:latin typeface="Cambria Math"/>
                            </a:rPr>
                            <m:t>〉 </m:t>
                          </m:r>
                        </m:e>
                      </m:d>
                      <m:r>
                        <a:rPr lang="ru-RU" sz="2400" i="1">
                          <a:latin typeface="Cambria Math"/>
                        </a:rPr>
                        <m:t> </m:t>
                      </m:r>
                      <m:r>
                        <a:rPr lang="ru-RU" sz="2400" i="1">
                          <a:latin typeface="Cambria Math"/>
                        </a:rPr>
                        <m:t>𝑡</m:t>
                      </m:r>
                      <m:r>
                        <a:rPr lang="ru-RU" sz="2400" i="1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ru-RU" sz="2400" i="1">
                              <a:latin typeface="Cambria Math"/>
                            </a:rPr>
                            <m:t>𝑥𝑐𝑒𝑙𝑙𝑒𝑛𝑡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𝑃𝑜𝑜𝑟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ru-RU" sz="2400" b="0" dirty="0" smtClean="0"/>
              </a:p>
              <a:p>
                <a:pPr marL="720000" lvl="1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𝐸𝑥𝑐𝑒𝑙𝑙𝑒𝑛𝑡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-- </a:t>
                </a:r>
                <a:r>
                  <a:rPr lang="ru-RU" sz="2400" dirty="0"/>
                  <a:t>с</a:t>
                </a:r>
                <a:r>
                  <a:rPr lang="ru-RU" sz="2400" dirty="0" smtClean="0"/>
                  <a:t>ообщения с меткой </a:t>
                </a:r>
                <a:r>
                  <a:rPr lang="en-US" sz="2400" b="1" dirty="0" smtClean="0">
                    <a:solidFill>
                      <a:srgbClr val="34921E"/>
                    </a:solidFill>
                    <a:latin typeface="Consolas" pitchFamily="49" charset="0"/>
                    <a:cs typeface="Consolas" pitchFamily="49" charset="0"/>
                  </a:rPr>
                  <a:t>Excellent</a:t>
                </a:r>
                <a:r>
                  <a:rPr lang="en-US" sz="2400" dirty="0" smtClean="0"/>
                  <a:t>.</a:t>
                </a:r>
              </a:p>
              <a:p>
                <a:pPr marL="720000" lvl="1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𝑃𝑜𝑜𝑟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-- </a:t>
                </a:r>
                <a:r>
                  <a:rPr lang="ru-RU" sz="2400" dirty="0" smtClean="0"/>
                  <a:t>сообщени</a:t>
                </a:r>
                <a:r>
                  <a:rPr lang="ru-RU" sz="2400" dirty="0"/>
                  <a:t>я</a:t>
                </a:r>
                <a:r>
                  <a:rPr lang="ru-RU" sz="2400" dirty="0" smtClean="0"/>
                  <a:t> с меткой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Poor</a:t>
                </a:r>
                <a:r>
                  <a:rPr lang="en-US" sz="2400" dirty="0" smtClean="0"/>
                  <a:t>.</a:t>
                </a:r>
                <a:endParaRPr lang="ru-RU" sz="2400" dirty="0"/>
              </a:p>
              <a:p>
                <a:pPr algn="just"/>
                <a:r>
                  <a:rPr lang="ru-RU" sz="2400" b="1" dirty="0">
                    <a:latin typeface="Times New Roman" pitchFamily="18" charset="0"/>
                    <a:cs typeface="Times New Roman" pitchFamily="18" charset="0"/>
                  </a:rPr>
                  <a:t>Составление тональной коллекции с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нуля (авторазметка сообщений)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Прием трансляции сообщений сети </a:t>
                </a: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Twitter</a:t>
                </a:r>
                <a:r>
                  <a:rPr lang="ru-RU" sz="2400" b="1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 составление коллекции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Times New Roman" pitchFamily="18" charset="0"/>
                      </a:rPr>
                      <m:t>𝐾</m:t>
                    </m:r>
                  </m:oMath>
                </a14:m>
                <a:r>
                  <a:rPr lang="ru-RU" sz="24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r>
                  <a:rPr lang="ru-RU" sz="2400" u="sng" dirty="0">
                    <a:latin typeface="Times New Roman" pitchFamily="18" charset="0"/>
                    <a:cs typeface="Times New Roman" pitchFamily="18" charset="0"/>
                  </a:rPr>
                  <a:t>Разбиение</a:t>
                </a:r>
                <a:r>
                  <a:rPr lang="en-US" sz="2400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u="sng" dirty="0">
                    <a:latin typeface="Times New Roman" pitchFamily="18" charset="0"/>
                    <a:cs typeface="Times New Roman" pitchFamily="18" charset="0"/>
                  </a:rPr>
                  <a:t>коллекции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сообщений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𝐾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34921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34921E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34921E"/>
                            </a:solidFill>
                            <a:latin typeface="Cambria Math"/>
                          </a:rPr>
                          <m:t>𝑬𝒙𝒄𝒆𝒍𝒍𝒆𝒏𝒕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𝑷𝒐𝒐𝒓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с помощью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737100" lvl="1" algn="just"/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Эмотиконов в сообщении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смайликов </a:t>
                </a:r>
                <a:r>
                  <a:rPr lang="en-US" sz="2400" b="1" kern="0" dirty="0">
                    <a:solidFill>
                      <a:srgbClr val="34921E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</a:t>
                </a:r>
                <a:r>
                  <a:rPr lang="en-US" sz="2400" kern="0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, </a:t>
                </a:r>
                <a:r>
                  <a:rPr lang="en-US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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);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" y="18164323"/>
                <a:ext cx="6849947" cy="10879453"/>
              </a:xfrm>
              <a:prstGeom prst="rect">
                <a:avLst/>
              </a:prstGeom>
              <a:blipFill rotWithShape="1">
                <a:blip r:embed="rId5"/>
                <a:stretch>
                  <a:fillRect l="-1335" t="-1009" r="-1423" b="-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14412"/>
              </p:ext>
            </p:extLst>
          </p:nvPr>
        </p:nvGraphicFramePr>
        <p:xfrm>
          <a:off x="7524750" y="19090181"/>
          <a:ext cx="6398164" cy="2194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56616"/>
                <a:gridCol w="1098019"/>
                <a:gridCol w="1392962"/>
                <a:gridCol w="1282383"/>
                <a:gridCol w="968184"/>
              </a:tblGrid>
              <a:tr h="228382">
                <a:tc gridSpan="5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</a:t>
                      </a:r>
                      <a:r>
                        <a:rPr lang="ru-RU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ru-RU" sz="2400" b="0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(количество сообщений)</a:t>
                      </a:r>
                      <a:endParaRPr lang="ru-RU" sz="4000" b="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5644"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Коллекция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en-US" sz="2400" b="1" kern="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</a:t>
                      </a:r>
                      <a:endParaRPr lang="ru-RU" sz="4000" b="1" kern="150" dirty="0">
                        <a:solidFill>
                          <a:srgbClr val="34921E"/>
                        </a:solidFill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en-US" sz="2400" b="1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</a:t>
                      </a:r>
                      <a:endParaRPr lang="ru-RU" sz="40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en-US" sz="2400" b="1" kern="0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</a:t>
                      </a:r>
                      <a:endParaRPr lang="ru-RU" sz="4000" b="1" kern="150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всего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287"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BANK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356</a:t>
                      </a:r>
                      <a:r>
                        <a:rPr lang="en-US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400" kern="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(7%)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3 482 </a:t>
                      </a: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b="1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(71%)</a:t>
                      </a:r>
                      <a:endParaRPr lang="ru-RU" sz="40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1 077 </a:t>
                      </a: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(21%)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915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287"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ТКК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956 </a:t>
                      </a:r>
                      <a:endParaRPr lang="ru-RU" sz="2400" kern="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(19%)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2 269 </a:t>
                      </a: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b="1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(47%)</a:t>
                      </a:r>
                      <a:endParaRPr lang="ru-RU" sz="40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1 634 </a:t>
                      </a:r>
                    </a:p>
                    <a:p>
                      <a:pPr marL="0" lv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(34%)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ru-RU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859</a:t>
                      </a:r>
                      <a:endParaRPr lang="ru-RU" sz="40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370657" y="17643631"/>
            <a:ext cx="6616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Обучающие коллекции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Несбалансированные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0000" lvl="1" indent="-34290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Предоставленные организаторами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4609"/>
              </p:ext>
            </p:extLst>
          </p:nvPr>
        </p:nvGraphicFramePr>
        <p:xfrm>
          <a:off x="7528153" y="21332676"/>
          <a:ext cx="6389734" cy="1828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71112"/>
                <a:gridCol w="1080120"/>
                <a:gridCol w="1403515"/>
                <a:gridCol w="1260781"/>
                <a:gridCol w="974206"/>
              </a:tblGrid>
              <a:tr h="288031">
                <a:tc gridSpan="5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ru-RU" sz="2400" b="1" kern="1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3178"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BANK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1 354 </a:t>
                      </a:r>
                      <a:r>
                        <a:rPr lang="ru-RU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15%)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4 870 </a:t>
                      </a:r>
                      <a:r>
                        <a:rPr lang="ru-RU" sz="24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(55.4%)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2 550 </a:t>
                      </a:r>
                      <a:r>
                        <a:rPr lang="ru-RU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29%)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8 783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178"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ТКК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704 (</a:t>
                      </a: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7%)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6 756 </a:t>
                      </a:r>
                      <a:r>
                        <a:rPr lang="ru-RU" sz="24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(74.22%)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1 741 </a:t>
                      </a:r>
                      <a:r>
                        <a:rPr lang="ru-RU" sz="2400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19%)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spcAft>
                          <a:spcPts val="0"/>
                        </a:spcAft>
                      </a:pPr>
                      <a:r>
                        <a:rPr lang="ru-RU" sz="2400" kern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9 102</a:t>
                      </a:r>
                      <a:endParaRPr lang="ru-RU" sz="2400" kern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Таблица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409809"/>
                  </p:ext>
                </p:extLst>
              </p:nvPr>
            </p:nvGraphicFramePr>
            <p:xfrm>
              <a:off x="7524750" y="27375027"/>
              <a:ext cx="6438872" cy="150803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641711"/>
                    <a:gridCol w="1713090"/>
                    <a:gridCol w="3084071"/>
                  </a:tblGrid>
                  <a:tr h="377009">
                    <a:tc gridSpan="3"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Сбалансированные </a:t>
                          </a:r>
                          <a:r>
                            <a:rPr lang="ru-RU" sz="2400" b="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(количество сообщений)</a:t>
                          </a:r>
                          <a:r>
                            <a:rPr lang="ru-RU" sz="2400" b="0" kern="15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ru-RU" sz="2800" b="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7009"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0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Коллекция</a:t>
                          </a:r>
                          <a:endParaRPr lang="ru-RU" sz="4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0" indent="0" algn="ctr" fontAlgn="auto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5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ru-RU" sz="3200" i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0" smtClean="0">
                                    <a:effectLst/>
                                    <a:latin typeface="Cambria Math"/>
                                    <a:ea typeface="+mn-ea"/>
                                    <a:cs typeface="Times New Roman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ru-RU" sz="2400" i="1" kern="0" dirty="0" smtClean="0">
                            <a:effectLst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7009"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TTK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6888</a:t>
                          </a:r>
                          <a:endParaRPr lang="ru-RU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14610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(+112%)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7009">
                    <a:tc>
                      <a:txBody>
                        <a:bodyPr/>
                        <a:lstStyle/>
                        <a:p>
                          <a:pPr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BANK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10446</a:t>
                          </a:r>
                          <a:endParaRPr lang="ru-RU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20268 (+94%)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8" name="Таблица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409809"/>
                  </p:ext>
                </p:extLst>
              </p:nvPr>
            </p:nvGraphicFramePr>
            <p:xfrm>
              <a:off x="7524750" y="27375027"/>
              <a:ext cx="6438872" cy="150803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641711"/>
                    <a:gridCol w="1713090"/>
                    <a:gridCol w="3084071"/>
                  </a:tblGrid>
                  <a:tr h="377009">
                    <a:tc gridSpan="3"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Сбалансированные </a:t>
                          </a:r>
                          <a:r>
                            <a:rPr lang="ru-RU" sz="2400" b="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(количество сообщений)</a:t>
                          </a:r>
                          <a:r>
                            <a:rPr lang="ru-RU" sz="2400" b="0" kern="15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ru-RU" sz="2800" b="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7009"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0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Коллекция</a:t>
                          </a:r>
                          <a:endParaRPr lang="ru-RU" sz="4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96085" t="-124194" r="-180071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08893" t="-124194" b="-246774"/>
                          </a:stretch>
                        </a:blipFill>
                      </a:tcPr>
                    </a:tc>
                  </a:tr>
                  <a:tr h="377009"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TTK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6888</a:t>
                          </a:r>
                          <a:endParaRPr lang="ru-RU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14610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(+112%)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7009">
                    <a:tc>
                      <a:txBody>
                        <a:bodyPr/>
                        <a:lstStyle/>
                        <a:p>
                          <a:pPr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BANK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10446</a:t>
                          </a:r>
                          <a:endParaRPr lang="ru-RU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20268 (+94%)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451736" y="23116775"/>
                <a:ext cx="6566335" cy="4200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балансированные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720000" lvl="1" indent="-342900" algn="just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ru-RU" sz="2400" i="1" dirty="0" smtClean="0">
                    <a:latin typeface="Times New Roman" pitchFamily="18" charset="0"/>
                    <a:cs typeface="Times New Roman" pitchFamily="18" charset="0"/>
                  </a:rPr>
                  <a:t>Балансировка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ru-RU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 основе корпуса коротких текстов Ю. Рубцовой построен лексикон и произведен отбор сообщений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из той же коллекции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по формуле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400" dirty="0">
                  <a:latin typeface="Cambria Math"/>
                  <a:cs typeface="Times New Roman" pitchFamily="18" charset="0"/>
                </a:endParaRPr>
              </a:p>
              <a:p>
                <a:pPr marL="37710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i="1" smtClean="0">
                                  <a:latin typeface="Cambria Math"/>
                                  <a:cs typeface="Times New Roman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=1..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𝑆𝑂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-735999"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𝑃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пороговое значение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термы сообщения.</a:t>
                </a:r>
              </a:p>
              <a:p>
                <a:pPr marL="900000" lvl="2" indent="-4572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𝜶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сбалансированная коллекция 2015.</a:t>
                </a:r>
              </a:p>
              <a:p>
                <a:pPr marL="900000" lvl="2" indent="-4572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𝜷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–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балансировка коллекций 2015 и 2016 (их объединений) годов.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736" y="23116775"/>
                <a:ext cx="6566335" cy="4200252"/>
              </a:xfrm>
              <a:prstGeom prst="rect">
                <a:avLst/>
              </a:prstGeom>
              <a:blipFill rotWithShape="1">
                <a:blip r:embed="rId8"/>
                <a:stretch>
                  <a:fillRect l="-1206" t="-1161" r="-1391" b="-2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Таблица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84154"/>
                  </p:ext>
                </p:extLst>
              </p:nvPr>
            </p:nvGraphicFramePr>
            <p:xfrm>
              <a:off x="7615089" y="7147305"/>
              <a:ext cx="6264696" cy="28346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0147"/>
                    <a:gridCol w="2143869"/>
                    <a:gridCol w="1867154"/>
                    <a:gridCol w="1783526"/>
                  </a:tblGrid>
                  <a:tr h="581415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№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0" smtClean="0">
                                      <a:solidFill>
                                        <a:srgbClr val="34921E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0">
                                      <a:solidFill>
                                        <a:srgbClr val="34921E"/>
                                      </a:solidFill>
                                      <a:effectLst/>
                                      <a:latin typeface="Cambria Math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0" kern="0" smtClean="0">
                                      <a:solidFill>
                                        <a:srgbClr val="34921E"/>
                                      </a:solidFill>
                                      <a:effectLst/>
                                      <a:latin typeface="Cambria Math"/>
                                    </a:rPr>
                                    <m:t>𝐄</m:t>
                                  </m:r>
                                  <m:r>
                                    <a:rPr lang="ru-RU" sz="2400" b="1" i="1" kern="0">
                                      <a:solidFill>
                                        <a:srgbClr val="34921E"/>
                                      </a:solidFill>
                                      <a:effectLst/>
                                      <a:latin typeface="Cambria Math"/>
                                    </a:rPr>
                                    <m:t>𝒙𝒄𝒆𝒍𝒍𝒆𝒏𝒕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16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термов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0" smtClean="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0" kern="0" smtClean="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  <m:t>𝐏</m:t>
                                  </m:r>
                                  <m:r>
                                    <a:rPr lang="ru-RU" sz="2400" b="1" i="1" kern="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  <m:t>𝒐𝒐𝒓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16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термов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  <a:endParaRPr lang="en-US" sz="2400" kern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18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термов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4658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62 637</a:t>
                          </a:r>
                          <a:endParaRPr lang="en-US" sz="2400" kern="0" baseline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(56%)</a:t>
                          </a:r>
                          <a:endParaRPr lang="ru-RU" sz="2400" b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50 177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(44%) 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112 814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8255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7 370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(3%)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228 721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(97%) </a:t>
                          </a:r>
                          <a:endParaRPr lang="ru-RU" sz="2400" b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236 091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5077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2 774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(26%)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7 148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(67%)</a:t>
                          </a:r>
                          <a:endParaRPr lang="ru-RU" sz="2400" b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10 668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Таблица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84154"/>
                  </p:ext>
                </p:extLst>
              </p:nvPr>
            </p:nvGraphicFramePr>
            <p:xfrm>
              <a:off x="7615089" y="7147305"/>
              <a:ext cx="6264696" cy="28346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0147"/>
                    <a:gridCol w="2143869"/>
                    <a:gridCol w="1867154"/>
                    <a:gridCol w="1783526"/>
                  </a:tblGrid>
                  <a:tr h="640080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№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9"/>
                          <a:stretch>
                            <a:fillRect l="-21875" t="-14286" r="-170170" b="-3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9"/>
                          <a:stretch>
                            <a:fillRect l="-140196" t="-14286" r="-95752" b="-3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Всего</a:t>
                          </a:r>
                          <a:endParaRPr lang="en-US" sz="2400" kern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18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термов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62 637</a:t>
                          </a:r>
                          <a:endParaRPr lang="en-US" sz="2400" kern="0" baseline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(56%)</a:t>
                          </a:r>
                          <a:endParaRPr lang="ru-RU" sz="2400" b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50 177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(44%) 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112 814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7 370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(3%)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228 721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(97%) </a:t>
                          </a:r>
                          <a:endParaRPr lang="ru-RU" sz="2400" b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236 091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2 774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(26%)</a:t>
                          </a:r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7 148</a:t>
                          </a:r>
                          <a:r>
                            <a:rPr lang="ru-RU" sz="2400" kern="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1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(67%)</a:t>
                          </a:r>
                          <a:endParaRPr lang="ru-RU" sz="2400" b="1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10 668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4" name="TextBox 53"/>
          <p:cNvSpPr txBox="1"/>
          <p:nvPr/>
        </p:nvSpPr>
        <p:spPr>
          <a:xfrm>
            <a:off x="7496048" y="4515815"/>
            <a:ext cx="65663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Построенные лексиконы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основе корпуса коротких текстов            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Ю.  Рубцовой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Сообщений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январь 2016 года 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Тональный словарь созданный вручную экспертами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Таблица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350149"/>
                  </p:ext>
                </p:extLst>
              </p:nvPr>
            </p:nvGraphicFramePr>
            <p:xfrm>
              <a:off x="14455848" y="8011195"/>
              <a:ext cx="6408713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3370"/>
                    <a:gridCol w="2876639"/>
                    <a:gridCol w="3058704"/>
                  </a:tblGrid>
                  <a:tr h="333222">
                    <a:tc gridSpan="3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BANK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(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SentiRuEval</a:t>
                          </a:r>
                          <a:r>
                            <a:rPr lang="en-US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-2016)</a:t>
                          </a:r>
                          <a:r>
                            <a:rPr lang="ru-RU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285619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kern="150" baseline="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450215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5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831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0.384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0.4536</a:t>
                          </a:r>
                          <a:r>
                            <a:rPr lang="ru-RU" sz="2400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ru-RU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18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ru-RU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561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0.3849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0.4672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(+20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9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561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0.3862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0.4683</a:t>
                          </a:r>
                          <a:r>
                            <a:rPr lang="ru-RU" sz="2400" kern="15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21.25%)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Таблица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350149"/>
                  </p:ext>
                </p:extLst>
              </p:nvPr>
            </p:nvGraphicFramePr>
            <p:xfrm>
              <a:off x="14455848" y="8011195"/>
              <a:ext cx="6408713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3370"/>
                    <a:gridCol w="2876639"/>
                    <a:gridCol w="3058704"/>
                  </a:tblGrid>
                  <a:tr h="365760">
                    <a:tc gridSpan="3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BANK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(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SentiRuEval</a:t>
                          </a:r>
                          <a:r>
                            <a:rPr lang="en-US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-2016)</a:t>
                          </a:r>
                          <a:r>
                            <a:rPr lang="ru-RU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</a:t>
                          </a: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40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6525" t="-125000" r="-106356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09562" t="-125000" b="-35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0.384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0.4536</a:t>
                          </a:r>
                          <a:r>
                            <a:rPr lang="ru-RU" sz="2400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ru-RU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18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ru-RU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0.3849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0.4672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(+20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9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0.3862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0.4683</a:t>
                          </a:r>
                          <a:r>
                            <a:rPr lang="ru-RU" sz="2400" kern="15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21.25%)</a:t>
                          </a:r>
                          <a:endParaRPr lang="ru-RU" sz="24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4311833" y="4484915"/>
                <a:ext cx="6687488" cy="3534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4400" b="1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ru-RU" sz="4400" b="1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ru-RU" sz="4400" b="1" dirty="0" smtClean="0">
                    <a:latin typeface="Times New Roman" pitchFamily="18" charset="0"/>
                    <a:cs typeface="Times New Roman" pitchFamily="18" charset="0"/>
                  </a:rPr>
                  <a:t>Результаты</a:t>
                </a:r>
                <a:endParaRPr lang="en-US" sz="2400" i="1" dirty="0" smtClean="0">
                  <a:latin typeface="Cambria Math"/>
                  <a:cs typeface="Times New Roman" pitchFamily="18" charset="0"/>
                </a:endParaRPr>
              </a:p>
              <a:p>
                <a:pPr algn="just"/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Параметры прогонов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№1–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только русскоязычные термы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 </a:t>
                </a:r>
                <a:r>
                  <a:rPr lang="ru-RU" sz="2400" dirty="0" err="1" smtClean="0">
                    <a:latin typeface="Times New Roman" pitchFamily="18" charset="0"/>
                    <a:cs typeface="Times New Roman" pitchFamily="18" charset="0"/>
                  </a:rPr>
                  <a:t>хэштеги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0000" lvl="1" indent="-342900" algn="just">
                  <a:buFont typeface="Arial" pitchFamily="34" charset="0"/>
                  <a:buChar char="•"/>
                </a:pP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№2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№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1 + применение тональных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префиксов,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использование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построенных лексиконов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2, </a:t>
                </a:r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учет </a:t>
                </a:r>
                <a:r>
                  <a:rPr lang="ru-RU" sz="2400" u="sng" dirty="0">
                    <a:latin typeface="Times New Roman" pitchFamily="18" charset="0"/>
                    <a:cs typeface="Times New Roman" pitchFamily="18" charset="0"/>
                  </a:rPr>
                  <a:t>всех признаков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0000" lvl="1" indent="-342900" algn="just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№3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№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2 + </a:t>
                </a:r>
                <a:r>
                  <a:rPr lang="ru-RU" sz="2400" u="sng" dirty="0">
                    <a:latin typeface="Times New Roman" pitchFamily="18" charset="0"/>
                    <a:cs typeface="Times New Roman" pitchFamily="18" charset="0"/>
                  </a:rPr>
                  <a:t>использование всех </a:t>
                </a:r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лексиконов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/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Мера оценки качества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𝒎𝒂𝒄𝒓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  <a:cs typeface="Times New Roman" pitchFamily="18" charset="0"/>
                              </a:rPr>
                              <m:t>𝒏𝒆𝒈</m:t>
                            </m:r>
                            <m:r>
                              <a:rPr lang="en-US" sz="2800" b="1" i="1" smtClean="0">
                                <a:latin typeface="Cambria Math"/>
                                <a:cs typeface="Times New Roman" pitchFamily="18" charset="0"/>
                              </a:rPr>
                              <m:t>, </m:t>
                            </m:r>
                            <m:r>
                              <a:rPr lang="en-US" sz="2800" b="1" i="1" smtClean="0">
                                <a:latin typeface="Cambria Math"/>
                                <a:cs typeface="Times New Roman" pitchFamily="18" charset="0"/>
                              </a:rPr>
                              <m:t>𝒑𝒐𝒔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i="1" kern="150" baseline="0" dirty="0" smtClean="0">
                    <a:effectLst/>
                    <a:latin typeface="Times New Roman" pitchFamily="18" charset="0"/>
                    <a:ea typeface="SimSun"/>
                    <a:cs typeface="Times New Roman" pitchFamily="18" charset="0"/>
                  </a:rPr>
                  <a:t> </a:t>
                </a:r>
                <a:endParaRPr lang="en-US" sz="2400" b="1" dirty="0" smtClean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1833" y="4484915"/>
                <a:ext cx="6687488" cy="3534044"/>
              </a:xfrm>
              <a:prstGeom prst="rect">
                <a:avLst/>
              </a:prstGeom>
              <a:blipFill rotWithShape="1">
                <a:blip r:embed="rId11"/>
                <a:stretch>
                  <a:fillRect l="-1459" t="-3282" r="-1367" b="-15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55830"/>
                  </p:ext>
                </p:extLst>
              </p:nvPr>
            </p:nvGraphicFramePr>
            <p:xfrm>
              <a:off x="14455849" y="9892892"/>
              <a:ext cx="6408712" cy="191034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3371"/>
                    <a:gridCol w="2876637"/>
                    <a:gridCol w="3058704"/>
                  </a:tblGrid>
                  <a:tr h="216023">
                    <a:tc gridSpan="3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TKK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SentiRuEval</a:t>
                          </a:r>
                          <a:r>
                            <a:rPr lang="en-US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-2016)</a:t>
                          </a:r>
                          <a:endParaRPr lang="ru-RU" sz="4000" kern="15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36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50" baseline="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201</m:t>
                                </m:r>
                                <m:r>
                                  <a:rPr lang="ru-RU" sz="2400" b="0" i="1" kern="150" baseline="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450215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50" smtClean="0">
                                    <a:effectLst/>
                                    <a:latin typeface="Cambria Math"/>
                                    <a:ea typeface="SimSun"/>
                                    <a:cs typeface="Times New Roman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ru-RU" sz="24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4849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0.5103 </a:t>
                          </a:r>
                          <a:r>
                            <a:rPr lang="en-US" sz="2400" b="1" kern="15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(+5,2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4832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0.5231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(+8.2%)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58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5099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0.5286</a:t>
                          </a: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(+3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55830"/>
                  </p:ext>
                </p:extLst>
              </p:nvPr>
            </p:nvGraphicFramePr>
            <p:xfrm>
              <a:off x="14455849" y="9892892"/>
              <a:ext cx="6408712" cy="191034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3371"/>
                    <a:gridCol w="2876637"/>
                    <a:gridCol w="3058704"/>
                  </a:tblGrid>
                  <a:tr h="365760">
                    <a:tc gridSpan="3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TKK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SentiRuEval</a:t>
                          </a:r>
                          <a:r>
                            <a:rPr lang="en-US" sz="240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-2016)</a:t>
                          </a:r>
                          <a:endParaRPr lang="ru-RU" sz="4000" kern="15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36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6525" t="-118750" r="-106356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09562" t="-118750" b="-343750"/>
                          </a:stretch>
                        </a:blipFill>
                      </a:tcPr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4849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0.5103 </a:t>
                          </a:r>
                          <a:r>
                            <a:rPr lang="en-US" sz="2400" b="1" kern="15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(+5,2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294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4832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0.5231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(+8.2%)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5099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0.5286</a:t>
                          </a: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(+3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Таблица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012869"/>
                  </p:ext>
                </p:extLst>
              </p:nvPr>
            </p:nvGraphicFramePr>
            <p:xfrm>
              <a:off x="14360859" y="20894933"/>
              <a:ext cx="6611571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97644"/>
                    <a:gridCol w="3002030"/>
                    <a:gridCol w="3111897"/>
                  </a:tblGrid>
                  <a:tr h="438207">
                    <a:tc gridSpan="3"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i="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Улучшенные результаты,</a:t>
                          </a:r>
                        </a:p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z="2400" b="0" i="1" kern="150" baseline="0" smtClean="0">
                                  <a:effectLst/>
                                  <a:latin typeface="Cambria Math"/>
                                  <a:ea typeface="SimSun"/>
                                  <a:cs typeface="Times New Roman" pitchFamily="18" charset="0"/>
                                </a:rPr>
                                <m:t>С=0.5</m:t>
                              </m:r>
                              <m:r>
                                <a:rPr lang="ru-RU" sz="2400" b="0" i="0" kern="150" baseline="0" smtClean="0">
                                  <a:effectLst/>
                                  <a:latin typeface="Cambria Math"/>
                                  <a:ea typeface="SimSun"/>
                                  <a:cs typeface="Times New Roman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ru-RU" sz="2400" i="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 использование новых признаков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4294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BANK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TKK</a:t>
                          </a:r>
                          <a:endParaRPr lang="ru-RU" sz="2400" b="1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255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</a:t>
                          </a:r>
                          <a:endParaRPr lang="ru-RU" sz="2400" b="1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0.4795</a:t>
                          </a:r>
                          <a:endParaRPr lang="ru-RU" sz="2400" b="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0,5452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26098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en-US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4955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(+3.34%)</a:t>
                          </a:r>
                          <a:endParaRPr lang="ru-RU" sz="40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0.5259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(-3.53%)</a:t>
                          </a:r>
                          <a:endParaRPr lang="ru-RU" sz="4000" b="1" kern="150" dirty="0" smtClean="0">
                            <a:solidFill>
                              <a:srgbClr val="C00000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098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0.5012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(+4.53%)</a:t>
                          </a:r>
                          <a:endParaRPr lang="ru-RU" sz="40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0.5283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(-3.09%)</a:t>
                          </a:r>
                          <a:endParaRPr lang="ru-RU" sz="4000" b="1" kern="150" dirty="0">
                            <a:solidFill>
                              <a:srgbClr val="C00000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098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0.5239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(+9.52%)</a:t>
                          </a:r>
                          <a:endParaRPr lang="ru-RU" sz="40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0.5453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(+0.01%)</a:t>
                          </a:r>
                          <a:endParaRPr lang="ru-RU" sz="40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Таблица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012869"/>
                  </p:ext>
                </p:extLst>
              </p:nvPr>
            </p:nvGraphicFramePr>
            <p:xfrm>
              <a:off x="14360859" y="20894933"/>
              <a:ext cx="6611571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97644"/>
                    <a:gridCol w="3002030"/>
                    <a:gridCol w="3111897"/>
                  </a:tblGrid>
                  <a:tr h="731520"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92" t="-13333" r="-92" b="-2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BANK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TKK</a:t>
                          </a:r>
                          <a:endParaRPr lang="ru-RU" sz="2400" b="1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</a:t>
                          </a:r>
                          <a:endParaRPr lang="ru-RU" sz="2400" b="1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ru-RU" sz="2400" b="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0.4795</a:t>
                          </a:r>
                          <a:endParaRPr lang="ru-RU" sz="2400" b="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0,5452</a:t>
                          </a: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en-US" sz="2400" kern="15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4955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(+3.34%)</a:t>
                          </a:r>
                          <a:endParaRPr lang="ru-RU" sz="40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0.5259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(-3.53%)</a:t>
                          </a:r>
                          <a:endParaRPr lang="ru-RU" sz="4000" b="1" kern="150" dirty="0" smtClean="0">
                            <a:solidFill>
                              <a:srgbClr val="C00000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0.5012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(+4.53%)</a:t>
                          </a:r>
                          <a:endParaRPr lang="ru-RU" sz="40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0.5283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(-3.09%)</a:t>
                          </a:r>
                          <a:endParaRPr lang="ru-RU" sz="4000" b="1" kern="150" dirty="0">
                            <a:solidFill>
                              <a:srgbClr val="C00000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0.5239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(+9.52%)</a:t>
                          </a:r>
                          <a:endParaRPr lang="ru-RU" sz="40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0.5453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(+0.01%)</a:t>
                          </a:r>
                          <a:endParaRPr lang="ru-RU" sz="4000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>
            <a:off x="14275689" y="12912821"/>
            <a:ext cx="6696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Улучшение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Таблица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460593"/>
                  </p:ext>
                </p:extLst>
              </p:nvPr>
            </p:nvGraphicFramePr>
            <p:xfrm>
              <a:off x="14365297" y="16036339"/>
              <a:ext cx="6643281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00030"/>
                    <a:gridCol w="3016429"/>
                    <a:gridCol w="3126822"/>
                  </a:tblGrid>
                  <a:tr h="324868">
                    <a:tc gridSpan="3"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i="0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Улучшенные результаты, </a:t>
                          </a:r>
                          <a14:m>
                            <m:oMath xmlns:m="http://schemas.openxmlformats.org/officeDocument/2006/math">
                              <m:r>
                                <a:rPr lang="ru-RU" sz="2400" i="1" kern="150" baseline="0" dirty="0" smtClean="0">
                                  <a:effectLst/>
                                  <a:latin typeface="Cambria Math"/>
                                  <a:ea typeface="SimSun"/>
                                  <a:cs typeface="Times New Roman" pitchFamily="18" charset="0"/>
                                </a:rPr>
                                <m:t>С=0</m:t>
                              </m:r>
                              <m:r>
                                <a:rPr lang="en-US" sz="2400" i="1" kern="150" baseline="0" dirty="0" smtClean="0">
                                  <a:effectLst/>
                                  <a:latin typeface="Cambria Math"/>
                                  <a:ea typeface="SimSun"/>
                                  <a:cs typeface="Times New Roman" pitchFamily="18" charset="0"/>
                                </a:rPr>
                                <m:t>.5</m:t>
                              </m:r>
                            </m:oMath>
                          </a14:m>
                          <a:endParaRPr lang="ru-RU" sz="2400" i="0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BANK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TKK</a:t>
                          </a:r>
                          <a:endParaRPr lang="ru-RU" sz="2400" b="1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</a:t>
                          </a:r>
                          <a:endParaRPr lang="ru-RU" sz="2400" b="1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0.4536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0.5103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0.4558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0.5235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58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0.4795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.7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0.5338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60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72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0.4768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11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0.5452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83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5" name="Таблица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460593"/>
                  </p:ext>
                </p:extLst>
              </p:nvPr>
            </p:nvGraphicFramePr>
            <p:xfrm>
              <a:off x="14365297" y="16036339"/>
              <a:ext cx="6643281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00030"/>
                    <a:gridCol w="3016429"/>
                    <a:gridCol w="3126822"/>
                  </a:tblGrid>
                  <a:tr h="365760"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4"/>
                          <a:stretch>
                            <a:fillRect l="-92" t="-26667" r="-92" b="-5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kern="15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№</a:t>
                          </a:r>
                          <a:endParaRPr lang="ru-RU" sz="2400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auto">
                            <a:spcAft>
                              <a:spcPts val="0"/>
                            </a:spcAft>
                          </a:pPr>
                          <a:r>
                            <a:rPr lang="en-US" sz="2400" b="1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BANK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TKK</a:t>
                          </a:r>
                          <a:endParaRPr lang="ru-RU" sz="2400" b="1" kern="150" dirty="0" smtClean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294619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kern="150" baseline="0" dirty="0" smtClean="0">
                              <a:effectLst/>
                              <a:latin typeface="Times New Roman" pitchFamily="18" charset="0"/>
                              <a:ea typeface="SimSun"/>
                              <a:cs typeface="Times New Roman" pitchFamily="18" charset="0"/>
                            </a:rPr>
                            <a:t>b</a:t>
                          </a:r>
                          <a:endParaRPr lang="ru-RU" sz="2400" b="1" i="1" kern="150" baseline="0" dirty="0" smtClean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0.4536</a:t>
                          </a:r>
                          <a:endParaRPr lang="ru-RU" sz="2400" b="1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en-US" sz="2400" kern="15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0.5103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0.4558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48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0.5235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58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2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0.4795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.7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0.5338</a:t>
                          </a:r>
                          <a:r>
                            <a:rPr lang="en-US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4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60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3</a:t>
                          </a:r>
                          <a:endParaRPr lang="ru-RU" sz="2400" kern="150" dirty="0"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0.4768 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5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11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ru-RU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0.5452</a:t>
                          </a:r>
                          <a:r>
                            <a:rPr lang="en-US" sz="2400" b="1" kern="15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 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(+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6</a:t>
                          </a:r>
                          <a:r>
                            <a:rPr lang="ru-RU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.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83</a:t>
                          </a:r>
                          <a:r>
                            <a:rPr lang="en-US" sz="2400" b="1" kern="150" dirty="0" smtClean="0">
                              <a:solidFill>
                                <a:srgbClr val="34921E"/>
                              </a:solidFill>
                              <a:effectLst/>
                              <a:latin typeface="Times New Roman"/>
                              <a:ea typeface="SimSun"/>
                              <a:cs typeface="Mangal"/>
                            </a:rPr>
                            <a:t>%)</a:t>
                          </a:r>
                          <a:endParaRPr lang="ru-RU" sz="2400" b="1" kern="150" dirty="0">
                            <a:solidFill>
                              <a:srgbClr val="34921E"/>
                            </a:solidFill>
                            <a:effectLst/>
                            <a:latin typeface="Times New Roman"/>
                            <a:ea typeface="SimSun"/>
                            <a:cs typeface="Mangal"/>
                          </a:endParaRPr>
                        </a:p>
                      </a:txBody>
                      <a:tcPr marL="68580" marR="68580" marT="0" marB="0" anchor="b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370657" y="10245555"/>
                <a:ext cx="6691727" cy="747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4400" b="1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ru-RU" sz="4400" b="1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ru-RU" sz="4400" b="1" dirty="0" smtClean="0">
                    <a:latin typeface="Times New Roman" pitchFamily="18" charset="0"/>
                    <a:cs typeface="Times New Roman" pitchFamily="18" charset="0"/>
                  </a:rPr>
                  <a:t>Подход</a:t>
                </a:r>
                <a:endParaRPr lang="ru-RU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Классификация </a:t>
                </a:r>
                <a:r>
                  <a:rPr lang="ru-RU" sz="2400" i="1" dirty="0" smtClean="0">
                    <a:latin typeface="Times New Roman" pitchFamily="18" charset="0"/>
                    <a:cs typeface="Times New Roman" pitchFamily="18" charset="0"/>
                  </a:rPr>
                  <a:t>методом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i="1" dirty="0" smtClean="0">
                    <a:latin typeface="Times New Roman" pitchFamily="18" charset="0"/>
                    <a:cs typeface="Times New Roman" pitchFamily="18" charset="0"/>
                  </a:rPr>
                  <a:t>опорных векторов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SVM</a:t>
                </a:r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линейное ядро классификации.</a:t>
                </a:r>
              </a:p>
              <a:p>
                <a:pPr algn="just"/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Обработка сообщений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361950" lvl="1" indent="-361950">
                  <a:buFont typeface="+mj-lt"/>
                  <a:buAutoNum type="arabicPeriod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Лемматизация сообщений (</a:t>
                </a:r>
                <a:r>
                  <a:rPr lang="en-US" sz="2400" b="1" dirty="0" err="1" smtClean="0">
                    <a:latin typeface="Times New Roman" pitchFamily="18" charset="0"/>
                    <a:cs typeface="Times New Roman" pitchFamily="18" charset="0"/>
                  </a:rPr>
                  <a:t>Mystem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Yandex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1950" lvl="1" indent="-346075" algn="just">
                  <a:buFont typeface="+mj-lt"/>
                  <a:buAutoNum type="arabicPeriod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Удаление символов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‘RT’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@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пользователей,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URL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(из метаинформации  остаются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#</a:t>
                </a:r>
                <a:r>
                  <a:rPr lang="ru-RU" sz="2400" dirty="0" err="1" smtClean="0">
                    <a:latin typeface="Times New Roman" pitchFamily="18" charset="0"/>
                    <a:cs typeface="Times New Roman" pitchFamily="18" charset="0"/>
                  </a:rPr>
                  <a:t>хэштеги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Используемая весовая мера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TF-IDF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1950" lvl="1" indent="-361950" algn="just">
                  <a:buFont typeface="+mj-lt"/>
                  <a:buAutoNum type="arabicPeriod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Использование стоп слов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1950" lvl="1" indent="-346075" algn="just">
                  <a:buFont typeface="+mj-lt"/>
                  <a:buAutoNum type="arabicPeriod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Замена лемм на тональные префиксы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‘</a:t>
                </a:r>
                <a:r>
                  <a:rPr lang="en-US" sz="2400" b="1" dirty="0" smtClean="0">
                    <a:solidFill>
                      <a:srgbClr val="34921E"/>
                    </a:solidFill>
                    <a:latin typeface="Impact" pitchFamily="34" charset="0"/>
                    <a:cs typeface="Aharoni" pitchFamily="2" charset="-79"/>
                  </a:rPr>
                  <a:t>+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’,’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Impact" pitchFamily="34" charset="0"/>
                    <a:cs typeface="Times New Roman" pitchFamily="18" charset="0"/>
                  </a:rPr>
                  <a:t>–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’:</a:t>
                </a:r>
              </a:p>
              <a:p>
                <a:pPr algn="ctr"/>
                <a:r>
                  <a:rPr lang="ru-RU" sz="2400" b="1" i="1" dirty="0"/>
                  <a:t>Сейчас </a:t>
                </a:r>
                <a:r>
                  <a:rPr lang="ru-RU" sz="2400" b="1" i="1" dirty="0">
                    <a:solidFill>
                      <a:srgbClr val="34921E"/>
                    </a:solidFill>
                  </a:rPr>
                  <a:t>хорошо</a:t>
                </a:r>
                <a:r>
                  <a:rPr lang="ru-RU" sz="2400" b="1" i="1" dirty="0"/>
                  <a:t> работать </a:t>
                </a:r>
                <a:r>
                  <a:rPr lang="ru-RU" sz="2400" b="1" i="1" dirty="0">
                    <a:solidFill>
                      <a:srgbClr val="C00000"/>
                    </a:solidFill>
                  </a:rPr>
                  <a:t>не</a:t>
                </a:r>
                <a:r>
                  <a:rPr lang="ru-RU" sz="2400" b="1" i="1" dirty="0"/>
                  <a:t> то что раньше</a:t>
                </a:r>
              </a:p>
              <a:p>
                <a:pPr algn="ctr"/>
                <a:r>
                  <a:rPr lang="ru-RU" sz="2400" b="1" i="1" dirty="0"/>
                  <a:t>Сейчас </a:t>
                </a:r>
                <a:r>
                  <a:rPr lang="ru-RU" sz="2400" b="1" i="1" dirty="0">
                    <a:solidFill>
                      <a:srgbClr val="34921E"/>
                    </a:solidFill>
                  </a:rPr>
                  <a:t>+</a:t>
                </a:r>
                <a:r>
                  <a:rPr lang="ru-RU" sz="2400" b="1" i="1" dirty="0"/>
                  <a:t>работать </a:t>
                </a:r>
                <a:r>
                  <a:rPr lang="ru-RU" sz="2400" b="1" i="1" dirty="0">
                    <a:solidFill>
                      <a:srgbClr val="C00000"/>
                    </a:solidFill>
                  </a:rPr>
                  <a:t>–</a:t>
                </a:r>
                <a:r>
                  <a:rPr lang="ru-RU" sz="2400" b="1" i="1" dirty="0"/>
                  <a:t>то что раньше</a:t>
                </a:r>
                <a:r>
                  <a:rPr lang="ru-RU" sz="2400" b="1" i="1" dirty="0" smtClean="0"/>
                  <a:t>.</a:t>
                </a:r>
                <a:endParaRPr lang="en-US" sz="3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Признаки классификации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360000" lvl="1" indent="-342900" algn="just">
                  <a:buFont typeface="Wingdings" pitchFamily="2" charset="2"/>
                  <a:buChar char="ü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Учет эмотиконов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смайликов </a:t>
                </a:r>
                <a:r>
                  <a:rPr lang="en-US" sz="2400" b="1" kern="0" dirty="0" smtClean="0">
                    <a:solidFill>
                      <a:srgbClr val="34921E"/>
                    </a:solidFill>
                    <a:effectLst/>
                    <a:latin typeface="Times New Roman" pitchFamily="18" charset="0"/>
                    <a:ea typeface="+mn-ea"/>
                    <a:cs typeface="Times New Roman" pitchFamily="18" charset="0"/>
                    <a:sym typeface="Wingdings" pitchFamily="2" charset="2"/>
                  </a:rPr>
                  <a:t></a:t>
                </a:r>
                <a:r>
                  <a:rPr lang="en-US" sz="2400" kern="0" dirty="0" smtClean="0">
                    <a:effectLst/>
                    <a:latin typeface="Times New Roman" pitchFamily="18" charset="0"/>
                    <a:ea typeface="+mn-ea"/>
                    <a:cs typeface="Times New Roman" pitchFamily="18" charset="0"/>
                    <a:sym typeface="Wingdings" pitchFamily="2" charset="2"/>
                  </a:rPr>
                  <a:t>, </a:t>
                </a:r>
                <a:r>
                  <a:rPr lang="en-US" sz="2400" b="1" kern="0" dirty="0" smtClean="0">
                    <a:solidFill>
                      <a:srgbClr val="C00000"/>
                    </a:solidFill>
                    <a:effectLst/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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);</a:t>
                </a:r>
              </a:p>
              <a:p>
                <a:pPr marL="360000" lvl="1" indent="-342900" algn="just">
                  <a:buFont typeface="Wingdings" pitchFamily="2" charset="2"/>
                  <a:buChar char="ü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Число слов записанных в верхнем регистре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0000" lvl="1" indent="-342900" algn="just">
                  <a:buFont typeface="Wingdings" pitchFamily="2" charset="2"/>
                  <a:buChar char="ü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Число подряд идущих знаков </a:t>
                </a:r>
                <a:r>
                  <a:rPr lang="ru-RU" sz="2400" cap="small" dirty="0" smtClean="0"/>
                  <a:t>{'?', '…', '!'}</a:t>
                </a:r>
                <a:r>
                  <a:rPr lang="ru-RU" sz="2400" dirty="0" smtClean="0"/>
                  <a:t>.</a:t>
                </a:r>
              </a:p>
              <a:p>
                <a:pPr marL="360000" lvl="1" indent="-342900" algn="just">
                  <a:buFont typeface="Wingdings" pitchFamily="2" charset="2"/>
                  <a:buChar char="ü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Вычисление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суммы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ru-RU" sz="2400" i="1">
                        <a:latin typeface="Cambria Math"/>
                      </a:rPr>
                      <m:t>=∑ </m:t>
                    </m:r>
                    <m:r>
                      <a:rPr lang="ru-RU" sz="2400" i="1">
                        <a:latin typeface="Cambria Math"/>
                      </a:rPr>
                      <m:t>𝑆𝑂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u-RU" sz="2400" i="1" smtClean="0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 </m:t>
                    </m:r>
                    <m:r>
                      <a:rPr lang="ru-RU" sz="2400" i="1">
                        <a:latin typeface="Cambria Math"/>
                      </a:rPr>
                      <m:t>𝑡</m:t>
                    </m:r>
                    <m:r>
                      <a:rPr lang="ru-RU" sz="2400" i="1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 термов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составляющих сообщение и в входящих в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лексикон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57" y="10245555"/>
                <a:ext cx="6691727" cy="7476919"/>
              </a:xfrm>
              <a:prstGeom prst="rect">
                <a:avLst/>
              </a:prstGeom>
              <a:blipFill rotWithShape="1">
                <a:blip r:embed="rId15"/>
                <a:stretch>
                  <a:fillRect l="-1366" t="-1550" r="-1457" b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4275689" y="23716799"/>
            <a:ext cx="6687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Вывод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Стабильное повышение качества классификации.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Наибольший прирост качества достигается для задачи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91050"/>
              </p:ext>
            </p:extLst>
          </p:nvPr>
        </p:nvGraphicFramePr>
        <p:xfrm>
          <a:off x="14455849" y="26229219"/>
          <a:ext cx="6408712" cy="7598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56414"/>
                <a:gridCol w="2045001"/>
                <a:gridCol w="180729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29461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Прирост</a:t>
                      </a:r>
                      <a:r>
                        <a:rPr lang="en-US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 </a:t>
                      </a:r>
                      <a:r>
                        <a:rPr lang="ru-RU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качества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BANK</a:t>
                      </a:r>
                      <a:endParaRPr lang="ru-RU" sz="24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TKK</a:t>
                      </a:r>
                      <a:endParaRPr lang="ru-RU" sz="2400" b="1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13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kern="150" dirty="0" smtClean="0"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Общий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ru-RU" sz="2400" b="1" kern="15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</a:t>
                      </a:r>
                      <a:r>
                        <a:rPr lang="en-US" sz="2400" b="1" kern="15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ru-RU" sz="2400" b="1" kern="15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ru-RU" sz="2400" b="1" kern="150" dirty="0">
                        <a:solidFill>
                          <a:srgbClr val="34921E"/>
                        </a:solidFill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5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+</a:t>
                      </a:r>
                      <a:r>
                        <a:rPr lang="en-US" sz="2400" b="1" kern="15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12</a:t>
                      </a:r>
                      <a:r>
                        <a:rPr lang="ru-RU" sz="2400" b="1" kern="15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.</a:t>
                      </a:r>
                      <a:r>
                        <a:rPr lang="en-US" sz="2400" b="1" kern="150" baseline="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4</a:t>
                      </a:r>
                      <a:r>
                        <a:rPr lang="en-US" sz="2400" b="1" kern="150" dirty="0" smtClean="0">
                          <a:solidFill>
                            <a:srgbClr val="34921E"/>
                          </a:solidFill>
                          <a:effectLst/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%</a:t>
                      </a:r>
                      <a:endParaRPr lang="ru-RU" sz="2400" b="1" kern="150" dirty="0">
                        <a:solidFill>
                          <a:srgbClr val="34921E"/>
                        </a:solidFill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7524750" y="16778288"/>
            <a:ext cx="21278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4360859" y="18291636"/>
                <a:ext cx="6687488" cy="253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buFont typeface="Wingdings" pitchFamily="2" charset="2"/>
                  <a:buChar char="Ø"/>
                </a:pPr>
                <a:r>
                  <a:rPr lang="ru-RU" sz="2400" u="sng" dirty="0" smtClean="0">
                    <a:latin typeface="Times New Roman" pitchFamily="18" charset="0"/>
                    <a:cs typeface="Times New Roman" pitchFamily="18" charset="0"/>
                  </a:rPr>
                  <a:t>Добавление новых признаков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 u="sng" dirty="0" smtClean="0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400" i="1" u="sng" dirty="0" smtClean="0">
                        <a:latin typeface="Cambria Math"/>
                        <a:cs typeface="Times New Roman" pitchFamily="18" charset="0"/>
                      </a:rPr>
                      <m:t>𝑧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вычисление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𝑚𝑖𝑛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𝑚𝑎𝑥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значений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𝑆𝑂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(с учетом нормализации) среди всех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термов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сообщения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по каждому из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лексиконов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=1..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ru-RU" sz="2400" i="1" smtClean="0">
                            <a:latin typeface="Cambria Math"/>
                          </a:rPr>
                          <m:t>𝑆𝑂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ru-RU" sz="2400" i="1" smtClean="0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=1..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ru-RU" sz="2400" i="1" smtClean="0">
                            <a:latin typeface="Cambria Math"/>
                          </a:rPr>
                          <m:t>𝑆𝑂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ru-RU" sz="2400" i="1" smtClean="0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859" y="18291636"/>
                <a:ext cx="6687488" cy="2533642"/>
              </a:xfrm>
              <a:prstGeom prst="rect">
                <a:avLst/>
              </a:prstGeom>
              <a:blipFill rotWithShape="1">
                <a:blip r:embed="rId16"/>
                <a:stretch>
                  <a:fillRect l="-1276" t="-1928" r="-1367" b="-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14284362" y="27251847"/>
            <a:ext cx="6724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 smtClean="0">
                <a:latin typeface="Times New Roman" pitchFamily="18" charset="0"/>
                <a:cs typeface="Times New Roman" pitchFamily="18" charset="0"/>
              </a:rPr>
              <a:t>Возможные дальнейшие улучшения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иерархической классификации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вычисление признаков на основе лексиконов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 зависимость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TF-IDF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весов термов.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4298480" y="13696216"/>
                <a:ext cx="6696741" cy="230832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–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нижний порог результаты, относительно которого отмечается изменение качества.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Настройка параметра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 – штрафной функции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SVM 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классификатора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влияет на размер отступа разделяющей гиперплоскости)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 </a:t>
                </a:r>
                <a:endParaRPr lang="ru-RU" sz="2400" b="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ru-RU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480" y="13696216"/>
                <a:ext cx="6696741" cy="2308324"/>
              </a:xfrm>
              <a:prstGeom prst="rect">
                <a:avLst/>
              </a:prstGeom>
              <a:blipFill rotWithShape="1">
                <a:blip r:embed="rId17"/>
                <a:stretch>
                  <a:fillRect l="-1182" t="-1842" r="-1364"/>
                </a:stretch>
              </a:blipFill>
              <a:ln>
                <a:solidFill>
                  <a:schemeClr val="bg1">
                    <a:lumMod val="85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 descr="http://www.dialog-21.ru/media/1001/logo-20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93" y="29253555"/>
            <a:ext cx="6648392" cy="77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311833" y="11899627"/>
                <a:ext cx="66874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itchFamily="2" charset="2"/>
                  <a:buChar char="Ø"/>
                </a:pP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Обучение на коллекции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ru-RU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b="1" dirty="0" smtClean="0">
                    <a:solidFill>
                      <a:srgbClr val="34921E"/>
                    </a:solidFill>
                    <a:latin typeface="Times New Roman" pitchFamily="18" charset="0"/>
                    <a:cs typeface="Times New Roman" pitchFamily="18" charset="0"/>
                  </a:rPr>
                  <a:t>показывает прирост оценки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правый столбец).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1833" y="11899627"/>
                <a:ext cx="6687488" cy="830997"/>
              </a:xfrm>
              <a:prstGeom prst="rect">
                <a:avLst/>
              </a:prstGeom>
              <a:blipFill rotWithShape="1">
                <a:blip r:embed="rId19"/>
                <a:stretch>
                  <a:fillRect l="-1276" t="-5882" r="-1367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Words>1219</Words>
  <Application>Microsoft Office PowerPoint</Application>
  <PresentationFormat>Произвольный</PresentationFormat>
  <Paragraphs>221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nicolay</dc:creator>
  <cp:lastModifiedBy>nicolay</cp:lastModifiedBy>
  <cp:revision>152</cp:revision>
  <dcterms:created xsi:type="dcterms:W3CDTF">2016-06-01T08:09:34Z</dcterms:created>
  <dcterms:modified xsi:type="dcterms:W3CDTF">2016-06-04T07:22:22Z</dcterms:modified>
</cp:coreProperties>
</file>