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256" r:id="rId2"/>
  </p:sldIdLst>
  <p:sldSz cx="21278850" cy="30279975"/>
  <p:notesSz cx="6858000" cy="9144000"/>
  <p:defaultTextStyle>
    <a:defPPr>
      <a:defRPr lang="ru-RU"/>
    </a:defPPr>
    <a:lvl1pPr marL="0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3098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6197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9295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92394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65492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38590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11689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84787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2946" y="-150"/>
      </p:cViewPr>
      <p:guideLst>
        <p:guide orient="horz" pos="9537"/>
        <p:guide pos="6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D230E-466E-459E-8A09-BDC78CBCA0E4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24088" y="685800"/>
            <a:ext cx="240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5684-32DE-4E46-B025-3512E93B0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4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3098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6197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19295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2394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65492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38590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11689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784787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5684-32DE-4E46-B025-3512E93B0B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8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914" y="9406421"/>
            <a:ext cx="18087023" cy="649056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91828" y="17158653"/>
            <a:ext cx="14895195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3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1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11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1087713" y="3763974"/>
            <a:ext cx="15852003" cy="8016483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524311" y="3763974"/>
            <a:ext cx="47208755" cy="8016483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2" y="19457690"/>
            <a:ext cx="18087023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0882" y="12833948"/>
            <a:ext cx="18087023" cy="6623742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61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1929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239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654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385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168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8478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6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24311" y="21924947"/>
            <a:ext cx="31530380" cy="6200385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409338" y="21924947"/>
            <a:ext cx="31530378" cy="6200385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6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943" y="1212604"/>
            <a:ext cx="19150965" cy="504666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3943" y="6777952"/>
            <a:ext cx="9401854" cy="282472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098" indent="0">
              <a:buNone/>
              <a:defRPr sz="6400" b="1"/>
            </a:lvl2pPr>
            <a:lvl3pPr marL="2946197" indent="0">
              <a:buNone/>
              <a:defRPr sz="5800" b="1"/>
            </a:lvl3pPr>
            <a:lvl4pPr marL="4419295" indent="0">
              <a:buNone/>
              <a:defRPr sz="5200" b="1"/>
            </a:lvl4pPr>
            <a:lvl5pPr marL="5892394" indent="0">
              <a:buNone/>
              <a:defRPr sz="5200" b="1"/>
            </a:lvl5pPr>
            <a:lvl6pPr marL="7365492" indent="0">
              <a:buNone/>
              <a:defRPr sz="5200" b="1"/>
            </a:lvl6pPr>
            <a:lvl7pPr marL="8838590" indent="0">
              <a:buNone/>
              <a:defRPr sz="5200" b="1"/>
            </a:lvl7pPr>
            <a:lvl8pPr marL="10311689" indent="0">
              <a:buNone/>
              <a:defRPr sz="5200" b="1"/>
            </a:lvl8pPr>
            <a:lvl9pPr marL="1178478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3943" y="9602678"/>
            <a:ext cx="9401854" cy="1744603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09361" y="6777952"/>
            <a:ext cx="9405548" cy="282472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098" indent="0">
              <a:buNone/>
              <a:defRPr sz="6400" b="1"/>
            </a:lvl2pPr>
            <a:lvl3pPr marL="2946197" indent="0">
              <a:buNone/>
              <a:defRPr sz="5800" b="1"/>
            </a:lvl3pPr>
            <a:lvl4pPr marL="4419295" indent="0">
              <a:buNone/>
              <a:defRPr sz="5200" b="1"/>
            </a:lvl4pPr>
            <a:lvl5pPr marL="5892394" indent="0">
              <a:buNone/>
              <a:defRPr sz="5200" b="1"/>
            </a:lvl5pPr>
            <a:lvl6pPr marL="7365492" indent="0">
              <a:buNone/>
              <a:defRPr sz="5200" b="1"/>
            </a:lvl6pPr>
            <a:lvl7pPr marL="8838590" indent="0">
              <a:buNone/>
              <a:defRPr sz="5200" b="1"/>
            </a:lvl7pPr>
            <a:lvl8pPr marL="10311689" indent="0">
              <a:buNone/>
              <a:defRPr sz="5200" b="1"/>
            </a:lvl8pPr>
            <a:lvl9pPr marL="1178478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09361" y="9602678"/>
            <a:ext cx="9405548" cy="1744603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5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24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944" y="1205591"/>
            <a:ext cx="7000595" cy="5130774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9440" y="1205594"/>
            <a:ext cx="11895468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3944" y="6336368"/>
            <a:ext cx="7000595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3098" indent="0">
              <a:buNone/>
              <a:defRPr sz="3900"/>
            </a:lvl2pPr>
            <a:lvl3pPr marL="2946197" indent="0">
              <a:buNone/>
              <a:defRPr sz="3200"/>
            </a:lvl3pPr>
            <a:lvl4pPr marL="4419295" indent="0">
              <a:buNone/>
              <a:defRPr sz="2900"/>
            </a:lvl4pPr>
            <a:lvl5pPr marL="5892394" indent="0">
              <a:buNone/>
              <a:defRPr sz="2900"/>
            </a:lvl5pPr>
            <a:lvl6pPr marL="7365492" indent="0">
              <a:buNone/>
              <a:defRPr sz="2900"/>
            </a:lvl6pPr>
            <a:lvl7pPr marL="8838590" indent="0">
              <a:buNone/>
              <a:defRPr sz="2900"/>
            </a:lvl7pPr>
            <a:lvl8pPr marL="10311689" indent="0">
              <a:buNone/>
              <a:defRPr sz="2900"/>
            </a:lvl8pPr>
            <a:lvl9pPr marL="1178478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7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0804" y="21195982"/>
            <a:ext cx="12767310" cy="2502306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70804" y="2705572"/>
            <a:ext cx="1276731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3098" indent="0">
              <a:buNone/>
              <a:defRPr sz="9000"/>
            </a:lvl2pPr>
            <a:lvl3pPr marL="2946197" indent="0">
              <a:buNone/>
              <a:defRPr sz="7700"/>
            </a:lvl3pPr>
            <a:lvl4pPr marL="4419295" indent="0">
              <a:buNone/>
              <a:defRPr sz="6400"/>
            </a:lvl4pPr>
            <a:lvl5pPr marL="5892394" indent="0">
              <a:buNone/>
              <a:defRPr sz="6400"/>
            </a:lvl5pPr>
            <a:lvl6pPr marL="7365492" indent="0">
              <a:buNone/>
              <a:defRPr sz="6400"/>
            </a:lvl6pPr>
            <a:lvl7pPr marL="8838590" indent="0">
              <a:buNone/>
              <a:defRPr sz="6400"/>
            </a:lvl7pPr>
            <a:lvl8pPr marL="10311689" indent="0">
              <a:buNone/>
              <a:defRPr sz="6400"/>
            </a:lvl8pPr>
            <a:lvl9pPr marL="11784787" indent="0">
              <a:buNone/>
              <a:defRPr sz="6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70804" y="23698288"/>
            <a:ext cx="1276731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3098" indent="0">
              <a:buNone/>
              <a:defRPr sz="3900"/>
            </a:lvl2pPr>
            <a:lvl3pPr marL="2946197" indent="0">
              <a:buNone/>
              <a:defRPr sz="3200"/>
            </a:lvl3pPr>
            <a:lvl4pPr marL="4419295" indent="0">
              <a:buNone/>
              <a:defRPr sz="2900"/>
            </a:lvl4pPr>
            <a:lvl5pPr marL="5892394" indent="0">
              <a:buNone/>
              <a:defRPr sz="2900"/>
            </a:lvl5pPr>
            <a:lvl6pPr marL="7365492" indent="0">
              <a:buNone/>
              <a:defRPr sz="2900"/>
            </a:lvl6pPr>
            <a:lvl7pPr marL="8838590" indent="0">
              <a:buNone/>
              <a:defRPr sz="2900"/>
            </a:lvl7pPr>
            <a:lvl8pPr marL="10311689" indent="0">
              <a:buNone/>
              <a:defRPr sz="2900"/>
            </a:lvl8pPr>
            <a:lvl9pPr marL="1178478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943" y="1212604"/>
            <a:ext cx="19150965" cy="5046663"/>
          </a:xfrm>
          <a:prstGeom prst="rect">
            <a:avLst/>
          </a:prstGeom>
        </p:spPr>
        <p:txBody>
          <a:bodyPr vert="horz" lIns="294620" tIns="147310" rIns="294620" bIns="14731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3943" y="7065331"/>
            <a:ext cx="19150965" cy="19983383"/>
          </a:xfrm>
          <a:prstGeom prst="rect">
            <a:avLst/>
          </a:prstGeom>
        </p:spPr>
        <p:txBody>
          <a:bodyPr vert="horz" lIns="294620" tIns="147310" rIns="294620" bIns="14731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3943" y="28065053"/>
            <a:ext cx="4965065" cy="1612129"/>
          </a:xfrm>
          <a:prstGeom prst="rect">
            <a:avLst/>
          </a:prstGeom>
        </p:spPr>
        <p:txBody>
          <a:bodyPr vert="horz" lIns="294620" tIns="147310" rIns="294620" bIns="14731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3565-1B39-4254-A910-A655F3CA4B45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270274" y="28065053"/>
            <a:ext cx="6738303" cy="1612129"/>
          </a:xfrm>
          <a:prstGeom prst="rect">
            <a:avLst/>
          </a:prstGeom>
        </p:spPr>
        <p:txBody>
          <a:bodyPr vert="horz" lIns="294620" tIns="147310" rIns="294620" bIns="14731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249843" y="28065053"/>
            <a:ext cx="4965065" cy="1612129"/>
          </a:xfrm>
          <a:prstGeom prst="rect">
            <a:avLst/>
          </a:prstGeom>
        </p:spPr>
        <p:txBody>
          <a:bodyPr vert="horz" lIns="294620" tIns="147310" rIns="294620" bIns="14731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9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6197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4824" indent="-1104824" algn="l" defTabSz="2946197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3785" indent="-920687" algn="l" defTabSz="2946197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2746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4" indent="-736549" algn="l" defTabSz="2946197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28943" indent="-736549" algn="l" defTabSz="2946197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2041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5140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48238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1336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098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197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9295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92394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65492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38590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1689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4787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70273" y="234332"/>
            <a:ext cx="20738304" cy="38917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055249" y="591756"/>
            <a:ext cx="11737304" cy="3534301"/>
          </a:xfrm>
          <a:prstGeom prst="rect">
            <a:avLst/>
          </a:prstGeom>
          <a:noFill/>
          <a:ln>
            <a:noFill/>
          </a:ln>
          <a:effectLst>
            <a:outerShdw blurRad="596900" dist="50800" dir="942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Улучшение качества тональной классификации с использованием лексиконов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Русначенко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Н.Л.</a:t>
            </a:r>
          </a:p>
          <a:p>
            <a:pPr algn="ctr">
              <a:spcBef>
                <a:spcPts val="800"/>
              </a:spcBef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kolyarus@yandex.ru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273" y="4700939"/>
            <a:ext cx="6912767" cy="5225161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icolay\Downloads\42-30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6" y="416734"/>
            <a:ext cx="8640960" cy="35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81982" y="10101537"/>
            <a:ext cx="6912767" cy="2904566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6209" y="13119625"/>
            <a:ext cx="6912767" cy="4896544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419711" y="10461579"/>
            <a:ext cx="6598360" cy="7269912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71073" y="4700938"/>
            <a:ext cx="6546998" cy="5616625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4311834" y="4700939"/>
            <a:ext cx="6696743" cy="8208912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311834" y="13119624"/>
            <a:ext cx="6696744" cy="11167491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419710" y="17950410"/>
            <a:ext cx="6642673" cy="11267127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4287069" y="24393002"/>
            <a:ext cx="6696745" cy="4824536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6208" y="18254793"/>
            <a:ext cx="6912767" cy="7904529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928" y="4698827"/>
            <a:ext cx="687687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  <a:tabLst>
                <a:tab pos="444500" algn="r"/>
                <a:tab pos="4572000" algn="l"/>
              </a:tabLst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Задача</a:t>
            </a:r>
          </a:p>
          <a:p>
            <a:pPr marL="360000" indent="-3600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Построение модели на основе методов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ML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задачи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тональной классификации сообщений сети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(соревнования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SentiRuEval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0000" indent="-360000" algn="just">
              <a:buFont typeface="Wingdings" pitchFamily="2" charset="2"/>
              <a:buChar char="Ø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Тональность определяется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сообщения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целом,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по отношению к 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рассматриваемым в сообщении организациям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Задача решается отдельно для каждой организации (коллекции данных)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26000" lvl="1" indent="-360000"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банковские компании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26000" lvl="1" indent="-3600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TKK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телекоммуникационные компании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Сообщению может быть проставлена одна из следующих тональных оценок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1, 0,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81115" y="10005282"/>
                <a:ext cx="6876873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4000" b="1" dirty="0" smtClean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ru-RU" sz="4000" b="1" dirty="0" smtClean="0">
                    <a:latin typeface="Times New Roman" pitchFamily="18" charset="0"/>
                    <a:cs typeface="Times New Roman" pitchFamily="18" charset="0"/>
                  </a:rPr>
                  <a:t>Идея</a:t>
                </a:r>
              </a:p>
              <a:p>
                <a:pPr marL="342900" indent="-342900" algn="just">
                  <a:buFont typeface="Wingdings" pitchFamily="2" charset="2"/>
                  <a:buChar char="§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Использование признаков </a:t>
                </a: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на основе </a:t>
                </a:r>
                <a:r>
                  <a:rPr lang="ru-RU" sz="2400" u="sng" smtClean="0">
                    <a:latin typeface="Times New Roman" pitchFamily="18" charset="0"/>
                    <a:cs typeface="Times New Roman" pitchFamily="18" charset="0"/>
                  </a:rPr>
                  <a:t>лексиконов</a:t>
                </a:r>
                <a:r>
                  <a:rPr lang="ru-RU" sz="2400" u="sng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словарей,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состоящих из пар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𝑣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ru-RU" sz="2400" i="1">
                        <a:latin typeface="Cambria Math"/>
                      </a:rPr>
                      <m:t>−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терм, 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𝑣</m:t>
                    </m:r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ru-RU" sz="2400" i="1">
                        <a:latin typeface="Cambria Math"/>
                      </a:rPr>
                      <m:t>ℝ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тональная окраска терма.</a:t>
                </a:r>
              </a:p>
              <a:p>
                <a:pPr marL="342900" indent="-342900" algn="just">
                  <a:buFont typeface="Wingdings" pitchFamily="2" charset="2"/>
                  <a:buChar char="§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Увеличение объема обучающей коллекции (авторазметка и пополнение сообщениями внешних источников)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15" y="10005282"/>
                <a:ext cx="6876873" cy="3000821"/>
              </a:xfrm>
              <a:prstGeom prst="rect">
                <a:avLst/>
              </a:prstGeom>
              <a:blipFill rotWithShape="1">
                <a:blip r:embed="rId4"/>
                <a:stretch>
                  <a:fillRect l="-1152" t="-3651" r="-1418" b="-3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81982" y="13119625"/>
            <a:ext cx="682302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Смежные работы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авторазметка сообщений с целью дополнения тональных классов обучающих коллекций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(Severyn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Moshitti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2015)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Построение лексиконов на основе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80000" lvl="1" indent="-342900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PMI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меры взаимной информации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80000" lvl="1" indent="-342900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сематической ориентации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(Turney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2002)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вспомогательных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признаков,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т.ч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на основе лексиконов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Saif. M. Kiritchenko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Xiaodan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2015)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99930" y="18254794"/>
                <a:ext cx="6849947" cy="7924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4000" b="1" dirty="0" smtClean="0"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ru-RU" sz="4000" b="1" dirty="0" smtClean="0">
                    <a:latin typeface="Times New Roman" pitchFamily="18" charset="0"/>
                    <a:cs typeface="Times New Roman" pitchFamily="18" charset="0"/>
                  </a:rPr>
                  <a:t>Построение лексиконов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 основе меры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взаимной информации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𝑷𝑴𝑰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ru-RU" sz="2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400" dirty="0" smtClean="0"/>
              </a:p>
              <a:p>
                <a:pPr algn="just"/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Введем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маркер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в качестве одного из параметров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PMI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. Воз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м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ожные значения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lvl="1" indent="-342900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34921E"/>
                    </a:solidFill>
                    <a:latin typeface="Consolas" pitchFamily="49" charset="0"/>
                    <a:cs typeface="Consolas" pitchFamily="49" charset="0"/>
                  </a:rPr>
                  <a:t>Excellent</a:t>
                </a:r>
                <a:r>
                  <a:rPr lang="ru-RU" sz="2400" dirty="0" smtClean="0">
                    <a:solidFill>
                      <a:srgbClr val="34921E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-- хороший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lvl="1" indent="-342900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Poor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--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плохой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400" b="1" smtClean="0">
                    <a:latin typeface="Times New Roman" pitchFamily="18" charset="0"/>
                    <a:cs typeface="Times New Roman" pitchFamily="18" charset="0"/>
                  </a:rPr>
                  <a:t>Семантической </a:t>
                </a:r>
                <a:r>
                  <a:rPr lang="ru-RU" sz="2400" b="1" smtClean="0">
                    <a:latin typeface="Times New Roman" pitchFamily="18" charset="0"/>
                    <a:cs typeface="Times New Roman" pitchFamily="18" charset="0"/>
                  </a:rPr>
                  <a:t>ориентацией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называется величина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/>
                        </a:rPr>
                        <m:t>𝑺𝑶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ru-RU" sz="2400" i="1">
                          <a:latin typeface="Cambria Math"/>
                        </a:rPr>
                        <m:t>𝑃𝑀𝐼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smtClean="0">
                              <a:solidFill>
                                <a:srgbClr val="34921E"/>
                              </a:solidFill>
                              <a:latin typeface="Consolas" pitchFamily="49" charset="0"/>
                              <a:cs typeface="Consolas" pitchFamily="49" charset="0"/>
                            </a:rPr>
                            <m:t>Excellent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ru-RU" sz="2400" i="1">
                          <a:latin typeface="Cambria Math"/>
                        </a:rPr>
                        <m:t>𝑃𝑀𝐼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ru-RU" sz="2400" i="1"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latin typeface="Cambria Math"/>
                        </a:rPr>
                        <m:t>,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m:t>Poor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 smtClean="0"/>
              </a:p>
              <a:p>
                <a:pPr marL="720000" lvl="1" indent="-342900" algn="just">
                  <a:buFont typeface="Arial" pitchFamily="34" charset="0"/>
                  <a:buChar char="•"/>
                </a:pP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Знак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/>
                      </a:rPr>
                      <m:t>𝑆𝑂</m:t>
                    </m:r>
                    <m:r>
                      <a:rPr lang="en-US" sz="2400" b="0" i="1" u="sng" smtClean="0">
                        <a:latin typeface="Cambria Math"/>
                      </a:rPr>
                      <m:t>(</m:t>
                    </m:r>
                    <m:r>
                      <a:rPr lang="en-US" sz="2400" b="0" i="1" u="sng" smtClean="0">
                        <a:latin typeface="Cambria Math"/>
                      </a:rPr>
                      <m:t>𝑡</m:t>
                    </m:r>
                    <m:r>
                      <a:rPr lang="en-US" sz="2400" b="0" i="1" u="sng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опред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е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ляет один из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двух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маркеров,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к которому принадлежит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lvl="1" indent="-342900" algn="just">
                  <a:spcAft>
                    <a:spcPts val="6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𝑆𝑂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степень принадлежности маркеру.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Лексикон составляется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 основе коллекции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𝐾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𝑆</m:t>
                      </m:r>
                      <m:r>
                        <a:rPr lang="ru-RU" sz="2400" i="1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|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 〈</m:t>
                          </m:r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  <m:r>
                            <a:rPr lang="ru-RU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ru-RU" sz="2400" i="1">
                              <a:latin typeface="Cambria Math"/>
                            </a:rPr>
                            <m:t> </m:t>
                          </m:r>
                          <m:r>
                            <a:rPr lang="ru-RU" sz="2400" i="1">
                              <a:latin typeface="Cambria Math"/>
                            </a:rPr>
                            <m:t>𝑆𝑂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400" i="1">
                              <a:latin typeface="Cambria Math"/>
                            </a:rPr>
                            <m:t>〉 </m:t>
                          </m:r>
                        </m:e>
                      </m:d>
                      <m:r>
                        <a:rPr lang="ru-RU" sz="2400" i="1">
                          <a:latin typeface="Cambria Math"/>
                        </a:rPr>
                        <m:t> </m:t>
                      </m:r>
                      <m:r>
                        <a:rPr lang="ru-RU" sz="2400" i="1">
                          <a:latin typeface="Cambria Math"/>
                        </a:rPr>
                        <m:t>𝑡</m:t>
                      </m:r>
                      <m:r>
                        <a:rPr lang="ru-RU" sz="2400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ru-RU" sz="2400" i="1">
                              <a:latin typeface="Cambria Math"/>
                            </a:rPr>
                            <m:t>𝑥𝑐𝑒𝑙𝑙𝑒𝑛𝑡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 ∨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𝑃𝑜𝑜𝑟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ru-RU" sz="2400" b="0" dirty="0" smtClean="0"/>
              </a:p>
              <a:p>
                <a:pPr marL="720000" lvl="1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𝐸𝑥𝑐𝑒𝑙𝑙𝑒𝑛𝑡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-- </a:t>
                </a:r>
                <a:r>
                  <a:rPr lang="ru-RU" sz="2400" dirty="0"/>
                  <a:t>с</a:t>
                </a:r>
                <a:r>
                  <a:rPr lang="ru-RU" sz="2400" dirty="0" smtClean="0"/>
                  <a:t>ообщения с меткой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Excellent</a:t>
                </a:r>
                <a:r>
                  <a:rPr lang="en-US" sz="2400" dirty="0" smtClean="0"/>
                  <a:t>.</a:t>
                </a:r>
              </a:p>
              <a:p>
                <a:pPr marL="720000" lvl="1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𝑃𝑜𝑜𝑟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-- </a:t>
                </a:r>
                <a:r>
                  <a:rPr lang="ru-RU" sz="2400" dirty="0" smtClean="0"/>
                  <a:t>сообщени</a:t>
                </a:r>
                <a:r>
                  <a:rPr lang="ru-RU" sz="2400" dirty="0"/>
                  <a:t>я</a:t>
                </a:r>
                <a:r>
                  <a:rPr lang="ru-RU" sz="2400" dirty="0" smtClean="0"/>
                  <a:t> с меткой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Poor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" y="18254794"/>
                <a:ext cx="6849947" cy="7924798"/>
              </a:xfrm>
              <a:prstGeom prst="rect">
                <a:avLst/>
              </a:prstGeom>
              <a:blipFill rotWithShape="1">
                <a:blip r:embed="rId5"/>
                <a:stretch>
                  <a:fillRect l="-1335" t="-1385" r="-1423" b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/>
          <p:cNvSpPr/>
          <p:nvPr/>
        </p:nvSpPr>
        <p:spPr>
          <a:xfrm>
            <a:off x="270304" y="26383908"/>
            <a:ext cx="6888551" cy="2833629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90953" y="26383909"/>
                <a:ext cx="6878022" cy="2262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4000" b="1" dirty="0" smtClean="0">
                    <a:latin typeface="Times New Roman" pitchFamily="18" charset="0"/>
                    <a:cs typeface="Times New Roman" pitchFamily="18" charset="0"/>
                  </a:rPr>
                  <a:t>5. </a:t>
                </a:r>
                <a:r>
                  <a:rPr lang="ru-RU" sz="4000" b="1" dirty="0" smtClean="0">
                    <a:latin typeface="Times New Roman" pitchFamily="18" charset="0"/>
                    <a:cs typeface="Times New Roman" pitchFamily="18" charset="0"/>
                  </a:rPr>
                  <a:t>Автогенерация коллекций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Прием трансляции сообщений сети </a:t>
                </a:r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Twitter</a:t>
                </a: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Разбиение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полученной коллекции сообщений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𝐸𝑥𝑐𝑒𝑙𝑙𝑒𝑛𝑡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𝑃𝑜𝑜𝑟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 помощью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1815998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Эмотиконов в сообщении.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3" y="26383909"/>
                <a:ext cx="6878022" cy="2262158"/>
              </a:xfrm>
              <a:prstGeom prst="rect">
                <a:avLst/>
              </a:prstGeom>
              <a:blipFill rotWithShape="1">
                <a:blip r:embed="rId6"/>
                <a:stretch>
                  <a:fillRect l="-2748" t="-4852" r="-2571" b="-5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60693"/>
              </p:ext>
            </p:extLst>
          </p:nvPr>
        </p:nvGraphicFramePr>
        <p:xfrm>
          <a:off x="7490561" y="19306205"/>
          <a:ext cx="6505367" cy="2194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4688"/>
                <a:gridCol w="1141119"/>
                <a:gridCol w="1511284"/>
                <a:gridCol w="1185686"/>
                <a:gridCol w="1102590"/>
              </a:tblGrid>
              <a:tr h="228382">
                <a:tc gridSpan="5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</a:t>
                      </a:r>
                      <a:r>
                        <a:rPr lang="ru-RU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40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5644"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Коллекция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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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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всего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287"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BANK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356</a:t>
                      </a:r>
                      <a:r>
                        <a:rPr lang="en-US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400" kern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(7%)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3 482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b="1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(71%)</a:t>
                      </a:r>
                      <a:endParaRPr lang="ru-RU" sz="40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1 077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(21%)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915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287"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ТКК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956 </a:t>
                      </a:r>
                      <a:endParaRPr lang="ru-RU" sz="2400" kern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(19%)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2 269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b="1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(47%)</a:t>
                      </a:r>
                      <a:endParaRPr lang="ru-RU" sz="40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1 634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(34%)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859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370657" y="17859655"/>
            <a:ext cx="6616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8. Обучающие коллекции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Несбалансированные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0000" lvl="1" indent="-34290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Предоставленные организаторами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03432"/>
              </p:ext>
            </p:extLst>
          </p:nvPr>
        </p:nvGraphicFramePr>
        <p:xfrm>
          <a:off x="7490051" y="21483240"/>
          <a:ext cx="6499846" cy="182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5198"/>
                <a:gridCol w="1146545"/>
                <a:gridCol w="1514601"/>
                <a:gridCol w="1185101"/>
                <a:gridCol w="1088401"/>
              </a:tblGrid>
              <a:tr h="283595">
                <a:tc gridSpan="5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ru-RU" sz="2400" b="1" kern="15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3178"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BANK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1 354 </a:t>
                      </a: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4 870 </a:t>
                      </a:r>
                      <a:r>
                        <a:rPr lang="ru-RU" sz="24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(55.4%)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2 550 </a:t>
                      </a: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8 783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178"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ТКК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704 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6 756 </a:t>
                      </a:r>
                      <a:r>
                        <a:rPr lang="ru-RU" sz="24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(74.22%)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1 741 </a:t>
                      </a: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9 102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116258"/>
                  </p:ext>
                </p:extLst>
              </p:nvPr>
            </p:nvGraphicFramePr>
            <p:xfrm>
              <a:off x="7531398" y="27444027"/>
              <a:ext cx="6495636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656184"/>
                    <a:gridCol w="1728192"/>
                    <a:gridCol w="3111260"/>
                  </a:tblGrid>
                  <a:tr h="119083">
                    <a:tc gridSpan="3"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Сбалансированные</a:t>
                          </a:r>
                          <a:r>
                            <a:rPr lang="ru-RU" sz="2400" b="1" kern="15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28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185371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0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Коллекция</a:t>
                          </a:r>
                          <a:endParaRPr lang="ru-RU" sz="4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0" indent="0" algn="ctr" fontAlgn="auto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ru-RU" sz="3200" i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0" smtClean="0">
                                    <a:effectLst/>
                                    <a:latin typeface="Cambria Math"/>
                                    <a:ea typeface="+mn-ea"/>
                                    <a:cs typeface="Times New Roman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sz="2400" i="1" kern="0" dirty="0" smtClean="0">
                            <a:effectLst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2576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TTK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6888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14610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(+112%)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848">
                    <a:tc>
                      <a:txBody>
                        <a:bodyPr/>
                        <a:lstStyle/>
                        <a:p>
                          <a:pPr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BANK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10446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20268 (+94%)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116258"/>
                  </p:ext>
                </p:extLst>
              </p:nvPr>
            </p:nvGraphicFramePr>
            <p:xfrm>
              <a:off x="7531398" y="27444027"/>
              <a:ext cx="6495636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656184"/>
                    <a:gridCol w="1728192"/>
                    <a:gridCol w="3111260"/>
                  </a:tblGrid>
                  <a:tr h="365760">
                    <a:tc gridSpan="3"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Сбалансированные</a:t>
                          </a:r>
                          <a:r>
                            <a:rPr lang="ru-RU" sz="2400" b="1" kern="15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28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0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Коллекция</a:t>
                          </a:r>
                          <a:endParaRPr lang="ru-RU" sz="4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7"/>
                          <a:stretch>
                            <a:fillRect l="-96113" t="-126667" r="-180919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7"/>
                          <a:stretch>
                            <a:fillRect l="-108611" t="-126667" r="-196" b="-25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TTK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6888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14610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(+112%)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BANK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10446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20268 (+94%)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451736" y="23332799"/>
                <a:ext cx="6566335" cy="4200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балансированные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lvl="1" indent="-342900" algn="just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Балансировка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 основе коллекции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Ю.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Рубцовой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построен лексикон и произведен отбор сообщений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из той же коллекции по формуле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dirty="0">
                  <a:latin typeface="Cambria Math"/>
                  <a:cs typeface="Times New Roman" pitchFamily="18" charset="0"/>
                </a:endParaRPr>
              </a:p>
              <a:p>
                <a:pPr marL="37710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i="1" smtClean="0">
                                  <a:latin typeface="Cambria Math"/>
                                  <a:cs typeface="Times New Roman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=1..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𝑆𝑂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-735999"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пороговое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значение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термы сообщения.</a:t>
                </a:r>
              </a:p>
              <a:p>
                <a:pPr marL="900000" lvl="2" indent="-4572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сбалансированная коллекция 2015.</a:t>
                </a:r>
              </a:p>
              <a:p>
                <a:pPr marL="900000" lvl="2" indent="-4572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–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балансировка коллекций 2015 и 2016 (их объединений) годов.</a:t>
                </a: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36" y="23332799"/>
                <a:ext cx="6566335" cy="4200252"/>
              </a:xfrm>
              <a:prstGeom prst="rect">
                <a:avLst/>
              </a:prstGeom>
              <a:blipFill rotWithShape="1">
                <a:blip r:embed="rId8"/>
                <a:stretch>
                  <a:fillRect l="-1206" t="-1161" r="-1391" b="-2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Таблица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786"/>
                  </p:ext>
                </p:extLst>
              </p:nvPr>
            </p:nvGraphicFramePr>
            <p:xfrm>
              <a:off x="7496048" y="7363329"/>
              <a:ext cx="6502721" cy="28346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9081"/>
                    <a:gridCol w="2184607"/>
                    <a:gridCol w="1902633"/>
                    <a:gridCol w="1936400"/>
                  </a:tblGrid>
                  <a:tr h="581415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№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 kern="0" smtClean="0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kern="0">
                                      <a:effectLst/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effectLst/>
                                      <a:latin typeface="Cambria Math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2400" kern="0">
                                      <a:effectLst/>
                                      <a:latin typeface="Cambria Math"/>
                                    </a:rPr>
                                    <m:t>xcellent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6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 kern="0" smtClean="0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kern="0">
                                      <a:effectLst/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effectLst/>
                                      <a:latin typeface="Cambria Math"/>
                                    </a:rP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2400" kern="0">
                                      <a:effectLst/>
                                      <a:latin typeface="Cambria Math"/>
                                    </a:rPr>
                                    <m:t>oor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6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  <a:endParaRPr lang="en-US" sz="2400" kern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8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4658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62 637</a:t>
                          </a:r>
                          <a:endParaRPr lang="en-US" sz="2400" kern="0" baseline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(56%)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50 177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(44%) 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112 814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8255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7 370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(3%)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228 721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(97%) 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236 091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5077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2 774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(26%)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7 148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(67%)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10 668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3" name="Таблица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786"/>
                  </p:ext>
                </p:extLst>
              </p:nvPr>
            </p:nvGraphicFramePr>
            <p:xfrm>
              <a:off x="7496048" y="7363329"/>
              <a:ext cx="6502721" cy="28346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9081"/>
                    <a:gridCol w="2184607"/>
                    <a:gridCol w="1902633"/>
                    <a:gridCol w="1936400"/>
                  </a:tblGrid>
                  <a:tr h="64008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№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9"/>
                          <a:stretch>
                            <a:fillRect l="-22346" t="-15238" r="-175978" b="-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9"/>
                          <a:stretch>
                            <a:fillRect l="-140385" t="-15238" r="-101923" b="-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  <a:endParaRPr lang="en-US" sz="2400" kern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8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62 637</a:t>
                          </a:r>
                          <a:endParaRPr lang="en-US" sz="2400" kern="0" baseline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(56%)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50 177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(44%) 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112 814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7 370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(3%)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228 721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(97%) 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236 091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2 774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(26%)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7 148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(67%)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10 668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4" name="TextBox 53"/>
          <p:cNvSpPr txBox="1"/>
          <p:nvPr/>
        </p:nvSpPr>
        <p:spPr>
          <a:xfrm>
            <a:off x="7496048" y="4731839"/>
            <a:ext cx="65663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Построенные лексиконы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основе корпуса коротких текстов            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Ю.  Рубцовой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Сообщений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январь 2016 года 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Тональный словарь созданный вручную экспертами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Таблица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848258"/>
                  </p:ext>
                </p:extLst>
              </p:nvPr>
            </p:nvGraphicFramePr>
            <p:xfrm>
              <a:off x="14372268" y="9011700"/>
              <a:ext cx="6650738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91247"/>
                    <a:gridCol w="2985275"/>
                    <a:gridCol w="3174216"/>
                  </a:tblGrid>
                  <a:tr h="333222">
                    <a:tc gridSpan="3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BANK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r>
                            <a:rPr lang="ru-RU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285619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kern="150" baseline="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0215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831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r>
                            <a:rPr lang="ru-RU" sz="2400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18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561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0.4672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(+20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9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561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0.3862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0.4683</a:t>
                          </a:r>
                          <a:r>
                            <a:rPr lang="ru-RU" sz="2400" kern="15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21.25%)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6" name="Таблица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848258"/>
                  </p:ext>
                </p:extLst>
              </p:nvPr>
            </p:nvGraphicFramePr>
            <p:xfrm>
              <a:off x="14372268" y="9011700"/>
              <a:ext cx="6650738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91247"/>
                    <a:gridCol w="2985275"/>
                    <a:gridCol w="3174216"/>
                  </a:tblGrid>
                  <a:tr h="365760">
                    <a:tc gridSpan="3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BANK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r>
                            <a:rPr lang="ru-RU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6769" t="-125000" r="-106544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09597" t="-125000" b="-35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r>
                            <a:rPr lang="ru-RU" sz="2400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18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0.4672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(+20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9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0.3862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0.4683</a:t>
                          </a:r>
                          <a:r>
                            <a:rPr lang="ru-RU" sz="2400" kern="15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21.25%)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4311833" y="4700939"/>
                <a:ext cx="6687488" cy="420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4400" b="1" dirty="0" smtClean="0">
                    <a:latin typeface="Times New Roman" pitchFamily="18" charset="0"/>
                    <a:cs typeface="Times New Roman" pitchFamily="18" charset="0"/>
                  </a:rPr>
                  <a:t>9. Результаты</a:t>
                </a:r>
                <a:endParaRPr lang="en-US" sz="2400" i="1" dirty="0" smtClean="0">
                  <a:latin typeface="Cambria Math"/>
                  <a:cs typeface="Times New Roman" pitchFamily="18" charset="0"/>
                </a:endParaRPr>
              </a:p>
              <a:p>
                <a:pPr algn="just"/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Параметры прогонов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№1–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только русскоязычные термы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 </a:t>
                </a:r>
                <a:r>
                  <a:rPr lang="ru-RU" sz="2400" dirty="0" err="1" smtClean="0">
                    <a:latin typeface="Times New Roman" pitchFamily="18" charset="0"/>
                    <a:cs typeface="Times New Roman" pitchFamily="18" charset="0"/>
                  </a:rPr>
                  <a:t>хэштеги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№2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№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1 + применение </a:t>
                </a:r>
                <a:r>
                  <a:rPr lang="ru-RU" sz="2400">
                    <a:latin typeface="Times New Roman" pitchFamily="18" charset="0"/>
                    <a:cs typeface="Times New Roman" pitchFamily="18" charset="0"/>
                  </a:rPr>
                  <a:t>тональных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префиксов,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использование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лексиконов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ru-RU" sz="2400">
                    <a:latin typeface="Times New Roman" pitchFamily="18" charset="0"/>
                    <a:cs typeface="Times New Roman" pitchFamily="18" charset="0"/>
                  </a:rPr>
                  <a:t>и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2,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учет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всех признаков;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№3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№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2 + </a:t>
                </a:r>
                <a:r>
                  <a:rPr lang="ru-RU" sz="2400" u="sng" dirty="0">
                    <a:latin typeface="Times New Roman" pitchFamily="18" charset="0"/>
                    <a:cs typeface="Times New Roman" pitchFamily="18" charset="0"/>
                  </a:rPr>
                  <a:t>использование всех </a:t>
                </a: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лексиконов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Обучение на коллекции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показывает прирост оценки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правый столбец).</a:t>
                </a:r>
              </a:p>
              <a:p>
                <a:pPr lvl="0" algn="just"/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Мера оценки качества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𝒎𝒂𝒄𝒓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𝒏𝒆𝒈</m:t>
                            </m:r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𝒑𝒐𝒔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i="1" kern="150" baseline="0" dirty="0" smtClean="0">
                    <a:effectLst/>
                    <a:latin typeface="Times New Roman" pitchFamily="18" charset="0"/>
                    <a:ea typeface="SimSun"/>
                    <a:cs typeface="Times New Roman" pitchFamily="18" charset="0"/>
                  </a:rPr>
                  <a:t> </a:t>
                </a:r>
                <a:endParaRPr lang="en-US" sz="2400" b="1" dirty="0" smtClean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833" y="4700939"/>
                <a:ext cx="6687488" cy="4205318"/>
              </a:xfrm>
              <a:prstGeom prst="rect">
                <a:avLst/>
              </a:prstGeom>
              <a:blipFill rotWithShape="1">
                <a:blip r:embed="rId11"/>
                <a:stretch>
                  <a:fillRect l="-1459" t="-2754" r="-1367" b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81986"/>
                  </p:ext>
                </p:extLst>
              </p:nvPr>
            </p:nvGraphicFramePr>
            <p:xfrm>
              <a:off x="14372266" y="10893397"/>
              <a:ext cx="6650740" cy="191034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91249"/>
                    <a:gridCol w="2985274"/>
                    <a:gridCol w="3174217"/>
                  </a:tblGrid>
                  <a:tr h="216023">
                    <a:tc gridSpan="3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TKK 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endParaRPr lang="ru-RU" sz="4000" kern="15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36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baseline="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201</m:t>
                                </m:r>
                                <m:r>
                                  <a:rPr lang="ru-RU" sz="2400" b="0" i="1" kern="150" baseline="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0215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 </a:t>
                          </a:r>
                          <a:r>
                            <a:rPr lang="en-US" sz="2400" b="1" kern="15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5,2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4832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0.5231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(+8.2%)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58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5099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0.5286</a:t>
                          </a: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81986"/>
                  </p:ext>
                </p:extLst>
              </p:nvPr>
            </p:nvGraphicFramePr>
            <p:xfrm>
              <a:off x="14372266" y="10893397"/>
              <a:ext cx="6650740" cy="191034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91249"/>
                    <a:gridCol w="2985274"/>
                    <a:gridCol w="3174217"/>
                  </a:tblGrid>
                  <a:tr h="365760">
                    <a:tc gridSpan="3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TKK 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endParaRPr lang="ru-RU" sz="4000" kern="15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36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6769" t="-118750" r="-106544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09597" t="-118750" b="-343750"/>
                          </a:stretch>
                        </a:blipFill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 </a:t>
                          </a:r>
                          <a:r>
                            <a:rPr lang="en-US" sz="2400" b="1" kern="15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5,2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4832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0.5231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(+8.2%)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5099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0.5286</a:t>
                          </a: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Таблица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620643"/>
                  </p:ext>
                </p:extLst>
              </p:nvPr>
            </p:nvGraphicFramePr>
            <p:xfrm>
              <a:off x="14311833" y="21388646"/>
              <a:ext cx="6696739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04054"/>
                    <a:gridCol w="3040702"/>
                    <a:gridCol w="3151983"/>
                  </a:tblGrid>
                  <a:tr h="438207">
                    <a:tc gridSpan="3"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Улучшенные </a:t>
                          </a:r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результаты,</a:t>
                          </a:r>
                          <a:endParaRPr lang="ru-RU" sz="2400" i="0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z="2400" b="0" i="1" kern="150" baseline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С=0.5</m:t>
                              </m:r>
                              <m:r>
                                <a:rPr lang="ru-RU" sz="2400" b="0" i="0" kern="150" baseline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использование новых признаков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329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329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0,5452</a:t>
                          </a: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098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en-US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4955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(+3.34%)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0.5259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(-3.53%)</a:t>
                          </a:r>
                          <a:endParaRPr lang="ru-RU" sz="4000" b="1" kern="150" dirty="0" smtClean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098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0.5012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(+4.53%)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0.5283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(-3.09%)</a:t>
                          </a:r>
                          <a:endParaRPr lang="ru-RU" sz="4000" b="1" kern="150" dirty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098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0.5239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(+9.52%)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0.5453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(+0.01%)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0" name="Таблица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620643"/>
                  </p:ext>
                </p:extLst>
              </p:nvPr>
            </p:nvGraphicFramePr>
            <p:xfrm>
              <a:off x="14311833" y="21388646"/>
              <a:ext cx="6696739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04054"/>
                    <a:gridCol w="3040702"/>
                    <a:gridCol w="3151983"/>
                  </a:tblGrid>
                  <a:tr h="731520"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1" t="-13333" r="-91" b="-2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0,5452</a:t>
                          </a: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en-US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4955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(+3.34%)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0.5259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(-3.53%)</a:t>
                          </a:r>
                          <a:endParaRPr lang="ru-RU" sz="4000" b="1" kern="150" dirty="0" smtClean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0.5012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(+4.53%)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0.5283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(-3.09%)</a:t>
                          </a:r>
                          <a:endParaRPr lang="ru-RU" sz="4000" b="1" kern="150" dirty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0.5239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(+9.52%)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0.5453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(+0.01%)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>
            <a:off x="14275689" y="13296596"/>
            <a:ext cx="6696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10. Улучшение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483608"/>
                  </p:ext>
                </p:extLst>
              </p:nvPr>
            </p:nvGraphicFramePr>
            <p:xfrm>
              <a:off x="14365297" y="16530052"/>
              <a:ext cx="6643281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00030"/>
                    <a:gridCol w="3016429"/>
                    <a:gridCol w="3126822"/>
                  </a:tblGrid>
                  <a:tr h="324868">
                    <a:tc gridSpan="3"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Улучшенные </a:t>
                          </a:r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результаты, </a:t>
                          </a:r>
                          <a14:m>
                            <m:oMath xmlns:m="http://schemas.openxmlformats.org/officeDocument/2006/math">
                              <m:r>
                                <a:rPr lang="ru-RU" sz="2400" i="1" kern="150" baseline="0" dirty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С=0</m:t>
                              </m:r>
                              <m:r>
                                <a:rPr lang="en-US" sz="2400" i="1" kern="150" baseline="0" dirty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.5</m:t>
                              </m:r>
                            </m:oMath>
                          </a14:m>
                          <a:endParaRPr lang="ru-RU" sz="2400" i="0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0.4558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2,58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.7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0.5338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4,60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0.4768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11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0.5452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6,83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483608"/>
                  </p:ext>
                </p:extLst>
              </p:nvPr>
            </p:nvGraphicFramePr>
            <p:xfrm>
              <a:off x="14365297" y="16530052"/>
              <a:ext cx="6643281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00030"/>
                    <a:gridCol w="3016429"/>
                    <a:gridCol w="3126822"/>
                  </a:tblGrid>
                  <a:tr h="365760"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4"/>
                          <a:stretch>
                            <a:fillRect l="-92" t="-26667" r="-92" b="-5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0.4558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2,58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.7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0.5338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4,60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0.4768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11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0.5452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6,83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370657" y="10461579"/>
                <a:ext cx="6691727" cy="741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4400" b="1" dirty="0" smtClean="0">
                    <a:latin typeface="Times New Roman" pitchFamily="18" charset="0"/>
                    <a:cs typeface="Times New Roman" pitchFamily="18" charset="0"/>
                  </a:rPr>
                  <a:t>7. Подход</a:t>
                </a:r>
                <a:endParaRPr lang="ru-RU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Классификация </a:t>
                </a: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методом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i="1" smtClean="0">
                    <a:latin typeface="Times New Roman" pitchFamily="18" charset="0"/>
                    <a:cs typeface="Times New Roman" pitchFamily="18" charset="0"/>
                  </a:rPr>
                  <a:t>опорных </a:t>
                </a:r>
                <a:r>
                  <a:rPr lang="ru-RU" sz="2400" i="1" smtClean="0">
                    <a:latin typeface="Times New Roman" pitchFamily="18" charset="0"/>
                    <a:cs typeface="Times New Roman" pitchFamily="18" charset="0"/>
                  </a:rPr>
                  <a:t>векторов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SVM</a:t>
                </a:r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библиотека 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LibSVM,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Python)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Обработка сообщений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0000" lvl="1" indent="-342900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Лемматизация сообщений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b="1" smtClean="0">
                    <a:latin typeface="Times New Roman" pitchFamily="18" charset="0"/>
                    <a:cs typeface="Times New Roman" pitchFamily="18" charset="0"/>
                  </a:rPr>
                  <a:t>Mystem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Yandex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Удаление символов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‘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RT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’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@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пользователей,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URL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(из метаинформации  остаются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#</a:t>
                </a:r>
                <a:r>
                  <a:rPr lang="ru-RU" sz="2400" dirty="0" err="1" smtClean="0">
                    <a:latin typeface="Times New Roman" pitchFamily="18" charset="0"/>
                    <a:cs typeface="Times New Roman" pitchFamily="18" charset="0"/>
                  </a:rPr>
                  <a:t>хэштеги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Используемая весовая мера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TF-IDF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Использование стоп слов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Замена лемм на тональные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префиксы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‘</a:t>
                </a:r>
                <a:r>
                  <a:rPr lang="en-US" sz="2400" b="1" smtClean="0">
                    <a:solidFill>
                      <a:srgbClr val="34921E"/>
                    </a:solidFill>
                    <a:latin typeface="Impact" pitchFamily="34" charset="0"/>
                    <a:cs typeface="Aharoni" pitchFamily="2" charset="-79"/>
                  </a:rPr>
                  <a:t>+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’,’</a:t>
                </a:r>
                <a:r>
                  <a:rPr lang="en-US" sz="2400" smtClean="0">
                    <a:solidFill>
                      <a:srgbClr val="C00000"/>
                    </a:solidFill>
                    <a:latin typeface="Impact" pitchFamily="34" charset="0"/>
                    <a:cs typeface="Times New Roman" pitchFamily="18" charset="0"/>
                  </a:rPr>
                  <a:t>–</a:t>
                </a:r>
                <a:r>
                  <a:rPr lang="en-US" sz="2400" smtClean="0">
                    <a:latin typeface="Times New Roman" pitchFamily="18" charset="0"/>
                    <a:cs typeface="Times New Roman" pitchFamily="18" charset="0"/>
                  </a:rPr>
                  <a:t>’: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ru-RU" sz="2400" b="1" i="1" dirty="0"/>
                  <a:t>Сейчас </a:t>
                </a:r>
                <a:r>
                  <a:rPr lang="ru-RU" sz="2400" b="1" i="1" dirty="0">
                    <a:solidFill>
                      <a:srgbClr val="34921E"/>
                    </a:solidFill>
                  </a:rPr>
                  <a:t>хорошо</a:t>
                </a:r>
                <a:r>
                  <a:rPr lang="ru-RU" sz="2400" b="1" i="1" dirty="0"/>
                  <a:t> работать </a:t>
                </a:r>
                <a:r>
                  <a:rPr lang="ru-RU" sz="2400" b="1" i="1" dirty="0">
                    <a:solidFill>
                      <a:srgbClr val="C00000"/>
                    </a:solidFill>
                  </a:rPr>
                  <a:t>не</a:t>
                </a:r>
                <a:r>
                  <a:rPr lang="ru-RU" sz="2400" b="1" i="1" dirty="0"/>
                  <a:t> то что раньше</a:t>
                </a:r>
              </a:p>
              <a:p>
                <a:pPr algn="ctr"/>
                <a:r>
                  <a:rPr lang="ru-RU" sz="2400" b="1" i="1" dirty="0"/>
                  <a:t>Сейчас </a:t>
                </a:r>
                <a:r>
                  <a:rPr lang="ru-RU" sz="2400" b="1" i="1" dirty="0">
                    <a:solidFill>
                      <a:srgbClr val="34921E"/>
                    </a:solidFill>
                  </a:rPr>
                  <a:t>+</a:t>
                </a:r>
                <a:r>
                  <a:rPr lang="ru-RU" sz="2400" b="1" i="1" dirty="0"/>
                  <a:t>работать </a:t>
                </a:r>
                <a:r>
                  <a:rPr lang="ru-RU" sz="2400" b="1" i="1" dirty="0">
                    <a:solidFill>
                      <a:srgbClr val="C00000"/>
                    </a:solidFill>
                  </a:rPr>
                  <a:t>–</a:t>
                </a:r>
                <a:r>
                  <a:rPr lang="ru-RU" sz="2400" b="1" i="1" dirty="0"/>
                  <a:t>то что раньше</a:t>
                </a:r>
                <a:r>
                  <a:rPr lang="ru-RU" sz="2400" b="1" i="1" dirty="0" smtClean="0"/>
                  <a:t>.</a:t>
                </a:r>
                <a:endParaRPr lang="en-US" sz="3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Признаки классификации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Учет эмотиконов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смайликов </a:t>
                </a:r>
                <a:r>
                  <a:rPr lang="en-US" sz="2400" b="1" kern="0" smtClean="0">
                    <a:solidFill>
                      <a:srgbClr val="34921E"/>
                    </a:solidFill>
                    <a:effectLst/>
                    <a:latin typeface="Times New Roman" pitchFamily="18" charset="0"/>
                    <a:ea typeface="+mn-ea"/>
                    <a:cs typeface="Times New Roman" pitchFamily="18" charset="0"/>
                    <a:sym typeface="Wingdings" pitchFamily="2" charset="2"/>
                  </a:rPr>
                  <a:t></a:t>
                </a:r>
                <a:r>
                  <a:rPr lang="en-US" sz="2400" kern="0" smtClean="0">
                    <a:effectLst/>
                    <a:latin typeface="Times New Roman" pitchFamily="18" charset="0"/>
                    <a:ea typeface="+mn-ea"/>
                    <a:cs typeface="Times New Roman" pitchFamily="18" charset="0"/>
                    <a:sym typeface="Wingdings" pitchFamily="2" charset="2"/>
                  </a:rPr>
                  <a:t>, </a:t>
                </a:r>
                <a:r>
                  <a:rPr lang="en-US" sz="2400" b="1" kern="0" dirty="0" smtClean="0">
                    <a:solidFill>
                      <a:srgbClr val="C00000"/>
                    </a:solidFill>
                    <a:effectLst/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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);</a:t>
                </a: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Число слов записанных в верхнем регистре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Число подряд идущих </a:t>
                </a:r>
                <a:r>
                  <a:rPr lang="ru-RU" sz="2400" smtClean="0">
                    <a:latin typeface="Times New Roman" pitchFamily="18" charset="0"/>
                    <a:cs typeface="Times New Roman" pitchFamily="18" charset="0"/>
                  </a:rPr>
                  <a:t>знаков </a:t>
                </a:r>
                <a:r>
                  <a:rPr lang="ru-RU" sz="2400" cap="small" smtClean="0"/>
                  <a:t>{'?', '…', </a:t>
                </a:r>
                <a:r>
                  <a:rPr lang="ru-RU" sz="2400" cap="small" dirty="0" smtClean="0"/>
                  <a:t>'!'}</a:t>
                </a:r>
                <a:r>
                  <a:rPr lang="ru-RU" sz="2400" dirty="0" smtClean="0"/>
                  <a:t>.</a:t>
                </a: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Вычисление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суммы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ru-RU" sz="2400" i="1">
                        <a:latin typeface="Cambria Math"/>
                      </a:rPr>
                      <m:t>=∑ </m:t>
                    </m:r>
                    <m:r>
                      <a:rPr lang="ru-RU" sz="2400" i="1">
                        <a:latin typeface="Cambria Math"/>
                      </a:rPr>
                      <m:t>𝑆𝑂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 </m:t>
                    </m:r>
                    <m:r>
                      <a:rPr lang="ru-RU" sz="2400" i="1">
                        <a:latin typeface="Cambria Math"/>
                      </a:rPr>
                      <m:t>𝑡</m:t>
                    </m:r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ru-RU" sz="2400" i="1">
                        <a:latin typeface="Cambria Math"/>
                      </a:rPr>
                      <m:t>𝑆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термов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составляющих сообщение и в входящих в лексикон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57" y="10461579"/>
                <a:ext cx="6691727" cy="7417415"/>
              </a:xfrm>
              <a:prstGeom prst="rect">
                <a:avLst/>
              </a:prstGeom>
              <a:blipFill rotWithShape="1">
                <a:blip r:embed="rId15"/>
                <a:stretch>
                  <a:fillRect l="-1366" t="-1561" r="-1457" b="-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4313601" y="24414485"/>
            <a:ext cx="6687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Вывод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Стабильное повышение качества классификации.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Наибольший прирост достигается для задачи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BANK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29326"/>
              </p:ext>
            </p:extLst>
          </p:nvPr>
        </p:nvGraphicFramePr>
        <p:xfrm>
          <a:off x="14362998" y="26657440"/>
          <a:ext cx="6587205" cy="7598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8367"/>
                <a:gridCol w="2070561"/>
                <a:gridCol w="192827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29461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Прирост</a:t>
                      </a:r>
                      <a:r>
                        <a:rPr lang="en-US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 </a:t>
                      </a: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качества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BANK</a:t>
                      </a:r>
                      <a:endParaRPr lang="ru-RU" sz="24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TKK</a:t>
                      </a:r>
                      <a:endParaRPr lang="ru-RU" sz="24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3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Общий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r>
                        <a:rPr lang="en-US" sz="2400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,4</a:t>
                      </a: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ru-RU" sz="24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+12,</a:t>
                      </a:r>
                      <a:r>
                        <a:rPr lang="en-US" sz="2400" kern="150" baseline="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4</a:t>
                      </a:r>
                      <a:r>
                        <a:rPr lang="en-US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%</a:t>
                      </a:r>
                      <a:endParaRPr lang="ru-RU" sz="24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7524750" y="16778288"/>
            <a:ext cx="21278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4360859" y="18785349"/>
                <a:ext cx="6687488" cy="253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Font typeface="Arial" pitchFamily="34" charset="0"/>
                  <a:buChar char="•"/>
                </a:pP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Добавление новых признаков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 u="sng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i="1" u="sng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i="1" u="sng" dirty="0" smtClean="0">
                        <a:latin typeface="Cambria Math"/>
                        <a:cs typeface="Times New Roman" pitchFamily="18" charset="0"/>
                      </a:rPr>
                      <m:t>𝑧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вычисление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𝑚𝑖𝑛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𝑚𝑎𝑥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значений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(с учетом нормализации) среди всех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термов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сообщения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по каждому из лексиконов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=1..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ru-RU" sz="2400" i="1" smtClean="0">
                            <a:latin typeface="Cambria Math"/>
                          </a:rPr>
                          <m:t>𝑆𝑂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=1..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ru-RU" sz="2400" i="1" smtClean="0">
                            <a:latin typeface="Cambria Math"/>
                          </a:rPr>
                          <m:t>𝑆𝑂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859" y="18785349"/>
                <a:ext cx="6687488" cy="2533642"/>
              </a:xfrm>
              <a:prstGeom prst="rect">
                <a:avLst/>
              </a:prstGeom>
              <a:blipFill rotWithShape="1">
                <a:blip r:embed="rId16"/>
                <a:stretch>
                  <a:fillRect l="-1276" t="-1928" r="-1367" b="-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14313601" y="27537741"/>
            <a:ext cx="6724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Возможные дальнейшие улучшения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иерархической классификации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вычисление признаков на основе лексиконов добавить зависимость от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TF-IDF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весов.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14298480" y="14189929"/>
                <a:ext cx="669674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baseline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результаты, относительно которых отмечается изменение качества.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Настройка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параметра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штрафной функции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SVM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классификатора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влияет на размер отступа разделяющей гиперплоскости)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 </a:t>
                </a:r>
                <a:endParaRPr lang="ru-RU" sz="2400" b="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480" y="14189929"/>
                <a:ext cx="6696741" cy="2308324"/>
              </a:xfrm>
              <a:prstGeom prst="rect">
                <a:avLst/>
              </a:prstGeom>
              <a:blipFill rotWithShape="1">
                <a:blip r:embed="rId17"/>
                <a:stretch>
                  <a:fillRect l="-1275" t="-2116" r="-14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1170</Words>
  <Application>Microsoft Office PowerPoint</Application>
  <PresentationFormat>Произвольный</PresentationFormat>
  <Paragraphs>219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nicolay</dc:creator>
  <cp:lastModifiedBy>nicolay</cp:lastModifiedBy>
  <cp:revision>121</cp:revision>
  <dcterms:created xsi:type="dcterms:W3CDTF">2016-06-01T08:09:34Z</dcterms:created>
  <dcterms:modified xsi:type="dcterms:W3CDTF">2016-06-03T13:35:35Z</dcterms:modified>
</cp:coreProperties>
</file>