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PT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giGBEb25nVGInoEPBhe4V18o6G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TSans-italic.fntdata"/><Relationship Id="rId10" Type="http://schemas.openxmlformats.org/officeDocument/2006/relationships/slide" Target="slides/slide6.xml"/><Relationship Id="rId32" Type="http://schemas.openxmlformats.org/officeDocument/2006/relationships/font" Target="fonts/PTSans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PT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b80326c8e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6b80326c8e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36b80326c8e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b80326c8e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b80326c8e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6b80326c8e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b80326c8e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6b80326c8e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6b80326c8e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b80326c8e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b80326c8e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6b80326c8e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b80326c8e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b80326c8e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6b80326c8e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6b80326c8e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6b80326c8e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6b80326c8e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b80326c8e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6b80326c8e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6b80326c8e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b80326c8e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6b80326c8e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36b80326c8e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6b80326c8e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36b80326c8e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36b80326c8e_0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6b80326c8e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36b80326c8e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36b80326c8e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b80326c8e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36b80326c8e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36b80326c8e_0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6b80326c8e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36b80326c8e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36b80326c8e_0_1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b80326c8e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36b80326c8e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36b80326c8e_0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6b80326c8e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36b80326c8e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36b80326c8e_0_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6b80326c8e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6b80326c8e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36b80326c8e_0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6b80326c8e_0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36b80326c8e_0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36b80326c8e_0_1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6b835dd3a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6b835dd3a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6b835dd3a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b80326c8e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b80326c8e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6b80326c8e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b80326c8e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6b80326c8e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36b80326c8e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b80326c8e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b80326c8e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6b80326c8e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b80326c8e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6b80326c8e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36b80326c8e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b80326c8e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b80326c8e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6b80326c8e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b80326c8e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6b80326c8e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36b80326c8e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ctrTitle"/>
          </p:nvPr>
        </p:nvSpPr>
        <p:spPr>
          <a:xfrm>
            <a:off x="838200" y="694452"/>
            <a:ext cx="5388980" cy="25365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subTitle"/>
          </p:nvPr>
        </p:nvSpPr>
        <p:spPr>
          <a:xfrm>
            <a:off x="838201" y="3429000"/>
            <a:ext cx="4520878" cy="188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4358326" y="365125"/>
            <a:ext cx="69954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4358325" y="1782764"/>
            <a:ext cx="6995473" cy="4351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  <a:defRPr>
                <a:solidFill>
                  <a:schemeClr val="accent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solidFill>
                  <a:schemeClr val="accent2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>
                <a:solidFill>
                  <a:schemeClr val="accent2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accent2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accen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838200" y="365125"/>
            <a:ext cx="7315200" cy="1279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838199" y="1736726"/>
            <a:ext cx="7315200" cy="4432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  <a:defRPr>
                <a:solidFill>
                  <a:schemeClr val="accent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solidFill>
                  <a:schemeClr val="accent2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>
                <a:solidFill>
                  <a:schemeClr val="accent2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accent2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accen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6238754" y="1406799"/>
            <a:ext cx="5115045" cy="1837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6238754" y="3336720"/>
            <a:ext cx="5115046" cy="741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838199" y="1885361"/>
            <a:ext cx="6580695" cy="19548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838200" y="3932238"/>
            <a:ext cx="6580694" cy="696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247909" y="878545"/>
            <a:ext cx="7105891" cy="19651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4247908" y="3020428"/>
            <a:ext cx="7105891" cy="78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15"/>
          <p:cNvSpPr/>
          <p:nvPr>
            <p:ph idx="2" type="pic"/>
          </p:nvPr>
        </p:nvSpPr>
        <p:spPr>
          <a:xfrm>
            <a:off x="10020300" y="4605627"/>
            <a:ext cx="1333500" cy="133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7" name="Google Shape;57;p15"/>
          <p:cNvSpPr txBox="1"/>
          <p:nvPr>
            <p:ph idx="3" type="body"/>
          </p:nvPr>
        </p:nvSpPr>
        <p:spPr>
          <a:xfrm>
            <a:off x="8153400" y="4931817"/>
            <a:ext cx="170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4" type="body"/>
          </p:nvPr>
        </p:nvSpPr>
        <p:spPr>
          <a:xfrm>
            <a:off x="8153400" y="5159150"/>
            <a:ext cx="170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5" type="body"/>
          </p:nvPr>
        </p:nvSpPr>
        <p:spPr>
          <a:xfrm>
            <a:off x="8153400" y="5386483"/>
            <a:ext cx="170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and Typography">
  <p:cSld name="Color and Typography">
    <p:bg>
      <p:bgPr>
        <a:solidFill>
          <a:srgbClr val="0B2036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838199" y="3709150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b="0" i="0" lang="en-US" sz="16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4697757" y="6124726"/>
            <a:ext cx="2394180" cy="56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8" name="Google Shape;68;p16"/>
          <p:cNvGrpSpPr/>
          <p:nvPr/>
        </p:nvGrpSpPr>
        <p:grpSpPr>
          <a:xfrm>
            <a:off x="838199" y="1830763"/>
            <a:ext cx="10515601" cy="1741127"/>
            <a:chOff x="838199" y="1830763"/>
            <a:chExt cx="10515601" cy="1741127"/>
          </a:xfrm>
        </p:grpSpPr>
        <p:sp>
          <p:nvSpPr>
            <p:cNvPr id="69" name="Google Shape;69;p16"/>
            <p:cNvSpPr/>
            <p:nvPr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rgbClr val="061C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rgbClr val="1048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rgbClr val="2190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rgbClr val="76C2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rgbClr val="B2DD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rgbClr val="0B203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rgbClr val="1130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rgbClr val="418A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rgbClr val="81B0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rgbClr val="BED6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rgbClr val="56A9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rgbClr val="8EC5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rgbClr val="C4E2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rgbClr val="004E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rgbClr val="0075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rgbClr val="4FCE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rgbClr val="89DE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rgbClr val="C4EE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rgbClr val="0568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rgbClr val="089C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rgbClr val="5CF0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rgbClr val="92F6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rgbClr val="C8F9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rgbClr val="0767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rgbClr val="0B9B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rgbClr val="5DF3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rgbClr val="92F7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rgbClr val="C8FB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rgbClr val="3870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rgbClr val="AFDF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rgbClr val="CAE9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rgbClr val="E4F4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rgbClr val="5463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rgbClr val="7E95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rgbClr val="C8DA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rgbClr val="DBE6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rgbClr val="ECF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10459487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presentationgo.com/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203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9"/>
          <p:cNvGrpSpPr/>
          <p:nvPr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16" name="Google Shape;16;p9"/>
            <p:cNvGrpSpPr/>
            <p:nvPr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7" name="Google Shape;17;p9"/>
              <p:cNvSpPr txBox="1"/>
              <p:nvPr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9"/>
              <p:cNvSpPr txBox="1"/>
              <p:nvPr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.com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9;p9"/>
            <p:cNvGrpSpPr/>
            <p:nvPr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20" name="Google Shape;20;p9"/>
              <p:cNvSpPr/>
              <p:nvPr/>
            </p:nvSpPr>
            <p:spPr>
              <a:xfrm>
                <a:off x="757647" y="1022945"/>
                <a:ext cx="4193833" cy="548492"/>
              </a:xfrm>
              <a:custGeom>
                <a:rect b="b" l="l" r="r" t="t"/>
                <a:pathLst>
                  <a:path extrusionOk="0" h="21600" w="2160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5032172" y="1021854"/>
                <a:ext cx="1051185" cy="549583"/>
              </a:xfrm>
              <a:custGeom>
                <a:rect b="b" l="l" r="r" t="t"/>
                <a:pathLst>
                  <a:path extrusionOk="0" h="21600" w="2160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" name="Google Shape;22;p9"/>
          <p:cNvSpPr/>
          <p:nvPr/>
        </p:nvSpPr>
        <p:spPr>
          <a:xfrm>
            <a:off x="-12701" y="6959601"/>
            <a:ext cx="16039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8C58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"/>
              </a:rPr>
              <a:t>presentationgo.com</a:t>
            </a:r>
            <a:endParaRPr b="0" i="0" sz="1200" u="none" cap="none" strike="noStrike">
              <a:solidFill>
                <a:srgbClr val="008C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anjaluka.com" TargetMode="External"/><Relationship Id="rId4" Type="http://schemas.openxmlformats.org/officeDocument/2006/relationships/hyperlink" Target="http://cazin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>
            <p:ph type="ctrTitle"/>
          </p:nvPr>
        </p:nvSpPr>
        <p:spPr>
          <a:xfrm>
            <a:off x="537500" y="403450"/>
            <a:ext cx="6039300" cy="28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/>
              <a:t>SpaCy model bosanskog jezika</a:t>
            </a: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33500" y="4820975"/>
            <a:ext cx="4015800" cy="1707300"/>
          </a:xfrm>
          <a:prstGeom prst="roundRect">
            <a:avLst>
              <a:gd fmla="val 16667" name="adj"/>
            </a:avLst>
          </a:prstGeom>
          <a:solidFill>
            <a:srgbClr val="12437B"/>
          </a:solidFill>
          <a:ln cap="flat" cmpd="sng" w="76200">
            <a:solidFill>
              <a:srgbClr val="0A1A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Predmetni profesor i supervizor: 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Van. prof. dr. Amila Akagić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Članovi tima: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Eldar Buzadžić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Faruk Zahiragić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b80326c8e_0_86"/>
          <p:cNvSpPr txBox="1"/>
          <p:nvPr>
            <p:ph type="title"/>
          </p:nvPr>
        </p:nvSpPr>
        <p:spPr>
          <a:xfrm>
            <a:off x="838200" y="365125"/>
            <a:ext cx="73152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Pretprocesiranje podataka</a:t>
            </a:r>
            <a:endParaRPr/>
          </a:p>
        </p:txBody>
      </p:sp>
      <p:sp>
        <p:nvSpPr>
          <p:cNvPr id="228" name="Google Shape;228;g36b80326c8e_0_86"/>
          <p:cNvSpPr txBox="1"/>
          <p:nvPr>
            <p:ph idx="1" type="body"/>
          </p:nvPr>
        </p:nvSpPr>
        <p:spPr>
          <a:xfrm>
            <a:off x="838200" y="1736725"/>
            <a:ext cx="7941300" cy="4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</a:rPr>
              <a:t>⛏️</a:t>
            </a:r>
            <a:r>
              <a:rPr lang="en-US" sz="3200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🧹 </a:t>
            </a:r>
            <a:r>
              <a:rPr b="1" lang="en-US" sz="3200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Ekstrakcija i čišćenje članaka</a:t>
            </a:r>
            <a:endParaRPr b="1" sz="3200">
              <a:solidFill>
                <a:schemeClr val="accent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accent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⚙️ NLP obrada rečenica i anotacija</a:t>
            </a:r>
            <a:endParaRPr b="1" sz="3200">
              <a:solidFill>
                <a:schemeClr val="accent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accent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  <a:latin typeface="PT Sans"/>
                <a:ea typeface="PT Sans"/>
                <a:cs typeface="PT Sans"/>
                <a:sym typeface="PT Sans"/>
              </a:rPr>
              <a:t>📄 Formatiranje dataset-a u .spacy formatu</a:t>
            </a:r>
            <a:endParaRPr b="1" sz="3200">
              <a:solidFill>
                <a:schemeClr val="accent3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229" name="Google Shape;229;g36b80326c8e_0_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b80326c8e_0_9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g36b80326c8e_0_96" title="upos_hist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25" y="134475"/>
            <a:ext cx="10978283" cy="658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b80326c8e_0_10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g36b80326c8e_0_104" title="top_lemma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76" y="111712"/>
            <a:ext cx="11057650" cy="66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36b80326c8e_0_111" title="sentence_length_box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50" y="118025"/>
            <a:ext cx="10525400" cy="662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36b80326c8e_0_118" title="wordclou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0" y="199925"/>
            <a:ext cx="10763500" cy="645814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36b80326c8e_0_118"/>
          <p:cNvSpPr txBox="1"/>
          <p:nvPr/>
        </p:nvSpPr>
        <p:spPr>
          <a:xfrm>
            <a:off x="2703300" y="199925"/>
            <a:ext cx="678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Oblak riječi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36b80326c8e_0_125" title="top_trigram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00" y="191575"/>
            <a:ext cx="10791400" cy="64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b80326c8e_0_1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9" name="Google Shape;269;g36b80326c8e_0_131"/>
          <p:cNvCxnSpPr/>
          <p:nvPr/>
        </p:nvCxnSpPr>
        <p:spPr>
          <a:xfrm>
            <a:off x="6096000" y="1551825"/>
            <a:ext cx="5100" cy="11961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st="19050">
              <a:srgbClr val="000000"/>
            </a:outerShdw>
          </a:effectLst>
        </p:spPr>
      </p:cxnSp>
      <p:sp>
        <p:nvSpPr>
          <p:cNvPr id="270" name="Google Shape;270;g36b80326c8e_0_131"/>
          <p:cNvSpPr txBox="1"/>
          <p:nvPr/>
        </p:nvSpPr>
        <p:spPr>
          <a:xfrm>
            <a:off x="6150700" y="1254250"/>
            <a:ext cx="5346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Faza 4</a:t>
            </a:r>
            <a:endParaRPr b="1" sz="10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36b80326c8e_0_131"/>
          <p:cNvSpPr txBox="1"/>
          <p:nvPr/>
        </p:nvSpPr>
        <p:spPr>
          <a:xfrm>
            <a:off x="5872800" y="3025000"/>
            <a:ext cx="62100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Formatiranje, treniranje i testiranje modela</a:t>
            </a:r>
            <a:endParaRPr b="1" sz="6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b80326c8e_0_139"/>
          <p:cNvSpPr txBox="1"/>
          <p:nvPr>
            <p:ph type="title"/>
          </p:nvPr>
        </p:nvSpPr>
        <p:spPr>
          <a:xfrm>
            <a:off x="838200" y="365125"/>
            <a:ext cx="73152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Komponente pipeline-a</a:t>
            </a:r>
            <a:endParaRPr/>
          </a:p>
        </p:txBody>
      </p:sp>
      <p:sp>
        <p:nvSpPr>
          <p:cNvPr id="278" name="Google Shape;278;g36b80326c8e_0_1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g36b80326c8e_0_139"/>
          <p:cNvSpPr txBox="1"/>
          <p:nvPr>
            <p:ph idx="1" type="body"/>
          </p:nvPr>
        </p:nvSpPr>
        <p:spPr>
          <a:xfrm>
            <a:off x="838200" y="1736725"/>
            <a:ext cx="7941300" cy="4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 sz="3200">
                <a:solidFill>
                  <a:schemeClr val="accent3"/>
                </a:solidFill>
              </a:rPr>
              <a:t>tok2vec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 sz="3200">
                <a:solidFill>
                  <a:schemeClr val="accent3"/>
                </a:solidFill>
              </a:rPr>
              <a:t>tagger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 sz="3200">
                <a:solidFill>
                  <a:schemeClr val="accent3"/>
                </a:solidFill>
              </a:rPr>
              <a:t>morphologizer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 sz="3200">
                <a:solidFill>
                  <a:schemeClr val="accent3"/>
                </a:solidFill>
              </a:rPr>
              <a:t>lemmatizer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 sz="3200">
                <a:solidFill>
                  <a:schemeClr val="accent3"/>
                </a:solidFill>
              </a:rPr>
              <a:t>parser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 sz="3200">
                <a:solidFill>
                  <a:schemeClr val="accent3"/>
                </a:solidFill>
              </a:rPr>
              <a:t>senter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 sz="3200">
                <a:solidFill>
                  <a:schemeClr val="accent3"/>
                </a:solidFill>
              </a:rPr>
              <a:t>attribute_ruler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 sz="3200">
                <a:solidFill>
                  <a:schemeClr val="accent3"/>
                </a:solidFill>
              </a:rPr>
              <a:t>NER (Named Entity Recognition)</a:t>
            </a:r>
            <a:endParaRPr b="1" sz="3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b80326c8e_0_146"/>
          <p:cNvSpPr txBox="1"/>
          <p:nvPr>
            <p:ph type="title"/>
          </p:nvPr>
        </p:nvSpPr>
        <p:spPr>
          <a:xfrm>
            <a:off x="838200" y="365125"/>
            <a:ext cx="73152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Modeli komponenti pipeline-a</a:t>
            </a:r>
            <a:endParaRPr/>
          </a:p>
        </p:txBody>
      </p:sp>
      <p:sp>
        <p:nvSpPr>
          <p:cNvPr id="286" name="Google Shape;286;g36b80326c8e_0_1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g36b80326c8e_0_146"/>
          <p:cNvSpPr txBox="1"/>
          <p:nvPr>
            <p:ph idx="1" type="body"/>
          </p:nvPr>
        </p:nvSpPr>
        <p:spPr>
          <a:xfrm>
            <a:off x="838200" y="1736725"/>
            <a:ext cx="7941300" cy="4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</a:rPr>
              <a:t>Sve komponente koriste: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HashEmbedCNN arhitekturu</a:t>
            </a:r>
            <a:endParaRPr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Zajednički podmodel - </a:t>
            </a:r>
            <a:r>
              <a:rPr b="1" lang="en-US" sz="3200">
                <a:solidFill>
                  <a:schemeClr val="accent3"/>
                </a:solidFill>
              </a:rPr>
              <a:t>tok2vec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Batch size = 128</a:t>
            </a:r>
            <a:endParaRPr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Dropout = 0.1</a:t>
            </a:r>
            <a:endParaRPr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Max steps = 20000</a:t>
            </a:r>
            <a:endParaRPr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Evaluation frequency = 200</a:t>
            </a:r>
            <a:endParaRPr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Optimizer = Adam</a:t>
            </a:r>
            <a:endParaRPr sz="3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b80326c8e_0_153"/>
          <p:cNvSpPr txBox="1"/>
          <p:nvPr>
            <p:ph type="title"/>
          </p:nvPr>
        </p:nvSpPr>
        <p:spPr>
          <a:xfrm>
            <a:off x="838200" y="365125"/>
            <a:ext cx="73152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CNN Slojevi</a:t>
            </a:r>
            <a:endParaRPr/>
          </a:p>
        </p:txBody>
      </p:sp>
      <p:sp>
        <p:nvSpPr>
          <p:cNvPr id="294" name="Google Shape;294;g36b80326c8e_0_1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g36b80326c8e_0_153"/>
          <p:cNvSpPr txBox="1"/>
          <p:nvPr>
            <p:ph idx="1" type="body"/>
          </p:nvPr>
        </p:nvSpPr>
        <p:spPr>
          <a:xfrm>
            <a:off x="838200" y="1736725"/>
            <a:ext cx="7941300" cy="4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Depth = 2</a:t>
            </a:r>
            <a:endParaRPr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Width = 64</a:t>
            </a:r>
            <a:endParaRPr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Window size = 1</a:t>
            </a:r>
            <a:endParaRPr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Maxout pieces = 2</a:t>
            </a:r>
            <a:endParaRPr sz="3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type="title"/>
          </p:nvPr>
        </p:nvSpPr>
        <p:spPr>
          <a:xfrm>
            <a:off x="4358325" y="365125"/>
            <a:ext cx="69954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SADRŽAJ</a:t>
            </a:r>
            <a:endParaRPr/>
          </a:p>
        </p:txBody>
      </p:sp>
      <p:sp>
        <p:nvSpPr>
          <p:cNvPr id="143" name="Google Shape;14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144" name="Google Shape;14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5" name="Google Shape;145;p2"/>
          <p:cNvCxnSpPr/>
          <p:nvPr/>
        </p:nvCxnSpPr>
        <p:spPr>
          <a:xfrm>
            <a:off x="4358325" y="1690700"/>
            <a:ext cx="6600" cy="1344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st="19050">
              <a:srgbClr val="000000"/>
            </a:outerShdw>
          </a:effectLst>
        </p:spPr>
      </p:cxnSp>
      <p:sp>
        <p:nvSpPr>
          <p:cNvPr id="146" name="Google Shape;146;p2"/>
          <p:cNvSpPr txBox="1"/>
          <p:nvPr/>
        </p:nvSpPr>
        <p:spPr>
          <a:xfrm>
            <a:off x="4434350" y="1428550"/>
            <a:ext cx="873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rgbClr val="418AD8"/>
                </a:solidFill>
                <a:latin typeface="Calibri"/>
                <a:ea typeface="Calibri"/>
                <a:cs typeface="Calibri"/>
                <a:sym typeface="Calibri"/>
              </a:rPr>
              <a:t>F1</a:t>
            </a:r>
            <a:endParaRPr b="1" sz="4600">
              <a:solidFill>
                <a:srgbClr val="418A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4434350" y="2083250"/>
            <a:ext cx="24405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CF0F7"/>
                </a:solidFill>
                <a:latin typeface="Calibri"/>
                <a:ea typeface="Calibri"/>
                <a:cs typeface="Calibri"/>
                <a:sym typeface="Calibri"/>
              </a:rPr>
              <a:t>Izbor teme i opis problema</a:t>
            </a:r>
            <a:endParaRPr b="1" sz="2400">
              <a:solidFill>
                <a:srgbClr val="5CF0F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"/>
          <p:cNvCxnSpPr/>
          <p:nvPr/>
        </p:nvCxnSpPr>
        <p:spPr>
          <a:xfrm>
            <a:off x="8723938" y="1762300"/>
            <a:ext cx="6600" cy="1344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st="19050">
              <a:srgbClr val="000000"/>
            </a:outerShdw>
          </a:effectLst>
        </p:spPr>
      </p:cxnSp>
      <p:sp>
        <p:nvSpPr>
          <p:cNvPr id="149" name="Google Shape;149;p2"/>
          <p:cNvSpPr txBox="1"/>
          <p:nvPr/>
        </p:nvSpPr>
        <p:spPr>
          <a:xfrm>
            <a:off x="8799963" y="1500150"/>
            <a:ext cx="873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rgbClr val="418AD8"/>
                </a:solidFill>
                <a:latin typeface="Calibri"/>
                <a:ea typeface="Calibri"/>
                <a:cs typeface="Calibri"/>
                <a:sym typeface="Calibri"/>
              </a:rPr>
              <a:t>F2</a:t>
            </a:r>
            <a:endParaRPr b="1" sz="4600">
              <a:solidFill>
                <a:srgbClr val="418A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8799963" y="2154850"/>
            <a:ext cx="24405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CF0F7"/>
                </a:solidFill>
                <a:latin typeface="Calibri"/>
                <a:ea typeface="Calibri"/>
                <a:cs typeface="Calibri"/>
                <a:sym typeface="Calibri"/>
              </a:rPr>
              <a:t>Pregled stanja u oblasti</a:t>
            </a:r>
            <a:endParaRPr b="1" sz="2400">
              <a:solidFill>
                <a:srgbClr val="5CF0F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2"/>
          <p:cNvCxnSpPr/>
          <p:nvPr/>
        </p:nvCxnSpPr>
        <p:spPr>
          <a:xfrm>
            <a:off x="4358313" y="3488300"/>
            <a:ext cx="6600" cy="1344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st="19050">
              <a:srgbClr val="000000"/>
            </a:outerShdw>
          </a:effectLst>
        </p:spPr>
      </p:cxnSp>
      <p:sp>
        <p:nvSpPr>
          <p:cNvPr id="152" name="Google Shape;152;p2"/>
          <p:cNvSpPr txBox="1"/>
          <p:nvPr/>
        </p:nvSpPr>
        <p:spPr>
          <a:xfrm>
            <a:off x="4434338" y="3226150"/>
            <a:ext cx="873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rgbClr val="418AD8"/>
                </a:solidFill>
                <a:latin typeface="Calibri"/>
                <a:ea typeface="Calibri"/>
                <a:cs typeface="Calibri"/>
                <a:sym typeface="Calibri"/>
              </a:rPr>
              <a:t>F3</a:t>
            </a:r>
            <a:endParaRPr b="1" sz="4600">
              <a:solidFill>
                <a:srgbClr val="418A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4434349" y="3880850"/>
            <a:ext cx="39186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CF0F7"/>
                </a:solidFill>
                <a:latin typeface="Calibri"/>
                <a:ea typeface="Calibri"/>
                <a:cs typeface="Calibri"/>
                <a:sym typeface="Calibri"/>
              </a:rPr>
              <a:t>Izbor, analiza i pretprocesiranje dataset-a</a:t>
            </a:r>
            <a:endParaRPr b="1" sz="2400">
              <a:solidFill>
                <a:srgbClr val="5CF0F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2"/>
          <p:cNvCxnSpPr/>
          <p:nvPr/>
        </p:nvCxnSpPr>
        <p:spPr>
          <a:xfrm>
            <a:off x="8730550" y="3559900"/>
            <a:ext cx="6600" cy="1344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st="19050">
              <a:srgbClr val="000000"/>
            </a:outerShdw>
          </a:effectLst>
        </p:spPr>
      </p:cxnSp>
      <p:sp>
        <p:nvSpPr>
          <p:cNvPr id="155" name="Google Shape;155;p2"/>
          <p:cNvSpPr txBox="1"/>
          <p:nvPr/>
        </p:nvSpPr>
        <p:spPr>
          <a:xfrm>
            <a:off x="8806575" y="3297750"/>
            <a:ext cx="873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rgbClr val="418AD8"/>
                </a:solidFill>
                <a:latin typeface="Calibri"/>
                <a:ea typeface="Calibri"/>
                <a:cs typeface="Calibri"/>
                <a:sym typeface="Calibri"/>
              </a:rPr>
              <a:t>F4</a:t>
            </a:r>
            <a:endParaRPr b="1" sz="4600">
              <a:solidFill>
                <a:srgbClr val="418A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8806577" y="3952450"/>
            <a:ext cx="33258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CF0F7"/>
                </a:solidFill>
                <a:latin typeface="Calibri"/>
                <a:ea typeface="Calibri"/>
                <a:cs typeface="Calibri"/>
                <a:sym typeface="Calibri"/>
              </a:rPr>
              <a:t>Formatiranje, treniranje i testiranje modela</a:t>
            </a:r>
            <a:endParaRPr b="1" sz="2400">
              <a:solidFill>
                <a:srgbClr val="5CF0F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"/>
          <p:cNvCxnSpPr/>
          <p:nvPr/>
        </p:nvCxnSpPr>
        <p:spPr>
          <a:xfrm>
            <a:off x="6155100" y="5166950"/>
            <a:ext cx="6600" cy="1344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st="19050">
              <a:srgbClr val="000000"/>
            </a:outerShdw>
          </a:effectLst>
        </p:spPr>
      </p:cxnSp>
      <p:sp>
        <p:nvSpPr>
          <p:cNvPr id="158" name="Google Shape;158;p2"/>
          <p:cNvSpPr txBox="1"/>
          <p:nvPr/>
        </p:nvSpPr>
        <p:spPr>
          <a:xfrm>
            <a:off x="6231125" y="4904800"/>
            <a:ext cx="873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rgbClr val="418AD8"/>
                </a:solidFill>
                <a:latin typeface="Calibri"/>
                <a:ea typeface="Calibri"/>
                <a:cs typeface="Calibri"/>
                <a:sym typeface="Calibri"/>
              </a:rPr>
              <a:t>F5</a:t>
            </a:r>
            <a:endParaRPr b="1" sz="4600">
              <a:solidFill>
                <a:srgbClr val="418A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6231125" y="5559500"/>
            <a:ext cx="38478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CF0F7"/>
                </a:solidFill>
                <a:latin typeface="Calibri"/>
                <a:ea typeface="Calibri"/>
                <a:cs typeface="Calibri"/>
                <a:sym typeface="Calibri"/>
              </a:rPr>
              <a:t>Cjelokupni osvrt na problem i dobijeno rješenje</a:t>
            </a:r>
            <a:endParaRPr b="1" sz="2400">
              <a:solidFill>
                <a:srgbClr val="5CF0F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b80326c8e_0_160"/>
          <p:cNvSpPr txBox="1"/>
          <p:nvPr>
            <p:ph type="title"/>
          </p:nvPr>
        </p:nvSpPr>
        <p:spPr>
          <a:xfrm>
            <a:off x="838200" y="365125"/>
            <a:ext cx="73152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Metrike</a:t>
            </a:r>
            <a:endParaRPr/>
          </a:p>
        </p:txBody>
      </p:sp>
      <p:sp>
        <p:nvSpPr>
          <p:cNvPr id="302" name="Google Shape;302;g36b80326c8e_0_1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g36b80326c8e_0_160"/>
          <p:cNvSpPr txBox="1"/>
          <p:nvPr>
            <p:ph idx="1" type="body"/>
          </p:nvPr>
        </p:nvSpPr>
        <p:spPr>
          <a:xfrm>
            <a:off x="838200" y="1736725"/>
            <a:ext cx="7941300" cy="4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</a:rPr>
              <a:t>Korištene su sljedeće metrike sa težinama: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 sz="3200">
                <a:solidFill>
                  <a:schemeClr val="accent3"/>
                </a:solidFill>
              </a:rPr>
              <a:t>tag_acc = 0.17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 sz="3200">
                <a:solidFill>
                  <a:schemeClr val="accent3"/>
                </a:solidFill>
              </a:rPr>
              <a:t>lemma_acc = 0.17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 sz="3200">
                <a:solidFill>
                  <a:schemeClr val="accent3"/>
                </a:solidFill>
              </a:rPr>
              <a:t>ents_f = 0.17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 sz="3200">
                <a:solidFill>
                  <a:schemeClr val="accent3"/>
                </a:solidFill>
              </a:rPr>
              <a:t>sents_f = 0.17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 sz="3200">
                <a:solidFill>
                  <a:schemeClr val="accent3"/>
                </a:solidFill>
              </a:rPr>
              <a:t>pos_acc = 0.08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 sz="3200">
                <a:solidFill>
                  <a:schemeClr val="accent3"/>
                </a:solidFill>
              </a:rPr>
              <a:t>morph_acc = 0.08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 sz="3200">
                <a:solidFill>
                  <a:schemeClr val="accent3"/>
                </a:solidFill>
              </a:rPr>
              <a:t>depth_uas = 0.08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b="1" lang="en-US" sz="3200">
                <a:solidFill>
                  <a:schemeClr val="accent3"/>
                </a:solidFill>
              </a:rPr>
              <a:t>depth_las = 0.08</a:t>
            </a:r>
            <a:endParaRPr b="1" sz="3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b80326c8e_0_167"/>
          <p:cNvSpPr txBox="1"/>
          <p:nvPr>
            <p:ph type="title"/>
          </p:nvPr>
        </p:nvSpPr>
        <p:spPr>
          <a:xfrm>
            <a:off x="838200" y="365125"/>
            <a:ext cx="73152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Rezultati treniranja</a:t>
            </a:r>
            <a:endParaRPr/>
          </a:p>
        </p:txBody>
      </p:sp>
      <p:sp>
        <p:nvSpPr>
          <p:cNvPr id="310" name="Google Shape;310;g36b80326c8e_0_1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1" name="Google Shape;311;g36b80326c8e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50" y="1924050"/>
            <a:ext cx="5819775" cy="30099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9020000" dist="180975">
              <a:srgbClr val="000000"/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6b80326c8e_0_175"/>
          <p:cNvSpPr txBox="1"/>
          <p:nvPr>
            <p:ph type="title"/>
          </p:nvPr>
        </p:nvSpPr>
        <p:spPr>
          <a:xfrm>
            <a:off x="838200" y="365125"/>
            <a:ext cx="73152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Diskusija rješenja</a:t>
            </a:r>
            <a:endParaRPr/>
          </a:p>
        </p:txBody>
      </p:sp>
      <p:sp>
        <p:nvSpPr>
          <p:cNvPr id="318" name="Google Shape;318;g36b80326c8e_0_1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g36b80326c8e_0_175"/>
          <p:cNvSpPr txBox="1"/>
          <p:nvPr>
            <p:ph idx="1" type="body"/>
          </p:nvPr>
        </p:nvSpPr>
        <p:spPr>
          <a:xfrm>
            <a:off x="838200" y="1736725"/>
            <a:ext cx="7941300" cy="4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Model ostvaruje dobre rezultate na osnovu većine metrika</a:t>
            </a:r>
            <a:endParaRPr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Jedino NER metrika se ističe kao znatno manja od ostalih (</a:t>
            </a:r>
            <a:r>
              <a:rPr i="1" lang="en-US" sz="3200">
                <a:solidFill>
                  <a:schemeClr val="accent3"/>
                </a:solidFill>
              </a:rPr>
              <a:t>ents_f </a:t>
            </a:r>
            <a:r>
              <a:rPr lang="en-US" sz="3200">
                <a:solidFill>
                  <a:schemeClr val="accent3"/>
                </a:solidFill>
              </a:rPr>
              <a:t>= 67.6%)</a:t>
            </a:r>
            <a:endParaRPr sz="3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6b80326c8e_0_183"/>
          <p:cNvSpPr txBox="1"/>
          <p:nvPr>
            <p:ph type="title"/>
          </p:nvPr>
        </p:nvSpPr>
        <p:spPr>
          <a:xfrm>
            <a:off x="838200" y="365125"/>
            <a:ext cx="73152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Inferencija modela</a:t>
            </a:r>
            <a:endParaRPr/>
          </a:p>
        </p:txBody>
      </p:sp>
      <p:sp>
        <p:nvSpPr>
          <p:cNvPr id="326" name="Google Shape;326;g36b80326c8e_0_1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g36b80326c8e_0_183"/>
          <p:cNvSpPr txBox="1"/>
          <p:nvPr>
            <p:ph idx="1" type="body"/>
          </p:nvPr>
        </p:nvSpPr>
        <p:spPr>
          <a:xfrm>
            <a:off x="838200" y="1736725"/>
            <a:ext cx="7941300" cy="4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3"/>
                </a:solidFill>
              </a:rPr>
              <a:t>Model je dodatno testiran na neviđenim podacima pomoću UI aplikacije čija će demonstracija biti prikazana</a:t>
            </a:r>
            <a:endParaRPr sz="3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6b80326c8e_0_1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4" name="Google Shape;334;g36b80326c8e_0_190"/>
          <p:cNvCxnSpPr/>
          <p:nvPr/>
        </p:nvCxnSpPr>
        <p:spPr>
          <a:xfrm>
            <a:off x="6096000" y="1551825"/>
            <a:ext cx="5100" cy="11961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st="19050">
              <a:srgbClr val="000000"/>
            </a:outerShdw>
          </a:effectLst>
        </p:spPr>
      </p:cxnSp>
      <p:sp>
        <p:nvSpPr>
          <p:cNvPr id="335" name="Google Shape;335;g36b80326c8e_0_190"/>
          <p:cNvSpPr txBox="1"/>
          <p:nvPr/>
        </p:nvSpPr>
        <p:spPr>
          <a:xfrm>
            <a:off x="6150700" y="1254250"/>
            <a:ext cx="5346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Faza 5</a:t>
            </a:r>
            <a:endParaRPr b="1" sz="10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36b80326c8e_0_190"/>
          <p:cNvSpPr txBox="1"/>
          <p:nvPr/>
        </p:nvSpPr>
        <p:spPr>
          <a:xfrm>
            <a:off x="5932325" y="3025000"/>
            <a:ext cx="61407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Cjelokupni osvrt na problem i dobijeno rješenje</a:t>
            </a:r>
            <a:endParaRPr b="1" sz="6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6b80326c8e_0_198"/>
          <p:cNvSpPr txBox="1"/>
          <p:nvPr>
            <p:ph type="title"/>
          </p:nvPr>
        </p:nvSpPr>
        <p:spPr>
          <a:xfrm>
            <a:off x="838200" y="365125"/>
            <a:ext cx="73152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Rezultati i zaključak</a:t>
            </a:r>
            <a:endParaRPr/>
          </a:p>
        </p:txBody>
      </p:sp>
      <p:sp>
        <p:nvSpPr>
          <p:cNvPr id="343" name="Google Shape;343;g36b80326c8e_0_1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g36b80326c8e_0_198"/>
          <p:cNvSpPr txBox="1"/>
          <p:nvPr>
            <p:ph idx="1" type="body"/>
          </p:nvPr>
        </p:nvSpPr>
        <p:spPr>
          <a:xfrm>
            <a:off x="838200" y="1736725"/>
            <a:ext cx="7941300" cy="49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</a:rPr>
              <a:t>Trenutni rezultati i zaključci: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Model uspješno generalizuje</a:t>
            </a:r>
            <a:endParaRPr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Dodatnim treniranjem se može poboljšati preciznost kaskajućih komponenti</a:t>
            </a:r>
            <a:endParaRPr sz="3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</a:rPr>
              <a:t>Budućnost: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Treniranje na BHNC dataset-u</a:t>
            </a:r>
            <a:endParaRPr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Manuelna validacija rezultata treniranja, te ponovno treniranje</a:t>
            </a:r>
            <a:endParaRPr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Objava spaCy modela za javnu upotrebu</a:t>
            </a:r>
            <a:endParaRPr sz="3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6b835dd3a6_0_0"/>
          <p:cNvSpPr txBox="1"/>
          <p:nvPr>
            <p:ph type="title"/>
          </p:nvPr>
        </p:nvSpPr>
        <p:spPr>
          <a:xfrm>
            <a:off x="838200" y="1902000"/>
            <a:ext cx="7315200" cy="225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Hvala na pažnji!</a:t>
            </a:r>
            <a:endParaRPr/>
          </a:p>
        </p:txBody>
      </p:sp>
      <p:sp>
        <p:nvSpPr>
          <p:cNvPr id="351" name="Google Shape;351;g36b835dd3a6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b80326c8e_0_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6" name="Google Shape;166;g36b80326c8e_0_22"/>
          <p:cNvCxnSpPr/>
          <p:nvPr/>
        </p:nvCxnSpPr>
        <p:spPr>
          <a:xfrm>
            <a:off x="6096000" y="1551825"/>
            <a:ext cx="5100" cy="11961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st="19050">
              <a:srgbClr val="000000"/>
            </a:outerShdw>
          </a:effectLst>
        </p:spPr>
      </p:cxnSp>
      <p:sp>
        <p:nvSpPr>
          <p:cNvPr id="167" name="Google Shape;167;g36b80326c8e_0_22"/>
          <p:cNvSpPr txBox="1"/>
          <p:nvPr/>
        </p:nvSpPr>
        <p:spPr>
          <a:xfrm>
            <a:off x="6150700" y="1254250"/>
            <a:ext cx="5346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Faza 1</a:t>
            </a:r>
            <a:endParaRPr b="1" sz="10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36b80326c8e_0_22"/>
          <p:cNvSpPr txBox="1"/>
          <p:nvPr/>
        </p:nvSpPr>
        <p:spPr>
          <a:xfrm>
            <a:off x="6150700" y="3024988"/>
            <a:ext cx="55851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Izbor teme i opis problema</a:t>
            </a:r>
            <a:endParaRPr b="1" sz="6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 txBox="1"/>
          <p:nvPr>
            <p:ph type="title"/>
          </p:nvPr>
        </p:nvSpPr>
        <p:spPr>
          <a:xfrm>
            <a:off x="838200" y="365125"/>
            <a:ext cx="7315200" cy="1279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Značaj teme</a:t>
            </a:r>
            <a:endParaRPr/>
          </a:p>
        </p:txBody>
      </p:sp>
      <p:sp>
        <p:nvSpPr>
          <p:cNvPr id="175" name="Google Shape;175;p3"/>
          <p:cNvSpPr txBox="1"/>
          <p:nvPr>
            <p:ph idx="1" type="body"/>
          </p:nvPr>
        </p:nvSpPr>
        <p:spPr>
          <a:xfrm>
            <a:off x="838199" y="1736726"/>
            <a:ext cx="7315200" cy="4432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3"/>
                </a:solidFill>
              </a:rPr>
              <a:t>Problem:</a:t>
            </a:r>
            <a:endParaRPr b="1">
              <a:solidFill>
                <a:schemeClr val="accent3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Manjak NLP modela za bosanski jezik</a:t>
            </a:r>
            <a:endParaRPr>
              <a:solidFill>
                <a:schemeClr val="accent3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Otežava razvoj aplikacija koje koriste obradu prirodnog jezika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3"/>
                </a:solidFill>
              </a:rPr>
              <a:t>Rješenje:</a:t>
            </a:r>
            <a:endParaRPr b="1">
              <a:solidFill>
                <a:schemeClr val="accent3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SpaCy model bosanskog jezika</a:t>
            </a:r>
            <a:endParaRPr>
              <a:solidFill>
                <a:schemeClr val="accent3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Automatska i tačna analiza bosanskog jezika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b80326c8e_0_32"/>
          <p:cNvSpPr txBox="1"/>
          <p:nvPr>
            <p:ph type="title"/>
          </p:nvPr>
        </p:nvSpPr>
        <p:spPr>
          <a:xfrm>
            <a:off x="838200" y="365125"/>
            <a:ext cx="73152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Dataset-ovi u oblasti</a:t>
            </a:r>
            <a:endParaRPr/>
          </a:p>
        </p:txBody>
      </p:sp>
      <p:sp>
        <p:nvSpPr>
          <p:cNvPr id="183" name="Google Shape;183;g36b80326c8e_0_32"/>
          <p:cNvSpPr txBox="1"/>
          <p:nvPr>
            <p:ph idx="1" type="body"/>
          </p:nvPr>
        </p:nvSpPr>
        <p:spPr>
          <a:xfrm>
            <a:off x="838199" y="1736726"/>
            <a:ext cx="7315200" cy="4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Training </a:t>
            </a:r>
            <a:r>
              <a:rPr lang="en-US" sz="3200">
                <a:solidFill>
                  <a:schemeClr val="accent3"/>
                </a:solidFill>
              </a:rPr>
              <a:t>corpus</a:t>
            </a:r>
            <a:r>
              <a:rPr lang="en-US" sz="3200">
                <a:solidFill>
                  <a:schemeClr val="accent3"/>
                </a:solidFill>
              </a:rPr>
              <a:t> SUK 1.0</a:t>
            </a:r>
            <a:endParaRPr sz="32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Training corpus hr500k</a:t>
            </a:r>
            <a:endParaRPr sz="32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Bosanskohercegovački nacionalni korpus (BHNC)</a:t>
            </a:r>
            <a:endParaRPr sz="3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84" name="Google Shape;184;g36b80326c8e_0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g36b80326c8e_0_32" title="bhn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7000" y="1128775"/>
            <a:ext cx="5014846" cy="28426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860000" dist="76200">
              <a:srgbClr val="000000"/>
            </a:outerShdw>
          </a:effectLst>
        </p:spPr>
      </p:pic>
      <p:sp>
        <p:nvSpPr>
          <p:cNvPr id="186" name="Google Shape;186;g36b80326c8e_0_32"/>
          <p:cNvSpPr txBox="1"/>
          <p:nvPr/>
        </p:nvSpPr>
        <p:spPr>
          <a:xfrm>
            <a:off x="7012375" y="4027625"/>
            <a:ext cx="448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Pregled BHNC dataset-a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b80326c8e_0_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3" name="Google Shape;193;g36b80326c8e_0_41"/>
          <p:cNvCxnSpPr/>
          <p:nvPr/>
        </p:nvCxnSpPr>
        <p:spPr>
          <a:xfrm>
            <a:off x="6096000" y="1551825"/>
            <a:ext cx="5100" cy="11961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st="19050">
              <a:srgbClr val="000000"/>
            </a:outerShdw>
          </a:effectLst>
        </p:spPr>
      </p:cxnSp>
      <p:sp>
        <p:nvSpPr>
          <p:cNvPr id="194" name="Google Shape;194;g36b80326c8e_0_41"/>
          <p:cNvSpPr txBox="1"/>
          <p:nvPr/>
        </p:nvSpPr>
        <p:spPr>
          <a:xfrm>
            <a:off x="6150700" y="1254250"/>
            <a:ext cx="5346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Faza 2</a:t>
            </a:r>
            <a:endParaRPr b="1" sz="10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36b80326c8e_0_41"/>
          <p:cNvSpPr txBox="1"/>
          <p:nvPr/>
        </p:nvSpPr>
        <p:spPr>
          <a:xfrm>
            <a:off x="6150700" y="3024988"/>
            <a:ext cx="55851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Pregled stanja u oblasti</a:t>
            </a:r>
            <a:endParaRPr b="1" sz="6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b80326c8e_0_57"/>
          <p:cNvSpPr txBox="1"/>
          <p:nvPr>
            <p:ph type="title"/>
          </p:nvPr>
        </p:nvSpPr>
        <p:spPr>
          <a:xfrm>
            <a:off x="838200" y="365125"/>
            <a:ext cx="73152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Sažetak postignutih rezultata</a:t>
            </a:r>
            <a:endParaRPr/>
          </a:p>
        </p:txBody>
      </p:sp>
      <p:sp>
        <p:nvSpPr>
          <p:cNvPr id="202" name="Google Shape;202;g36b80326c8e_0_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g36b80326c8e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525" y="1906175"/>
            <a:ext cx="5791200" cy="372427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19620000" dist="171450">
              <a:srgbClr val="000000"/>
            </a:outerShdw>
          </a:effectLst>
        </p:spPr>
      </p:pic>
      <p:sp>
        <p:nvSpPr>
          <p:cNvPr id="204" name="Google Shape;204;g36b80326c8e_0_57"/>
          <p:cNvSpPr txBox="1"/>
          <p:nvPr/>
        </p:nvSpPr>
        <p:spPr>
          <a:xfrm>
            <a:off x="1287175" y="5773600"/>
            <a:ext cx="58059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Vidljiva ekstenzivna podrška za ostale jugoslavenske jezike, međutim manjak rada na bosanskom jeziku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b80326c8e_0_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1" name="Google Shape;211;g36b80326c8e_0_68"/>
          <p:cNvCxnSpPr/>
          <p:nvPr/>
        </p:nvCxnSpPr>
        <p:spPr>
          <a:xfrm>
            <a:off x="6096000" y="1551825"/>
            <a:ext cx="5100" cy="11961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71450" rotWithShape="0" algn="bl" dist="19050">
              <a:srgbClr val="000000"/>
            </a:outerShdw>
          </a:effectLst>
        </p:spPr>
      </p:cxnSp>
      <p:sp>
        <p:nvSpPr>
          <p:cNvPr id="212" name="Google Shape;212;g36b80326c8e_0_68"/>
          <p:cNvSpPr txBox="1"/>
          <p:nvPr/>
        </p:nvSpPr>
        <p:spPr>
          <a:xfrm>
            <a:off x="6150700" y="1254250"/>
            <a:ext cx="5346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Faza 3</a:t>
            </a:r>
            <a:endParaRPr b="1" sz="10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36b80326c8e_0_68"/>
          <p:cNvSpPr txBox="1"/>
          <p:nvPr/>
        </p:nvSpPr>
        <p:spPr>
          <a:xfrm>
            <a:off x="6150700" y="3025000"/>
            <a:ext cx="5832900" cy="30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i pretprocesiranje</a:t>
            </a:r>
            <a:endParaRPr b="1" sz="6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b80326c8e_0_76"/>
          <p:cNvSpPr txBox="1"/>
          <p:nvPr>
            <p:ph type="title"/>
          </p:nvPr>
        </p:nvSpPr>
        <p:spPr>
          <a:xfrm>
            <a:off x="838200" y="365125"/>
            <a:ext cx="73152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Korišten dataset</a:t>
            </a:r>
            <a:endParaRPr/>
          </a:p>
        </p:txBody>
      </p:sp>
      <p:sp>
        <p:nvSpPr>
          <p:cNvPr id="220" name="Google Shape;220;g36b80326c8e_0_76"/>
          <p:cNvSpPr txBox="1"/>
          <p:nvPr>
            <p:ph idx="1" type="body"/>
          </p:nvPr>
        </p:nvSpPr>
        <p:spPr>
          <a:xfrm>
            <a:off x="838199" y="1736726"/>
            <a:ext cx="7315200" cy="4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</a:rPr>
              <a:t>Web i PDF scraping sadržaja na bosanskom jeziku sa raznovrsnih izvora:</a:t>
            </a:r>
            <a:endParaRPr b="1"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 u="sng">
                <a:solidFill>
                  <a:schemeClr val="hlink"/>
                </a:solidFill>
                <a:hlinkClick r:id="rId3"/>
              </a:rPr>
              <a:t>banjaluka.com</a:t>
            </a:r>
            <a:endParaRPr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 u="sng">
                <a:solidFill>
                  <a:schemeClr val="hlink"/>
                </a:solidFill>
                <a:hlinkClick r:id="rId4"/>
              </a:rPr>
              <a:t>cazin.net</a:t>
            </a:r>
            <a:endParaRPr sz="3200">
              <a:solidFill>
                <a:schemeClr val="accent3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</a:pPr>
            <a:r>
              <a:rPr lang="en-US" sz="3200">
                <a:solidFill>
                  <a:schemeClr val="accent3"/>
                </a:solidFill>
              </a:rPr>
              <a:t>Godišnjak filozofskog fakulteta sveučilišta u Mostaru</a:t>
            </a:r>
            <a:endParaRPr sz="3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</a:rPr>
              <a:t>Ukupno 2.730.938 tokena!</a:t>
            </a:r>
            <a:endParaRPr b="1" sz="3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221" name="Google Shape;221;g36b80326c8e_0_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GO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