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4678"/>
  </p:normalViewPr>
  <p:slideViewPr>
    <p:cSldViewPr snapToGrid="0" snapToObjects="1">
      <p:cViewPr>
        <p:scale>
          <a:sx n="17" d="100"/>
          <a:sy n="17" d="100"/>
        </p:scale>
        <p:origin x="4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0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11D4-927D-114A-A276-DF1029E7A7D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3A6F-A9E1-AA44-BAF7-57325B61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2AB048-28A4-5F12-CA4F-388CB0A64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" y="29737392"/>
            <a:ext cx="17563509" cy="13181915"/>
          </a:xfrm>
          <a:prstGeom prst="rect">
            <a:avLst/>
          </a:prstGeom>
        </p:spPr>
      </p:pic>
      <p:sp>
        <p:nvSpPr>
          <p:cNvPr id="278" name="TextBox 277">
            <a:extLst>
              <a:ext uri="{FF2B5EF4-FFF2-40B4-BE49-F238E27FC236}">
                <a16:creationId xmlns:a16="http://schemas.microsoft.com/office/drawing/2014/main" id="{1425ADCB-4BC6-D842-EDC5-95C2B36D24B1}"/>
              </a:ext>
            </a:extLst>
          </p:cNvPr>
          <p:cNvSpPr txBox="1"/>
          <p:nvPr/>
        </p:nvSpPr>
        <p:spPr>
          <a:xfrm>
            <a:off x="22762201" y="31419456"/>
            <a:ext cx="10202785" cy="108445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31449" indent="-231449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Designed to allow for transfer of trained Neural Networks between coding languages</a:t>
            </a: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848649" lvl="1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4551838" lvl="7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848649" lvl="1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Example of Export from </a:t>
            </a:r>
            <a:r>
              <a:rPr lang="en-US" sz="2430" dirty="0" err="1">
                <a:latin typeface="Times New Roman"/>
                <a:cs typeface="Times New Roman"/>
              </a:rPr>
              <a:t>Pytorch</a:t>
            </a:r>
            <a:r>
              <a:rPr lang="en-US" sz="2430" dirty="0">
                <a:latin typeface="Times New Roman"/>
                <a:cs typeface="Times New Roman"/>
              </a:rPr>
              <a:t>:</a:t>
            </a:r>
          </a:p>
          <a:p>
            <a:pPr marL="231449" indent="-231449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endParaRPr lang="en-US" sz="243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  <a:p>
            <a:pPr marL="231449" indent="-231449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Example of Import to MATLAB: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51B7F7-274D-7F3B-B43D-92164BC1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189" y="1638572"/>
            <a:ext cx="10627828" cy="70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0231D1-8FB5-F143-AAEF-9A48C11DC812}"/>
              </a:ext>
            </a:extLst>
          </p:cNvPr>
          <p:cNvSpPr txBox="1"/>
          <p:nvPr/>
        </p:nvSpPr>
        <p:spPr>
          <a:xfrm>
            <a:off x="2207163" y="624288"/>
            <a:ext cx="2990088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PRE-DISTORTION USING MACHINE LEARNING</a:t>
            </a:r>
            <a:endParaRPr lang="en-US" sz="8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0257A39-29C9-4635-698C-2BA9220F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920" y="4079297"/>
            <a:ext cx="8666267" cy="21810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D9DBD6-38E5-EAA2-42CC-38487D248A7D}"/>
              </a:ext>
            </a:extLst>
          </p:cNvPr>
          <p:cNvSpPr txBox="1"/>
          <p:nvPr/>
        </p:nvSpPr>
        <p:spPr>
          <a:xfrm>
            <a:off x="6518141" y="2435962"/>
            <a:ext cx="22076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ELDAR MUHIC, JACK THOMAS SORENSON, RILEY RICHARDS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DEA89C-3413-7C3B-731F-F400F71CB5C8}"/>
              </a:ext>
            </a:extLst>
          </p:cNvPr>
          <p:cNvCxnSpPr>
            <a:cxnSpLocks/>
          </p:cNvCxnSpPr>
          <p:nvPr/>
        </p:nvCxnSpPr>
        <p:spPr>
          <a:xfrm>
            <a:off x="0" y="7159695"/>
            <a:ext cx="32918400" cy="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C5237C-602F-90BE-F999-02656D36D585}"/>
              </a:ext>
            </a:extLst>
          </p:cNvPr>
          <p:cNvCxnSpPr>
            <a:cxnSpLocks/>
          </p:cNvCxnSpPr>
          <p:nvPr/>
        </p:nvCxnSpPr>
        <p:spPr>
          <a:xfrm>
            <a:off x="16459200" y="7159695"/>
            <a:ext cx="0" cy="1066800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E34559-6A57-6FFD-17BB-8A6754AE2CEB}"/>
              </a:ext>
            </a:extLst>
          </p:cNvPr>
          <p:cNvSpPr txBox="1"/>
          <p:nvPr/>
        </p:nvSpPr>
        <p:spPr>
          <a:xfrm>
            <a:off x="22095191" y="18586727"/>
            <a:ext cx="5246367" cy="7894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320" dirty="0">
                <a:latin typeface="Times New Roman"/>
                <a:cs typeface="Times New Roman"/>
              </a:rPr>
              <a:t>The Neural Network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DA165E-CAF0-A2CB-D697-44BA344803CD}"/>
              </a:ext>
            </a:extLst>
          </p:cNvPr>
          <p:cNvSpPr txBox="1"/>
          <p:nvPr/>
        </p:nvSpPr>
        <p:spPr>
          <a:xfrm>
            <a:off x="22218638" y="19862316"/>
            <a:ext cx="5246367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1-Layer Feed Forward Neural Network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9ED241-4FD8-82D7-3627-6D9296A97FE7}"/>
              </a:ext>
            </a:extLst>
          </p:cNvPr>
          <p:cNvSpPr txBox="1"/>
          <p:nvPr/>
        </p:nvSpPr>
        <p:spPr>
          <a:xfrm>
            <a:off x="16787097" y="19862314"/>
            <a:ext cx="5246367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Block Diagram</a:t>
            </a:r>
            <a:endParaRPr lang="en-US" sz="2430" dirty="0"/>
          </a:p>
        </p:txBody>
      </p:sp>
      <p:pic>
        <p:nvPicPr>
          <p:cNvPr id="60" name="Picture 2" descr="Diagram&#10;&#10;Description automatically generated">
            <a:extLst>
              <a:ext uri="{FF2B5EF4-FFF2-40B4-BE49-F238E27FC236}">
                <a16:creationId xmlns:a16="http://schemas.microsoft.com/office/drawing/2014/main" id="{72044C77-24D2-4A73-83C0-5863931A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3551" y="20696655"/>
            <a:ext cx="4553712" cy="3680301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F016C0-E059-65E9-C6D8-23EF46733793}"/>
              </a:ext>
            </a:extLst>
          </p:cNvPr>
          <p:cNvCxnSpPr/>
          <p:nvPr/>
        </p:nvCxnSpPr>
        <p:spPr>
          <a:xfrm flipV="1">
            <a:off x="16492071" y="19574146"/>
            <a:ext cx="16472916" cy="13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Picture 9" descr="Table&#10;&#10;Description automatically generated">
            <a:extLst>
              <a:ext uri="{FF2B5EF4-FFF2-40B4-BE49-F238E27FC236}">
                <a16:creationId xmlns:a16="http://schemas.microsoft.com/office/drawing/2014/main" id="{266CFD6D-955D-8B75-7A5D-EA28E52F4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3823" y="24546088"/>
            <a:ext cx="4773168" cy="275714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6E976E-9DAD-433A-2E3B-8FAC21DC1BD1}"/>
              </a:ext>
            </a:extLst>
          </p:cNvPr>
          <p:cNvCxnSpPr>
            <a:cxnSpLocks/>
          </p:cNvCxnSpPr>
          <p:nvPr/>
        </p:nvCxnSpPr>
        <p:spPr>
          <a:xfrm flipH="1">
            <a:off x="21759016" y="19574144"/>
            <a:ext cx="13716" cy="78181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CB2BF9-4AFD-44E9-8F16-D3238BDF2DF3}"/>
              </a:ext>
            </a:extLst>
          </p:cNvPr>
          <p:cNvSpPr/>
          <p:nvPr/>
        </p:nvSpPr>
        <p:spPr>
          <a:xfrm>
            <a:off x="22846868" y="20552267"/>
            <a:ext cx="3936492" cy="3003804"/>
          </a:xfrm>
          <a:prstGeom prst="rect">
            <a:avLst/>
          </a:prstGeom>
          <a:noFill/>
          <a:ln w="57150">
            <a:solidFill>
              <a:srgbClr val="8050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/>
          </a:p>
        </p:txBody>
      </p:sp>
      <p:pic>
        <p:nvPicPr>
          <p:cNvPr id="6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6E262D1-3322-23DB-83C7-4893E895D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2307" y="20562336"/>
            <a:ext cx="3703320" cy="2920240"/>
          </a:xfrm>
          <a:prstGeom prst="rect">
            <a:avLst/>
          </a:prstGeom>
        </p:spPr>
      </p:pic>
      <p:sp>
        <p:nvSpPr>
          <p:cNvPr id="66" name="Right Brace 65">
            <a:extLst>
              <a:ext uri="{FF2B5EF4-FFF2-40B4-BE49-F238E27FC236}">
                <a16:creationId xmlns:a16="http://schemas.microsoft.com/office/drawing/2014/main" id="{257D3B87-6302-0CB5-7488-A3AE057C2C6C}"/>
              </a:ext>
            </a:extLst>
          </p:cNvPr>
          <p:cNvSpPr/>
          <p:nvPr/>
        </p:nvSpPr>
        <p:spPr>
          <a:xfrm rot="16200000">
            <a:off x="24149544" y="22028452"/>
            <a:ext cx="1385316" cy="34701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30"/>
          </a:p>
        </p:txBody>
      </p:sp>
      <p:pic>
        <p:nvPicPr>
          <p:cNvPr id="67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CC3F204-BDDB-72C0-8209-5F38D3F2E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52307" y="24307538"/>
            <a:ext cx="3826764" cy="242499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5DDA05-3282-DA33-C809-C9E28129E01E}"/>
              </a:ext>
            </a:extLst>
          </p:cNvPr>
          <p:cNvCxnSpPr>
            <a:cxnSpLocks/>
          </p:cNvCxnSpPr>
          <p:nvPr/>
        </p:nvCxnSpPr>
        <p:spPr>
          <a:xfrm flipH="1">
            <a:off x="27451155" y="19560426"/>
            <a:ext cx="13716" cy="78181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135964A-0395-D9E0-D18E-D2453585A5D6}"/>
              </a:ext>
            </a:extLst>
          </p:cNvPr>
          <p:cNvSpPr txBox="1"/>
          <p:nvPr/>
        </p:nvSpPr>
        <p:spPr>
          <a:xfrm>
            <a:off x="22015333" y="26722754"/>
            <a:ext cx="5513832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85752" indent="-385752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Same process from Hidden to Output</a:t>
            </a:r>
            <a:endParaRPr lang="en-US" sz="243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1F329-BF4B-C8BB-963A-D4A92641849F}"/>
              </a:ext>
            </a:extLst>
          </p:cNvPr>
          <p:cNvSpPr txBox="1"/>
          <p:nvPr/>
        </p:nvSpPr>
        <p:spPr>
          <a:xfrm>
            <a:off x="27636458" y="19862313"/>
            <a:ext cx="5246367" cy="72296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Training &amp; Testing Process</a:t>
            </a: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The pre-trained FFNN takes NDAS as input and compares it to desired NCFS generating a MSEF value that represents the differences between the normalized signals.</a:t>
            </a:r>
            <a:endParaRPr lang="en-US" sz="2430" dirty="0">
              <a:cs typeface="Calibri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The training loop repeats this process until the MSEF is small enough to indicate that the FFNN has learned how to match the NDAS to the NCFS. </a:t>
            </a: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r>
              <a:rPr lang="en-US" sz="2430" dirty="0">
                <a:latin typeface="Times New Roman"/>
                <a:cs typeface="Calibri"/>
              </a:rPr>
              <a:t>The post-trained FFNN is implemented into the DPD loop to create DPD by using the NCFS as input.</a:t>
            </a:r>
            <a:endParaRPr lang="en-US" sz="2430" dirty="0" err="1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1E08EB-68FB-6D16-90CC-D13DCEA17890}"/>
              </a:ext>
            </a:extLst>
          </p:cNvPr>
          <p:cNvSpPr txBox="1"/>
          <p:nvPr/>
        </p:nvSpPr>
        <p:spPr>
          <a:xfrm>
            <a:off x="17527761" y="20342375"/>
            <a:ext cx="188594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90" dirty="0">
                <a:latin typeface="Times New Roman"/>
                <a:cs typeface="Times New Roman"/>
              </a:rPr>
              <a:t>Start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2A3357-A545-A877-79EF-6883FC9BEBCC}"/>
              </a:ext>
            </a:extLst>
          </p:cNvPr>
          <p:cNvSpPr txBox="1"/>
          <p:nvPr/>
        </p:nvSpPr>
        <p:spPr>
          <a:xfrm>
            <a:off x="20652099" y="7925124"/>
            <a:ext cx="8028056" cy="7894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320" dirty="0">
                <a:latin typeface="Times New Roman"/>
                <a:cs typeface="Times New Roman"/>
              </a:rPr>
              <a:t>Motivation and Objective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B16BBD-EF9C-7AAE-2BE1-383EA83E001D}"/>
              </a:ext>
            </a:extLst>
          </p:cNvPr>
          <p:cNvSpPr txBox="1"/>
          <p:nvPr/>
        </p:nvSpPr>
        <p:spPr>
          <a:xfrm>
            <a:off x="16954657" y="8833320"/>
            <a:ext cx="4532576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Motivation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A64273-8C0D-7472-E193-6F1E2100D7F0}"/>
              </a:ext>
            </a:extLst>
          </p:cNvPr>
          <p:cNvCxnSpPr/>
          <p:nvPr/>
        </p:nvCxnSpPr>
        <p:spPr>
          <a:xfrm flipV="1">
            <a:off x="16550043" y="8765588"/>
            <a:ext cx="16472916" cy="13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4CCF00-BF53-880C-CE68-D60D41DC9414}"/>
              </a:ext>
            </a:extLst>
          </p:cNvPr>
          <p:cNvCxnSpPr>
            <a:cxnSpLocks/>
          </p:cNvCxnSpPr>
          <p:nvPr/>
        </p:nvCxnSpPr>
        <p:spPr>
          <a:xfrm flipH="1">
            <a:off x="21816987" y="8765587"/>
            <a:ext cx="13716" cy="78181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F44B0D-C452-B3F4-3BCD-C95EA1D35AFA}"/>
              </a:ext>
            </a:extLst>
          </p:cNvPr>
          <p:cNvSpPr txBox="1"/>
          <p:nvPr/>
        </p:nvSpPr>
        <p:spPr>
          <a:xfrm>
            <a:off x="21919711" y="8833320"/>
            <a:ext cx="10998689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8645B3-D733-9E13-AC2E-85F5BD3BBD76}"/>
              </a:ext>
            </a:extLst>
          </p:cNvPr>
          <p:cNvSpPr txBox="1"/>
          <p:nvPr/>
        </p:nvSpPr>
        <p:spPr>
          <a:xfrm>
            <a:off x="16673072" y="9416063"/>
            <a:ext cx="5057424" cy="4125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Communication systems involve amplifying a signal to send information across large distances. This is used in systems such as:</a:t>
            </a:r>
          </a:p>
          <a:p>
            <a:pPr marL="848678" lvl="1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Cell phone communication</a:t>
            </a:r>
          </a:p>
          <a:p>
            <a:pPr marL="848678" lvl="1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Speech processing</a:t>
            </a:r>
          </a:p>
          <a:p>
            <a:pPr marL="848678" lvl="1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Missile guidance</a:t>
            </a:r>
          </a:p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Power amplifiers distort a signal when used near or at the saturation level – inherent in the design of all power amplifier systems</a:t>
            </a:r>
          </a:p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We want to counteract that distortion by using a neural network to pre-distort the signal, correcting errors introduced by the power amplifier "clipping" effects</a:t>
            </a:r>
          </a:p>
        </p:txBody>
      </p:sp>
      <p:pic>
        <p:nvPicPr>
          <p:cNvPr id="78" name="Picture 2" descr="Diagram&#10;&#10;Description automatically generated">
            <a:extLst>
              <a:ext uri="{FF2B5EF4-FFF2-40B4-BE49-F238E27FC236}">
                <a16:creationId xmlns:a16="http://schemas.microsoft.com/office/drawing/2014/main" id="{420E9E79-1142-DEC2-C4F1-87A4E9F002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92081" y="9467887"/>
            <a:ext cx="9655084" cy="3679000"/>
          </a:xfrm>
          <a:prstGeom prst="rect">
            <a:avLst/>
          </a:prstGeom>
        </p:spPr>
      </p:pic>
      <p:pic>
        <p:nvPicPr>
          <p:cNvPr id="79" name="Picture 5" descr="Diagram&#10;&#10;Description automatically generated">
            <a:extLst>
              <a:ext uri="{FF2B5EF4-FFF2-40B4-BE49-F238E27FC236}">
                <a16:creationId xmlns:a16="http://schemas.microsoft.com/office/drawing/2014/main" id="{5F7367D4-0F2F-51D3-4B65-74C9E4210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02730" y="14156445"/>
            <a:ext cx="3703320" cy="3431101"/>
          </a:xfrm>
          <a:prstGeom prst="rect">
            <a:avLst/>
          </a:prstGeom>
        </p:spPr>
      </p:pic>
      <p:sp>
        <p:nvSpPr>
          <p:cNvPr id="80" name="Arrow: Curved Down 6">
            <a:extLst>
              <a:ext uri="{FF2B5EF4-FFF2-40B4-BE49-F238E27FC236}">
                <a16:creationId xmlns:a16="http://schemas.microsoft.com/office/drawing/2014/main" id="{A79C9908-8071-BAB2-F455-AFC14DD96F42}"/>
              </a:ext>
            </a:extLst>
          </p:cNvPr>
          <p:cNvSpPr/>
          <p:nvPr/>
        </p:nvSpPr>
        <p:spPr>
          <a:xfrm rot="1800000">
            <a:off x="19878867" y="14504928"/>
            <a:ext cx="902738" cy="2624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0">
              <a:solidFill>
                <a:schemeClr val="tx1"/>
              </a:solidFill>
            </a:endParaRPr>
          </a:p>
        </p:txBody>
      </p:sp>
      <p:pic>
        <p:nvPicPr>
          <p:cNvPr id="81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0B8346-F9FB-43AF-5B4C-F765EE1B05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38577" y="14967691"/>
            <a:ext cx="2821578" cy="272259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6F9CE97-3D4E-F00A-7ACA-B2C60631D918}"/>
              </a:ext>
            </a:extLst>
          </p:cNvPr>
          <p:cNvSpPr txBox="1"/>
          <p:nvPr/>
        </p:nvSpPr>
        <p:spPr>
          <a:xfrm>
            <a:off x="22003684" y="13819363"/>
            <a:ext cx="3642439" cy="2586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Design the power amplifier model in MATLAB</a:t>
            </a:r>
            <a:endParaRPr lang="en-US" sz="2000" dirty="0">
              <a:latin typeface="Calibri" panose="020F0502020204030204"/>
              <a:cs typeface="Calibri"/>
            </a:endParaRPr>
          </a:p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Begin researching NN in </a:t>
            </a:r>
            <a:r>
              <a:rPr lang="en-US" sz="2000" dirty="0" err="1">
                <a:latin typeface="Times New Roman"/>
                <a:cs typeface="Times New Roman"/>
              </a:rPr>
              <a:t>Pytorch</a:t>
            </a:r>
          </a:p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Preliminary look at communication between coding languages and other possible solutions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79DFA3-58FD-2016-0C9B-768E49973DF1}"/>
              </a:ext>
            </a:extLst>
          </p:cNvPr>
          <p:cNvSpPr txBox="1"/>
          <p:nvPr/>
        </p:nvSpPr>
        <p:spPr>
          <a:xfrm>
            <a:off x="22003685" y="13315511"/>
            <a:ext cx="3440895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Phase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90C31D-5BBE-198D-3E38-4E9AD84C77BA}"/>
              </a:ext>
            </a:extLst>
          </p:cNvPr>
          <p:cNvSpPr txBox="1"/>
          <p:nvPr/>
        </p:nvSpPr>
        <p:spPr>
          <a:xfrm>
            <a:off x="25730098" y="13347003"/>
            <a:ext cx="3440895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Phase 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744BCB-66A9-C284-987F-1E1458619335}"/>
              </a:ext>
            </a:extLst>
          </p:cNvPr>
          <p:cNvSpPr txBox="1"/>
          <p:nvPr/>
        </p:nvSpPr>
        <p:spPr>
          <a:xfrm>
            <a:off x="29372537" y="13315511"/>
            <a:ext cx="3440895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Phase 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0D05CE-95CC-070F-C7E1-8095A7D5EA6B}"/>
              </a:ext>
            </a:extLst>
          </p:cNvPr>
          <p:cNvSpPr txBox="1"/>
          <p:nvPr/>
        </p:nvSpPr>
        <p:spPr>
          <a:xfrm>
            <a:off x="25431158" y="13888703"/>
            <a:ext cx="3739835" cy="2836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Finish design of power amplifier, complete the 2-box memory model using the Weiner method</a:t>
            </a:r>
          </a:p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Create a working NN in </a:t>
            </a:r>
            <a:r>
              <a:rPr lang="en-US" sz="2000" dirty="0" err="1">
                <a:latin typeface="Times New Roman"/>
                <a:cs typeface="Times New Roman"/>
              </a:rPr>
              <a:t>Pytorch</a:t>
            </a:r>
          </a:p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Communicate between the two languages using ONNX files</a:t>
            </a:r>
          </a:p>
          <a:p>
            <a:pPr marL="231458" indent="-231458">
              <a:buFont typeface="Arial"/>
              <a:buChar char="•"/>
            </a:pPr>
            <a:endParaRPr lang="en-US" sz="1620" dirty="0">
              <a:latin typeface="Times New Roman"/>
              <a:cs typeface="Times New Roman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782B4B-7D7D-80A1-122A-6D487B3E550D}"/>
              </a:ext>
            </a:extLst>
          </p:cNvPr>
          <p:cNvSpPr txBox="1"/>
          <p:nvPr/>
        </p:nvSpPr>
        <p:spPr>
          <a:xfrm>
            <a:off x="29008320" y="13857211"/>
            <a:ext cx="3711832" cy="2894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Test and verify results, adapt as necessary</a:t>
            </a:r>
          </a:p>
          <a:p>
            <a:pPr marL="231458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Compare other to other pre-distortion methods:</a:t>
            </a:r>
          </a:p>
          <a:p>
            <a:pPr marL="848678" lvl="1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MATLAB NN</a:t>
            </a:r>
          </a:p>
          <a:p>
            <a:pPr marL="848678" lvl="1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Memory Polynomial Method</a:t>
            </a:r>
          </a:p>
          <a:p>
            <a:pPr marL="848678" lvl="1" indent="-231458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Altering the </a:t>
            </a:r>
            <a:r>
              <a:rPr lang="en-US" sz="2000" dirty="0" err="1">
                <a:latin typeface="Times New Roman"/>
                <a:cs typeface="Times New Roman"/>
              </a:rPr>
              <a:t>Pytorch</a:t>
            </a:r>
            <a:r>
              <a:rPr lang="en-US" sz="2000" dirty="0">
                <a:latin typeface="Times New Roman"/>
                <a:cs typeface="Times New Roman"/>
              </a:rPr>
              <a:t> NN structure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397893-E5AD-D31E-A75A-8A86D125D9BA}"/>
              </a:ext>
            </a:extLst>
          </p:cNvPr>
          <p:cNvCxnSpPr>
            <a:cxnSpLocks/>
          </p:cNvCxnSpPr>
          <p:nvPr/>
        </p:nvCxnSpPr>
        <p:spPr>
          <a:xfrm>
            <a:off x="0" y="17827695"/>
            <a:ext cx="32918400" cy="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1864562-3C31-ADAA-A16C-26027CB98D7E}"/>
              </a:ext>
            </a:extLst>
          </p:cNvPr>
          <p:cNvCxnSpPr>
            <a:cxnSpLocks/>
          </p:cNvCxnSpPr>
          <p:nvPr/>
        </p:nvCxnSpPr>
        <p:spPr>
          <a:xfrm>
            <a:off x="16459200" y="17827695"/>
            <a:ext cx="0" cy="1066800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602CE8E-B6F1-0D0D-BC6B-02013AB5F77C}"/>
              </a:ext>
            </a:extLst>
          </p:cNvPr>
          <p:cNvCxnSpPr>
            <a:cxnSpLocks/>
          </p:cNvCxnSpPr>
          <p:nvPr/>
        </p:nvCxnSpPr>
        <p:spPr>
          <a:xfrm>
            <a:off x="0" y="28495695"/>
            <a:ext cx="32918400" cy="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16430AFC-7A09-88F2-9D14-123CBE196144}"/>
              </a:ext>
            </a:extLst>
          </p:cNvPr>
          <p:cNvSpPr txBox="1"/>
          <p:nvPr/>
        </p:nvSpPr>
        <p:spPr>
          <a:xfrm>
            <a:off x="4006201" y="7941158"/>
            <a:ext cx="8028056" cy="7894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320" dirty="0">
                <a:latin typeface="Times New Roman"/>
                <a:cs typeface="Times New Roman"/>
              </a:rPr>
              <a:t>Communication System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82D5041-C1D0-3CE9-3D2D-E4958652AF50}"/>
              </a:ext>
            </a:extLst>
          </p:cNvPr>
          <p:cNvCxnSpPr/>
          <p:nvPr/>
        </p:nvCxnSpPr>
        <p:spPr>
          <a:xfrm flipV="1">
            <a:off x="-95855" y="8781622"/>
            <a:ext cx="16472916" cy="13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7B3F776-0A1E-A5C7-5BE0-8AC8B153BA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089" y="8871642"/>
            <a:ext cx="15597971" cy="8630456"/>
          </a:xfrm>
          <a:prstGeom prst="rect">
            <a:avLst/>
          </a:prstGeom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5EA8F9B8-7663-3BDC-09AD-A28CB933E2DD}"/>
              </a:ext>
            </a:extLst>
          </p:cNvPr>
          <p:cNvSpPr txBox="1"/>
          <p:nvPr/>
        </p:nvSpPr>
        <p:spPr>
          <a:xfrm>
            <a:off x="5505690" y="18608061"/>
            <a:ext cx="5246367" cy="7894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320" dirty="0">
                <a:latin typeface="Times New Roman"/>
                <a:cs typeface="Times New Roman"/>
              </a:rPr>
              <a:t>Power Amplifier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04B0A77-C6AE-382C-5438-7F483004011F}"/>
              </a:ext>
            </a:extLst>
          </p:cNvPr>
          <p:cNvCxnSpPr/>
          <p:nvPr/>
        </p:nvCxnSpPr>
        <p:spPr>
          <a:xfrm flipV="1">
            <a:off x="-97430" y="19595480"/>
            <a:ext cx="16472916" cy="137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C12792BF-9902-25EF-23E3-1800FB61B8D7}"/>
              </a:ext>
            </a:extLst>
          </p:cNvPr>
          <p:cNvSpPr txBox="1"/>
          <p:nvPr/>
        </p:nvSpPr>
        <p:spPr>
          <a:xfrm>
            <a:off x="24410003" y="29073168"/>
            <a:ext cx="8028056" cy="1454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320" dirty="0">
                <a:latin typeface="Times New Roman"/>
                <a:cs typeface="Times New Roman"/>
              </a:rPr>
              <a:t>ONNX Files</a:t>
            </a:r>
          </a:p>
          <a:p>
            <a:pPr algn="ctr"/>
            <a:r>
              <a:rPr lang="en-US" sz="4320" dirty="0">
                <a:latin typeface="Times New Roman"/>
                <a:cs typeface="Times New Roman"/>
              </a:rPr>
              <a:t>(Open Neural Network Exchange)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6EAB987-6C1A-B446-228C-376D9BCF750D}"/>
              </a:ext>
            </a:extLst>
          </p:cNvPr>
          <p:cNvSpPr txBox="1"/>
          <p:nvPr/>
        </p:nvSpPr>
        <p:spPr>
          <a:xfrm>
            <a:off x="25646123" y="30800128"/>
            <a:ext cx="5246367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How They Work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5D05EBD-4E88-ED73-FD18-3CC8B0F1FC06}"/>
              </a:ext>
            </a:extLst>
          </p:cNvPr>
          <p:cNvSpPr txBox="1"/>
          <p:nvPr/>
        </p:nvSpPr>
        <p:spPr>
          <a:xfrm>
            <a:off x="20445519" y="30800128"/>
            <a:ext cx="5246367" cy="4985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30" u="sng" dirty="0">
              <a:latin typeface="Times New Roman"/>
              <a:cs typeface="Times New Roman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2E6120B-337E-4E19-DDFB-311D7A06BA17}"/>
              </a:ext>
            </a:extLst>
          </p:cNvPr>
          <p:cNvCxnSpPr>
            <a:cxnSpLocks/>
          </p:cNvCxnSpPr>
          <p:nvPr/>
        </p:nvCxnSpPr>
        <p:spPr>
          <a:xfrm>
            <a:off x="22846868" y="30511956"/>
            <a:ext cx="10159096" cy="337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7" name="Picture 5" descr="Diagram&#10;&#10;Description automatically generated">
            <a:extLst>
              <a:ext uri="{FF2B5EF4-FFF2-40B4-BE49-F238E27FC236}">
                <a16:creationId xmlns:a16="http://schemas.microsoft.com/office/drawing/2014/main" id="{768F50A8-2FAE-1058-884F-61302DF55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78884" y="32065423"/>
            <a:ext cx="6104768" cy="4829484"/>
          </a:xfrm>
          <a:prstGeom prst="rect">
            <a:avLst/>
          </a:prstGeom>
        </p:spPr>
      </p:pic>
      <p:pic>
        <p:nvPicPr>
          <p:cNvPr id="279" name="Picture 10" descr="Text&#10;&#10;Description automatically generated">
            <a:extLst>
              <a:ext uri="{FF2B5EF4-FFF2-40B4-BE49-F238E27FC236}">
                <a16:creationId xmlns:a16="http://schemas.microsoft.com/office/drawing/2014/main" id="{C330E15E-D23F-F868-7CBD-776F2B2239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79624" y="37889351"/>
            <a:ext cx="9319594" cy="3444799"/>
          </a:xfrm>
          <a:prstGeom prst="rect">
            <a:avLst/>
          </a:prstGeom>
        </p:spPr>
      </p:pic>
      <p:pic>
        <p:nvPicPr>
          <p:cNvPr id="280" name="Picture 11" descr="Text&#10;&#10;Description automatically generated">
            <a:extLst>
              <a:ext uri="{FF2B5EF4-FFF2-40B4-BE49-F238E27FC236}">
                <a16:creationId xmlns:a16="http://schemas.microsoft.com/office/drawing/2014/main" id="{C032F8A8-9BB8-C6A8-90F5-EBA96019C4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379624" y="42253989"/>
            <a:ext cx="9340528" cy="1136404"/>
          </a:xfrm>
          <a:prstGeom prst="rect">
            <a:avLst/>
          </a:prstGeom>
        </p:spPr>
      </p:pic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D3B0156-9B69-9134-7FA4-CDB45AAC213B}"/>
              </a:ext>
            </a:extLst>
          </p:cNvPr>
          <p:cNvCxnSpPr>
            <a:cxnSpLocks/>
          </p:cNvCxnSpPr>
          <p:nvPr/>
        </p:nvCxnSpPr>
        <p:spPr>
          <a:xfrm>
            <a:off x="22762201" y="28495695"/>
            <a:ext cx="0" cy="15395505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5F46A5C7-A820-53AE-6A5F-1BDCECB9C6CF}"/>
              </a:ext>
            </a:extLst>
          </p:cNvPr>
          <p:cNvSpPr txBox="1"/>
          <p:nvPr/>
        </p:nvSpPr>
        <p:spPr>
          <a:xfrm>
            <a:off x="750298" y="20229866"/>
            <a:ext cx="5246367" cy="648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30" u="sng" dirty="0">
                <a:latin typeface="Times New Roman"/>
                <a:cs typeface="Times New Roman"/>
              </a:rPr>
              <a:t>Model</a:t>
            </a: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Weiner Model</a:t>
            </a:r>
            <a:r>
              <a:rPr lang="en-US" sz="2430" dirty="0">
                <a:cs typeface="Calibri"/>
              </a:rPr>
              <a:t> - </a:t>
            </a:r>
            <a:r>
              <a:rPr lang="en-US" sz="2430" dirty="0">
                <a:latin typeface="Times New Roman"/>
                <a:cs typeface="Times New Roman"/>
              </a:rPr>
              <a:t>Linear filter followed by memoryless nonlinearity </a:t>
            </a: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Linear Filter</a:t>
            </a: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r>
              <a:rPr lang="en-US" sz="2430" dirty="0">
                <a:latin typeface="Times New Roman"/>
                <a:cs typeface="Times New Roman"/>
              </a:rPr>
              <a:t>Memoryless Nonlinearity</a:t>
            </a: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  <a:p>
            <a:pPr marL="385752" indent="-385752">
              <a:buFont typeface="Arial"/>
              <a:buChar char="•"/>
            </a:pPr>
            <a:endParaRPr lang="en-US" sz="2430" dirty="0">
              <a:latin typeface="Times New Roman"/>
              <a:cs typeface="Times New Roman"/>
            </a:endParaRPr>
          </a:p>
        </p:txBody>
      </p:sp>
      <p:pic>
        <p:nvPicPr>
          <p:cNvPr id="293" name="Picture 292">
            <a:extLst>
              <a:ext uri="{FF2B5EF4-FFF2-40B4-BE49-F238E27FC236}">
                <a16:creationId xmlns:a16="http://schemas.microsoft.com/office/drawing/2014/main" id="{A8B8D51C-3EFD-0A98-28E5-9F4C599245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40621" y="28716854"/>
            <a:ext cx="4231210" cy="3384968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7AC63988-6B7D-32F3-5062-C21DC1B4A0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4921" y="35728943"/>
            <a:ext cx="4231203" cy="3306503"/>
          </a:xfrm>
          <a:prstGeom prst="rect">
            <a:avLst/>
          </a:prstGeom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B563E51D-CEBA-6A81-EA33-7F8901B68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466" y="28736950"/>
            <a:ext cx="3475266" cy="34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4">
            <a:extLst>
              <a:ext uri="{FF2B5EF4-FFF2-40B4-BE49-F238E27FC236}">
                <a16:creationId xmlns:a16="http://schemas.microsoft.com/office/drawing/2014/main" id="{60B7AA56-410D-2475-8667-9B3A35C6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293" y="32316831"/>
            <a:ext cx="3472284" cy="345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8">
            <a:extLst>
              <a:ext uri="{FF2B5EF4-FFF2-40B4-BE49-F238E27FC236}">
                <a16:creationId xmlns:a16="http://schemas.microsoft.com/office/drawing/2014/main" id="{2115F257-3DCA-6278-294E-8810E1A5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577" y="35866254"/>
            <a:ext cx="3585099" cy="35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5A04F474-DB3D-3434-3DDB-E6FEB71A5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3072" y="39908084"/>
            <a:ext cx="3491330" cy="34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04C09E4-B1A0-5357-EBC7-A919A89FDBF2}"/>
              </a:ext>
            </a:extLst>
          </p:cNvPr>
          <p:cNvSpPr/>
          <p:nvPr/>
        </p:nvSpPr>
        <p:spPr>
          <a:xfrm>
            <a:off x="-1" y="0"/>
            <a:ext cx="32918402" cy="43891201"/>
          </a:xfrm>
          <a:prstGeom prst="rect">
            <a:avLst/>
          </a:prstGeom>
          <a:noFill/>
          <a:ln w="177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4FF040FC-CC7F-21B8-2B29-20908B7C9B7D}"/>
              </a:ext>
            </a:extLst>
          </p:cNvPr>
          <p:cNvSpPr txBox="1"/>
          <p:nvPr/>
        </p:nvSpPr>
        <p:spPr>
          <a:xfrm>
            <a:off x="18133257" y="32196295"/>
            <a:ext cx="5246367" cy="370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ORIGINAL LOOP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D1BC3C1-31B1-2283-F3E8-C7F10C6BB150}"/>
              </a:ext>
            </a:extLst>
          </p:cNvPr>
          <p:cNvSpPr txBox="1"/>
          <p:nvPr/>
        </p:nvSpPr>
        <p:spPr>
          <a:xfrm>
            <a:off x="18198420" y="39506684"/>
            <a:ext cx="5246367" cy="370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ORIGINAL LOOP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61B1168-C5CA-5943-1440-DE3FFB175842}"/>
              </a:ext>
            </a:extLst>
          </p:cNvPr>
          <p:cNvSpPr txBox="1"/>
          <p:nvPr/>
        </p:nvSpPr>
        <p:spPr>
          <a:xfrm>
            <a:off x="14592566" y="35857844"/>
            <a:ext cx="5246367" cy="370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DPD LOOP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C7777B9-96BF-695E-EF2B-90F83DD9721F}"/>
              </a:ext>
            </a:extLst>
          </p:cNvPr>
          <p:cNvSpPr txBox="1"/>
          <p:nvPr/>
        </p:nvSpPr>
        <p:spPr>
          <a:xfrm>
            <a:off x="15847550" y="43403600"/>
            <a:ext cx="5246367" cy="370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3444" tIns="61722" rIns="123444" bIns="6172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DPD LOOP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B873BEFF-34FD-6A06-C78B-66784F46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2" y="23105712"/>
            <a:ext cx="5498904" cy="23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6">
            <a:extLst>
              <a:ext uri="{FF2B5EF4-FFF2-40B4-BE49-F238E27FC236}">
                <a16:creationId xmlns:a16="http://schemas.microsoft.com/office/drawing/2014/main" id="{90A6261F-DFE0-958C-0A25-9625CD10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2" y="26221879"/>
            <a:ext cx="13950428" cy="19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9B24BB12-C977-4CAE-D660-C693B6B5D0F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97361" y="21942058"/>
            <a:ext cx="5246362" cy="4038567"/>
          </a:xfrm>
          <a:prstGeom prst="rect">
            <a:avLst/>
          </a:prstGeom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23FB6DD1-F195-59F6-1268-EDDB95F4C869}"/>
              </a:ext>
            </a:extLst>
          </p:cNvPr>
          <p:cNvCxnSpPr>
            <a:cxnSpLocks/>
          </p:cNvCxnSpPr>
          <p:nvPr/>
        </p:nvCxnSpPr>
        <p:spPr>
          <a:xfrm flipH="1">
            <a:off x="9703398" y="23105712"/>
            <a:ext cx="1517723" cy="1350472"/>
          </a:xfrm>
          <a:prstGeom prst="line">
            <a:avLst/>
          </a:prstGeom>
          <a:ln w="177800">
            <a:solidFill>
              <a:srgbClr val="00B050">
                <a:alpha val="3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49BA03E-912E-C121-36EF-70A6817B0B7B}"/>
              </a:ext>
            </a:extLst>
          </p:cNvPr>
          <p:cNvCxnSpPr>
            <a:cxnSpLocks/>
          </p:cNvCxnSpPr>
          <p:nvPr/>
        </p:nvCxnSpPr>
        <p:spPr>
          <a:xfrm flipV="1">
            <a:off x="11221121" y="22849242"/>
            <a:ext cx="482687" cy="256470"/>
          </a:xfrm>
          <a:prstGeom prst="line">
            <a:avLst/>
          </a:prstGeom>
          <a:ln w="177800">
            <a:solidFill>
              <a:srgbClr val="002060">
                <a:alpha val="3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F78659D-3B17-FAE4-4E80-C9C2F4750F23}"/>
              </a:ext>
            </a:extLst>
          </p:cNvPr>
          <p:cNvCxnSpPr>
            <a:cxnSpLocks/>
          </p:cNvCxnSpPr>
          <p:nvPr/>
        </p:nvCxnSpPr>
        <p:spPr>
          <a:xfrm flipV="1">
            <a:off x="11661305" y="22817973"/>
            <a:ext cx="873879" cy="12083"/>
          </a:xfrm>
          <a:prstGeom prst="line">
            <a:avLst/>
          </a:prstGeom>
          <a:ln w="177800">
            <a:solidFill>
              <a:schemeClr val="accent2">
                <a:lumMod val="7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2F042F-351E-2BF8-090F-E46C7C5AF028}"/>
              </a:ext>
            </a:extLst>
          </p:cNvPr>
          <p:cNvSpPr/>
          <p:nvPr/>
        </p:nvSpPr>
        <p:spPr>
          <a:xfrm>
            <a:off x="9413555" y="20125547"/>
            <a:ext cx="1576401" cy="145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</a:p>
          <a:p>
            <a:pPr algn="ctr"/>
            <a:r>
              <a:rPr lang="en-US" sz="2400" dirty="0"/>
              <a:t>H(W)</a:t>
            </a:r>
          </a:p>
          <a:p>
            <a:pPr algn="ctr"/>
            <a:r>
              <a:rPr lang="en-US" sz="2400" dirty="0"/>
              <a:t>LTI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B53D1C-58E1-51F9-A414-FA655A565808}"/>
              </a:ext>
            </a:extLst>
          </p:cNvPr>
          <p:cNvSpPr/>
          <p:nvPr/>
        </p:nvSpPr>
        <p:spPr>
          <a:xfrm>
            <a:off x="11792355" y="20125546"/>
            <a:ext cx="1576401" cy="145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NL(.)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23A881-96E3-2186-D72D-0967FD87319C}"/>
              </a:ext>
            </a:extLst>
          </p:cNvPr>
          <p:cNvCxnSpPr>
            <a:cxnSpLocks/>
            <a:stCxn id="7" idx="3"/>
            <a:endCxn id="89" idx="1"/>
          </p:cNvCxnSpPr>
          <p:nvPr/>
        </p:nvCxnSpPr>
        <p:spPr>
          <a:xfrm flipV="1">
            <a:off x="10989955" y="20850891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8225C3-9978-A0F2-327D-2658552DC089}"/>
              </a:ext>
            </a:extLst>
          </p:cNvPr>
          <p:cNvSpPr txBox="1"/>
          <p:nvPr/>
        </p:nvSpPr>
        <p:spPr>
          <a:xfrm>
            <a:off x="8026012" y="20581886"/>
            <a:ext cx="7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x(n)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D0748DB-3F75-A833-E19D-B203246559CE}"/>
              </a:ext>
            </a:extLst>
          </p:cNvPr>
          <p:cNvCxnSpPr>
            <a:cxnSpLocks/>
          </p:cNvCxnSpPr>
          <p:nvPr/>
        </p:nvCxnSpPr>
        <p:spPr>
          <a:xfrm flipV="1">
            <a:off x="8590595" y="20808031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9EF388B-993F-1537-3DAF-55D03C7E6E01}"/>
              </a:ext>
            </a:extLst>
          </p:cNvPr>
          <p:cNvSpPr txBox="1"/>
          <p:nvPr/>
        </p:nvSpPr>
        <p:spPr>
          <a:xfrm>
            <a:off x="11094121" y="20457313"/>
            <a:ext cx="7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y(n)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FE0FF00-AB54-7CB2-77D6-79C54AEC4D26}"/>
              </a:ext>
            </a:extLst>
          </p:cNvPr>
          <p:cNvCxnSpPr>
            <a:cxnSpLocks/>
          </p:cNvCxnSpPr>
          <p:nvPr/>
        </p:nvCxnSpPr>
        <p:spPr>
          <a:xfrm flipV="1">
            <a:off x="13368756" y="20850891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DF8FC18-95D2-B71A-F8C6-F57F9D7DDB67}"/>
              </a:ext>
            </a:extLst>
          </p:cNvPr>
          <p:cNvSpPr txBox="1"/>
          <p:nvPr/>
        </p:nvSpPr>
        <p:spPr>
          <a:xfrm>
            <a:off x="14147509" y="20653116"/>
            <a:ext cx="7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z(n)</a:t>
            </a:r>
          </a:p>
        </p:txBody>
      </p:sp>
      <p:pic>
        <p:nvPicPr>
          <p:cNvPr id="13" name="Picture 2" descr="Homepage - Electrical &amp; Computer Engineering | University of Utah">
            <a:extLst>
              <a:ext uri="{FF2B5EF4-FFF2-40B4-BE49-F238E27FC236}">
                <a16:creationId xmlns:a16="http://schemas.microsoft.com/office/drawing/2014/main" id="{8E0FDA44-D2E5-65E1-C36A-97284396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379" y="3953556"/>
            <a:ext cx="6843018" cy="230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45FD783-C7F5-88E4-285E-7DCC199A50AE}"/>
              </a:ext>
            </a:extLst>
          </p:cNvPr>
          <p:cNvSpPr txBox="1"/>
          <p:nvPr/>
        </p:nvSpPr>
        <p:spPr>
          <a:xfrm>
            <a:off x="15549400" y="16849336"/>
            <a:ext cx="7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FDA6A2-0155-9A1F-88D7-C6C83261C09D}"/>
              </a:ext>
            </a:extLst>
          </p:cNvPr>
          <p:cNvSpPr txBox="1"/>
          <p:nvPr/>
        </p:nvSpPr>
        <p:spPr>
          <a:xfrm>
            <a:off x="14273316" y="25335358"/>
            <a:ext cx="7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46315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362</Words>
  <Application>Microsoft Macintosh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Eldar Muhic</dc:creator>
  <cp:lastModifiedBy>Eldar Muhic</cp:lastModifiedBy>
  <cp:revision>2</cp:revision>
  <dcterms:created xsi:type="dcterms:W3CDTF">2022-04-25T04:58:24Z</dcterms:created>
  <dcterms:modified xsi:type="dcterms:W3CDTF">2022-04-25T18:33:11Z</dcterms:modified>
</cp:coreProperties>
</file>