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61" r:id="rId7"/>
    <p:sldId id="262" r:id="rId8"/>
    <p:sldId id="263" r:id="rId9"/>
    <p:sldId id="264" r:id="rId10"/>
    <p:sldId id="272" r:id="rId11"/>
    <p:sldId id="265" r:id="rId12"/>
    <p:sldId id="266" r:id="rId13"/>
    <p:sldId id="267" r:id="rId14"/>
    <p:sldId id="269" r:id="rId15"/>
    <p:sldId id="270" r:id="rId16"/>
    <p:sldId id="268" r:id="rId17"/>
    <p:sldId id="287" r:id="rId18"/>
    <p:sldId id="288" r:id="rId19"/>
    <p:sldId id="289" r:id="rId20"/>
    <p:sldId id="290" r:id="rId21"/>
    <p:sldId id="291" r:id="rId22"/>
    <p:sldId id="292" r:id="rId23"/>
    <p:sldId id="271" r:id="rId24"/>
    <p:sldId id="273" r:id="rId25"/>
    <p:sldId id="274" r:id="rId26"/>
    <p:sldId id="275" r:id="rId27"/>
    <p:sldId id="276" r:id="rId28"/>
    <p:sldId id="277" r:id="rId29"/>
    <p:sldId id="285" r:id="rId30"/>
    <p:sldId id="286" r:id="rId31"/>
    <p:sldId id="284" r:id="rId32"/>
    <p:sldId id="278" r:id="rId33"/>
    <p:sldId id="279" r:id="rId34"/>
    <p:sldId id="280" r:id="rId35"/>
    <p:sldId id="281" r:id="rId36"/>
    <p:sldId id="282" r:id="rId37"/>
    <p:sldId id="28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0" d="100"/>
          <a:sy n="60" d="100"/>
        </p:scale>
        <p:origin x="-1098" y="-28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2069C06D-4ED8-42C6-905D-CA84CA1B6CBF}" type="datetime2">
              <a:rPr lang="en-US" smtClean="0"/>
              <a:pPr/>
              <a:t>Tuesday, May 07, 2013</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6EEE0E-EDB0-4D84-86B0-50833DF22902}" type="datetime2">
              <a:rPr lang="en-US" smtClean="0"/>
              <a:pPr/>
              <a:t>Tuesday, May 07, 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14372C-B5AB-4C39-B273-B99224EB4DD5}" type="datetime2">
              <a:rPr lang="en-US" smtClean="0"/>
              <a:pPr/>
              <a:t>Tuesday, May 07, 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14CB1CAA-32CD-4B55-B92A-B8F0843CACF4}" type="datetime2">
              <a:rPr lang="en-US" smtClean="0"/>
              <a:pPr/>
              <a:t>Tuesday, May 07, 2013</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3AD8CDC4-3D19-4983-B478-82F6B8E5AB66}" type="datetime2">
              <a:rPr lang="en-US" smtClean="0"/>
              <a:pPr/>
              <a:t>Tuesday, May 07, 2013</a:t>
            </a:fld>
            <a:endParaRPr lang="en-US" dirty="0"/>
          </a:p>
        </p:txBody>
      </p:sp>
      <p:sp>
        <p:nvSpPr>
          <p:cNvPr id="13" name="Slide Number Placeholder 12"/>
          <p:cNvSpPr>
            <a:spLocks noGrp="1"/>
          </p:cNvSpPr>
          <p:nvPr>
            <p:ph type="sldNum" sz="quarter" idx="11"/>
          </p:nvPr>
        </p:nvSpPr>
        <p:spPr/>
        <p:txBody>
          <a:bodyPr/>
          <a:lstStyle/>
          <a:p>
            <a:fld id="{1789C0F2-17E0-497A-9BBE-0C73201AAFE3}"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4B82477-D5D3-4181-8C11-75D0F2433A87}" type="datetime2">
              <a:rPr lang="en-US" smtClean="0"/>
              <a:pPr/>
              <a:t>Tuesday, May 07, 2013</a:t>
            </a:fld>
            <a:endParaRPr lang="en-US" dirty="0"/>
          </a:p>
        </p:txBody>
      </p:sp>
      <p:sp>
        <p:nvSpPr>
          <p:cNvPr id="9" name="Slide Number Placeholder 8"/>
          <p:cNvSpPr>
            <a:spLocks noGrp="1"/>
          </p:cNvSpPr>
          <p:nvPr>
            <p:ph type="sldNum" sz="quarter" idx="11"/>
          </p:nvPr>
        </p:nvSpPr>
        <p:spPr/>
        <p:txBody>
          <a:bodyPr/>
          <a:lstStyle/>
          <a:p>
            <a:fld id="{1789C0F2-17E0-497A-9BBE-0C73201AAFE3}"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213E253B-1893-4367-8BAE-DF4BC10DC578}" type="datetime2">
              <a:rPr lang="en-US" smtClean="0"/>
              <a:pPr/>
              <a:t>Tuesday, May 07, 2013</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8B62300D-25B3-4603-86C9-4CB776489F00}" type="datetime2">
              <a:rPr lang="en-US" smtClean="0"/>
              <a:pPr/>
              <a:t>Tuesday, May 07, 2013</a:t>
            </a:fld>
            <a:endParaRPr lang="en-US" dirty="0"/>
          </a:p>
        </p:txBody>
      </p:sp>
      <p:sp>
        <p:nvSpPr>
          <p:cNvPr id="8" name="Slide Number Placeholder 7"/>
          <p:cNvSpPr>
            <a:spLocks noGrp="1"/>
          </p:cNvSpPr>
          <p:nvPr>
            <p:ph type="sldNum" sz="quarter" idx="11"/>
          </p:nvPr>
        </p:nvSpPr>
        <p:spPr/>
        <p:txBody>
          <a:bodyPr/>
          <a:lstStyle/>
          <a:p>
            <a:fld id="{1789C0F2-17E0-497A-9BBE-0C73201AAFE3}"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314AD9-FCC8-48B7-B85B-012A91320DFF}" type="datetime2">
              <a:rPr lang="en-US" smtClean="0"/>
              <a:pPr/>
              <a:t>Tuesday, May 07, 2013</a:t>
            </a:fld>
            <a:endParaRPr lang="en-US" dirty="0"/>
          </a:p>
        </p:txBody>
      </p:sp>
      <p:sp>
        <p:nvSpPr>
          <p:cNvPr id="6" name="Slide Number Placeholder 5"/>
          <p:cNvSpPr>
            <a:spLocks noGrp="1"/>
          </p:cNvSpPr>
          <p:nvPr>
            <p:ph type="sldNum" sz="quarter" idx="11"/>
          </p:nvPr>
        </p:nvSpPr>
        <p:spPr/>
        <p:txBody>
          <a:bodyPr/>
          <a:lstStyle/>
          <a:p>
            <a:fld id="{1789C0F2-17E0-497A-9BBE-0C73201AAFE3}" type="slidenum">
              <a:rPr lang="en-US" smtClean="0"/>
              <a:pPr/>
              <a:t>‹#›</a:t>
            </a:fld>
            <a:endParaRPr lang="en-US" dirty="0"/>
          </a:p>
        </p:txBody>
      </p:sp>
      <p:sp>
        <p:nvSpPr>
          <p:cNvPr id="7" name="Footer Placeholder 6"/>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3182DC50-D5DB-4F94-B367-9876CD2C4012}" type="datetime2">
              <a:rPr lang="en-US" smtClean="0"/>
              <a:pPr/>
              <a:t>Tuesday, May 07, 2013</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292EB412-E790-42EA-81FE-2925D3A43D91}" type="datetime2">
              <a:rPr lang="en-US" smtClean="0"/>
              <a:pPr/>
              <a:t>Tuesday, May 07, 2013</a:t>
            </a:fld>
            <a:endParaRPr lang="en-US" dirty="0"/>
          </a:p>
        </p:txBody>
      </p:sp>
      <p:sp>
        <p:nvSpPr>
          <p:cNvPr id="14" name="Slide Number Placeholder 13"/>
          <p:cNvSpPr>
            <a:spLocks noGrp="1"/>
          </p:cNvSpPr>
          <p:nvPr>
            <p:ph type="sldNum" sz="quarter" idx="11"/>
          </p:nvPr>
        </p:nvSpPr>
        <p:spPr/>
        <p:txBody>
          <a:bodyPr/>
          <a:lstStyle/>
          <a:p>
            <a:fld id="{1789C0F2-17E0-497A-9BBE-0C73201AAFE3}"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0B385921-A91A-409C-921C-0E0EC1E750EC}" type="datetime2">
              <a:rPr lang="en-US" smtClean="0"/>
              <a:pPr/>
              <a:t>Tuesday, May 07, 2013</a:t>
            </a:fld>
            <a:endParaRPr lang="en-US" dirty="0"/>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dirty="0"/>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1789C0F2-17E0-497A-9BBE-0C73201AAFE3}"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SWEN Assignment 1</a:t>
            </a:r>
            <a:endParaRPr lang="en-US" dirty="0"/>
          </a:p>
        </p:txBody>
      </p:sp>
      <p:sp>
        <p:nvSpPr>
          <p:cNvPr id="3" name="Subtitle 2"/>
          <p:cNvSpPr>
            <a:spLocks noGrp="1"/>
          </p:cNvSpPr>
          <p:nvPr>
            <p:ph type="subTitle" idx="1"/>
          </p:nvPr>
        </p:nvSpPr>
        <p:spPr>
          <a:xfrm>
            <a:off x="2133600" y="3375491"/>
            <a:ext cx="6172200" cy="1004608"/>
          </a:xfrm>
        </p:spPr>
        <p:txBody>
          <a:bodyPr>
            <a:normAutofit fontScale="92500" lnSpcReduction="10000"/>
          </a:bodyPr>
          <a:lstStyle/>
          <a:p>
            <a:r>
              <a:rPr lang="en-US" dirty="0" smtClean="0"/>
              <a:t>Chua Edwin – 1101387G</a:t>
            </a:r>
          </a:p>
          <a:p>
            <a:r>
              <a:rPr lang="en-US" dirty="0" smtClean="0"/>
              <a:t>Marvin </a:t>
            </a:r>
            <a:r>
              <a:rPr lang="en-US" dirty="0" err="1" smtClean="0"/>
              <a:t>Koh</a:t>
            </a:r>
            <a:r>
              <a:rPr lang="en-US" dirty="0" smtClean="0"/>
              <a:t> – 1101137F</a:t>
            </a:r>
          </a:p>
          <a:p>
            <a:r>
              <a:rPr lang="en-US" dirty="0" smtClean="0"/>
              <a:t>Leonard </a:t>
            </a:r>
            <a:r>
              <a:rPr lang="en-US" dirty="0" err="1" smtClean="0"/>
              <a:t>Choo</a:t>
            </a:r>
            <a:r>
              <a:rPr lang="en-US" dirty="0" smtClean="0"/>
              <a:t> – 1105342H</a:t>
            </a:r>
            <a:endParaRPr lang="en-US" dirty="0"/>
          </a:p>
        </p:txBody>
      </p:sp>
    </p:spTree>
    <p:extLst>
      <p:ext uri="{BB962C8B-B14F-4D97-AF65-F5344CB8AC3E}">
        <p14:creationId xmlns:p14="http://schemas.microsoft.com/office/powerpoint/2010/main" xmlns="" val="174947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40" y="2740167"/>
            <a:ext cx="7543800" cy="914400"/>
          </a:xfrm>
        </p:spPr>
        <p:txBody>
          <a:bodyPr/>
          <a:lstStyle/>
          <a:p>
            <a:pPr algn="ctr"/>
            <a:r>
              <a:rPr lang="en-US" dirty="0"/>
              <a:t>Terms of Reference</a:t>
            </a:r>
          </a:p>
        </p:txBody>
      </p:sp>
    </p:spTree>
    <p:extLst>
      <p:ext uri="{BB962C8B-B14F-4D97-AF65-F5344CB8AC3E}">
        <p14:creationId xmlns:p14="http://schemas.microsoft.com/office/powerpoint/2010/main" xmlns="" val="4072481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u="sng" dirty="0" smtClean="0"/>
              <a:t>Purpose:</a:t>
            </a:r>
            <a:r>
              <a:rPr lang="en-US" dirty="0" smtClean="0"/>
              <a:t/>
            </a:r>
            <a:br>
              <a:rPr lang="en-US" dirty="0" smtClean="0"/>
            </a:br>
            <a:r>
              <a:rPr lang="en-US" dirty="0" smtClean="0"/>
              <a:t>Develop </a:t>
            </a:r>
            <a:r>
              <a:rPr lang="en-US" dirty="0"/>
              <a:t>a hotel management system for </a:t>
            </a:r>
            <a:r>
              <a:rPr lang="en-US" dirty="0" err="1"/>
              <a:t>Delonix</a:t>
            </a:r>
            <a:r>
              <a:rPr lang="en-US" dirty="0"/>
              <a:t> </a:t>
            </a:r>
            <a:r>
              <a:rPr lang="en-US" dirty="0" err="1"/>
              <a:t>Regia</a:t>
            </a:r>
            <a:r>
              <a:rPr lang="en-US" dirty="0"/>
              <a:t> to assist them in managing their customers and to boost their customer traffic</a:t>
            </a:r>
            <a:r>
              <a:rPr lang="en-US" dirty="0" smtClean="0"/>
              <a:t>.</a:t>
            </a:r>
          </a:p>
          <a:p>
            <a:r>
              <a:rPr lang="en-US" u="sng" dirty="0" smtClean="0"/>
              <a:t>Background:</a:t>
            </a:r>
            <a:r>
              <a:rPr lang="en-US" dirty="0" smtClean="0"/>
              <a:t/>
            </a:r>
            <a:br>
              <a:rPr lang="en-US" dirty="0" smtClean="0"/>
            </a:br>
            <a:r>
              <a:rPr lang="en-US" dirty="0" smtClean="0"/>
              <a:t>Good District but not doing well</a:t>
            </a:r>
            <a:br>
              <a:rPr lang="en-US" dirty="0" smtClean="0"/>
            </a:br>
            <a:r>
              <a:rPr lang="en-US" dirty="0" smtClean="0"/>
              <a:t>Existing website lacking in basic functions</a:t>
            </a:r>
            <a:endParaRPr lang="en-US" dirty="0"/>
          </a:p>
          <a:p>
            <a:endParaRPr lang="en-US" dirty="0"/>
          </a:p>
        </p:txBody>
      </p:sp>
      <p:sp>
        <p:nvSpPr>
          <p:cNvPr id="3" name="Title 2"/>
          <p:cNvSpPr>
            <a:spLocks noGrp="1"/>
          </p:cNvSpPr>
          <p:nvPr>
            <p:ph type="title"/>
          </p:nvPr>
        </p:nvSpPr>
        <p:spPr/>
        <p:txBody>
          <a:bodyPr/>
          <a:lstStyle/>
          <a:p>
            <a:r>
              <a:rPr lang="en-US" dirty="0" smtClean="0"/>
              <a:t>Terms of Reference</a:t>
            </a:r>
            <a:endParaRPr lang="en-US" dirty="0"/>
          </a:p>
        </p:txBody>
      </p:sp>
    </p:spTree>
    <p:extLst>
      <p:ext uri="{BB962C8B-B14F-4D97-AF65-F5344CB8AC3E}">
        <p14:creationId xmlns:p14="http://schemas.microsoft.com/office/powerpoint/2010/main" xmlns="" val="2642550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u="sng" dirty="0" smtClean="0"/>
              <a:t>Users:</a:t>
            </a:r>
            <a:r>
              <a:rPr lang="en-US" dirty="0" smtClean="0"/>
              <a:t/>
            </a:r>
            <a:br>
              <a:rPr lang="en-US" dirty="0" smtClean="0"/>
            </a:br>
            <a:r>
              <a:rPr lang="en-US" dirty="0" smtClean="0"/>
              <a:t>Customers &amp; Tourists</a:t>
            </a:r>
          </a:p>
          <a:p>
            <a:r>
              <a:rPr lang="en-US" u="sng" dirty="0" smtClean="0"/>
              <a:t>Usage:</a:t>
            </a:r>
            <a:r>
              <a:rPr lang="en-US" dirty="0" smtClean="0"/>
              <a:t/>
            </a:r>
            <a:br>
              <a:rPr lang="en-US" dirty="0" smtClean="0"/>
            </a:br>
            <a:r>
              <a:rPr lang="en-US" dirty="0" smtClean="0"/>
              <a:t>Signing up for an account</a:t>
            </a:r>
            <a:br>
              <a:rPr lang="en-US" dirty="0" smtClean="0"/>
            </a:br>
            <a:r>
              <a:rPr lang="en-US" dirty="0" smtClean="0"/>
              <a:t>Reservation &amp; cancelation of a room</a:t>
            </a:r>
            <a:br>
              <a:rPr lang="en-US" dirty="0" smtClean="0"/>
            </a:br>
            <a:r>
              <a:rPr lang="en-US" dirty="0" smtClean="0"/>
              <a:t>Hotel Information</a:t>
            </a:r>
            <a:endParaRPr lang="en-US" dirty="0"/>
          </a:p>
        </p:txBody>
      </p:sp>
      <p:sp>
        <p:nvSpPr>
          <p:cNvPr id="3" name="Title 2"/>
          <p:cNvSpPr>
            <a:spLocks noGrp="1"/>
          </p:cNvSpPr>
          <p:nvPr>
            <p:ph type="title"/>
          </p:nvPr>
        </p:nvSpPr>
        <p:spPr/>
        <p:txBody>
          <a:bodyPr/>
          <a:lstStyle/>
          <a:p>
            <a:r>
              <a:rPr lang="en-US" dirty="0"/>
              <a:t>Terms of Reference</a:t>
            </a:r>
          </a:p>
        </p:txBody>
      </p:sp>
    </p:spTree>
    <p:extLst>
      <p:ext uri="{BB962C8B-B14F-4D97-AF65-F5344CB8AC3E}">
        <p14:creationId xmlns:p14="http://schemas.microsoft.com/office/powerpoint/2010/main" xmlns="" val="3208886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0" y="905523"/>
            <a:ext cx="6096000" cy="3852908"/>
          </a:xfrm>
        </p:spPr>
        <p:txBody>
          <a:bodyPr>
            <a:normAutofit fontScale="77500" lnSpcReduction="20000"/>
          </a:bodyPr>
          <a:lstStyle/>
          <a:p>
            <a:r>
              <a:rPr lang="en-US" sz="2400" u="sng" dirty="0" smtClean="0"/>
              <a:t>Objectives</a:t>
            </a:r>
          </a:p>
          <a:p>
            <a:r>
              <a:rPr lang="en-US" b="1" dirty="0" smtClean="0"/>
              <a:t>Technical:</a:t>
            </a:r>
            <a:r>
              <a:rPr lang="en-US" dirty="0" smtClean="0"/>
              <a:t/>
            </a:r>
            <a:br>
              <a:rPr lang="en-US" dirty="0" smtClean="0"/>
            </a:br>
            <a:r>
              <a:rPr lang="en-US" dirty="0" smtClean="0"/>
              <a:t>System online 24/7</a:t>
            </a:r>
            <a:br>
              <a:rPr lang="en-US" dirty="0" smtClean="0"/>
            </a:br>
            <a:r>
              <a:rPr lang="en-US" dirty="0" smtClean="0"/>
              <a:t>Minimized server downtime – 2 Servers</a:t>
            </a:r>
          </a:p>
          <a:p>
            <a:r>
              <a:rPr lang="en-US" dirty="0" smtClean="0"/>
              <a:t>1 main server and 1 independent server/back-up</a:t>
            </a:r>
          </a:p>
          <a:p>
            <a:r>
              <a:rPr lang="en-US" dirty="0" smtClean="0"/>
              <a:t>Back-up server utilize when other server is being maintained/updated</a:t>
            </a:r>
          </a:p>
          <a:p>
            <a:r>
              <a:rPr lang="en-US" dirty="0"/>
              <a:t>User </a:t>
            </a:r>
            <a:r>
              <a:rPr lang="en-US" dirty="0" smtClean="0"/>
              <a:t>friendly system interface </a:t>
            </a:r>
            <a:r>
              <a:rPr lang="en-US" dirty="0"/>
              <a:t>– Cater to non-IT savvy </a:t>
            </a:r>
            <a:r>
              <a:rPr lang="en-US" dirty="0" smtClean="0"/>
              <a:t>customers</a:t>
            </a:r>
            <a:r>
              <a:rPr lang="en-US" dirty="0"/>
              <a:t/>
            </a:r>
            <a:br>
              <a:rPr lang="en-US" dirty="0"/>
            </a:br>
            <a:endParaRPr lang="en-US" dirty="0" smtClean="0"/>
          </a:p>
          <a:p>
            <a:r>
              <a:rPr lang="en-US" b="1" dirty="0"/>
              <a:t>Non Technical</a:t>
            </a:r>
            <a:r>
              <a:rPr lang="en-US" dirty="0"/>
              <a:t/>
            </a:r>
            <a:br>
              <a:rPr lang="en-US" dirty="0"/>
            </a:br>
            <a:r>
              <a:rPr lang="en-US" dirty="0"/>
              <a:t>Conduct live meeting with </a:t>
            </a:r>
            <a:r>
              <a:rPr lang="en-US" dirty="0" err="1"/>
              <a:t>Mr</a:t>
            </a:r>
            <a:r>
              <a:rPr lang="en-US" dirty="0"/>
              <a:t> and </a:t>
            </a:r>
            <a:r>
              <a:rPr lang="en-US" dirty="0" err="1"/>
              <a:t>Mrs</a:t>
            </a:r>
            <a:r>
              <a:rPr lang="en-US" dirty="0"/>
              <a:t> Wang to update them on the progress of the hotel management system development process.</a:t>
            </a:r>
          </a:p>
          <a:p>
            <a:r>
              <a:rPr lang="en-US" dirty="0"/>
              <a:t>Conduct a requirement gathering meeting with </a:t>
            </a:r>
            <a:r>
              <a:rPr lang="en-US" dirty="0" err="1"/>
              <a:t>Mr</a:t>
            </a:r>
            <a:r>
              <a:rPr lang="en-US" dirty="0"/>
              <a:t> and </a:t>
            </a:r>
            <a:r>
              <a:rPr lang="en-US" dirty="0" err="1"/>
              <a:t>Mrs</a:t>
            </a:r>
            <a:r>
              <a:rPr lang="en-US" dirty="0"/>
              <a:t> Wang to obtain requirement requests</a:t>
            </a:r>
          </a:p>
          <a:p>
            <a:endParaRPr lang="en-US" dirty="0" smtClean="0"/>
          </a:p>
        </p:txBody>
      </p:sp>
      <p:sp>
        <p:nvSpPr>
          <p:cNvPr id="3" name="Title 2"/>
          <p:cNvSpPr>
            <a:spLocks noGrp="1"/>
          </p:cNvSpPr>
          <p:nvPr>
            <p:ph type="title"/>
          </p:nvPr>
        </p:nvSpPr>
        <p:spPr/>
        <p:txBody>
          <a:bodyPr/>
          <a:lstStyle/>
          <a:p>
            <a:r>
              <a:rPr lang="en-US" dirty="0"/>
              <a:t>Terms of Reference</a:t>
            </a:r>
          </a:p>
        </p:txBody>
      </p:sp>
    </p:spTree>
    <p:extLst>
      <p:ext uri="{BB962C8B-B14F-4D97-AF65-F5344CB8AC3E}">
        <p14:creationId xmlns:p14="http://schemas.microsoft.com/office/powerpoint/2010/main" xmlns="" val="2946947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u="sng" dirty="0" smtClean="0"/>
              <a:t>Scope:</a:t>
            </a:r>
          </a:p>
          <a:p>
            <a:r>
              <a:rPr lang="en-US" dirty="0" smtClean="0"/>
              <a:t>Login System / Loyalty Program</a:t>
            </a:r>
          </a:p>
          <a:p>
            <a:r>
              <a:rPr lang="en-US" dirty="0" smtClean="0"/>
              <a:t>Live Update:</a:t>
            </a:r>
            <a:br>
              <a:rPr lang="en-US" dirty="0" smtClean="0"/>
            </a:br>
            <a:r>
              <a:rPr lang="en-US" dirty="0" smtClean="0"/>
              <a:t>Allow users to:</a:t>
            </a:r>
            <a:br>
              <a:rPr lang="en-US" dirty="0" smtClean="0"/>
            </a:br>
            <a:r>
              <a:rPr lang="en-US" dirty="0" smtClean="0"/>
              <a:t>Check rooms availability</a:t>
            </a:r>
            <a:br>
              <a:rPr lang="en-US" dirty="0" smtClean="0"/>
            </a:br>
            <a:r>
              <a:rPr lang="en-US" dirty="0" smtClean="0"/>
              <a:t>Make bookings</a:t>
            </a:r>
            <a:br>
              <a:rPr lang="en-US" dirty="0" smtClean="0"/>
            </a:br>
            <a:r>
              <a:rPr lang="en-US" dirty="0" smtClean="0"/>
              <a:t>Check &amp; Cancel bookings</a:t>
            </a:r>
          </a:p>
          <a:p>
            <a:r>
              <a:rPr lang="en-US" dirty="0" smtClean="0"/>
              <a:t>Customer Compatibility</a:t>
            </a:r>
            <a:endParaRPr lang="en-US" dirty="0"/>
          </a:p>
        </p:txBody>
      </p:sp>
      <p:sp>
        <p:nvSpPr>
          <p:cNvPr id="3" name="Title 2"/>
          <p:cNvSpPr>
            <a:spLocks noGrp="1"/>
          </p:cNvSpPr>
          <p:nvPr>
            <p:ph type="title"/>
          </p:nvPr>
        </p:nvSpPr>
        <p:spPr/>
        <p:txBody>
          <a:bodyPr/>
          <a:lstStyle/>
          <a:p>
            <a:r>
              <a:rPr lang="en-US" dirty="0" smtClean="0"/>
              <a:t>Terms of Reference</a:t>
            </a:r>
            <a:endParaRPr lang="en-US" dirty="0"/>
          </a:p>
        </p:txBody>
      </p:sp>
    </p:spTree>
    <p:extLst>
      <p:ext uri="{BB962C8B-B14F-4D97-AF65-F5344CB8AC3E}">
        <p14:creationId xmlns:p14="http://schemas.microsoft.com/office/powerpoint/2010/main" xmlns="" val="1455851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685801"/>
            <a:ext cx="6096000" cy="3657599"/>
          </a:xfrm>
        </p:spPr>
        <p:txBody>
          <a:bodyPr/>
          <a:lstStyle/>
          <a:p>
            <a:r>
              <a:rPr lang="en-US" dirty="0" smtClean="0"/>
              <a:t>Workload Distribution</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 name="Title 2"/>
          <p:cNvSpPr>
            <a:spLocks noGrp="1"/>
          </p:cNvSpPr>
          <p:nvPr>
            <p:ph type="title"/>
          </p:nvPr>
        </p:nvSpPr>
        <p:spPr/>
        <p:txBody>
          <a:bodyPr/>
          <a:lstStyle/>
          <a:p>
            <a:r>
              <a:rPr lang="en-US" dirty="0"/>
              <a:t>Terms of Reference</a:t>
            </a:r>
          </a:p>
        </p:txBody>
      </p:sp>
      <p:pic>
        <p:nvPicPr>
          <p:cNvPr id="5" name="Picture 4" descr="Screen Shot 2013-05-07 at 11.28.53 A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77240" y="1648256"/>
            <a:ext cx="6993486" cy="2950377"/>
          </a:xfrm>
          <a:prstGeom prst="rect">
            <a:avLst/>
          </a:prstGeom>
        </p:spPr>
      </p:pic>
      <p:pic>
        <p:nvPicPr>
          <p:cNvPr id="2051" name="Picture 3"/>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777240" y="1500189"/>
            <a:ext cx="7091853" cy="34446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90023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87258" y="685801"/>
            <a:ext cx="6342342" cy="4359028"/>
          </a:xfrm>
        </p:spPr>
        <p:txBody>
          <a:bodyPr>
            <a:normAutofit fontScale="85000" lnSpcReduction="20000"/>
          </a:bodyPr>
          <a:lstStyle/>
          <a:p>
            <a:r>
              <a:rPr lang="en-US" sz="2800" u="sng" dirty="0" smtClean="0"/>
              <a:t>Constraints:</a:t>
            </a:r>
            <a:r>
              <a:rPr lang="en-US" dirty="0" smtClean="0"/>
              <a:t/>
            </a:r>
            <a:br>
              <a:rPr lang="en-US" dirty="0" smtClean="0"/>
            </a:br>
            <a:r>
              <a:rPr lang="en-US" dirty="0" smtClean="0"/>
              <a:t>Personal laptops not configured properly</a:t>
            </a:r>
            <a:br>
              <a:rPr lang="en-US" dirty="0" smtClean="0"/>
            </a:br>
            <a:r>
              <a:rPr lang="en-US" dirty="0" smtClean="0"/>
              <a:t>School Lab Opening hours – Usage of School workstations</a:t>
            </a:r>
          </a:p>
          <a:p>
            <a:endParaRPr lang="en-US" dirty="0"/>
          </a:p>
          <a:p>
            <a:r>
              <a:rPr lang="en-US" sz="2800" u="sng" dirty="0" smtClean="0"/>
              <a:t>Resources:</a:t>
            </a:r>
          </a:p>
          <a:p>
            <a:r>
              <a:rPr lang="en-US" b="1" dirty="0" smtClean="0"/>
              <a:t>Hardware:</a:t>
            </a:r>
            <a:r>
              <a:rPr lang="en-US" dirty="0" smtClean="0"/>
              <a:t/>
            </a:r>
            <a:br>
              <a:rPr lang="en-US" dirty="0" smtClean="0"/>
            </a:br>
            <a:r>
              <a:rPr lang="en-US" dirty="0" smtClean="0"/>
              <a:t>Personal Laptops / School Workstations</a:t>
            </a:r>
          </a:p>
          <a:p>
            <a:endParaRPr lang="en-US" dirty="0" smtClean="0"/>
          </a:p>
          <a:p>
            <a:pPr hangingPunct="0"/>
            <a:r>
              <a:rPr lang="en-US" dirty="0" smtClean="0"/>
              <a:t>S</a:t>
            </a:r>
            <a:r>
              <a:rPr lang="en-US" b="1" dirty="0" smtClean="0"/>
              <a:t>oftware:</a:t>
            </a:r>
          </a:p>
          <a:p>
            <a:pPr hangingPunct="0"/>
            <a:r>
              <a:rPr lang="nl-NL" dirty="0" smtClean="0"/>
              <a:t>Word </a:t>
            </a:r>
            <a:r>
              <a:rPr lang="nl-NL" dirty="0"/>
              <a:t>Processing Software (</a:t>
            </a:r>
            <a:r>
              <a:rPr lang="nl-NL" dirty="0" err="1"/>
              <a:t>E.g</a:t>
            </a:r>
            <a:r>
              <a:rPr lang="nl-NL" dirty="0"/>
              <a:t> Microsoft Word)</a:t>
            </a:r>
          </a:p>
          <a:p>
            <a:pPr hangingPunct="0"/>
            <a:r>
              <a:rPr lang="nl-NL" dirty="0"/>
              <a:t>Visual Studio 2010/2012</a:t>
            </a:r>
          </a:p>
          <a:p>
            <a:pPr hangingPunct="0"/>
            <a:r>
              <a:rPr lang="nl-NL" dirty="0"/>
              <a:t>Web </a:t>
            </a:r>
            <a:r>
              <a:rPr lang="nl-NL" dirty="0" err="1"/>
              <a:t>Broswer</a:t>
            </a:r>
            <a:r>
              <a:rPr lang="nl-NL" dirty="0"/>
              <a:t> (</a:t>
            </a:r>
            <a:r>
              <a:rPr lang="nl-NL" dirty="0" err="1"/>
              <a:t>E.g</a:t>
            </a:r>
            <a:r>
              <a:rPr lang="nl-NL" dirty="0"/>
              <a:t> IE, Mozilla, </a:t>
            </a:r>
            <a:r>
              <a:rPr lang="nl-NL" dirty="0" err="1"/>
              <a:t>Chrome</a:t>
            </a:r>
            <a:r>
              <a:rPr lang="nl-NL" dirty="0"/>
              <a:t>)</a:t>
            </a:r>
          </a:p>
          <a:p>
            <a:pPr hangingPunct="0"/>
            <a:r>
              <a:rPr lang="nl-NL" dirty="0"/>
              <a:t>SQL Server Management Studio</a:t>
            </a:r>
          </a:p>
          <a:p>
            <a:pPr hangingPunct="0"/>
            <a:r>
              <a:rPr lang="nl-NL" dirty="0"/>
              <a:t>Online Cloud Storage (</a:t>
            </a:r>
            <a:r>
              <a:rPr lang="nl-NL" dirty="0" err="1"/>
              <a:t>E.g</a:t>
            </a:r>
            <a:r>
              <a:rPr lang="nl-NL" dirty="0"/>
              <a:t> </a:t>
            </a:r>
            <a:r>
              <a:rPr lang="nl-NL" dirty="0" err="1"/>
              <a:t>Dropbox</a:t>
            </a:r>
            <a:r>
              <a:rPr lang="nl-NL" dirty="0"/>
              <a:t>, Google Drive, </a:t>
            </a:r>
            <a:r>
              <a:rPr lang="nl-NL" dirty="0" err="1" smtClean="0"/>
              <a:t>Skydrive</a:t>
            </a:r>
            <a:endParaRPr lang="en-US" dirty="0"/>
          </a:p>
        </p:txBody>
      </p:sp>
      <p:sp>
        <p:nvSpPr>
          <p:cNvPr id="3" name="Title 2"/>
          <p:cNvSpPr>
            <a:spLocks noGrp="1"/>
          </p:cNvSpPr>
          <p:nvPr>
            <p:ph type="title"/>
          </p:nvPr>
        </p:nvSpPr>
        <p:spPr/>
        <p:txBody>
          <a:bodyPr/>
          <a:lstStyle/>
          <a:p>
            <a:r>
              <a:rPr lang="en-US" dirty="0"/>
              <a:t>Terms of Reference</a:t>
            </a:r>
          </a:p>
        </p:txBody>
      </p:sp>
    </p:spTree>
    <p:extLst>
      <p:ext uri="{BB962C8B-B14F-4D97-AF65-F5344CB8AC3E}">
        <p14:creationId xmlns:p14="http://schemas.microsoft.com/office/powerpoint/2010/main" xmlns="" val="29151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hangingPunct="0"/>
            <a:r>
              <a:rPr lang="x-none" smtClean="0"/>
              <a:t>Does </a:t>
            </a:r>
            <a:r>
              <a:rPr lang="x-none" smtClean="0"/>
              <a:t>not require a third-party booking system (e.g. Asiarooms.com, Expedia.com.sg, Zuji.com.sg)</a:t>
            </a:r>
            <a:endParaRPr lang="en-SG" i="1" dirty="0" smtClean="0"/>
          </a:p>
          <a:p>
            <a:pPr lvl="0" hangingPunct="0"/>
            <a:r>
              <a:rPr lang="x-none" smtClean="0"/>
              <a:t>Will have constant software updates/bug fixes in response to users’ feedback on the app – we aim to be a 5-star app that will not disappoint our user.</a:t>
            </a:r>
            <a:endParaRPr lang="en-SG" i="1" dirty="0" smtClean="0"/>
          </a:p>
          <a:p>
            <a:endParaRPr lang="en-SG" dirty="0"/>
          </a:p>
        </p:txBody>
      </p:sp>
      <p:sp>
        <p:nvSpPr>
          <p:cNvPr id="3" name="Title 2"/>
          <p:cNvSpPr>
            <a:spLocks noGrp="1"/>
          </p:cNvSpPr>
          <p:nvPr>
            <p:ph type="title"/>
          </p:nvPr>
        </p:nvSpPr>
        <p:spPr/>
        <p:txBody>
          <a:bodyPr/>
          <a:lstStyle/>
          <a:p>
            <a:r>
              <a:rPr lang="en-GB" b="1" dirty="0" smtClean="0"/>
              <a:t>Product Positioning in the </a:t>
            </a:r>
            <a:r>
              <a:rPr lang="en-GB" b="1" dirty="0" smtClean="0"/>
              <a:t>Market/Company</a:t>
            </a:r>
            <a:endParaRPr lang="en-SG"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SG"/>
          </a:p>
        </p:txBody>
      </p:sp>
      <p:pic>
        <p:nvPicPr>
          <p:cNvPr id="1026" name="Picture 2" descr="C:\Users\Koh Marvin\Desktop\zuji1.JPG"/>
          <p:cNvPicPr>
            <a:picLocks noChangeAspect="1" noChangeArrowheads="1"/>
          </p:cNvPicPr>
          <p:nvPr/>
        </p:nvPicPr>
        <p:blipFill>
          <a:blip r:embed="rId2" cstate="print"/>
          <a:srcRect/>
          <a:stretch>
            <a:fillRect/>
          </a:stretch>
        </p:blipFill>
        <p:spPr bwMode="auto">
          <a:xfrm>
            <a:off x="777240" y="577740"/>
            <a:ext cx="7622968" cy="5491984"/>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SG"/>
          </a:p>
        </p:txBody>
      </p:sp>
      <p:sp>
        <p:nvSpPr>
          <p:cNvPr id="3" name="Title 2"/>
          <p:cNvSpPr>
            <a:spLocks noGrp="1"/>
          </p:cNvSpPr>
          <p:nvPr>
            <p:ph type="title"/>
          </p:nvPr>
        </p:nvSpPr>
        <p:spPr/>
        <p:txBody>
          <a:bodyPr/>
          <a:lstStyle/>
          <a:p>
            <a:endParaRPr lang="en-SG"/>
          </a:p>
        </p:txBody>
      </p:sp>
      <p:pic>
        <p:nvPicPr>
          <p:cNvPr id="2050" name="Picture 2" descr="C:\Users\Koh Marvin\Desktop\zuji2.JPG"/>
          <p:cNvPicPr>
            <a:picLocks noChangeAspect="1" noChangeArrowheads="1"/>
          </p:cNvPicPr>
          <p:nvPr/>
        </p:nvPicPr>
        <p:blipFill>
          <a:blip r:embed="rId2" cstate="print"/>
          <a:srcRect/>
          <a:stretch>
            <a:fillRect/>
          </a:stretch>
        </p:blipFill>
        <p:spPr bwMode="auto">
          <a:xfrm>
            <a:off x="385784" y="250547"/>
            <a:ext cx="8505966" cy="615288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rgbClr val="FFFFFF"/>
                </a:solidFill>
              </a:rPr>
              <a:t>Software Development Life Cycle</a:t>
            </a:r>
          </a:p>
          <a:p>
            <a:r>
              <a:rPr lang="en-US" dirty="0" smtClean="0">
                <a:solidFill>
                  <a:srgbClr val="FFFFFF"/>
                </a:solidFill>
              </a:rPr>
              <a:t>Consists </a:t>
            </a:r>
            <a:r>
              <a:rPr lang="en-US" dirty="0">
                <a:solidFill>
                  <a:srgbClr val="FFFFFF"/>
                </a:solidFill>
              </a:rPr>
              <a:t>of:</a:t>
            </a:r>
            <a:br>
              <a:rPr lang="en-US" dirty="0">
                <a:solidFill>
                  <a:srgbClr val="FFFFFF"/>
                </a:solidFill>
              </a:rPr>
            </a:br>
            <a:r>
              <a:rPr lang="en-US" dirty="0">
                <a:solidFill>
                  <a:srgbClr val="FFFFFF"/>
                </a:solidFill>
              </a:rPr>
              <a:t>Requirements Engineering, Analysis &amp; Design, Implementation, Testing &amp; </a:t>
            </a:r>
            <a:r>
              <a:rPr lang="en-US" dirty="0" smtClean="0">
                <a:solidFill>
                  <a:srgbClr val="FFFFFF"/>
                </a:solidFill>
              </a:rPr>
              <a:t>Deployment</a:t>
            </a:r>
          </a:p>
        </p:txBody>
      </p:sp>
      <p:sp>
        <p:nvSpPr>
          <p:cNvPr id="3" name="Title 2"/>
          <p:cNvSpPr>
            <a:spLocks noGrp="1"/>
          </p:cNvSpPr>
          <p:nvPr>
            <p:ph type="title"/>
          </p:nvPr>
        </p:nvSpPr>
        <p:spPr/>
        <p:txBody>
          <a:bodyPr/>
          <a:lstStyle/>
          <a:p>
            <a:r>
              <a:rPr lang="en-US" dirty="0" smtClean="0"/>
              <a:t>SDLC</a:t>
            </a:r>
            <a:endParaRPr lang="en-US" dirty="0"/>
          </a:p>
        </p:txBody>
      </p:sp>
    </p:spTree>
    <p:extLst>
      <p:ext uri="{BB962C8B-B14F-4D97-AF65-F5344CB8AC3E}">
        <p14:creationId xmlns:p14="http://schemas.microsoft.com/office/powerpoint/2010/main" xmlns="" val="116884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SG"/>
          </a:p>
        </p:txBody>
      </p:sp>
      <p:sp>
        <p:nvSpPr>
          <p:cNvPr id="3" name="Title 2"/>
          <p:cNvSpPr>
            <a:spLocks noGrp="1"/>
          </p:cNvSpPr>
          <p:nvPr>
            <p:ph type="title"/>
          </p:nvPr>
        </p:nvSpPr>
        <p:spPr/>
        <p:txBody>
          <a:bodyPr/>
          <a:lstStyle/>
          <a:p>
            <a:endParaRPr lang="en-SG"/>
          </a:p>
        </p:txBody>
      </p:sp>
      <p:pic>
        <p:nvPicPr>
          <p:cNvPr id="3074" name="Picture 2" descr="C:\Users\Koh Marvin\Desktop\expedia1.JPG"/>
          <p:cNvPicPr>
            <a:picLocks noChangeAspect="1" noChangeArrowheads="1"/>
          </p:cNvPicPr>
          <p:nvPr/>
        </p:nvPicPr>
        <p:blipFill>
          <a:blip r:embed="rId2" cstate="print"/>
          <a:srcRect/>
          <a:stretch>
            <a:fillRect/>
          </a:stretch>
        </p:blipFill>
        <p:spPr bwMode="auto">
          <a:xfrm>
            <a:off x="376609" y="307428"/>
            <a:ext cx="8499377" cy="5988583"/>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SG"/>
          </a:p>
        </p:txBody>
      </p:sp>
      <p:sp>
        <p:nvSpPr>
          <p:cNvPr id="3" name="Title 2"/>
          <p:cNvSpPr>
            <a:spLocks noGrp="1"/>
          </p:cNvSpPr>
          <p:nvPr>
            <p:ph type="title"/>
          </p:nvPr>
        </p:nvSpPr>
        <p:spPr/>
        <p:txBody>
          <a:bodyPr/>
          <a:lstStyle/>
          <a:p>
            <a:endParaRPr lang="en-SG"/>
          </a:p>
        </p:txBody>
      </p:sp>
      <p:pic>
        <p:nvPicPr>
          <p:cNvPr id="4098" name="Picture 2" descr="C:\Users\Koh Marvin\Desktop\expedia2.JPG"/>
          <p:cNvPicPr>
            <a:picLocks noChangeAspect="1" noChangeArrowheads="1"/>
          </p:cNvPicPr>
          <p:nvPr/>
        </p:nvPicPr>
        <p:blipFill>
          <a:blip r:embed="rId2" cstate="print"/>
          <a:srcRect/>
          <a:stretch>
            <a:fillRect/>
          </a:stretch>
        </p:blipFill>
        <p:spPr bwMode="auto">
          <a:xfrm>
            <a:off x="0" y="162626"/>
            <a:ext cx="9144000" cy="6532747"/>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SG"/>
          </a:p>
        </p:txBody>
      </p:sp>
      <p:sp>
        <p:nvSpPr>
          <p:cNvPr id="3" name="Title 2"/>
          <p:cNvSpPr>
            <a:spLocks noGrp="1"/>
          </p:cNvSpPr>
          <p:nvPr>
            <p:ph type="title"/>
          </p:nvPr>
        </p:nvSpPr>
        <p:spPr/>
        <p:txBody>
          <a:bodyPr/>
          <a:lstStyle/>
          <a:p>
            <a:endParaRPr lang="en-SG"/>
          </a:p>
        </p:txBody>
      </p:sp>
      <p:pic>
        <p:nvPicPr>
          <p:cNvPr id="5122" name="Picture 2" descr="C:\Users\Koh Marvin\Desktop\exp1.JPG"/>
          <p:cNvPicPr>
            <a:picLocks noChangeAspect="1" noChangeArrowheads="1"/>
          </p:cNvPicPr>
          <p:nvPr/>
        </p:nvPicPr>
        <p:blipFill>
          <a:blip r:embed="rId2" cstate="print"/>
          <a:srcRect/>
          <a:stretch>
            <a:fillRect/>
          </a:stretch>
        </p:blipFill>
        <p:spPr bwMode="auto">
          <a:xfrm>
            <a:off x="0" y="399472"/>
            <a:ext cx="9144000" cy="6059055"/>
          </a:xfrm>
          <a:prstGeom prst="rect">
            <a:avLst/>
          </a:prstGeom>
          <a:noFill/>
        </p:spPr>
      </p:pic>
      <p:pic>
        <p:nvPicPr>
          <p:cNvPr id="5123" name="Picture 3" descr="C:\Users\Koh Marvin\Desktop\exp2.JPG"/>
          <p:cNvPicPr>
            <a:picLocks noChangeAspect="1" noChangeArrowheads="1"/>
          </p:cNvPicPr>
          <p:nvPr/>
        </p:nvPicPr>
        <p:blipFill>
          <a:blip r:embed="rId3" cstate="print"/>
          <a:srcRect/>
          <a:stretch>
            <a:fillRect/>
          </a:stretch>
        </p:blipFill>
        <p:spPr bwMode="auto">
          <a:xfrm>
            <a:off x="0" y="3476994"/>
            <a:ext cx="9144000" cy="298153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1000"/>
                                        <p:tgtEl>
                                          <p:spTgt spid="5123"/>
                                        </p:tgtEl>
                                      </p:cBhvr>
                                    </p:animEffect>
                                    <p:anim calcmode="lin" valueType="num">
                                      <p:cBhvr>
                                        <p:cTn id="8" dur="1000" fill="hold"/>
                                        <p:tgtEl>
                                          <p:spTgt spid="5123"/>
                                        </p:tgtEl>
                                        <p:attrNameLst>
                                          <p:attrName>ppt_x</p:attrName>
                                        </p:attrNameLst>
                                      </p:cBhvr>
                                      <p:tavLst>
                                        <p:tav tm="0">
                                          <p:val>
                                            <p:strVal val="#ppt_x"/>
                                          </p:val>
                                        </p:tav>
                                        <p:tav tm="100000">
                                          <p:val>
                                            <p:strVal val="#ppt_x"/>
                                          </p:val>
                                        </p:tav>
                                      </p:tavLst>
                                    </p:anim>
                                    <p:anim calcmode="lin" valueType="num">
                                      <p:cBhvr>
                                        <p:cTn id="9"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02761" y="2704555"/>
            <a:ext cx="7543800" cy="914400"/>
          </a:xfrm>
        </p:spPr>
        <p:txBody>
          <a:bodyPr/>
          <a:lstStyle/>
          <a:p>
            <a:pPr algn="ctr"/>
            <a:r>
              <a:rPr lang="en-US" dirty="0" smtClean="0"/>
              <a:t>Project Plan</a:t>
            </a:r>
            <a:endParaRPr lang="en-US" dirty="0"/>
          </a:p>
        </p:txBody>
      </p:sp>
    </p:spTree>
    <p:extLst>
      <p:ext uri="{BB962C8B-B14F-4D97-AF65-F5344CB8AC3E}">
        <p14:creationId xmlns:p14="http://schemas.microsoft.com/office/powerpoint/2010/main" xmlns="" val="380022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1264012"/>
            <a:ext cx="6096000" cy="3657599"/>
          </a:xfrm>
        </p:spPr>
        <p:txBody>
          <a:bodyPr/>
          <a:lstStyle/>
          <a:p>
            <a:r>
              <a:rPr lang="en-US" sz="2400" u="sng" dirty="0" smtClean="0"/>
              <a:t>Revision History</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3" name="Title 2"/>
          <p:cNvSpPr>
            <a:spLocks noGrp="1"/>
          </p:cNvSpPr>
          <p:nvPr>
            <p:ph type="title"/>
          </p:nvPr>
        </p:nvSpPr>
        <p:spPr/>
        <p:txBody>
          <a:bodyPr/>
          <a:lstStyle/>
          <a:p>
            <a:r>
              <a:rPr lang="en-US" dirty="0" smtClean="0"/>
              <a:t>Project Plan</a:t>
            </a:r>
            <a:endParaRPr lang="en-US" dirty="0"/>
          </a:p>
        </p:txBody>
      </p:sp>
      <p:pic>
        <p:nvPicPr>
          <p:cNvPr id="4" name="Picture 3" descr="Screen Shot 2013-05-07 at 11.33.24 A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77240" y="1990334"/>
            <a:ext cx="7747000" cy="2057400"/>
          </a:xfrm>
          <a:prstGeom prst="rect">
            <a:avLst/>
          </a:prstGeom>
        </p:spPr>
      </p:pic>
    </p:spTree>
    <p:extLst>
      <p:ext uri="{BB962C8B-B14F-4D97-AF65-F5344CB8AC3E}">
        <p14:creationId xmlns:p14="http://schemas.microsoft.com/office/powerpoint/2010/main" xmlns="" val="2812894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0" y="685801"/>
            <a:ext cx="6096000" cy="3991052"/>
          </a:xfrm>
        </p:spPr>
        <p:txBody>
          <a:bodyPr>
            <a:normAutofit fontScale="92500" lnSpcReduction="20000"/>
          </a:bodyPr>
          <a:lstStyle/>
          <a:p>
            <a:r>
              <a:rPr lang="en-US" sz="2600" u="sng" dirty="0" smtClean="0"/>
              <a:t>Objectives &amp; Scope</a:t>
            </a:r>
            <a:br>
              <a:rPr lang="en-US" sz="2600" u="sng" dirty="0" smtClean="0"/>
            </a:br>
            <a:endParaRPr lang="en-US" sz="2600" u="sng" dirty="0" smtClean="0"/>
          </a:p>
          <a:p>
            <a:r>
              <a:rPr lang="en-US" dirty="0" smtClean="0"/>
              <a:t>Develop </a:t>
            </a:r>
            <a:r>
              <a:rPr lang="en-US" dirty="0"/>
              <a:t>a hotel management system for </a:t>
            </a:r>
            <a:r>
              <a:rPr lang="en-US" dirty="0" err="1"/>
              <a:t>Delonix</a:t>
            </a:r>
            <a:r>
              <a:rPr lang="en-US" dirty="0"/>
              <a:t> </a:t>
            </a:r>
            <a:r>
              <a:rPr lang="en-US" dirty="0" err="1"/>
              <a:t>Regia</a:t>
            </a:r>
            <a:r>
              <a:rPr lang="en-US" dirty="0"/>
              <a:t> </a:t>
            </a:r>
          </a:p>
          <a:p>
            <a:endParaRPr lang="en-US" dirty="0" smtClean="0"/>
          </a:p>
          <a:p>
            <a:pPr lvl="0"/>
            <a:r>
              <a:rPr lang="en-US" dirty="0" smtClean="0"/>
              <a:t>Features:</a:t>
            </a:r>
          </a:p>
          <a:p>
            <a:pPr lvl="0"/>
            <a:r>
              <a:rPr lang="en-US" dirty="0" smtClean="0"/>
              <a:t>A </a:t>
            </a:r>
            <a:r>
              <a:rPr lang="en-US" dirty="0"/>
              <a:t>login in &amp; Loyalty program system for customers to create an account.</a:t>
            </a:r>
          </a:p>
          <a:p>
            <a:pPr lvl="0"/>
            <a:r>
              <a:rPr lang="en-US" dirty="0"/>
              <a:t>A live update system, where users are able to check the availability of the rooms, make bookings, check the booking status and cancel </a:t>
            </a:r>
            <a:r>
              <a:rPr lang="en-US" dirty="0" err="1"/>
              <a:t>exisiting</a:t>
            </a:r>
            <a:r>
              <a:rPr lang="en-US" dirty="0"/>
              <a:t> bookings.</a:t>
            </a:r>
          </a:p>
          <a:p>
            <a:pPr lvl="0"/>
            <a:r>
              <a:rPr lang="en-US" dirty="0"/>
              <a:t>Customer’s compatibility checking – Rooms will be offered to customers based on their budget and preferences</a:t>
            </a:r>
            <a:r>
              <a:rPr lang="en-US" dirty="0" smtClean="0"/>
              <a:t>.</a:t>
            </a:r>
            <a:endParaRPr lang="en-US" dirty="0"/>
          </a:p>
        </p:txBody>
      </p:sp>
      <p:sp>
        <p:nvSpPr>
          <p:cNvPr id="3" name="Title 2"/>
          <p:cNvSpPr>
            <a:spLocks noGrp="1"/>
          </p:cNvSpPr>
          <p:nvPr>
            <p:ph type="title"/>
          </p:nvPr>
        </p:nvSpPr>
        <p:spPr/>
        <p:txBody>
          <a:bodyPr/>
          <a:lstStyle/>
          <a:p>
            <a:r>
              <a:rPr lang="en-US" dirty="0" smtClean="0"/>
              <a:t>Project Plan</a:t>
            </a:r>
            <a:endParaRPr lang="en-US" dirty="0"/>
          </a:p>
        </p:txBody>
      </p:sp>
    </p:spTree>
    <p:extLst>
      <p:ext uri="{BB962C8B-B14F-4D97-AF65-F5344CB8AC3E}">
        <p14:creationId xmlns:p14="http://schemas.microsoft.com/office/powerpoint/2010/main" xmlns="" val="3402240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26128" y="685801"/>
            <a:ext cx="6603472" cy="3967312"/>
          </a:xfrm>
        </p:spPr>
        <p:txBody>
          <a:bodyPr>
            <a:normAutofit fontScale="92500" lnSpcReduction="10000"/>
          </a:bodyPr>
          <a:lstStyle/>
          <a:p>
            <a:r>
              <a:rPr lang="en-US" sz="2600" u="sng" dirty="0" smtClean="0"/>
              <a:t>Assumptions &amp; Constraints:</a:t>
            </a:r>
            <a:r>
              <a:rPr lang="en-US" dirty="0"/>
              <a:t/>
            </a:r>
            <a:br>
              <a:rPr lang="en-US" dirty="0"/>
            </a:br>
            <a:endParaRPr lang="en-US" dirty="0"/>
          </a:p>
          <a:p>
            <a:r>
              <a:rPr lang="en-US" dirty="0"/>
              <a:t>A functioning website exist, but lacking in basic functions such as booking of rooms and more.</a:t>
            </a:r>
          </a:p>
          <a:p>
            <a:r>
              <a:rPr lang="en-US" dirty="0"/>
              <a:t>Any functions proposed is not final, as </a:t>
            </a:r>
            <a:r>
              <a:rPr lang="en-US" dirty="0" err="1"/>
              <a:t>Mr</a:t>
            </a:r>
            <a:r>
              <a:rPr lang="en-US" dirty="0"/>
              <a:t> and </a:t>
            </a:r>
            <a:r>
              <a:rPr lang="en-US" dirty="0" err="1"/>
              <a:t>Mrs</a:t>
            </a:r>
            <a:r>
              <a:rPr lang="en-US" dirty="0"/>
              <a:t> Wang have not decided on the final features that they want</a:t>
            </a:r>
            <a:r>
              <a:rPr lang="en-US" dirty="0" smtClean="0"/>
              <a:t>.</a:t>
            </a:r>
            <a:br>
              <a:rPr lang="en-US" dirty="0" smtClean="0"/>
            </a:br>
            <a:endParaRPr lang="en-US" dirty="0"/>
          </a:p>
          <a:p>
            <a:r>
              <a:rPr lang="en-US" dirty="0"/>
              <a:t>Constraints:</a:t>
            </a:r>
          </a:p>
          <a:p>
            <a:r>
              <a:rPr lang="en-US" dirty="0"/>
              <a:t>Personal Laptops not configured properly to SQL database.</a:t>
            </a:r>
          </a:p>
          <a:p>
            <a:r>
              <a:rPr lang="en-US" dirty="0"/>
              <a:t>Lab opening hours due to usage of school workstations.</a:t>
            </a:r>
          </a:p>
          <a:p>
            <a:r>
              <a:rPr lang="en-US" dirty="0"/>
              <a:t>Software only usable and available on School VDI</a:t>
            </a:r>
            <a:r>
              <a:rPr lang="en-US" dirty="0" smtClean="0"/>
              <a:t>.</a:t>
            </a:r>
            <a:endParaRPr lang="en-US" dirty="0"/>
          </a:p>
        </p:txBody>
      </p:sp>
      <p:sp>
        <p:nvSpPr>
          <p:cNvPr id="3" name="Title 2"/>
          <p:cNvSpPr>
            <a:spLocks noGrp="1"/>
          </p:cNvSpPr>
          <p:nvPr>
            <p:ph type="title"/>
          </p:nvPr>
        </p:nvSpPr>
        <p:spPr/>
        <p:txBody>
          <a:bodyPr/>
          <a:lstStyle/>
          <a:p>
            <a:r>
              <a:rPr lang="en-US" dirty="0"/>
              <a:t>Project Plan</a:t>
            </a:r>
          </a:p>
        </p:txBody>
      </p:sp>
    </p:spTree>
    <p:extLst>
      <p:ext uri="{BB962C8B-B14F-4D97-AF65-F5344CB8AC3E}">
        <p14:creationId xmlns:p14="http://schemas.microsoft.com/office/powerpoint/2010/main" xmlns="" val="3983343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u="sng" dirty="0" err="1" smtClean="0"/>
              <a:t>Defintions</a:t>
            </a:r>
            <a:r>
              <a:rPr lang="en-US" sz="2400" u="sng" dirty="0"/>
              <a:t> </a:t>
            </a:r>
            <a:r>
              <a:rPr lang="en-US" sz="2400" u="sng" dirty="0" smtClean="0"/>
              <a:t>&amp; Acronyms</a:t>
            </a:r>
          </a:p>
          <a:p>
            <a:r>
              <a:rPr lang="en-US" dirty="0" smtClean="0"/>
              <a:t>VDI </a:t>
            </a:r>
            <a:r>
              <a:rPr lang="en-US" dirty="0"/>
              <a:t>– Virtual Desktop Infrastructure (</a:t>
            </a:r>
            <a:r>
              <a:rPr lang="en-US" dirty="0" err="1"/>
              <a:t>Vmware</a:t>
            </a:r>
            <a:r>
              <a:rPr lang="en-US" dirty="0" smtClean="0"/>
              <a:t>)</a:t>
            </a:r>
          </a:p>
          <a:p>
            <a:r>
              <a:rPr lang="en-US" dirty="0" smtClean="0"/>
              <a:t>SQL </a:t>
            </a:r>
            <a:r>
              <a:rPr lang="en-US" dirty="0"/>
              <a:t>– Structured Query Language</a:t>
            </a:r>
          </a:p>
          <a:p>
            <a:endParaRPr lang="en-US" dirty="0"/>
          </a:p>
        </p:txBody>
      </p:sp>
      <p:sp>
        <p:nvSpPr>
          <p:cNvPr id="3" name="Title 2"/>
          <p:cNvSpPr>
            <a:spLocks noGrp="1"/>
          </p:cNvSpPr>
          <p:nvPr>
            <p:ph type="title"/>
          </p:nvPr>
        </p:nvSpPr>
        <p:spPr/>
        <p:txBody>
          <a:bodyPr/>
          <a:lstStyle/>
          <a:p>
            <a:r>
              <a:rPr lang="en-US" dirty="0"/>
              <a:t>Project Plan</a:t>
            </a:r>
          </a:p>
        </p:txBody>
      </p:sp>
    </p:spTree>
    <p:extLst>
      <p:ext uri="{BB962C8B-B14F-4D97-AF65-F5344CB8AC3E}">
        <p14:creationId xmlns:p14="http://schemas.microsoft.com/office/powerpoint/2010/main" xmlns="" val="2534670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u="sng" dirty="0" smtClean="0"/>
              <a:t>Roles &amp; Responsibilities</a:t>
            </a:r>
          </a:p>
          <a:p>
            <a:r>
              <a:rPr lang="en-US" dirty="0" smtClean="0"/>
              <a:t>Live </a:t>
            </a:r>
            <a:r>
              <a:rPr lang="en-US" dirty="0"/>
              <a:t>update – Marvin</a:t>
            </a:r>
          </a:p>
          <a:p>
            <a:r>
              <a:rPr lang="en-US" dirty="0"/>
              <a:t>Login System &amp; Loyalty System – Edwin</a:t>
            </a:r>
          </a:p>
          <a:p>
            <a:r>
              <a:rPr lang="en-US" dirty="0"/>
              <a:t>Customer Compatibility – Leonard</a:t>
            </a:r>
          </a:p>
          <a:p>
            <a:r>
              <a:rPr lang="en-US" dirty="0"/>
              <a:t>Database and Features Integration - Everyone</a:t>
            </a:r>
          </a:p>
          <a:p>
            <a:endParaRPr lang="en-US" dirty="0"/>
          </a:p>
        </p:txBody>
      </p:sp>
      <p:sp>
        <p:nvSpPr>
          <p:cNvPr id="3" name="Title 2"/>
          <p:cNvSpPr>
            <a:spLocks noGrp="1"/>
          </p:cNvSpPr>
          <p:nvPr>
            <p:ph type="title"/>
          </p:nvPr>
        </p:nvSpPr>
        <p:spPr/>
        <p:txBody>
          <a:bodyPr/>
          <a:lstStyle/>
          <a:p>
            <a:r>
              <a:rPr lang="en-US" dirty="0" smtClean="0"/>
              <a:t>Project Plan</a:t>
            </a:r>
            <a:endParaRPr lang="en-US" dirty="0"/>
          </a:p>
        </p:txBody>
      </p:sp>
    </p:spTree>
    <p:extLst>
      <p:ext uri="{BB962C8B-B14F-4D97-AF65-F5344CB8AC3E}">
        <p14:creationId xmlns:p14="http://schemas.microsoft.com/office/powerpoint/2010/main" xmlns="" val="2525112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55776" y="2620704"/>
            <a:ext cx="1728192" cy="576064"/>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Requirements</a:t>
            </a:r>
          </a:p>
          <a:p>
            <a:pPr algn="ctr"/>
            <a:r>
              <a:rPr lang="en-US" sz="1400" dirty="0" smtClean="0"/>
              <a:t>[2]</a:t>
            </a:r>
            <a:endParaRPr lang="en-SG" sz="1400" dirty="0"/>
          </a:p>
        </p:txBody>
      </p:sp>
      <p:sp>
        <p:nvSpPr>
          <p:cNvPr id="5" name="Rectangle 4"/>
          <p:cNvSpPr/>
          <p:nvPr/>
        </p:nvSpPr>
        <p:spPr>
          <a:xfrm>
            <a:off x="323528" y="2620704"/>
            <a:ext cx="1728192" cy="576064"/>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Conception</a:t>
            </a:r>
          </a:p>
          <a:p>
            <a:pPr algn="ctr"/>
            <a:r>
              <a:rPr lang="en-US" sz="1400" dirty="0" smtClean="0"/>
              <a:t>[1]</a:t>
            </a:r>
            <a:endParaRPr lang="en-SG" sz="1400" dirty="0"/>
          </a:p>
        </p:txBody>
      </p:sp>
      <p:sp>
        <p:nvSpPr>
          <p:cNvPr id="6" name="Rectangle 5"/>
          <p:cNvSpPr/>
          <p:nvPr/>
        </p:nvSpPr>
        <p:spPr>
          <a:xfrm>
            <a:off x="2843808" y="4060864"/>
            <a:ext cx="1440160" cy="576064"/>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Prototype the User Interface [2.2]</a:t>
            </a:r>
            <a:endParaRPr lang="en-SG" sz="1400" dirty="0"/>
          </a:p>
        </p:txBody>
      </p:sp>
      <p:sp>
        <p:nvSpPr>
          <p:cNvPr id="7" name="Rectangle 6"/>
          <p:cNvSpPr/>
          <p:nvPr/>
        </p:nvSpPr>
        <p:spPr>
          <a:xfrm>
            <a:off x="611560" y="4780944"/>
            <a:ext cx="1440160" cy="576064"/>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Managing/</a:t>
            </a:r>
          </a:p>
          <a:p>
            <a:pPr algn="ctr"/>
            <a:r>
              <a:rPr lang="en-US" sz="1400" dirty="0" smtClean="0"/>
              <a:t>Monitoring</a:t>
            </a:r>
            <a:br>
              <a:rPr lang="en-US" sz="1400" dirty="0" smtClean="0"/>
            </a:br>
            <a:r>
              <a:rPr lang="en-US" sz="1400" dirty="0" smtClean="0"/>
              <a:t>[1.3]</a:t>
            </a:r>
            <a:endParaRPr lang="en-SG" sz="1400" dirty="0"/>
          </a:p>
        </p:txBody>
      </p:sp>
      <p:sp>
        <p:nvSpPr>
          <p:cNvPr id="8" name="Rectangle 7"/>
          <p:cNvSpPr/>
          <p:nvPr/>
        </p:nvSpPr>
        <p:spPr>
          <a:xfrm>
            <a:off x="611560" y="4060864"/>
            <a:ext cx="1440160" cy="576064"/>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Meetings</a:t>
            </a:r>
          </a:p>
          <a:p>
            <a:pPr algn="ctr"/>
            <a:r>
              <a:rPr lang="en-US" sz="1400" dirty="0" smtClean="0"/>
              <a:t>[1.2]</a:t>
            </a:r>
            <a:endParaRPr lang="en-SG" sz="1400" dirty="0"/>
          </a:p>
        </p:txBody>
      </p:sp>
      <p:sp>
        <p:nvSpPr>
          <p:cNvPr id="9" name="Rectangle 8"/>
          <p:cNvSpPr/>
          <p:nvPr/>
        </p:nvSpPr>
        <p:spPr>
          <a:xfrm>
            <a:off x="2843808" y="3340784"/>
            <a:ext cx="1440160" cy="576064"/>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Define Initial Scope </a:t>
            </a:r>
          </a:p>
          <a:p>
            <a:pPr algn="ctr"/>
            <a:r>
              <a:rPr lang="en-US" sz="1400" dirty="0" smtClean="0"/>
              <a:t>[2.1]</a:t>
            </a:r>
            <a:endParaRPr lang="en-SG" sz="1400" dirty="0"/>
          </a:p>
        </p:txBody>
      </p:sp>
      <p:sp>
        <p:nvSpPr>
          <p:cNvPr id="10" name="Rectangle 9"/>
          <p:cNvSpPr/>
          <p:nvPr/>
        </p:nvSpPr>
        <p:spPr>
          <a:xfrm>
            <a:off x="611560" y="3340784"/>
            <a:ext cx="1440160" cy="576064"/>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Planning</a:t>
            </a:r>
          </a:p>
          <a:p>
            <a:pPr algn="ctr"/>
            <a:r>
              <a:rPr lang="en-US" sz="1400" dirty="0" smtClean="0"/>
              <a:t>[1.1]</a:t>
            </a:r>
            <a:endParaRPr lang="en-SG" sz="1400" dirty="0"/>
          </a:p>
        </p:txBody>
      </p:sp>
      <p:sp>
        <p:nvSpPr>
          <p:cNvPr id="11" name="Rectangle 10"/>
          <p:cNvSpPr/>
          <p:nvPr/>
        </p:nvSpPr>
        <p:spPr>
          <a:xfrm>
            <a:off x="2843808" y="4780944"/>
            <a:ext cx="1440160" cy="808476"/>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Manage Changing Requirements [2.3]</a:t>
            </a:r>
            <a:endParaRPr lang="en-SG" sz="1400" dirty="0"/>
          </a:p>
        </p:txBody>
      </p:sp>
      <p:sp>
        <p:nvSpPr>
          <p:cNvPr id="12" name="Rectangle 11"/>
          <p:cNvSpPr/>
          <p:nvPr/>
        </p:nvSpPr>
        <p:spPr>
          <a:xfrm>
            <a:off x="4788024" y="2620704"/>
            <a:ext cx="1728192" cy="576064"/>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Design and Development</a:t>
            </a:r>
          </a:p>
          <a:p>
            <a:pPr algn="ctr"/>
            <a:r>
              <a:rPr lang="en-US" sz="1400" dirty="0" smtClean="0"/>
              <a:t>[3]</a:t>
            </a:r>
            <a:endParaRPr lang="en-SG" sz="1400" dirty="0"/>
          </a:p>
        </p:txBody>
      </p:sp>
      <p:sp>
        <p:nvSpPr>
          <p:cNvPr id="13" name="Rectangle 12"/>
          <p:cNvSpPr/>
          <p:nvPr/>
        </p:nvSpPr>
        <p:spPr>
          <a:xfrm>
            <a:off x="5076056" y="5626478"/>
            <a:ext cx="1440160" cy="576064"/>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User Documentation</a:t>
            </a:r>
          </a:p>
          <a:p>
            <a:pPr algn="ctr"/>
            <a:r>
              <a:rPr lang="en-US" sz="1400" dirty="0" smtClean="0"/>
              <a:t>[3.2]</a:t>
            </a:r>
            <a:endParaRPr lang="en-SG" sz="1400" dirty="0"/>
          </a:p>
        </p:txBody>
      </p:sp>
      <p:sp>
        <p:nvSpPr>
          <p:cNvPr id="14" name="Rectangle 13"/>
          <p:cNvSpPr/>
          <p:nvPr/>
        </p:nvSpPr>
        <p:spPr>
          <a:xfrm>
            <a:off x="5070764" y="3340784"/>
            <a:ext cx="1445452" cy="576064"/>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Software</a:t>
            </a:r>
          </a:p>
          <a:p>
            <a:pPr algn="ctr"/>
            <a:r>
              <a:rPr lang="en-US" sz="1400" dirty="0" smtClean="0"/>
              <a:t>[3.1]</a:t>
            </a:r>
            <a:endParaRPr lang="en-SG" sz="1400" dirty="0"/>
          </a:p>
        </p:txBody>
      </p:sp>
      <p:sp>
        <p:nvSpPr>
          <p:cNvPr id="16" name="Rectangle 15"/>
          <p:cNvSpPr/>
          <p:nvPr/>
        </p:nvSpPr>
        <p:spPr>
          <a:xfrm>
            <a:off x="7020272" y="2620704"/>
            <a:ext cx="1728192" cy="576064"/>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Integration</a:t>
            </a:r>
          </a:p>
          <a:p>
            <a:pPr algn="ctr"/>
            <a:r>
              <a:rPr lang="en-US" sz="1400" dirty="0" smtClean="0"/>
              <a:t>[4]</a:t>
            </a:r>
            <a:endParaRPr lang="en-SG" sz="1400" dirty="0"/>
          </a:p>
        </p:txBody>
      </p:sp>
      <p:sp>
        <p:nvSpPr>
          <p:cNvPr id="17" name="Rectangle 16"/>
          <p:cNvSpPr/>
          <p:nvPr/>
        </p:nvSpPr>
        <p:spPr>
          <a:xfrm>
            <a:off x="7308304" y="4060864"/>
            <a:ext cx="1440160" cy="576064"/>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User Documentation</a:t>
            </a:r>
          </a:p>
          <a:p>
            <a:pPr algn="ctr"/>
            <a:r>
              <a:rPr lang="en-US" sz="1400" dirty="0" smtClean="0"/>
              <a:t>[4.2]</a:t>
            </a:r>
            <a:endParaRPr lang="en-SG" sz="1400" dirty="0"/>
          </a:p>
        </p:txBody>
      </p:sp>
      <p:sp>
        <p:nvSpPr>
          <p:cNvPr id="18" name="Rectangle 17"/>
          <p:cNvSpPr/>
          <p:nvPr/>
        </p:nvSpPr>
        <p:spPr>
          <a:xfrm>
            <a:off x="7308304" y="3340784"/>
            <a:ext cx="1440160" cy="576064"/>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Software</a:t>
            </a:r>
          </a:p>
          <a:p>
            <a:pPr algn="ctr"/>
            <a:r>
              <a:rPr lang="en-US" sz="1400" dirty="0" smtClean="0"/>
              <a:t>[4.1]</a:t>
            </a:r>
            <a:endParaRPr lang="en-SG" sz="1400" dirty="0"/>
          </a:p>
        </p:txBody>
      </p:sp>
      <p:sp>
        <p:nvSpPr>
          <p:cNvPr id="19" name="Rectangle 18"/>
          <p:cNvSpPr/>
          <p:nvPr/>
        </p:nvSpPr>
        <p:spPr>
          <a:xfrm>
            <a:off x="7308304" y="4780945"/>
            <a:ext cx="1440160" cy="788609"/>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Training </a:t>
            </a:r>
            <a:r>
              <a:rPr lang="en-US" sz="1400" dirty="0" err="1" smtClean="0"/>
              <a:t>Programme</a:t>
            </a:r>
            <a:r>
              <a:rPr lang="en-US" sz="1400" dirty="0" smtClean="0"/>
              <a:t> Materials</a:t>
            </a:r>
          </a:p>
          <a:p>
            <a:pPr algn="ctr"/>
            <a:r>
              <a:rPr lang="en-US" sz="1400" dirty="0" smtClean="0"/>
              <a:t>[4.3]</a:t>
            </a:r>
            <a:endParaRPr lang="en-SG" sz="1400" dirty="0"/>
          </a:p>
        </p:txBody>
      </p:sp>
      <p:sp>
        <p:nvSpPr>
          <p:cNvPr id="20" name="Rectangle 19"/>
          <p:cNvSpPr/>
          <p:nvPr/>
        </p:nvSpPr>
        <p:spPr>
          <a:xfrm>
            <a:off x="2231645" y="1252552"/>
            <a:ext cx="4680520" cy="576064"/>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Delonix</a:t>
            </a:r>
            <a:r>
              <a:rPr lang="en-US" sz="1400" dirty="0" smtClean="0"/>
              <a:t> </a:t>
            </a:r>
            <a:r>
              <a:rPr lang="en-US" sz="1400" dirty="0" err="1" smtClean="0"/>
              <a:t>Regia</a:t>
            </a:r>
            <a:r>
              <a:rPr lang="en-US" sz="1400" dirty="0" smtClean="0"/>
              <a:t> Hotel Management System</a:t>
            </a:r>
          </a:p>
          <a:p>
            <a:pPr algn="ctr"/>
            <a:r>
              <a:rPr lang="en-US" sz="1400" dirty="0" smtClean="0"/>
              <a:t>[0]</a:t>
            </a:r>
            <a:endParaRPr lang="en-SG" sz="1400" dirty="0"/>
          </a:p>
        </p:txBody>
      </p:sp>
      <p:cxnSp>
        <p:nvCxnSpPr>
          <p:cNvPr id="22" name="Elbow Connector 21"/>
          <p:cNvCxnSpPr>
            <a:stCxn id="20" idx="2"/>
            <a:endCxn id="5" idx="0"/>
          </p:cNvCxnSpPr>
          <p:nvPr/>
        </p:nvCxnSpPr>
        <p:spPr>
          <a:xfrm rot="5400000">
            <a:off x="2483721" y="532522"/>
            <a:ext cx="792088" cy="3384281"/>
          </a:xfrm>
          <a:prstGeom prst="bentConnector3">
            <a:avLst>
              <a:gd name="adj1" fmla="val 50000"/>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0" idx="2"/>
            <a:endCxn id="4" idx="0"/>
          </p:cNvCxnSpPr>
          <p:nvPr/>
        </p:nvCxnSpPr>
        <p:spPr>
          <a:xfrm rot="5400000">
            <a:off x="3599845" y="1648646"/>
            <a:ext cx="792088" cy="1152033"/>
          </a:xfrm>
          <a:prstGeom prst="bentConnector3">
            <a:avLst>
              <a:gd name="adj1" fmla="val 50000"/>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0" idx="2"/>
            <a:endCxn id="12" idx="0"/>
          </p:cNvCxnSpPr>
          <p:nvPr/>
        </p:nvCxnSpPr>
        <p:spPr>
          <a:xfrm rot="16200000" flipH="1">
            <a:off x="4715968" y="1684554"/>
            <a:ext cx="792088" cy="1080215"/>
          </a:xfrm>
          <a:prstGeom prst="bentConnector3">
            <a:avLst>
              <a:gd name="adj1" fmla="val 50000"/>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0" idx="2"/>
            <a:endCxn id="16" idx="0"/>
          </p:cNvCxnSpPr>
          <p:nvPr/>
        </p:nvCxnSpPr>
        <p:spPr>
          <a:xfrm rot="16200000" flipH="1">
            <a:off x="5832092" y="568430"/>
            <a:ext cx="792088" cy="3312463"/>
          </a:xfrm>
          <a:prstGeom prst="bentConnector3">
            <a:avLst>
              <a:gd name="adj1" fmla="val 50000"/>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5" idx="1"/>
            <a:endCxn id="10" idx="1"/>
          </p:cNvCxnSpPr>
          <p:nvPr/>
        </p:nvCxnSpPr>
        <p:spPr>
          <a:xfrm rot="10800000" flipH="1" flipV="1">
            <a:off x="323528" y="2908736"/>
            <a:ext cx="288032" cy="720080"/>
          </a:xfrm>
          <a:prstGeom prst="bentConnector3">
            <a:avLst>
              <a:gd name="adj1" fmla="val -79366"/>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5" idx="1"/>
            <a:endCxn id="8" idx="1"/>
          </p:cNvCxnSpPr>
          <p:nvPr/>
        </p:nvCxnSpPr>
        <p:spPr>
          <a:xfrm rot="10800000" flipH="1" flipV="1">
            <a:off x="323528" y="2908736"/>
            <a:ext cx="288032" cy="1440160"/>
          </a:xfrm>
          <a:prstGeom prst="bentConnector3">
            <a:avLst>
              <a:gd name="adj1" fmla="val -79366"/>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5" idx="1"/>
            <a:endCxn id="7" idx="1"/>
          </p:cNvCxnSpPr>
          <p:nvPr/>
        </p:nvCxnSpPr>
        <p:spPr>
          <a:xfrm rot="10800000" flipH="1" flipV="1">
            <a:off x="323528" y="2908736"/>
            <a:ext cx="288032" cy="2160240"/>
          </a:xfrm>
          <a:prstGeom prst="bentConnector3">
            <a:avLst>
              <a:gd name="adj1" fmla="val -79366"/>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4" idx="1"/>
            <a:endCxn id="9" idx="1"/>
          </p:cNvCxnSpPr>
          <p:nvPr/>
        </p:nvCxnSpPr>
        <p:spPr>
          <a:xfrm rot="10800000" flipH="1" flipV="1">
            <a:off x="2555776" y="2908736"/>
            <a:ext cx="288032" cy="720080"/>
          </a:xfrm>
          <a:prstGeom prst="bentConnector3">
            <a:avLst>
              <a:gd name="adj1" fmla="val -79366"/>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4" idx="1"/>
            <a:endCxn id="6" idx="1"/>
          </p:cNvCxnSpPr>
          <p:nvPr/>
        </p:nvCxnSpPr>
        <p:spPr>
          <a:xfrm rot="10800000" flipH="1" flipV="1">
            <a:off x="2555776" y="2908736"/>
            <a:ext cx="288032" cy="1440160"/>
          </a:xfrm>
          <a:prstGeom prst="bentConnector3">
            <a:avLst>
              <a:gd name="adj1" fmla="val -79366"/>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4" idx="1"/>
            <a:endCxn id="11" idx="1"/>
          </p:cNvCxnSpPr>
          <p:nvPr/>
        </p:nvCxnSpPr>
        <p:spPr>
          <a:xfrm rot="10800000" flipH="1" flipV="1">
            <a:off x="2555776" y="2908736"/>
            <a:ext cx="288032" cy="2276447"/>
          </a:xfrm>
          <a:prstGeom prst="bentConnector3">
            <a:avLst>
              <a:gd name="adj1" fmla="val -79366"/>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2" idx="1"/>
            <a:endCxn id="14" idx="1"/>
          </p:cNvCxnSpPr>
          <p:nvPr/>
        </p:nvCxnSpPr>
        <p:spPr>
          <a:xfrm rot="10800000" flipH="1" flipV="1">
            <a:off x="4788024" y="2908736"/>
            <a:ext cx="282740" cy="720080"/>
          </a:xfrm>
          <a:prstGeom prst="bentConnector3">
            <a:avLst>
              <a:gd name="adj1" fmla="val -80852"/>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2" idx="1"/>
            <a:endCxn id="13" idx="1"/>
          </p:cNvCxnSpPr>
          <p:nvPr/>
        </p:nvCxnSpPr>
        <p:spPr>
          <a:xfrm rot="10800000" flipH="1" flipV="1">
            <a:off x="4788024" y="2908736"/>
            <a:ext cx="288032" cy="3005775"/>
          </a:xfrm>
          <a:prstGeom prst="bentConnector3">
            <a:avLst>
              <a:gd name="adj1" fmla="val -79366"/>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16" idx="1"/>
            <a:endCxn id="18" idx="1"/>
          </p:cNvCxnSpPr>
          <p:nvPr/>
        </p:nvCxnSpPr>
        <p:spPr>
          <a:xfrm rot="10800000" flipH="1" flipV="1">
            <a:off x="7020272" y="2908736"/>
            <a:ext cx="288032" cy="720080"/>
          </a:xfrm>
          <a:prstGeom prst="bentConnector3">
            <a:avLst>
              <a:gd name="adj1" fmla="val -79366"/>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16" idx="1"/>
            <a:endCxn id="17" idx="1"/>
          </p:cNvCxnSpPr>
          <p:nvPr/>
        </p:nvCxnSpPr>
        <p:spPr>
          <a:xfrm rot="10800000" flipH="1" flipV="1">
            <a:off x="7020272" y="2908736"/>
            <a:ext cx="288032" cy="1440160"/>
          </a:xfrm>
          <a:prstGeom prst="bentConnector3">
            <a:avLst>
              <a:gd name="adj1" fmla="val -79366"/>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6" idx="1"/>
            <a:endCxn id="19" idx="1"/>
          </p:cNvCxnSpPr>
          <p:nvPr/>
        </p:nvCxnSpPr>
        <p:spPr>
          <a:xfrm rot="10800000" flipH="1" flipV="1">
            <a:off x="7020272" y="2908736"/>
            <a:ext cx="288032" cy="2266512"/>
          </a:xfrm>
          <a:prstGeom prst="bentConnector3">
            <a:avLst>
              <a:gd name="adj1" fmla="val -79366"/>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5278582" y="4061240"/>
            <a:ext cx="1251484" cy="576064"/>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Client</a:t>
            </a:r>
          </a:p>
          <a:p>
            <a:pPr algn="ctr"/>
            <a:r>
              <a:rPr lang="en-US" sz="1400" dirty="0" smtClean="0"/>
              <a:t>[3.1.1]</a:t>
            </a:r>
            <a:endParaRPr lang="en-SG" sz="1400" dirty="0"/>
          </a:p>
        </p:txBody>
      </p:sp>
      <p:sp>
        <p:nvSpPr>
          <p:cNvPr id="58" name="Rectangle 57"/>
          <p:cNvSpPr/>
          <p:nvPr/>
        </p:nvSpPr>
        <p:spPr>
          <a:xfrm>
            <a:off x="5292438" y="4795529"/>
            <a:ext cx="1237629" cy="576064"/>
          </a:xfrm>
          <a:prstGeom prst="rect">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Server</a:t>
            </a:r>
          </a:p>
          <a:p>
            <a:pPr algn="ctr"/>
            <a:r>
              <a:rPr lang="en-US" sz="1400" dirty="0" smtClean="0"/>
              <a:t>[3.1.2]</a:t>
            </a:r>
            <a:endParaRPr lang="en-SG" sz="1400" dirty="0"/>
          </a:p>
        </p:txBody>
      </p:sp>
      <p:cxnSp>
        <p:nvCxnSpPr>
          <p:cNvPr id="69" name="Elbow Connector 68"/>
          <p:cNvCxnSpPr>
            <a:stCxn id="14" idx="1"/>
            <a:endCxn id="58" idx="1"/>
          </p:cNvCxnSpPr>
          <p:nvPr/>
        </p:nvCxnSpPr>
        <p:spPr>
          <a:xfrm rot="10800000" flipH="1" flipV="1">
            <a:off x="5070764" y="3628817"/>
            <a:ext cx="221672" cy="1454745"/>
          </a:xfrm>
          <a:prstGeom prst="bentConnector3">
            <a:avLst>
              <a:gd name="adj1" fmla="val 34376"/>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14" idx="1"/>
            <a:endCxn id="57" idx="1"/>
          </p:cNvCxnSpPr>
          <p:nvPr/>
        </p:nvCxnSpPr>
        <p:spPr>
          <a:xfrm rot="10800000" flipH="1" flipV="1">
            <a:off x="5070764" y="3628816"/>
            <a:ext cx="207818" cy="720455"/>
          </a:xfrm>
          <a:prstGeom prst="bentConnector3">
            <a:avLst>
              <a:gd name="adj1" fmla="val 36666"/>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Title 38"/>
          <p:cNvSpPr>
            <a:spLocks noGrp="1"/>
          </p:cNvSpPr>
          <p:nvPr>
            <p:ph type="title"/>
          </p:nvPr>
        </p:nvSpPr>
        <p:spPr>
          <a:xfrm>
            <a:off x="340568" y="338152"/>
            <a:ext cx="7543800" cy="914400"/>
          </a:xfrm>
        </p:spPr>
        <p:txBody>
          <a:bodyPr anchor="t">
            <a:normAutofit/>
          </a:bodyPr>
          <a:lstStyle/>
          <a:p>
            <a:pPr algn="l"/>
            <a:r>
              <a:rPr lang="en-US" sz="3600" dirty="0" smtClean="0"/>
              <a:t>Work Breakdown Structure</a:t>
            </a:r>
            <a:endParaRPr lang="en-SG"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3 Models:</a:t>
            </a:r>
          </a:p>
          <a:p>
            <a:r>
              <a:rPr lang="en-US" dirty="0" smtClean="0"/>
              <a:t>Waterfall</a:t>
            </a:r>
          </a:p>
          <a:p>
            <a:r>
              <a:rPr lang="en-US" dirty="0" smtClean="0"/>
              <a:t>Prototyping</a:t>
            </a:r>
          </a:p>
          <a:p>
            <a:r>
              <a:rPr lang="en-US" dirty="0" smtClean="0"/>
              <a:t>Unified Process</a:t>
            </a:r>
            <a:endParaRPr lang="en-US" dirty="0"/>
          </a:p>
        </p:txBody>
      </p:sp>
      <p:sp>
        <p:nvSpPr>
          <p:cNvPr id="3" name="Title 2"/>
          <p:cNvSpPr>
            <a:spLocks noGrp="1"/>
          </p:cNvSpPr>
          <p:nvPr>
            <p:ph type="title"/>
          </p:nvPr>
        </p:nvSpPr>
        <p:spPr/>
        <p:txBody>
          <a:bodyPr/>
          <a:lstStyle/>
          <a:p>
            <a:r>
              <a:rPr lang="en-US" dirty="0" smtClean="0"/>
              <a:t>SDLC</a:t>
            </a:r>
            <a:endParaRPr lang="en-US" dirty="0"/>
          </a:p>
        </p:txBody>
      </p:sp>
    </p:spTree>
    <p:extLst>
      <p:ext uri="{BB962C8B-B14F-4D97-AF65-F5344CB8AC3E}">
        <p14:creationId xmlns:p14="http://schemas.microsoft.com/office/powerpoint/2010/main" xmlns="" val="740899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02" y="362607"/>
            <a:ext cx="7543800" cy="914400"/>
          </a:xfrm>
        </p:spPr>
        <p:txBody>
          <a:bodyPr anchor="t">
            <a:normAutofit/>
          </a:bodyPr>
          <a:lstStyle/>
          <a:p>
            <a:pPr algn="l"/>
            <a:r>
              <a:rPr lang="en-US" sz="3600" dirty="0" smtClean="0"/>
              <a:t>Project Schedule</a:t>
            </a:r>
            <a:endParaRPr lang="en-SG" sz="3600" dirty="0"/>
          </a:p>
        </p:txBody>
      </p:sp>
      <p:pic>
        <p:nvPicPr>
          <p:cNvPr id="2050" name="Picture 2" descr="C:\Users\Koh Marvin\Desktop\GanttChart.JPG"/>
          <p:cNvPicPr>
            <a:picLocks noChangeAspect="1" noChangeArrowheads="1"/>
          </p:cNvPicPr>
          <p:nvPr/>
        </p:nvPicPr>
        <p:blipFill>
          <a:blip r:embed="rId2" cstate="print"/>
          <a:srcRect/>
          <a:stretch>
            <a:fillRect/>
          </a:stretch>
        </p:blipFill>
        <p:spPr bwMode="auto">
          <a:xfrm>
            <a:off x="383102" y="1277007"/>
            <a:ext cx="8384435" cy="5252015"/>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316423" y="499187"/>
            <a:ext cx="8481177" cy="6011973"/>
          </a:xfrm>
          <a:prstGeom prst="rect">
            <a:avLst/>
          </a:prstGeom>
          <a:noFill/>
          <a:ln w="9525">
            <a:noFill/>
            <a:miter lim="800000"/>
            <a:headEnd/>
            <a:tailEnd/>
          </a:ln>
        </p:spPr>
      </p:pic>
      <p:sp>
        <p:nvSpPr>
          <p:cNvPr id="5" name="Rectangle 4"/>
          <p:cNvSpPr/>
          <p:nvPr/>
        </p:nvSpPr>
        <p:spPr>
          <a:xfrm>
            <a:off x="1447298" y="4603530"/>
            <a:ext cx="5599887" cy="10720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sz="2400" u="sng" dirty="0" smtClean="0"/>
              <a:t>Risk Management</a:t>
            </a:r>
          </a:p>
          <a:p>
            <a:pPr lvl="0"/>
            <a:r>
              <a:rPr lang="en-US" sz="2400" dirty="0" smtClean="0"/>
              <a:t>A</a:t>
            </a:r>
            <a:r>
              <a:rPr lang="en-US" sz="2400" dirty="0"/>
              <a:t>) Exceeding the budget</a:t>
            </a:r>
          </a:p>
          <a:p>
            <a:pPr lvl="0"/>
            <a:r>
              <a:rPr lang="en-US" sz="2400" dirty="0"/>
              <a:t>B) Exceed allocated time schedule</a:t>
            </a:r>
          </a:p>
          <a:p>
            <a:pPr lvl="0"/>
            <a:r>
              <a:rPr lang="en-US" sz="2400" dirty="0"/>
              <a:t>C) Requirements of project change </a:t>
            </a:r>
          </a:p>
          <a:p>
            <a:pPr lvl="0"/>
            <a:r>
              <a:rPr lang="en-US" sz="2400" dirty="0"/>
              <a:t>D) Failure to deliver expected </a:t>
            </a:r>
            <a:r>
              <a:rPr lang="en-US" sz="2400" dirty="0" smtClean="0"/>
              <a:t>work</a:t>
            </a:r>
            <a:endParaRPr lang="en-US" sz="2400" dirty="0"/>
          </a:p>
        </p:txBody>
      </p:sp>
      <p:sp>
        <p:nvSpPr>
          <p:cNvPr id="7" name="Title 2"/>
          <p:cNvSpPr>
            <a:spLocks noGrp="1"/>
          </p:cNvSpPr>
          <p:nvPr>
            <p:ph type="title"/>
          </p:nvPr>
        </p:nvSpPr>
        <p:spPr>
          <a:xfrm>
            <a:off x="415435" y="4876800"/>
            <a:ext cx="8866548" cy="914400"/>
          </a:xfrm>
        </p:spPr>
        <p:txBody>
          <a:bodyPr/>
          <a:lstStyle/>
          <a:p>
            <a:r>
              <a:rPr lang="en-US" sz="4500" dirty="0"/>
              <a:t>Project Plan – Risk Management</a:t>
            </a:r>
          </a:p>
        </p:txBody>
      </p:sp>
    </p:spTree>
    <p:extLst>
      <p:ext uri="{BB962C8B-B14F-4D97-AF65-F5344CB8AC3E}">
        <p14:creationId xmlns:p14="http://schemas.microsoft.com/office/powerpoint/2010/main" xmlns="" val="39718271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0" y="685801"/>
            <a:ext cx="6096000" cy="4190999"/>
          </a:xfrm>
        </p:spPr>
        <p:txBody>
          <a:bodyPr>
            <a:normAutofit fontScale="85000" lnSpcReduction="10000"/>
          </a:bodyPr>
          <a:lstStyle/>
          <a:p>
            <a:pPr lvl="0"/>
            <a:r>
              <a:rPr lang="en-US" dirty="0" smtClean="0"/>
              <a:t>A</a:t>
            </a:r>
            <a:r>
              <a:rPr lang="en-US" dirty="0"/>
              <a:t>) Exceeding the budget</a:t>
            </a:r>
          </a:p>
          <a:p>
            <a:pPr lvl="0"/>
            <a:r>
              <a:rPr lang="en-US" dirty="0"/>
              <a:t>Some strategies to prevent this</a:t>
            </a:r>
          </a:p>
          <a:p>
            <a:pPr lvl="0"/>
            <a:r>
              <a:rPr lang="en-US" dirty="0"/>
              <a:t>R</a:t>
            </a:r>
            <a:r>
              <a:rPr lang="en-US" dirty="0" smtClean="0"/>
              <a:t>enegotiate </a:t>
            </a:r>
            <a:r>
              <a:rPr lang="en-US" dirty="0"/>
              <a:t>with the investors for a greater allowance or minimize cost in certain tasks by reworking them so as to allocate the resources saved to other tasks</a:t>
            </a:r>
            <a:r>
              <a:rPr lang="en-US" dirty="0" smtClean="0"/>
              <a:t>.</a:t>
            </a:r>
            <a:br>
              <a:rPr lang="en-US" dirty="0" smtClean="0"/>
            </a:br>
            <a:endParaRPr lang="en-US" dirty="0"/>
          </a:p>
          <a:p>
            <a:pPr lvl="0"/>
            <a:r>
              <a:rPr lang="en-US" dirty="0"/>
              <a:t>Risk Avoidance </a:t>
            </a:r>
          </a:p>
          <a:p>
            <a:pPr lvl="0"/>
            <a:r>
              <a:rPr lang="en-US" dirty="0"/>
              <a:t>P</a:t>
            </a:r>
            <a:r>
              <a:rPr lang="en-US" dirty="0" smtClean="0"/>
              <a:t>lan </a:t>
            </a:r>
            <a:r>
              <a:rPr lang="en-US" dirty="0"/>
              <a:t>in detail and plan with consideration on how to solve the problems. </a:t>
            </a:r>
            <a:r>
              <a:rPr lang="en-US" dirty="0" smtClean="0"/>
              <a:t/>
            </a:r>
            <a:br>
              <a:rPr lang="en-US" dirty="0" smtClean="0"/>
            </a:br>
            <a:r>
              <a:rPr lang="en-US" dirty="0" smtClean="0"/>
              <a:t>Having </a:t>
            </a:r>
            <a:r>
              <a:rPr lang="en-US" dirty="0"/>
              <a:t>the problems in mind while planning sets a motion which when thinking of ideas helps to think of solutions and when unnecessary ideas which could result in conflict are thought of they will not be given further thought but be thrown out. This save effort and allow them to concentrate on planning</a:t>
            </a:r>
          </a:p>
          <a:p>
            <a:pPr marL="18288" lvl="0" indent="0">
              <a:buNone/>
            </a:pPr>
            <a:endParaRPr lang="en-US" dirty="0"/>
          </a:p>
        </p:txBody>
      </p:sp>
      <p:sp>
        <p:nvSpPr>
          <p:cNvPr id="3" name="Title 2"/>
          <p:cNvSpPr>
            <a:spLocks noGrp="1"/>
          </p:cNvSpPr>
          <p:nvPr>
            <p:ph type="title"/>
          </p:nvPr>
        </p:nvSpPr>
        <p:spPr>
          <a:xfrm>
            <a:off x="415435" y="4876800"/>
            <a:ext cx="8866548" cy="914400"/>
          </a:xfrm>
        </p:spPr>
        <p:txBody>
          <a:bodyPr/>
          <a:lstStyle/>
          <a:p>
            <a:r>
              <a:rPr lang="en-US" sz="4500" dirty="0"/>
              <a:t>Project Plan – Risk Management</a:t>
            </a:r>
          </a:p>
        </p:txBody>
      </p:sp>
    </p:spTree>
    <p:extLst>
      <p:ext uri="{BB962C8B-B14F-4D97-AF65-F5344CB8AC3E}">
        <p14:creationId xmlns:p14="http://schemas.microsoft.com/office/powerpoint/2010/main" xmlns="" val="18164200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B) Exceed allocated time schedule</a:t>
            </a:r>
          </a:p>
          <a:p>
            <a:pPr lvl="0"/>
            <a:r>
              <a:rPr lang="en-US" dirty="0"/>
              <a:t>Some strategies to prevent </a:t>
            </a:r>
            <a:r>
              <a:rPr lang="en-US" dirty="0" smtClean="0"/>
              <a:t>this</a:t>
            </a:r>
            <a:r>
              <a:rPr lang="en-US" dirty="0"/>
              <a:t>:</a:t>
            </a:r>
          </a:p>
          <a:p>
            <a:pPr lvl="0"/>
            <a:r>
              <a:rPr lang="en-US" dirty="0"/>
              <a:t>Fast tracking</a:t>
            </a:r>
          </a:p>
          <a:p>
            <a:pPr lvl="0"/>
            <a:r>
              <a:rPr lang="en-US" dirty="0"/>
              <a:t>Working in parallel this allows several or more things to be done at a time. This allows the </a:t>
            </a:r>
            <a:r>
              <a:rPr lang="en-US" dirty="0" smtClean="0"/>
              <a:t>activities</a:t>
            </a:r>
            <a:endParaRPr lang="en-US" dirty="0"/>
          </a:p>
        </p:txBody>
      </p:sp>
      <p:sp>
        <p:nvSpPr>
          <p:cNvPr id="3" name="Title 2"/>
          <p:cNvSpPr>
            <a:spLocks noGrp="1"/>
          </p:cNvSpPr>
          <p:nvPr>
            <p:ph type="title"/>
          </p:nvPr>
        </p:nvSpPr>
        <p:spPr>
          <a:xfrm>
            <a:off x="225521" y="4851213"/>
            <a:ext cx="9144000" cy="914400"/>
          </a:xfrm>
        </p:spPr>
        <p:txBody>
          <a:bodyPr/>
          <a:lstStyle/>
          <a:p>
            <a:r>
              <a:rPr lang="en-US" sz="4500" dirty="0"/>
              <a:t>Project Plan – Risk Management</a:t>
            </a:r>
          </a:p>
        </p:txBody>
      </p:sp>
    </p:spTree>
    <p:extLst>
      <p:ext uri="{BB962C8B-B14F-4D97-AF65-F5344CB8AC3E}">
        <p14:creationId xmlns:p14="http://schemas.microsoft.com/office/powerpoint/2010/main" xmlns="" val="1524755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0" y="685801"/>
            <a:ext cx="6096000" cy="4465860"/>
          </a:xfrm>
        </p:spPr>
        <p:txBody>
          <a:bodyPr>
            <a:normAutofit fontScale="85000" lnSpcReduction="20000"/>
          </a:bodyPr>
          <a:lstStyle/>
          <a:p>
            <a:r>
              <a:rPr lang="en-US" u="sng" dirty="0"/>
              <a:t>C) Requirements of the project changes</a:t>
            </a:r>
          </a:p>
          <a:p>
            <a:r>
              <a:rPr lang="en-US" dirty="0"/>
              <a:t>Some strategies to resolve </a:t>
            </a:r>
            <a:r>
              <a:rPr lang="en-US" dirty="0" smtClean="0"/>
              <a:t>this:</a:t>
            </a:r>
            <a:endParaRPr lang="en-US" dirty="0"/>
          </a:p>
          <a:p>
            <a:r>
              <a:rPr lang="en-US" dirty="0"/>
              <a:t>Crashing</a:t>
            </a:r>
          </a:p>
          <a:p>
            <a:r>
              <a:rPr lang="en-US" dirty="0"/>
              <a:t>Allocating more resources to the project. Resources such as people to work on the project this however is costly. This creates the possibility to edit the project faster and make changes to the project which will satisfy the new requirements</a:t>
            </a:r>
          </a:p>
          <a:p>
            <a:r>
              <a:rPr lang="en-US" dirty="0"/>
              <a:t>If the new requirements prerequisites would make necessary our team to possess skill sets that our team lacks and it is far too late to make modifications or employ a</a:t>
            </a:r>
            <a:r>
              <a:rPr lang="en-US" dirty="0" smtClean="0"/>
              <a:t>dditional </a:t>
            </a:r>
            <a:r>
              <a:rPr lang="en-US" dirty="0"/>
              <a:t>help.</a:t>
            </a:r>
          </a:p>
          <a:p>
            <a:r>
              <a:rPr lang="en-US" dirty="0"/>
              <a:t>Risk mitigation an action we can undertake is renegotiate</a:t>
            </a:r>
          </a:p>
          <a:p>
            <a:r>
              <a:rPr lang="en-US" dirty="0"/>
              <a:t>By renegotiating with the project owners we can offer substitutions and work out a solution without compromising </a:t>
            </a:r>
            <a:r>
              <a:rPr lang="en-US" dirty="0" smtClean="0"/>
              <a:t>quality</a:t>
            </a:r>
            <a:endParaRPr lang="en-US" dirty="0"/>
          </a:p>
        </p:txBody>
      </p:sp>
      <p:sp>
        <p:nvSpPr>
          <p:cNvPr id="3" name="Title 2"/>
          <p:cNvSpPr>
            <a:spLocks noGrp="1"/>
          </p:cNvSpPr>
          <p:nvPr>
            <p:ph type="title"/>
          </p:nvPr>
        </p:nvSpPr>
        <p:spPr>
          <a:xfrm>
            <a:off x="154304" y="5151661"/>
            <a:ext cx="9144000" cy="914400"/>
          </a:xfrm>
        </p:spPr>
        <p:txBody>
          <a:bodyPr/>
          <a:lstStyle/>
          <a:p>
            <a:r>
              <a:rPr lang="en-US" sz="4500" dirty="0"/>
              <a:t>Project Plan – Risk Management</a:t>
            </a:r>
          </a:p>
        </p:txBody>
      </p:sp>
    </p:spTree>
    <p:extLst>
      <p:ext uri="{BB962C8B-B14F-4D97-AF65-F5344CB8AC3E}">
        <p14:creationId xmlns:p14="http://schemas.microsoft.com/office/powerpoint/2010/main" xmlns="" val="3194864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D) Failure to deliver expected work</a:t>
            </a:r>
          </a:p>
          <a:p>
            <a:r>
              <a:rPr lang="en-US" dirty="0"/>
              <a:t>If the work delivered is not up to expectations. Due to unforeseen circumstances. Such as the loss of project files or corruption of project files</a:t>
            </a:r>
          </a:p>
          <a:p>
            <a:r>
              <a:rPr lang="en-US" dirty="0"/>
              <a:t>Some strategies to prevent this</a:t>
            </a:r>
          </a:p>
          <a:p>
            <a:r>
              <a:rPr lang="en-US" dirty="0"/>
              <a:t>Plan Contingency </a:t>
            </a:r>
          </a:p>
          <a:p>
            <a:r>
              <a:rPr lang="en-US" dirty="0"/>
              <a:t>By having a Plan B having a backup of the saved project files on a thumb drive or hard drive, install an anti-virus to prevention corruption of project files we can obviate to be ready or prepared in case of the occurrence of scenarios which cause failure of the deliverables</a:t>
            </a:r>
            <a:r>
              <a:rPr lang="en-US" dirty="0" smtClean="0"/>
              <a:t>.</a:t>
            </a:r>
            <a:endParaRPr lang="en-US" dirty="0"/>
          </a:p>
        </p:txBody>
      </p:sp>
      <p:sp>
        <p:nvSpPr>
          <p:cNvPr id="3" name="Title 2"/>
          <p:cNvSpPr>
            <a:spLocks noGrp="1"/>
          </p:cNvSpPr>
          <p:nvPr>
            <p:ph type="title"/>
          </p:nvPr>
        </p:nvSpPr>
        <p:spPr>
          <a:xfrm>
            <a:off x="154304" y="4876800"/>
            <a:ext cx="8902158" cy="914400"/>
          </a:xfrm>
        </p:spPr>
        <p:txBody>
          <a:bodyPr/>
          <a:lstStyle/>
          <a:p>
            <a:r>
              <a:rPr lang="en-US" sz="4500" dirty="0" smtClean="0"/>
              <a:t>Project Plan – Risk Management</a:t>
            </a:r>
            <a:endParaRPr lang="en-US" sz="4500" dirty="0"/>
          </a:p>
        </p:txBody>
      </p:sp>
    </p:spTree>
    <p:extLst>
      <p:ext uri="{BB962C8B-B14F-4D97-AF65-F5344CB8AC3E}">
        <p14:creationId xmlns:p14="http://schemas.microsoft.com/office/powerpoint/2010/main" xmlns="" val="2013905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3-05-07 at 11.45.21 A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8500" y="3962796"/>
            <a:ext cx="7391400" cy="1536700"/>
          </a:xfrm>
          <a:prstGeom prst="rect">
            <a:avLst/>
          </a:prstGeom>
        </p:spPr>
      </p:pic>
      <p:sp>
        <p:nvSpPr>
          <p:cNvPr id="6" name="Title 2"/>
          <p:cNvSpPr txBox="1">
            <a:spLocks/>
          </p:cNvSpPr>
          <p:nvPr/>
        </p:nvSpPr>
        <p:spPr>
          <a:xfrm>
            <a:off x="277452" y="5658782"/>
            <a:ext cx="8866548"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dirty="0" smtClean="0"/>
              <a:t>Project Plan – Risk Management</a:t>
            </a:r>
            <a:endParaRPr lang="en-US" sz="45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8500" y="335409"/>
            <a:ext cx="7610475" cy="3257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8588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172713"/>
            <a:ext cx="6096000" cy="3657599"/>
          </a:xfrm>
        </p:spPr>
        <p:txBody>
          <a:bodyPr/>
          <a:lstStyle/>
          <a:p>
            <a:r>
              <a:rPr lang="en-US" dirty="0"/>
              <a:t>Each of the phase must be completed fully before the next phase can begin in the waterfall </a:t>
            </a:r>
            <a:r>
              <a:rPr lang="en-US" dirty="0" smtClean="0"/>
              <a:t>model</a:t>
            </a:r>
            <a:endParaRPr lang="en-US" dirty="0"/>
          </a:p>
        </p:txBody>
      </p:sp>
      <p:sp>
        <p:nvSpPr>
          <p:cNvPr id="3" name="Title 2"/>
          <p:cNvSpPr>
            <a:spLocks noGrp="1"/>
          </p:cNvSpPr>
          <p:nvPr>
            <p:ph type="title"/>
          </p:nvPr>
        </p:nvSpPr>
        <p:spPr/>
        <p:txBody>
          <a:bodyPr/>
          <a:lstStyle/>
          <a:p>
            <a:r>
              <a:rPr lang="en-US" dirty="0" smtClean="0"/>
              <a:t>SDLC</a:t>
            </a:r>
            <a:endParaRPr lang="en-US" dirty="0"/>
          </a:p>
        </p:txBody>
      </p:sp>
      <p:pic>
        <p:nvPicPr>
          <p:cNvPr id="4" name="Picture 3" descr="Waterfall-model.jpg"/>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3299759" y="2635181"/>
            <a:ext cx="5163225" cy="3931555"/>
          </a:xfrm>
          <a:prstGeom prst="rect">
            <a:avLst/>
          </a:prstGeom>
        </p:spPr>
      </p:pic>
    </p:spTree>
    <p:extLst>
      <p:ext uri="{BB962C8B-B14F-4D97-AF65-F5344CB8AC3E}">
        <p14:creationId xmlns:p14="http://schemas.microsoft.com/office/powerpoint/2010/main" xmlns="" val="1737568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718742"/>
            <a:ext cx="6096000" cy="3657599"/>
          </a:xfrm>
        </p:spPr>
        <p:txBody>
          <a:bodyPr/>
          <a:lstStyle/>
          <a:p>
            <a:r>
              <a:rPr lang="en-US" dirty="0" smtClean="0"/>
              <a:t>Prototyping</a:t>
            </a:r>
          </a:p>
          <a:p>
            <a:r>
              <a:rPr lang="en-US" dirty="0" smtClean="0"/>
              <a:t>Throwaway Prototyping:</a:t>
            </a:r>
          </a:p>
          <a:p>
            <a:r>
              <a:rPr lang="en-US" dirty="0" smtClean="0"/>
              <a:t>Implements initial requirements</a:t>
            </a:r>
          </a:p>
          <a:p>
            <a:r>
              <a:rPr lang="en-US" dirty="0" smtClean="0"/>
              <a:t>Shown to client and gather new specifications</a:t>
            </a:r>
            <a:endParaRPr lang="en-US" dirty="0"/>
          </a:p>
        </p:txBody>
      </p:sp>
      <p:sp>
        <p:nvSpPr>
          <p:cNvPr id="3" name="Title 2"/>
          <p:cNvSpPr>
            <a:spLocks noGrp="1"/>
          </p:cNvSpPr>
          <p:nvPr>
            <p:ph type="title"/>
          </p:nvPr>
        </p:nvSpPr>
        <p:spPr/>
        <p:txBody>
          <a:bodyPr/>
          <a:lstStyle/>
          <a:p>
            <a:r>
              <a:rPr lang="en-US" dirty="0" smtClean="0"/>
              <a:t>SDLC</a:t>
            </a:r>
            <a:endParaRPr lang="en-US" dirty="0"/>
          </a:p>
        </p:txBody>
      </p:sp>
      <p:pic>
        <p:nvPicPr>
          <p:cNvPr id="4" name="Picture 3" descr="throwawayprototype.gif"/>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55176" y="3478533"/>
            <a:ext cx="4302766" cy="3121290"/>
          </a:xfrm>
          <a:prstGeom prst="rect">
            <a:avLst/>
          </a:prstGeom>
        </p:spPr>
      </p:pic>
    </p:spTree>
    <p:extLst>
      <p:ext uri="{BB962C8B-B14F-4D97-AF65-F5344CB8AC3E}">
        <p14:creationId xmlns:p14="http://schemas.microsoft.com/office/powerpoint/2010/main" xmlns="" val="3347010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685801"/>
            <a:ext cx="6096000" cy="3657599"/>
          </a:xfrm>
        </p:spPr>
        <p:txBody>
          <a:bodyPr/>
          <a:lstStyle/>
          <a:p>
            <a:r>
              <a:rPr lang="en-US" dirty="0" smtClean="0"/>
              <a:t>Evolutionary Prototyping:</a:t>
            </a:r>
          </a:p>
          <a:p>
            <a:r>
              <a:rPr lang="en-US" dirty="0" smtClean="0"/>
              <a:t>Develop initial system</a:t>
            </a:r>
          </a:p>
          <a:p>
            <a:r>
              <a:rPr lang="en-US" dirty="0" smtClean="0"/>
              <a:t>Shown system to client &amp; improved on over time until a complete system is done</a:t>
            </a:r>
          </a:p>
        </p:txBody>
      </p:sp>
      <p:sp>
        <p:nvSpPr>
          <p:cNvPr id="3" name="Title 2"/>
          <p:cNvSpPr>
            <a:spLocks noGrp="1"/>
          </p:cNvSpPr>
          <p:nvPr>
            <p:ph type="title"/>
          </p:nvPr>
        </p:nvSpPr>
        <p:spPr/>
        <p:txBody>
          <a:bodyPr/>
          <a:lstStyle/>
          <a:p>
            <a:r>
              <a:rPr lang="en-US" dirty="0" smtClean="0"/>
              <a:t>SDLC</a:t>
            </a:r>
            <a:endParaRPr lang="en-US" dirty="0"/>
          </a:p>
        </p:txBody>
      </p:sp>
      <p:pic>
        <p:nvPicPr>
          <p:cNvPr id="4" name="Picture 3" descr="preview_html_32871d8.png"/>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4765788" y="3240561"/>
            <a:ext cx="3759934" cy="3486866"/>
          </a:xfrm>
          <a:prstGeom prst="rect">
            <a:avLst/>
          </a:prstGeom>
        </p:spPr>
      </p:pic>
    </p:spTree>
    <p:extLst>
      <p:ext uri="{BB962C8B-B14F-4D97-AF65-F5344CB8AC3E}">
        <p14:creationId xmlns:p14="http://schemas.microsoft.com/office/powerpoint/2010/main" xmlns="" val="658167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Unified Process</a:t>
            </a:r>
          </a:p>
          <a:p>
            <a:r>
              <a:rPr lang="en-US" dirty="0"/>
              <a:t>4 </a:t>
            </a:r>
            <a:r>
              <a:rPr lang="en-US" dirty="0" smtClean="0"/>
              <a:t>phases:</a:t>
            </a:r>
            <a:br>
              <a:rPr lang="en-US" dirty="0" smtClean="0"/>
            </a:br>
            <a:r>
              <a:rPr lang="en-US" dirty="0" smtClean="0"/>
              <a:t>Inception</a:t>
            </a:r>
            <a:r>
              <a:rPr lang="en-US" dirty="0"/>
              <a:t>, Elaboration, Construction &amp; Transition. </a:t>
            </a:r>
          </a:p>
        </p:txBody>
      </p:sp>
      <p:sp>
        <p:nvSpPr>
          <p:cNvPr id="3" name="Title 2"/>
          <p:cNvSpPr>
            <a:spLocks noGrp="1"/>
          </p:cNvSpPr>
          <p:nvPr>
            <p:ph type="title"/>
          </p:nvPr>
        </p:nvSpPr>
        <p:spPr/>
        <p:txBody>
          <a:bodyPr/>
          <a:lstStyle/>
          <a:p>
            <a:r>
              <a:rPr lang="en-US" dirty="0" smtClean="0"/>
              <a:t>SDLC</a:t>
            </a:r>
            <a:endParaRPr lang="en-US" dirty="0"/>
          </a:p>
        </p:txBody>
      </p:sp>
    </p:spTree>
    <p:extLst>
      <p:ext uri="{BB962C8B-B14F-4D97-AF65-F5344CB8AC3E}">
        <p14:creationId xmlns:p14="http://schemas.microsoft.com/office/powerpoint/2010/main" xmlns="" val="139663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Inception is a feasibility study to establish whether the proposed system is worthwhile</a:t>
            </a:r>
          </a:p>
          <a:p>
            <a:r>
              <a:rPr lang="en-US" dirty="0"/>
              <a:t>Elaboration is about getting a complete list of requirements, design architecture and also develop the project plan and the risk.</a:t>
            </a:r>
          </a:p>
          <a:p>
            <a:r>
              <a:rPr lang="en-US" dirty="0"/>
              <a:t>Construction is about developing the system</a:t>
            </a:r>
          </a:p>
          <a:p>
            <a:r>
              <a:rPr lang="en-US" dirty="0"/>
              <a:t>Transition is putting the system into use</a:t>
            </a:r>
            <a:r>
              <a:rPr lang="en-US" dirty="0" smtClean="0"/>
              <a:t>.</a:t>
            </a:r>
            <a:endParaRPr lang="en-US" dirty="0"/>
          </a:p>
        </p:txBody>
      </p:sp>
      <p:sp>
        <p:nvSpPr>
          <p:cNvPr id="3" name="Title 2"/>
          <p:cNvSpPr>
            <a:spLocks noGrp="1"/>
          </p:cNvSpPr>
          <p:nvPr>
            <p:ph type="title"/>
          </p:nvPr>
        </p:nvSpPr>
        <p:spPr/>
        <p:txBody>
          <a:bodyPr/>
          <a:lstStyle/>
          <a:p>
            <a:r>
              <a:rPr lang="en-US" dirty="0" smtClean="0"/>
              <a:t>SDLC</a:t>
            </a:r>
            <a:endParaRPr lang="en-US" dirty="0"/>
          </a:p>
        </p:txBody>
      </p:sp>
    </p:spTree>
    <p:extLst>
      <p:ext uri="{BB962C8B-B14F-4D97-AF65-F5344CB8AC3E}">
        <p14:creationId xmlns:p14="http://schemas.microsoft.com/office/powerpoint/2010/main" xmlns="" val="34755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a:t>
            </a:r>
            <a:r>
              <a:rPr lang="en-US" dirty="0" smtClean="0"/>
              <a:t>ses </a:t>
            </a:r>
            <a:r>
              <a:rPr lang="en-US" dirty="0"/>
              <a:t>i</a:t>
            </a:r>
            <a:r>
              <a:rPr lang="en-US" dirty="0" smtClean="0"/>
              <a:t>teration to accommodate ongoing risk</a:t>
            </a:r>
          </a:p>
          <a:p>
            <a:r>
              <a:rPr lang="en-US" dirty="0" smtClean="0"/>
              <a:t>Each phase can consist of one or more iterations.</a:t>
            </a:r>
            <a:endParaRPr lang="en-US" dirty="0"/>
          </a:p>
        </p:txBody>
      </p:sp>
      <p:sp>
        <p:nvSpPr>
          <p:cNvPr id="3" name="Title 2"/>
          <p:cNvSpPr>
            <a:spLocks noGrp="1"/>
          </p:cNvSpPr>
          <p:nvPr>
            <p:ph type="title"/>
          </p:nvPr>
        </p:nvSpPr>
        <p:spPr/>
        <p:txBody>
          <a:bodyPr/>
          <a:lstStyle/>
          <a:p>
            <a:r>
              <a:rPr lang="en-US" dirty="0" smtClean="0"/>
              <a:t>SDLC</a:t>
            </a:r>
            <a:endParaRPr lang="en-US" dirty="0"/>
          </a:p>
        </p:txBody>
      </p:sp>
    </p:spTree>
    <p:extLst>
      <p:ext uri="{BB962C8B-B14F-4D97-AF65-F5344CB8AC3E}">
        <p14:creationId xmlns:p14="http://schemas.microsoft.com/office/powerpoint/2010/main" xmlns="" val="2076278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Elemental.thmx</Template>
  <TotalTime>85</TotalTime>
  <Words>743</Words>
  <Application>Microsoft Office PowerPoint</Application>
  <PresentationFormat>On-screen Show (4:3)</PresentationFormat>
  <Paragraphs>179</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Elemental</vt:lpstr>
      <vt:lpstr>SWEN Assignment 1</vt:lpstr>
      <vt:lpstr>SDLC</vt:lpstr>
      <vt:lpstr>SDLC</vt:lpstr>
      <vt:lpstr>SDLC</vt:lpstr>
      <vt:lpstr>SDLC</vt:lpstr>
      <vt:lpstr>SDLC</vt:lpstr>
      <vt:lpstr>SDLC</vt:lpstr>
      <vt:lpstr>SDLC</vt:lpstr>
      <vt:lpstr>SDLC</vt:lpstr>
      <vt:lpstr>Terms of Reference</vt:lpstr>
      <vt:lpstr>Terms of Reference</vt:lpstr>
      <vt:lpstr>Terms of Reference</vt:lpstr>
      <vt:lpstr>Terms of Reference</vt:lpstr>
      <vt:lpstr>Terms of Reference</vt:lpstr>
      <vt:lpstr>Terms of Reference</vt:lpstr>
      <vt:lpstr>Terms of Reference</vt:lpstr>
      <vt:lpstr>Product Positioning in the Market/Company</vt:lpstr>
      <vt:lpstr>Slide 18</vt:lpstr>
      <vt:lpstr>Slide 19</vt:lpstr>
      <vt:lpstr>Slide 20</vt:lpstr>
      <vt:lpstr>Slide 21</vt:lpstr>
      <vt:lpstr>Slide 22</vt:lpstr>
      <vt:lpstr>Project Plan</vt:lpstr>
      <vt:lpstr>Project Plan</vt:lpstr>
      <vt:lpstr>Project Plan</vt:lpstr>
      <vt:lpstr>Project Plan</vt:lpstr>
      <vt:lpstr>Project Plan</vt:lpstr>
      <vt:lpstr>Project Plan</vt:lpstr>
      <vt:lpstr>Work Breakdown Structure</vt:lpstr>
      <vt:lpstr>Project Schedule</vt:lpstr>
      <vt:lpstr>Slide 31</vt:lpstr>
      <vt:lpstr>Project Plan – Risk Management</vt:lpstr>
      <vt:lpstr>Project Plan – Risk Management</vt:lpstr>
      <vt:lpstr>Project Plan – Risk Management</vt:lpstr>
      <vt:lpstr>Project Plan – Risk Management</vt:lpstr>
      <vt:lpstr>Project Plan – Risk Management</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SWEN Assignment 1</dc:title>
  <dc:creator>Edwin Chua</dc:creator>
  <cp:lastModifiedBy>Koh Marvin</cp:lastModifiedBy>
  <cp:revision>22</cp:revision>
  <dcterms:created xsi:type="dcterms:W3CDTF">2013-05-07T02:47:06Z</dcterms:created>
  <dcterms:modified xsi:type="dcterms:W3CDTF">2013-05-07T06:04:29Z</dcterms:modified>
</cp:coreProperties>
</file>