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8" r:id="rId3"/>
    <p:sldId id="270" r:id="rId4"/>
    <p:sldId id="271" r:id="rId5"/>
    <p:sldId id="272" r:id="rId6"/>
    <p:sldId id="263" r:id="rId7"/>
    <p:sldId id="264" r:id="rId8"/>
    <p:sldId id="265" r:id="rId9"/>
    <p:sldId id="266" r:id="rId10"/>
    <p:sldId id="267" r:id="rId11"/>
    <p:sldId id="273" r:id="rId12"/>
    <p:sldId id="268" r:id="rId13"/>
    <p:sldId id="274"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050D3-76C4-EB4F-9C22-640E3E8174C8}" v="58" dt="2024-12-09T01:17:38.076"/>
    <p1510:client id="{16D5D5AE-CA4C-BBF4-0C54-95EDBAFF8558}" v="4" dt="2024-12-08T02:12:18.091"/>
    <p1510:client id="{23B09C5A-537A-FB77-6C9C-F1681E7BD00D}" v="2" dt="2024-12-08T22:37:57.671"/>
    <p1510:client id="{24FA32A5-1FDF-197A-8D0B-04BD4ADE3CC7}" v="517" dt="2024-12-09T03:44:29.778"/>
    <p1510:client id="{47325B5D-1AA7-A06F-2EBC-3B6081786834}" v="2942" dt="2024-12-08T22:10:14.813"/>
    <p1510:client id="{EC7810D8-BAC2-DA0A-2D07-8376797F2683}" v="3" dt="2024-12-09T00:52:46.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12/8/2024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a:p>
        </p:txBody>
      </p:sp>
    </p:spTree>
    <p:extLst>
      <p:ext uri="{BB962C8B-B14F-4D97-AF65-F5344CB8AC3E}">
        <p14:creationId xmlns:p14="http://schemas.microsoft.com/office/powerpoint/2010/main" val="145852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8" name="Picture 17" descr="Large car parking lot from above">
            <a:extLst>
              <a:ext uri="{FF2B5EF4-FFF2-40B4-BE49-F238E27FC236}">
                <a16:creationId xmlns:a16="http://schemas.microsoft.com/office/drawing/2014/main" id="{1D8B25B5-1EF0-6775-79AA-04576442730A}"/>
              </a:ext>
            </a:extLst>
          </p:cNvPr>
          <p:cNvPicPr>
            <a:picLocks noChangeAspect="1"/>
          </p:cNvPicPr>
          <p:nvPr/>
        </p:nvPicPr>
        <p:blipFill>
          <a:blip r:embed="rId2">
            <a:alphaModFix amt="60000"/>
          </a:blip>
          <a:srcRect t="6297" r="-2" b="9181"/>
          <a:stretch/>
        </p:blipFill>
        <p:spPr>
          <a:xfrm>
            <a:off x="-1" y="10"/>
            <a:ext cx="12192001" cy="6857990"/>
          </a:xfrm>
          <a:prstGeom prst="rect">
            <a:avLst/>
          </a:prstGeom>
        </p:spPr>
      </p:pic>
      <p:sp>
        <p:nvSpPr>
          <p:cNvPr id="2" name="Title 1"/>
          <p:cNvSpPr>
            <a:spLocks noGrp="1"/>
          </p:cNvSpPr>
          <p:nvPr>
            <p:ph type="ctrTitle"/>
          </p:nvPr>
        </p:nvSpPr>
        <p:spPr>
          <a:xfrm>
            <a:off x="841248" y="600427"/>
            <a:ext cx="9875520" cy="3299902"/>
          </a:xfrm>
        </p:spPr>
        <p:txBody>
          <a:bodyPr>
            <a:normAutofit/>
          </a:bodyPr>
          <a:lstStyle/>
          <a:p>
            <a:pPr algn="l"/>
            <a:r>
              <a:rPr lang="en-US" sz="8200">
                <a:solidFill>
                  <a:srgbClr val="FFFFFF"/>
                </a:solidFill>
                <a:ea typeface="+mj-lt"/>
                <a:cs typeface="+mj-lt"/>
              </a:rPr>
              <a:t>Group 7: Car Parking Jam</a:t>
            </a:r>
            <a:endParaRPr lang="en-US" sz="8200">
              <a:solidFill>
                <a:srgbClr val="FFFFFF"/>
              </a:solidFill>
            </a:endParaRPr>
          </a:p>
        </p:txBody>
      </p:sp>
      <p:sp>
        <p:nvSpPr>
          <p:cNvPr id="3" name="Subtitle 2"/>
          <p:cNvSpPr>
            <a:spLocks noGrp="1"/>
          </p:cNvSpPr>
          <p:nvPr>
            <p:ph type="subTitle" idx="1"/>
          </p:nvPr>
        </p:nvSpPr>
        <p:spPr>
          <a:xfrm>
            <a:off x="859536" y="4072045"/>
            <a:ext cx="9875520" cy="1414355"/>
          </a:xfrm>
        </p:spPr>
        <p:txBody>
          <a:bodyPr vert="horz" lIns="91440" tIns="45720" rIns="91440" bIns="45720" rtlCol="0">
            <a:normAutofit/>
          </a:bodyPr>
          <a:lstStyle/>
          <a:p>
            <a:pPr algn="l"/>
            <a:r>
              <a:rPr lang="en-US">
                <a:solidFill>
                  <a:srgbClr val="FFFFFF"/>
                </a:solidFill>
                <a:ea typeface="+mn-lt"/>
                <a:cs typeface="+mn-lt"/>
              </a:rPr>
              <a:t>Joshua lang, Lucas Newell, Eldar Numanovic</a:t>
            </a:r>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53F74-9D62-E425-0605-91CBD6E7244A}"/>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Model Exploration (cont.)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87DC24-6EE2-6C90-53CE-77C7C977C4A8}"/>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en-US" sz="1700">
                <a:latin typeface="Aptos"/>
                <a:cs typeface="Arial"/>
              </a:rPr>
              <a:t>Car Movement</a:t>
            </a:r>
          </a:p>
          <a:p>
            <a:pPr lvl="1">
              <a:buFont typeface="Courier New,monospace" panose="020B0604020202020204" pitchFamily="34" charset="0"/>
              <a:buChar char="o"/>
            </a:pPr>
            <a:r>
              <a:rPr lang="en-US" sz="1700">
                <a:latin typeface="Aptos"/>
                <a:cs typeface="Arial"/>
              </a:rPr>
              <a:t>Car movement was something that was modified a few times over the course of the design process. Iterations of the game included a turn based system for moving cars one space at a time, a turn based system where only cars that can exit will move, and what we have now, a modified system that removes cars when they can move off the board in a systematic way.</a:t>
            </a:r>
          </a:p>
          <a:p>
            <a:pPr>
              <a:buFont typeface="Arial,Sans-Serif" panose="020B0604020202020204" pitchFamily="34" charset="0"/>
            </a:pPr>
            <a:r>
              <a:rPr lang="en-US" sz="1700">
                <a:latin typeface="Aptos"/>
                <a:cs typeface="Arial"/>
              </a:rPr>
              <a:t>Barrier Placement</a:t>
            </a:r>
          </a:p>
          <a:p>
            <a:pPr marL="971550" lvl="1" indent="-285750">
              <a:buFont typeface="Courier New,monospace" panose="020B0604020202020204" pitchFamily="34" charset="0"/>
              <a:buChar char="o"/>
            </a:pPr>
            <a:r>
              <a:rPr lang="en-US" sz="1700">
                <a:latin typeface="Aptos"/>
                <a:cs typeface="Arial"/>
              </a:rPr>
              <a:t>In the original game there is a set number of barriers per level. We began our model with a set number of barriers and cars however much like our exit condition we attempted to have an outside ring of "exits" that were either blocked off by barriers or not. Ultimately we deemed that given our exit to barrier ratio, this would result in the game being impossible much of the time and instead decided that the barriers should just be objects that occupy any given tile much like a car.</a:t>
            </a:r>
          </a:p>
        </p:txBody>
      </p:sp>
      <p:pic>
        <p:nvPicPr>
          <p:cNvPr id="4" name="Audio Recording Dec 8, 2024 at 5:27:43 PM">
            <a:hlinkClick r:id="" action="ppaction://media"/>
            <a:extLst>
              <a:ext uri="{FF2B5EF4-FFF2-40B4-BE49-F238E27FC236}">
                <a16:creationId xmlns:a16="http://schemas.microsoft.com/office/drawing/2014/main" id="{4950FA8E-2DA0-9A8E-596E-C3ADF3B6AD1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200" y="5969000"/>
            <a:ext cx="812800" cy="812800"/>
          </a:xfrm>
          <a:prstGeom prst="rect">
            <a:avLst/>
          </a:prstGeom>
        </p:spPr>
      </p:pic>
    </p:spTree>
    <p:extLst>
      <p:ext uri="{BB962C8B-B14F-4D97-AF65-F5344CB8AC3E}">
        <p14:creationId xmlns:p14="http://schemas.microsoft.com/office/powerpoint/2010/main" val="12851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161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DECAD-99C4-C696-8D37-7737C6EFC537}"/>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Model Exploration (cont.)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69C24D-17F9-CE6A-3C40-81C0F06AE59B}"/>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400"/>
              <a:t>Propositions &amp; Constraints</a:t>
            </a:r>
          </a:p>
          <a:p>
            <a:pPr lvl="1" indent="-342900">
              <a:buFont typeface="Courier New" panose="020B0604020202020204" pitchFamily="34" charset="0"/>
              <a:buChar char="o"/>
            </a:pPr>
            <a:r>
              <a:rPr lang="en-US"/>
              <a:t>Due to the other factors of our game that were so frequently changed, our propositions and constraints changed just as frequently. (See Propositions &amp; Constraints original vs final earlier in the presentation).</a:t>
            </a:r>
          </a:p>
        </p:txBody>
      </p:sp>
      <p:pic>
        <p:nvPicPr>
          <p:cNvPr id="4" name="Audio Recording Dec 8, 2024 at 5:28:59 PM">
            <a:hlinkClick r:id="" action="ppaction://media"/>
            <a:extLst>
              <a:ext uri="{FF2B5EF4-FFF2-40B4-BE49-F238E27FC236}">
                <a16:creationId xmlns:a16="http://schemas.microsoft.com/office/drawing/2014/main" id="{D20BBD60-CC1F-DA69-9A36-15B47202D00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200" y="6038273"/>
            <a:ext cx="812800" cy="812800"/>
          </a:xfrm>
          <a:prstGeom prst="rect">
            <a:avLst/>
          </a:prstGeom>
        </p:spPr>
      </p:pic>
    </p:spTree>
    <p:extLst>
      <p:ext uri="{BB962C8B-B14F-4D97-AF65-F5344CB8AC3E}">
        <p14:creationId xmlns:p14="http://schemas.microsoft.com/office/powerpoint/2010/main" val="23531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1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32102-D542-C548-82F6-5DA8D1C29883}"/>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First Order Extension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D8C59C-1142-95A2-5E1D-162D9F6F8A70}"/>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en-US" sz="2400"/>
              <a:t>Extended Predicates</a:t>
            </a:r>
          </a:p>
          <a:p>
            <a:pPr lvl="1" indent="-342900"/>
            <a:r>
              <a:rPr lang="en-US">
                <a:ea typeface="+mn-lt"/>
                <a:cs typeface="+mn-lt"/>
              </a:rPr>
              <a:t>Car(p, </a:t>
            </a:r>
            <a:r>
              <a:rPr lang="en-US" err="1">
                <a:ea typeface="+mn-lt"/>
                <a:cs typeface="+mn-lt"/>
              </a:rPr>
              <a:t>i</a:t>
            </a:r>
            <a:r>
              <a:rPr lang="en-US">
                <a:ea typeface="+mn-lt"/>
                <a:cs typeface="+mn-lt"/>
              </a:rPr>
              <a:t>, j, o): Car p is at position (</a:t>
            </a:r>
            <a:r>
              <a:rPr lang="en-US" err="1">
                <a:ea typeface="+mn-lt"/>
                <a:cs typeface="+mn-lt"/>
              </a:rPr>
              <a:t>i,j</a:t>
            </a:r>
            <a:r>
              <a:rPr lang="en-US">
                <a:ea typeface="+mn-lt"/>
                <a:cs typeface="+mn-lt"/>
              </a:rPr>
              <a:t>) facing orientation o.</a:t>
            </a:r>
            <a:endParaRPr lang="en-US"/>
          </a:p>
          <a:p>
            <a:pPr lvl="2">
              <a:buFont typeface="Wingdings" panose="020B0604020202020204" pitchFamily="34" charset="0"/>
              <a:buChar char="§"/>
            </a:pPr>
            <a:r>
              <a:rPr lang="en-US" sz="2400">
                <a:ea typeface="+mn-lt"/>
                <a:cs typeface="+mn-lt"/>
              </a:rPr>
              <a:t>p identifies cars.</a:t>
            </a:r>
          </a:p>
          <a:p>
            <a:pPr lvl="2">
              <a:buFont typeface="Wingdings" panose="020B0604020202020204" pitchFamily="34" charset="0"/>
              <a:buChar char="§"/>
            </a:pPr>
            <a:r>
              <a:rPr lang="en-US" sz="2400">
                <a:ea typeface="+mn-lt"/>
                <a:cs typeface="+mn-lt"/>
              </a:rPr>
              <a:t>o∈{N/S, E/W}</a:t>
            </a:r>
            <a:endParaRPr lang="en-US"/>
          </a:p>
          <a:p>
            <a:pPr lvl="1" indent="-342900"/>
            <a:r>
              <a:rPr lang="en-US">
                <a:ea typeface="+mn-lt"/>
                <a:cs typeface="+mn-lt"/>
              </a:rPr>
              <a:t>Barrier(</a:t>
            </a:r>
            <a:r>
              <a:rPr lang="en-US" err="1">
                <a:ea typeface="+mn-lt"/>
                <a:cs typeface="+mn-lt"/>
              </a:rPr>
              <a:t>i</a:t>
            </a:r>
            <a:r>
              <a:rPr lang="en-US">
                <a:ea typeface="+mn-lt"/>
                <a:cs typeface="+mn-lt"/>
              </a:rPr>
              <a:t>, j): True if position (</a:t>
            </a:r>
            <a:r>
              <a:rPr lang="en-US" err="1">
                <a:ea typeface="+mn-lt"/>
                <a:cs typeface="+mn-lt"/>
              </a:rPr>
              <a:t>i,j</a:t>
            </a:r>
            <a:r>
              <a:rPr lang="en-US">
                <a:ea typeface="+mn-lt"/>
                <a:cs typeface="+mn-lt"/>
              </a:rPr>
              <a:t>) contains a barrier.</a:t>
            </a:r>
            <a:endParaRPr lang="en-US"/>
          </a:p>
          <a:p>
            <a:pPr lvl="1" indent="-342900"/>
            <a:r>
              <a:rPr lang="en-US">
                <a:ea typeface="+mn-lt"/>
                <a:cs typeface="+mn-lt"/>
              </a:rPr>
              <a:t>Empty(</a:t>
            </a:r>
            <a:r>
              <a:rPr lang="en-US" err="1">
                <a:ea typeface="+mn-lt"/>
                <a:cs typeface="+mn-lt"/>
              </a:rPr>
              <a:t>i</a:t>
            </a:r>
            <a:r>
              <a:rPr lang="en-US">
                <a:ea typeface="+mn-lt"/>
                <a:cs typeface="+mn-lt"/>
              </a:rPr>
              <a:t>, j): True if position (</a:t>
            </a:r>
            <a:r>
              <a:rPr lang="en-US" err="1">
                <a:ea typeface="+mn-lt"/>
                <a:cs typeface="+mn-lt"/>
              </a:rPr>
              <a:t>i,j</a:t>
            </a:r>
            <a:r>
              <a:rPr lang="en-US">
                <a:ea typeface="+mn-lt"/>
                <a:cs typeface="+mn-lt"/>
              </a:rPr>
              <a:t>) is empty.</a:t>
            </a:r>
          </a:p>
          <a:p>
            <a:pPr lvl="1" indent="-342900"/>
            <a:r>
              <a:rPr lang="en-US" err="1">
                <a:ea typeface="+mn-lt"/>
                <a:cs typeface="+mn-lt"/>
              </a:rPr>
              <a:t>PathClear</a:t>
            </a:r>
            <a:r>
              <a:rPr lang="en-US">
                <a:ea typeface="+mn-lt"/>
                <a:cs typeface="+mn-lt"/>
              </a:rPr>
              <a:t>(p, d): True if car p has a clear path in direction d.</a:t>
            </a:r>
          </a:p>
          <a:p>
            <a:endParaRPr lang="en-US" sz="2400"/>
          </a:p>
        </p:txBody>
      </p:sp>
    </p:spTree>
    <p:extLst>
      <p:ext uri="{BB962C8B-B14F-4D97-AF65-F5344CB8AC3E}">
        <p14:creationId xmlns:p14="http://schemas.microsoft.com/office/powerpoint/2010/main" val="153496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D27A3-BB66-0E47-A28B-AB099AD2FFFC}"/>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First Order Extension (cont.)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509891-1022-18E2-6550-E5F2E809720E}"/>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1700"/>
              <a:t>Example Extended Constraints</a:t>
            </a:r>
          </a:p>
          <a:p>
            <a:pPr lvl="1" indent="-342900">
              <a:buFont typeface="Courier New" panose="020B0604020202020204" pitchFamily="34" charset="0"/>
              <a:buChar char="o"/>
            </a:pPr>
            <a:r>
              <a:rPr lang="en-US" sz="1700"/>
              <a:t>Empty tiles: </a:t>
            </a:r>
            <a:r>
              <a:rPr lang="en-US" sz="1700">
                <a:ea typeface="+mn-lt"/>
                <a:cs typeface="+mn-lt"/>
              </a:rPr>
              <a:t>∀</a:t>
            </a:r>
            <a:r>
              <a:rPr lang="en-US" sz="1700" err="1">
                <a:ea typeface="+mn-lt"/>
                <a:cs typeface="+mn-lt"/>
              </a:rPr>
              <a:t>i,j,p,o</a:t>
            </a:r>
            <a:r>
              <a:rPr lang="en-US" sz="1700">
                <a:ea typeface="+mn-lt"/>
                <a:cs typeface="+mn-lt"/>
              </a:rPr>
              <a:t>, ¬Car(</a:t>
            </a:r>
            <a:r>
              <a:rPr lang="en-US" sz="1700" err="1">
                <a:ea typeface="+mn-lt"/>
                <a:cs typeface="+mn-lt"/>
              </a:rPr>
              <a:t>p,i,j,o</a:t>
            </a:r>
            <a:r>
              <a:rPr lang="en-US" sz="1700">
                <a:ea typeface="+mn-lt"/>
                <a:cs typeface="+mn-lt"/>
              </a:rPr>
              <a:t>)∧¬Barrier(</a:t>
            </a:r>
            <a:r>
              <a:rPr lang="en-US" sz="1700" err="1">
                <a:ea typeface="+mn-lt"/>
                <a:cs typeface="+mn-lt"/>
              </a:rPr>
              <a:t>i,j</a:t>
            </a:r>
            <a:r>
              <a:rPr lang="en-US" sz="1700">
                <a:ea typeface="+mn-lt"/>
                <a:cs typeface="+mn-lt"/>
              </a:rPr>
              <a:t>)→Empty(</a:t>
            </a:r>
            <a:r>
              <a:rPr lang="en-US" sz="1700" err="1">
                <a:ea typeface="+mn-lt"/>
                <a:cs typeface="+mn-lt"/>
              </a:rPr>
              <a:t>i,j</a:t>
            </a:r>
            <a:r>
              <a:rPr lang="en-US" sz="1700">
                <a:ea typeface="+mn-lt"/>
                <a:cs typeface="+mn-lt"/>
              </a:rPr>
              <a:t>)</a:t>
            </a:r>
          </a:p>
          <a:p>
            <a:pPr lvl="1" indent="-342900">
              <a:buFont typeface="Courier New" panose="020B0604020202020204" pitchFamily="34" charset="0"/>
              <a:buChar char="o"/>
            </a:pPr>
            <a:r>
              <a:rPr lang="en-US" sz="1700"/>
              <a:t>Escape conditions (forwards and backwards): </a:t>
            </a:r>
            <a:r>
              <a:rPr lang="en-US" sz="1700">
                <a:ea typeface="+mn-lt"/>
                <a:cs typeface="+mn-lt"/>
              </a:rPr>
              <a:t>∀</a:t>
            </a:r>
            <a:r>
              <a:rPr lang="en-US" sz="1700" err="1">
                <a:ea typeface="+mn-lt"/>
                <a:cs typeface="+mn-lt"/>
              </a:rPr>
              <a:t>p,i,j,o,k</a:t>
            </a:r>
            <a:endParaRPr lang="en-US" sz="1700">
              <a:ea typeface="+mn-lt"/>
              <a:cs typeface="+mn-lt"/>
            </a:endParaRPr>
          </a:p>
          <a:p>
            <a:pPr lvl="1" indent="-342900">
              <a:buFont typeface="Courier New" panose="020B0604020202020204" pitchFamily="34" charset="0"/>
              <a:buChar char="o"/>
            </a:pPr>
            <a:r>
              <a:rPr lang="en-US" sz="1700">
                <a:ea typeface="+mn-lt"/>
                <a:cs typeface="+mn-lt"/>
              </a:rPr>
              <a:t>Blocked cars: ∀</a:t>
            </a:r>
            <a:r>
              <a:rPr lang="en-US" sz="1700" err="1">
                <a:ea typeface="+mn-lt"/>
                <a:cs typeface="+mn-lt"/>
              </a:rPr>
              <a:t>p,i,j,o</a:t>
            </a:r>
            <a:r>
              <a:rPr lang="en-US" sz="1700">
                <a:ea typeface="+mn-lt"/>
                <a:cs typeface="+mn-lt"/>
              </a:rPr>
              <a:t>, Car(</a:t>
            </a:r>
            <a:r>
              <a:rPr lang="en-US" sz="1700" err="1">
                <a:ea typeface="+mn-lt"/>
                <a:cs typeface="+mn-lt"/>
              </a:rPr>
              <a:t>p,i,j,o</a:t>
            </a:r>
            <a:r>
              <a:rPr lang="en-US" sz="1700">
                <a:ea typeface="+mn-lt"/>
                <a:cs typeface="+mn-lt"/>
              </a:rPr>
              <a:t>)→((∃</a:t>
            </a:r>
            <a:r>
              <a:rPr lang="en-US" sz="1700" err="1">
                <a:ea typeface="+mn-lt"/>
                <a:cs typeface="+mn-lt"/>
              </a:rPr>
              <a:t>k,¬Empty</a:t>
            </a:r>
            <a:r>
              <a:rPr lang="en-US" sz="1700">
                <a:ea typeface="+mn-lt"/>
                <a:cs typeface="+mn-lt"/>
              </a:rPr>
              <a:t>(</a:t>
            </a:r>
            <a:r>
              <a:rPr lang="en-US" sz="1700" err="1">
                <a:ea typeface="+mn-lt"/>
                <a:cs typeface="+mn-lt"/>
              </a:rPr>
              <a:t>i−k,j</a:t>
            </a:r>
            <a:r>
              <a:rPr lang="en-US" sz="1700">
                <a:ea typeface="+mn-lt"/>
                <a:cs typeface="+mn-lt"/>
              </a:rPr>
              <a:t>))∧(∃</a:t>
            </a:r>
            <a:r>
              <a:rPr lang="en-US" sz="1700" err="1">
                <a:ea typeface="+mn-lt"/>
                <a:cs typeface="+mn-lt"/>
              </a:rPr>
              <a:t>k,¬Empty</a:t>
            </a:r>
            <a:r>
              <a:rPr lang="en-US" sz="1700">
                <a:ea typeface="+mn-lt"/>
                <a:cs typeface="+mn-lt"/>
              </a:rPr>
              <a:t>(</a:t>
            </a:r>
            <a:r>
              <a:rPr lang="en-US" sz="1700" err="1">
                <a:ea typeface="+mn-lt"/>
                <a:cs typeface="+mn-lt"/>
              </a:rPr>
              <a:t>i+k,j</a:t>
            </a:r>
            <a:r>
              <a:rPr lang="en-US" sz="1700">
                <a:ea typeface="+mn-lt"/>
                <a:cs typeface="+mn-lt"/>
              </a:rPr>
              <a:t>)))</a:t>
            </a:r>
          </a:p>
          <a:p>
            <a:pPr lvl="1" indent="-342900">
              <a:buFont typeface="Courier New" panose="020B0604020202020204" pitchFamily="34" charset="0"/>
              <a:buChar char="o"/>
            </a:pPr>
            <a:r>
              <a:rPr lang="en-US" sz="1700">
                <a:ea typeface="+mn-lt"/>
                <a:cs typeface="+mn-lt"/>
              </a:rPr>
              <a:t>All Cars Escape: ∀p, ¬Blocked(p)→∃</a:t>
            </a:r>
            <a:r>
              <a:rPr lang="en-US" sz="1700" err="1">
                <a:ea typeface="+mn-lt"/>
                <a:cs typeface="+mn-lt"/>
              </a:rPr>
              <a:t>i,j,¬Car</a:t>
            </a:r>
            <a:r>
              <a:rPr lang="en-US" sz="1700">
                <a:ea typeface="+mn-lt"/>
                <a:cs typeface="+mn-lt"/>
              </a:rPr>
              <a:t>(</a:t>
            </a:r>
            <a:r>
              <a:rPr lang="en-US" sz="1700" err="1">
                <a:ea typeface="+mn-lt"/>
                <a:cs typeface="+mn-lt"/>
              </a:rPr>
              <a:t>p,i,j,o</a:t>
            </a:r>
            <a:r>
              <a:rPr lang="en-US" sz="1700">
                <a:ea typeface="+mn-lt"/>
                <a:cs typeface="+mn-lt"/>
              </a:rPr>
              <a:t>)</a:t>
            </a:r>
          </a:p>
          <a:p>
            <a:r>
              <a:rPr lang="en-US" sz="1700">
                <a:ea typeface="+mn-lt"/>
                <a:cs typeface="+mn-lt"/>
              </a:rPr>
              <a:t>The model now uses predicates with variables and quantifiers to generalize over specific positions, cars, and orientations, replacing the fixed propositions.</a:t>
            </a:r>
            <a:r>
              <a:rPr lang="en-US" sz="1700">
                <a:latin typeface="Aptos"/>
                <a:ea typeface="+mn-lt"/>
                <a:cs typeface="Arial"/>
              </a:rPr>
              <a:t> </a:t>
            </a:r>
          </a:p>
          <a:p>
            <a:r>
              <a:rPr lang="en-US" sz="1700">
                <a:latin typeface="Arial"/>
                <a:ea typeface="+mn-lt"/>
                <a:cs typeface="Arial"/>
              </a:rPr>
              <a:t>By </a:t>
            </a:r>
            <a:r>
              <a:rPr lang="en-US" sz="1700" err="1">
                <a:latin typeface="Arial"/>
                <a:ea typeface="+mn-lt"/>
                <a:cs typeface="Arial"/>
              </a:rPr>
              <a:t>encorperating</a:t>
            </a:r>
            <a:r>
              <a:rPr lang="en-US" sz="1700">
                <a:latin typeface="Arial"/>
                <a:ea typeface="+mn-lt"/>
                <a:cs typeface="Arial"/>
              </a:rPr>
              <a:t> quantifiers and predicates this first-order extension can now extend beyond </a:t>
            </a:r>
            <a:r>
              <a:rPr lang="en-US" sz="1700">
                <a:ea typeface="+mn-lt"/>
                <a:cs typeface="+mn-lt"/>
              </a:rPr>
              <a:t>simple propositional logic, allowing reasoning about specific objects (cars, grid tiles) and their properties.</a:t>
            </a:r>
          </a:p>
          <a:p>
            <a:r>
              <a:rPr lang="en-US" sz="1700">
                <a:ea typeface="+mn-lt"/>
                <a:cs typeface="+mn-lt"/>
              </a:rPr>
              <a:t>This enables more detailed constraints and dynamic relationships, such as modeling individual car movements, paths, and interactions, making the logic more expressive and adaptable.</a:t>
            </a:r>
            <a:endParaRPr lang="en-US" sz="1700">
              <a:latin typeface="Aptos"/>
              <a:ea typeface="+mn-lt"/>
              <a:cs typeface="Arial"/>
            </a:endParaRPr>
          </a:p>
        </p:txBody>
      </p:sp>
      <p:pic>
        <p:nvPicPr>
          <p:cNvPr id="5" name="Audio Recording Dec 8, 2024 at 5:37:21 PM">
            <a:hlinkClick r:id="" action="ppaction://media"/>
            <a:extLst>
              <a:ext uri="{FF2B5EF4-FFF2-40B4-BE49-F238E27FC236}">
                <a16:creationId xmlns:a16="http://schemas.microsoft.com/office/drawing/2014/main" id="{90DECED8-4506-651F-D410-10C00A9BCEE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200" y="6024418"/>
            <a:ext cx="812800" cy="812800"/>
          </a:xfrm>
          <a:prstGeom prst="rect">
            <a:avLst/>
          </a:prstGeom>
        </p:spPr>
      </p:pic>
    </p:spTree>
    <p:extLst>
      <p:ext uri="{BB962C8B-B14F-4D97-AF65-F5344CB8AC3E}">
        <p14:creationId xmlns:p14="http://schemas.microsoft.com/office/powerpoint/2010/main" val="11803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99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45510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04F5F-B9C0-DA1E-FC42-B6B22BE5C306}"/>
              </a:ext>
            </a:extLst>
          </p:cNvPr>
          <p:cNvSpPr>
            <a:spLocks noGrp="1"/>
          </p:cNvSpPr>
          <p:nvPr>
            <p:ph type="title"/>
          </p:nvPr>
        </p:nvSpPr>
        <p:spPr>
          <a:xfrm>
            <a:off x="1155558" y="637762"/>
            <a:ext cx="9889797" cy="3574937"/>
          </a:xfrm>
        </p:spPr>
        <p:txBody>
          <a:bodyPr vert="horz" lIns="91440" tIns="45720" rIns="91440" bIns="45720" rtlCol="0" anchor="ctr">
            <a:normAutofit/>
          </a:bodyPr>
          <a:lstStyle/>
          <a:p>
            <a:r>
              <a:rPr lang="en-US" sz="9600" kern="1200">
                <a:solidFill>
                  <a:schemeClr val="bg1"/>
                </a:solidFill>
                <a:latin typeface="+mj-lt"/>
                <a:ea typeface="+mj-ea"/>
                <a:cs typeface="+mj-cs"/>
              </a:rPr>
              <a:t>The End</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035"/>
            <a:ext cx="12191990" cy="2306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F5DF197-12C5-D791-1704-B3C6AE5A306C}"/>
              </a:ext>
            </a:extLst>
          </p:cNvPr>
          <p:cNvSpPr>
            <a:spLocks noGrp="1"/>
          </p:cNvSpPr>
          <p:nvPr>
            <p:ph type="body" idx="1"/>
          </p:nvPr>
        </p:nvSpPr>
        <p:spPr>
          <a:xfrm>
            <a:off x="1155558" y="5126354"/>
            <a:ext cx="9544153" cy="1088177"/>
          </a:xfrm>
        </p:spPr>
        <p:txBody>
          <a:bodyPr vert="horz" lIns="91440" tIns="45720" rIns="91440" bIns="45720" rtlCol="0" anchor="t">
            <a:normAutofit/>
          </a:bodyPr>
          <a:lstStyle/>
          <a:p>
            <a:r>
              <a:rPr lang="en-US" sz="4000">
                <a:solidFill>
                  <a:schemeClr val="tx1"/>
                </a:solidFill>
              </a:rPr>
              <a:t>Thanks for listening</a:t>
            </a:r>
            <a:endParaRPr lang="en-US" sz="4000" kern="1200">
              <a:solidFill>
                <a:schemeClr val="tx1"/>
              </a:solidFill>
              <a:latin typeface="+mn-lt"/>
              <a:ea typeface="+mn-ea"/>
              <a:cs typeface="+mn-cs"/>
            </a:endParaRPr>
          </a:p>
        </p:txBody>
      </p:sp>
      <p:sp>
        <p:nvSpPr>
          <p:cNvPr id="12" name="Rectangle 11">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866503"/>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249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24C72-0059-3BEC-727F-487A5ABA87BA}"/>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Summary</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77ABC5-21DE-680B-B28F-C08312EA40DC}"/>
              </a:ext>
            </a:extLst>
          </p:cNvPr>
          <p:cNvSpPr>
            <a:spLocks noGrp="1"/>
          </p:cNvSpPr>
          <p:nvPr>
            <p:ph idx="1"/>
          </p:nvPr>
        </p:nvSpPr>
        <p:spPr>
          <a:xfrm>
            <a:off x="1155549" y="2217343"/>
            <a:ext cx="5286816" cy="3959619"/>
          </a:xfrm>
        </p:spPr>
        <p:txBody>
          <a:bodyPr vert="horz" lIns="91440" tIns="45720" rIns="91440" bIns="45720" rtlCol="0" anchor="t">
            <a:normAutofit/>
          </a:bodyPr>
          <a:lstStyle/>
          <a:p>
            <a:pPr marL="0" indent="0">
              <a:buNone/>
            </a:pPr>
            <a:r>
              <a:rPr lang="en-US" sz="2400">
                <a:ea typeface="+mn-lt"/>
                <a:cs typeface="+mn-lt"/>
              </a:rPr>
              <a:t>There exists a board of parking spaces. On this board of parking spaces there are cars and barriers. Cars can move backwards or forwards but not through another car or a blocked off tile of the parking lot. Once a car moves off the edge of the board it is eliminated. The end goal is to remove all the cars from the lot by moving them off the board.</a:t>
            </a:r>
            <a:endParaRPr lang="en-US" sz="2400"/>
          </a:p>
        </p:txBody>
      </p:sp>
      <p:pic>
        <p:nvPicPr>
          <p:cNvPr id="5" name="Audio Recording Dec 8, 2024 at 5:16:39 PM">
            <a:hlinkClick r:id="" action="ppaction://media"/>
            <a:extLst>
              <a:ext uri="{FF2B5EF4-FFF2-40B4-BE49-F238E27FC236}">
                <a16:creationId xmlns:a16="http://schemas.microsoft.com/office/drawing/2014/main" id="{7348842E-39F2-397C-7713-B8B347B3512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79189" y="5996709"/>
            <a:ext cx="812800" cy="812800"/>
          </a:xfrm>
          <a:prstGeom prst="rect">
            <a:avLst/>
          </a:prstGeom>
        </p:spPr>
      </p:pic>
      <p:pic>
        <p:nvPicPr>
          <p:cNvPr id="4" name="Picture 3">
            <a:extLst>
              <a:ext uri="{FF2B5EF4-FFF2-40B4-BE49-F238E27FC236}">
                <a16:creationId xmlns:a16="http://schemas.microsoft.com/office/drawing/2014/main" id="{81D4BEA0-7CE9-838D-13B0-3328573D23A2}"/>
              </a:ext>
            </a:extLst>
          </p:cNvPr>
          <p:cNvPicPr>
            <a:picLocks noChangeAspect="1"/>
          </p:cNvPicPr>
          <p:nvPr/>
        </p:nvPicPr>
        <p:blipFill>
          <a:blip r:embed="rId6"/>
          <a:srcRect t="3609" r="-167" b="-1"/>
          <a:stretch/>
        </p:blipFill>
        <p:spPr>
          <a:xfrm>
            <a:off x="7190509" y="10150"/>
            <a:ext cx="4050326" cy="6841922"/>
          </a:xfrm>
          <a:prstGeom prst="rect">
            <a:avLst/>
          </a:prstGeom>
        </p:spPr>
      </p:pic>
    </p:spTree>
    <p:extLst>
      <p:ext uri="{BB962C8B-B14F-4D97-AF65-F5344CB8AC3E}">
        <p14:creationId xmlns:p14="http://schemas.microsoft.com/office/powerpoint/2010/main" val="113311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24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5020E-5016-2BC3-0E97-C95A0633349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Propositions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1CEC4B-B77E-9801-B5D9-4FED32FBB08A}"/>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400">
                <a:ea typeface="+mn-lt"/>
                <a:cs typeface="+mn-lt"/>
              </a:rPr>
              <a:t>C(i, j, o): This proposition is true if there is a car in the grid at position (i, j) facing orientation o at the current state. The orientation o could be: </a:t>
            </a:r>
          </a:p>
          <a:p>
            <a:pPr lvl="1">
              <a:buFont typeface="Courier New" panose="020B0604020202020204" pitchFamily="34" charset="0"/>
              <a:buChar char="o"/>
            </a:pPr>
            <a:r>
              <a:rPr lang="en-US"/>
              <a:t>N/S</a:t>
            </a:r>
          </a:p>
          <a:p>
            <a:pPr lvl="1">
              <a:buFont typeface="Courier New" panose="020B0604020202020204" pitchFamily="34" charset="0"/>
              <a:buChar char="o"/>
            </a:pPr>
            <a:r>
              <a:rPr lang="en-US"/>
              <a:t>E/W</a:t>
            </a:r>
          </a:p>
          <a:p>
            <a:pPr>
              <a:buFont typeface="Arial"/>
              <a:buChar char="•"/>
            </a:pPr>
            <a:r>
              <a:rPr lang="en-US" sz="2400">
                <a:ea typeface="+mn-lt"/>
                <a:cs typeface="+mn-lt"/>
              </a:rPr>
              <a:t>B(i, j): True if the cell at position (i, j) contains a barrier or wall that the car cannot pass through.  </a:t>
            </a:r>
          </a:p>
          <a:p>
            <a:pPr>
              <a:buFont typeface="Arial"/>
              <a:buChar char="•"/>
            </a:pPr>
            <a:r>
              <a:rPr lang="en-US" sz="2400">
                <a:latin typeface="Arial"/>
                <a:ea typeface="+mn-lt"/>
                <a:cs typeface="Arial"/>
              </a:rPr>
              <a:t>E(i, j): True if the cell at position (i, j) in the grid is empty. </a:t>
            </a:r>
            <a:endParaRPr lang="en-US" sz="2400"/>
          </a:p>
        </p:txBody>
      </p:sp>
      <p:pic>
        <p:nvPicPr>
          <p:cNvPr id="4" name="Audio Recording Dec 8, 2024 at 5:19:32 PM">
            <a:hlinkClick r:id="" action="ppaction://media"/>
            <a:extLst>
              <a:ext uri="{FF2B5EF4-FFF2-40B4-BE49-F238E27FC236}">
                <a16:creationId xmlns:a16="http://schemas.microsoft.com/office/drawing/2014/main" id="{A239F38F-1A18-F640-D9ED-9BBA6D8F7A8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189" y="6001471"/>
            <a:ext cx="812800" cy="812800"/>
          </a:xfrm>
          <a:prstGeom prst="rect">
            <a:avLst/>
          </a:prstGeom>
        </p:spPr>
      </p:pic>
    </p:spTree>
    <p:extLst>
      <p:ext uri="{BB962C8B-B14F-4D97-AF65-F5344CB8AC3E}">
        <p14:creationId xmlns:p14="http://schemas.microsoft.com/office/powerpoint/2010/main" val="426405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6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A6E38-A4FF-22FD-C635-C8762E3B9A04}"/>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Constraints</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78AFC9-9F8F-BEC7-6EBB-2AC1FCB74251}"/>
              </a:ext>
            </a:extLst>
          </p:cNvPr>
          <p:cNvSpPr>
            <a:spLocks noGrp="1"/>
          </p:cNvSpPr>
          <p:nvPr>
            <p:ph idx="1"/>
          </p:nvPr>
        </p:nvSpPr>
        <p:spPr>
          <a:xfrm>
            <a:off x="1155548" y="2217343"/>
            <a:ext cx="9880893" cy="3959619"/>
          </a:xfrm>
        </p:spPr>
        <p:txBody>
          <a:bodyPr vert="horz" lIns="91440" tIns="45720" rIns="91440" bIns="45720" rtlCol="0" anchor="t">
            <a:normAutofit/>
          </a:bodyPr>
          <a:lstStyle/>
          <a:p>
            <a:pPr marL="457200" indent="-457200"/>
            <a:r>
              <a:rPr lang="en-US" sz="1500"/>
              <a:t>Empty: A tile is empty if it does not contain a car or a barrier.</a:t>
            </a:r>
          </a:p>
          <a:p>
            <a:pPr marL="800100" lvl="1" indent="-342900">
              <a:buFont typeface="Courier New" panose="020B0604020202020204" pitchFamily="34" charset="0"/>
              <a:buChar char="o"/>
            </a:pPr>
            <a:r>
              <a:rPr lang="en-US" sz="1500">
                <a:ea typeface="+mn-lt"/>
                <a:cs typeface="+mn-lt"/>
              </a:rPr>
              <a:t>¬C(i,j,o)∧¬B(i,j) for all orientations o.</a:t>
            </a:r>
            <a:endParaRPr lang="en-US" sz="1500"/>
          </a:p>
          <a:p>
            <a:pPr marL="457200" indent="-457200">
              <a:buFont typeface="Arial"/>
              <a:buChar char="•"/>
            </a:pPr>
            <a:r>
              <a:rPr lang="en-US" sz="1500">
                <a:ea typeface="+mn-lt"/>
                <a:cs typeface="+mn-lt"/>
              </a:rPr>
              <a:t>Escape Forwards</a:t>
            </a:r>
            <a:r>
              <a:rPr lang="en-US" sz="1500" b="1">
                <a:ea typeface="+mn-lt"/>
                <a:cs typeface="+mn-lt"/>
              </a:rPr>
              <a:t>: </a:t>
            </a:r>
            <a:r>
              <a:rPr lang="en-US" sz="1500">
                <a:ea typeface="+mn-lt"/>
                <a:cs typeface="+mn-lt"/>
              </a:rPr>
              <a:t>A car can escape forwards if all locations directly ahead are empty:</a:t>
            </a:r>
            <a:endParaRPr lang="en-US" sz="1500"/>
          </a:p>
          <a:p>
            <a:pPr lvl="1" indent="-342900">
              <a:buFont typeface="Courier New"/>
              <a:buChar char="o"/>
            </a:pPr>
            <a:r>
              <a:rPr lang="en-US" sz="1500">
                <a:ea typeface="+mn-lt"/>
                <a:cs typeface="+mn-lt"/>
              </a:rPr>
              <a:t>C(i,j,N/S)→E(i−k,j)</a:t>
            </a:r>
          </a:p>
          <a:p>
            <a:pPr marL="1257300" lvl="2" indent="-342900">
              <a:buFont typeface="Wingdings"/>
              <a:buChar char="§"/>
            </a:pPr>
            <a:r>
              <a:rPr lang="en-US" sz="1500">
                <a:ea typeface="+mn-lt"/>
                <a:cs typeface="+mn-lt"/>
              </a:rPr>
              <a:t>(for all range k=1to d where d is the maximum distance to edge of grid)</a:t>
            </a:r>
          </a:p>
          <a:p>
            <a:pPr lvl="1" indent="-342900">
              <a:buFont typeface="Courier New"/>
              <a:buChar char="o"/>
            </a:pPr>
            <a:r>
              <a:rPr lang="en-US" sz="1500">
                <a:ea typeface="+mn-lt"/>
                <a:cs typeface="+mn-lt"/>
              </a:rPr>
              <a:t>C(i,j,E/W)→E(i,j+k)</a:t>
            </a:r>
          </a:p>
          <a:p>
            <a:pPr marL="1257300" lvl="2" indent="-342900">
              <a:buFont typeface="Wingdings"/>
              <a:buChar char="§"/>
            </a:pPr>
            <a:r>
              <a:rPr lang="en-US" sz="1500">
                <a:ea typeface="+mn-lt"/>
                <a:cs typeface="+mn-lt"/>
              </a:rPr>
              <a:t>(for all range k=1to d where d is the maximum distance to edge of grid)</a:t>
            </a:r>
            <a:endParaRPr lang="en-US" sz="1500"/>
          </a:p>
          <a:p>
            <a:pPr marL="457200" indent="-457200">
              <a:buFont typeface="Arial"/>
              <a:buChar char="•"/>
            </a:pPr>
            <a:r>
              <a:rPr lang="en-US" sz="1500">
                <a:latin typeface="Aptos" panose="020B0004020202020204"/>
                <a:ea typeface="+mn-lt"/>
                <a:cs typeface="Arial"/>
              </a:rPr>
              <a:t>Escape Backwards</a:t>
            </a:r>
            <a:r>
              <a:rPr lang="en-US" sz="1500" b="1">
                <a:latin typeface="Aptos" panose="020B0004020202020204"/>
                <a:ea typeface="+mn-lt"/>
                <a:cs typeface="Arial"/>
              </a:rPr>
              <a:t>: </a:t>
            </a:r>
            <a:r>
              <a:rPr lang="en-US" sz="1500">
                <a:latin typeface="Aptos" panose="020B0004020202020204"/>
                <a:ea typeface="+mn-lt"/>
                <a:cs typeface="Arial"/>
              </a:rPr>
              <a:t>A car can escape backwards if all locations directly behind are empty:</a:t>
            </a:r>
          </a:p>
          <a:p>
            <a:pPr marL="914400" lvl="1" indent="-342900">
              <a:buFont typeface="Courier New"/>
              <a:buChar char="o"/>
            </a:pPr>
            <a:r>
              <a:rPr lang="en-US" sz="1500">
                <a:latin typeface="Aptos" panose="020B0004020202020204"/>
                <a:ea typeface="+mn-lt"/>
                <a:cs typeface="Arial"/>
              </a:rPr>
              <a:t>C(i,j,N/S)→E(i+k,j)</a:t>
            </a:r>
            <a:endParaRPr lang="en-US" sz="1500"/>
          </a:p>
          <a:p>
            <a:pPr marL="1371600" lvl="2" indent="-285750">
              <a:buFont typeface="Arial"/>
              <a:buChar char="•"/>
            </a:pPr>
            <a:r>
              <a:rPr lang="en-US" sz="1500">
                <a:latin typeface="Aptos" panose="020B0004020202020204"/>
                <a:ea typeface="+mn-lt"/>
                <a:cs typeface="Arial"/>
              </a:rPr>
              <a:t>(for all range k=1to d where d is the maximum distance to edge of grid)</a:t>
            </a:r>
          </a:p>
          <a:p>
            <a:pPr marL="914400" lvl="1" indent="-342900">
              <a:buFont typeface="Courier New"/>
              <a:buChar char="o"/>
            </a:pPr>
            <a:r>
              <a:rPr lang="en-US" sz="1500">
                <a:latin typeface="Aptos" panose="020B0004020202020204"/>
                <a:ea typeface="+mn-lt"/>
                <a:cs typeface="Arial"/>
              </a:rPr>
              <a:t>C(i,j,E/W)→E(i,j−k)</a:t>
            </a:r>
          </a:p>
          <a:p>
            <a:pPr marL="1371600" lvl="2" indent="-285750">
              <a:buFont typeface="Arial"/>
              <a:buChar char="•"/>
            </a:pPr>
            <a:r>
              <a:rPr lang="en-US" sz="1500">
                <a:latin typeface="Arial"/>
                <a:ea typeface="+mn-lt"/>
                <a:cs typeface="Arial"/>
              </a:rPr>
              <a:t>(for all range k=1 to d where d is the maximum distance to edge of grid)</a:t>
            </a:r>
            <a:endParaRPr lang="en-US" sz="1500">
              <a:latin typeface="Aptos" panose="020B0004020202020204"/>
              <a:ea typeface="+mn-lt"/>
              <a:cs typeface="Arial"/>
            </a:endParaRPr>
          </a:p>
          <a:p>
            <a:pPr marL="685800" lvl="2">
              <a:buFont typeface="Arial"/>
              <a:buChar char="•"/>
            </a:pPr>
            <a:endParaRPr lang="en-US" sz="1100">
              <a:latin typeface="Aptos" panose="020B0004020202020204"/>
              <a:cs typeface="Arial"/>
            </a:endParaRPr>
          </a:p>
          <a:p>
            <a:pPr marL="914400" lvl="1" indent="-342900">
              <a:buFont typeface="Courier New"/>
              <a:buChar char="o"/>
            </a:pPr>
            <a:endParaRPr lang="en-US" sz="1100">
              <a:ea typeface="+mn-lt"/>
              <a:cs typeface="Arial"/>
            </a:endParaRPr>
          </a:p>
          <a:p>
            <a:pPr marL="457200" indent="0">
              <a:buNone/>
            </a:pPr>
            <a:endParaRPr lang="en-US" sz="1100">
              <a:ea typeface="+mn-lt"/>
              <a:cs typeface="+mn-lt"/>
            </a:endParaRPr>
          </a:p>
        </p:txBody>
      </p:sp>
    </p:spTree>
    <p:extLst>
      <p:ext uri="{BB962C8B-B14F-4D97-AF65-F5344CB8AC3E}">
        <p14:creationId xmlns:p14="http://schemas.microsoft.com/office/powerpoint/2010/main" val="18273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9B1AA-674A-7984-8F3D-06601C395F67}"/>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Constraints (cont.)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553CEA-22A4-6F0D-FCF9-304B0724A39F}"/>
              </a:ext>
            </a:extLst>
          </p:cNvPr>
          <p:cNvSpPr>
            <a:spLocks noGrp="1"/>
          </p:cNvSpPr>
          <p:nvPr>
            <p:ph idx="1"/>
          </p:nvPr>
        </p:nvSpPr>
        <p:spPr>
          <a:xfrm>
            <a:off x="1155548" y="2217343"/>
            <a:ext cx="9880893" cy="3959619"/>
          </a:xfrm>
        </p:spPr>
        <p:txBody>
          <a:bodyPr vert="horz" lIns="91440" tIns="45720" rIns="91440" bIns="45720" rtlCol="0">
            <a:normAutofit/>
          </a:bodyPr>
          <a:lstStyle/>
          <a:p>
            <a:pPr marL="457200" indent="-457200"/>
            <a:r>
              <a:rPr lang="en-US" sz="2400">
                <a:ea typeface="+mn-lt"/>
                <a:cs typeface="+mn-lt"/>
              </a:rPr>
              <a:t>Any Car Blocked</a:t>
            </a:r>
            <a:r>
              <a:rPr lang="en-US" sz="2400">
                <a:latin typeface="Arial"/>
                <a:cs typeface="Arial"/>
              </a:rPr>
              <a:t>: </a:t>
            </a:r>
            <a:r>
              <a:rPr lang="en-US" sz="2400">
                <a:ea typeface="+mn-lt"/>
                <a:cs typeface="+mn-lt"/>
              </a:rPr>
              <a:t>A car is blocked when there is a barrier or car both ahead and behind it</a:t>
            </a:r>
            <a:r>
              <a:rPr lang="en-US" sz="2400">
                <a:latin typeface="Arial"/>
                <a:cs typeface="Arial"/>
              </a:rPr>
              <a:t>.</a:t>
            </a:r>
          </a:p>
          <a:p>
            <a:pPr marL="800100" lvl="1" indent="-342900">
              <a:buFont typeface="Courier New,monospace" panose="020B0604020202020204" pitchFamily="34" charset="0"/>
              <a:buChar char="o"/>
            </a:pPr>
            <a:r>
              <a:rPr lang="en-US">
                <a:ea typeface="+mn-lt"/>
                <a:cs typeface="+mn-lt"/>
              </a:rPr>
              <a:t>C(i,j,o)→((Bahead (i,j,o)∨Cahead (i,j,o))∧(Bbehind (i,j,o)∨Cbehind (i,j,o))).</a:t>
            </a:r>
          </a:p>
          <a:p>
            <a:pPr marL="457200" indent="-457200"/>
            <a:r>
              <a:rPr lang="en-US" sz="2400">
                <a:ea typeface="+mn-lt"/>
                <a:cs typeface="+mn-lt"/>
              </a:rPr>
              <a:t>All Cars Escape</a:t>
            </a:r>
            <a:r>
              <a:rPr lang="en-US" sz="2400">
                <a:latin typeface="Arial"/>
                <a:cs typeface="Arial"/>
              </a:rPr>
              <a:t>: </a:t>
            </a:r>
            <a:r>
              <a:rPr lang="en-US" sz="2400">
                <a:ea typeface="+mn-lt"/>
                <a:cs typeface="+mn-lt"/>
              </a:rPr>
              <a:t>All cars must escape the grid if no car is blocked.</a:t>
            </a:r>
          </a:p>
          <a:p>
            <a:pPr marL="914400" lvl="1" indent="-457200">
              <a:buFont typeface="Courier New" panose="020B0604020202020204" pitchFamily="34" charset="0"/>
              <a:buChar char="o"/>
            </a:pPr>
            <a:r>
              <a:rPr lang="en-US">
                <a:latin typeface="Aptos"/>
                <a:cs typeface="Arial"/>
              </a:rPr>
              <a:t>Any Car Blocked is false.</a:t>
            </a:r>
          </a:p>
          <a:p>
            <a:pPr marL="914400" lvl="1" indent="-342900">
              <a:spcBef>
                <a:spcPts val="1000"/>
              </a:spcBef>
              <a:buFont typeface="Arial" panose="020B0604020202020204" pitchFamily="34" charset="0"/>
              <a:buChar char="o"/>
            </a:pPr>
            <a:endParaRPr lang="en-US">
              <a:latin typeface="Aptos"/>
              <a:cs typeface="Arial"/>
            </a:endParaRPr>
          </a:p>
          <a:p>
            <a:pPr marL="800100" lvl="1" indent="-342900">
              <a:buFont typeface="Courier New,monospace" panose="020B0604020202020204" pitchFamily="34" charset="0"/>
              <a:buChar char="o"/>
            </a:pPr>
            <a:endParaRPr lang="en-US">
              <a:latin typeface="Arial"/>
              <a:cs typeface="Arial"/>
            </a:endParaRPr>
          </a:p>
        </p:txBody>
      </p:sp>
      <p:pic>
        <p:nvPicPr>
          <p:cNvPr id="4" name="Audio Recording Dec 8, 2024 at 5:22:38 PM">
            <a:hlinkClick r:id="" action="ppaction://media"/>
            <a:extLst>
              <a:ext uri="{FF2B5EF4-FFF2-40B4-BE49-F238E27FC236}">
                <a16:creationId xmlns:a16="http://schemas.microsoft.com/office/drawing/2014/main" id="{8A65816C-9BD8-AB69-0F8B-2722384E554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200" y="6045200"/>
            <a:ext cx="812800" cy="812800"/>
          </a:xfrm>
          <a:prstGeom prst="rect">
            <a:avLst/>
          </a:prstGeom>
        </p:spPr>
      </p:pic>
    </p:spTree>
    <p:extLst>
      <p:ext uri="{BB962C8B-B14F-4D97-AF65-F5344CB8AC3E}">
        <p14:creationId xmlns:p14="http://schemas.microsoft.com/office/powerpoint/2010/main" val="286275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69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93003-2F59-92B8-28A3-7C48B006E204}"/>
              </a:ext>
            </a:extLst>
          </p:cNvPr>
          <p:cNvSpPr>
            <a:spLocks noGrp="1"/>
          </p:cNvSpPr>
          <p:nvPr>
            <p:ph type="title"/>
          </p:nvPr>
        </p:nvSpPr>
        <p:spPr>
          <a:xfrm>
            <a:off x="793662" y="386930"/>
            <a:ext cx="10066122" cy="1298448"/>
          </a:xfrm>
        </p:spPr>
        <p:txBody>
          <a:bodyPr anchor="b">
            <a:normAutofit/>
          </a:bodyPr>
          <a:lstStyle/>
          <a:p>
            <a:r>
              <a:rPr lang="en-US" sz="4800"/>
              <a:t>Jape Proof 1</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FDC24A-7447-1216-8F8A-A5E233352AE1}"/>
              </a:ext>
            </a:extLst>
          </p:cNvPr>
          <p:cNvSpPr>
            <a:spLocks noGrp="1"/>
          </p:cNvSpPr>
          <p:nvPr>
            <p:ph idx="1"/>
          </p:nvPr>
        </p:nvSpPr>
        <p:spPr>
          <a:xfrm>
            <a:off x="793661" y="2599509"/>
            <a:ext cx="4530898" cy="3639450"/>
          </a:xfrm>
        </p:spPr>
        <p:txBody>
          <a:bodyPr vert="horz" lIns="91440" tIns="45720" rIns="91440" bIns="45720" rtlCol="0" anchor="ctr">
            <a:normAutofit fontScale="92500" lnSpcReduction="10000"/>
          </a:bodyPr>
          <a:lstStyle/>
          <a:p>
            <a:pPr marL="457200" indent="-457200"/>
            <a:r>
              <a:rPr lang="en-US" sz="2000">
                <a:ea typeface="+mn-lt"/>
                <a:cs typeface="+mn-lt"/>
              </a:rPr>
              <a:t>If a tile is passable, and does not contain a car or a barrier then it must be empty </a:t>
            </a:r>
          </a:p>
          <a:p>
            <a:pPr marL="457200" indent="-457200"/>
            <a:r>
              <a:rPr lang="en-US" sz="2000">
                <a:ea typeface="+mn-lt"/>
                <a:cs typeface="+mn-lt"/>
              </a:rPr>
              <a:t>P,P→E,(¬C∧¬B)→P⊢(¬C∧¬B)→E</a:t>
            </a:r>
          </a:p>
          <a:p>
            <a:pPr marL="457200" indent="-457200"/>
            <a:r>
              <a:rPr lang="en-US" sz="2000">
                <a:ea typeface="+mn-lt"/>
                <a:cs typeface="+mn-lt"/>
              </a:rPr>
              <a:t>P represents that a tile is passable</a:t>
            </a:r>
          </a:p>
          <a:p>
            <a:pPr marL="457200" indent="-457200"/>
            <a:r>
              <a:rPr lang="en-US" sz="2000">
                <a:ea typeface="+mn-lt"/>
                <a:cs typeface="+mn-lt"/>
              </a:rPr>
              <a:t>E represents that a tile is empty</a:t>
            </a:r>
          </a:p>
          <a:p>
            <a:pPr marL="457200" indent="-457200"/>
            <a:r>
              <a:rPr lang="en-US" sz="2000">
                <a:ea typeface="+mn-lt"/>
                <a:cs typeface="+mn-lt"/>
              </a:rPr>
              <a:t>C and B represent a car or a barrier respectively</a:t>
            </a:r>
          </a:p>
          <a:p>
            <a:pPr marL="457200" indent="-457200"/>
            <a:r>
              <a:rPr lang="en-US" sz="2000">
                <a:ea typeface="+mn-lt"/>
                <a:cs typeface="+mn-lt"/>
              </a:rPr>
              <a:t>Therefore, a tile is passable only when it does not contain a car or a barrier in which case that tile is empty</a:t>
            </a:r>
          </a:p>
        </p:txBody>
      </p:sp>
      <p:pic>
        <p:nvPicPr>
          <p:cNvPr id="4" name="Picture 3">
            <a:extLst>
              <a:ext uri="{FF2B5EF4-FFF2-40B4-BE49-F238E27FC236}">
                <a16:creationId xmlns:a16="http://schemas.microsoft.com/office/drawing/2014/main" id="{DE652639-6340-5AA0-45AE-733D95805296}"/>
              </a:ext>
            </a:extLst>
          </p:cNvPr>
          <p:cNvPicPr>
            <a:picLocks noChangeAspect="1"/>
          </p:cNvPicPr>
          <p:nvPr/>
        </p:nvPicPr>
        <p:blipFill>
          <a:blip r:embed="rId4"/>
          <a:stretch>
            <a:fillRect/>
          </a:stretch>
        </p:blipFill>
        <p:spPr>
          <a:xfrm>
            <a:off x="5911532" y="3330636"/>
            <a:ext cx="5150277" cy="202148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Audio Recording Dec 8, 2024 at 5:24:19 PM">
            <a:hlinkClick r:id="" action="ppaction://media"/>
            <a:extLst>
              <a:ext uri="{FF2B5EF4-FFF2-40B4-BE49-F238E27FC236}">
                <a16:creationId xmlns:a16="http://schemas.microsoft.com/office/drawing/2014/main" id="{B174ED23-0706-F3DC-67C7-2F5577A6B83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81281" y="5996074"/>
            <a:ext cx="812800" cy="812800"/>
          </a:xfrm>
          <a:prstGeom prst="rect">
            <a:avLst/>
          </a:prstGeom>
        </p:spPr>
      </p:pic>
    </p:spTree>
    <p:extLst>
      <p:ext uri="{BB962C8B-B14F-4D97-AF65-F5344CB8AC3E}">
        <p14:creationId xmlns:p14="http://schemas.microsoft.com/office/powerpoint/2010/main" val="82715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83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194DA-902C-5571-C77B-BFCC3D280F1A}"/>
              </a:ext>
            </a:extLst>
          </p:cNvPr>
          <p:cNvSpPr>
            <a:spLocks noGrp="1"/>
          </p:cNvSpPr>
          <p:nvPr>
            <p:ph type="title"/>
          </p:nvPr>
        </p:nvSpPr>
        <p:spPr>
          <a:xfrm>
            <a:off x="793662" y="386930"/>
            <a:ext cx="10066122" cy="1298448"/>
          </a:xfrm>
        </p:spPr>
        <p:txBody>
          <a:bodyPr anchor="b">
            <a:normAutofit/>
          </a:bodyPr>
          <a:lstStyle/>
          <a:p>
            <a:r>
              <a:rPr lang="en-US" sz="4800"/>
              <a:t>Jape Proof 2</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CBB2C3-6F9D-8E17-F967-68DCA6A6DD36}"/>
              </a:ext>
            </a:extLst>
          </p:cNvPr>
          <p:cNvSpPr>
            <a:spLocks noGrp="1"/>
          </p:cNvSpPr>
          <p:nvPr>
            <p:ph idx="1"/>
          </p:nvPr>
        </p:nvSpPr>
        <p:spPr>
          <a:xfrm>
            <a:off x="793661" y="2830607"/>
            <a:ext cx="4530898" cy="3639450"/>
          </a:xfrm>
        </p:spPr>
        <p:txBody>
          <a:bodyPr vert="horz" lIns="91440" tIns="45720" rIns="91440" bIns="45720" rtlCol="0" anchor="ctr">
            <a:normAutofit fontScale="85000" lnSpcReduction="10000"/>
          </a:bodyPr>
          <a:lstStyle/>
          <a:p>
            <a:r>
              <a:rPr lang="en-US" sz="2000">
                <a:ea typeface="+mn-lt"/>
                <a:cs typeface="+mn-lt"/>
              </a:rPr>
              <a:t>If a car is facing orientation N/S and it is able to exit, then one of the directions N or S must be free</a:t>
            </a:r>
          </a:p>
          <a:p>
            <a:r>
              <a:rPr lang="en-US" sz="2000">
                <a:ea typeface="+mn-lt"/>
                <a:cs typeface="+mn-lt"/>
              </a:rPr>
              <a:t>R→(A1∧A2),S→(B1∧B2),E→(R∨S), E⊢E→((A1∧A2)∨(B1∧B2))</a:t>
            </a:r>
          </a:p>
          <a:p>
            <a:r>
              <a:rPr lang="en-US" sz="2000">
                <a:ea typeface="+mn-lt"/>
                <a:cs typeface="+mn-lt"/>
              </a:rPr>
              <a:t>A represents the tiles in the direction north and is true if the tile is not blocked.</a:t>
            </a:r>
          </a:p>
          <a:p>
            <a:r>
              <a:rPr lang="en-US" sz="2000">
                <a:ea typeface="+mn-lt"/>
                <a:cs typeface="+mn-lt"/>
              </a:rPr>
              <a:t>B represents the tiles in the direction south and is true if the tile is not blocked.</a:t>
            </a:r>
          </a:p>
          <a:p>
            <a:r>
              <a:rPr lang="en-US" sz="2000">
                <a:ea typeface="+mn-lt"/>
                <a:cs typeface="+mn-lt"/>
              </a:rPr>
              <a:t>R represents the travel north and is true if the car can travel north, S represents south and is true if the car can travel south.</a:t>
            </a:r>
          </a:p>
          <a:p>
            <a:r>
              <a:rPr lang="en-US" sz="2000">
                <a:ea typeface="+mn-lt"/>
                <a:cs typeface="+mn-lt"/>
              </a:rPr>
              <a:t>E represents exit and is true if the car can exit</a:t>
            </a:r>
          </a:p>
          <a:p>
            <a:endParaRPr lang="en-US" sz="2000">
              <a:ea typeface="+mn-lt"/>
              <a:cs typeface="+mn-lt"/>
            </a:endParaRPr>
          </a:p>
          <a:p>
            <a:endParaRPr lang="en-US" sz="2000">
              <a:ea typeface="+mn-lt"/>
              <a:cs typeface="+mn-lt"/>
            </a:endParaRPr>
          </a:p>
          <a:p>
            <a:endParaRPr lang="en-US" sz="2000">
              <a:ea typeface="+mn-lt"/>
              <a:cs typeface="+mn-lt"/>
            </a:endParaRPr>
          </a:p>
        </p:txBody>
      </p:sp>
      <p:pic>
        <p:nvPicPr>
          <p:cNvPr id="4" name="Picture 3" descr="A screenshot of a computer&#10;&#10;Description automatically generated">
            <a:extLst>
              <a:ext uri="{FF2B5EF4-FFF2-40B4-BE49-F238E27FC236}">
                <a16:creationId xmlns:a16="http://schemas.microsoft.com/office/drawing/2014/main" id="{B37FD787-91C7-9492-1D60-05284401735A}"/>
              </a:ext>
            </a:extLst>
          </p:cNvPr>
          <p:cNvPicPr>
            <a:picLocks noChangeAspect="1"/>
          </p:cNvPicPr>
          <p:nvPr/>
        </p:nvPicPr>
        <p:blipFill>
          <a:blip r:embed="rId4"/>
          <a:stretch>
            <a:fillRect/>
          </a:stretch>
        </p:blipFill>
        <p:spPr>
          <a:xfrm>
            <a:off x="6242414" y="2484255"/>
            <a:ext cx="4488513"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Audio Recording Dec 8, 2024 at 8:16:39 PM">
            <a:hlinkClick r:id="" action="ppaction://media"/>
            <a:extLst>
              <a:ext uri="{FF2B5EF4-FFF2-40B4-BE49-F238E27FC236}">
                <a16:creationId xmlns:a16="http://schemas.microsoft.com/office/drawing/2014/main" id="{0F1C6957-D186-CF6B-B8C2-8770C6E10CE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81281" y="6044565"/>
            <a:ext cx="812800" cy="812800"/>
          </a:xfrm>
          <a:prstGeom prst="rect">
            <a:avLst/>
          </a:prstGeom>
        </p:spPr>
      </p:pic>
    </p:spTree>
    <p:extLst>
      <p:ext uri="{BB962C8B-B14F-4D97-AF65-F5344CB8AC3E}">
        <p14:creationId xmlns:p14="http://schemas.microsoft.com/office/powerpoint/2010/main" val="139429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907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FB69F-2A9A-1402-90BA-9DD7A7FE63BD}"/>
              </a:ext>
            </a:extLst>
          </p:cNvPr>
          <p:cNvSpPr>
            <a:spLocks noGrp="1"/>
          </p:cNvSpPr>
          <p:nvPr>
            <p:ph type="title"/>
          </p:nvPr>
        </p:nvSpPr>
        <p:spPr>
          <a:xfrm>
            <a:off x="793662" y="386930"/>
            <a:ext cx="10066122" cy="1298448"/>
          </a:xfrm>
        </p:spPr>
        <p:txBody>
          <a:bodyPr anchor="b">
            <a:normAutofit/>
          </a:bodyPr>
          <a:lstStyle/>
          <a:p>
            <a:r>
              <a:rPr lang="en-US" sz="4800"/>
              <a:t>Jape Proof 3</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36E171-5B07-2AC3-9420-DD4F3F1FE0FB}"/>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1600">
                <a:ea typeface="+mn-lt"/>
                <a:cs typeface="+mn-lt"/>
              </a:rPr>
              <a:t>If a car cannot exit then both of the directions of travel must be blocked.</a:t>
            </a:r>
          </a:p>
          <a:p>
            <a:r>
              <a:rPr lang="en-US" sz="1600"/>
              <a:t>¬R→(¬A1∨¬A2),¬S→(¬B1∨¬B2),</a:t>
            </a:r>
            <a:r>
              <a:rPr lang="en-US" sz="1600">
                <a:ea typeface="+mn-lt"/>
                <a:cs typeface="+mn-lt"/>
              </a:rPr>
              <a:t>¬</a:t>
            </a:r>
            <a:r>
              <a:rPr lang="en-US" sz="1600"/>
              <a:t>E→(</a:t>
            </a:r>
            <a:r>
              <a:rPr lang="en-US" sz="1600">
                <a:ea typeface="+mn-lt"/>
                <a:cs typeface="+mn-lt"/>
              </a:rPr>
              <a:t>¬</a:t>
            </a:r>
            <a:r>
              <a:rPr lang="en-US" sz="1600"/>
              <a:t>R</a:t>
            </a:r>
            <a:r>
              <a:rPr lang="en-US" sz="1600">
                <a:ea typeface="+mn-lt"/>
                <a:cs typeface="+mn-lt"/>
              </a:rPr>
              <a:t>∧¬</a:t>
            </a:r>
            <a:r>
              <a:rPr lang="en-US" sz="1600"/>
              <a:t>S), </a:t>
            </a:r>
            <a:r>
              <a:rPr lang="en-US" sz="1600">
                <a:ea typeface="+mn-lt"/>
                <a:cs typeface="+mn-lt"/>
              </a:rPr>
              <a:t>¬</a:t>
            </a:r>
            <a:r>
              <a:rPr lang="en-US" sz="1600"/>
              <a:t>E⊢</a:t>
            </a:r>
            <a:r>
              <a:rPr lang="en-US" sz="1600">
                <a:ea typeface="+mn-lt"/>
                <a:cs typeface="+mn-lt"/>
              </a:rPr>
              <a:t>¬</a:t>
            </a:r>
            <a:r>
              <a:rPr lang="en-US" sz="1600"/>
              <a:t>E→((¬A1∨¬A2)∧(¬B1∨¬B2))</a:t>
            </a:r>
          </a:p>
          <a:p>
            <a:r>
              <a:rPr lang="en-US" sz="1600"/>
              <a:t>A represents the tiles in the direction north and is true if the tile is not blocked.</a:t>
            </a:r>
          </a:p>
          <a:p>
            <a:r>
              <a:rPr lang="en-US" sz="1600"/>
              <a:t>B represents the tiles in the direction south and is true if the tile is not blocked.</a:t>
            </a:r>
          </a:p>
          <a:p>
            <a:r>
              <a:rPr lang="en-US" sz="1600"/>
              <a:t>R represents the travel north and is true if the car can travel north, S represents south and is true if the car can travel south.</a:t>
            </a:r>
          </a:p>
          <a:p>
            <a:r>
              <a:rPr lang="en-US" sz="1600"/>
              <a:t>E represents exit and is true if the car can exit</a:t>
            </a:r>
          </a:p>
        </p:txBody>
      </p:sp>
      <p:pic>
        <p:nvPicPr>
          <p:cNvPr id="4" name="Picture 3" descr="A screenshot of a computer&#10;&#10;Description automatically generated">
            <a:extLst>
              <a:ext uri="{FF2B5EF4-FFF2-40B4-BE49-F238E27FC236}">
                <a16:creationId xmlns:a16="http://schemas.microsoft.com/office/drawing/2014/main" id="{BC6D0171-F125-B856-353F-232DD96C8080}"/>
              </a:ext>
            </a:extLst>
          </p:cNvPr>
          <p:cNvPicPr>
            <a:picLocks noChangeAspect="1"/>
          </p:cNvPicPr>
          <p:nvPr/>
        </p:nvPicPr>
        <p:blipFill>
          <a:blip r:embed="rId4"/>
          <a:stretch>
            <a:fillRect/>
          </a:stretch>
        </p:blipFill>
        <p:spPr>
          <a:xfrm>
            <a:off x="5911532" y="2667537"/>
            <a:ext cx="5150277" cy="3347679"/>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Audio Recording Dec 8, 2024 at 8:17:33 PM">
            <a:hlinkClick r:id="" action="ppaction://media"/>
            <a:extLst>
              <a:ext uri="{FF2B5EF4-FFF2-40B4-BE49-F238E27FC236}">
                <a16:creationId xmlns:a16="http://schemas.microsoft.com/office/drawing/2014/main" id="{1C83C645-AEED-0A3F-4772-28E137F5724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19641" y="6015216"/>
            <a:ext cx="812800" cy="812800"/>
          </a:xfrm>
          <a:prstGeom prst="rect">
            <a:avLst/>
          </a:prstGeom>
        </p:spPr>
      </p:pic>
    </p:spTree>
    <p:extLst>
      <p:ext uri="{BB962C8B-B14F-4D97-AF65-F5344CB8AC3E}">
        <p14:creationId xmlns:p14="http://schemas.microsoft.com/office/powerpoint/2010/main" val="84950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3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B4BCB-70EC-4F9D-3A3A-CE082222A73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Model Exploration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5133C3-B8CE-46D8-5DCD-49E1B751363C}"/>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en-US" sz="1700"/>
              <a:t>Board Size &amp; Game Setup</a:t>
            </a:r>
          </a:p>
          <a:p>
            <a:pPr lvl="1">
              <a:buFont typeface="Courier New" panose="020B0604020202020204" pitchFamily="34" charset="0"/>
              <a:buChar char="o"/>
            </a:pPr>
            <a:r>
              <a:rPr lang="en-US" sz="1700">
                <a:ea typeface="+mn-lt"/>
                <a:cs typeface="+mn-lt"/>
              </a:rPr>
              <a:t>Beginning with the original setup of our game, we created a somewhat simplified version of a classic puzzle game that has been adapted into multiple game formats. To do this we restricted our board size to 4x4 with a set number of 5 cars and 5 barriers randomly placed. Through exploring our model we found that this limitation did not need to be in place, our final model can use any size board with any number of cars and barriers.</a:t>
            </a:r>
          </a:p>
          <a:p>
            <a:pPr>
              <a:buFont typeface="Arial"/>
              <a:buChar char="•"/>
            </a:pPr>
            <a:r>
              <a:rPr lang="en-US" sz="1700">
                <a:latin typeface="Aptos"/>
                <a:ea typeface="+mn-lt"/>
                <a:cs typeface="Arial"/>
              </a:rPr>
              <a:t>Car Exit Condition</a:t>
            </a:r>
          </a:p>
          <a:p>
            <a:pPr marL="971550" lvl="1" indent="-285750">
              <a:buFont typeface="Courier New,monospace"/>
              <a:buChar char="o"/>
            </a:pPr>
            <a:r>
              <a:rPr lang="en-US" sz="1700">
                <a:latin typeface="Aptos"/>
                <a:cs typeface="Arial"/>
              </a:rPr>
              <a:t>In our original model we explored a few options for how to remove cars from the board. The first idea we tried was to have an outside ring of tiles on the board considered "exit" tiles, should a car reach that tile it will have "exited". This model we deemed was too different from the original game and was also unccessessary. After a few other iterations of an exit strategy we arrived on what we have now; a car is only moved if it can be moved entirely off the board in which case it is removed.</a:t>
            </a:r>
            <a:endParaRPr lang="en-US" sz="1700">
              <a:latin typeface="Aptos"/>
              <a:ea typeface="+mn-lt"/>
              <a:cs typeface="Arial"/>
            </a:endParaRPr>
          </a:p>
          <a:p>
            <a:pPr marL="457200" lvl="1" indent="0">
              <a:buNone/>
            </a:pPr>
            <a:endParaRPr lang="en-US" sz="1700">
              <a:ea typeface="+mn-lt"/>
              <a:cs typeface="+mn-lt"/>
            </a:endParaRPr>
          </a:p>
        </p:txBody>
      </p:sp>
      <p:pic>
        <p:nvPicPr>
          <p:cNvPr id="4" name="Audio Recording Dec 8, 2024 at 5:26:17 PM">
            <a:hlinkClick r:id="" action="ppaction://media"/>
            <a:extLst>
              <a:ext uri="{FF2B5EF4-FFF2-40B4-BE49-F238E27FC236}">
                <a16:creationId xmlns:a16="http://schemas.microsoft.com/office/drawing/2014/main" id="{9979E69A-097B-A05A-1087-D58272F0EA5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200" y="6045200"/>
            <a:ext cx="812800" cy="812800"/>
          </a:xfrm>
          <a:prstGeom prst="rect">
            <a:avLst/>
          </a:prstGeom>
        </p:spPr>
      </p:pic>
    </p:spTree>
    <p:extLst>
      <p:ext uri="{BB962C8B-B14F-4D97-AF65-F5344CB8AC3E}">
        <p14:creationId xmlns:p14="http://schemas.microsoft.com/office/powerpoint/2010/main" val="335036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107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Group 7: Car Parking Jam</vt:lpstr>
      <vt:lpstr>Summary</vt:lpstr>
      <vt:lpstr>Propositions</vt:lpstr>
      <vt:lpstr>Constraints</vt:lpstr>
      <vt:lpstr>Constraints (cont.)</vt:lpstr>
      <vt:lpstr>Jape Proof 1</vt:lpstr>
      <vt:lpstr>Jape Proof 2</vt:lpstr>
      <vt:lpstr>Jape Proof 3</vt:lpstr>
      <vt:lpstr>Model Exploration</vt:lpstr>
      <vt:lpstr>Model Exploration (cont.)</vt:lpstr>
      <vt:lpstr>Model Exploration (cont.)</vt:lpstr>
      <vt:lpstr>First Order Extension</vt:lpstr>
      <vt:lpstr>First Order Extension (cont.)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cp:revision>
  <dcterms:created xsi:type="dcterms:W3CDTF">2024-12-05T21:47:56Z</dcterms:created>
  <dcterms:modified xsi:type="dcterms:W3CDTF">2024-12-09T04:20:46Z</dcterms:modified>
</cp:coreProperties>
</file>