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6" r:id="rId2"/>
    <p:sldId id="270" r:id="rId3"/>
    <p:sldId id="335" r:id="rId4"/>
    <p:sldId id="390" r:id="rId5"/>
    <p:sldId id="392" r:id="rId6"/>
    <p:sldId id="394" r:id="rId7"/>
    <p:sldId id="391" r:id="rId8"/>
    <p:sldId id="396" r:id="rId9"/>
    <p:sldId id="399" r:id="rId10"/>
    <p:sldId id="410" r:id="rId11"/>
    <p:sldId id="409" r:id="rId12"/>
    <p:sldId id="406" r:id="rId13"/>
    <p:sldId id="407" r:id="rId14"/>
    <p:sldId id="388" r:id="rId15"/>
    <p:sldId id="402" r:id="rId16"/>
    <p:sldId id="397" r:id="rId17"/>
    <p:sldId id="412" r:id="rId18"/>
    <p:sldId id="417" r:id="rId19"/>
    <p:sldId id="418" r:id="rId20"/>
    <p:sldId id="419" r:id="rId21"/>
    <p:sldId id="413" r:id="rId22"/>
    <p:sldId id="368" r:id="rId23"/>
    <p:sldId id="369" r:id="rId24"/>
    <p:sldId id="370" r:id="rId25"/>
    <p:sldId id="414" r:id="rId26"/>
    <p:sldId id="415" r:id="rId27"/>
    <p:sldId id="420" r:id="rId28"/>
    <p:sldId id="421" r:id="rId29"/>
    <p:sldId id="422" r:id="rId30"/>
    <p:sldId id="380" r:id="rId31"/>
    <p:sldId id="381" r:id="rId32"/>
    <p:sldId id="382" r:id="rId33"/>
    <p:sldId id="383" r:id="rId34"/>
    <p:sldId id="384" r:id="rId35"/>
    <p:sldId id="385" r:id="rId36"/>
    <p:sldId id="386" r:id="rId37"/>
    <p:sldId id="387" r:id="rId38"/>
    <p:sldId id="33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0F1F4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22266"/>
    <p:restoredTop sz="94661"/>
  </p:normalViewPr>
  <p:slideViewPr>
    <p:cSldViewPr snapToGrid="0" snapToObjects="1">
      <p:cViewPr>
        <p:scale>
          <a:sx n="100" d="100"/>
          <a:sy n="100" d="100"/>
        </p:scale>
        <p:origin x="-656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4BA1F-1031-2C42-837A-C6DBAB340155}" type="datetimeFigureOut">
              <a:rPr lang="en-US" smtClean="0"/>
              <a:t>5/13/18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C20E3-FB14-7E48-9C5F-483662B9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4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9761D-73B9-1A4F-8555-48E06A216E40}" type="datetimeFigureOut">
              <a:rPr lang="en-US" smtClean="0"/>
              <a:t>5/13/18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9DADB-19AE-004E-8C71-97EB08DF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877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Video Module 1-01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63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30" tIns="45715" rIns="91430" bIns="45715" anchor="t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Video Module 1-05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36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30" tIns="45715" rIns="91430" bIns="45715" anchor="t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30" tIns="45715" rIns="91430" bIns="45715" anchor="t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30" tIns="45715" rIns="91430" bIns="45715" anchor="t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30" tIns="45715" rIns="91430" bIns="45715" anchor="t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30" tIns="45715" rIns="91430" bIns="45715" anchor="t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30" tIns="45715" rIns="91430" bIns="45715" anchor="t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30" tIns="45715" rIns="91430" bIns="45715" anchor="t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Video Module 1-06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89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A262-1C51-46F4-B4E1-EF89941267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8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Video Module 1-02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68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Video Module 1-03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40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30" tIns="45715" rIns="91430" bIns="45715" anchor="t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30" tIns="45715" rIns="91430" bIns="45715" anchor="t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Video Module 1-04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9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30" tIns="45715" rIns="91430" bIns="45715" anchor="t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30" tIns="45715" rIns="91430" bIns="45715" anchor="t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983655"/>
            <a:ext cx="9143999" cy="4890691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" y="4488455"/>
            <a:ext cx="9143999" cy="77700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3300" b="0" spc="-75" baseline="0">
                <a:solidFill>
                  <a:srgbClr val="F4812A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" y="5279800"/>
            <a:ext cx="9143999" cy="46595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500" b="0" i="0" cap="none" spc="0" baseline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054" y="1984211"/>
            <a:ext cx="5581894" cy="2003756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0"/>
            <a:ext cx="1739900" cy="6858000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00" y="864108"/>
            <a:ext cx="6565900" cy="5120640"/>
          </a:xfrm>
          <a:prstGeom prst="rect">
            <a:avLst/>
          </a:prstGeom>
        </p:spPr>
        <p:txBody>
          <a:bodyPr anchor="t"/>
          <a:lstStyle>
            <a:lvl1pPr marL="25717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38350" y="1123838"/>
            <a:ext cx="1601550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100" b="0">
                <a:solidFill>
                  <a:srgbClr val="E78734"/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1135571"/>
            <a:ext cx="8007350" cy="5120640"/>
          </a:xfrm>
          <a:prstGeom prst="rect">
            <a:avLst/>
          </a:prstGeom>
        </p:spPr>
        <p:txBody>
          <a:bodyPr anchor="t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2" y="885830"/>
            <a:ext cx="4832749" cy="45719"/>
          </a:xfrm>
          <a:prstGeom prst="rect">
            <a:avLst/>
          </a:prstGeom>
          <a:solidFill>
            <a:srgbClr val="F48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85738" y="257175"/>
            <a:ext cx="8007350" cy="628652"/>
          </a:xfrm>
          <a:prstGeom prst="rect">
            <a:avLst/>
          </a:prstGeom>
        </p:spPr>
        <p:txBody>
          <a:bodyPr anchor="t"/>
          <a:lstStyle>
            <a:lvl1pPr marL="137160" indent="0">
              <a:spcBef>
                <a:spcPts val="900"/>
              </a:spcBef>
              <a:buClr>
                <a:srgbClr val="0B194E"/>
              </a:buClr>
              <a:buFont typeface="Arial" charset="0"/>
              <a:buNone/>
              <a:defRPr sz="2700">
                <a:solidFill>
                  <a:srgbClr val="000000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 smtClean="0"/>
              <a:t>Click to add Slide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ro Image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948" y="5378981"/>
            <a:ext cx="5743574" cy="917660"/>
          </a:xfrm>
          <a:prstGeom prst="rect">
            <a:avLst/>
          </a:prstGeom>
          <a:gradFill flip="none" rotWithShape="1">
            <a:gsLst>
              <a:gs pos="41000">
                <a:srgbClr val="01275D"/>
              </a:gs>
              <a:gs pos="100000">
                <a:srgbClr val="013D73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 flipV="1">
            <a:off x="6948" y="6261321"/>
            <a:ext cx="9148032" cy="56907"/>
          </a:xfrm>
          <a:prstGeom prst="rect">
            <a:avLst/>
          </a:prstGeom>
          <a:solidFill>
            <a:srgbClr val="DE5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46460" y="5607350"/>
            <a:ext cx="5300462" cy="51435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11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B57850E7-7C6C-754D-81F8-C814130E13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H="1">
            <a:off x="2" y="885830"/>
            <a:ext cx="4832749" cy="45719"/>
          </a:xfrm>
          <a:prstGeom prst="rect">
            <a:avLst/>
          </a:prstGeom>
          <a:solidFill>
            <a:srgbClr val="F48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525645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55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w Video">
    <p:bg>
      <p:bgPr>
        <a:blipFill dpi="0" rotWithShape="1">
          <a:blip r:embed="rId2">
            <a:alphaModFix amt="6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4000" contrast="-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" y="0"/>
            <a:ext cx="2582693" cy="6858000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anchor="t"/>
          <a:lstStyle>
            <a:lvl1pPr marL="25717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9689" y="2"/>
            <a:ext cx="2210612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400" b="0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 smtClean="0"/>
              <a:t>Add Title </a:t>
            </a:r>
            <a:br>
              <a:rPr lang="en-US" dirty="0" smtClean="0"/>
            </a:br>
            <a:r>
              <a:rPr lang="en-US" dirty="0" smtClean="0"/>
              <a:t>Here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" y="2"/>
            <a:ext cx="1905119" cy="6857999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17872" y="171452"/>
            <a:ext cx="1660922" cy="2045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 smtClean="0"/>
              <a:t>Add Title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16996" y="1407555"/>
            <a:ext cx="5967413" cy="4910696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616996" y="459263"/>
            <a:ext cx="5967413" cy="55022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3000" baseline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 smtClean="0"/>
              <a:t>Add Secondary Title Here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70424" y="603843"/>
            <a:ext cx="6107907" cy="64228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700" b="0" baseline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 smtClean="0"/>
              <a:t> Title Here</a:t>
            </a:r>
            <a:endParaRPr lang="en-US" dirty="0"/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1470425" y="1628774"/>
            <a:ext cx="6273403" cy="466725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="0" i="0"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38928" y="1114427"/>
            <a:ext cx="4401476" cy="4954975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52668" y="504827"/>
            <a:ext cx="3751082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38928" y="459263"/>
            <a:ext cx="4401476" cy="550227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100" baseline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 smtClean="0"/>
              <a:t>Add Secondary Title Here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16893" y="2"/>
            <a:ext cx="4427108" cy="6857999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06581" y="504827"/>
            <a:ext cx="4418999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1559" y="504826"/>
            <a:ext cx="4108847" cy="5207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00" b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 smtClean="0"/>
              <a:t>Add Title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31559" y="1331056"/>
            <a:ext cx="4108847" cy="5095144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06581" y="504827"/>
            <a:ext cx="4418999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1559" y="504826"/>
            <a:ext cx="4108847" cy="5207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00" b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 smtClean="0"/>
              <a:t>Add Title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31559" y="1331056"/>
            <a:ext cx="4108847" cy="5095144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711551" y="688479"/>
            <a:ext cx="7781152" cy="541643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" y="5875009"/>
            <a:ext cx="9143999" cy="982993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587500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072190"/>
            <a:ext cx="9143999" cy="61277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baseline="0">
                <a:solidFill>
                  <a:srgbClr val="F58420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 smtClean="0"/>
              <a:t>Add Text Here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alphaModFix amt="67000"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14000" contrast="-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45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spc="-45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144">
          <p15:clr>
            <a:srgbClr val="F26B43"/>
          </p15:clr>
        </p15:guide>
        <p15:guide id="2" pos="2016">
          <p15:clr>
            <a:srgbClr val="F26B43"/>
          </p15:clr>
        </p15:guide>
        <p15:guide id="5" orient="horz" pos="648">
          <p15:clr>
            <a:srgbClr val="F26B43"/>
          </p15:clr>
        </p15:guide>
        <p15:guide id="6" orient="horz" pos="36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Introduction to Operating Systems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86"/>
    </mc:Choice>
    <mc:Fallback xmlns="">
      <p:transition spd="slow" advTm="24686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  <a:latin typeface="Arial" charset="0"/>
                <a:ea typeface="ＭＳ Ｐゴシック" charset="0"/>
                <a:cs typeface="ＭＳ Ｐゴシック" charset="0"/>
              </a:rPr>
              <a:t>Computer-System Operation</a:t>
            </a:r>
            <a:endParaRPr lang="en-US" b="1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I/O devices and the CPU can execute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concurrently</a:t>
            </a:r>
          </a:p>
          <a:p>
            <a:endParaRPr lang="en-US" sz="800" dirty="0">
              <a:solidFill>
                <a:srgbClr val="7F7F7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Each device controller is in charge of a particular device type</a:t>
            </a:r>
          </a:p>
          <a:p>
            <a:endParaRPr lang="en-US" sz="800" dirty="0">
              <a:solidFill>
                <a:srgbClr val="7F7F7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Each device controller has a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local buffer</a:t>
            </a:r>
          </a:p>
          <a:p>
            <a:endParaRPr lang="en-US" sz="800" dirty="0">
              <a:solidFill>
                <a:srgbClr val="7F7F7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CPU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directs</a:t>
            </a:r>
            <a:r>
              <a:rPr lang="en-US" b="1" dirty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data from/to main memory to/from local buffers</a:t>
            </a:r>
          </a:p>
          <a:p>
            <a:endParaRPr lang="en-US" sz="800" dirty="0">
              <a:solidFill>
                <a:srgbClr val="7F7F7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  <a:p>
            <a:endParaRPr lang="en-US" sz="800" dirty="0">
              <a:solidFill>
                <a:srgbClr val="7F7F7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Device controller informs CPU that it has finished its operation by causing an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interrupt</a:t>
            </a:r>
            <a:endParaRPr lang="en-US" dirty="0" smtClean="0">
              <a:solidFill>
                <a:srgbClr val="3366FF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53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Why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would a Comp. System need an Operating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3366FF"/>
                </a:solidFill>
              </a:rPr>
              <a:t>Answer</a:t>
            </a:r>
            <a:r>
              <a:rPr lang="en-US" dirty="0" smtClean="0"/>
              <a:t>: Input/Outputs are very slow in comparison the CPU speed</a:t>
            </a:r>
          </a:p>
          <a:p>
            <a:pPr lvl="1"/>
            <a:r>
              <a:rPr lang="en-US" dirty="0" smtClean="0"/>
              <a:t>CPU is not well suited from transferring data from the main memory to the I/O system (display, mass storage, network</a:t>
            </a:r>
            <a:r>
              <a:rPr lang="is-IS" dirty="0" smtClean="0"/>
              <a:t>…..)</a:t>
            </a:r>
          </a:p>
          <a:p>
            <a:pPr lvl="1"/>
            <a:r>
              <a:rPr lang="is-IS" dirty="0" smtClean="0"/>
              <a:t>I/O system is in general slow compared to the CPU.</a:t>
            </a:r>
          </a:p>
          <a:p>
            <a:pPr lvl="1"/>
            <a:r>
              <a:rPr lang="is-IS" dirty="0" smtClean="0"/>
              <a:t>I/O operations are NECESSARY and occur often (get new data to process (Input) and deliver new results).</a:t>
            </a:r>
          </a:p>
          <a:p>
            <a:pPr lvl="1"/>
            <a:endParaRPr lang="is-IS" dirty="0"/>
          </a:p>
          <a:p>
            <a:r>
              <a:rPr lang="is-IS" b="1" dirty="0" smtClean="0">
                <a:solidFill>
                  <a:srgbClr val="3366FF"/>
                </a:solidFill>
              </a:rPr>
              <a:t>Questions</a:t>
            </a:r>
            <a:r>
              <a:rPr lang="is-IS" b="1" dirty="0" smtClean="0"/>
              <a:t>:</a:t>
            </a:r>
          </a:p>
          <a:p>
            <a:pPr marL="720090" lvl="1" indent="-342900">
              <a:buFont typeface="+mj-lt"/>
              <a:buAutoNum type="arabicPeriod"/>
            </a:pPr>
            <a:r>
              <a:rPr lang="is-IS" dirty="0" smtClean="0"/>
              <a:t>Should the CPU be used to transfer data between memory and I/O system?</a:t>
            </a:r>
          </a:p>
          <a:p>
            <a:pPr marL="720090" lvl="1" indent="-342900">
              <a:buFont typeface="+mj-lt"/>
              <a:buAutoNum type="arabicPeriod"/>
            </a:pPr>
            <a:r>
              <a:rPr lang="is-IS" dirty="0" smtClean="0"/>
              <a:t>If not, </a:t>
            </a:r>
          </a:p>
          <a:p>
            <a:pPr marL="1062990" lvl="2" indent="-342900">
              <a:buFont typeface="+mj-lt"/>
              <a:buAutoNum type="alphaLcParenR"/>
            </a:pPr>
            <a:r>
              <a:rPr lang="is-IS" dirty="0" smtClean="0"/>
              <a:t>who should perform the transfers?</a:t>
            </a:r>
          </a:p>
          <a:p>
            <a:pPr marL="1062990" lvl="2" indent="-342900">
              <a:buFont typeface="+mj-lt"/>
              <a:buAutoNum type="alphaLcParenR"/>
            </a:pPr>
            <a:r>
              <a:rPr lang="is-IS" dirty="0" smtClean="0"/>
              <a:t>Since the CPU is not used during the data transfers, what to do with the CPU during these data  transfers?</a:t>
            </a:r>
          </a:p>
          <a:p>
            <a:pPr lvl="1"/>
            <a:endParaRPr lang="is-IS" dirty="0" smtClean="0"/>
          </a:p>
          <a:p>
            <a:pPr lvl="1"/>
            <a:endParaRPr lang="is-IS" b="1" dirty="0" smtClean="0"/>
          </a:p>
          <a:p>
            <a:pPr lvl="1"/>
            <a:endParaRPr lang="is-IS" b="1" dirty="0" smtClean="0"/>
          </a:p>
          <a:p>
            <a:pPr lvl="1"/>
            <a:endParaRPr lang="is-I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50E7-7C6C-754D-81F8-C814130E13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58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key (Important) Mechanism : Interrupts</a:t>
            </a:r>
            <a:endParaRPr lang="en-US" b="1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 </a:t>
            </a:r>
            <a:r>
              <a:rPr lang="en-US" b="1" dirty="0" smtClean="0">
                <a:solidFill>
                  <a:srgbClr val="3366FF"/>
                </a:solidFill>
              </a:rPr>
              <a:t>interrupt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In short, a mechanism to </a:t>
            </a:r>
            <a:r>
              <a:rPr lang="en-US" b="1" i="1" dirty="0" smtClean="0">
                <a:solidFill>
                  <a:srgbClr val="3366FF"/>
                </a:solidFill>
              </a:rPr>
              <a:t>call a routine </a:t>
            </a:r>
            <a:r>
              <a:rPr lang="en-US" dirty="0" smtClean="0"/>
              <a:t>(method) using an external </a:t>
            </a:r>
            <a:r>
              <a:rPr lang="en-US" b="1" dirty="0" smtClean="0">
                <a:solidFill>
                  <a:srgbClr val="3366FF"/>
                </a:solidFill>
              </a:rPr>
              <a:t>hardware event </a:t>
            </a:r>
            <a:r>
              <a:rPr lang="en-US" dirty="0" smtClean="0"/>
              <a:t>(key stroke, network packet arrival, mouse click, inserting a USB device, </a:t>
            </a:r>
            <a:r>
              <a:rPr lang="is-IS" dirty="0" smtClean="0"/>
              <a:t>…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What for?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Response time</a:t>
            </a:r>
            <a:r>
              <a:rPr lang="en-US" dirty="0" smtClean="0"/>
              <a:t>: address immediately users/devices requests/events </a:t>
            </a:r>
          </a:p>
          <a:p>
            <a:r>
              <a:rPr lang="en-US" dirty="0" smtClean="0"/>
              <a:t>How does it work?</a:t>
            </a:r>
          </a:p>
          <a:p>
            <a:pPr lvl="1"/>
            <a:r>
              <a:rPr lang="en-US" dirty="0" smtClean="0"/>
              <a:t>During the initialization, an interrupt routine handler (</a:t>
            </a:r>
            <a:r>
              <a:rPr lang="en-US" b="1" dirty="0" smtClean="0"/>
              <a:t>IRH</a:t>
            </a:r>
            <a:r>
              <a:rPr lang="en-US" dirty="0" smtClean="0"/>
              <a:t>) is associated/mapped with an event.</a:t>
            </a:r>
          </a:p>
          <a:p>
            <a:pPr lvl="1"/>
            <a:r>
              <a:rPr lang="en-US" dirty="0" smtClean="0"/>
              <a:t>When the event occurs,</a:t>
            </a:r>
          </a:p>
          <a:p>
            <a:pPr lvl="2"/>
            <a:r>
              <a:rPr lang="en-US" dirty="0" smtClean="0"/>
              <a:t>the CPU saves the current program counter (to return later) as well as other registers</a:t>
            </a:r>
          </a:p>
          <a:p>
            <a:pPr lvl="2"/>
            <a:r>
              <a:rPr lang="en-US" dirty="0" smtClean="0"/>
              <a:t> the CPU uses that mapping to determine which IRH to call.</a:t>
            </a:r>
          </a:p>
          <a:p>
            <a:pPr lvl="2"/>
            <a:r>
              <a:rPr lang="en-US" dirty="0" smtClean="0"/>
              <a:t>The IRH is executed</a:t>
            </a:r>
          </a:p>
          <a:p>
            <a:pPr lvl="2"/>
            <a:r>
              <a:rPr lang="en-US" dirty="0" err="1" smtClean="0"/>
              <a:t>Registersare</a:t>
            </a:r>
            <a:r>
              <a:rPr lang="en-US" dirty="0" smtClean="0"/>
              <a:t> restored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he program counter is restored (the CPU returns to the interrupted thread</a:t>
            </a:r>
            <a:r>
              <a:rPr lang="is-IS" dirty="0" smtClean="0"/>
              <a:t>…</a:t>
            </a:r>
            <a:r>
              <a:rPr lang="en-US" dirty="0" smtClean="0"/>
              <a:t> ).</a:t>
            </a:r>
          </a:p>
          <a:p>
            <a:pPr lvl="1"/>
            <a:endParaRPr lang="en-US" dirty="0"/>
          </a:p>
          <a:p>
            <a:r>
              <a:rPr lang="en-US" dirty="0" smtClean="0"/>
              <a:t>An operating system is essentially </a:t>
            </a:r>
            <a:r>
              <a:rPr lang="en-US" b="1" dirty="0" smtClean="0">
                <a:solidFill>
                  <a:srgbClr val="3366FF"/>
                </a:solidFill>
              </a:rPr>
              <a:t>interrupt-driven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trap is a software interrupt triggered by user’s request, faults, or exceptions. 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20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7F7F7F"/>
                </a:solidFill>
                <a:latin typeface="Arial" charset="0"/>
                <a:ea typeface="ＭＳ Ｐゴシック" charset="0"/>
                <a:cs typeface="ＭＳ Ｐゴシック" charset="0"/>
              </a:rPr>
              <a:t>Another key (Important Mechanism): </a:t>
            </a:r>
            <a:r>
              <a:rPr lang="en-US" sz="2400" b="1" dirty="0" smtClean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Direct </a:t>
            </a:r>
            <a:r>
              <a:rPr lang="en-US" sz="2400" b="1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Memory </a:t>
            </a:r>
            <a:r>
              <a:rPr lang="en-US" sz="2400" b="1" dirty="0" smtClean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Access</a:t>
            </a:r>
            <a:endParaRPr lang="en-US" sz="2400" b="1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DMA</a:t>
            </a:r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: A </a:t>
            </a:r>
            <a:r>
              <a:rPr lang="en-US" b="1" dirty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critical/important </a:t>
            </a:r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hardware </a:t>
            </a:r>
            <a:r>
              <a:rPr lang="en-US" dirty="0" smtClean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component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DMA is a hardware device that transfer </a:t>
            </a:r>
            <a:r>
              <a:rPr lang="en-US" dirty="0" smtClean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blocks</a:t>
            </a:r>
            <a:r>
              <a:rPr lang="en-US" dirty="0" smtClean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 of  data between the I/O buffers and the main memory.</a:t>
            </a:r>
          </a:p>
          <a:p>
            <a:pPr lvl="1"/>
            <a:endParaRPr lang="en-US" dirty="0" smtClean="0">
              <a:solidFill>
                <a:srgbClr val="7F7F7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b="1" dirty="0" smtClean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How does DMA work</a:t>
            </a:r>
            <a:r>
              <a:rPr lang="en-US" dirty="0" smtClean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? </a:t>
            </a:r>
          </a:p>
          <a:p>
            <a:pPr lvl="2"/>
            <a:r>
              <a:rPr lang="en-US" dirty="0" smtClean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The OS will provide as inputs the source address </a:t>
            </a:r>
            <a:r>
              <a:rPr lang="en-US" b="1" dirty="0" smtClean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SA</a:t>
            </a:r>
            <a:r>
              <a:rPr lang="en-US" dirty="0" smtClean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, the destination address </a:t>
            </a:r>
            <a:r>
              <a:rPr lang="en-US" b="1" dirty="0" smtClean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DA</a:t>
            </a:r>
            <a:r>
              <a:rPr lang="en-US" dirty="0" smtClean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, and the length </a:t>
            </a:r>
            <a:r>
              <a:rPr lang="en-US" b="1" dirty="0" smtClean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L</a:t>
            </a:r>
            <a:r>
              <a:rPr lang="en-US" dirty="0" smtClean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 of the block to transfer. DMA will copy L bytes from source  address S to destination address DA.</a:t>
            </a:r>
          </a:p>
          <a:p>
            <a:pPr lvl="2"/>
            <a:r>
              <a:rPr lang="en-US" dirty="0" smtClean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When the DMA completes the transfer, it interrupts the OS.</a:t>
            </a:r>
          </a:p>
          <a:p>
            <a:pPr marL="377190" lvl="1" indent="0">
              <a:buNone/>
            </a:pPr>
            <a:endParaRPr lang="en-US" dirty="0">
              <a:solidFill>
                <a:srgbClr val="7F7F7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b="1" dirty="0" smtClean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Benefits</a:t>
            </a:r>
            <a:r>
              <a:rPr lang="en-US" dirty="0" smtClean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:</a:t>
            </a:r>
          </a:p>
          <a:p>
            <a:pPr lvl="2"/>
            <a:r>
              <a:rPr lang="en-US" dirty="0" smtClean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DMA transfers can be completed </a:t>
            </a:r>
            <a:r>
              <a:rPr lang="en-US" b="1" dirty="0" smtClean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concurrently</a:t>
            </a:r>
            <a:r>
              <a:rPr lang="en-US" dirty="0" smtClean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US" dirty="0" smtClean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with CPU operations</a:t>
            </a:r>
          </a:p>
          <a:p>
            <a:pPr lvl="2"/>
            <a:r>
              <a:rPr lang="en-US" dirty="0" smtClean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Device </a:t>
            </a:r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controller transfers blocks of data from buffer storage directly to main memory </a:t>
            </a:r>
            <a:r>
              <a:rPr lang="en-US" b="1" dirty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without</a:t>
            </a:r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 CPU </a:t>
            </a:r>
            <a:r>
              <a:rPr lang="en-US" dirty="0" smtClean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intervention</a:t>
            </a:r>
          </a:p>
          <a:p>
            <a:pPr lvl="2"/>
            <a:r>
              <a:rPr lang="en-US" dirty="0" smtClean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Only </a:t>
            </a:r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one interrupt is generated per block, rather than </a:t>
            </a:r>
            <a:r>
              <a:rPr lang="en-US" dirty="0" smtClean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one </a:t>
            </a:r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interrupt per byte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671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5120640"/>
          </a:xfrm>
        </p:spPr>
        <p:txBody>
          <a:bodyPr/>
          <a:lstStyle/>
          <a:p>
            <a:r>
              <a:rPr lang="is-IS" b="1" dirty="0">
                <a:solidFill>
                  <a:srgbClr val="3366FF"/>
                </a:solidFill>
              </a:rPr>
              <a:t>Questions</a:t>
            </a:r>
            <a:r>
              <a:rPr lang="is-IS" b="1" dirty="0"/>
              <a:t>:</a:t>
            </a:r>
          </a:p>
          <a:p>
            <a:pPr marL="720090" lvl="1" indent="-342900">
              <a:buFont typeface="+mj-lt"/>
              <a:buAutoNum type="arabicPeriod"/>
            </a:pPr>
            <a:r>
              <a:rPr lang="is-IS" dirty="0"/>
              <a:t>Should the CPU be used to transfer data between memory and I/O system?</a:t>
            </a:r>
          </a:p>
          <a:p>
            <a:pPr marL="720090" lvl="1" indent="-342900">
              <a:buFont typeface="+mj-lt"/>
              <a:buAutoNum type="arabicPeriod"/>
            </a:pPr>
            <a:r>
              <a:rPr lang="is-IS" dirty="0"/>
              <a:t>If not, </a:t>
            </a:r>
          </a:p>
          <a:p>
            <a:pPr marL="1062990" lvl="2" indent="-342900">
              <a:buFont typeface="+mj-lt"/>
              <a:buAutoNum type="alphaLcParenR"/>
            </a:pPr>
            <a:r>
              <a:rPr lang="is-IS" dirty="0"/>
              <a:t>who should perform the transfers?</a:t>
            </a:r>
          </a:p>
          <a:p>
            <a:pPr marL="1062990" lvl="2" indent="-342900">
              <a:buFont typeface="+mj-lt"/>
              <a:buAutoNum type="alphaLcParenR"/>
            </a:pPr>
            <a:r>
              <a:rPr lang="is-IS" dirty="0"/>
              <a:t>Since the CPU is not used during the data transfers, what to do with the CPU during these data  transfers?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What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7F7F7F"/>
                </a:solidFill>
              </a:rPr>
              <a:t>is an Operating System?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Role/functions/Services </a:t>
            </a:r>
            <a:r>
              <a:rPr lang="en-US" dirty="0" smtClean="0">
                <a:solidFill>
                  <a:srgbClr val="7F7F7F"/>
                </a:solidFill>
              </a:rPr>
              <a:t>of an OS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Process Management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Memory Management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Storage </a:t>
            </a:r>
            <a:r>
              <a:rPr lang="en-US" dirty="0">
                <a:solidFill>
                  <a:srgbClr val="7F7F7F"/>
                </a:solidFill>
              </a:rPr>
              <a:t>Management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I/O System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Protection and Security</a:t>
            </a:r>
          </a:p>
          <a:p>
            <a:pPr lvl="1"/>
            <a:endParaRPr lang="en-US" dirty="0" smtClean="0">
              <a:solidFill>
                <a:srgbClr val="7F7F7F"/>
              </a:solidFill>
            </a:endParaRPr>
          </a:p>
          <a:p>
            <a:pPr lvl="1"/>
            <a:endParaRPr lang="en-US" dirty="0" smtClean="0">
              <a:solidFill>
                <a:srgbClr val="7F7F7F"/>
              </a:solidFill>
            </a:endParaRPr>
          </a:p>
          <a:p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592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an OS needed?</a:t>
            </a:r>
            <a:endParaRPr lang="en-US" b="1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b="1" dirty="0">
                <a:solidFill>
                  <a:srgbClr val="3366FF"/>
                </a:solidFill>
              </a:rPr>
              <a:t>Questions</a:t>
            </a:r>
            <a:r>
              <a:rPr lang="is-IS" b="1" dirty="0"/>
              <a:t>:</a:t>
            </a:r>
          </a:p>
          <a:p>
            <a:pPr marL="720090" lvl="1" indent="-342900">
              <a:buFont typeface="+mj-lt"/>
              <a:buAutoNum type="arabicPeriod"/>
            </a:pPr>
            <a:r>
              <a:rPr lang="is-IS" dirty="0"/>
              <a:t>Should the CPU be used to transfer data between memory and I/O system</a:t>
            </a:r>
            <a:r>
              <a:rPr lang="is-IS" dirty="0" smtClean="0"/>
              <a:t>?</a:t>
            </a:r>
          </a:p>
          <a:p>
            <a:pPr marL="1062990" lvl="2" indent="-342900">
              <a:buFont typeface="+mj-lt"/>
              <a:buAutoNum type="arabicPeriod"/>
            </a:pPr>
            <a:r>
              <a:rPr lang="is-IS" b="1" dirty="0" smtClean="0">
                <a:solidFill>
                  <a:srgbClr val="3366FF"/>
                </a:solidFill>
              </a:rPr>
              <a:t>No</a:t>
            </a:r>
          </a:p>
          <a:p>
            <a:pPr marL="1062990" lvl="2" indent="-342900">
              <a:buFont typeface="+mj-lt"/>
              <a:buAutoNum type="arabicPeriod"/>
            </a:pPr>
            <a:r>
              <a:rPr lang="is-IS" dirty="0" smtClean="0"/>
              <a:t>It would be </a:t>
            </a:r>
            <a:r>
              <a:rPr lang="is-IS" b="1" dirty="0" smtClean="0">
                <a:solidFill>
                  <a:srgbClr val="3366FF"/>
                </a:solidFill>
              </a:rPr>
              <a:t>time inefficient </a:t>
            </a:r>
            <a:r>
              <a:rPr lang="is-IS" dirty="0" smtClean="0"/>
              <a:t>(</a:t>
            </a:r>
            <a:r>
              <a:rPr lang="is-IS" b="1" dirty="0" smtClean="0">
                <a:solidFill>
                  <a:srgbClr val="3366FF"/>
                </a:solidFill>
              </a:rPr>
              <a:t>each</a:t>
            </a:r>
            <a:r>
              <a:rPr lang="is-IS" dirty="0" smtClean="0">
                <a:solidFill>
                  <a:srgbClr val="3366FF"/>
                </a:solidFill>
              </a:rPr>
              <a:t> </a:t>
            </a:r>
            <a:r>
              <a:rPr lang="is-IS" dirty="0" smtClean="0"/>
              <a:t>transfer involves </a:t>
            </a:r>
            <a:r>
              <a:rPr lang="is-IS" b="1" dirty="0" smtClean="0">
                <a:solidFill>
                  <a:srgbClr val="3366FF"/>
                </a:solidFill>
              </a:rPr>
              <a:t>reading</a:t>
            </a:r>
            <a:r>
              <a:rPr lang="is-IS" dirty="0" smtClean="0">
                <a:solidFill>
                  <a:srgbClr val="3366FF"/>
                </a:solidFill>
              </a:rPr>
              <a:t> </a:t>
            </a:r>
            <a:r>
              <a:rPr lang="is-IS" dirty="0" smtClean="0"/>
              <a:t>multiple instructions, </a:t>
            </a:r>
            <a:r>
              <a:rPr lang="is-IS" b="1" dirty="0" smtClean="0">
                <a:solidFill>
                  <a:srgbClr val="3366FF"/>
                </a:solidFill>
              </a:rPr>
              <a:t>reading</a:t>
            </a:r>
            <a:r>
              <a:rPr lang="is-IS" dirty="0" smtClean="0">
                <a:solidFill>
                  <a:srgbClr val="3366FF"/>
                </a:solidFill>
              </a:rPr>
              <a:t> </a:t>
            </a:r>
            <a:r>
              <a:rPr lang="is-IS" dirty="0" smtClean="0"/>
              <a:t>the source, </a:t>
            </a:r>
            <a:r>
              <a:rPr lang="is-IS" b="1" dirty="0" smtClean="0">
                <a:solidFill>
                  <a:srgbClr val="3366FF"/>
                </a:solidFill>
              </a:rPr>
              <a:t>writing</a:t>
            </a:r>
            <a:r>
              <a:rPr lang="is-IS" dirty="0" smtClean="0">
                <a:solidFill>
                  <a:srgbClr val="3366FF"/>
                </a:solidFill>
              </a:rPr>
              <a:t> </a:t>
            </a:r>
            <a:r>
              <a:rPr lang="is-IS" dirty="0" smtClean="0"/>
              <a:t>the destination, </a:t>
            </a:r>
            <a:r>
              <a:rPr lang="is-IS" b="1" dirty="0" smtClean="0">
                <a:solidFill>
                  <a:srgbClr val="3366FF"/>
                </a:solidFill>
              </a:rPr>
              <a:t>updating</a:t>
            </a:r>
            <a:r>
              <a:rPr lang="is-IS" dirty="0" smtClean="0">
                <a:solidFill>
                  <a:srgbClr val="3366FF"/>
                </a:solidFill>
              </a:rPr>
              <a:t> </a:t>
            </a:r>
            <a:r>
              <a:rPr lang="is-IS" dirty="0" smtClean="0"/>
              <a:t>pointers to source and destination)</a:t>
            </a:r>
          </a:p>
          <a:p>
            <a:pPr marL="1062990" lvl="2" indent="-342900">
              <a:buFont typeface="+mj-lt"/>
              <a:buAutoNum type="arabicPeriod"/>
            </a:pPr>
            <a:r>
              <a:rPr lang="is-IS" dirty="0" smtClean="0"/>
              <a:t>Transfer is a very simple operation that can be handled by </a:t>
            </a:r>
            <a:r>
              <a:rPr lang="is-IS" b="1" dirty="0" smtClean="0">
                <a:solidFill>
                  <a:srgbClr val="3366FF"/>
                </a:solidFill>
              </a:rPr>
              <a:t>hardware</a:t>
            </a:r>
            <a:r>
              <a:rPr lang="is-IS" dirty="0" smtClean="0">
                <a:solidFill>
                  <a:srgbClr val="3366FF"/>
                </a:solidFill>
              </a:rPr>
              <a:t> </a:t>
            </a:r>
            <a:r>
              <a:rPr lang="is-IS" dirty="0" smtClean="0"/>
              <a:t>using the </a:t>
            </a:r>
            <a:r>
              <a:rPr lang="is-IS" b="1" dirty="0" smtClean="0">
                <a:solidFill>
                  <a:srgbClr val="3366FF"/>
                </a:solidFill>
              </a:rPr>
              <a:t>DMA</a:t>
            </a:r>
            <a:r>
              <a:rPr lang="is-IS" dirty="0" smtClean="0">
                <a:solidFill>
                  <a:srgbClr val="3366FF"/>
                </a:solidFill>
              </a:rPr>
              <a:t> </a:t>
            </a:r>
            <a:r>
              <a:rPr lang="is-IS" dirty="0" smtClean="0"/>
              <a:t>device.</a:t>
            </a:r>
            <a:endParaRPr lang="is-IS" dirty="0"/>
          </a:p>
          <a:p>
            <a:pPr marL="720090" lvl="1" indent="-342900">
              <a:buFont typeface="+mj-lt"/>
              <a:buAutoNum type="arabicPeriod"/>
            </a:pPr>
            <a:r>
              <a:rPr lang="is-IS" dirty="0"/>
              <a:t>If not, </a:t>
            </a:r>
          </a:p>
          <a:p>
            <a:pPr marL="1062990" lvl="2" indent="-342900">
              <a:buFont typeface="+mj-lt"/>
              <a:buAutoNum type="alphaLcParenR"/>
            </a:pPr>
            <a:r>
              <a:rPr lang="is-IS" dirty="0"/>
              <a:t>who should perform the transfers?</a:t>
            </a:r>
          </a:p>
          <a:p>
            <a:pPr marL="1062990" lvl="3" indent="0">
              <a:buNone/>
            </a:pPr>
            <a:r>
              <a:rPr lang="is-IS" b="1" dirty="0">
                <a:solidFill>
                  <a:srgbClr val="3366FF"/>
                </a:solidFill>
              </a:rPr>
              <a:t>DMA</a:t>
            </a:r>
          </a:p>
          <a:p>
            <a:pPr marL="1062990" lvl="2" indent="-342900">
              <a:buFont typeface="+mj-lt"/>
              <a:buAutoNum type="alphaLcParenR"/>
            </a:pPr>
            <a:r>
              <a:rPr lang="is-IS" dirty="0"/>
              <a:t>Since the CPU is not used during the data transfers, what to do with the CPU during these data  transfers?</a:t>
            </a:r>
          </a:p>
          <a:p>
            <a:pPr marL="1062990" lvl="3" indent="0">
              <a:buNone/>
            </a:pPr>
            <a:r>
              <a:rPr lang="is-IS" dirty="0"/>
              <a:t>We could have </a:t>
            </a:r>
            <a:r>
              <a:rPr lang="is-IS" b="1" dirty="0">
                <a:solidFill>
                  <a:srgbClr val="3366FF"/>
                </a:solidFill>
              </a:rPr>
              <a:t>many</a:t>
            </a:r>
            <a:r>
              <a:rPr lang="is-IS" dirty="0">
                <a:solidFill>
                  <a:srgbClr val="3366FF"/>
                </a:solidFill>
              </a:rPr>
              <a:t> </a:t>
            </a:r>
            <a:r>
              <a:rPr lang="is-IS" dirty="0"/>
              <a:t>other </a:t>
            </a:r>
            <a:r>
              <a:rPr lang="is-IS" b="1" dirty="0">
                <a:solidFill>
                  <a:srgbClr val="3366FF"/>
                </a:solidFill>
              </a:rPr>
              <a:t>users</a:t>
            </a:r>
            <a:r>
              <a:rPr lang="is-IS" dirty="0">
                <a:solidFill>
                  <a:srgbClr val="3366FF"/>
                </a:solidFill>
              </a:rPr>
              <a:t> </a:t>
            </a:r>
            <a:r>
              <a:rPr lang="is-IS" dirty="0"/>
              <a:t>or other </a:t>
            </a:r>
            <a:r>
              <a:rPr lang="is-IS" b="1" i="1" dirty="0">
                <a:solidFill>
                  <a:srgbClr val="3366FF"/>
                </a:solidFill>
              </a:rPr>
              <a:t>applications</a:t>
            </a:r>
            <a:r>
              <a:rPr lang="is-IS" dirty="0">
                <a:solidFill>
                  <a:srgbClr val="3366FF"/>
                </a:solidFill>
              </a:rPr>
              <a:t> </a:t>
            </a:r>
            <a:r>
              <a:rPr lang="is-IS" dirty="0" smtClean="0">
                <a:solidFill>
                  <a:srgbClr val="3366FF"/>
                </a:solidFill>
              </a:rPr>
              <a:t>“</a:t>
            </a:r>
            <a:r>
              <a:rPr lang="is-IS" dirty="0" smtClean="0"/>
              <a:t>in </a:t>
            </a:r>
            <a:r>
              <a:rPr lang="is-IS" dirty="0"/>
              <a:t>the </a:t>
            </a:r>
            <a:r>
              <a:rPr lang="is-IS" dirty="0" smtClean="0"/>
              <a:t>system” </a:t>
            </a:r>
            <a:r>
              <a:rPr lang="is-IS" dirty="0"/>
              <a:t>with the hope that </a:t>
            </a:r>
            <a:r>
              <a:rPr lang="is-IS" b="1" dirty="0">
                <a:solidFill>
                  <a:srgbClr val="3366FF"/>
                </a:solidFill>
              </a:rPr>
              <a:t>AT LEAST </a:t>
            </a:r>
            <a:r>
              <a:rPr lang="is-IS" dirty="0"/>
              <a:t>one of them is </a:t>
            </a:r>
            <a:r>
              <a:rPr lang="is-IS" b="1" dirty="0">
                <a:solidFill>
                  <a:srgbClr val="3366FF"/>
                </a:solidFill>
              </a:rPr>
              <a:t>ready</a:t>
            </a:r>
            <a:r>
              <a:rPr lang="is-IS" dirty="0">
                <a:solidFill>
                  <a:srgbClr val="3366FF"/>
                </a:solidFill>
              </a:rPr>
              <a:t> </a:t>
            </a:r>
            <a:r>
              <a:rPr lang="is-IS" dirty="0"/>
              <a:t>to use the CPU (i.e., it is not performing I/O operations)</a:t>
            </a:r>
            <a:endParaRPr lang="is-IS" dirty="0" smtClean="0"/>
          </a:p>
          <a:p>
            <a:pPr marL="720090" lvl="1" indent="-342900">
              <a:buFont typeface="+mj-lt"/>
              <a:buAutoNum type="arabicPeriod"/>
            </a:pPr>
            <a:r>
              <a:rPr lang="is-IS" dirty="0" smtClean="0"/>
              <a:t>If we have many users or applications “in the system” then we must </a:t>
            </a:r>
            <a:r>
              <a:rPr lang="is-IS" b="1" dirty="0" smtClean="0">
                <a:solidFill>
                  <a:srgbClr val="3366FF"/>
                </a:solidFill>
              </a:rPr>
              <a:t>share</a:t>
            </a:r>
            <a:r>
              <a:rPr lang="is-IS" dirty="0" smtClean="0">
                <a:solidFill>
                  <a:srgbClr val="3366FF"/>
                </a:solidFill>
              </a:rPr>
              <a:t> </a:t>
            </a:r>
            <a:r>
              <a:rPr lang="is-IS" dirty="0" smtClean="0"/>
              <a:t>the computer system </a:t>
            </a:r>
            <a:r>
              <a:rPr lang="is-IS" b="1" dirty="0" smtClean="0">
                <a:solidFill>
                  <a:srgbClr val="3366FF"/>
                </a:solidFill>
              </a:rPr>
              <a:t>resources</a:t>
            </a:r>
            <a:r>
              <a:rPr lang="is-IS" dirty="0" smtClean="0">
                <a:solidFill>
                  <a:srgbClr val="3366FF"/>
                </a:solidFill>
              </a:rPr>
              <a:t> </a:t>
            </a:r>
            <a:r>
              <a:rPr lang="is-IS" dirty="0" smtClean="0"/>
              <a:t>among them </a:t>
            </a:r>
            <a:r>
              <a:rPr lang="is-IS" dirty="0" smtClean="0">
                <a:solidFill>
                  <a:srgbClr val="3366FF"/>
                </a:solidFill>
              </a:rPr>
              <a:t>efficiently and fairly</a:t>
            </a:r>
            <a:r>
              <a:rPr lang="is-IS" dirty="0" smtClean="0"/>
              <a:t>.</a:t>
            </a:r>
            <a:endParaRPr lang="is-I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82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  <a:latin typeface="Arial" charset="0"/>
                <a:ea typeface="ＭＳ Ｐゴシック" charset="0"/>
                <a:cs typeface="ＭＳ Ｐゴシック" charset="0"/>
              </a:rPr>
              <a:t>So, What IS an Operating System?</a:t>
            </a:r>
            <a:endParaRPr lang="en-US" b="1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OS is a program: a piece of </a:t>
            </a:r>
            <a:r>
              <a:rPr lang="en-US" b="1" dirty="0" smtClean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software</a:t>
            </a:r>
            <a:r>
              <a:rPr lang="en-US" dirty="0" smtClean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.</a:t>
            </a:r>
          </a:p>
          <a:p>
            <a:endParaRPr lang="en-US" dirty="0" smtClean="0">
              <a:solidFill>
                <a:srgbClr val="7F7F7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OS </a:t>
            </a:r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is a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resource allocator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Manages all resources (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CPU</a:t>
            </a:r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,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memory system</a:t>
            </a:r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,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I/O</a:t>
            </a:r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Decides between conflicting requests for efficient and fair resource use</a:t>
            </a:r>
          </a:p>
          <a:p>
            <a:pPr lvl="1"/>
            <a:endParaRPr lang="en-US" dirty="0">
              <a:solidFill>
                <a:srgbClr val="7F7F7F"/>
              </a:solidFill>
              <a:latin typeface="Helvetica" charset="0"/>
              <a:ea typeface="ＭＳ Ｐゴシック" charset="0"/>
            </a:endParaRPr>
          </a:p>
          <a:p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OS is a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control program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Controls execution of programs to prevent errors and improper use of the </a:t>
            </a:r>
            <a:r>
              <a:rPr lang="en-US" dirty="0" smtClean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computer</a:t>
            </a:r>
          </a:p>
          <a:p>
            <a:pPr lvl="1"/>
            <a:endParaRPr lang="en-US" dirty="0">
              <a:solidFill>
                <a:srgbClr val="7F7F7F"/>
              </a:solidFill>
              <a:latin typeface="Helvetica" charset="0"/>
              <a:ea typeface="ＭＳ Ｐゴシック" charset="0"/>
            </a:endParaRPr>
          </a:p>
          <a:p>
            <a:r>
              <a:rPr lang="en-US" b="1" dirty="0" smtClean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Remarks</a:t>
            </a:r>
            <a:r>
              <a:rPr lang="en-US" dirty="0" smtClean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: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No universally accepted </a:t>
            </a:r>
            <a:r>
              <a:rPr lang="en-US" dirty="0" smtClean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definition</a:t>
            </a:r>
          </a:p>
          <a:p>
            <a:pPr lvl="1"/>
            <a:r>
              <a:rPr lang="ja-JP" altLang="en-US" dirty="0" smtClean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Everything a vendor ships when you order an operating system</a:t>
            </a:r>
            <a:r>
              <a:rPr lang="ja-JP" altLang="en-US" dirty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 is good </a:t>
            </a:r>
            <a:r>
              <a:rPr lang="en-US" altLang="ja-JP" dirty="0" smtClean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approximation, </a:t>
            </a:r>
            <a:r>
              <a:rPr lang="en-US" altLang="ja-JP" dirty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b</a:t>
            </a:r>
            <a:r>
              <a:rPr lang="en-US" dirty="0" smtClean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ut </a:t>
            </a:r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varies </a:t>
            </a:r>
            <a:r>
              <a:rPr lang="en-US" dirty="0" smtClean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wildly</a:t>
            </a:r>
          </a:p>
          <a:p>
            <a:pPr lvl="1"/>
            <a:r>
              <a:rPr lang="ja-JP" altLang="en-US" dirty="0" smtClean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The one program running at all times on the computer</a:t>
            </a:r>
            <a:r>
              <a:rPr lang="ja-JP" altLang="en-US" dirty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 is the </a:t>
            </a:r>
            <a:r>
              <a:rPr lang="en-US" altLang="ja-JP" b="1" dirty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kernel</a:t>
            </a:r>
            <a:r>
              <a:rPr lang="en-US" altLang="ja-JP" dirty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.</a:t>
            </a:r>
            <a:r>
              <a:rPr lang="en-US" altLang="ja-JP" b="1" dirty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  </a:t>
            </a:r>
            <a:r>
              <a:rPr lang="en-US" altLang="ja-JP" dirty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Everything else is either a system program (ships with the operating system) or an application program.</a:t>
            </a:r>
            <a:endParaRPr lang="en-US" dirty="0">
              <a:solidFill>
                <a:srgbClr val="7F7F7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/>
            <a:endParaRPr lang="en-US" dirty="0">
              <a:solidFill>
                <a:srgbClr val="7F7F7F"/>
              </a:solidFill>
              <a:latin typeface="Helvetica" charset="0"/>
              <a:ea typeface="ＭＳ Ｐゴシック" charset="0"/>
            </a:endParaRP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31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To Manage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3366FF"/>
                </a:solidFill>
              </a:rPr>
              <a:t>CPU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dirty="0"/>
              <a:t>be shared among </a:t>
            </a:r>
            <a:endParaRPr lang="en-US" dirty="0" smtClean="0"/>
          </a:p>
          <a:p>
            <a:pPr lvl="1"/>
            <a:r>
              <a:rPr lang="en-US" dirty="0" smtClean="0"/>
              <a:t>users?</a:t>
            </a:r>
          </a:p>
          <a:p>
            <a:pPr lvl="1"/>
            <a:r>
              <a:rPr lang="en-US" dirty="0" smtClean="0"/>
              <a:t> “applications”?</a:t>
            </a:r>
          </a:p>
          <a:p>
            <a:pPr lvl="1"/>
            <a:r>
              <a:rPr lang="en-US" dirty="0" smtClean="0"/>
              <a:t> processes ?</a:t>
            </a:r>
          </a:p>
          <a:p>
            <a:pPr lvl="1"/>
            <a:r>
              <a:rPr lang="en-US" dirty="0" smtClean="0"/>
              <a:t>or threads?</a:t>
            </a:r>
          </a:p>
          <a:p>
            <a:r>
              <a:rPr lang="en-US" b="1" dirty="0" smtClean="0">
                <a:solidFill>
                  <a:srgbClr val="3366FF"/>
                </a:solidFill>
              </a:rPr>
              <a:t>Memory System </a:t>
            </a:r>
            <a:r>
              <a:rPr lang="en-US" dirty="0" smtClean="0"/>
              <a:t>to be shared</a:t>
            </a:r>
          </a:p>
          <a:p>
            <a:pPr lvl="1"/>
            <a:r>
              <a:rPr lang="en-US" dirty="0" smtClean="0"/>
              <a:t>within a process</a:t>
            </a:r>
          </a:p>
          <a:p>
            <a:r>
              <a:rPr lang="en-US" b="1" dirty="0" smtClean="0">
                <a:solidFill>
                  <a:srgbClr val="3366FF"/>
                </a:solidFill>
              </a:rPr>
              <a:t>I/O System </a:t>
            </a:r>
            <a:endParaRPr lang="en-US" b="1" dirty="0">
              <a:solidFill>
                <a:srgbClr val="33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261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9975" y="277813"/>
            <a:ext cx="7616825" cy="57626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F7F7F"/>
                </a:solidFill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i="1" dirty="0" smtClean="0">
                <a:solidFill>
                  <a:srgbClr val="7F7F7F"/>
                </a:solidFill>
                <a:latin typeface="Arial" charset="0"/>
                <a:ea typeface="ＭＳ Ｐゴシック" charset="0"/>
                <a:cs typeface="ＭＳ Ｐゴシック" charset="0"/>
              </a:rPr>
              <a:t>Keeping Many </a:t>
            </a:r>
            <a:r>
              <a:rPr lang="is-IS" i="1" dirty="0" smtClean="0">
                <a:solidFill>
                  <a:srgbClr val="7F7F7F"/>
                </a:solidFill>
                <a:latin typeface="Arial" charset="0"/>
                <a:ea typeface="ＭＳ Ｐゴシック" charset="0"/>
                <a:cs typeface="ＭＳ Ｐゴシック" charset="0"/>
              </a:rPr>
              <a:t>…. </a:t>
            </a:r>
            <a:r>
              <a:rPr lang="en-US" i="1" dirty="0" smtClean="0">
                <a:solidFill>
                  <a:srgbClr val="7F7F7F"/>
                </a:solidFill>
                <a:latin typeface="Arial" charset="0"/>
                <a:ea typeface="ＭＳ Ｐゴシック" charset="0"/>
                <a:cs typeface="ＭＳ Ｐゴシック" charset="0"/>
              </a:rPr>
              <a:t>In the System</a:t>
            </a:r>
            <a:r>
              <a:rPr lang="en-US" dirty="0" smtClean="0">
                <a:solidFill>
                  <a:srgbClr val="7F7F7F"/>
                </a:solidFill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dirty="0">
              <a:solidFill>
                <a:srgbClr val="7F7F7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39813"/>
            <a:ext cx="7832725" cy="546258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600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Multiprogramming</a:t>
            </a:r>
            <a:r>
              <a:rPr lang="en-US" sz="1600" dirty="0">
                <a:latin typeface="Helvetica" charset="0"/>
                <a:ea typeface="ＭＳ Ｐゴシック" charset="0"/>
                <a:cs typeface="ＭＳ Ｐゴシック" charset="0"/>
              </a:rPr>
              <a:t> needed for efficiency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Helvetica" charset="0"/>
                <a:ea typeface="ＭＳ Ｐゴシック" charset="0"/>
              </a:rPr>
              <a:t>Single user cannot keep CPU and I/O devices busy at all times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Helvetica" charset="0"/>
                <a:ea typeface="ＭＳ Ｐゴシック" charset="0"/>
              </a:rPr>
              <a:t>Multiprogramming organizes jobs (code and data) so CPU always has one to execute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Helvetica" charset="0"/>
                <a:ea typeface="ＭＳ Ｐゴシック" charset="0"/>
              </a:rPr>
              <a:t>A subset of total jobs in system is kept in memory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Helvetica" charset="0"/>
                <a:ea typeface="ＭＳ Ｐゴシック" charset="0"/>
              </a:rPr>
              <a:t>One job selected and run via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job scheduling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Helvetica" charset="0"/>
                <a:ea typeface="ＭＳ Ｐゴシック" charset="0"/>
              </a:rPr>
              <a:t>When it has to wait (for I/O for example), OS switches to another job</a:t>
            </a:r>
          </a:p>
          <a:p>
            <a:pPr lvl="1">
              <a:lnSpc>
                <a:spcPct val="90000"/>
              </a:lnSpc>
            </a:pPr>
            <a:endParaRPr lang="en-US" sz="800" dirty="0">
              <a:latin typeface="Helvetica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Timesharing (multitasking) </a:t>
            </a:r>
            <a:r>
              <a:rPr lang="en-US" sz="1600" dirty="0">
                <a:latin typeface="Helvetica" charset="0"/>
                <a:ea typeface="ＭＳ Ｐゴシック" charset="0"/>
                <a:cs typeface="ＭＳ Ｐゴシック" charset="0"/>
              </a:rPr>
              <a:t>is logical extension in which CPU switches jobs so frequently that users can interact with each job while it is running, creating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interactive</a:t>
            </a:r>
            <a:r>
              <a:rPr lang="en-US" sz="1600" dirty="0">
                <a:latin typeface="Helvetica" charset="0"/>
                <a:ea typeface="ＭＳ Ｐゴシック" charset="0"/>
                <a:cs typeface="ＭＳ Ｐゴシック" charset="0"/>
              </a:rPr>
              <a:t> computing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Response time </a:t>
            </a:r>
            <a:r>
              <a:rPr lang="en-US" sz="1600" dirty="0">
                <a:latin typeface="Helvetica" charset="0"/>
                <a:ea typeface="ＭＳ Ｐゴシック" charset="0"/>
              </a:rPr>
              <a:t>should be &lt; 1 second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Helvetica" charset="0"/>
                <a:ea typeface="ＭＳ Ｐゴシック" charset="0"/>
              </a:rPr>
              <a:t>Each user has at least one program executing in memory </a:t>
            </a:r>
            <a:r>
              <a:rPr lang="en-US" sz="1600" dirty="0">
                <a:latin typeface="Helvetica" charset="0"/>
                <a:ea typeface="ＭＳ Ｐゴシック" charset="0"/>
                <a:sym typeface="Wingdings 3" charset="0"/>
              </a:rPr>
              <a:t>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  <a:sym typeface="Wingdings 3" charset="0"/>
              </a:rPr>
              <a:t>process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Helvetica" charset="0"/>
                <a:ea typeface="ＭＳ Ｐゴシック" charset="0"/>
                <a:sym typeface="Wingdings 3" charset="0"/>
              </a:rPr>
              <a:t>If several jobs ready to run at the same time 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  <a:sym typeface="Wingdings 3" charset="0"/>
              </a:rPr>
              <a:t>CPU scheduling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Helvetica" charset="0"/>
                <a:ea typeface="ＭＳ Ｐゴシック" charset="0"/>
                <a:sym typeface="Wingdings 3" charset="0"/>
              </a:rPr>
              <a:t>If processes don</a:t>
            </a:r>
            <a:r>
              <a:rPr lang="ja-JP" altLang="en-US" sz="1600" dirty="0">
                <a:latin typeface="Helvetica" charset="0"/>
                <a:ea typeface="ＭＳ Ｐゴシック" charset="0"/>
                <a:sym typeface="Wingdings 3" charset="0"/>
              </a:rPr>
              <a:t>’</a:t>
            </a:r>
            <a:r>
              <a:rPr lang="en-US" altLang="ja-JP" sz="1600" dirty="0">
                <a:latin typeface="Helvetica" charset="0"/>
                <a:ea typeface="ＭＳ Ｐゴシック" charset="0"/>
                <a:sym typeface="Wingdings 3" charset="0"/>
              </a:rPr>
              <a:t>t fit in memory, </a:t>
            </a:r>
            <a:r>
              <a:rPr lang="en-US" altLang="ja-JP" b="1" dirty="0">
                <a:solidFill>
                  <a:srgbClr val="3366FF"/>
                </a:solidFill>
                <a:latin typeface="Helvetica" charset="0"/>
                <a:ea typeface="ＭＳ Ｐゴシック" charset="0"/>
                <a:sym typeface="Wingdings 3" charset="0"/>
              </a:rPr>
              <a:t>swapping</a:t>
            </a:r>
            <a:r>
              <a:rPr lang="en-US" altLang="ja-JP" sz="1600" dirty="0">
                <a:latin typeface="Helvetica" charset="0"/>
                <a:ea typeface="ＭＳ Ｐゴシック" charset="0"/>
                <a:sym typeface="Wingdings 3" charset="0"/>
              </a:rPr>
              <a:t> moves them in and out to run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  <a:sym typeface="Wingdings 3" charset="0"/>
              </a:rPr>
              <a:t>Virtual memory </a:t>
            </a:r>
            <a:r>
              <a:rPr lang="en-US" sz="1600" dirty="0">
                <a:latin typeface="Helvetica" charset="0"/>
                <a:ea typeface="ＭＳ Ｐゴシック" charset="0"/>
                <a:sym typeface="Wingdings 3" charset="0"/>
              </a:rPr>
              <a:t>allows execution of processes not completely in memory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7850E7-7C6C-754D-81F8-C814130E13C9}" type="slidenum">
              <a:rPr lang="en-US" smtClean="0"/>
              <a:pPr algn="r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0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5838" y="277813"/>
            <a:ext cx="8229600" cy="57626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7F7F7F"/>
                </a:solidFill>
                <a:latin typeface="Arial" charset="0"/>
                <a:ea typeface="ＭＳ Ｐゴシック" charset="0"/>
                <a:cs typeface="ＭＳ Ｐゴシック" charset="0"/>
              </a:rPr>
              <a:t>Memory Layout for </a:t>
            </a:r>
            <a:r>
              <a:rPr lang="en-US" sz="2800" dirty="0" err="1">
                <a:solidFill>
                  <a:srgbClr val="7F7F7F"/>
                </a:solidFill>
                <a:latin typeface="Arial" charset="0"/>
                <a:ea typeface="ＭＳ Ｐゴシック" charset="0"/>
                <a:cs typeface="ＭＳ Ｐゴシック" charset="0"/>
              </a:rPr>
              <a:t>Multiprogrammed</a:t>
            </a:r>
            <a:r>
              <a:rPr lang="en-US" sz="2800" dirty="0">
                <a:solidFill>
                  <a:srgbClr val="7F7F7F"/>
                </a:solidFill>
                <a:latin typeface="Arial" charset="0"/>
                <a:ea typeface="ＭＳ Ｐゴシック" charset="0"/>
                <a:cs typeface="ＭＳ Ｐゴシック" charset="0"/>
              </a:rPr>
              <a:t> System</a:t>
            </a:r>
          </a:p>
        </p:txBody>
      </p:sp>
      <p:pic>
        <p:nvPicPr>
          <p:cNvPr id="5837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76350"/>
            <a:ext cx="311150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7850E7-7C6C-754D-81F8-C814130E13C9}" type="slidenum">
              <a:rPr lang="en-US" smtClean="0"/>
              <a:pPr algn="r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641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14878" y="127432"/>
            <a:ext cx="4429125" cy="390525"/>
          </a:xfrm>
        </p:spPr>
        <p:txBody>
          <a:bodyPr/>
          <a:lstStyle/>
          <a:p>
            <a:r>
              <a:rPr lang="en-US" dirty="0" smtClean="0">
                <a:ea typeface="Century Gothic"/>
                <a:sym typeface="Questrial"/>
              </a:rPr>
              <a:t>Overview</a:t>
            </a:r>
            <a:endParaRPr lang="en-US" dirty="0"/>
          </a:p>
        </p:txBody>
      </p:sp>
      <p:pic>
        <p:nvPicPr>
          <p:cNvPr id="5" name="Picture 4" descr="heads.jp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01"/>
          <a:stretch/>
        </p:blipFill>
        <p:spPr>
          <a:xfrm>
            <a:off x="153716" y="1543300"/>
            <a:ext cx="4339459" cy="1921533"/>
          </a:xfrm>
          <a:prstGeom prst="rect">
            <a:avLst/>
          </a:prstGeom>
        </p:spPr>
      </p:pic>
      <p:pic>
        <p:nvPicPr>
          <p:cNvPr id="6" name="Picture 5" descr="heads.jp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01"/>
          <a:stretch/>
        </p:blipFill>
        <p:spPr>
          <a:xfrm>
            <a:off x="95536" y="2713644"/>
            <a:ext cx="4455814" cy="1973056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831557" y="754024"/>
            <a:ext cx="4215880" cy="5819181"/>
          </a:xfrm>
        </p:spPr>
        <p:txBody>
          <a:bodyPr/>
          <a:lstStyle/>
          <a:p>
            <a:pPr marL="137160" indent="0">
              <a:buNone/>
            </a:pPr>
            <a:r>
              <a:rPr lang="en-US" sz="2100" b="1" dirty="0"/>
              <a:t>Objectives</a:t>
            </a:r>
          </a:p>
          <a:p>
            <a:r>
              <a:rPr lang="en-US" dirty="0" smtClean="0"/>
              <a:t>Review/tour the key components of a </a:t>
            </a:r>
            <a:r>
              <a:rPr lang="en-US" dirty="0" smtClean="0">
                <a:solidFill>
                  <a:srgbClr val="FF6600"/>
                </a:solidFill>
              </a:rPr>
              <a:t>Computer System</a:t>
            </a:r>
          </a:p>
          <a:p>
            <a:r>
              <a:rPr lang="en-US" dirty="0" smtClean="0"/>
              <a:t>Learn </a:t>
            </a:r>
            <a:r>
              <a:rPr lang="en-US" dirty="0"/>
              <a:t>about and understand an  </a:t>
            </a:r>
            <a:r>
              <a:rPr lang="en-US" dirty="0">
                <a:solidFill>
                  <a:srgbClr val="FF6600"/>
                </a:solidFill>
              </a:rPr>
              <a:t>operating </a:t>
            </a:r>
            <a:r>
              <a:rPr lang="en-US" dirty="0" smtClean="0">
                <a:solidFill>
                  <a:srgbClr val="FF6600"/>
                </a:solidFill>
              </a:rPr>
              <a:t>system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/>
              <a:t>Learn and understand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6600"/>
                </a:solidFill>
              </a:rPr>
              <a:t>role/duties of an operating system</a:t>
            </a:r>
            <a:r>
              <a:rPr lang="en-US" dirty="0" smtClean="0">
                <a:solidFill>
                  <a:srgbClr val="FFFFFF"/>
                </a:solidFill>
              </a:rPr>
              <a:t>: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Processes</a:t>
            </a:r>
            <a:r>
              <a:rPr lang="en-US" dirty="0" smtClean="0">
                <a:solidFill>
                  <a:srgbClr val="FFFFFF"/>
                </a:solidFill>
              </a:rPr>
              <a:t> Management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Memory</a:t>
            </a:r>
            <a:r>
              <a:rPr lang="en-US" dirty="0" smtClean="0">
                <a:solidFill>
                  <a:srgbClr val="FFFFFF"/>
                </a:solidFill>
              </a:rPr>
              <a:t> management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(External) </a:t>
            </a:r>
            <a:r>
              <a:rPr lang="en-US" dirty="0" smtClean="0">
                <a:solidFill>
                  <a:srgbClr val="FF6600"/>
                </a:solidFill>
              </a:rPr>
              <a:t>Storage</a:t>
            </a:r>
            <a:r>
              <a:rPr lang="en-US" dirty="0" smtClean="0">
                <a:solidFill>
                  <a:srgbClr val="FFFFFF"/>
                </a:solidFill>
              </a:rPr>
              <a:t> Management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I/O</a:t>
            </a:r>
            <a:r>
              <a:rPr lang="en-US" dirty="0" smtClean="0">
                <a:solidFill>
                  <a:srgbClr val="FFFFFF"/>
                </a:solidFill>
              </a:rPr>
              <a:t> System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Protection and Security</a:t>
            </a:r>
            <a:endParaRPr lang="en-US" dirty="0">
              <a:solidFill>
                <a:srgbClr val="FF6600"/>
              </a:solidFill>
            </a:endParaRPr>
          </a:p>
          <a:p>
            <a:pPr marL="137160" indent="0">
              <a:buNone/>
            </a:pPr>
            <a:r>
              <a:rPr lang="en-US" sz="2000" b="1" dirty="0" smtClean="0"/>
              <a:t>Requirements</a:t>
            </a:r>
          </a:p>
          <a:p>
            <a:r>
              <a:rPr lang="en-US" dirty="0" smtClean="0"/>
              <a:t>Passing grade in COMP 2710 and (COMP 3350 or ELEC 2220)</a:t>
            </a:r>
          </a:p>
          <a:p>
            <a:r>
              <a:rPr lang="en-US" dirty="0" smtClean="0"/>
              <a:t>Complete assigned readings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659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512064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rgbClr val="7F7F7F"/>
                </a:solidFill>
              </a:rPr>
              <a:t>Memory System: an </a:t>
            </a:r>
            <a:r>
              <a:rPr lang="en-US" b="1" dirty="0" smtClean="0">
                <a:solidFill>
                  <a:srgbClr val="3366FF"/>
                </a:solidFill>
              </a:rPr>
              <a:t>Hierarchy</a:t>
            </a:r>
            <a:r>
              <a:rPr lang="en-US" dirty="0" smtClean="0">
                <a:solidFill>
                  <a:srgbClr val="7F7F7F"/>
                </a:solidFill>
              </a:rPr>
              <a:t>.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Why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>
                <a:solidFill>
                  <a:srgbClr val="7F7F7F"/>
                </a:solidFill>
              </a:rPr>
              <a:t>is the memory system </a:t>
            </a:r>
            <a:r>
              <a:rPr lang="en-US" b="1" dirty="0" smtClean="0">
                <a:solidFill>
                  <a:srgbClr val="3366FF"/>
                </a:solidFill>
              </a:rPr>
              <a:t>hierarchical</a:t>
            </a:r>
            <a:r>
              <a:rPr lang="en-US" dirty="0" smtClean="0">
                <a:solidFill>
                  <a:srgbClr val="7F7F7F"/>
                </a:solidFill>
              </a:rPr>
              <a:t>?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Role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>
                <a:solidFill>
                  <a:srgbClr val="7F7F7F"/>
                </a:solidFill>
              </a:rPr>
              <a:t>of the OS to </a:t>
            </a:r>
            <a:r>
              <a:rPr lang="en-US" dirty="0" smtClean="0">
                <a:solidFill>
                  <a:srgbClr val="7F7F7F"/>
                </a:solidFill>
              </a:rPr>
              <a:t>manage/move data in </a:t>
            </a:r>
            <a:r>
              <a:rPr lang="en-US" dirty="0" smtClean="0">
                <a:solidFill>
                  <a:srgbClr val="7F7F7F"/>
                </a:solidFill>
              </a:rPr>
              <a:t>the memory system</a:t>
            </a:r>
          </a:p>
          <a:p>
            <a:pPr lvl="1"/>
            <a:endParaRPr lang="en-US" dirty="0" smtClean="0">
              <a:solidFill>
                <a:srgbClr val="7F7F7F"/>
              </a:solidFill>
            </a:endParaRPr>
          </a:p>
          <a:p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78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  <a:latin typeface="Arial" charset="0"/>
                <a:ea typeface="ＭＳ Ｐゴシック" charset="0"/>
                <a:cs typeface="ＭＳ Ｐゴシック" charset="0"/>
              </a:rPr>
              <a:t>Memory System</a:t>
            </a:r>
            <a:endParaRPr lang="en-US" b="1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Registers</a:t>
            </a:r>
          </a:p>
          <a:p>
            <a:r>
              <a:rPr lang="en-US" b="1" dirty="0" smtClean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Cache</a:t>
            </a:r>
          </a:p>
          <a:p>
            <a:r>
              <a:rPr lang="en-US" b="1" dirty="0" smtClean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Main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memory </a:t>
            </a:r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– only large storage media that the CPU can access directly</a:t>
            </a:r>
          </a:p>
          <a:p>
            <a:pPr lvl="1"/>
            <a:r>
              <a:rPr lang="en-US" b="1" dirty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Random</a:t>
            </a:r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US" b="1" dirty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access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Typically </a:t>
            </a:r>
            <a:r>
              <a:rPr lang="en-US" b="1" dirty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volatile</a:t>
            </a:r>
          </a:p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Secondary storage </a:t>
            </a:r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– extension of main memory that provides </a:t>
            </a:r>
            <a:r>
              <a:rPr lang="en-US" b="1" i="1" dirty="0" smtClean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larger</a:t>
            </a:r>
            <a:r>
              <a:rPr lang="en-US" dirty="0" smtClean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 smtClean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nonvolatile</a:t>
            </a:r>
            <a:r>
              <a:rPr lang="en-US" dirty="0" smtClean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storage capacity</a:t>
            </a:r>
          </a:p>
          <a:p>
            <a:endParaRPr lang="en-US" dirty="0">
              <a:solidFill>
                <a:srgbClr val="7F7F7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Magnetic disks </a:t>
            </a:r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– rigid metal or glass platters covered with magnetic recording material 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Disk surface is logically divided into </a:t>
            </a:r>
            <a:r>
              <a:rPr lang="en-US" b="1" dirty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tracks</a:t>
            </a:r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, which are subdivided into </a:t>
            </a:r>
            <a:r>
              <a:rPr lang="en-US" b="1" dirty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sectors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The </a:t>
            </a:r>
            <a:r>
              <a:rPr lang="en-US" b="1" dirty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disk controller </a:t>
            </a:r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determines the logical interaction between the device and the computer </a:t>
            </a:r>
            <a:endParaRPr lang="en-US" dirty="0" smtClean="0">
              <a:solidFill>
                <a:srgbClr val="7F7F7F"/>
              </a:solidFill>
              <a:latin typeface="Helvetica" charset="0"/>
              <a:ea typeface="ＭＳ Ｐゴシック" charset="0"/>
            </a:endParaRPr>
          </a:p>
          <a:p>
            <a:r>
              <a:rPr lang="en-US" b="1" dirty="0" smtClean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Network</a:t>
            </a:r>
            <a:r>
              <a:rPr lang="en-US" b="1" dirty="0" smtClean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 (clouds)</a:t>
            </a:r>
            <a:endParaRPr lang="en-US" b="1" dirty="0">
              <a:solidFill>
                <a:srgbClr val="7F7F7F"/>
              </a:solidFill>
              <a:latin typeface="Helvetica" charset="0"/>
              <a:ea typeface="ＭＳ Ｐゴシック" charset="0"/>
            </a:endParaRP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684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76300" y="277813"/>
            <a:ext cx="7810500" cy="57626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F7F7F"/>
                </a:solidFill>
                <a:latin typeface="Arial" charset="0"/>
                <a:ea typeface="ＭＳ Ｐゴシック" charset="0"/>
                <a:cs typeface="ＭＳ Ｐゴシック" charset="0"/>
              </a:rPr>
              <a:t>Memory System Hierarchy</a:t>
            </a:r>
            <a:endParaRPr lang="en-US" dirty="0">
              <a:solidFill>
                <a:srgbClr val="7F7F7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762875" cy="45307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Storage systems organized in </a:t>
            </a:r>
            <a:r>
              <a:rPr lang="en-US" dirty="0" smtClean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an hierarchy because of</a:t>
            </a:r>
            <a:endParaRPr lang="en-US" dirty="0">
              <a:solidFill>
                <a:srgbClr val="7F7F7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Speed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Cost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Volatility</a:t>
            </a:r>
          </a:p>
          <a:p>
            <a:pPr marL="37719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Faster costs more</a:t>
            </a:r>
            <a:r>
              <a:rPr lang="en-US" dirty="0" smtClean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.</a:t>
            </a:r>
            <a:endParaRPr lang="en-US" dirty="0">
              <a:solidFill>
                <a:srgbClr val="7F7F7F"/>
              </a:solidFill>
              <a:latin typeface="Helvetica" charset="0"/>
              <a:ea typeface="ＭＳ Ｐゴシック" charset="0"/>
            </a:endParaRPr>
          </a:p>
          <a:p>
            <a:pPr lvl="1"/>
            <a:endParaRPr lang="en-US" dirty="0">
              <a:solidFill>
                <a:srgbClr val="7F7F7F"/>
              </a:solidFill>
              <a:latin typeface="Helvetica" charset="0"/>
              <a:ea typeface="ＭＳ Ｐゴシック" charset="0"/>
            </a:endParaRPr>
          </a:p>
          <a:p>
            <a:r>
              <a:rPr lang="en-US" b="1" dirty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Caching</a:t>
            </a:r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 – copying information into faster storage system; main memory can be viewed as a </a:t>
            </a:r>
            <a:r>
              <a:rPr lang="en-US" i="1" dirty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cache</a:t>
            </a:r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 for secondary storage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57626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F7F7F"/>
                </a:solidFill>
                <a:latin typeface="Arial" charset="0"/>
                <a:ea typeface="ＭＳ Ｐゴシック" charset="0"/>
                <a:cs typeface="ＭＳ Ｐゴシック" charset="0"/>
              </a:rPr>
              <a:t>Memory System Hierarchy</a:t>
            </a:r>
            <a:endParaRPr lang="en-US" dirty="0">
              <a:solidFill>
                <a:srgbClr val="7F7F7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403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1384300"/>
            <a:ext cx="5330825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12725" y="1377950"/>
            <a:ext cx="369888" cy="4449763"/>
            <a:chOff x="212725" y="1377950"/>
            <a:chExt cx="369888" cy="4449763"/>
          </a:xfrm>
        </p:grpSpPr>
        <p:cxnSp>
          <p:nvCxnSpPr>
            <p:cNvPr id="44035" name="Straight Arrow Connector 2"/>
            <p:cNvCxnSpPr>
              <a:cxnSpLocks noChangeShapeType="1"/>
            </p:cNvCxnSpPr>
            <p:nvPr/>
          </p:nvCxnSpPr>
          <p:spPr bwMode="auto">
            <a:xfrm flipV="1">
              <a:off x="541338" y="1377950"/>
              <a:ext cx="9525" cy="4449763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36" name="TextBox 3"/>
            <p:cNvSpPr txBox="1">
              <a:spLocks noChangeArrowheads="1"/>
            </p:cNvSpPr>
            <p:nvPr/>
          </p:nvSpPr>
          <p:spPr bwMode="auto">
            <a:xfrm rot="-5400000">
              <a:off x="-476250" y="3090863"/>
              <a:ext cx="17478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kumimoji="0" lang="en-US" dirty="0">
                  <a:solidFill>
                    <a:srgbClr val="7F7F7F"/>
                  </a:solidFill>
                  <a:latin typeface="Verdana" charset="0"/>
                </a:rPr>
                <a:t>Cost per byte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68363" y="1398588"/>
            <a:ext cx="369887" cy="4459287"/>
            <a:chOff x="868363" y="1398588"/>
            <a:chExt cx="369887" cy="4459287"/>
          </a:xfrm>
        </p:grpSpPr>
        <p:cxnSp>
          <p:nvCxnSpPr>
            <p:cNvPr id="44037" name="Straight Arrow Connector 5"/>
            <p:cNvCxnSpPr>
              <a:cxnSpLocks noChangeShapeType="1"/>
            </p:cNvCxnSpPr>
            <p:nvPr/>
          </p:nvCxnSpPr>
          <p:spPr bwMode="auto">
            <a:xfrm>
              <a:off x="895350" y="1398588"/>
              <a:ext cx="11113" cy="4459287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38" name="TextBox 8"/>
            <p:cNvSpPr txBox="1">
              <a:spLocks noChangeArrowheads="1"/>
            </p:cNvSpPr>
            <p:nvPr/>
          </p:nvSpPr>
          <p:spPr bwMode="auto">
            <a:xfrm rot="-5400000">
              <a:off x="248444" y="2967832"/>
              <a:ext cx="16097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kumimoji="0" lang="en-US">
                  <a:solidFill>
                    <a:srgbClr val="7F7F7F"/>
                  </a:solidFill>
                  <a:latin typeface="Verdana" charset="0"/>
                </a:rPr>
                <a:t>Access Time</a:t>
              </a:r>
            </a:p>
          </p:txBody>
        </p:sp>
      </p:grpSp>
      <p:sp>
        <p:nvSpPr>
          <p:cNvPr id="44039" name="Rectangle 3"/>
          <p:cNvSpPr>
            <a:spLocks noChangeArrowheads="1"/>
          </p:cNvSpPr>
          <p:nvPr/>
        </p:nvSpPr>
        <p:spPr bwMode="auto">
          <a:xfrm>
            <a:off x="1998663" y="3209925"/>
            <a:ext cx="4360862" cy="1771650"/>
          </a:xfrm>
          <a:prstGeom prst="rect">
            <a:avLst/>
          </a:prstGeom>
          <a:solidFill>
            <a:schemeClr val="bg1"/>
          </a:solidFill>
          <a:ln w="762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solidFill>
                <a:srgbClr val="7F7F7F"/>
              </a:solidFill>
            </a:endParaRPr>
          </a:p>
        </p:txBody>
      </p:sp>
      <p:sp>
        <p:nvSpPr>
          <p:cNvPr id="44040" name="TextBox 4"/>
          <p:cNvSpPr txBox="1">
            <a:spLocks noChangeArrowheads="1"/>
          </p:cNvSpPr>
          <p:nvPr/>
        </p:nvSpPr>
        <p:spPr bwMode="auto">
          <a:xfrm>
            <a:off x="3781425" y="3741738"/>
            <a:ext cx="6842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>
              <a:defRPr kumimoji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kumimoji="0" lang="en-US">
                <a:solidFill>
                  <a:srgbClr val="7F7F7F"/>
                </a:solidFill>
                <a:latin typeface="Verdana" charset="0"/>
              </a:rPr>
              <a:t>Disk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35088" y="1403350"/>
            <a:ext cx="369887" cy="4459288"/>
            <a:chOff x="1335088" y="1403350"/>
            <a:chExt cx="369887" cy="4459288"/>
          </a:xfrm>
        </p:grpSpPr>
        <p:cxnSp>
          <p:nvCxnSpPr>
            <p:cNvPr id="44041" name="Straight Arrow Connector 5"/>
            <p:cNvCxnSpPr>
              <a:cxnSpLocks noChangeShapeType="1"/>
            </p:cNvCxnSpPr>
            <p:nvPr/>
          </p:nvCxnSpPr>
          <p:spPr bwMode="auto">
            <a:xfrm>
              <a:off x="1363663" y="1403350"/>
              <a:ext cx="9525" cy="4459288"/>
            </a:xfrm>
            <a:prstGeom prst="straightConnector1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42" name="TextBox 8"/>
            <p:cNvSpPr txBox="1">
              <a:spLocks noChangeArrowheads="1"/>
            </p:cNvSpPr>
            <p:nvPr/>
          </p:nvSpPr>
          <p:spPr bwMode="auto">
            <a:xfrm rot="-5400000">
              <a:off x="1188244" y="2972594"/>
              <a:ext cx="6635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kumimoji="0" lang="en-US" dirty="0">
                  <a:solidFill>
                    <a:srgbClr val="7F7F7F"/>
                  </a:solidFill>
                  <a:latin typeface="Verdana" charset="0"/>
                </a:rPr>
                <a:t>Size</a:t>
              </a:r>
            </a:p>
          </p:txBody>
        </p:sp>
      </p:grpSp>
      <p:sp>
        <p:nvSpPr>
          <p:cNvPr id="44043" name="TextBox 5"/>
          <p:cNvSpPr txBox="1">
            <a:spLocks noChangeArrowheads="1"/>
          </p:cNvSpPr>
          <p:nvPr/>
        </p:nvSpPr>
        <p:spPr bwMode="auto">
          <a:xfrm>
            <a:off x="4410075" y="2608263"/>
            <a:ext cx="3703545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>
              <a:defRPr kumimoji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kumimoji="0" lang="en-US" sz="1400" dirty="0">
                <a:solidFill>
                  <a:srgbClr val="7F7F7F"/>
                </a:solidFill>
                <a:latin typeface="Verdana" charset="0"/>
              </a:rPr>
              <a:t>Transfers governed by </a:t>
            </a:r>
            <a:r>
              <a:rPr kumimoji="0" lang="en-US" sz="3200" b="1" dirty="0">
                <a:solidFill>
                  <a:srgbClr val="3366FF"/>
                </a:solidFill>
                <a:latin typeface="Verdana" charset="0"/>
              </a:rPr>
              <a:t>OS/</a:t>
            </a:r>
            <a:r>
              <a:rPr kumimoji="0" lang="en-US" sz="1600" b="1" dirty="0">
                <a:solidFill>
                  <a:srgbClr val="3366FF"/>
                </a:solidFill>
                <a:latin typeface="Verdana" charset="0"/>
              </a:rPr>
              <a:t>User</a:t>
            </a:r>
          </a:p>
        </p:txBody>
      </p:sp>
      <p:sp>
        <p:nvSpPr>
          <p:cNvPr id="44044" name="TextBox 14"/>
          <p:cNvSpPr txBox="1">
            <a:spLocks noChangeArrowheads="1"/>
          </p:cNvSpPr>
          <p:nvPr/>
        </p:nvSpPr>
        <p:spPr bwMode="auto">
          <a:xfrm>
            <a:off x="4327525" y="2190750"/>
            <a:ext cx="33585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>
              <a:defRPr kumimoji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kumimoji="0" lang="en-US" sz="1400" dirty="0">
                <a:solidFill>
                  <a:srgbClr val="7F7F7F"/>
                </a:solidFill>
                <a:latin typeface="Verdana" charset="0"/>
              </a:rPr>
              <a:t>Transfers governed by </a:t>
            </a:r>
            <a:r>
              <a:rPr kumimoji="0" lang="en-US" sz="1600" b="1" dirty="0">
                <a:solidFill>
                  <a:srgbClr val="3366FF"/>
                </a:solidFill>
                <a:latin typeface="Verdana" charset="0"/>
              </a:rPr>
              <a:t>hardware</a:t>
            </a:r>
          </a:p>
        </p:txBody>
      </p:sp>
      <p:sp>
        <p:nvSpPr>
          <p:cNvPr id="44045" name="TextBox 15"/>
          <p:cNvSpPr txBox="1">
            <a:spLocks noChangeArrowheads="1"/>
          </p:cNvSpPr>
          <p:nvPr/>
        </p:nvSpPr>
        <p:spPr bwMode="auto">
          <a:xfrm>
            <a:off x="4302125" y="1654175"/>
            <a:ext cx="48397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>
              <a:defRPr kumimoji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kumimoji="0" lang="en-US" sz="1400" dirty="0">
                <a:solidFill>
                  <a:srgbClr val="7F7F7F"/>
                </a:solidFill>
                <a:latin typeface="Verdana" charset="0"/>
              </a:rPr>
              <a:t>Transfers governed by </a:t>
            </a:r>
            <a:r>
              <a:rPr kumimoji="0" lang="en-US" sz="1600" b="1" dirty="0">
                <a:solidFill>
                  <a:srgbClr val="3366FF"/>
                </a:solidFill>
                <a:latin typeface="Verdana" charset="0"/>
              </a:rPr>
              <a:t>programmer/compiler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3" grpId="0"/>
      <p:bldP spid="44044" grpId="0"/>
      <p:bldP spid="440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277813"/>
            <a:ext cx="8531225" cy="57626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>
                <a:solidFill>
                  <a:srgbClr val="7F7F7F"/>
                </a:solidFill>
                <a:latin typeface="Arial" charset="0"/>
                <a:ea typeface="ＭＳ Ｐゴシック" charset="0"/>
                <a:cs typeface="ＭＳ Ｐゴシック" charset="0"/>
              </a:rPr>
              <a:t>Performance of Various Levels of Storage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607300" cy="45307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Movement between levels of storage hierarchy can be explicit or implicit</a:t>
            </a:r>
          </a:p>
        </p:txBody>
      </p:sp>
      <p:pic>
        <p:nvPicPr>
          <p:cNvPr id="4608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8" y="2300288"/>
            <a:ext cx="7632700" cy="319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916588" y="1976478"/>
            <a:ext cx="7401912" cy="369332"/>
            <a:chOff x="916588" y="1976478"/>
            <a:chExt cx="7401912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916588" y="1976478"/>
              <a:ext cx="1547212" cy="369332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Price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78688" y="1976478"/>
              <a:ext cx="1699612" cy="369332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93188" y="1976478"/>
              <a:ext cx="1432912" cy="369332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28288" y="1976478"/>
              <a:ext cx="1344012" cy="369332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74488" y="1976478"/>
              <a:ext cx="1344012" cy="369332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?</a:t>
              </a:r>
            </a:p>
          </p:txBody>
        </p:sp>
      </p:grpSp>
      <p:sp>
        <p:nvSpPr>
          <p:cNvPr id="4" name="Oval 3"/>
          <p:cNvSpPr/>
          <p:nvPr/>
        </p:nvSpPr>
        <p:spPr>
          <a:xfrm>
            <a:off x="5626100" y="4648200"/>
            <a:ext cx="1460500" cy="4699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010400" y="4660900"/>
            <a:ext cx="1460500" cy="4699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  <a:latin typeface="Arial" charset="0"/>
                <a:ea typeface="ＭＳ Ｐゴシック" charset="0"/>
                <a:cs typeface="ＭＳ Ｐゴシック" charset="0"/>
              </a:rPr>
              <a:t>Caching</a:t>
            </a:r>
            <a:endParaRPr lang="en-US" b="1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7F7F7F"/>
                </a:solidFill>
                <a:ea typeface="ＭＳ Ｐゴシック" charset="0"/>
                <a:cs typeface="ＭＳ Ｐゴシック" charset="0"/>
              </a:rPr>
              <a:t>The hierarchical memory makes sense ONLY because:</a:t>
            </a:r>
          </a:p>
          <a:p>
            <a:pPr marL="457200" lvl="1" indent="0">
              <a:buFont typeface="Monotype Sorts" charset="0"/>
              <a:buNone/>
              <a:defRPr/>
            </a:pPr>
            <a:r>
              <a:rPr lang="en-US" dirty="0">
                <a:solidFill>
                  <a:srgbClr val="7F7F7F"/>
                </a:solidFill>
                <a:ea typeface="ＭＳ Ｐゴシック" charset="0"/>
                <a:cs typeface="ＭＳ Ｐゴシック" charset="0"/>
              </a:rPr>
              <a:t>1) Faster costs more</a:t>
            </a:r>
          </a:p>
          <a:p>
            <a:pPr>
              <a:defRPr/>
            </a:pPr>
            <a:r>
              <a:rPr lang="en-US" dirty="0">
                <a:solidFill>
                  <a:srgbClr val="7F7F7F"/>
                </a:solidFill>
                <a:ea typeface="ＭＳ Ｐゴシック" charset="0"/>
                <a:cs typeface="ＭＳ Ｐゴシック" charset="0"/>
              </a:rPr>
              <a:t>Important principle, performed at many levels in a computer (in hardware, operating system, software)</a:t>
            </a:r>
          </a:p>
          <a:p>
            <a:pPr>
              <a:defRPr/>
            </a:pPr>
            <a:endParaRPr lang="en-US" sz="800" dirty="0">
              <a:solidFill>
                <a:srgbClr val="7F7F7F"/>
              </a:solidFill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>
                <a:solidFill>
                  <a:srgbClr val="7F7F7F"/>
                </a:solidFill>
                <a:ea typeface="ＭＳ Ｐゴシック" charset="0"/>
                <a:cs typeface="ＭＳ Ｐゴシック" charset="0"/>
              </a:rPr>
              <a:t>Information in use copied from slower to faster storage temporarily</a:t>
            </a:r>
          </a:p>
          <a:p>
            <a:pPr>
              <a:defRPr/>
            </a:pPr>
            <a:endParaRPr lang="en-US" sz="800" dirty="0">
              <a:solidFill>
                <a:srgbClr val="7F7F7F"/>
              </a:solidFill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>
                <a:solidFill>
                  <a:srgbClr val="7F7F7F"/>
                </a:solidFill>
                <a:ea typeface="ＭＳ Ｐゴシック" charset="0"/>
                <a:cs typeface="ＭＳ Ｐゴシック" charset="0"/>
              </a:rPr>
              <a:t>Faster storage (cache) checked first to determine if information is there</a:t>
            </a:r>
          </a:p>
          <a:p>
            <a:pPr lvl="1">
              <a:defRPr/>
            </a:pPr>
            <a:r>
              <a:rPr lang="en-US" dirty="0">
                <a:solidFill>
                  <a:srgbClr val="7F7F7F"/>
                </a:solidFill>
                <a:ea typeface="ＭＳ Ｐゴシック" charset="0"/>
              </a:rPr>
              <a:t>If it is, information used directly from the cache (fast)</a:t>
            </a:r>
          </a:p>
          <a:p>
            <a:pPr lvl="1">
              <a:defRPr/>
            </a:pPr>
            <a:r>
              <a:rPr lang="en-US" dirty="0">
                <a:solidFill>
                  <a:srgbClr val="7F7F7F"/>
                </a:solidFill>
                <a:ea typeface="ＭＳ Ｐゴシック" charset="0"/>
              </a:rPr>
              <a:t>If not, data copied to cache and used there</a:t>
            </a:r>
          </a:p>
          <a:p>
            <a:pPr lvl="1">
              <a:defRPr/>
            </a:pPr>
            <a:endParaRPr lang="en-US" sz="800" dirty="0">
              <a:solidFill>
                <a:srgbClr val="7F7F7F"/>
              </a:solidFill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solidFill>
                  <a:srgbClr val="7F7F7F"/>
                </a:solidFill>
                <a:ea typeface="ＭＳ Ｐゴシック" charset="0"/>
                <a:cs typeface="ＭＳ Ｐゴシック" charset="0"/>
              </a:rPr>
              <a:t>Cache smaller than storage being cached</a:t>
            </a:r>
          </a:p>
          <a:p>
            <a:pPr lvl="1">
              <a:defRPr/>
            </a:pPr>
            <a:r>
              <a:rPr lang="en-US" dirty="0" smtClean="0">
                <a:solidFill>
                  <a:srgbClr val="7F7F7F"/>
                </a:solidFill>
                <a:ea typeface="ＭＳ Ｐゴシック" charset="0"/>
              </a:rPr>
              <a:t>Cache management important design problem</a:t>
            </a:r>
          </a:p>
          <a:p>
            <a:pPr lvl="1">
              <a:defRPr/>
            </a:pPr>
            <a:r>
              <a:rPr lang="en-US" dirty="0" smtClean="0">
                <a:solidFill>
                  <a:srgbClr val="7F7F7F"/>
                </a:solidFill>
                <a:ea typeface="ＭＳ Ｐゴシック" charset="0"/>
              </a:rPr>
              <a:t>Cache size and replacement policy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49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  <a:latin typeface="Arial" charset="0"/>
                <a:ea typeface="ＭＳ Ｐゴシック" charset="0"/>
                <a:cs typeface="ＭＳ Ｐゴシック" charset="0"/>
              </a:rPr>
              <a:t>Why Does Caching Work?</a:t>
            </a:r>
            <a:endParaRPr lang="en-US" b="1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Caching and the hierarchical memory makes sense ONLY because:</a:t>
            </a:r>
          </a:p>
          <a:p>
            <a:pPr marL="800100" lvl="1" indent="-342900">
              <a:buFont typeface="Monotype Sorts" charset="0"/>
              <a:buAutoNum type="arabicParenR"/>
            </a:pPr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Faster memory costs more</a:t>
            </a:r>
          </a:p>
          <a:p>
            <a:pPr marL="800100" lvl="1" indent="-342900">
              <a:buFont typeface="Monotype Sorts" charset="0"/>
              <a:buAutoNum type="arabicParenR"/>
            </a:pPr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Most programs exhibit </a:t>
            </a:r>
          </a:p>
          <a:p>
            <a:pPr marL="1143000" lvl="2" indent="-342900">
              <a:buFont typeface="Webdings" charset="0"/>
              <a:buAutoNum type="alphaLcParenR"/>
            </a:pPr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Temporal</a:t>
            </a:r>
            <a:r>
              <a:rPr lang="en-US" dirty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locality: </a:t>
            </a:r>
            <a:r>
              <a:rPr lang="en-US" b="1" dirty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recently</a:t>
            </a:r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 used items will be used again</a:t>
            </a:r>
          </a:p>
          <a:p>
            <a:pPr marL="1143000" lvl="2" indent="-342900">
              <a:buFont typeface="Webdings" charset="0"/>
              <a:buAutoNum type="alphaLcParenR"/>
            </a:pPr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Spatial</a:t>
            </a:r>
            <a:r>
              <a:rPr lang="en-US" dirty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locality: </a:t>
            </a:r>
            <a:r>
              <a:rPr lang="en-US" b="1" dirty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neighbors</a:t>
            </a:r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 of a recently used item will be used soon</a:t>
            </a:r>
          </a:p>
          <a:p>
            <a:pPr>
              <a:buFont typeface="Monotype Sorts" charset="0"/>
              <a:buNone/>
            </a:pPr>
            <a:endParaRPr lang="en-US" dirty="0">
              <a:solidFill>
                <a:srgbClr val="7F7F7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468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864108"/>
            <a:ext cx="5898734" cy="5120640"/>
          </a:xfrm>
        </p:spPr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Role/functions/Services </a:t>
            </a:r>
            <a:r>
              <a:rPr lang="en-US" dirty="0" smtClean="0">
                <a:solidFill>
                  <a:srgbClr val="7F7F7F"/>
                </a:solidFill>
              </a:rPr>
              <a:t>of an OS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Process Management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Memory Management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Storage </a:t>
            </a:r>
            <a:r>
              <a:rPr lang="en-US" dirty="0">
                <a:solidFill>
                  <a:srgbClr val="7F7F7F"/>
                </a:solidFill>
              </a:rPr>
              <a:t>Management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I/O System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Protection and Security</a:t>
            </a:r>
          </a:p>
          <a:p>
            <a:pPr lvl="1"/>
            <a:endParaRPr lang="en-US" dirty="0" smtClean="0">
              <a:solidFill>
                <a:srgbClr val="7F7F7F"/>
              </a:solidFill>
            </a:endParaRPr>
          </a:p>
          <a:p>
            <a:pPr lvl="1"/>
            <a:endParaRPr lang="en-US" dirty="0" smtClean="0">
              <a:solidFill>
                <a:srgbClr val="7F7F7F"/>
              </a:solidFill>
            </a:endParaRPr>
          </a:p>
          <a:p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OS Duties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78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3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  <a:latin typeface="Arial" charset="0"/>
                <a:ea typeface="ＭＳ Ｐゴシック" charset="0"/>
                <a:cs typeface="ＭＳ Ｐゴシック" charset="0"/>
              </a:rPr>
              <a:t>OS Management Duties</a:t>
            </a:r>
            <a:endParaRPr lang="en-US" b="1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Process Management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Memory Management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Storage Management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I/O  subsystem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Protection and Security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These duties differ depending on the kind of computers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General purpose desktops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Servers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Mobile systems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Embedded systems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98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  <a:latin typeface="Arial" charset="0"/>
                <a:ea typeface="ＭＳ Ｐゴシック" charset="0"/>
                <a:cs typeface="ＭＳ Ｐゴシック" charset="0"/>
              </a:rPr>
              <a:t>First, How </a:t>
            </a:r>
            <a:r>
              <a:rPr lang="en-US" dirty="0">
                <a:solidFill>
                  <a:srgbClr val="7F7F7F"/>
                </a:solidFill>
                <a:latin typeface="Arial" charset="0"/>
                <a:ea typeface="ＭＳ Ｐゴシック" charset="0"/>
                <a:cs typeface="ＭＳ Ｐゴシック" charset="0"/>
              </a:rPr>
              <a:t>to Insure that the OS is the </a:t>
            </a:r>
            <a:r>
              <a:rPr lang="en-US" dirty="0">
                <a:solidFill>
                  <a:srgbClr val="3366FF"/>
                </a:solidFill>
                <a:latin typeface="Arial" charset="0"/>
                <a:ea typeface="ＭＳ Ｐゴシック" charset="0"/>
                <a:cs typeface="ＭＳ Ｐゴシック" charset="0"/>
              </a:rPr>
              <a:t>BOSS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?</a:t>
            </a:r>
            <a:endParaRPr lang="en-US" b="1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Dual mode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of CPUs 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Kernel</a:t>
            </a:r>
            <a:r>
              <a:rPr lang="en-US" dirty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</a:rPr>
              <a:t>(privileged) mode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User</a:t>
            </a:r>
            <a:r>
              <a:rPr lang="en-US" dirty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</a:rPr>
              <a:t>mode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Notion of “</a:t>
            </a:r>
            <a:r>
              <a:rPr lang="en-US" altLang="ja-JP" b="1" i="1" dirty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System Call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buNone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356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01951" y="2261108"/>
            <a:ext cx="5898734" cy="2577592"/>
          </a:xfrm>
        </p:spPr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What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is an Operating System?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What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is a Computer System?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Why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/>
              <a:t>would a Comp. System </a:t>
            </a:r>
            <a:r>
              <a:rPr lang="en-US" dirty="0"/>
              <a:t>need an Operating System?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endParaRPr lang="en-US" dirty="0" smtClean="0"/>
          </a:p>
          <a:p>
            <a:r>
              <a:rPr lang="en-US" b="1" dirty="0" smtClean="0">
                <a:solidFill>
                  <a:srgbClr val="0000FF"/>
                </a:solidFill>
              </a:rPr>
              <a:t>Key </a:t>
            </a:r>
            <a:r>
              <a:rPr lang="en-US" b="1" dirty="0">
                <a:solidFill>
                  <a:srgbClr val="0000FF"/>
                </a:solidFill>
              </a:rPr>
              <a:t>mechanisms </a:t>
            </a:r>
            <a:r>
              <a:rPr lang="en-US" dirty="0">
                <a:solidFill>
                  <a:srgbClr val="7F7F7F"/>
                </a:solidFill>
              </a:rPr>
              <a:t>that help an OS fulfill its mission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Interrupts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Direct Memory Access (DMA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  <a:endParaRPr lang="en-US" dirty="0">
              <a:solidFill>
                <a:srgbClr val="7F7F7F"/>
              </a:solidFill>
            </a:endParaRPr>
          </a:p>
          <a:p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System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005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3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9025" y="277813"/>
            <a:ext cx="7597775" cy="57626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>
                <a:solidFill>
                  <a:srgbClr val="7F7F7F"/>
                </a:solidFill>
                <a:latin typeface="Arial" charset="0"/>
                <a:ea typeface="ＭＳ Ｐゴシック" charset="0"/>
                <a:cs typeface="ＭＳ Ｐゴシック" charset="0"/>
              </a:rPr>
              <a:t>Process Management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935038"/>
            <a:ext cx="7361237" cy="5105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process</a:t>
            </a:r>
            <a:r>
              <a:rPr lang="en-US" dirty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is a program in execution. It is a unit of work within the system. Program is a </a:t>
            </a:r>
            <a:r>
              <a:rPr lang="en-US" i="1" dirty="0">
                <a:latin typeface="Helvetica" charset="0"/>
                <a:ea typeface="ＭＳ Ｐゴシック" charset="0"/>
                <a:cs typeface="ＭＳ Ｐゴシック" charset="0"/>
              </a:rPr>
              <a:t>passive entity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, process is 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an </a:t>
            </a:r>
            <a:r>
              <a:rPr lang="en-US" b="1" i="1" dirty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active entity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Process needs resources to accomplish its task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CPU, memory, I/O, files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Initialization data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Process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termination</a:t>
            </a:r>
            <a:r>
              <a:rPr lang="en-US" dirty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requires reclaim of any reusable resources</a:t>
            </a:r>
          </a:p>
          <a:p>
            <a:pPr marL="0" indent="0">
              <a:lnSpc>
                <a:spcPct val="90000"/>
              </a:lnSpc>
              <a:buNone/>
            </a:pPr>
            <a:endParaRPr lang="en-US" b="1" dirty="0">
              <a:solidFill>
                <a:srgbClr val="3366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Typically system has many processes, some user, some operating system running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concurrently</a:t>
            </a:r>
            <a:r>
              <a:rPr lang="en-US" dirty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on one or more CPUs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Concurrency by multiplexing the CPUs among the processes / threads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0" y="854075"/>
            <a:ext cx="6972300" cy="80963"/>
          </a:xfrm>
          <a:prstGeom prst="line">
            <a:avLst/>
          </a:prstGeom>
          <a:ln w="5715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7850E7-7C6C-754D-81F8-C814130E13C9}" type="slidenum">
              <a:rPr lang="en-US" smtClean="0"/>
              <a:pPr algn="r"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28713" y="277813"/>
            <a:ext cx="7558087" cy="57626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>
                <a:solidFill>
                  <a:srgbClr val="7F7F7F"/>
                </a:solidFill>
                <a:latin typeface="Arial" charset="0"/>
                <a:ea typeface="ＭＳ Ｐゴシック" charset="0"/>
                <a:cs typeface="ＭＳ Ｐゴシック" charset="0"/>
              </a:rPr>
              <a:t>Process Management Activities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7913" y="1728788"/>
            <a:ext cx="7958137" cy="4035425"/>
          </a:xfrm>
          <a:prstGeom prst="rect">
            <a:avLst/>
          </a:prstGeo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    </a:t>
            </a:r>
          </a:p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Creating</a:t>
            </a:r>
            <a:r>
              <a:rPr lang="en-US" dirty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deleting</a:t>
            </a:r>
            <a:r>
              <a:rPr lang="en-US" dirty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both user and system processes</a:t>
            </a:r>
          </a:p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Suspending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and resuming processes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Providing mechanisms for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process synchronization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Providing mechanisms for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process communication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Providing mechanisms for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deadlock handling</a:t>
            </a:r>
          </a:p>
        </p:txBody>
      </p:sp>
      <p:sp>
        <p:nvSpPr>
          <p:cNvPr id="68611" name="Text Box 4"/>
          <p:cNvSpPr txBox="1">
            <a:spLocks noChangeArrowheads="1"/>
          </p:cNvSpPr>
          <p:nvPr/>
        </p:nvSpPr>
        <p:spPr bwMode="auto">
          <a:xfrm>
            <a:off x="885825" y="1238250"/>
            <a:ext cx="75866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>
              <a:defRPr kumimoji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/>
              <a:t>The operating system is responsible for the following activities in connection with process management: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854075"/>
            <a:ext cx="6972300" cy="80963"/>
          </a:xfrm>
          <a:prstGeom prst="line">
            <a:avLst/>
          </a:prstGeom>
          <a:ln w="5715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3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7850E7-7C6C-754D-81F8-C814130E13C9}" type="slidenum">
              <a:rPr lang="en-US" smtClean="0"/>
              <a:pPr algn="r"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90613" y="277813"/>
            <a:ext cx="7596187" cy="57626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F7F7F"/>
                </a:solidFill>
                <a:latin typeface="Arial" charset="0"/>
                <a:ea typeface="ＭＳ Ｐゴシック" charset="0"/>
                <a:cs typeface="ＭＳ Ｐゴシック" charset="0"/>
              </a:rPr>
              <a:t>Memory  </a:t>
            </a:r>
            <a:r>
              <a:rPr lang="en-US" dirty="0">
                <a:solidFill>
                  <a:srgbClr val="7F7F7F"/>
                </a:solidFill>
                <a:latin typeface="Arial" charset="0"/>
                <a:ea typeface="ＭＳ Ｐゴシック" charset="0"/>
                <a:cs typeface="ＭＳ Ｐゴシック" charset="0"/>
              </a:rPr>
              <a:t>Management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654925" cy="4530725"/>
          </a:xfrm>
          <a:prstGeom prst="rect">
            <a:avLst/>
          </a:prstGeom>
        </p:spPr>
        <p:txBody>
          <a:bodyPr/>
          <a:lstStyle/>
          <a:p>
            <a:endParaRPr lang="en-US" sz="800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Memory management determines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what</a:t>
            </a:r>
            <a:r>
              <a:rPr lang="en-US" dirty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is in memory </a:t>
            </a:r>
            <a:r>
              <a:rPr lang="en-US" b="1" dirty="0" smtClean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when</a:t>
            </a:r>
            <a:r>
              <a:rPr lang="en-US" dirty="0" smtClean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b="1" dirty="0" smtClean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where</a:t>
            </a:r>
            <a:endParaRPr lang="en-US" b="1" dirty="0">
              <a:solidFill>
                <a:srgbClr val="3366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Optimizing CPU utilization and computer response to users</a:t>
            </a:r>
          </a:p>
          <a:p>
            <a:pPr lvl="1"/>
            <a:endParaRPr lang="en-US" sz="800" dirty="0">
              <a:latin typeface="Helvetica" charset="0"/>
              <a:ea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Memory management activities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Keeping track of which parts of memory are currently being used and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by whom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Deciding which processes (or parts thereof) and data to move into and out of memory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Allocating and </a:t>
            </a:r>
            <a:r>
              <a:rPr lang="en-US" dirty="0" err="1">
                <a:latin typeface="Helvetica" charset="0"/>
                <a:ea typeface="ＭＳ Ｐゴシック" charset="0"/>
              </a:rPr>
              <a:t>deallocating</a:t>
            </a:r>
            <a:r>
              <a:rPr lang="en-US" dirty="0">
                <a:latin typeface="Helvetica" charset="0"/>
                <a:ea typeface="ＭＳ Ｐゴシック" charset="0"/>
              </a:rPr>
              <a:t> memory space as needed</a:t>
            </a:r>
          </a:p>
          <a:p>
            <a:pPr lvl="1">
              <a:buFont typeface="Monotype Sorts" charset="0"/>
              <a:buNone/>
            </a:pPr>
            <a:endParaRPr lang="en-US" dirty="0">
              <a:latin typeface="Helvetica" charset="0"/>
              <a:ea typeface="ＭＳ Ｐゴシック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54075"/>
            <a:ext cx="6972300" cy="80963"/>
          </a:xfrm>
          <a:prstGeom prst="line">
            <a:avLst/>
          </a:prstGeom>
          <a:ln w="5715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7850E7-7C6C-754D-81F8-C814130E13C9}" type="slidenum">
              <a:rPr lang="en-US" smtClean="0"/>
              <a:pPr algn="r"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28713" y="277813"/>
            <a:ext cx="7558087" cy="57626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>
                <a:solidFill>
                  <a:srgbClr val="7F7F7F"/>
                </a:solidFill>
                <a:latin typeface="Arial" charset="0"/>
                <a:ea typeface="ＭＳ Ｐゴシック" charset="0"/>
                <a:cs typeface="ＭＳ Ｐゴシック" charset="0"/>
              </a:rPr>
              <a:t>Storage Management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16000" y="1428750"/>
            <a:ext cx="7583488" cy="499268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OS provides uniform, logical view of information storage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Abstracts physical properties to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logical storage unit  </a:t>
            </a:r>
            <a:r>
              <a:rPr lang="en-US" dirty="0">
                <a:latin typeface="Helvetica" charset="0"/>
                <a:ea typeface="ＭＳ Ｐゴシック" charset="0"/>
              </a:rPr>
              <a:t>-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file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Each medium is controlled by device (i.e., disk drive, tape drive)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Varying properties include access speed, capacity, data-transfer rate, access method (sequential or random)</a:t>
            </a:r>
          </a:p>
          <a:p>
            <a:pPr lvl="2">
              <a:lnSpc>
                <a:spcPct val="90000"/>
              </a:lnSpc>
            </a:pPr>
            <a:endParaRPr lang="en-US" sz="800" dirty="0">
              <a:latin typeface="Helvetica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File-System management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Files usually organized into directories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Access control on most systems to determine who can access what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OS activities include</a:t>
            </a:r>
          </a:p>
          <a:p>
            <a:pPr lvl="2">
              <a:lnSpc>
                <a:spcPct val="90000"/>
              </a:lnSpc>
            </a:pPr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Creating</a:t>
            </a:r>
            <a:r>
              <a:rPr lang="en-US" dirty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</a:rPr>
              <a:t>and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deleting</a:t>
            </a:r>
            <a:r>
              <a:rPr lang="en-US" dirty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</a:rPr>
              <a:t>files and directories</a:t>
            </a:r>
          </a:p>
          <a:p>
            <a:pPr lvl="2">
              <a:lnSpc>
                <a:spcPct val="90000"/>
              </a:lnSpc>
            </a:pPr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Primitives</a:t>
            </a:r>
            <a:r>
              <a:rPr lang="en-US" dirty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</a:rPr>
              <a:t>to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manipulate</a:t>
            </a:r>
            <a:r>
              <a:rPr lang="en-US" dirty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</a:rPr>
              <a:t>files and </a:t>
            </a:r>
            <a:r>
              <a:rPr lang="en-US" dirty="0" err="1">
                <a:latin typeface="Helvetica" charset="0"/>
                <a:ea typeface="ＭＳ Ｐゴシック" charset="0"/>
              </a:rPr>
              <a:t>dirs</a:t>
            </a:r>
            <a:endParaRPr lang="en-US" dirty="0">
              <a:latin typeface="Helvetica" charset="0"/>
              <a:ea typeface="ＭＳ Ｐゴシック" charset="0"/>
            </a:endParaRPr>
          </a:p>
          <a:p>
            <a:pPr lvl="2">
              <a:lnSpc>
                <a:spcPct val="90000"/>
              </a:lnSpc>
            </a:pPr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Mapping</a:t>
            </a:r>
            <a:r>
              <a:rPr lang="en-US" dirty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</a:rPr>
              <a:t>files onto secondary storage</a:t>
            </a:r>
          </a:p>
          <a:p>
            <a:pPr lvl="2">
              <a:lnSpc>
                <a:spcPct val="90000"/>
              </a:lnSpc>
            </a:pPr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Backup</a:t>
            </a:r>
            <a:r>
              <a:rPr lang="en-US" dirty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</a:rPr>
              <a:t>files onto stable (non-volatile) storage media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54075"/>
            <a:ext cx="6972300" cy="80963"/>
          </a:xfrm>
          <a:prstGeom prst="line">
            <a:avLst/>
          </a:prstGeom>
          <a:ln w="5715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7850E7-7C6C-754D-81F8-C814130E13C9}" type="slidenum">
              <a:rPr lang="en-US" smtClean="0"/>
              <a:pPr algn="r"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 build="p" bldLvl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31913" y="277813"/>
            <a:ext cx="7354887" cy="57626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>
                <a:solidFill>
                  <a:srgbClr val="7F7F7F"/>
                </a:solidFill>
                <a:latin typeface="Arial" charset="0"/>
                <a:ea typeface="ＭＳ Ｐゴシック" charset="0"/>
                <a:cs typeface="ＭＳ Ｐゴシック" charset="0"/>
              </a:rPr>
              <a:t>Mass-Storage Management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575550" cy="493871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Usually disks used to store data that does not fit in main memory or data that must be kept for a 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latin typeface="Helvetica" charset="0"/>
                <a:ea typeface="ＭＳ Ｐゴシック" charset="0"/>
                <a:cs typeface="ＭＳ Ｐゴシック" charset="0"/>
              </a:rPr>
              <a:t>long</a:t>
            </a:r>
            <a:r>
              <a:rPr lang="ja-JP" altLang="en-US" dirty="0">
                <a:latin typeface="Helvetic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latin typeface="Helvetica" charset="0"/>
                <a:ea typeface="ＭＳ Ｐゴシック" charset="0"/>
                <a:cs typeface="ＭＳ Ｐゴシック" charset="0"/>
              </a:rPr>
              <a:t> period of time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Proper management is of central importance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Entire speed of computer operation hinges on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disk subsystem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and its algorithms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OS activities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Free-space management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Storage allocation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Disk scheduling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Some storage need not be fast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Tertiary storage includes optical storage, magnetic tape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Still must be managed – by OS or applications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Varies between WORM (write-once, read-many-times) and RW (read-write)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54075"/>
            <a:ext cx="6972300" cy="80963"/>
          </a:xfrm>
          <a:prstGeom prst="line">
            <a:avLst/>
          </a:prstGeom>
          <a:ln w="5715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7850E7-7C6C-754D-81F8-C814130E13C9}" type="slidenum">
              <a:rPr lang="en-US" smtClean="0"/>
              <a:pPr algn="r"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57626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>
                <a:solidFill>
                  <a:srgbClr val="7F7F7F"/>
                </a:solidFill>
                <a:latin typeface="Arial" charset="0"/>
                <a:ea typeface="ＭＳ Ｐゴシック" charset="0"/>
                <a:cs typeface="ＭＳ Ｐゴシック" charset="0"/>
              </a:rPr>
              <a:t>I/O Subsystem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713663" cy="45307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One purpose of OS is to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hide</a:t>
            </a:r>
            <a:r>
              <a:rPr lang="en-US" dirty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peculiarities of hardware devices from the user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I/O subsystem responsible for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Memory management of I/O including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buffering</a:t>
            </a:r>
            <a:r>
              <a:rPr lang="en-US" dirty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</a:rPr>
              <a:t>(storing data temporarily while it is being transferred),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caching</a:t>
            </a:r>
            <a:r>
              <a:rPr lang="en-US" dirty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</a:rPr>
              <a:t>(storing parts of data in faster storage for performance), spooling (the overlapping of output of one job with input of other jobs)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General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device-driver interface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Drivers</a:t>
            </a:r>
            <a:r>
              <a:rPr lang="en-US" dirty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</a:rPr>
              <a:t>for specific hardware devices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54075"/>
            <a:ext cx="6972300" cy="80963"/>
          </a:xfrm>
          <a:prstGeom prst="line">
            <a:avLst/>
          </a:prstGeom>
          <a:ln w="5715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7850E7-7C6C-754D-81F8-C814130E13C9}" type="slidenum">
              <a:rPr lang="en-US" smtClean="0"/>
              <a:pPr algn="r"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2350" y="277813"/>
            <a:ext cx="7664450" cy="57626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>
                <a:solidFill>
                  <a:srgbClr val="7F7F7F"/>
                </a:solidFill>
                <a:latin typeface="Arial" charset="0"/>
                <a:ea typeface="ＭＳ Ｐゴシック" charset="0"/>
                <a:cs typeface="ＭＳ Ｐゴシック" charset="0"/>
              </a:rPr>
              <a:t>Protection and Security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648575" cy="518318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Protection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– any mechanism for controlling access of processes or users to resources defined by the OS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Security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– defense of the system against internal and external attacks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Huge range, including denial-of-service, worms, viruses, identity theft, theft of service</a:t>
            </a:r>
          </a:p>
          <a:p>
            <a:pPr lvl="1">
              <a:lnSpc>
                <a:spcPct val="90000"/>
              </a:lnSpc>
            </a:pPr>
            <a:endParaRPr lang="en-US" sz="800" dirty="0">
              <a:latin typeface="Helvetica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Systems generally first distinguish among users, to determine who can do what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User identities (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user IDs</a:t>
            </a:r>
            <a:r>
              <a:rPr lang="en-US" dirty="0">
                <a:latin typeface="Helvetica" charset="0"/>
                <a:ea typeface="ＭＳ Ｐゴシック" charset="0"/>
              </a:rPr>
              <a:t>, security IDs) include name and associated number, one per user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User ID then associated with all files, processes of that user to determine access control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ＭＳ Ｐゴシック" charset="0"/>
              </a:rPr>
              <a:t>Group identifier (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group ID</a:t>
            </a:r>
            <a:r>
              <a:rPr lang="en-US" dirty="0">
                <a:latin typeface="Helvetica" charset="0"/>
                <a:ea typeface="ＭＳ Ｐゴシック" charset="0"/>
              </a:rPr>
              <a:t>) allows set of users to be defined and controls managed, then also associated with each process, </a:t>
            </a:r>
            <a:r>
              <a:rPr lang="en-US" dirty="0" smtClean="0">
                <a:latin typeface="Helvetica" charset="0"/>
                <a:ea typeface="ＭＳ Ｐゴシック" charset="0"/>
              </a:rPr>
              <a:t>file</a:t>
            </a:r>
            <a:endParaRPr lang="en-US" dirty="0">
              <a:latin typeface="Helvetica" charset="0"/>
              <a:ea typeface="ＭＳ Ｐゴシック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54075"/>
            <a:ext cx="6972300" cy="80963"/>
          </a:xfrm>
          <a:prstGeom prst="line">
            <a:avLst/>
          </a:prstGeom>
          <a:ln w="5715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7850E7-7C6C-754D-81F8-C814130E13C9}" type="slidenum">
              <a:rPr lang="en-US" smtClean="0"/>
              <a:pPr algn="r"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57626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7F7F7F"/>
                </a:solidFill>
                <a:latin typeface="Arial" charset="0"/>
                <a:ea typeface="ＭＳ Ｐゴシック" charset="0"/>
                <a:cs typeface="ＭＳ Ｐゴシック" charset="0"/>
              </a:rPr>
              <a:t>Special-Purpose Systems</a:t>
            </a:r>
          </a:p>
        </p:txBody>
      </p:sp>
      <p:sp>
        <p:nvSpPr>
          <p:cNvPr id="80898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806450" y="1233488"/>
            <a:ext cx="8229600" cy="4530725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Real-time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embedded systems most prevalent form of computers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Vary considerable, special purpose, limited purpose OS,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real-time OS</a:t>
            </a:r>
          </a:p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Multimedia</a:t>
            </a:r>
            <a:r>
              <a:rPr lang="en-US" dirty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systems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Streams of data must be delivered according to time restrictions</a:t>
            </a:r>
          </a:p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Handheld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systems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PDAs, smart phones, limited CPU, memory, power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Reduced feature set OS, limited I/O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854075"/>
            <a:ext cx="6972300" cy="80963"/>
          </a:xfrm>
          <a:prstGeom prst="line">
            <a:avLst/>
          </a:prstGeom>
          <a:ln w="5715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/>
          <p:cNvSpPr txBox="1">
            <a:spLocks/>
          </p:cNvSpPr>
          <p:nvPr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7850E7-7C6C-754D-81F8-C814130E13C9}" type="slidenum">
              <a:rPr lang="en-US" smtClean="0"/>
              <a:pPr algn="r"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build="p" bldLvl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  <a:latin typeface="Times New Roman" charset="0"/>
              </a:rPr>
              <a:t>Wrap Up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457200" y="1092200"/>
            <a:ext cx="8229600" cy="4114800"/>
          </a:xfrm>
        </p:spPr>
        <p:txBody>
          <a:bodyPr/>
          <a:lstStyle/>
          <a:p>
            <a:r>
              <a:rPr lang="en-US" dirty="0"/>
              <a:t>Review/tour the key components of a </a:t>
            </a:r>
            <a:r>
              <a:rPr lang="en-US" dirty="0">
                <a:solidFill>
                  <a:srgbClr val="FF6600"/>
                </a:solidFill>
              </a:rPr>
              <a:t>Computer </a:t>
            </a:r>
            <a:r>
              <a:rPr lang="en-US" dirty="0" smtClean="0">
                <a:solidFill>
                  <a:srgbClr val="FF6600"/>
                </a:solidFill>
              </a:rPr>
              <a:t>System</a:t>
            </a:r>
            <a:endParaRPr lang="en-US" dirty="0">
              <a:solidFill>
                <a:srgbClr val="FF6600"/>
              </a:solidFill>
            </a:endParaRPr>
          </a:p>
          <a:p>
            <a:r>
              <a:rPr lang="en-US" dirty="0"/>
              <a:t>Learn about and understand an  </a:t>
            </a:r>
            <a:r>
              <a:rPr lang="en-US" dirty="0">
                <a:solidFill>
                  <a:srgbClr val="FF6600"/>
                </a:solidFill>
              </a:rPr>
              <a:t>operating system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/>
              <a:t>Learn and understand the </a:t>
            </a:r>
            <a:r>
              <a:rPr lang="en-US" dirty="0">
                <a:solidFill>
                  <a:srgbClr val="FF6600"/>
                </a:solidFill>
              </a:rPr>
              <a:t>role/duties of an operating system</a:t>
            </a:r>
            <a:r>
              <a:rPr lang="en-US" dirty="0">
                <a:solidFill>
                  <a:srgbClr val="FFFFFF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rgbClr val="FF6600"/>
                </a:solidFill>
              </a:rPr>
              <a:t>Processes</a:t>
            </a:r>
            <a:r>
              <a:rPr lang="en-US" dirty="0">
                <a:solidFill>
                  <a:srgbClr val="FFFFFF"/>
                </a:solidFill>
              </a:rPr>
              <a:t> Management</a:t>
            </a:r>
          </a:p>
          <a:p>
            <a:pPr lvl="1"/>
            <a:r>
              <a:rPr lang="en-US" dirty="0">
                <a:solidFill>
                  <a:srgbClr val="FF6600"/>
                </a:solidFill>
              </a:rPr>
              <a:t>Memory</a:t>
            </a:r>
            <a:r>
              <a:rPr lang="en-US" dirty="0">
                <a:solidFill>
                  <a:srgbClr val="FFFFFF"/>
                </a:solidFill>
              </a:rPr>
              <a:t> management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Storage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Management</a:t>
            </a:r>
          </a:p>
          <a:p>
            <a:pPr lvl="1"/>
            <a:r>
              <a:rPr lang="en-US" dirty="0">
                <a:solidFill>
                  <a:srgbClr val="FF6600"/>
                </a:solidFill>
              </a:rPr>
              <a:t>I/O</a:t>
            </a:r>
            <a:r>
              <a:rPr lang="en-US" dirty="0">
                <a:solidFill>
                  <a:srgbClr val="FFFFFF"/>
                </a:solidFill>
              </a:rPr>
              <a:t> System</a:t>
            </a:r>
          </a:p>
          <a:p>
            <a:pPr lvl="1"/>
            <a:r>
              <a:rPr lang="en-US" dirty="0">
                <a:solidFill>
                  <a:srgbClr val="FF6600"/>
                </a:solidFill>
              </a:rPr>
              <a:t>Protection and Security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400" dirty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8F616F6F-E1A8-9E45-B20E-80B23E080069}" type="slidenum">
              <a:rPr lang="en-US" smtClean="0"/>
              <a:pPr algn="r"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  <a:latin typeface="Arial" charset="0"/>
                <a:ea typeface="ＭＳ Ｐゴシック" charset="0"/>
                <a:cs typeface="ＭＳ Ｐゴシック" charset="0"/>
              </a:rPr>
              <a:t>What is an Operating System (OS)?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An OS </a:t>
            </a:r>
            <a:r>
              <a:rPr lang="en-US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is a </a:t>
            </a:r>
            <a:r>
              <a:rPr lang="en-US" b="1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PROGRAM (piece of software) </a:t>
            </a:r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that makes the use of a </a:t>
            </a:r>
            <a:r>
              <a:rPr lang="en-US" b="1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computer system </a:t>
            </a:r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convenient, secure, and efficient.</a:t>
            </a:r>
          </a:p>
          <a:p>
            <a:endParaRPr lang="en-US" dirty="0">
              <a:solidFill>
                <a:srgbClr val="7F7F7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This definition raises some questions: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What</a:t>
            </a:r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 is a computer system?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Why</a:t>
            </a:r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 would we need an OS?</a:t>
            </a:r>
          </a:p>
          <a:p>
            <a:pPr lvl="2"/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 (Can’t a computer system and its </a:t>
            </a:r>
            <a:r>
              <a:rPr lang="en-US" dirty="0" smtClean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user(s) </a:t>
            </a:r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take care of themselves?)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What </a:t>
            </a:r>
            <a:r>
              <a:rPr lang="en-US" dirty="0" smtClean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does “</a:t>
            </a:r>
            <a:r>
              <a:rPr lang="en-US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efficient”</a:t>
            </a:r>
            <a:r>
              <a:rPr lang="en-US" dirty="0" smtClean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mean?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66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Computer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Computer system </a:t>
            </a:r>
            <a:r>
              <a:rPr lang="en-US" dirty="0" smtClean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is made of four major components</a:t>
            </a:r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Hardware (Computer)</a:t>
            </a:r>
            <a:r>
              <a:rPr lang="en-US" dirty="0" smtClean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– provides basic computing resources</a:t>
            </a:r>
          </a:p>
          <a:p>
            <a:pPr lvl="2"/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CPU, memory, I/O </a:t>
            </a:r>
            <a:r>
              <a:rPr lang="en-US" dirty="0" smtClean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devices</a:t>
            </a:r>
          </a:p>
          <a:p>
            <a:pPr marL="720090" lvl="2" indent="0">
              <a:buNone/>
            </a:pPr>
            <a:endParaRPr lang="en-US" dirty="0">
              <a:solidFill>
                <a:srgbClr val="7F7F7F"/>
              </a:solidFill>
              <a:latin typeface="Helvetica" charset="0"/>
              <a:ea typeface="ＭＳ Ｐゴシック" charset="0"/>
            </a:endParaRP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Operating system</a:t>
            </a:r>
          </a:p>
          <a:p>
            <a:pPr lvl="2"/>
            <a:r>
              <a:rPr lang="en-US" dirty="0" smtClean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Controls, coordinates, and optimizes </a:t>
            </a:r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use of hardware among various applications and </a:t>
            </a:r>
            <a:r>
              <a:rPr lang="en-US" dirty="0" smtClean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users</a:t>
            </a:r>
          </a:p>
          <a:p>
            <a:pPr marL="720090" lvl="2" indent="0">
              <a:buNone/>
            </a:pPr>
            <a:endParaRPr lang="en-US" dirty="0">
              <a:solidFill>
                <a:srgbClr val="7F7F7F"/>
              </a:solidFill>
              <a:latin typeface="Helvetica" charset="0"/>
              <a:ea typeface="ＭＳ Ｐゴシック" charset="0"/>
            </a:endParaRP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Application programs </a:t>
            </a:r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– define the ways in which the system resources are used to solve the computing problems of the users</a:t>
            </a:r>
          </a:p>
          <a:p>
            <a:pPr lvl="2"/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Word processors, compilers, web browsers, database systems, video </a:t>
            </a:r>
            <a:r>
              <a:rPr lang="en-US" dirty="0" smtClean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games</a:t>
            </a:r>
          </a:p>
          <a:p>
            <a:pPr marL="720090" lvl="2" indent="0">
              <a:buNone/>
            </a:pPr>
            <a:endParaRPr lang="en-US" dirty="0">
              <a:solidFill>
                <a:srgbClr val="7F7F7F"/>
              </a:solidFill>
              <a:latin typeface="Helvetica" charset="0"/>
              <a:ea typeface="ＭＳ Ｐゴシック" charset="0"/>
            </a:endParaRP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Users</a:t>
            </a:r>
          </a:p>
          <a:p>
            <a:pPr lvl="2"/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People, machines, other computers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50E7-7C6C-754D-81F8-C814130E13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8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7F7F7F"/>
                </a:solidFill>
                <a:latin typeface="Arial" charset="0"/>
                <a:ea typeface="ＭＳ Ｐゴシック" charset="0"/>
                <a:cs typeface="ＭＳ Ｐゴシック" charset="0"/>
              </a:rPr>
              <a:t>Four Components of a Computer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50E7-7C6C-754D-81F8-C814130E13C9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1533525"/>
            <a:ext cx="544830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1063625" y="2701925"/>
            <a:ext cx="7019925" cy="2506663"/>
            <a:chOff x="1063625" y="2701925"/>
            <a:chExt cx="7019925" cy="2506663"/>
          </a:xfrm>
        </p:grpSpPr>
        <p:grpSp>
          <p:nvGrpSpPr>
            <p:cNvPr id="3" name="Group 2"/>
            <p:cNvGrpSpPr/>
            <p:nvPr/>
          </p:nvGrpSpPr>
          <p:grpSpPr>
            <a:xfrm>
              <a:off x="1063625" y="2701925"/>
              <a:ext cx="7019925" cy="2506663"/>
              <a:chOff x="1063625" y="2701925"/>
              <a:chExt cx="7019925" cy="2506663"/>
            </a:xfrm>
          </p:grpSpPr>
          <p:sp>
            <p:nvSpPr>
              <p:cNvPr id="6" name="Rectangle 1"/>
              <p:cNvSpPr>
                <a:spLocks noChangeArrowheads="1"/>
              </p:cNvSpPr>
              <p:nvPr/>
            </p:nvSpPr>
            <p:spPr bwMode="auto">
              <a:xfrm>
                <a:off x="1063625" y="2706688"/>
                <a:ext cx="7019925" cy="2501900"/>
              </a:xfrm>
              <a:prstGeom prst="rect">
                <a:avLst/>
              </a:prstGeom>
              <a:noFill/>
              <a:ln w="76200" cmpd="tri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rgbClr val="7F7F7F"/>
                  </a:solidFill>
                </a:endParaRPr>
              </a:p>
            </p:txBody>
          </p:sp>
          <p:sp>
            <p:nvSpPr>
              <p:cNvPr id="7" name="Rectangle 4"/>
              <p:cNvSpPr>
                <a:spLocks noChangeArrowheads="1"/>
              </p:cNvSpPr>
              <p:nvPr/>
            </p:nvSpPr>
            <p:spPr bwMode="auto">
              <a:xfrm>
                <a:off x="1068388" y="2701925"/>
                <a:ext cx="1490662" cy="398463"/>
              </a:xfrm>
              <a:prstGeom prst="rect">
                <a:avLst/>
              </a:prstGeom>
              <a:noFill/>
              <a:ln w="76200" cmpd="tri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rgbClr val="7F7F7F"/>
                  </a:solidFill>
                </a:endParaRPr>
              </a:p>
            </p:txBody>
          </p:sp>
        </p:grpSp>
        <p:sp>
          <p:nvSpPr>
            <p:cNvPr id="8" name="TextBox 2"/>
            <p:cNvSpPr txBox="1">
              <a:spLocks noChangeArrowheads="1"/>
            </p:cNvSpPr>
            <p:nvPr/>
          </p:nvSpPr>
          <p:spPr bwMode="auto">
            <a:xfrm>
              <a:off x="1122363" y="2717800"/>
              <a:ext cx="13589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>
                <a:defRPr kumimoji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kumimoji="0" lang="en-US" b="1" dirty="0">
                  <a:solidFill>
                    <a:srgbClr val="7F7F7F"/>
                  </a:solidFill>
                  <a:latin typeface="Verdana" charset="0"/>
                </a:rPr>
                <a:t>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2499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Computer Is a </a:t>
            </a:r>
            <a:r>
              <a:rPr lang="en-US" b="1" dirty="0" smtClean="0">
                <a:solidFill>
                  <a:srgbClr val="3366FF"/>
                </a:solidFill>
              </a:rPr>
              <a:t>Von Neumann Machine</a:t>
            </a:r>
            <a:endParaRPr lang="en-US" b="1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3366FF"/>
                </a:solidFill>
              </a:rPr>
              <a:t>Von Neumann </a:t>
            </a:r>
            <a:r>
              <a:rPr lang="en-US" dirty="0" smtClean="0">
                <a:solidFill>
                  <a:srgbClr val="3366FF"/>
                </a:solidFill>
              </a:rPr>
              <a:t>Machine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3366FF"/>
                </a:solidFill>
              </a:rPr>
              <a:t>Architecture</a:t>
            </a:r>
            <a:r>
              <a:rPr lang="en-US" dirty="0" smtClean="0"/>
              <a:t>) consists of a machine with: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rgbClr val="3366FF"/>
                </a:solidFill>
              </a:rPr>
              <a:t>processing unit </a:t>
            </a:r>
            <a:r>
              <a:rPr lang="en-US" dirty="0" smtClean="0"/>
              <a:t>containing a logic and arithmetic unit (ALU)  and registers (storage): particularly an </a:t>
            </a:r>
            <a:r>
              <a:rPr lang="en-US" b="1" dirty="0" smtClean="0"/>
              <a:t>instruction register </a:t>
            </a:r>
            <a:r>
              <a:rPr lang="en-US" dirty="0" smtClean="0"/>
              <a:t>and a </a:t>
            </a:r>
            <a:r>
              <a:rPr lang="en-US" b="1" dirty="0" smtClean="0"/>
              <a:t>program counter register</a:t>
            </a:r>
          </a:p>
          <a:p>
            <a:pPr lvl="1"/>
            <a:r>
              <a:rPr lang="en-US" b="1" dirty="0" smtClean="0"/>
              <a:t>A </a:t>
            </a:r>
            <a:r>
              <a:rPr lang="en-US" b="1" dirty="0" smtClean="0">
                <a:solidFill>
                  <a:srgbClr val="3366FF"/>
                </a:solidFill>
              </a:rPr>
              <a:t>memory system </a:t>
            </a:r>
            <a:r>
              <a:rPr lang="en-US" dirty="0" smtClean="0"/>
              <a:t>that stores instructions (program) and data</a:t>
            </a:r>
          </a:p>
          <a:p>
            <a:pPr lvl="1"/>
            <a:r>
              <a:rPr lang="en-US" b="1" dirty="0" smtClean="0"/>
              <a:t>An </a:t>
            </a:r>
            <a:r>
              <a:rPr lang="en-US" dirty="0" smtClean="0"/>
              <a:t>external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3366FF"/>
                </a:solidFill>
              </a:rPr>
              <a:t>mass storage</a:t>
            </a:r>
          </a:p>
          <a:p>
            <a:pPr lvl="1"/>
            <a:r>
              <a:rPr lang="en-US" b="1" dirty="0" smtClean="0"/>
              <a:t>An </a:t>
            </a:r>
            <a:r>
              <a:rPr lang="en-US" b="1" dirty="0" smtClean="0">
                <a:solidFill>
                  <a:srgbClr val="3366FF"/>
                </a:solidFill>
              </a:rPr>
              <a:t>input/output system </a:t>
            </a:r>
          </a:p>
          <a:p>
            <a:pPr lvl="1"/>
            <a:endParaRPr lang="en-US" b="1" dirty="0"/>
          </a:p>
          <a:p>
            <a:r>
              <a:rPr lang="en-US" dirty="0" smtClean="0"/>
              <a:t>All computer-based devices (desktop, laptops, cellphones, cameras, washing machines</a:t>
            </a:r>
            <a:r>
              <a:rPr lang="is-IS" dirty="0" smtClean="0"/>
              <a:t>….) have the Von Neuman Architecture (known also as the </a:t>
            </a:r>
            <a:r>
              <a:rPr lang="is-IS" b="1" dirty="0" smtClean="0">
                <a:solidFill>
                  <a:srgbClr val="3366FF"/>
                </a:solidFill>
              </a:rPr>
              <a:t>Princeton</a:t>
            </a:r>
            <a:r>
              <a:rPr lang="is-IS" dirty="0" smtClean="0">
                <a:solidFill>
                  <a:srgbClr val="3366FF"/>
                </a:solidFill>
              </a:rPr>
              <a:t> </a:t>
            </a:r>
            <a:r>
              <a:rPr lang="is-IS" b="1" dirty="0" smtClean="0">
                <a:solidFill>
                  <a:srgbClr val="3366FF"/>
                </a:solidFill>
              </a:rPr>
              <a:t>Architecture</a:t>
            </a:r>
            <a:r>
              <a:rPr lang="is-IS" dirty="0" smtClean="0"/>
              <a:t>)</a:t>
            </a:r>
          </a:p>
          <a:p>
            <a:endParaRPr lang="is-IS" dirty="0"/>
          </a:p>
          <a:p>
            <a:r>
              <a:rPr lang="is-IS" dirty="0" smtClean="0"/>
              <a:t>A CPU spends all its time:</a:t>
            </a:r>
          </a:p>
          <a:p>
            <a:pPr lvl="1"/>
            <a:r>
              <a:rPr lang="en-US" b="1" dirty="0" smtClean="0"/>
              <a:t>R</a:t>
            </a:r>
            <a:r>
              <a:rPr lang="is-IS" b="1" dirty="0" smtClean="0"/>
              <a:t>eading</a:t>
            </a:r>
            <a:r>
              <a:rPr lang="is-IS" dirty="0" smtClean="0"/>
              <a:t> instructions or data (operands)</a:t>
            </a:r>
          </a:p>
          <a:p>
            <a:pPr marL="377190" lvl="1" indent="0">
              <a:buNone/>
            </a:pPr>
            <a:r>
              <a:rPr lang="is-IS" b="1" dirty="0" smtClean="0"/>
              <a:t>OR</a:t>
            </a:r>
          </a:p>
          <a:p>
            <a:pPr lvl="1"/>
            <a:r>
              <a:rPr lang="is-IS" b="1" dirty="0" smtClean="0"/>
              <a:t>Writing</a:t>
            </a:r>
            <a:r>
              <a:rPr lang="is-IS" dirty="0" smtClean="0"/>
              <a:t> back results/data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781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  <a:latin typeface="Arial" charset="0"/>
                <a:ea typeface="ＭＳ Ｐゴシック" charset="0"/>
                <a:cs typeface="ＭＳ Ｐゴシック" charset="0"/>
              </a:rPr>
              <a:t>Where does hardware meet the Operating System?</a:t>
            </a:r>
            <a:endParaRPr lang="en-US" b="1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bootstrap program</a:t>
            </a:r>
            <a:r>
              <a:rPr lang="en-US" dirty="0">
                <a:solidFill>
                  <a:srgbClr val="3366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is loaded at power-up or reboot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Typically stored in ROM or </a:t>
            </a:r>
            <a:r>
              <a:rPr lang="en-US" dirty="0" smtClean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EPROM, </a:t>
            </a:r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generally known as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firmware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Initializes all aspects of system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Loads operating system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kernel</a:t>
            </a:r>
            <a:r>
              <a:rPr lang="en-US" dirty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and starts execution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06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Computer System Organization</a:t>
            </a:r>
            <a:endParaRPr lang="en-US" b="1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  <a:cs typeface="ＭＳ Ｐゴシック" charset="0"/>
              </a:rPr>
              <a:t>Computer-system operation</a:t>
            </a:r>
          </a:p>
          <a:p>
            <a:pPr lvl="1"/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One or more CPUs, device controllers connect through common bus providing access to shared memory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Concurrent</a:t>
            </a:r>
            <a:r>
              <a:rPr lang="en-US" dirty="0">
                <a:solidFill>
                  <a:srgbClr val="3366FF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7F7F7F"/>
                </a:solidFill>
                <a:latin typeface="Helvetica" charset="0"/>
                <a:ea typeface="ＭＳ Ｐゴシック" charset="0"/>
              </a:rPr>
              <a:t>execution of CPUs and devices competing for memory cycles</a:t>
            </a:r>
          </a:p>
          <a:p>
            <a:pPr lvl="1"/>
            <a:endParaRPr lang="en-US" dirty="0">
              <a:solidFill>
                <a:srgbClr val="7F7F7F"/>
              </a:solidFill>
              <a:latin typeface="Helvetica" charset="0"/>
              <a:ea typeface="ＭＳ Ｐゴシック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9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881313"/>
            <a:ext cx="6737350" cy="332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7340600" y="4978400"/>
            <a:ext cx="1167651" cy="369332"/>
            <a:chOff x="7340600" y="4978400"/>
            <a:chExt cx="1167651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7797800" y="4978400"/>
              <a:ext cx="710451" cy="369332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solidFill>
                <a:srgbClr val="3366F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DMA</a:t>
              </a:r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7340600" y="5175766"/>
              <a:ext cx="457200" cy="0"/>
            </a:xfrm>
            <a:prstGeom prst="line">
              <a:avLst/>
            </a:prstGeom>
            <a:ln w="285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7515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theme1.xml><?xml version="1.0" encoding="utf-8"?>
<a:theme xmlns:a="http://schemas.openxmlformats.org/drawingml/2006/main" name="WM_SlideTemplateA_Template">
  <a:themeElements>
    <a:clrScheme name="Custom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004065"/>
      </a:accent1>
      <a:accent2>
        <a:srgbClr val="9593B9"/>
      </a:accent2>
      <a:accent3>
        <a:srgbClr val="DEC258"/>
      </a:accent3>
      <a:accent4>
        <a:srgbClr val="96CBB2"/>
      </a:accent4>
      <a:accent5>
        <a:srgbClr val="88A8C2"/>
      </a:accent5>
      <a:accent6>
        <a:srgbClr val="E2BBA2"/>
      </a:accent6>
      <a:hlink>
        <a:srgbClr val="6A938A"/>
      </a:hlink>
      <a:folHlink>
        <a:srgbClr val="B2B2B2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uburn_ExampleSlides_OptionA_Demo_ML" id="{4F358B03-E485-B847-841D-66421C1D2BD5}" vid="{44E32B64-2C70-EB4E-B445-56D689BF2F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Auburn_ExampleSlides_OptionA_Template</Template>
  <TotalTime>31022</TotalTime>
  <Words>2758</Words>
  <Application>Microsoft Macintosh PowerPoint</Application>
  <PresentationFormat>On-screen Show (4:3)</PresentationFormat>
  <Paragraphs>418</Paragraphs>
  <Slides>38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WM_SlideTemplateA_Template</vt:lpstr>
      <vt:lpstr> Introduction to Operating Systems</vt:lpstr>
      <vt:lpstr>PowerPoint Presentation</vt:lpstr>
      <vt:lpstr>Computer System Review</vt:lpstr>
      <vt:lpstr>What is an Operating System (OS)?</vt:lpstr>
      <vt:lpstr>What is a Computer System?</vt:lpstr>
      <vt:lpstr>Four Components of a Computer System</vt:lpstr>
      <vt:lpstr>A Computer Is a Von Neumann Machine</vt:lpstr>
      <vt:lpstr>Where does hardware meet the Operating System?</vt:lpstr>
      <vt:lpstr>Computer System Organization</vt:lpstr>
      <vt:lpstr>Computer-System Operation</vt:lpstr>
      <vt:lpstr>Why would a Comp. System need an Operating System?</vt:lpstr>
      <vt:lpstr>A key (Important) Mechanism : Interrupts</vt:lpstr>
      <vt:lpstr>Another key (Important Mechanism): Direct Memory Access</vt:lpstr>
      <vt:lpstr>Operating System Overview</vt:lpstr>
      <vt:lpstr>Why is an OS needed?</vt:lpstr>
      <vt:lpstr>So, What IS an Operating System?</vt:lpstr>
      <vt:lpstr>Resources To Manage</vt:lpstr>
      <vt:lpstr>“Keeping Many …. In the System”</vt:lpstr>
      <vt:lpstr>Memory Layout for Multiprogrammed System</vt:lpstr>
      <vt:lpstr>Memory System</vt:lpstr>
      <vt:lpstr>Memory System</vt:lpstr>
      <vt:lpstr>Memory System Hierarchy</vt:lpstr>
      <vt:lpstr>Memory System Hierarchy</vt:lpstr>
      <vt:lpstr>Performance of Various Levels of Storage</vt:lpstr>
      <vt:lpstr>Caching</vt:lpstr>
      <vt:lpstr>Why Does Caching Work?</vt:lpstr>
      <vt:lpstr>Brief OS Duties Overview</vt:lpstr>
      <vt:lpstr>OS Management Duties</vt:lpstr>
      <vt:lpstr>First, How to Insure that the OS is the BOSS?</vt:lpstr>
      <vt:lpstr>Process Management</vt:lpstr>
      <vt:lpstr>Process Management Activities</vt:lpstr>
      <vt:lpstr>Memory  Management</vt:lpstr>
      <vt:lpstr>Storage Management</vt:lpstr>
      <vt:lpstr>Mass-Storage Management</vt:lpstr>
      <vt:lpstr>I/O Subsystem</vt:lpstr>
      <vt:lpstr>Protection and Security</vt:lpstr>
      <vt:lpstr>Special-Purpose Systems</vt:lpstr>
      <vt:lpstr>Wrap Up</vt:lpstr>
    </vt:vector>
  </TitlesOfParts>
  <Company>Auburn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 Basics: Understanding the Computer’s Language 0s and 1s  </dc:title>
  <dc:creator>Saad Biaz</dc:creator>
  <cp:lastModifiedBy>Saad Biaz</cp:lastModifiedBy>
  <cp:revision>855</cp:revision>
  <cp:lastPrinted>2018-05-04T14:22:05Z</cp:lastPrinted>
  <dcterms:created xsi:type="dcterms:W3CDTF">2017-11-05T19:40:43Z</dcterms:created>
  <dcterms:modified xsi:type="dcterms:W3CDTF">2018-05-13T22:03:18Z</dcterms:modified>
</cp:coreProperties>
</file>