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6" r:id="rId10"/>
    <p:sldId id="267" r:id="rId11"/>
    <p:sldId id="263" r:id="rId12"/>
    <p:sldId id="268" r:id="rId13"/>
    <p:sldId id="274" r:id="rId14"/>
    <p:sldId id="271" r:id="rId15"/>
    <p:sldId id="269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15" d="100"/>
          <a:sy n="115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90422B8-A9CB-34BF-4E4A-C2C27D02E3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398618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hyperlink" Target="https://github.com/YData123/sds365-fa24/raw/main/lectures/lecture-oct-30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hyperlink" Target="https://gameonfamily.com/pig-dice/" TargetMode="External"/><Relationship Id="rId5" Type="http://schemas.openxmlformats.org/officeDocument/2006/relationships/hyperlink" Target="https://www.cs.princeton.edu/courses/archive/spring19/cos324/files/expectimax.pdf" TargetMode="Externa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EBEFFDB-9A5A-7E1B-0B99-CD000940C0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7487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CA8764-E8B1-F8D9-82B3-1A833EA7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b="1" dirty="0"/>
              <a:t>Pig</a:t>
            </a:r>
            <a:r>
              <a:rPr lang="en-US" dirty="0"/>
              <a:t>: a Dice Game </a:t>
            </a:r>
            <a:br>
              <a:rPr lang="en-US" dirty="0"/>
            </a:br>
            <a:r>
              <a:rPr lang="en-US" dirty="0"/>
              <a:t>of Strategic chance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8FB5D-8EE2-C828-3C44-85109F3BA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Elder Veliz</a:t>
            </a:r>
          </a:p>
          <a:p>
            <a:r>
              <a:rPr lang="en-US" dirty="0"/>
              <a:t>12-03-2024</a:t>
            </a:r>
          </a:p>
        </p:txBody>
      </p:sp>
      <p:pic>
        <p:nvPicPr>
          <p:cNvPr id="1026" name="Picture 2" descr="How to Play the Pig Dice Game | Rules, Instructions, and More">
            <a:extLst>
              <a:ext uri="{FF2B5EF4-FFF2-40B4-BE49-F238E27FC236}">
                <a16:creationId xmlns:a16="http://schemas.microsoft.com/office/drawing/2014/main" id="{3919F394-202A-3BEC-28AE-9BEE7740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10" y="869074"/>
            <a:ext cx="4550979" cy="255992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6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E680-DCE4-02D0-0042-ACBB4DAD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7DF96E5-0EE5-8471-69CF-6BAACAA72C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E9EA38-629C-B2A8-308A-87C3849DC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149494A-E593-A23E-EE54-CB4A4DC2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Solving for the “optimal”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1CB59-76E3-2EA7-C317-9FB46F789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193" y="1725587"/>
                <a:ext cx="10221941" cy="513241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use a </a:t>
                </a:r>
                <a:r>
                  <a:rPr lang="en-US" b="1" dirty="0"/>
                  <a:t>zero-sum</a:t>
                </a:r>
                <a:r>
                  <a:rPr lang="en-US" dirty="0"/>
                  <a:t> framework where maximizing our pay minimizes opponent’s payoff</a:t>
                </a:r>
              </a:p>
              <a:p>
                <a:pPr marL="0" indent="0">
                  <a:buNone/>
                </a:pPr>
                <a:r>
                  <a:rPr lang="en-US" dirty="0"/>
                  <a:t>	Utility of Holding:</a:t>
                </a:r>
              </a:p>
              <a:p>
                <a:pPr marL="0" indent="0">
                  <a:buNone/>
                </a:pPr>
                <a:r>
                  <a:rPr lang="en-US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Otherwise: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𝐻𝑜𝑙𝑑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𝒎𝒆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Utility of Rolling: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𝑅𝑜𝑙𝑙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𝒐𝒑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value function: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𝑅𝑜𝑙𝑙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𝐻𝑜𝑙𝑑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Bellman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Policy: </a:t>
                </a:r>
                <a:r>
                  <a:rPr lang="en-US" dirty="0"/>
                  <a:t>At each state, action with highest utility recorded as optimal action.</a:t>
                </a:r>
                <a:endParaRPr 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1CB59-76E3-2EA7-C317-9FB46F789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193" y="1725587"/>
                <a:ext cx="10221941" cy="5132413"/>
              </a:xfrm>
              <a:blipFill>
                <a:blip r:embed="rId5"/>
                <a:stretch>
                  <a:fillRect l="-11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15EC-370A-D884-01FD-A367A1732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D0A9B1D-173C-B26A-3C8B-2707C75D07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787033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E41E95-3985-BDDF-F3B6-8D61DCA80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E0ADD3-8B0D-6787-9EEC-298FEB25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adjustments for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87BEE-D76D-3683-3933-9ECA7F02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33450"/>
                <a:ext cx="3285113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discount factor chosen emphasize </a:t>
                </a:r>
                <a:r>
                  <a:rPr lang="en-US" i="1" dirty="0"/>
                  <a:t>future</a:t>
                </a:r>
                <a:r>
                  <a:rPr lang="en-US" dirty="0"/>
                  <a:t> over immediate rewards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turn total truncated to reduce computation</a:t>
                </a:r>
              </a:p>
              <a:p>
                <a:pPr marL="0" indent="0">
                  <a:buNone/>
                </a:pPr>
                <a:r>
                  <a:rPr lang="en-US" b="1" dirty="0"/>
                  <a:t>Zero-Sum</a:t>
                </a:r>
                <a:r>
                  <a:rPr lang="en-US" dirty="0"/>
                  <a:t> framework assumes </a:t>
                </a:r>
                <a:r>
                  <a:rPr lang="en-US" i="1" dirty="0"/>
                  <a:t>both</a:t>
                </a:r>
                <a:r>
                  <a:rPr lang="en-US" dirty="0"/>
                  <a:t> players play optimally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87BEE-D76D-3683-3933-9ECA7F02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33450"/>
                <a:ext cx="3285113" cy="4572000"/>
              </a:xfrm>
              <a:blipFill>
                <a:blip r:embed="rId5"/>
                <a:stretch>
                  <a:fillRect l="-3462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62D0A897-9D6F-10E9-02CE-D79409CCF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1" y="1765738"/>
            <a:ext cx="7772400" cy="4887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70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C35630E-9421-83A7-340A-C307BC2BCC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57954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E925067-FD7E-6779-A3AA-6DB55930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Evidence of sensible OPTIMAL policy</a:t>
            </a:r>
          </a:p>
        </p:txBody>
      </p:sp>
      <p:pic>
        <p:nvPicPr>
          <p:cNvPr id="3" name="Picture 2" descr="A graph of a game&#10;&#10;Description automatically generated with medium confidence">
            <a:extLst>
              <a:ext uri="{FF2B5EF4-FFF2-40B4-BE49-F238E27FC236}">
                <a16:creationId xmlns:a16="http://schemas.microsoft.com/office/drawing/2014/main" id="{24405801-E024-54EA-F74D-75859975A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127" y="1661532"/>
            <a:ext cx="4995746" cy="49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4DFD-DD0D-3E37-5495-2EA3D398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AB88005-17A3-FB4D-23F2-1245C53301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613178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35630E-9421-83A7-340A-C307BC2BC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1C299FD-DDFF-E197-F636-EAA80166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Evidence of sensible </a:t>
            </a:r>
            <a:r>
              <a:rPr lang="en-US" dirty="0" err="1"/>
              <a:t>STAte</a:t>
            </a:r>
            <a:r>
              <a:rPr lang="en-US" dirty="0"/>
              <a:t> values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7034D50F-561B-A151-7DF3-248998F80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373" y="1610385"/>
            <a:ext cx="5147254" cy="51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7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5806-2AA1-0E7E-FC58-D3507B370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80337AF-B4AA-6548-C05D-2BF18B3A6E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55166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529CC3-FCCD-D127-5283-7199A5B1F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362EE860-54A9-A851-07F6-AFCE5D4F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/>
          <a:lstStyle/>
          <a:p>
            <a:r>
              <a:rPr lang="en-US" dirty="0"/>
              <a:t>Two Heuristic AGENTS</a:t>
            </a:r>
          </a:p>
        </p:txBody>
      </p:sp>
      <p:pic>
        <p:nvPicPr>
          <p:cNvPr id="3" name="Picture 2" descr="A graph of a strategy&#10;&#10;Description automatically generated with medium confidence">
            <a:extLst>
              <a:ext uri="{FF2B5EF4-FFF2-40B4-BE49-F238E27FC236}">
                <a16:creationId xmlns:a16="http://schemas.microsoft.com/office/drawing/2014/main" id="{1562898E-D7B0-77C5-EA3F-A6A355070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245577"/>
            <a:ext cx="7772400" cy="3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0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728B-B981-7D47-014D-279DA7E5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CEC196F-2094-899E-CA79-D5F639345F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95929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35630E-9421-83A7-340A-C307BC2BC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4528E54-0BCB-146C-131B-2D5FA57D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Two optimal AGENTS</a:t>
            </a:r>
          </a:p>
        </p:txBody>
      </p:sp>
      <p:pic>
        <p:nvPicPr>
          <p:cNvPr id="3" name="Picture 2" descr="A graph of a policy&#10;&#10;Description automatically generated with medium confidence">
            <a:extLst>
              <a:ext uri="{FF2B5EF4-FFF2-40B4-BE49-F238E27FC236}">
                <a16:creationId xmlns:a16="http://schemas.microsoft.com/office/drawing/2014/main" id="{18A416E6-FA97-B1C2-31C6-C227A5094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290182"/>
            <a:ext cx="7772400" cy="3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3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247AE-3600-133A-409A-8B47291FE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2529CC3-FCCD-D127-5283-7199A5B1F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2014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CEC196F-2094-899E-CA79-D5F639345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37F46EF8-0F3B-FA91-D8AF-37FDE534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/>
          <a:lstStyle/>
          <a:p>
            <a:r>
              <a:rPr lang="en-US" dirty="0"/>
              <a:t>Optimal vs. Heuristic AGENT</a:t>
            </a:r>
          </a:p>
        </p:txBody>
      </p:sp>
      <p:pic>
        <p:nvPicPr>
          <p:cNvPr id="3" name="Picture 2" descr="A graph of a player&#10;&#10;Description automatically generated with medium confidence">
            <a:extLst>
              <a:ext uri="{FF2B5EF4-FFF2-40B4-BE49-F238E27FC236}">
                <a16:creationId xmlns:a16="http://schemas.microsoft.com/office/drawing/2014/main" id="{5D28FD60-4484-F3AF-7805-B65EF5298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274401"/>
            <a:ext cx="7772400" cy="3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EF15B0F-C7F0-499F-D7B3-B6B5DA0BE1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83420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E56344-C781-C523-939C-3BDB6709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Further investigations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708C0B-EC39-01F7-74C3-DFFF447B1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Starting player advantage</a:t>
                </a:r>
              </a:p>
              <a:p>
                <a:pPr lvl="1"/>
                <a:r>
                  <a:rPr lang="en-US" dirty="0"/>
                  <a:t>Determine viable method to balance the game.</a:t>
                </a:r>
              </a:p>
              <a:p>
                <a:r>
                  <a:rPr lang="en-US" dirty="0"/>
                  <a:t>Finetuning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(balance between immediate and future rewards)</a:t>
                </a:r>
              </a:p>
              <a:p>
                <a:pPr lvl="1"/>
                <a:r>
                  <a:rPr lang="en-US" dirty="0"/>
                  <a:t>Will propensity to “hold” with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yield benefits?</a:t>
                </a:r>
              </a:p>
              <a:p>
                <a:r>
                  <a:rPr lang="en-US" dirty="0"/>
                  <a:t>Influence of target score on strategies</a:t>
                </a:r>
              </a:p>
              <a:p>
                <a:pPr lvl="1"/>
                <a:r>
                  <a:rPr lang="en-US" dirty="0"/>
                  <a:t>How does decreasing or increasing target score affect heuristic and optimal policy strategies?</a:t>
                </a:r>
              </a:p>
              <a:p>
                <a:r>
                  <a:rPr lang="en-US" dirty="0"/>
                  <a:t>Incorporate slight randomness in policy choices</a:t>
                </a:r>
              </a:p>
              <a:p>
                <a:pPr lvl="1"/>
                <a:r>
                  <a:rPr lang="en-US" dirty="0"/>
                  <a:t>Will a non-deterministic decision-making process more realistically model human behavior?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708C0B-EC39-01F7-74C3-DFFF447B1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8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C293EC0-414B-A172-835B-811835D8D4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6329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206AF7-253D-5F94-B7EE-B54F0BA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CAF2B-36D3-BF27-9A09-4D706E4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Adams, R. P. (2019). </a:t>
            </a:r>
            <a:r>
              <a:rPr lang="en-US" i="1" dirty="0">
                <a:solidFill>
                  <a:srgbClr val="0E0E0E"/>
                </a:solidFill>
                <a:effectLst/>
                <a:latin typeface=".AppleSystemUIFont"/>
              </a:rPr>
              <a:t>Markov Decision Processes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 COS324 Elements of Machine Learning, Princeton University. Retrieved from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  <a:hlinkClick r:id="rId5"/>
              </a:rPr>
              <a:t>https://www.cs.princeton.edu/courses/archive/spring19/cos324/files/expectimax.pdf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Game On Family, “How to Play the Pig Dice Game,”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  <a:hlinkClick r:id="rId6"/>
              </a:rPr>
              <a:t>https://gameonfamily.com/pig-dice/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Lafferty, J. (2024). </a:t>
            </a:r>
            <a:r>
              <a:rPr lang="en-US" i="1" dirty="0">
                <a:solidFill>
                  <a:srgbClr val="0E0E0E"/>
                </a:solidFill>
                <a:effectLst/>
                <a:latin typeface=".AppleSystemUIFont"/>
              </a:rPr>
              <a:t>Reinforcement Learning: Policy Methods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 S&amp;DS 365 Intermediate Machine Learning, Yale University. Retrieved from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  <a:hlinkClick r:id="rId7"/>
              </a:rPr>
              <a:t>https://github.com/YData123/sds365-fa24/raw/main/lectures/lecture-oct-30.pdf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6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F7CCE11-EE7F-7997-FDB6-1C88E8D5FA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09401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B8158A-7EBE-53E9-9127-7251FF7C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D732-4CC4-3A3A-5303-C04101CB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69251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Set-up</a:t>
            </a:r>
            <a:r>
              <a:rPr lang="en-US" dirty="0"/>
              <a:t>: 1 fair, six-sided die and 1+ (non-)human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Player(s) alternate turns: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If a player rolls a 1, they lose all points </a:t>
            </a:r>
            <a:r>
              <a:rPr lang="en-US" sz="2200" b="1" dirty="0"/>
              <a:t>accumulated</a:t>
            </a:r>
            <a:r>
              <a:rPr lang="en-US" sz="2200" dirty="0"/>
              <a:t> in that turn and their turn ends.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If a player rolls a 2-6, they can choose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"hold" and bank the points accumulated in that turn,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or roll again.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first player to reach or exceed the target score of 100 wins the game.</a:t>
            </a:r>
          </a:p>
        </p:txBody>
      </p:sp>
      <p:pic>
        <p:nvPicPr>
          <p:cNvPr id="2054" name="Picture 6" descr="Giant Wooden Dice - Mind Games">
            <a:extLst>
              <a:ext uri="{FF2B5EF4-FFF2-40B4-BE49-F238E27FC236}">
                <a16:creationId xmlns:a16="http://schemas.microsoft.com/office/drawing/2014/main" id="{207D4064-1B2A-FD9C-AA2B-8F28AAD0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462" y="0"/>
            <a:ext cx="2451538" cy="24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1C2E2A-9038-DF35-E64E-C01A229B6958}"/>
              </a:ext>
            </a:extLst>
          </p:cNvPr>
          <p:cNvSpPr/>
          <p:nvPr/>
        </p:nvSpPr>
        <p:spPr>
          <a:xfrm>
            <a:off x="8232580" y="3042699"/>
            <a:ext cx="1365896" cy="13658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</a:t>
            </a:r>
          </a:p>
          <a:p>
            <a:pPr algn="ctr"/>
            <a:r>
              <a:rPr lang="en-US" dirty="0"/>
              <a:t>2-6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FD19B42-CAC3-FE9B-50BE-5A4948F55CD1}"/>
              </a:ext>
            </a:extLst>
          </p:cNvPr>
          <p:cNvCxnSpPr>
            <a:cxnSpLocks/>
            <a:stCxn id="7" idx="7"/>
            <a:endCxn id="7" idx="0"/>
          </p:cNvCxnSpPr>
          <p:nvPr/>
        </p:nvCxnSpPr>
        <p:spPr>
          <a:xfrm rot="16200000" flipV="1">
            <a:off x="9056972" y="2901256"/>
            <a:ext cx="200031" cy="482917"/>
          </a:xfrm>
          <a:prstGeom prst="curvedConnector3">
            <a:avLst>
              <a:gd name="adj1" fmla="val 214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6D312DA-165A-8EA9-DFCB-AAE6181DE52C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>
            <a:off x="9598476" y="3725647"/>
            <a:ext cx="68480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6653F62-33DF-822A-1045-07451C880FCF}"/>
              </a:ext>
            </a:extLst>
          </p:cNvPr>
          <p:cNvCxnSpPr>
            <a:cxnSpLocks/>
            <a:stCxn id="7" idx="4"/>
            <a:endCxn id="30" idx="2"/>
          </p:cNvCxnSpPr>
          <p:nvPr/>
        </p:nvCxnSpPr>
        <p:spPr>
          <a:xfrm rot="16200000" flipH="1">
            <a:off x="8646050" y="4678073"/>
            <a:ext cx="1001732" cy="46277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DBFD77B-7E3E-8E71-8081-584BE47E1482}"/>
              </a:ext>
            </a:extLst>
          </p:cNvPr>
          <p:cNvSpPr/>
          <p:nvPr/>
        </p:nvSpPr>
        <p:spPr>
          <a:xfrm>
            <a:off x="10283283" y="3042699"/>
            <a:ext cx="1365896" cy="13658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F429D8-F068-E331-EC73-0CE64D955ABB}"/>
              </a:ext>
            </a:extLst>
          </p:cNvPr>
          <p:cNvSpPr/>
          <p:nvPr/>
        </p:nvSpPr>
        <p:spPr>
          <a:xfrm>
            <a:off x="9378304" y="4727379"/>
            <a:ext cx="1365896" cy="13658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30988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B306583-62DA-09DC-832D-379C3CF6F1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99675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1E1F56-AD7A-B625-AC9A-1BA6A8F1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Heuristic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F1B49-D5DE-E15A-A01E-1E6E972D2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33450"/>
                <a:ext cx="9720073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b="1" i="1" dirty="0"/>
                  <a:t>X</a:t>
                </a:r>
                <a:r>
                  <a:rPr lang="en-US" dirty="0"/>
                  <a:t> be the number of successful rolls until the first failure (i.e. roll a 1)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 rolls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b="1" i="1" dirty="0"/>
                  <a:t>R</a:t>
                </a:r>
                <a:r>
                  <a:rPr lang="en-US" dirty="0"/>
                  <a:t> be the value of a </a:t>
                </a:r>
                <a:r>
                  <a:rPr lang="en-US" u="sng" dirty="0"/>
                  <a:t>successful</a:t>
                </a:r>
                <a:r>
                  <a:rPr lang="en-US" dirty="0"/>
                  <a:t> die roll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𝐷𝑖𝑠𝑐𝑟𝑒𝑡𝑒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2, 6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We might be inclined to believe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independent, in which case: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∗4=20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has spurred the following heuristic:</a:t>
                </a:r>
              </a:p>
              <a:p>
                <a:pPr marL="0" indent="0">
                  <a:buNone/>
                </a:pPr>
                <a:r>
                  <a:rPr lang="en-US" dirty="0"/>
                  <a:t>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denote the cumulative turn total.</a:t>
                </a:r>
              </a:p>
              <a:p>
                <a:pPr marL="0" indent="0">
                  <a:buNone/>
                </a:pPr>
                <a:r>
                  <a:rPr lang="en-US" b="1" dirty="0"/>
                  <a:t>	“Roll” while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b="1" dirty="0"/>
                  <a:t>; “Hold”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F1B49-D5DE-E15A-A01E-1E6E972D2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33450"/>
                <a:ext cx="9720073" cy="4572000"/>
              </a:xfrm>
              <a:blipFill>
                <a:blip r:embed="rId5"/>
                <a:stretch>
                  <a:fillRect l="-1173" t="-1662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87E8-AA00-2D55-5FD9-3683999A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3DF9FFC-9238-6CC0-BBF6-14DFECF92D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B73F9E-B515-0A73-2DD5-C5AA7FF10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433752-0B1E-1C27-0837-59C27EED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Results of different “Hold” Thresholds </a:t>
            </a:r>
          </a:p>
        </p:txBody>
      </p:sp>
      <p:pic>
        <p:nvPicPr>
          <p:cNvPr id="7" name="Picture 6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81928E27-727A-B4F7-7AD6-206165DE4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592766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0B73F9E-B515-0A73-2DD5-C5AA7FF104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51789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3B7412-3F5B-C7E6-4835-673D3C84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Results of different “Hold” Thresholds 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B865AD1-AA07-1700-CCB8-132312414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37626"/>
              </p:ext>
            </p:extLst>
          </p:nvPr>
        </p:nvGraphicFramePr>
        <p:xfrm>
          <a:off x="6758152" y="2007201"/>
          <a:ext cx="5034456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8614">
                  <a:extLst>
                    <a:ext uri="{9D8B030D-6E8A-4147-A177-3AD203B41FA5}">
                      <a16:colId xmlns:a16="http://schemas.microsoft.com/office/drawing/2014/main" val="211489946"/>
                    </a:ext>
                  </a:extLst>
                </a:gridCol>
                <a:gridCol w="1258614">
                  <a:extLst>
                    <a:ext uri="{9D8B030D-6E8A-4147-A177-3AD203B41FA5}">
                      <a16:colId xmlns:a16="http://schemas.microsoft.com/office/drawing/2014/main" val="703743634"/>
                    </a:ext>
                  </a:extLst>
                </a:gridCol>
                <a:gridCol w="1258614">
                  <a:extLst>
                    <a:ext uri="{9D8B030D-6E8A-4147-A177-3AD203B41FA5}">
                      <a16:colId xmlns:a16="http://schemas.microsoft.com/office/drawing/2014/main" val="2659983511"/>
                    </a:ext>
                  </a:extLst>
                </a:gridCol>
                <a:gridCol w="1258614">
                  <a:extLst>
                    <a:ext uri="{9D8B030D-6E8A-4147-A177-3AD203B41FA5}">
                      <a16:colId xmlns:a16="http://schemas.microsoft.com/office/drawing/2014/main" val="186465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Threshold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Variance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6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13.06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4.03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86344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12.96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4.25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4104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19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12.64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4.38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9148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</a:rPr>
                        <a:t>20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</a:rPr>
                        <a:t>12.61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</a:rPr>
                        <a:t>4.43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7168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12.80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4.58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1804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13.00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4.81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00998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12.96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5.06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430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12.73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5.23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85899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25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12.70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5.28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4761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12.80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5.39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460878880"/>
                  </a:ext>
                </a:extLst>
              </a:tr>
            </a:tbl>
          </a:graphicData>
        </a:graphic>
      </p:graphicFrame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CC8DC628-A426-A4F4-0785-7C9D1B3B8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28" y="2099582"/>
            <a:ext cx="6245576" cy="41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24805-E506-E559-E7A4-832F6EA6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54ADF50-5778-5EF6-825F-4BE907904B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75639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306583-62DA-09DC-832D-379C3CF6F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FD5578-686C-E548-62C5-E64D4E2F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8C4D5-7E0C-7B3D-955D-578E312A9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33450"/>
                <a:ext cx="9720073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Used to model decision-making in situations where outcomes are jointly under the control of a </a:t>
                </a:r>
                <a:r>
                  <a:rPr lang="en-US" b="1" dirty="0"/>
                  <a:t>decision-maker </a:t>
                </a:r>
                <a:r>
                  <a:rPr lang="en-US" dirty="0"/>
                  <a:t>and partly </a:t>
                </a:r>
                <a:r>
                  <a:rPr lang="en-US" b="1" dirty="0"/>
                  <a:t>random.</a:t>
                </a:r>
              </a:p>
              <a:p>
                <a:pPr marL="0" indent="0">
                  <a:buNone/>
                </a:pPr>
                <a:r>
                  <a:rPr lang="en-US" b="1" dirty="0"/>
                  <a:t>Assumptions:</a:t>
                </a:r>
              </a:p>
              <a:p>
                <a:pPr marL="0" indent="0">
                  <a:buNone/>
                </a:pPr>
                <a:r>
                  <a:rPr lang="en-US" b="1" dirty="0"/>
                  <a:t>	Markov Property: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:r>
                  <a:rPr lang="en-US" dirty="0"/>
                  <a:t>i.e. the future state depends </a:t>
                </a:r>
                <a:r>
                  <a:rPr lang="en-US" b="1" dirty="0"/>
                  <a:t>only</a:t>
                </a:r>
                <a:r>
                  <a:rPr lang="en-US" dirty="0"/>
                  <a:t> on the current state and action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Finite State and Action</a:t>
                </a:r>
                <a:r>
                  <a:rPr lang="en-US" dirty="0"/>
                  <a:t> </a:t>
                </a:r>
                <a:r>
                  <a:rPr lang="en-US" b="1" dirty="0"/>
                  <a:t>Spaces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Stationary Transition Probabilities and Rewards</a:t>
                </a:r>
              </a:p>
              <a:p>
                <a:pPr marL="0" indent="0">
                  <a:buNone/>
                </a:pPr>
                <a:r>
                  <a:rPr lang="en-US" b="1" dirty="0"/>
                  <a:t>	Full Observability</a:t>
                </a:r>
              </a:p>
              <a:p>
                <a:pPr marL="0" indent="0">
                  <a:buNone/>
                </a:pPr>
                <a:r>
                  <a:rPr lang="en-US" b="1" dirty="0"/>
                  <a:t>	Bounded Reward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8C4D5-7E0C-7B3D-955D-578E312A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33450"/>
                <a:ext cx="9720073" cy="4572000"/>
              </a:xfrm>
              <a:blipFill>
                <a:blip r:embed="rId5"/>
                <a:stretch>
                  <a:fillRect l="-1173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4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ACE08-46DA-609E-0E71-6AF245BB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17E3FD8-6485-64ED-0A37-DC00E1FF14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54ADF50-5778-5EF6-825F-4BE907904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8572D5-1F41-E953-8782-A6BE6B05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B0759-F772-6E3C-2494-661156726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33450"/>
                <a:ext cx="9720073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agent</a:t>
                </a:r>
                <a:r>
                  <a:rPr lang="en-US" dirty="0"/>
                  <a:t> will cycle through a series of states, actions, and rewards</a:t>
                </a:r>
              </a:p>
              <a:p>
                <a:pPr marL="0" indent="0">
                  <a:buNone/>
                </a:pPr>
                <a:r>
                  <a:rPr lang="en-US" b="1" dirty="0"/>
                  <a:t>Framework:</a:t>
                </a:r>
              </a:p>
              <a:p>
                <a:pPr marL="0" indent="0">
                  <a:buNone/>
                </a:pPr>
                <a:r>
                  <a:rPr lang="en-US" b="1" dirty="0"/>
                  <a:t>	Set of Possible States</a:t>
                </a:r>
              </a:p>
              <a:p>
                <a:pPr marL="0" indent="0">
                  <a:buNone/>
                </a:pPr>
                <a:r>
                  <a:rPr lang="en-US" b="1" dirty="0"/>
                  <a:t>	Set of Possible Actions</a:t>
                </a:r>
              </a:p>
              <a:p>
                <a:pPr marL="0" indent="0">
                  <a:buNone/>
                </a:pPr>
                <a:r>
                  <a:rPr lang="en-US" b="1" dirty="0"/>
                  <a:t>	Reward Model: </a:t>
                </a:r>
                <a:r>
                  <a:rPr lang="en-US" dirty="0"/>
                  <a:t>assigns rewards to given state and action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Value Function:</a:t>
                </a:r>
                <a:r>
                  <a:rPr lang="en-US" dirty="0"/>
                  <a:t> </a:t>
                </a:r>
                <a:r>
                  <a:rPr lang="en-US" i="1" dirty="0"/>
                  <a:t>total</a:t>
                </a:r>
                <a:r>
                  <a:rPr lang="en-US" dirty="0"/>
                  <a:t> reward expected to accumulate from given state</a:t>
                </a:r>
              </a:p>
              <a:p>
                <a:pPr marL="0" indent="0">
                  <a:buNone/>
                </a:pPr>
                <a:r>
                  <a:rPr lang="en-US" b="1" dirty="0"/>
                  <a:t>	Transition Model:</a:t>
                </a:r>
                <a:r>
                  <a:rPr lang="en-US" dirty="0"/>
                  <a:t> PMF over next state given current state and action </a:t>
                </a:r>
              </a:p>
              <a:p>
                <a:pPr marL="0" indent="0">
                  <a:buNone/>
                </a:pPr>
                <a:r>
                  <a:rPr lang="en-US" b="1" dirty="0"/>
                  <a:t>	Policy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/>
                  <a:t>): </a:t>
                </a:r>
                <a:r>
                  <a:rPr lang="en-US" dirty="0"/>
                  <a:t>maps an action to a given state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B0759-F772-6E3C-2494-661156726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33450"/>
                <a:ext cx="9720073" cy="4572000"/>
              </a:xfrm>
              <a:blipFill>
                <a:blip r:embed="rId5"/>
                <a:stretch>
                  <a:fillRect l="-1173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77F1C-343A-A3A8-2552-367AEDD7B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1DE8697-FA48-23A0-B4A6-C68AC1762D6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E41E95-3985-BDDF-F3B6-8D61DCA80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C39F706-DA27-4EE7-96BF-E5C0839B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Toward an “optimal”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CE56B-6E17-AE50-1745-BDF58C156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28650"/>
                <a:ext cx="9720073" cy="47664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a 2-player game, observe that Pig is a sequence of transitions between states. Our goal is maximize expected</a:t>
                </a:r>
                <a:r>
                  <a:rPr lang="en-US" b="1" dirty="0"/>
                  <a:t> </a:t>
                </a:r>
                <a:r>
                  <a:rPr lang="en-US" dirty="0"/>
                  <a:t>gains while managing risks.</a:t>
                </a:r>
              </a:p>
              <a:p>
                <a:pPr marL="0" indent="0">
                  <a:buNone/>
                </a:pPr>
                <a:r>
                  <a:rPr lang="en-US" dirty="0"/>
                  <a:t>Let the triplet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𝒐𝒑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define a </a:t>
                </a:r>
                <a:r>
                  <a:rPr lang="en-US" b="1" dirty="0"/>
                  <a:t>game state (S):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Our current turn total,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Our current score,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Our opponent’s score,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each game state, we can take two </a:t>
                </a:r>
                <a:r>
                  <a:rPr lang="en-US" b="1" dirty="0"/>
                  <a:t>actions (A)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Roll</a:t>
                </a:r>
                <a:r>
                  <a:rPr lang="en-US" dirty="0"/>
                  <a:t> the die and </a:t>
                </a:r>
              </a:p>
              <a:p>
                <a:pPr marL="0" indent="0">
                  <a:buNone/>
                </a:pPr>
                <a:r>
                  <a:rPr lang="en-US" dirty="0"/>
                  <a:t>		a) roll a 2:6, and add its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to the turn 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b) roll a 1, ending our turn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Hold</a:t>
                </a:r>
                <a:r>
                  <a:rPr lang="en-US" dirty="0"/>
                  <a:t> the turn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add it to our current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US" dirty="0"/>
                  <a:t>, and end our turn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CE56B-6E17-AE50-1745-BDF58C156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28650"/>
                <a:ext cx="9720073" cy="4766440"/>
              </a:xfrm>
              <a:blipFill>
                <a:blip r:embed="rId5"/>
                <a:stretch>
                  <a:fillRect l="-1173" t="-2122" r="-652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44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97274-5DDA-B68D-FA86-933B83FFB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1E9EA38-629C-B2A8-308A-87C3849DC8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3407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E41E95-3985-BDDF-F3B6-8D61DCA80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87B8E89-0509-75EB-82CB-3FFCFEC1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Toward an “optimal”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EC410-B1AF-8C20-1B8B-FFA36E41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193" y="2084832"/>
                <a:ext cx="1022194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outcome of the die determines our</a:t>
                </a:r>
                <a:r>
                  <a:rPr lang="en-US" b="1" dirty="0"/>
                  <a:t> transition probabilities </a:t>
                </a:r>
                <a:r>
                  <a:rPr lang="en-US" dirty="0"/>
                  <a:t>between states:</a:t>
                </a:r>
              </a:p>
              <a:p>
                <a:pPr marL="0" indent="0">
                  <a:buNone/>
                </a:pPr>
                <a:r>
                  <a:rPr lang="en-US" dirty="0"/>
                  <a:t>	Roll 1: Our turn ends; state transitions to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/>
                  <a:t>) with the opponent’s turn.</a:t>
                </a:r>
              </a:p>
              <a:p>
                <a:pPr marL="0" indent="0">
                  <a:buNone/>
                </a:pPr>
                <a:r>
                  <a:rPr lang="en-US" dirty="0"/>
                  <a:t>	Roll 2-6: Turn total </a:t>
                </a:r>
                <a:r>
                  <a:rPr lang="en-US" b="1" dirty="0"/>
                  <a:t>T</a:t>
                </a:r>
                <a:r>
                  <a:rPr lang="en-US" dirty="0"/>
                  <a:t> increases; state transitions to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/>
                  <a:t>), still our turn.</a:t>
                </a:r>
              </a:p>
              <a:p>
                <a:pPr marL="0" indent="0">
                  <a:buNone/>
                </a:pPr>
                <a:r>
                  <a:rPr lang="en-US" dirty="0"/>
                  <a:t>Define a simple </a:t>
                </a:r>
                <a:r>
                  <a:rPr lang="en-US" b="1" dirty="0"/>
                  <a:t>reward</a:t>
                </a:r>
                <a:r>
                  <a:rPr lang="en-US" dirty="0"/>
                  <a:t> </a:t>
                </a:r>
                <a:r>
                  <a:rPr lang="en-US" b="1" dirty="0"/>
                  <a:t>model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+1</a:t>
                </a:r>
                <a:r>
                  <a:rPr lang="en-US" dirty="0"/>
                  <a:t> if we win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-1 </a:t>
                </a:r>
                <a:r>
                  <a:rPr lang="en-US" dirty="0"/>
                  <a:t>if we lose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0</a:t>
                </a:r>
                <a:r>
                  <a:rPr lang="en-US" dirty="0"/>
                  <a:t> otherwise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EC410-B1AF-8C20-1B8B-FFA36E41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193" y="2084832"/>
                <a:ext cx="10221941" cy="4572000"/>
              </a:xfrm>
              <a:blipFill>
                <a:blip r:embed="rId5"/>
                <a:stretch>
                  <a:fillRect l="-11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383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508</TotalTime>
  <Words>1045</Words>
  <Application>Microsoft Macintosh PowerPoint</Application>
  <PresentationFormat>Widescreen</PresentationFormat>
  <Paragraphs>147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.AppleSystemUIFont</vt:lpstr>
      <vt:lpstr>Arial</vt:lpstr>
      <vt:lpstr>Cambria Math</vt:lpstr>
      <vt:lpstr>Courier New</vt:lpstr>
      <vt:lpstr>Tw Cen MT</vt:lpstr>
      <vt:lpstr>Tw Cen MT Condensed</vt:lpstr>
      <vt:lpstr>Wingdings 3</vt:lpstr>
      <vt:lpstr>Integral</vt:lpstr>
      <vt:lpstr>think-cell Slide</vt:lpstr>
      <vt:lpstr>Pig: a Dice Game  of Strategic chance</vt:lpstr>
      <vt:lpstr>How to Play</vt:lpstr>
      <vt:lpstr>Heuristic Strategy</vt:lpstr>
      <vt:lpstr>Results of different “Hold” Thresholds </vt:lpstr>
      <vt:lpstr>Results of different “Hold” Thresholds </vt:lpstr>
      <vt:lpstr>Markov Decision Process (MDP)</vt:lpstr>
      <vt:lpstr>Markov Decision Process (MDP)</vt:lpstr>
      <vt:lpstr>Toward an “optimal” Strategy</vt:lpstr>
      <vt:lpstr>Toward an “optimal” Strategy</vt:lpstr>
      <vt:lpstr>Solving for the “optimal” Strategy</vt:lpstr>
      <vt:lpstr>adjustments for convergence</vt:lpstr>
      <vt:lpstr>Evidence of sensible OPTIMAL policy</vt:lpstr>
      <vt:lpstr>Evidence of sensible STAte values</vt:lpstr>
      <vt:lpstr>Two Heuristic AGENTS</vt:lpstr>
      <vt:lpstr>Two optimal AGENTS</vt:lpstr>
      <vt:lpstr>Optimal vs. Heuristic AGENT</vt:lpstr>
      <vt:lpstr>Further investigations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Veliz, Elder</dc:creator>
  <cp:lastModifiedBy>Veliz, Elder</cp:lastModifiedBy>
  <cp:revision>5</cp:revision>
  <dcterms:created xsi:type="dcterms:W3CDTF">2024-12-03T01:33:44Z</dcterms:created>
  <dcterms:modified xsi:type="dcterms:W3CDTF">2024-12-10T20:02:20Z</dcterms:modified>
</cp:coreProperties>
</file>