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AD2C6-3EED-4987-AD80-9C7C84229362}" type="datetimeFigureOut">
              <a:rPr lang="en-US" smtClean="0"/>
              <a:t>06-Jun-18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E3D64-5626-464D-AEB8-9A73CA80E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1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3D64-5626-464D-AEB8-9A73CA80E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22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3D64-5626-464D-AEB8-9A73CA80E2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83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3D64-5626-464D-AEB8-9A73CA80E2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19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3D64-5626-464D-AEB8-9A73CA80E2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5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3D64-5626-464D-AEB8-9A73CA80E2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5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3D64-5626-464D-AEB8-9A73CA80E2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3D64-5626-464D-AEB8-9A73CA80E2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42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3D64-5626-464D-AEB8-9A73CA80E2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64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3D64-5626-464D-AEB8-9A73CA80E2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32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3D64-5626-464D-AEB8-9A73CA80E2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69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3D64-5626-464D-AEB8-9A73CA80E2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06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0711-E3AB-45E7-9A05-4AF7A08487CA}" type="datetimeFigureOut">
              <a:rPr lang="en-US" smtClean="0"/>
              <a:t>06-Jun-18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5130-366D-42D0-B082-E3C7BCA5F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2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0711-E3AB-45E7-9A05-4AF7A08487CA}" type="datetimeFigureOut">
              <a:rPr lang="en-US" smtClean="0"/>
              <a:t>06-Jun-18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5130-366D-42D0-B082-E3C7BCA5F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1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0711-E3AB-45E7-9A05-4AF7A08487CA}" type="datetimeFigureOut">
              <a:rPr lang="en-US" smtClean="0"/>
              <a:t>06-Jun-18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5130-366D-42D0-B082-E3C7BCA5F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5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0711-E3AB-45E7-9A05-4AF7A08487CA}" type="datetimeFigureOut">
              <a:rPr lang="en-US" smtClean="0"/>
              <a:t>06-Jun-18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5130-366D-42D0-B082-E3C7BCA5F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89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0711-E3AB-45E7-9A05-4AF7A08487CA}" type="datetimeFigureOut">
              <a:rPr lang="en-US" smtClean="0"/>
              <a:t>06-Jun-18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5130-366D-42D0-B082-E3C7BCA5F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8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0711-E3AB-45E7-9A05-4AF7A08487CA}" type="datetimeFigureOut">
              <a:rPr lang="en-US" smtClean="0"/>
              <a:t>06-Jun-18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5130-366D-42D0-B082-E3C7BCA5F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4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0711-E3AB-45E7-9A05-4AF7A08487CA}" type="datetimeFigureOut">
              <a:rPr lang="en-US" smtClean="0"/>
              <a:t>06-Jun-18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5130-366D-42D0-B082-E3C7BCA5F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0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0711-E3AB-45E7-9A05-4AF7A08487CA}" type="datetimeFigureOut">
              <a:rPr lang="en-US" smtClean="0"/>
              <a:t>06-Jun-18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5130-366D-42D0-B082-E3C7BCA5F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1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0711-E3AB-45E7-9A05-4AF7A08487CA}" type="datetimeFigureOut">
              <a:rPr lang="en-US" smtClean="0"/>
              <a:t>06-Jun-18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5130-366D-42D0-B082-E3C7BCA5F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0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0711-E3AB-45E7-9A05-4AF7A08487CA}" type="datetimeFigureOut">
              <a:rPr lang="en-US" smtClean="0"/>
              <a:t>06-Jun-18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5130-366D-42D0-B082-E3C7BCA5F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3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E0711-E3AB-45E7-9A05-4AF7A08487CA}" type="datetimeFigureOut">
              <a:rPr lang="en-US" smtClean="0"/>
              <a:t>06-Jun-18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5130-366D-42D0-B082-E3C7BCA5F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30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E0711-E3AB-45E7-9A05-4AF7A08487CA}" type="datetimeFigureOut">
              <a:rPr lang="en-US" smtClean="0"/>
              <a:t>06-Jun-18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85130-366D-42D0-B082-E3C7BCA5F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17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Ant Colony Optimization project report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Swarm Intelligence INFO-H-414</a:t>
            </a:r>
          </a:p>
          <a:p>
            <a:r>
              <a:rPr lang="en-US" dirty="0" smtClean="0"/>
              <a:t>Aldar Saranov</a:t>
            </a:r>
          </a:p>
          <a:p>
            <a:r>
              <a:rPr lang="en-US" dirty="0" err="1" smtClean="0"/>
              <a:t>Université</a:t>
            </a:r>
            <a:r>
              <a:rPr lang="en-US" dirty="0" smtClean="0"/>
              <a:t> </a:t>
            </a:r>
            <a:r>
              <a:rPr lang="en-US" dirty="0" err="1" smtClean="0"/>
              <a:t>libre</a:t>
            </a:r>
            <a:r>
              <a:rPr lang="en-US" dirty="0" smtClean="0"/>
              <a:t> de </a:t>
            </a:r>
            <a:r>
              <a:rPr lang="en-US" dirty="0" err="1" smtClean="0"/>
              <a:t>Bruxelles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22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0480"/>
            <a:ext cx="8229600" cy="1143000"/>
          </a:xfrm>
        </p:spPr>
        <p:txBody>
          <a:bodyPr/>
          <a:lstStyle/>
          <a:p>
            <a:r>
              <a:rPr lang="en-US" dirty="0" smtClean="0"/>
              <a:t>Experimental - performance</a:t>
            </a:r>
            <a:endParaRPr lang="en-US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4114800"/>
          </a:xfrm>
        </p:spPr>
        <p:txBody>
          <a:bodyPr>
            <a:normAutofit lnSpcReduction="10000"/>
          </a:bodyPr>
          <a:lstStyle/>
          <a:p>
            <a:r>
              <a:rPr lang="en-US" sz="2000" b="1" dirty="0" smtClean="0"/>
              <a:t>Not tuned. </a:t>
            </a:r>
            <a:r>
              <a:rPr lang="en-US" sz="2000" dirty="0" smtClean="0"/>
              <a:t>EAS </a:t>
            </a:r>
            <a:r>
              <a:rPr lang="en-US" sz="2000" dirty="0"/>
              <a:t>showed slightly better results with average relative solution quality 3.75%, </a:t>
            </a:r>
            <a:r>
              <a:rPr lang="en-US" sz="2000" dirty="0" smtClean="0"/>
              <a:t>however, it </a:t>
            </a:r>
            <a:r>
              <a:rPr lang="en-US" sz="2000" dirty="0"/>
              <a:t>also had larger variation </a:t>
            </a:r>
            <a:r>
              <a:rPr lang="en-US" sz="2000" dirty="0" smtClean="0"/>
              <a:t>coefficient </a:t>
            </a:r>
            <a:r>
              <a:rPr lang="en-US" sz="2000" dirty="0"/>
              <a:t>(meaning that some concrete instances may be solved </a:t>
            </a:r>
            <a:r>
              <a:rPr lang="en-US" sz="2000" dirty="0" smtClean="0"/>
              <a:t>by EAS </a:t>
            </a:r>
            <a:r>
              <a:rPr lang="en-US" sz="2000" dirty="0"/>
              <a:t>worse than by RAS</a:t>
            </a:r>
            <a:r>
              <a:rPr lang="en-US" sz="2000" dirty="0" smtClean="0"/>
              <a:t>).</a:t>
            </a:r>
          </a:p>
          <a:p>
            <a:r>
              <a:rPr lang="en-US" sz="2000" b="1" dirty="0" smtClean="0"/>
              <a:t>Local Search without tuning. </a:t>
            </a:r>
            <a:r>
              <a:rPr lang="en-US" sz="2000" dirty="0" smtClean="0"/>
              <a:t>The configurations, however</a:t>
            </a:r>
            <a:r>
              <a:rPr lang="en-US" sz="2000" dirty="0"/>
              <a:t>, were inherited from the previous series. RAS showed much better results </a:t>
            </a:r>
            <a:r>
              <a:rPr lang="en-US" sz="2000" dirty="0" smtClean="0"/>
              <a:t>with average </a:t>
            </a:r>
            <a:r>
              <a:rPr lang="en-US" sz="2000" dirty="0"/>
              <a:t>relative solution quality 0.2% </a:t>
            </a:r>
            <a:r>
              <a:rPr lang="en-US" sz="2000" dirty="0" smtClean="0"/>
              <a:t>and best </a:t>
            </a:r>
            <a:r>
              <a:rPr lang="en-US" sz="2000" dirty="0"/>
              <a:t>quality 0.17%. There is a </a:t>
            </a:r>
            <a:r>
              <a:rPr lang="en-US" sz="2000" dirty="0" smtClean="0"/>
              <a:t>significant improvement for </a:t>
            </a:r>
            <a:r>
              <a:rPr lang="en-US" sz="2000" dirty="0"/>
              <a:t>both EAS and RAS if local search is added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Local Search with tuning. </a:t>
            </a:r>
            <a:r>
              <a:rPr lang="en-US" sz="2000" dirty="0" smtClean="0"/>
              <a:t>The </a:t>
            </a:r>
            <a:r>
              <a:rPr lang="en-US" sz="2000" dirty="0"/>
              <a:t>results here are ambiguous, because the average relative quality of RAS is equal to </a:t>
            </a:r>
            <a:r>
              <a:rPr lang="en-US" sz="2000" dirty="0" smtClean="0"/>
              <a:t>0:24% which </a:t>
            </a:r>
            <a:r>
              <a:rPr lang="en-US" sz="2000" dirty="0"/>
              <a:t>is better than </a:t>
            </a:r>
            <a:r>
              <a:rPr lang="en-US" sz="2000" dirty="0" smtClean="0"/>
              <a:t>0.66</a:t>
            </a:r>
            <a:r>
              <a:rPr lang="en-US" sz="2000" dirty="0"/>
              <a:t>% of EAS, however, in the worst case EAS has 0:89%, whereas RAS </a:t>
            </a:r>
            <a:r>
              <a:rPr lang="en-US" sz="2000" dirty="0" smtClean="0"/>
              <a:t>has 1.01%.</a:t>
            </a:r>
          </a:p>
          <a:p>
            <a:r>
              <a:rPr lang="en-US" sz="2000" dirty="0" smtClean="0"/>
              <a:t>In all cases Wilcoxon test cannot firmly reject that the mean of the performances of these algorithms is different.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7201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400" y="-2286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Experimental - convergence</a:t>
            </a:r>
            <a:endParaRPr lang="en-US" dirty="0"/>
          </a:p>
        </p:txBody>
      </p:sp>
      <p:pic>
        <p:nvPicPr>
          <p:cNvPr id="9218" name="Picture 2" descr="D:\git\QAP-to-send\docs\results-convergence\no-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" y="1103086"/>
            <a:ext cx="4525328" cy="29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D:\git\QAP-to-send\docs\results-convergence\ls-tun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459" y="3983726"/>
            <a:ext cx="4466901" cy="282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D:\git\QAP-to-send\docs\results-convergence\ls-not-tun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239" y="1097602"/>
            <a:ext cx="4556761" cy="288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47800" y="838200"/>
            <a:ext cx="1668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Local Search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838200"/>
            <a:ext cx="247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Search (not tuned)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14428" y="6348770"/>
            <a:ext cx="20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Search (tuned)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7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dar\Downloads\Снимо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599"/>
            <a:ext cx="5124450" cy="632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06440" y="228837"/>
            <a:ext cx="2593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solution generation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48399" y="601979"/>
            <a:ext cx="13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search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05500" y="1835586"/>
            <a:ext cx="236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Solution modification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63476" y="4654034"/>
            <a:ext cx="336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Pheromone update (EAS and RAS)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02690" y="5981700"/>
            <a:ext cx="151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Diversification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76850" y="3145274"/>
            <a:ext cx="353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Applying intensification if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59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Solution Generation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75260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out </a:t>
            </a:r>
            <a:r>
              <a:rPr lang="en-US" dirty="0" smtClean="0"/>
              <a:t>implementation, the </a:t>
            </a:r>
            <a:r>
              <a:rPr lang="en-US" dirty="0"/>
              <a:t>algorithm takes the facilities one by one and assigns it to one of the free </a:t>
            </a:r>
            <a:r>
              <a:rPr lang="en-US" dirty="0" smtClean="0"/>
              <a:t>locations according </a:t>
            </a:r>
            <a:r>
              <a:rPr lang="en-US" dirty="0"/>
              <a:t>to random uniform rule. This is an exploration step.</a:t>
            </a:r>
          </a:p>
        </p:txBody>
      </p:sp>
    </p:spTree>
    <p:extLst>
      <p:ext uri="{BB962C8B-B14F-4D97-AF65-F5344CB8AC3E}">
        <p14:creationId xmlns:p14="http://schemas.microsoft.com/office/powerpoint/2010/main" val="385089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60438"/>
          </a:xfrm>
        </p:spPr>
        <p:txBody>
          <a:bodyPr/>
          <a:lstStyle/>
          <a:p>
            <a:r>
              <a:rPr lang="en-US" dirty="0" smtClean="0"/>
              <a:t>Local Search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1905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May be applied to the initial solutions before setting the pheromone matrix and in each iteration.</a:t>
            </a:r>
          </a:p>
          <a:p>
            <a:r>
              <a:rPr lang="en-US" sz="2000" dirty="0" smtClean="0"/>
              <a:t>Delta value of objective values are used. They can be compute in O(n).</a:t>
            </a:r>
          </a:p>
        </p:txBody>
      </p:sp>
      <p:pic>
        <p:nvPicPr>
          <p:cNvPr id="3074" name="Picture 2" descr="C:\Users\Aldar\Downloads\Снимок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25040"/>
            <a:ext cx="7666931" cy="455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87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Pheromone Trail </a:t>
            </a:r>
            <a:r>
              <a:rPr lang="en-US" dirty="0"/>
              <a:t>S</a:t>
            </a:r>
            <a:r>
              <a:rPr lang="en-US" dirty="0" smtClean="0"/>
              <a:t>waps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4876800"/>
            <a:ext cx="3455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Exploiting policy with probability Q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06172" y="4876800"/>
            <a:ext cx="369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Exploring policy with probability 1 - Q</a:t>
            </a:r>
            <a:endParaRPr lang="en-US" dirty="0"/>
          </a:p>
        </p:txBody>
      </p:sp>
      <p:pic>
        <p:nvPicPr>
          <p:cNvPr id="2052" name="Picture 4" descr="C:\Users\Aldar\Downloads\Снимок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78" y="5364480"/>
            <a:ext cx="23717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Aldar\Downloads\Снимок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172" y="5257562"/>
            <a:ext cx="390525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Aldar\Downloads\Снимок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38" y="1551622"/>
            <a:ext cx="7018338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36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Intensification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1633538"/>
            <a:ext cx="7191375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482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Pheromone update rule</a:t>
            </a:r>
            <a:endParaRPr 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295400"/>
            <a:ext cx="43815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36382"/>
            <a:ext cx="4114799" cy="281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840" y="3762409"/>
            <a:ext cx="4238625" cy="2433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991" y="2667000"/>
            <a:ext cx="4087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Rank-based Ant System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257800" y="2667000"/>
            <a:ext cx="3061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Elitist Ant System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65083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Diversification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200400"/>
            <a:ext cx="235267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1752600"/>
            <a:ext cx="7969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Diversification is applied if during S iterations in a row there were no improvement.</a:t>
            </a:r>
          </a:p>
          <a:p>
            <a:r>
              <a:rPr lang="en-US" dirty="0" smtClean="0"/>
              <a:t>Pheromone trail values are reset.</a:t>
            </a:r>
          </a:p>
          <a:p>
            <a:r>
              <a:rPr lang="en-US" dirty="0" smtClean="0"/>
              <a:t>It promotes exploration.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74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tuning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74" y="2110740"/>
            <a:ext cx="7070657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1371600"/>
            <a:ext cx="7803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program was tuned in </a:t>
            </a:r>
            <a:r>
              <a:rPr lang="en-US" dirty="0" err="1" smtClean="0"/>
              <a:t>irace</a:t>
            </a:r>
            <a:r>
              <a:rPr lang="en-US" dirty="0" smtClean="0"/>
              <a:t>. The overall parameters description is as follows.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3736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358</Words>
  <Application>Microsoft Office PowerPoint</Application>
  <PresentationFormat>Экран (4:3)</PresentationFormat>
  <Paragraphs>48</Paragraphs>
  <Slides>11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Ant Colony Optimization project report</vt:lpstr>
      <vt:lpstr>Презентация PowerPoint</vt:lpstr>
      <vt:lpstr>Initial Solution Generation</vt:lpstr>
      <vt:lpstr>Local Search</vt:lpstr>
      <vt:lpstr>Pheromone Trail Swaps</vt:lpstr>
      <vt:lpstr>Intensification</vt:lpstr>
      <vt:lpstr>Pheromone update rule</vt:lpstr>
      <vt:lpstr>Diversification</vt:lpstr>
      <vt:lpstr>Automatic tuning</vt:lpstr>
      <vt:lpstr>Experimental - performance</vt:lpstr>
      <vt:lpstr>Experimental - convergence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Aldar</dc:creator>
  <cp:lastModifiedBy>Aldar</cp:lastModifiedBy>
  <cp:revision>24</cp:revision>
  <dcterms:created xsi:type="dcterms:W3CDTF">2018-06-06T17:53:07Z</dcterms:created>
  <dcterms:modified xsi:type="dcterms:W3CDTF">2018-06-06T19:08:04Z</dcterms:modified>
</cp:coreProperties>
</file>