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57" r:id="rId5"/>
    <p:sldId id="260" r:id="rId6"/>
    <p:sldId id="258" r:id="rId7"/>
    <p:sldId id="263" r:id="rId8"/>
    <p:sldId id="264" r:id="rId9"/>
    <p:sldId id="262" r:id="rId10"/>
    <p:sldId id="261" r:id="rId11"/>
    <p:sldId id="259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41"/>
    <a:srgbClr val="6AB650"/>
    <a:srgbClr val="009CB4"/>
    <a:srgbClr val="F07814"/>
    <a:srgbClr val="E89E00"/>
    <a:srgbClr val="CED9E5"/>
    <a:srgbClr val="003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74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459EA-9E68-4B15-ADD3-336A8DAC671A}" type="datetimeFigureOut">
              <a:rPr lang="nl-NL" smtClean="0"/>
              <a:t>6-9-2022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A1BD9-1485-432A-A1B9-E1F7C6F582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811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333C430D-E413-4705-BF87-59067A65F4AD}"/>
              </a:ext>
            </a:extLst>
          </p:cNvPr>
          <p:cNvSpPr/>
          <p:nvPr userDrawn="1"/>
        </p:nvSpPr>
        <p:spPr>
          <a:xfrm>
            <a:off x="0" y="603738"/>
            <a:ext cx="12192000" cy="2825262"/>
          </a:xfrm>
          <a:prstGeom prst="rect">
            <a:avLst/>
          </a:prstGeom>
          <a:solidFill>
            <a:srgbClr val="00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1D3611-1177-48EA-A067-CEF0CDB424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143" y="1057047"/>
            <a:ext cx="10776857" cy="1152751"/>
          </a:xfrm>
        </p:spPr>
        <p:txBody>
          <a:bodyPr anchor="b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nl-NL" dirty="0"/>
              <a:t>Enter </a:t>
            </a:r>
            <a:r>
              <a:rPr lang="nl-NL" dirty="0" err="1"/>
              <a:t>title</a:t>
            </a:r>
            <a:r>
              <a:rPr lang="nl-NL" dirty="0"/>
              <a:t> here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AC4A8E8-3E90-4C49-8DE9-AAB8EE4590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15" y="2340428"/>
            <a:ext cx="10776857" cy="6531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800"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Enter sub </a:t>
            </a:r>
            <a:r>
              <a:rPr lang="nl-NL" dirty="0" err="1"/>
              <a:t>title</a:t>
            </a:r>
            <a:r>
              <a:rPr lang="nl-NL" dirty="0"/>
              <a:t> here</a:t>
            </a:r>
          </a:p>
        </p:txBody>
      </p:sp>
      <p:sp>
        <p:nvSpPr>
          <p:cNvPr id="15" name="Tijdelijke aanduiding voor afbeelding 14">
            <a:extLst>
              <a:ext uri="{FF2B5EF4-FFF2-40B4-BE49-F238E27FC236}">
                <a16:creationId xmlns:a16="http://schemas.microsoft.com/office/drawing/2014/main" id="{2DCE008E-4AC9-41CA-AD71-DCFAAF3FCE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455BB8EC-FD7C-4339-9B77-EF3A7A679195}"/>
              </a:ext>
            </a:extLst>
          </p:cNvPr>
          <p:cNvGrpSpPr/>
          <p:nvPr userDrawn="1"/>
        </p:nvGrpSpPr>
        <p:grpSpPr>
          <a:xfrm>
            <a:off x="4309680" y="-733"/>
            <a:ext cx="3565908" cy="992921"/>
            <a:chOff x="4309680" y="-733"/>
            <a:chExt cx="3565908" cy="992921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41C2ED93-ADB9-4842-B417-6FB7F6480FF3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313238" y="0"/>
              <a:ext cx="3562350" cy="99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7C4B3ED-6D5B-4985-91AE-C722381822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9680" y="-733"/>
              <a:ext cx="3561146" cy="986572"/>
            </a:xfrm>
            <a:custGeom>
              <a:avLst/>
              <a:gdLst>
                <a:gd name="T0" fmla="*/ 0 w 9343"/>
                <a:gd name="T1" fmla="*/ 0 h 3048"/>
                <a:gd name="T2" fmla="*/ 0 w 9343"/>
                <a:gd name="T3" fmla="*/ 2148 h 3048"/>
                <a:gd name="T4" fmla="*/ 900 w 9343"/>
                <a:gd name="T5" fmla="*/ 3048 h 3048"/>
                <a:gd name="T6" fmla="*/ 8443 w 9343"/>
                <a:gd name="T7" fmla="*/ 3048 h 3048"/>
                <a:gd name="T8" fmla="*/ 9343 w 9343"/>
                <a:gd name="T9" fmla="*/ 2148 h 3048"/>
                <a:gd name="T10" fmla="*/ 9343 w 9343"/>
                <a:gd name="T11" fmla="*/ 0 h 3048"/>
                <a:gd name="T12" fmla="*/ 0 w 9343"/>
                <a:gd name="T13" fmla="*/ 0 h 3048"/>
                <a:gd name="connsiteX0" fmla="*/ 0 w 10000"/>
                <a:gd name="connsiteY0" fmla="*/ 0 h 10000"/>
                <a:gd name="connsiteX1" fmla="*/ 0 w 10000"/>
                <a:gd name="connsiteY1" fmla="*/ 7047 h 10000"/>
                <a:gd name="connsiteX2" fmla="*/ 963 w 10000"/>
                <a:gd name="connsiteY2" fmla="*/ 10000 h 10000"/>
                <a:gd name="connsiteX3" fmla="*/ 9037 w 10000"/>
                <a:gd name="connsiteY3" fmla="*/ 10000 h 10000"/>
                <a:gd name="connsiteX4" fmla="*/ 10000 w 10000"/>
                <a:gd name="connsiteY4" fmla="*/ 7047 h 10000"/>
                <a:gd name="connsiteX5" fmla="*/ 10000 w 10000"/>
                <a:gd name="connsiteY5" fmla="*/ 1497 h 10000"/>
                <a:gd name="connsiteX6" fmla="*/ 0 w 10000"/>
                <a:gd name="connsiteY6" fmla="*/ 0 h 10000"/>
                <a:gd name="connsiteX0" fmla="*/ 0 w 10010"/>
                <a:gd name="connsiteY0" fmla="*/ 125 h 8503"/>
                <a:gd name="connsiteX1" fmla="*/ 10 w 10010"/>
                <a:gd name="connsiteY1" fmla="*/ 5550 h 8503"/>
                <a:gd name="connsiteX2" fmla="*/ 973 w 10010"/>
                <a:gd name="connsiteY2" fmla="*/ 8503 h 8503"/>
                <a:gd name="connsiteX3" fmla="*/ 9047 w 10010"/>
                <a:gd name="connsiteY3" fmla="*/ 8503 h 8503"/>
                <a:gd name="connsiteX4" fmla="*/ 10010 w 10010"/>
                <a:gd name="connsiteY4" fmla="*/ 5550 h 8503"/>
                <a:gd name="connsiteX5" fmla="*/ 10010 w 10010"/>
                <a:gd name="connsiteY5" fmla="*/ 0 h 8503"/>
                <a:gd name="connsiteX6" fmla="*/ 0 w 10010"/>
                <a:gd name="connsiteY6" fmla="*/ 125 h 8503"/>
                <a:gd name="connsiteX0" fmla="*/ 0 w 10000"/>
                <a:gd name="connsiteY0" fmla="*/ 37 h 10000"/>
                <a:gd name="connsiteX1" fmla="*/ 10 w 10000"/>
                <a:gd name="connsiteY1" fmla="*/ 6527 h 10000"/>
                <a:gd name="connsiteX2" fmla="*/ 972 w 10000"/>
                <a:gd name="connsiteY2" fmla="*/ 10000 h 10000"/>
                <a:gd name="connsiteX3" fmla="*/ 9038 w 10000"/>
                <a:gd name="connsiteY3" fmla="*/ 10000 h 10000"/>
                <a:gd name="connsiteX4" fmla="*/ 10000 w 10000"/>
                <a:gd name="connsiteY4" fmla="*/ 6527 h 10000"/>
                <a:gd name="connsiteX5" fmla="*/ 10000 w 10000"/>
                <a:gd name="connsiteY5" fmla="*/ 0 h 10000"/>
                <a:gd name="connsiteX6" fmla="*/ 0 w 10000"/>
                <a:gd name="connsiteY6" fmla="*/ 37 h 10000"/>
                <a:gd name="connsiteX0" fmla="*/ 0 w 10000"/>
                <a:gd name="connsiteY0" fmla="*/ 8 h 9971"/>
                <a:gd name="connsiteX1" fmla="*/ 10 w 10000"/>
                <a:gd name="connsiteY1" fmla="*/ 6498 h 9971"/>
                <a:gd name="connsiteX2" fmla="*/ 972 w 10000"/>
                <a:gd name="connsiteY2" fmla="*/ 9971 h 9971"/>
                <a:gd name="connsiteX3" fmla="*/ 9038 w 10000"/>
                <a:gd name="connsiteY3" fmla="*/ 9971 h 9971"/>
                <a:gd name="connsiteX4" fmla="*/ 10000 w 10000"/>
                <a:gd name="connsiteY4" fmla="*/ 6498 h 9971"/>
                <a:gd name="connsiteX5" fmla="*/ 9992 w 10000"/>
                <a:gd name="connsiteY5" fmla="*/ 0 h 9971"/>
                <a:gd name="connsiteX6" fmla="*/ 0 w 10000"/>
                <a:gd name="connsiteY6" fmla="*/ 8 h 9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9971">
                  <a:moveTo>
                    <a:pt x="0" y="8"/>
                  </a:moveTo>
                  <a:cubicBezTo>
                    <a:pt x="3" y="2134"/>
                    <a:pt x="7" y="4372"/>
                    <a:pt x="10" y="6498"/>
                  </a:cubicBezTo>
                  <a:cubicBezTo>
                    <a:pt x="10" y="8416"/>
                    <a:pt x="441" y="9971"/>
                    <a:pt x="972" y="9971"/>
                  </a:cubicBezTo>
                  <a:lnTo>
                    <a:pt x="9038" y="9971"/>
                  </a:lnTo>
                  <a:cubicBezTo>
                    <a:pt x="9569" y="9971"/>
                    <a:pt x="10000" y="8416"/>
                    <a:pt x="10000" y="6498"/>
                  </a:cubicBezTo>
                  <a:cubicBezTo>
                    <a:pt x="9997" y="4332"/>
                    <a:pt x="9995" y="2166"/>
                    <a:pt x="999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0949537F-98A9-4146-8DF4-81598976B8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88" y="297838"/>
              <a:ext cx="2790888" cy="5040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33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41DAF-11CD-4D6E-A9E2-F440749B1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" y="1100092"/>
            <a:ext cx="10766044" cy="1325563"/>
          </a:xfrm>
        </p:spPr>
        <p:txBody>
          <a:bodyPr>
            <a:noAutofit/>
          </a:bodyPr>
          <a:lstStyle>
            <a:lvl1pPr>
              <a:defRPr>
                <a:solidFill>
                  <a:srgbClr val="009CB4"/>
                </a:solidFill>
              </a:defRPr>
            </a:lvl1pPr>
          </a:lstStyle>
          <a:p>
            <a:r>
              <a:rPr lang="nl-NL" dirty="0"/>
              <a:t>Enter </a:t>
            </a:r>
            <a:r>
              <a:rPr lang="nl-NL" dirty="0" err="1"/>
              <a:t>title</a:t>
            </a:r>
            <a:r>
              <a:rPr lang="nl-NL" dirty="0"/>
              <a:t> here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18372C-9B21-4DA0-8A35-9ACF44B7D0B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73100" y="2425655"/>
            <a:ext cx="5346700" cy="37513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23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 err="1"/>
              <a:t>Plain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here.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C723EE4-8616-4984-A1F0-0582DFEC57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1072" y="2425655"/>
            <a:ext cx="5148072" cy="3751308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</a:lstStyle>
          <a:p>
            <a:pPr lvl="0"/>
            <a:r>
              <a:rPr lang="nl-NL" dirty="0"/>
              <a:t>Or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bullets</a:t>
            </a:r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93DA45-1050-4E5B-B003-C91658D3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Example footer | July 2018</a:t>
            </a:r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0FBF2B84-42E1-4DC8-808F-70F3A38BEC5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198356" y="6381747"/>
            <a:ext cx="2320544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ct val="150000"/>
              </a:lnSpc>
              <a:defRPr sz="1250"/>
            </a:lvl1pPr>
          </a:lstStyle>
          <a:p>
            <a:fld id="{6C2CCAB5-5085-45A0-9A3F-87592D620DA4}" type="datetime1">
              <a:rPr lang="nl-NL" smtClean="0"/>
              <a:t>6-9-2022</a:t>
            </a:fld>
            <a:endParaRPr lang="nl-NL" dirty="0"/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C82B1EBE-5BA3-47C9-AE93-94E7EF1A7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381748"/>
            <a:ext cx="557784" cy="36512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defRPr sz="1250"/>
            </a:lvl1pPr>
          </a:lstStyle>
          <a:p>
            <a:fld id="{55A188FA-AAFE-4713-8BE1-64CAD04AEEC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41DAF-11CD-4D6E-A9E2-F440749B1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" y="1100092"/>
            <a:ext cx="10766044" cy="1325563"/>
          </a:xfrm>
        </p:spPr>
        <p:txBody>
          <a:bodyPr>
            <a:noAutofit/>
          </a:bodyPr>
          <a:lstStyle>
            <a:lvl1pPr>
              <a:defRPr>
                <a:solidFill>
                  <a:srgbClr val="009CB4"/>
                </a:solidFill>
              </a:defRPr>
            </a:lvl1pPr>
          </a:lstStyle>
          <a:p>
            <a:r>
              <a:rPr lang="nl-NL" dirty="0"/>
              <a:t>Enter </a:t>
            </a:r>
            <a:r>
              <a:rPr lang="nl-NL" dirty="0" err="1"/>
              <a:t>title</a:t>
            </a:r>
            <a:r>
              <a:rPr lang="nl-NL" dirty="0"/>
              <a:t> here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C723EE4-8616-4984-A1F0-0582DFEC57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4944" y="2425655"/>
            <a:ext cx="10744200" cy="3751308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</a:lstStyle>
          <a:p>
            <a:pPr lvl="0"/>
            <a:r>
              <a:rPr lang="nl-NL" dirty="0"/>
              <a:t>Enter </a:t>
            </a:r>
            <a:r>
              <a:rPr lang="nl-NL" dirty="0" err="1"/>
              <a:t>bullet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93DA45-1050-4E5B-B003-C91658D3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Example footer | July 2018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EE1C0722-7FAF-47C1-A66D-FAC1AA1F3DF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198356" y="6381747"/>
            <a:ext cx="2320544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ct val="150000"/>
              </a:lnSpc>
              <a:defRPr sz="1250"/>
            </a:lvl1pPr>
          </a:lstStyle>
          <a:p>
            <a:fld id="{6C2CCAB5-5085-45A0-9A3F-87592D620DA4}" type="datetime1">
              <a:rPr lang="nl-NL" smtClean="0"/>
              <a:t>6-9-2022</a:t>
            </a:fld>
            <a:endParaRPr lang="nl-NL" dirty="0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7FBE9F74-3F82-4E35-B64D-9D8667068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381748"/>
            <a:ext cx="557784" cy="36512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defRPr sz="1250"/>
            </a:lvl1pPr>
          </a:lstStyle>
          <a:p>
            <a:fld id="{55A188FA-AAFE-4713-8BE1-64CAD04AEEC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27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41DAF-11CD-4D6E-A9E2-F440749B1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" y="1100093"/>
            <a:ext cx="10766044" cy="737944"/>
          </a:xfrm>
        </p:spPr>
        <p:txBody>
          <a:bodyPr>
            <a:noAutofit/>
          </a:bodyPr>
          <a:lstStyle>
            <a:lvl1pPr>
              <a:defRPr>
                <a:solidFill>
                  <a:srgbClr val="009CB4"/>
                </a:solidFill>
              </a:defRPr>
            </a:lvl1pPr>
          </a:lstStyle>
          <a:p>
            <a:r>
              <a:rPr lang="nl-NL" dirty="0"/>
              <a:t>Enter </a:t>
            </a:r>
            <a:r>
              <a:rPr lang="nl-NL" dirty="0" err="1"/>
              <a:t>title</a:t>
            </a:r>
            <a:r>
              <a:rPr lang="nl-NL" dirty="0"/>
              <a:t> here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D7A1492-A3E8-4749-B2A0-E346C7C6DE28}"/>
              </a:ext>
            </a:extLst>
          </p:cNvPr>
          <p:cNvSpPr/>
          <p:nvPr userDrawn="1"/>
        </p:nvSpPr>
        <p:spPr>
          <a:xfrm>
            <a:off x="0" y="5805055"/>
            <a:ext cx="12192000" cy="105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C723EE4-8616-4984-A1F0-0582DFEC57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4944" y="1838037"/>
            <a:ext cx="10744200" cy="4858327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</a:lstStyle>
          <a:p>
            <a:pPr lvl="0"/>
            <a:r>
              <a:rPr lang="nl-NL" dirty="0" err="1"/>
              <a:t>Bullets</a:t>
            </a:r>
            <a:r>
              <a:rPr lang="nl-NL" dirty="0"/>
              <a:t>, </a:t>
            </a:r>
            <a:r>
              <a:rPr lang="nl-NL" dirty="0" err="1"/>
              <a:t>plain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objects</a:t>
            </a:r>
            <a:r>
              <a:rPr lang="nl-NL" dirty="0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34927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-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41DAF-11CD-4D6E-A9E2-F440749B1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" y="1439708"/>
            <a:ext cx="5346700" cy="646331"/>
          </a:xfrm>
        </p:spPr>
        <p:txBody>
          <a:bodyPr anchor="t" anchorCtr="0">
            <a:spAutoFit/>
          </a:bodyPr>
          <a:lstStyle>
            <a:lvl1pPr>
              <a:defRPr>
                <a:solidFill>
                  <a:srgbClr val="009CB4"/>
                </a:solidFill>
              </a:defRPr>
            </a:lvl1pPr>
          </a:lstStyle>
          <a:p>
            <a:r>
              <a:rPr lang="nl-NL" dirty="0"/>
              <a:t>Enter </a:t>
            </a:r>
            <a:r>
              <a:rPr lang="nl-NL" dirty="0" err="1"/>
              <a:t>title</a:t>
            </a:r>
            <a:r>
              <a:rPr lang="nl-NL" dirty="0"/>
              <a:t> here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18372C-9B21-4DA0-8A35-9ACF44B7D0B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73100" y="2350009"/>
            <a:ext cx="5346700" cy="35591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plain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bullet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here.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93DA45-1050-4E5B-B003-C91658D3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Example footer | July 2018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B01829AF-F5A5-489C-90FE-660E14CFDB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1113" y="1543665"/>
            <a:ext cx="5054600" cy="43655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5DBE6575-8662-4E2A-BA64-84B337AE8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98356" y="6381747"/>
            <a:ext cx="2320544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ct val="150000"/>
              </a:lnSpc>
              <a:defRPr sz="1250"/>
            </a:lvl1pPr>
          </a:lstStyle>
          <a:p>
            <a:fld id="{6C2CCAB5-5085-45A0-9A3F-87592D620DA4}" type="datetime1">
              <a:rPr lang="nl-NL" smtClean="0"/>
              <a:t>6-9-2022</a:t>
            </a:fld>
            <a:endParaRPr lang="nl-NL" dirty="0"/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939CA4B8-F499-4981-8925-BD4699DF8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381748"/>
            <a:ext cx="557784" cy="36512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defRPr sz="1250"/>
            </a:lvl1pPr>
          </a:lstStyle>
          <a:p>
            <a:fld id="{55A188FA-AAFE-4713-8BE1-64CAD04AEEC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513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it colored bg -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59E529B3-AB90-4577-AB7E-9471B1A4493D}"/>
              </a:ext>
            </a:extLst>
          </p:cNvPr>
          <p:cNvSpPr/>
          <p:nvPr userDrawn="1"/>
        </p:nvSpPr>
        <p:spPr>
          <a:xfrm>
            <a:off x="0" y="6263370"/>
            <a:ext cx="12192000" cy="594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7FC29EB-7314-49D1-BCCF-0C1FC9DD7AFF}"/>
              </a:ext>
            </a:extLst>
          </p:cNvPr>
          <p:cNvSpPr/>
          <p:nvPr userDrawn="1"/>
        </p:nvSpPr>
        <p:spPr>
          <a:xfrm>
            <a:off x="0" y="1540932"/>
            <a:ext cx="6096000" cy="4722439"/>
          </a:xfrm>
          <a:prstGeom prst="rect">
            <a:avLst/>
          </a:prstGeom>
          <a:solidFill>
            <a:srgbClr val="00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18372C-9B21-4DA0-8A35-9ACF44B7D0B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7700" y="2705101"/>
            <a:ext cx="5359400" cy="32040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 err="1"/>
              <a:t>Plain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bullet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here.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93DA45-1050-4E5B-B003-C91658D3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Example footer | July 2018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B01829AF-F5A5-489C-90FE-660E14CFDB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540933"/>
            <a:ext cx="6096000" cy="472244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841DAF-11CD-4D6E-A9E2-F440749B1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1884145"/>
            <a:ext cx="5346700" cy="646331"/>
          </a:xfrm>
        </p:spPr>
        <p:txBody>
          <a:bodyPr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Enter </a:t>
            </a:r>
            <a:r>
              <a:rPr lang="nl-NL" dirty="0" err="1"/>
              <a:t>title</a:t>
            </a:r>
            <a:r>
              <a:rPr lang="nl-NL" dirty="0"/>
              <a:t> here</a:t>
            </a:r>
          </a:p>
        </p:txBody>
      </p:sp>
      <p:sp>
        <p:nvSpPr>
          <p:cNvPr id="10" name="Tijdelijke aanduiding voor datum 3">
            <a:extLst>
              <a:ext uri="{FF2B5EF4-FFF2-40B4-BE49-F238E27FC236}">
                <a16:creationId xmlns:a16="http://schemas.microsoft.com/office/drawing/2014/main" id="{3481330F-99D5-4512-975F-294C81874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98356" y="6381747"/>
            <a:ext cx="2320544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ct val="150000"/>
              </a:lnSpc>
              <a:defRPr sz="1250"/>
            </a:lvl1pPr>
          </a:lstStyle>
          <a:p>
            <a:fld id="{6C2CCAB5-5085-45A0-9A3F-87592D620DA4}" type="datetime1">
              <a:rPr lang="nl-NL" smtClean="0"/>
              <a:t>6-9-2022</a:t>
            </a:fld>
            <a:endParaRPr lang="nl-NL" dirty="0"/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BD4CD37E-A61C-487B-B860-9E8D93379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381748"/>
            <a:ext cx="557784" cy="36512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defRPr sz="1250"/>
            </a:lvl1pPr>
          </a:lstStyle>
          <a:p>
            <a:fld id="{55A188FA-AAFE-4713-8BE1-64CAD04AEEC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454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colored bg -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7FC29EB-7314-49D1-BCCF-0C1FC9DD7AFF}"/>
              </a:ext>
            </a:extLst>
          </p:cNvPr>
          <p:cNvSpPr/>
          <p:nvPr userDrawn="1"/>
        </p:nvSpPr>
        <p:spPr>
          <a:xfrm>
            <a:off x="0" y="4360985"/>
            <a:ext cx="12192000" cy="1900987"/>
          </a:xfrm>
          <a:prstGeom prst="rect">
            <a:avLst/>
          </a:prstGeom>
          <a:solidFill>
            <a:srgbClr val="00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9E529B3-AB90-4577-AB7E-9471B1A4493D}"/>
              </a:ext>
            </a:extLst>
          </p:cNvPr>
          <p:cNvSpPr/>
          <p:nvPr userDrawn="1"/>
        </p:nvSpPr>
        <p:spPr>
          <a:xfrm>
            <a:off x="0" y="6263370"/>
            <a:ext cx="12192000" cy="594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18372C-9B21-4DA0-8A35-9ACF44B7D0B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7224" y="4591050"/>
            <a:ext cx="5438775" cy="1428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plain</a:t>
            </a:r>
            <a:r>
              <a:rPr lang="nl-NL" dirty="0"/>
              <a:t> tekst or </a:t>
            </a:r>
            <a:r>
              <a:rPr lang="nl-NL" dirty="0" err="1"/>
              <a:t>bullet</a:t>
            </a:r>
            <a:r>
              <a:rPr lang="nl-NL" dirty="0"/>
              <a:t> tekst here.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93DA45-1050-4E5B-B003-C91658D3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Example footer | July 2018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B01829AF-F5A5-489C-90FE-660E14CFDB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543050"/>
            <a:ext cx="6096000" cy="281653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841DAF-11CD-4D6E-A9E2-F440749B1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1884145"/>
            <a:ext cx="5346700" cy="646331"/>
          </a:xfrm>
        </p:spPr>
        <p:txBody>
          <a:bodyPr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de titel</a:t>
            </a:r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2567F586-9BCF-4F4E-9B12-659A83DECC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543050"/>
            <a:ext cx="6096000" cy="28165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0E57F8D3-B0E4-4983-AE22-66D32A275319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6024" y="4600575"/>
            <a:ext cx="5438775" cy="14287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bullets</a:t>
            </a:r>
            <a:r>
              <a:rPr lang="nl-NL" dirty="0"/>
              <a:t> here</a:t>
            </a:r>
          </a:p>
        </p:txBody>
      </p:sp>
      <p:sp>
        <p:nvSpPr>
          <p:cNvPr id="12" name="Tijdelijke aanduiding voor datum 3">
            <a:extLst>
              <a:ext uri="{FF2B5EF4-FFF2-40B4-BE49-F238E27FC236}">
                <a16:creationId xmlns:a16="http://schemas.microsoft.com/office/drawing/2014/main" id="{2B048B7E-DD7A-4FF3-93D0-3D6CE1147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98356" y="6381747"/>
            <a:ext cx="2320544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ct val="150000"/>
              </a:lnSpc>
              <a:defRPr sz="1250"/>
            </a:lvl1pPr>
          </a:lstStyle>
          <a:p>
            <a:fld id="{6C2CCAB5-5085-45A0-9A3F-87592D620DA4}" type="datetime1">
              <a:rPr lang="nl-NL" smtClean="0"/>
              <a:t>6-9-2022</a:t>
            </a:fld>
            <a:endParaRPr lang="nl-NL" dirty="0"/>
          </a:p>
        </p:txBody>
      </p:sp>
      <p:sp>
        <p:nvSpPr>
          <p:cNvPr id="13" name="Tijdelijke aanduiding voor dianummer 5">
            <a:extLst>
              <a:ext uri="{FF2B5EF4-FFF2-40B4-BE49-F238E27FC236}">
                <a16:creationId xmlns:a16="http://schemas.microsoft.com/office/drawing/2014/main" id="{24B0DA93-1481-446D-A96A-D995EB031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381748"/>
            <a:ext cx="557784" cy="36512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defRPr sz="1250"/>
            </a:lvl1pPr>
          </a:lstStyle>
          <a:p>
            <a:fld id="{55A188FA-AAFE-4713-8BE1-64CAD04AEEC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62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jdelijke aanduiding voor afbeelding 57">
            <a:extLst>
              <a:ext uri="{FF2B5EF4-FFF2-40B4-BE49-F238E27FC236}">
                <a16:creationId xmlns:a16="http://schemas.microsoft.com/office/drawing/2014/main" id="{4F584E51-758C-4BD4-9DFB-B5E1885C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03738"/>
            <a:ext cx="12192000" cy="6254262"/>
          </a:xfrm>
          <a:custGeom>
            <a:avLst/>
            <a:gdLst>
              <a:gd name="connsiteX0" fmla="*/ 0 w 12192000"/>
              <a:gd name="connsiteY0" fmla="*/ 0 h 6254262"/>
              <a:gd name="connsiteX1" fmla="*/ 4320381 w 12192000"/>
              <a:gd name="connsiteY1" fmla="*/ 0 h 6254262"/>
              <a:gd name="connsiteX2" fmla="*/ 4320381 w 12192000"/>
              <a:gd name="connsiteY2" fmla="*/ 45325 h 6254262"/>
              <a:gd name="connsiteX3" fmla="*/ 4662977 w 12192000"/>
              <a:gd name="connsiteY3" fmla="*/ 388450 h 6254262"/>
              <a:gd name="connsiteX4" fmla="*/ 7535373 w 12192000"/>
              <a:gd name="connsiteY4" fmla="*/ 388450 h 6254262"/>
              <a:gd name="connsiteX5" fmla="*/ 7877969 w 12192000"/>
              <a:gd name="connsiteY5" fmla="*/ 45325 h 6254262"/>
              <a:gd name="connsiteX6" fmla="*/ 7877969 w 12192000"/>
              <a:gd name="connsiteY6" fmla="*/ 0 h 6254262"/>
              <a:gd name="connsiteX7" fmla="*/ 12192000 w 12192000"/>
              <a:gd name="connsiteY7" fmla="*/ 0 h 6254262"/>
              <a:gd name="connsiteX8" fmla="*/ 12192000 w 12192000"/>
              <a:gd name="connsiteY8" fmla="*/ 6254262 h 6254262"/>
              <a:gd name="connsiteX9" fmla="*/ 0 w 12192000"/>
              <a:gd name="connsiteY9" fmla="*/ 6254262 h 625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254262">
                <a:moveTo>
                  <a:pt x="0" y="0"/>
                </a:moveTo>
                <a:lnTo>
                  <a:pt x="4320381" y="0"/>
                </a:lnTo>
                <a:lnTo>
                  <a:pt x="4320381" y="45325"/>
                </a:lnTo>
                <a:cubicBezTo>
                  <a:pt x="4320381" y="234797"/>
                  <a:pt x="4473713" y="388450"/>
                  <a:pt x="4662977" y="388450"/>
                </a:cubicBezTo>
                <a:lnTo>
                  <a:pt x="7535373" y="388450"/>
                </a:lnTo>
                <a:cubicBezTo>
                  <a:pt x="7724637" y="388450"/>
                  <a:pt x="7877969" y="234797"/>
                  <a:pt x="7877969" y="45325"/>
                </a:cubicBezTo>
                <a:lnTo>
                  <a:pt x="7877969" y="0"/>
                </a:lnTo>
                <a:lnTo>
                  <a:pt x="12192000" y="0"/>
                </a:lnTo>
                <a:lnTo>
                  <a:pt x="12192000" y="6254262"/>
                </a:lnTo>
                <a:lnTo>
                  <a:pt x="0" y="625426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57D810CC-D12D-42C3-B7D9-35C135FD387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13238" y="0"/>
            <a:ext cx="3562350" cy="992188"/>
            <a:chOff x="2717" y="0"/>
            <a:chExt cx="2244" cy="625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2737CA9E-E612-4AA1-9570-829E345C9A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717" y="0"/>
              <a:ext cx="2244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CDD742B-8E4A-4257-B04A-3C54C15AF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17" y="4"/>
              <a:ext cx="2241" cy="617"/>
            </a:xfrm>
            <a:custGeom>
              <a:avLst/>
              <a:gdLst>
                <a:gd name="T0" fmla="*/ 0 w 9343"/>
                <a:gd name="T1" fmla="*/ 0 h 3048"/>
                <a:gd name="T2" fmla="*/ 0 w 9343"/>
                <a:gd name="T3" fmla="*/ 2148 h 3048"/>
                <a:gd name="T4" fmla="*/ 900 w 9343"/>
                <a:gd name="T5" fmla="*/ 3048 h 3048"/>
                <a:gd name="T6" fmla="*/ 8443 w 9343"/>
                <a:gd name="T7" fmla="*/ 3048 h 3048"/>
                <a:gd name="T8" fmla="*/ 9343 w 9343"/>
                <a:gd name="T9" fmla="*/ 2148 h 3048"/>
                <a:gd name="T10" fmla="*/ 9343 w 9343"/>
                <a:gd name="T11" fmla="*/ 0 h 3048"/>
                <a:gd name="T12" fmla="*/ 0 w 9343"/>
                <a:gd name="T13" fmla="*/ 0 h 3048"/>
                <a:gd name="connsiteX0" fmla="*/ 0 w 10000"/>
                <a:gd name="connsiteY0" fmla="*/ 1414 h 10000"/>
                <a:gd name="connsiteX1" fmla="*/ 0 w 10000"/>
                <a:gd name="connsiteY1" fmla="*/ 7047 h 10000"/>
                <a:gd name="connsiteX2" fmla="*/ 963 w 10000"/>
                <a:gd name="connsiteY2" fmla="*/ 10000 h 10000"/>
                <a:gd name="connsiteX3" fmla="*/ 9037 w 10000"/>
                <a:gd name="connsiteY3" fmla="*/ 10000 h 10000"/>
                <a:gd name="connsiteX4" fmla="*/ 10000 w 10000"/>
                <a:gd name="connsiteY4" fmla="*/ 7047 h 10000"/>
                <a:gd name="connsiteX5" fmla="*/ 10000 w 10000"/>
                <a:gd name="connsiteY5" fmla="*/ 0 h 10000"/>
                <a:gd name="connsiteX6" fmla="*/ 0 w 10000"/>
                <a:gd name="connsiteY6" fmla="*/ 1414 h 10000"/>
                <a:gd name="connsiteX0" fmla="*/ 0 w 10000"/>
                <a:gd name="connsiteY0" fmla="*/ 0 h 8586"/>
                <a:gd name="connsiteX1" fmla="*/ 0 w 10000"/>
                <a:gd name="connsiteY1" fmla="*/ 5633 h 8586"/>
                <a:gd name="connsiteX2" fmla="*/ 963 w 10000"/>
                <a:gd name="connsiteY2" fmla="*/ 8586 h 8586"/>
                <a:gd name="connsiteX3" fmla="*/ 9037 w 10000"/>
                <a:gd name="connsiteY3" fmla="*/ 8586 h 8586"/>
                <a:gd name="connsiteX4" fmla="*/ 10000 w 10000"/>
                <a:gd name="connsiteY4" fmla="*/ 5633 h 8586"/>
                <a:gd name="connsiteX5" fmla="*/ 10000 w 10000"/>
                <a:gd name="connsiteY5" fmla="*/ 158 h 8586"/>
                <a:gd name="connsiteX6" fmla="*/ 0 w 10000"/>
                <a:gd name="connsiteY6" fmla="*/ 0 h 8586"/>
                <a:gd name="connsiteX0" fmla="*/ 0 w 10000"/>
                <a:gd name="connsiteY0" fmla="*/ 0 h 9817"/>
                <a:gd name="connsiteX1" fmla="*/ 0 w 10000"/>
                <a:gd name="connsiteY1" fmla="*/ 6378 h 9817"/>
                <a:gd name="connsiteX2" fmla="*/ 963 w 10000"/>
                <a:gd name="connsiteY2" fmla="*/ 9817 h 9817"/>
                <a:gd name="connsiteX3" fmla="*/ 9037 w 10000"/>
                <a:gd name="connsiteY3" fmla="*/ 9817 h 9817"/>
                <a:gd name="connsiteX4" fmla="*/ 10000 w 10000"/>
                <a:gd name="connsiteY4" fmla="*/ 6378 h 9817"/>
                <a:gd name="connsiteX5" fmla="*/ 10000 w 10000"/>
                <a:gd name="connsiteY5" fmla="*/ 1 h 9817"/>
                <a:gd name="connsiteX6" fmla="*/ 0 w 10000"/>
                <a:gd name="connsiteY6" fmla="*/ 0 h 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9817">
                  <a:moveTo>
                    <a:pt x="0" y="0"/>
                  </a:moveTo>
                  <a:lnTo>
                    <a:pt x="0" y="6378"/>
                  </a:lnTo>
                  <a:cubicBezTo>
                    <a:pt x="0" y="8277"/>
                    <a:pt x="431" y="9817"/>
                    <a:pt x="963" y="9817"/>
                  </a:cubicBezTo>
                  <a:lnTo>
                    <a:pt x="9037" y="9817"/>
                  </a:lnTo>
                  <a:cubicBezTo>
                    <a:pt x="9569" y="9817"/>
                    <a:pt x="10000" y="8277"/>
                    <a:pt x="10000" y="6378"/>
                  </a:cubicBezTo>
                  <a:lnTo>
                    <a:pt x="1000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BA86875-3115-4A25-9198-5BAE91ED94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72" y="250"/>
              <a:ext cx="101" cy="132"/>
            </a:xfrm>
            <a:custGeom>
              <a:avLst/>
              <a:gdLst>
                <a:gd name="T0" fmla="*/ 352 w 423"/>
                <a:gd name="T1" fmla="*/ 278 h 547"/>
                <a:gd name="T2" fmla="*/ 70 w 423"/>
                <a:gd name="T3" fmla="*/ 278 h 547"/>
                <a:gd name="T4" fmla="*/ 70 w 423"/>
                <a:gd name="T5" fmla="*/ 207 h 547"/>
                <a:gd name="T6" fmla="*/ 211 w 423"/>
                <a:gd name="T7" fmla="*/ 71 h 547"/>
                <a:gd name="T8" fmla="*/ 352 w 423"/>
                <a:gd name="T9" fmla="*/ 207 h 547"/>
                <a:gd name="T10" fmla="*/ 352 w 423"/>
                <a:gd name="T11" fmla="*/ 278 h 547"/>
                <a:gd name="T12" fmla="*/ 211 w 423"/>
                <a:gd name="T13" fmla="*/ 0 h 547"/>
                <a:gd name="T14" fmla="*/ 0 w 423"/>
                <a:gd name="T15" fmla="*/ 207 h 547"/>
                <a:gd name="T16" fmla="*/ 0 w 423"/>
                <a:gd name="T17" fmla="*/ 525 h 547"/>
                <a:gd name="T18" fmla="*/ 22 w 423"/>
                <a:gd name="T19" fmla="*/ 547 h 547"/>
                <a:gd name="T20" fmla="*/ 48 w 423"/>
                <a:gd name="T21" fmla="*/ 547 h 547"/>
                <a:gd name="T22" fmla="*/ 70 w 423"/>
                <a:gd name="T23" fmla="*/ 525 h 547"/>
                <a:gd name="T24" fmla="*/ 70 w 423"/>
                <a:gd name="T25" fmla="*/ 355 h 547"/>
                <a:gd name="T26" fmla="*/ 352 w 423"/>
                <a:gd name="T27" fmla="*/ 355 h 547"/>
                <a:gd name="T28" fmla="*/ 352 w 423"/>
                <a:gd name="T29" fmla="*/ 525 h 547"/>
                <a:gd name="T30" fmla="*/ 374 w 423"/>
                <a:gd name="T31" fmla="*/ 547 h 547"/>
                <a:gd name="T32" fmla="*/ 401 w 423"/>
                <a:gd name="T33" fmla="*/ 547 h 547"/>
                <a:gd name="T34" fmla="*/ 423 w 423"/>
                <a:gd name="T35" fmla="*/ 525 h 547"/>
                <a:gd name="T36" fmla="*/ 423 w 423"/>
                <a:gd name="T37" fmla="*/ 207 h 547"/>
                <a:gd name="T38" fmla="*/ 211 w 423"/>
                <a:gd name="T39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3" h="547">
                  <a:moveTo>
                    <a:pt x="352" y="278"/>
                  </a:moveTo>
                  <a:lnTo>
                    <a:pt x="70" y="278"/>
                  </a:lnTo>
                  <a:lnTo>
                    <a:pt x="70" y="207"/>
                  </a:lnTo>
                  <a:cubicBezTo>
                    <a:pt x="70" y="126"/>
                    <a:pt x="127" y="71"/>
                    <a:pt x="211" y="71"/>
                  </a:cubicBezTo>
                  <a:cubicBezTo>
                    <a:pt x="297" y="71"/>
                    <a:pt x="352" y="124"/>
                    <a:pt x="352" y="207"/>
                  </a:cubicBezTo>
                  <a:lnTo>
                    <a:pt x="352" y="278"/>
                  </a:lnTo>
                  <a:close/>
                  <a:moveTo>
                    <a:pt x="211" y="0"/>
                  </a:moveTo>
                  <a:cubicBezTo>
                    <a:pt x="89" y="0"/>
                    <a:pt x="0" y="87"/>
                    <a:pt x="0" y="207"/>
                  </a:cubicBezTo>
                  <a:lnTo>
                    <a:pt x="0" y="525"/>
                  </a:lnTo>
                  <a:cubicBezTo>
                    <a:pt x="0" y="537"/>
                    <a:pt x="10" y="547"/>
                    <a:pt x="22" y="547"/>
                  </a:cubicBezTo>
                  <a:lnTo>
                    <a:pt x="48" y="547"/>
                  </a:lnTo>
                  <a:cubicBezTo>
                    <a:pt x="60" y="547"/>
                    <a:pt x="70" y="537"/>
                    <a:pt x="70" y="525"/>
                  </a:cubicBezTo>
                  <a:lnTo>
                    <a:pt x="70" y="355"/>
                  </a:lnTo>
                  <a:lnTo>
                    <a:pt x="352" y="355"/>
                  </a:lnTo>
                  <a:lnTo>
                    <a:pt x="352" y="525"/>
                  </a:lnTo>
                  <a:cubicBezTo>
                    <a:pt x="352" y="537"/>
                    <a:pt x="362" y="547"/>
                    <a:pt x="374" y="547"/>
                  </a:cubicBezTo>
                  <a:lnTo>
                    <a:pt x="401" y="547"/>
                  </a:lnTo>
                  <a:cubicBezTo>
                    <a:pt x="413" y="547"/>
                    <a:pt x="423" y="537"/>
                    <a:pt x="423" y="525"/>
                  </a:cubicBezTo>
                  <a:lnTo>
                    <a:pt x="423" y="207"/>
                  </a:lnTo>
                  <a:cubicBezTo>
                    <a:pt x="423" y="85"/>
                    <a:pt x="336" y="0"/>
                    <a:pt x="211" y="0"/>
                  </a:cubicBezTo>
                  <a:close/>
                </a:path>
              </a:pathLst>
            </a:custGeom>
            <a:solidFill>
              <a:srgbClr val="00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287FBA4-5998-49A5-B5AC-CC8011930B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93" y="281"/>
              <a:ext cx="138" cy="101"/>
            </a:xfrm>
            <a:custGeom>
              <a:avLst/>
              <a:gdLst>
                <a:gd name="T0" fmla="*/ 413 w 575"/>
                <a:gd name="T1" fmla="*/ 0 h 420"/>
                <a:gd name="T2" fmla="*/ 287 w 575"/>
                <a:gd name="T3" fmla="*/ 59 h 420"/>
                <a:gd name="T4" fmla="*/ 161 w 575"/>
                <a:gd name="T5" fmla="*/ 0 h 420"/>
                <a:gd name="T6" fmla="*/ 0 w 575"/>
                <a:gd name="T7" fmla="*/ 161 h 420"/>
                <a:gd name="T8" fmla="*/ 0 w 575"/>
                <a:gd name="T9" fmla="*/ 398 h 420"/>
                <a:gd name="T10" fmla="*/ 22 w 575"/>
                <a:gd name="T11" fmla="*/ 420 h 420"/>
                <a:gd name="T12" fmla="*/ 49 w 575"/>
                <a:gd name="T13" fmla="*/ 420 h 420"/>
                <a:gd name="T14" fmla="*/ 71 w 575"/>
                <a:gd name="T15" fmla="*/ 398 h 420"/>
                <a:gd name="T16" fmla="*/ 71 w 575"/>
                <a:gd name="T17" fmla="*/ 161 h 420"/>
                <a:gd name="T18" fmla="*/ 161 w 575"/>
                <a:gd name="T19" fmla="*/ 71 h 420"/>
                <a:gd name="T20" fmla="*/ 252 w 575"/>
                <a:gd name="T21" fmla="*/ 161 h 420"/>
                <a:gd name="T22" fmla="*/ 252 w 575"/>
                <a:gd name="T23" fmla="*/ 398 h 420"/>
                <a:gd name="T24" fmla="*/ 274 w 575"/>
                <a:gd name="T25" fmla="*/ 420 h 420"/>
                <a:gd name="T26" fmla="*/ 301 w 575"/>
                <a:gd name="T27" fmla="*/ 420 h 420"/>
                <a:gd name="T28" fmla="*/ 323 w 575"/>
                <a:gd name="T29" fmla="*/ 398 h 420"/>
                <a:gd name="T30" fmla="*/ 323 w 575"/>
                <a:gd name="T31" fmla="*/ 161 h 420"/>
                <a:gd name="T32" fmla="*/ 413 w 575"/>
                <a:gd name="T33" fmla="*/ 71 h 420"/>
                <a:gd name="T34" fmla="*/ 504 w 575"/>
                <a:gd name="T35" fmla="*/ 161 h 420"/>
                <a:gd name="T36" fmla="*/ 504 w 575"/>
                <a:gd name="T37" fmla="*/ 398 h 420"/>
                <a:gd name="T38" fmla="*/ 526 w 575"/>
                <a:gd name="T39" fmla="*/ 420 h 420"/>
                <a:gd name="T40" fmla="*/ 553 w 575"/>
                <a:gd name="T41" fmla="*/ 420 h 420"/>
                <a:gd name="T42" fmla="*/ 575 w 575"/>
                <a:gd name="T43" fmla="*/ 398 h 420"/>
                <a:gd name="T44" fmla="*/ 575 w 575"/>
                <a:gd name="T45" fmla="*/ 161 h 420"/>
                <a:gd name="T46" fmla="*/ 413 w 575"/>
                <a:gd name="T4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5" h="420">
                  <a:moveTo>
                    <a:pt x="413" y="0"/>
                  </a:moveTo>
                  <a:cubicBezTo>
                    <a:pt x="361" y="0"/>
                    <a:pt x="316" y="22"/>
                    <a:pt x="287" y="59"/>
                  </a:cubicBezTo>
                  <a:cubicBezTo>
                    <a:pt x="258" y="22"/>
                    <a:pt x="213" y="0"/>
                    <a:pt x="161" y="0"/>
                  </a:cubicBezTo>
                  <a:cubicBezTo>
                    <a:pt x="69" y="0"/>
                    <a:pt x="0" y="69"/>
                    <a:pt x="0" y="161"/>
                  </a:cubicBezTo>
                  <a:lnTo>
                    <a:pt x="0" y="398"/>
                  </a:lnTo>
                  <a:cubicBezTo>
                    <a:pt x="0" y="410"/>
                    <a:pt x="10" y="420"/>
                    <a:pt x="22" y="420"/>
                  </a:cubicBezTo>
                  <a:lnTo>
                    <a:pt x="49" y="420"/>
                  </a:lnTo>
                  <a:cubicBezTo>
                    <a:pt x="61" y="420"/>
                    <a:pt x="71" y="410"/>
                    <a:pt x="71" y="398"/>
                  </a:cubicBezTo>
                  <a:lnTo>
                    <a:pt x="71" y="161"/>
                  </a:lnTo>
                  <a:cubicBezTo>
                    <a:pt x="71" y="108"/>
                    <a:pt x="108" y="71"/>
                    <a:pt x="161" y="71"/>
                  </a:cubicBezTo>
                  <a:cubicBezTo>
                    <a:pt x="215" y="71"/>
                    <a:pt x="252" y="108"/>
                    <a:pt x="252" y="161"/>
                  </a:cubicBezTo>
                  <a:lnTo>
                    <a:pt x="252" y="398"/>
                  </a:lnTo>
                  <a:cubicBezTo>
                    <a:pt x="252" y="410"/>
                    <a:pt x="262" y="420"/>
                    <a:pt x="274" y="420"/>
                  </a:cubicBezTo>
                  <a:lnTo>
                    <a:pt x="301" y="420"/>
                  </a:lnTo>
                  <a:cubicBezTo>
                    <a:pt x="313" y="420"/>
                    <a:pt x="323" y="410"/>
                    <a:pt x="323" y="398"/>
                  </a:cubicBezTo>
                  <a:lnTo>
                    <a:pt x="323" y="161"/>
                  </a:lnTo>
                  <a:cubicBezTo>
                    <a:pt x="323" y="108"/>
                    <a:pt x="360" y="71"/>
                    <a:pt x="413" y="71"/>
                  </a:cubicBezTo>
                  <a:cubicBezTo>
                    <a:pt x="467" y="71"/>
                    <a:pt x="504" y="108"/>
                    <a:pt x="504" y="161"/>
                  </a:cubicBezTo>
                  <a:lnTo>
                    <a:pt x="504" y="398"/>
                  </a:lnTo>
                  <a:cubicBezTo>
                    <a:pt x="504" y="410"/>
                    <a:pt x="514" y="420"/>
                    <a:pt x="526" y="420"/>
                  </a:cubicBezTo>
                  <a:lnTo>
                    <a:pt x="553" y="420"/>
                  </a:lnTo>
                  <a:cubicBezTo>
                    <a:pt x="565" y="420"/>
                    <a:pt x="575" y="410"/>
                    <a:pt x="575" y="398"/>
                  </a:cubicBezTo>
                  <a:lnTo>
                    <a:pt x="575" y="161"/>
                  </a:lnTo>
                  <a:cubicBezTo>
                    <a:pt x="575" y="68"/>
                    <a:pt x="507" y="0"/>
                    <a:pt x="413" y="0"/>
                  </a:cubicBezTo>
                  <a:close/>
                </a:path>
              </a:pathLst>
            </a:custGeom>
            <a:solidFill>
              <a:srgbClr val="00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FDDB77F-3797-43DA-9397-1C8044A4A5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281"/>
              <a:ext cx="87" cy="102"/>
            </a:xfrm>
            <a:custGeom>
              <a:avLst/>
              <a:gdLst>
                <a:gd name="T0" fmla="*/ 192 w 362"/>
                <a:gd name="T1" fmla="*/ 167 h 428"/>
                <a:gd name="T2" fmla="*/ 91 w 362"/>
                <a:gd name="T3" fmla="*/ 121 h 428"/>
                <a:gd name="T4" fmla="*/ 102 w 362"/>
                <a:gd name="T5" fmla="*/ 94 h 428"/>
                <a:gd name="T6" fmla="*/ 181 w 362"/>
                <a:gd name="T7" fmla="*/ 69 h 428"/>
                <a:gd name="T8" fmla="*/ 283 w 362"/>
                <a:gd name="T9" fmla="*/ 131 h 428"/>
                <a:gd name="T10" fmla="*/ 304 w 362"/>
                <a:gd name="T11" fmla="*/ 146 h 428"/>
                <a:gd name="T12" fmla="*/ 331 w 362"/>
                <a:gd name="T13" fmla="*/ 146 h 428"/>
                <a:gd name="T14" fmla="*/ 348 w 362"/>
                <a:gd name="T15" fmla="*/ 138 h 428"/>
                <a:gd name="T16" fmla="*/ 352 w 362"/>
                <a:gd name="T17" fmla="*/ 119 h 428"/>
                <a:gd name="T18" fmla="*/ 181 w 362"/>
                <a:gd name="T19" fmla="*/ 0 h 428"/>
                <a:gd name="T20" fmla="*/ 20 w 362"/>
                <a:gd name="T21" fmla="*/ 122 h 428"/>
                <a:gd name="T22" fmla="*/ 182 w 362"/>
                <a:gd name="T23" fmla="*/ 236 h 428"/>
                <a:gd name="T24" fmla="*/ 290 w 362"/>
                <a:gd name="T25" fmla="*/ 296 h 428"/>
                <a:gd name="T26" fmla="*/ 279 w 362"/>
                <a:gd name="T27" fmla="*/ 330 h 428"/>
                <a:gd name="T28" fmla="*/ 192 w 362"/>
                <a:gd name="T29" fmla="*/ 360 h 428"/>
                <a:gd name="T30" fmla="*/ 70 w 362"/>
                <a:gd name="T31" fmla="*/ 286 h 428"/>
                <a:gd name="T32" fmla="*/ 49 w 362"/>
                <a:gd name="T33" fmla="*/ 269 h 428"/>
                <a:gd name="T34" fmla="*/ 23 w 362"/>
                <a:gd name="T35" fmla="*/ 269 h 428"/>
                <a:gd name="T36" fmla="*/ 6 w 362"/>
                <a:gd name="T37" fmla="*/ 277 h 428"/>
                <a:gd name="T38" fmla="*/ 1 w 362"/>
                <a:gd name="T39" fmla="*/ 295 h 428"/>
                <a:gd name="T40" fmla="*/ 193 w 362"/>
                <a:gd name="T41" fmla="*/ 428 h 428"/>
                <a:gd name="T42" fmla="*/ 330 w 362"/>
                <a:gd name="T43" fmla="*/ 379 h 428"/>
                <a:gd name="T44" fmla="*/ 361 w 362"/>
                <a:gd name="T45" fmla="*/ 293 h 428"/>
                <a:gd name="T46" fmla="*/ 361 w 362"/>
                <a:gd name="T47" fmla="*/ 293 h 428"/>
                <a:gd name="T48" fmla="*/ 192 w 362"/>
                <a:gd name="T49" fmla="*/ 16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2" h="428">
                  <a:moveTo>
                    <a:pt x="192" y="167"/>
                  </a:moveTo>
                  <a:cubicBezTo>
                    <a:pt x="107" y="155"/>
                    <a:pt x="91" y="142"/>
                    <a:pt x="91" y="121"/>
                  </a:cubicBezTo>
                  <a:cubicBezTo>
                    <a:pt x="91" y="111"/>
                    <a:pt x="95" y="102"/>
                    <a:pt x="102" y="94"/>
                  </a:cubicBezTo>
                  <a:cubicBezTo>
                    <a:pt x="118" y="78"/>
                    <a:pt x="148" y="69"/>
                    <a:pt x="181" y="69"/>
                  </a:cubicBezTo>
                  <a:cubicBezTo>
                    <a:pt x="219" y="69"/>
                    <a:pt x="267" y="80"/>
                    <a:pt x="283" y="131"/>
                  </a:cubicBezTo>
                  <a:cubicBezTo>
                    <a:pt x="286" y="140"/>
                    <a:pt x="294" y="146"/>
                    <a:pt x="304" y="146"/>
                  </a:cubicBezTo>
                  <a:lnTo>
                    <a:pt x="331" y="146"/>
                  </a:lnTo>
                  <a:cubicBezTo>
                    <a:pt x="338" y="146"/>
                    <a:pt x="344" y="143"/>
                    <a:pt x="348" y="138"/>
                  </a:cubicBezTo>
                  <a:cubicBezTo>
                    <a:pt x="352" y="133"/>
                    <a:pt x="354" y="126"/>
                    <a:pt x="352" y="119"/>
                  </a:cubicBezTo>
                  <a:cubicBezTo>
                    <a:pt x="334" y="44"/>
                    <a:pt x="272" y="0"/>
                    <a:pt x="181" y="0"/>
                  </a:cubicBezTo>
                  <a:cubicBezTo>
                    <a:pt x="75" y="0"/>
                    <a:pt x="20" y="61"/>
                    <a:pt x="20" y="122"/>
                  </a:cubicBezTo>
                  <a:cubicBezTo>
                    <a:pt x="22" y="213"/>
                    <a:pt x="117" y="226"/>
                    <a:pt x="182" y="236"/>
                  </a:cubicBezTo>
                  <a:cubicBezTo>
                    <a:pt x="281" y="250"/>
                    <a:pt x="290" y="274"/>
                    <a:pt x="290" y="296"/>
                  </a:cubicBezTo>
                  <a:cubicBezTo>
                    <a:pt x="291" y="309"/>
                    <a:pt x="287" y="321"/>
                    <a:pt x="279" y="330"/>
                  </a:cubicBezTo>
                  <a:cubicBezTo>
                    <a:pt x="261" y="348"/>
                    <a:pt x="228" y="360"/>
                    <a:pt x="192" y="360"/>
                  </a:cubicBezTo>
                  <a:cubicBezTo>
                    <a:pt x="153" y="360"/>
                    <a:pt x="84" y="350"/>
                    <a:pt x="70" y="286"/>
                  </a:cubicBezTo>
                  <a:cubicBezTo>
                    <a:pt x="68" y="276"/>
                    <a:pt x="59" y="269"/>
                    <a:pt x="49" y="269"/>
                  </a:cubicBezTo>
                  <a:lnTo>
                    <a:pt x="23" y="269"/>
                  </a:lnTo>
                  <a:cubicBezTo>
                    <a:pt x="16" y="269"/>
                    <a:pt x="10" y="272"/>
                    <a:pt x="6" y="277"/>
                  </a:cubicBezTo>
                  <a:cubicBezTo>
                    <a:pt x="2" y="282"/>
                    <a:pt x="0" y="288"/>
                    <a:pt x="1" y="295"/>
                  </a:cubicBezTo>
                  <a:cubicBezTo>
                    <a:pt x="15" y="378"/>
                    <a:pt x="86" y="428"/>
                    <a:pt x="193" y="428"/>
                  </a:cubicBezTo>
                  <a:cubicBezTo>
                    <a:pt x="250" y="428"/>
                    <a:pt x="299" y="411"/>
                    <a:pt x="330" y="379"/>
                  </a:cubicBezTo>
                  <a:cubicBezTo>
                    <a:pt x="351" y="357"/>
                    <a:pt x="362" y="326"/>
                    <a:pt x="361" y="293"/>
                  </a:cubicBezTo>
                  <a:cubicBezTo>
                    <a:pt x="361" y="293"/>
                    <a:pt x="361" y="293"/>
                    <a:pt x="361" y="293"/>
                  </a:cubicBezTo>
                  <a:cubicBezTo>
                    <a:pt x="356" y="191"/>
                    <a:pt x="246" y="175"/>
                    <a:pt x="192" y="167"/>
                  </a:cubicBezTo>
                  <a:close/>
                </a:path>
              </a:pathLst>
            </a:custGeom>
            <a:solidFill>
              <a:srgbClr val="00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FA9B607-DF78-4B49-8082-91AEB8B8B4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1" y="264"/>
              <a:ext cx="53" cy="118"/>
            </a:xfrm>
            <a:custGeom>
              <a:avLst/>
              <a:gdLst>
                <a:gd name="T0" fmla="*/ 197 w 219"/>
                <a:gd name="T1" fmla="*/ 148 h 489"/>
                <a:gd name="T2" fmla="*/ 219 w 219"/>
                <a:gd name="T3" fmla="*/ 127 h 489"/>
                <a:gd name="T4" fmla="*/ 219 w 219"/>
                <a:gd name="T5" fmla="*/ 100 h 489"/>
                <a:gd name="T6" fmla="*/ 197 w 219"/>
                <a:gd name="T7" fmla="*/ 78 h 489"/>
                <a:gd name="T8" fmla="*/ 120 w 219"/>
                <a:gd name="T9" fmla="*/ 78 h 489"/>
                <a:gd name="T10" fmla="*/ 120 w 219"/>
                <a:gd name="T11" fmla="*/ 22 h 489"/>
                <a:gd name="T12" fmla="*/ 98 w 219"/>
                <a:gd name="T13" fmla="*/ 0 h 489"/>
                <a:gd name="T14" fmla="*/ 72 w 219"/>
                <a:gd name="T15" fmla="*/ 0 h 489"/>
                <a:gd name="T16" fmla="*/ 50 w 219"/>
                <a:gd name="T17" fmla="*/ 22 h 489"/>
                <a:gd name="T18" fmla="*/ 50 w 219"/>
                <a:gd name="T19" fmla="*/ 78 h 489"/>
                <a:gd name="T20" fmla="*/ 22 w 219"/>
                <a:gd name="T21" fmla="*/ 78 h 489"/>
                <a:gd name="T22" fmla="*/ 0 w 219"/>
                <a:gd name="T23" fmla="*/ 100 h 489"/>
                <a:gd name="T24" fmla="*/ 0 w 219"/>
                <a:gd name="T25" fmla="*/ 127 h 489"/>
                <a:gd name="T26" fmla="*/ 22 w 219"/>
                <a:gd name="T27" fmla="*/ 148 h 489"/>
                <a:gd name="T28" fmla="*/ 50 w 219"/>
                <a:gd name="T29" fmla="*/ 148 h 489"/>
                <a:gd name="T30" fmla="*/ 50 w 219"/>
                <a:gd name="T31" fmla="*/ 340 h 489"/>
                <a:gd name="T32" fmla="*/ 94 w 219"/>
                <a:gd name="T33" fmla="*/ 457 h 489"/>
                <a:gd name="T34" fmla="*/ 183 w 219"/>
                <a:gd name="T35" fmla="*/ 489 h 489"/>
                <a:gd name="T36" fmla="*/ 199 w 219"/>
                <a:gd name="T37" fmla="*/ 489 h 489"/>
                <a:gd name="T38" fmla="*/ 219 w 219"/>
                <a:gd name="T39" fmla="*/ 467 h 489"/>
                <a:gd name="T40" fmla="*/ 219 w 219"/>
                <a:gd name="T41" fmla="*/ 443 h 489"/>
                <a:gd name="T42" fmla="*/ 212 w 219"/>
                <a:gd name="T43" fmla="*/ 427 h 489"/>
                <a:gd name="T44" fmla="*/ 196 w 219"/>
                <a:gd name="T45" fmla="*/ 421 h 489"/>
                <a:gd name="T46" fmla="*/ 141 w 219"/>
                <a:gd name="T47" fmla="*/ 404 h 489"/>
                <a:gd name="T48" fmla="*/ 120 w 219"/>
                <a:gd name="T49" fmla="*/ 340 h 489"/>
                <a:gd name="T50" fmla="*/ 120 w 219"/>
                <a:gd name="T51" fmla="*/ 148 h 489"/>
                <a:gd name="T52" fmla="*/ 197 w 219"/>
                <a:gd name="T53" fmla="*/ 148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9" h="489">
                  <a:moveTo>
                    <a:pt x="197" y="148"/>
                  </a:moveTo>
                  <a:cubicBezTo>
                    <a:pt x="209" y="148"/>
                    <a:pt x="219" y="139"/>
                    <a:pt x="219" y="127"/>
                  </a:cubicBezTo>
                  <a:lnTo>
                    <a:pt x="219" y="100"/>
                  </a:lnTo>
                  <a:cubicBezTo>
                    <a:pt x="219" y="88"/>
                    <a:pt x="209" y="78"/>
                    <a:pt x="197" y="78"/>
                  </a:cubicBezTo>
                  <a:lnTo>
                    <a:pt x="120" y="78"/>
                  </a:lnTo>
                  <a:lnTo>
                    <a:pt x="120" y="22"/>
                  </a:lnTo>
                  <a:cubicBezTo>
                    <a:pt x="120" y="10"/>
                    <a:pt x="110" y="0"/>
                    <a:pt x="98" y="0"/>
                  </a:cubicBezTo>
                  <a:lnTo>
                    <a:pt x="72" y="0"/>
                  </a:lnTo>
                  <a:cubicBezTo>
                    <a:pt x="59" y="0"/>
                    <a:pt x="50" y="10"/>
                    <a:pt x="50" y="22"/>
                  </a:cubicBezTo>
                  <a:lnTo>
                    <a:pt x="50" y="78"/>
                  </a:lnTo>
                  <a:lnTo>
                    <a:pt x="22" y="78"/>
                  </a:lnTo>
                  <a:cubicBezTo>
                    <a:pt x="10" y="78"/>
                    <a:pt x="0" y="88"/>
                    <a:pt x="0" y="100"/>
                  </a:cubicBezTo>
                  <a:lnTo>
                    <a:pt x="0" y="127"/>
                  </a:lnTo>
                  <a:cubicBezTo>
                    <a:pt x="0" y="139"/>
                    <a:pt x="10" y="148"/>
                    <a:pt x="22" y="148"/>
                  </a:cubicBezTo>
                  <a:lnTo>
                    <a:pt x="50" y="148"/>
                  </a:lnTo>
                  <a:lnTo>
                    <a:pt x="50" y="340"/>
                  </a:lnTo>
                  <a:cubicBezTo>
                    <a:pt x="50" y="390"/>
                    <a:pt x="65" y="431"/>
                    <a:pt x="94" y="457"/>
                  </a:cubicBezTo>
                  <a:cubicBezTo>
                    <a:pt x="117" y="478"/>
                    <a:pt x="148" y="489"/>
                    <a:pt x="183" y="489"/>
                  </a:cubicBezTo>
                  <a:cubicBezTo>
                    <a:pt x="188" y="489"/>
                    <a:pt x="193" y="489"/>
                    <a:pt x="199" y="489"/>
                  </a:cubicBezTo>
                  <a:cubicBezTo>
                    <a:pt x="210" y="488"/>
                    <a:pt x="219" y="478"/>
                    <a:pt x="219" y="467"/>
                  </a:cubicBezTo>
                  <a:lnTo>
                    <a:pt x="219" y="443"/>
                  </a:lnTo>
                  <a:cubicBezTo>
                    <a:pt x="219" y="437"/>
                    <a:pt x="216" y="431"/>
                    <a:pt x="212" y="427"/>
                  </a:cubicBezTo>
                  <a:cubicBezTo>
                    <a:pt x="208" y="423"/>
                    <a:pt x="202" y="421"/>
                    <a:pt x="196" y="421"/>
                  </a:cubicBezTo>
                  <a:cubicBezTo>
                    <a:pt x="171" y="422"/>
                    <a:pt x="153" y="416"/>
                    <a:pt x="141" y="404"/>
                  </a:cubicBezTo>
                  <a:cubicBezTo>
                    <a:pt x="123" y="388"/>
                    <a:pt x="120" y="360"/>
                    <a:pt x="120" y="340"/>
                  </a:cubicBezTo>
                  <a:lnTo>
                    <a:pt x="120" y="148"/>
                  </a:lnTo>
                  <a:lnTo>
                    <a:pt x="197" y="148"/>
                  </a:lnTo>
                  <a:close/>
                </a:path>
              </a:pathLst>
            </a:custGeom>
            <a:solidFill>
              <a:srgbClr val="00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F144E95-8116-4C03-9EC1-47F1552174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4" y="280"/>
              <a:ext cx="53" cy="102"/>
            </a:xfrm>
            <a:custGeom>
              <a:avLst/>
              <a:gdLst>
                <a:gd name="T0" fmla="*/ 201 w 220"/>
                <a:gd name="T1" fmla="*/ 6 h 424"/>
                <a:gd name="T2" fmla="*/ 71 w 220"/>
                <a:gd name="T3" fmla="*/ 37 h 424"/>
                <a:gd name="T4" fmla="*/ 71 w 220"/>
                <a:gd name="T5" fmla="*/ 35 h 424"/>
                <a:gd name="T6" fmla="*/ 49 w 220"/>
                <a:gd name="T7" fmla="*/ 13 h 424"/>
                <a:gd name="T8" fmla="*/ 22 w 220"/>
                <a:gd name="T9" fmla="*/ 13 h 424"/>
                <a:gd name="T10" fmla="*/ 0 w 220"/>
                <a:gd name="T11" fmla="*/ 35 h 424"/>
                <a:gd name="T12" fmla="*/ 0 w 220"/>
                <a:gd name="T13" fmla="*/ 402 h 424"/>
                <a:gd name="T14" fmla="*/ 22 w 220"/>
                <a:gd name="T15" fmla="*/ 424 h 424"/>
                <a:gd name="T16" fmla="*/ 49 w 220"/>
                <a:gd name="T17" fmla="*/ 424 h 424"/>
                <a:gd name="T18" fmla="*/ 71 w 220"/>
                <a:gd name="T19" fmla="*/ 402 h 424"/>
                <a:gd name="T20" fmla="*/ 71 w 220"/>
                <a:gd name="T21" fmla="*/ 180 h 424"/>
                <a:gd name="T22" fmla="*/ 105 w 220"/>
                <a:gd name="T23" fmla="*/ 99 h 424"/>
                <a:gd name="T24" fmla="*/ 196 w 220"/>
                <a:gd name="T25" fmla="*/ 73 h 424"/>
                <a:gd name="T26" fmla="*/ 213 w 220"/>
                <a:gd name="T27" fmla="*/ 68 h 424"/>
                <a:gd name="T28" fmla="*/ 220 w 220"/>
                <a:gd name="T29" fmla="*/ 52 h 424"/>
                <a:gd name="T30" fmla="*/ 220 w 220"/>
                <a:gd name="T31" fmla="*/ 27 h 424"/>
                <a:gd name="T32" fmla="*/ 201 w 220"/>
                <a:gd name="T33" fmla="*/ 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0" h="424">
                  <a:moveTo>
                    <a:pt x="201" y="6"/>
                  </a:moveTo>
                  <a:cubicBezTo>
                    <a:pt x="152" y="0"/>
                    <a:pt x="107" y="11"/>
                    <a:pt x="71" y="37"/>
                  </a:cubicBezTo>
                  <a:lnTo>
                    <a:pt x="71" y="35"/>
                  </a:lnTo>
                  <a:cubicBezTo>
                    <a:pt x="71" y="23"/>
                    <a:pt x="61" y="13"/>
                    <a:pt x="49" y="13"/>
                  </a:cubicBezTo>
                  <a:lnTo>
                    <a:pt x="22" y="13"/>
                  </a:lnTo>
                  <a:cubicBezTo>
                    <a:pt x="10" y="13"/>
                    <a:pt x="0" y="23"/>
                    <a:pt x="0" y="35"/>
                  </a:cubicBezTo>
                  <a:lnTo>
                    <a:pt x="0" y="402"/>
                  </a:lnTo>
                  <a:cubicBezTo>
                    <a:pt x="0" y="414"/>
                    <a:pt x="10" y="424"/>
                    <a:pt x="22" y="424"/>
                  </a:cubicBezTo>
                  <a:lnTo>
                    <a:pt x="49" y="424"/>
                  </a:lnTo>
                  <a:cubicBezTo>
                    <a:pt x="61" y="424"/>
                    <a:pt x="71" y="414"/>
                    <a:pt x="71" y="402"/>
                  </a:cubicBezTo>
                  <a:lnTo>
                    <a:pt x="71" y="180"/>
                  </a:lnTo>
                  <a:cubicBezTo>
                    <a:pt x="71" y="148"/>
                    <a:pt x="83" y="118"/>
                    <a:pt x="105" y="99"/>
                  </a:cubicBezTo>
                  <a:cubicBezTo>
                    <a:pt x="125" y="79"/>
                    <a:pt x="158" y="70"/>
                    <a:pt x="196" y="73"/>
                  </a:cubicBezTo>
                  <a:cubicBezTo>
                    <a:pt x="202" y="74"/>
                    <a:pt x="208" y="72"/>
                    <a:pt x="213" y="68"/>
                  </a:cubicBezTo>
                  <a:cubicBezTo>
                    <a:pt x="217" y="64"/>
                    <a:pt x="220" y="58"/>
                    <a:pt x="220" y="52"/>
                  </a:cubicBezTo>
                  <a:lnTo>
                    <a:pt x="220" y="27"/>
                  </a:lnTo>
                  <a:cubicBezTo>
                    <a:pt x="220" y="16"/>
                    <a:pt x="212" y="7"/>
                    <a:pt x="201" y="6"/>
                  </a:cubicBezTo>
                  <a:close/>
                </a:path>
              </a:pathLst>
            </a:custGeom>
            <a:solidFill>
              <a:srgbClr val="00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F5FB01F-6873-42C9-91DB-3652564416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6" y="281"/>
              <a:ext cx="138" cy="101"/>
            </a:xfrm>
            <a:custGeom>
              <a:avLst/>
              <a:gdLst>
                <a:gd name="T0" fmla="*/ 414 w 575"/>
                <a:gd name="T1" fmla="*/ 0 h 420"/>
                <a:gd name="T2" fmla="*/ 288 w 575"/>
                <a:gd name="T3" fmla="*/ 59 h 420"/>
                <a:gd name="T4" fmla="*/ 162 w 575"/>
                <a:gd name="T5" fmla="*/ 0 h 420"/>
                <a:gd name="T6" fmla="*/ 0 w 575"/>
                <a:gd name="T7" fmla="*/ 161 h 420"/>
                <a:gd name="T8" fmla="*/ 0 w 575"/>
                <a:gd name="T9" fmla="*/ 398 h 420"/>
                <a:gd name="T10" fmla="*/ 22 w 575"/>
                <a:gd name="T11" fmla="*/ 420 h 420"/>
                <a:gd name="T12" fmla="*/ 49 w 575"/>
                <a:gd name="T13" fmla="*/ 420 h 420"/>
                <a:gd name="T14" fmla="*/ 71 w 575"/>
                <a:gd name="T15" fmla="*/ 398 h 420"/>
                <a:gd name="T16" fmla="*/ 71 w 575"/>
                <a:gd name="T17" fmla="*/ 161 h 420"/>
                <a:gd name="T18" fmla="*/ 162 w 575"/>
                <a:gd name="T19" fmla="*/ 71 h 420"/>
                <a:gd name="T20" fmla="*/ 253 w 575"/>
                <a:gd name="T21" fmla="*/ 161 h 420"/>
                <a:gd name="T22" fmla="*/ 253 w 575"/>
                <a:gd name="T23" fmla="*/ 398 h 420"/>
                <a:gd name="T24" fmla="*/ 275 w 575"/>
                <a:gd name="T25" fmla="*/ 420 h 420"/>
                <a:gd name="T26" fmla="*/ 301 w 575"/>
                <a:gd name="T27" fmla="*/ 420 h 420"/>
                <a:gd name="T28" fmla="*/ 323 w 575"/>
                <a:gd name="T29" fmla="*/ 398 h 420"/>
                <a:gd name="T30" fmla="*/ 323 w 575"/>
                <a:gd name="T31" fmla="*/ 161 h 420"/>
                <a:gd name="T32" fmla="*/ 414 w 575"/>
                <a:gd name="T33" fmla="*/ 71 h 420"/>
                <a:gd name="T34" fmla="*/ 505 w 575"/>
                <a:gd name="T35" fmla="*/ 161 h 420"/>
                <a:gd name="T36" fmla="*/ 505 w 575"/>
                <a:gd name="T37" fmla="*/ 398 h 420"/>
                <a:gd name="T38" fmla="*/ 527 w 575"/>
                <a:gd name="T39" fmla="*/ 420 h 420"/>
                <a:gd name="T40" fmla="*/ 553 w 575"/>
                <a:gd name="T41" fmla="*/ 420 h 420"/>
                <a:gd name="T42" fmla="*/ 575 w 575"/>
                <a:gd name="T43" fmla="*/ 398 h 420"/>
                <a:gd name="T44" fmla="*/ 575 w 575"/>
                <a:gd name="T45" fmla="*/ 161 h 420"/>
                <a:gd name="T46" fmla="*/ 414 w 575"/>
                <a:gd name="T4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5" h="420">
                  <a:moveTo>
                    <a:pt x="414" y="0"/>
                  </a:moveTo>
                  <a:cubicBezTo>
                    <a:pt x="361" y="0"/>
                    <a:pt x="317" y="22"/>
                    <a:pt x="288" y="59"/>
                  </a:cubicBezTo>
                  <a:cubicBezTo>
                    <a:pt x="259" y="22"/>
                    <a:pt x="213" y="0"/>
                    <a:pt x="162" y="0"/>
                  </a:cubicBezTo>
                  <a:cubicBezTo>
                    <a:pt x="69" y="0"/>
                    <a:pt x="0" y="69"/>
                    <a:pt x="0" y="161"/>
                  </a:cubicBezTo>
                  <a:lnTo>
                    <a:pt x="0" y="398"/>
                  </a:lnTo>
                  <a:cubicBezTo>
                    <a:pt x="0" y="410"/>
                    <a:pt x="10" y="420"/>
                    <a:pt x="22" y="420"/>
                  </a:cubicBezTo>
                  <a:lnTo>
                    <a:pt x="49" y="420"/>
                  </a:lnTo>
                  <a:cubicBezTo>
                    <a:pt x="61" y="420"/>
                    <a:pt x="71" y="410"/>
                    <a:pt x="71" y="398"/>
                  </a:cubicBezTo>
                  <a:lnTo>
                    <a:pt x="71" y="161"/>
                  </a:lnTo>
                  <a:cubicBezTo>
                    <a:pt x="71" y="108"/>
                    <a:pt x="108" y="71"/>
                    <a:pt x="162" y="71"/>
                  </a:cubicBezTo>
                  <a:cubicBezTo>
                    <a:pt x="215" y="71"/>
                    <a:pt x="253" y="108"/>
                    <a:pt x="253" y="161"/>
                  </a:cubicBezTo>
                  <a:lnTo>
                    <a:pt x="253" y="398"/>
                  </a:lnTo>
                  <a:cubicBezTo>
                    <a:pt x="253" y="410"/>
                    <a:pt x="263" y="420"/>
                    <a:pt x="275" y="420"/>
                  </a:cubicBezTo>
                  <a:lnTo>
                    <a:pt x="301" y="420"/>
                  </a:lnTo>
                  <a:cubicBezTo>
                    <a:pt x="313" y="420"/>
                    <a:pt x="323" y="410"/>
                    <a:pt x="323" y="398"/>
                  </a:cubicBezTo>
                  <a:lnTo>
                    <a:pt x="323" y="161"/>
                  </a:lnTo>
                  <a:cubicBezTo>
                    <a:pt x="323" y="108"/>
                    <a:pt x="360" y="71"/>
                    <a:pt x="414" y="71"/>
                  </a:cubicBezTo>
                  <a:cubicBezTo>
                    <a:pt x="467" y="71"/>
                    <a:pt x="505" y="108"/>
                    <a:pt x="505" y="161"/>
                  </a:cubicBezTo>
                  <a:lnTo>
                    <a:pt x="505" y="398"/>
                  </a:lnTo>
                  <a:cubicBezTo>
                    <a:pt x="505" y="410"/>
                    <a:pt x="515" y="420"/>
                    <a:pt x="527" y="420"/>
                  </a:cubicBezTo>
                  <a:lnTo>
                    <a:pt x="553" y="420"/>
                  </a:lnTo>
                  <a:cubicBezTo>
                    <a:pt x="565" y="420"/>
                    <a:pt x="575" y="410"/>
                    <a:pt x="575" y="398"/>
                  </a:cubicBezTo>
                  <a:lnTo>
                    <a:pt x="575" y="161"/>
                  </a:lnTo>
                  <a:cubicBezTo>
                    <a:pt x="575" y="68"/>
                    <a:pt x="507" y="0"/>
                    <a:pt x="414" y="0"/>
                  </a:cubicBezTo>
                  <a:close/>
                </a:path>
              </a:pathLst>
            </a:custGeom>
            <a:solidFill>
              <a:srgbClr val="00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9EF2BA8-5570-49DB-BC10-9B08902D8D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8" y="252"/>
              <a:ext cx="102" cy="132"/>
            </a:xfrm>
            <a:custGeom>
              <a:avLst/>
              <a:gdLst>
                <a:gd name="T0" fmla="*/ 401 w 423"/>
                <a:gd name="T1" fmla="*/ 0 h 547"/>
                <a:gd name="T2" fmla="*/ 374 w 423"/>
                <a:gd name="T3" fmla="*/ 0 h 547"/>
                <a:gd name="T4" fmla="*/ 352 w 423"/>
                <a:gd name="T5" fmla="*/ 22 h 547"/>
                <a:gd name="T6" fmla="*/ 352 w 423"/>
                <a:gd name="T7" fmla="*/ 339 h 547"/>
                <a:gd name="T8" fmla="*/ 211 w 423"/>
                <a:gd name="T9" fmla="*/ 476 h 547"/>
                <a:gd name="T10" fmla="*/ 70 w 423"/>
                <a:gd name="T11" fmla="*/ 339 h 547"/>
                <a:gd name="T12" fmla="*/ 70 w 423"/>
                <a:gd name="T13" fmla="*/ 22 h 547"/>
                <a:gd name="T14" fmla="*/ 48 w 423"/>
                <a:gd name="T15" fmla="*/ 0 h 547"/>
                <a:gd name="T16" fmla="*/ 22 w 423"/>
                <a:gd name="T17" fmla="*/ 0 h 547"/>
                <a:gd name="T18" fmla="*/ 0 w 423"/>
                <a:gd name="T19" fmla="*/ 22 h 547"/>
                <a:gd name="T20" fmla="*/ 0 w 423"/>
                <a:gd name="T21" fmla="*/ 339 h 547"/>
                <a:gd name="T22" fmla="*/ 211 w 423"/>
                <a:gd name="T23" fmla="*/ 547 h 547"/>
                <a:gd name="T24" fmla="*/ 423 w 423"/>
                <a:gd name="T25" fmla="*/ 339 h 547"/>
                <a:gd name="T26" fmla="*/ 423 w 423"/>
                <a:gd name="T27" fmla="*/ 22 h 547"/>
                <a:gd name="T28" fmla="*/ 401 w 423"/>
                <a:gd name="T29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3" h="547">
                  <a:moveTo>
                    <a:pt x="401" y="0"/>
                  </a:moveTo>
                  <a:lnTo>
                    <a:pt x="374" y="0"/>
                  </a:lnTo>
                  <a:cubicBezTo>
                    <a:pt x="362" y="0"/>
                    <a:pt x="352" y="10"/>
                    <a:pt x="352" y="22"/>
                  </a:cubicBezTo>
                  <a:lnTo>
                    <a:pt x="352" y="339"/>
                  </a:lnTo>
                  <a:cubicBezTo>
                    <a:pt x="352" y="422"/>
                    <a:pt x="297" y="476"/>
                    <a:pt x="211" y="476"/>
                  </a:cubicBezTo>
                  <a:cubicBezTo>
                    <a:pt x="127" y="476"/>
                    <a:pt x="70" y="421"/>
                    <a:pt x="70" y="339"/>
                  </a:cubicBezTo>
                  <a:lnTo>
                    <a:pt x="70" y="22"/>
                  </a:lnTo>
                  <a:cubicBezTo>
                    <a:pt x="70" y="10"/>
                    <a:pt x="60" y="0"/>
                    <a:pt x="48" y="0"/>
                  </a:cubicBezTo>
                  <a:lnTo>
                    <a:pt x="22" y="0"/>
                  </a:lnTo>
                  <a:cubicBezTo>
                    <a:pt x="10" y="0"/>
                    <a:pt x="0" y="10"/>
                    <a:pt x="0" y="22"/>
                  </a:cubicBezTo>
                  <a:lnTo>
                    <a:pt x="0" y="339"/>
                  </a:lnTo>
                  <a:cubicBezTo>
                    <a:pt x="0" y="460"/>
                    <a:pt x="89" y="547"/>
                    <a:pt x="211" y="547"/>
                  </a:cubicBezTo>
                  <a:cubicBezTo>
                    <a:pt x="336" y="547"/>
                    <a:pt x="423" y="462"/>
                    <a:pt x="423" y="339"/>
                  </a:cubicBezTo>
                  <a:lnTo>
                    <a:pt x="423" y="22"/>
                  </a:lnTo>
                  <a:cubicBezTo>
                    <a:pt x="423" y="10"/>
                    <a:pt x="413" y="0"/>
                    <a:pt x="401" y="0"/>
                  </a:cubicBezTo>
                  <a:close/>
                </a:path>
              </a:pathLst>
            </a:custGeom>
            <a:solidFill>
              <a:srgbClr val="00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7C1B731-107F-4346-B014-AA24EF6B95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1" y="249"/>
              <a:ext cx="157" cy="133"/>
            </a:xfrm>
            <a:custGeom>
              <a:avLst/>
              <a:gdLst>
                <a:gd name="T0" fmla="*/ 476 w 657"/>
                <a:gd name="T1" fmla="*/ 0 h 551"/>
                <a:gd name="T2" fmla="*/ 329 w 657"/>
                <a:gd name="T3" fmla="*/ 76 h 551"/>
                <a:gd name="T4" fmla="*/ 182 w 657"/>
                <a:gd name="T5" fmla="*/ 0 h 551"/>
                <a:gd name="T6" fmla="*/ 0 w 657"/>
                <a:gd name="T7" fmla="*/ 182 h 551"/>
                <a:gd name="T8" fmla="*/ 0 w 657"/>
                <a:gd name="T9" fmla="*/ 529 h 551"/>
                <a:gd name="T10" fmla="*/ 22 w 657"/>
                <a:gd name="T11" fmla="*/ 551 h 551"/>
                <a:gd name="T12" fmla="*/ 48 w 657"/>
                <a:gd name="T13" fmla="*/ 551 h 551"/>
                <a:gd name="T14" fmla="*/ 70 w 657"/>
                <a:gd name="T15" fmla="*/ 529 h 551"/>
                <a:gd name="T16" fmla="*/ 70 w 657"/>
                <a:gd name="T17" fmla="*/ 182 h 551"/>
                <a:gd name="T18" fmla="*/ 182 w 657"/>
                <a:gd name="T19" fmla="*/ 70 h 551"/>
                <a:gd name="T20" fmla="*/ 293 w 657"/>
                <a:gd name="T21" fmla="*/ 182 h 551"/>
                <a:gd name="T22" fmla="*/ 293 w 657"/>
                <a:gd name="T23" fmla="*/ 529 h 551"/>
                <a:gd name="T24" fmla="*/ 315 w 657"/>
                <a:gd name="T25" fmla="*/ 551 h 551"/>
                <a:gd name="T26" fmla="*/ 342 w 657"/>
                <a:gd name="T27" fmla="*/ 551 h 551"/>
                <a:gd name="T28" fmla="*/ 364 w 657"/>
                <a:gd name="T29" fmla="*/ 529 h 551"/>
                <a:gd name="T30" fmla="*/ 364 w 657"/>
                <a:gd name="T31" fmla="*/ 182 h 551"/>
                <a:gd name="T32" fmla="*/ 476 w 657"/>
                <a:gd name="T33" fmla="*/ 70 h 551"/>
                <a:gd name="T34" fmla="*/ 587 w 657"/>
                <a:gd name="T35" fmla="*/ 182 h 551"/>
                <a:gd name="T36" fmla="*/ 587 w 657"/>
                <a:gd name="T37" fmla="*/ 529 h 551"/>
                <a:gd name="T38" fmla="*/ 609 w 657"/>
                <a:gd name="T39" fmla="*/ 551 h 551"/>
                <a:gd name="T40" fmla="*/ 635 w 657"/>
                <a:gd name="T41" fmla="*/ 551 h 551"/>
                <a:gd name="T42" fmla="*/ 657 w 657"/>
                <a:gd name="T43" fmla="*/ 529 h 551"/>
                <a:gd name="T44" fmla="*/ 657 w 657"/>
                <a:gd name="T45" fmla="*/ 182 h 551"/>
                <a:gd name="T46" fmla="*/ 476 w 657"/>
                <a:gd name="T47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7" h="551">
                  <a:moveTo>
                    <a:pt x="476" y="0"/>
                  </a:moveTo>
                  <a:cubicBezTo>
                    <a:pt x="416" y="0"/>
                    <a:pt x="362" y="29"/>
                    <a:pt x="329" y="76"/>
                  </a:cubicBezTo>
                  <a:cubicBezTo>
                    <a:pt x="295" y="29"/>
                    <a:pt x="241" y="0"/>
                    <a:pt x="182" y="0"/>
                  </a:cubicBezTo>
                  <a:cubicBezTo>
                    <a:pt x="82" y="0"/>
                    <a:pt x="0" y="82"/>
                    <a:pt x="0" y="182"/>
                  </a:cubicBezTo>
                  <a:lnTo>
                    <a:pt x="0" y="529"/>
                  </a:lnTo>
                  <a:cubicBezTo>
                    <a:pt x="0" y="541"/>
                    <a:pt x="10" y="551"/>
                    <a:pt x="22" y="551"/>
                  </a:cubicBezTo>
                  <a:lnTo>
                    <a:pt x="48" y="551"/>
                  </a:lnTo>
                  <a:cubicBezTo>
                    <a:pt x="61" y="551"/>
                    <a:pt x="70" y="541"/>
                    <a:pt x="70" y="529"/>
                  </a:cubicBezTo>
                  <a:lnTo>
                    <a:pt x="70" y="182"/>
                  </a:lnTo>
                  <a:cubicBezTo>
                    <a:pt x="70" y="120"/>
                    <a:pt x="121" y="70"/>
                    <a:pt x="182" y="70"/>
                  </a:cubicBezTo>
                  <a:cubicBezTo>
                    <a:pt x="244" y="70"/>
                    <a:pt x="293" y="120"/>
                    <a:pt x="293" y="182"/>
                  </a:cubicBezTo>
                  <a:lnTo>
                    <a:pt x="293" y="529"/>
                  </a:lnTo>
                  <a:cubicBezTo>
                    <a:pt x="293" y="541"/>
                    <a:pt x="303" y="551"/>
                    <a:pt x="315" y="551"/>
                  </a:cubicBezTo>
                  <a:lnTo>
                    <a:pt x="342" y="551"/>
                  </a:lnTo>
                  <a:cubicBezTo>
                    <a:pt x="354" y="551"/>
                    <a:pt x="364" y="541"/>
                    <a:pt x="364" y="529"/>
                  </a:cubicBezTo>
                  <a:lnTo>
                    <a:pt x="364" y="182"/>
                  </a:lnTo>
                  <a:cubicBezTo>
                    <a:pt x="364" y="119"/>
                    <a:pt x="413" y="70"/>
                    <a:pt x="476" y="70"/>
                  </a:cubicBezTo>
                  <a:cubicBezTo>
                    <a:pt x="537" y="70"/>
                    <a:pt x="587" y="120"/>
                    <a:pt x="587" y="182"/>
                  </a:cubicBezTo>
                  <a:lnTo>
                    <a:pt x="587" y="529"/>
                  </a:lnTo>
                  <a:cubicBezTo>
                    <a:pt x="587" y="541"/>
                    <a:pt x="597" y="551"/>
                    <a:pt x="609" y="551"/>
                  </a:cubicBezTo>
                  <a:lnTo>
                    <a:pt x="635" y="551"/>
                  </a:lnTo>
                  <a:cubicBezTo>
                    <a:pt x="647" y="551"/>
                    <a:pt x="657" y="541"/>
                    <a:pt x="657" y="529"/>
                  </a:cubicBezTo>
                  <a:lnTo>
                    <a:pt x="657" y="182"/>
                  </a:lnTo>
                  <a:cubicBezTo>
                    <a:pt x="657" y="82"/>
                    <a:pt x="576" y="0"/>
                    <a:pt x="476" y="0"/>
                  </a:cubicBezTo>
                  <a:close/>
                </a:path>
              </a:pathLst>
            </a:custGeom>
            <a:solidFill>
              <a:srgbClr val="00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242C75DC-0341-4B8F-B627-3B2F8B1610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0" y="281"/>
              <a:ext cx="101" cy="102"/>
            </a:xfrm>
            <a:custGeom>
              <a:avLst/>
              <a:gdLst>
                <a:gd name="T0" fmla="*/ 329 w 423"/>
                <a:gd name="T1" fmla="*/ 285 h 425"/>
                <a:gd name="T2" fmla="*/ 281 w 423"/>
                <a:gd name="T3" fmla="*/ 336 h 425"/>
                <a:gd name="T4" fmla="*/ 212 w 423"/>
                <a:gd name="T5" fmla="*/ 355 h 425"/>
                <a:gd name="T6" fmla="*/ 143 w 423"/>
                <a:gd name="T7" fmla="*/ 336 h 425"/>
                <a:gd name="T8" fmla="*/ 94 w 423"/>
                <a:gd name="T9" fmla="*/ 285 h 425"/>
                <a:gd name="T10" fmla="*/ 76 w 423"/>
                <a:gd name="T11" fmla="*/ 213 h 425"/>
                <a:gd name="T12" fmla="*/ 94 w 423"/>
                <a:gd name="T13" fmla="*/ 140 h 425"/>
                <a:gd name="T14" fmla="*/ 143 w 423"/>
                <a:gd name="T15" fmla="*/ 88 h 425"/>
                <a:gd name="T16" fmla="*/ 212 w 423"/>
                <a:gd name="T17" fmla="*/ 70 h 425"/>
                <a:gd name="T18" fmla="*/ 281 w 423"/>
                <a:gd name="T19" fmla="*/ 88 h 425"/>
                <a:gd name="T20" fmla="*/ 329 w 423"/>
                <a:gd name="T21" fmla="*/ 139 h 425"/>
                <a:gd name="T22" fmla="*/ 347 w 423"/>
                <a:gd name="T23" fmla="*/ 213 h 425"/>
                <a:gd name="T24" fmla="*/ 329 w 423"/>
                <a:gd name="T25" fmla="*/ 285 h 425"/>
                <a:gd name="T26" fmla="*/ 395 w 423"/>
                <a:gd name="T27" fmla="*/ 104 h 425"/>
                <a:gd name="T28" fmla="*/ 319 w 423"/>
                <a:gd name="T29" fmla="*/ 28 h 425"/>
                <a:gd name="T30" fmla="*/ 212 w 423"/>
                <a:gd name="T31" fmla="*/ 0 h 425"/>
                <a:gd name="T32" fmla="*/ 104 w 423"/>
                <a:gd name="T33" fmla="*/ 28 h 425"/>
                <a:gd name="T34" fmla="*/ 28 w 423"/>
                <a:gd name="T35" fmla="*/ 104 h 425"/>
                <a:gd name="T36" fmla="*/ 0 w 423"/>
                <a:gd name="T37" fmla="*/ 213 h 425"/>
                <a:gd name="T38" fmla="*/ 26 w 423"/>
                <a:gd name="T39" fmla="*/ 321 h 425"/>
                <a:gd name="T40" fmla="*/ 97 w 423"/>
                <a:gd name="T41" fmla="*/ 397 h 425"/>
                <a:gd name="T42" fmla="*/ 197 w 423"/>
                <a:gd name="T43" fmla="*/ 425 h 425"/>
                <a:gd name="T44" fmla="*/ 201 w 423"/>
                <a:gd name="T45" fmla="*/ 425 h 425"/>
                <a:gd name="T46" fmla="*/ 205 w 423"/>
                <a:gd name="T47" fmla="*/ 425 h 425"/>
                <a:gd name="T48" fmla="*/ 274 w 423"/>
                <a:gd name="T49" fmla="*/ 412 h 425"/>
                <a:gd name="T50" fmla="*/ 282 w 423"/>
                <a:gd name="T51" fmla="*/ 410 h 425"/>
                <a:gd name="T52" fmla="*/ 299 w 423"/>
                <a:gd name="T53" fmla="*/ 401 h 425"/>
                <a:gd name="T54" fmla="*/ 303 w 423"/>
                <a:gd name="T55" fmla="*/ 399 h 425"/>
                <a:gd name="T56" fmla="*/ 303 w 423"/>
                <a:gd name="T57" fmla="*/ 399 h 425"/>
                <a:gd name="T58" fmla="*/ 350 w 423"/>
                <a:gd name="T59" fmla="*/ 362 h 425"/>
                <a:gd name="T60" fmla="*/ 350 w 423"/>
                <a:gd name="T61" fmla="*/ 398 h 425"/>
                <a:gd name="T62" fmla="*/ 372 w 423"/>
                <a:gd name="T63" fmla="*/ 421 h 425"/>
                <a:gd name="T64" fmla="*/ 400 w 423"/>
                <a:gd name="T65" fmla="*/ 421 h 425"/>
                <a:gd name="T66" fmla="*/ 423 w 423"/>
                <a:gd name="T67" fmla="*/ 398 h 425"/>
                <a:gd name="T68" fmla="*/ 423 w 423"/>
                <a:gd name="T69" fmla="*/ 385 h 425"/>
                <a:gd name="T70" fmla="*/ 423 w 423"/>
                <a:gd name="T71" fmla="*/ 239 h 425"/>
                <a:gd name="T72" fmla="*/ 423 w 423"/>
                <a:gd name="T73" fmla="*/ 213 h 425"/>
                <a:gd name="T74" fmla="*/ 395 w 423"/>
                <a:gd name="T75" fmla="*/ 10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3" h="425">
                  <a:moveTo>
                    <a:pt x="329" y="285"/>
                  </a:moveTo>
                  <a:cubicBezTo>
                    <a:pt x="318" y="307"/>
                    <a:pt x="301" y="324"/>
                    <a:pt x="281" y="336"/>
                  </a:cubicBezTo>
                  <a:cubicBezTo>
                    <a:pt x="261" y="349"/>
                    <a:pt x="237" y="355"/>
                    <a:pt x="212" y="355"/>
                  </a:cubicBezTo>
                  <a:cubicBezTo>
                    <a:pt x="187" y="355"/>
                    <a:pt x="164" y="349"/>
                    <a:pt x="143" y="336"/>
                  </a:cubicBezTo>
                  <a:cubicBezTo>
                    <a:pt x="123" y="324"/>
                    <a:pt x="106" y="307"/>
                    <a:pt x="94" y="285"/>
                  </a:cubicBezTo>
                  <a:cubicBezTo>
                    <a:pt x="83" y="264"/>
                    <a:pt x="76" y="239"/>
                    <a:pt x="76" y="213"/>
                  </a:cubicBezTo>
                  <a:cubicBezTo>
                    <a:pt x="76" y="186"/>
                    <a:pt x="83" y="161"/>
                    <a:pt x="94" y="140"/>
                  </a:cubicBezTo>
                  <a:cubicBezTo>
                    <a:pt x="106" y="118"/>
                    <a:pt x="123" y="101"/>
                    <a:pt x="143" y="88"/>
                  </a:cubicBezTo>
                  <a:cubicBezTo>
                    <a:pt x="164" y="76"/>
                    <a:pt x="187" y="70"/>
                    <a:pt x="212" y="70"/>
                  </a:cubicBezTo>
                  <a:cubicBezTo>
                    <a:pt x="237" y="70"/>
                    <a:pt x="260" y="76"/>
                    <a:pt x="281" y="88"/>
                  </a:cubicBezTo>
                  <a:cubicBezTo>
                    <a:pt x="301" y="101"/>
                    <a:pt x="318" y="118"/>
                    <a:pt x="329" y="139"/>
                  </a:cubicBezTo>
                  <a:cubicBezTo>
                    <a:pt x="341" y="161"/>
                    <a:pt x="347" y="186"/>
                    <a:pt x="347" y="213"/>
                  </a:cubicBezTo>
                  <a:cubicBezTo>
                    <a:pt x="347" y="239"/>
                    <a:pt x="341" y="264"/>
                    <a:pt x="329" y="285"/>
                  </a:cubicBezTo>
                  <a:close/>
                  <a:moveTo>
                    <a:pt x="395" y="104"/>
                  </a:moveTo>
                  <a:cubicBezTo>
                    <a:pt x="376" y="72"/>
                    <a:pt x="351" y="46"/>
                    <a:pt x="319" y="28"/>
                  </a:cubicBezTo>
                  <a:cubicBezTo>
                    <a:pt x="287" y="9"/>
                    <a:pt x="251" y="0"/>
                    <a:pt x="212" y="0"/>
                  </a:cubicBezTo>
                  <a:cubicBezTo>
                    <a:pt x="173" y="0"/>
                    <a:pt x="137" y="9"/>
                    <a:pt x="104" y="28"/>
                  </a:cubicBezTo>
                  <a:cubicBezTo>
                    <a:pt x="72" y="46"/>
                    <a:pt x="46" y="72"/>
                    <a:pt x="28" y="104"/>
                  </a:cubicBezTo>
                  <a:cubicBezTo>
                    <a:pt x="10" y="137"/>
                    <a:pt x="0" y="173"/>
                    <a:pt x="0" y="213"/>
                  </a:cubicBezTo>
                  <a:cubicBezTo>
                    <a:pt x="0" y="252"/>
                    <a:pt x="9" y="289"/>
                    <a:pt x="26" y="321"/>
                  </a:cubicBezTo>
                  <a:cubicBezTo>
                    <a:pt x="43" y="353"/>
                    <a:pt x="67" y="379"/>
                    <a:pt x="97" y="397"/>
                  </a:cubicBezTo>
                  <a:cubicBezTo>
                    <a:pt x="126" y="415"/>
                    <a:pt x="160" y="425"/>
                    <a:pt x="197" y="425"/>
                  </a:cubicBezTo>
                  <a:cubicBezTo>
                    <a:pt x="198" y="425"/>
                    <a:pt x="200" y="425"/>
                    <a:pt x="201" y="425"/>
                  </a:cubicBezTo>
                  <a:cubicBezTo>
                    <a:pt x="202" y="425"/>
                    <a:pt x="203" y="425"/>
                    <a:pt x="205" y="425"/>
                  </a:cubicBezTo>
                  <a:cubicBezTo>
                    <a:pt x="229" y="425"/>
                    <a:pt x="253" y="420"/>
                    <a:pt x="274" y="412"/>
                  </a:cubicBezTo>
                  <a:cubicBezTo>
                    <a:pt x="277" y="411"/>
                    <a:pt x="280" y="411"/>
                    <a:pt x="282" y="410"/>
                  </a:cubicBezTo>
                  <a:cubicBezTo>
                    <a:pt x="287" y="407"/>
                    <a:pt x="293" y="404"/>
                    <a:pt x="299" y="401"/>
                  </a:cubicBezTo>
                  <a:cubicBezTo>
                    <a:pt x="300" y="401"/>
                    <a:pt x="302" y="400"/>
                    <a:pt x="303" y="399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321" y="389"/>
                    <a:pt x="336" y="376"/>
                    <a:pt x="350" y="362"/>
                  </a:cubicBezTo>
                  <a:lnTo>
                    <a:pt x="350" y="398"/>
                  </a:lnTo>
                  <a:cubicBezTo>
                    <a:pt x="350" y="411"/>
                    <a:pt x="360" y="421"/>
                    <a:pt x="372" y="421"/>
                  </a:cubicBezTo>
                  <a:lnTo>
                    <a:pt x="400" y="421"/>
                  </a:lnTo>
                  <a:cubicBezTo>
                    <a:pt x="413" y="421"/>
                    <a:pt x="423" y="411"/>
                    <a:pt x="423" y="398"/>
                  </a:cubicBezTo>
                  <a:lnTo>
                    <a:pt x="423" y="385"/>
                  </a:lnTo>
                  <a:lnTo>
                    <a:pt x="423" y="239"/>
                  </a:lnTo>
                  <a:lnTo>
                    <a:pt x="423" y="213"/>
                  </a:lnTo>
                  <a:cubicBezTo>
                    <a:pt x="423" y="173"/>
                    <a:pt x="413" y="137"/>
                    <a:pt x="395" y="104"/>
                  </a:cubicBezTo>
                  <a:close/>
                </a:path>
              </a:pathLst>
            </a:custGeom>
            <a:solidFill>
              <a:srgbClr val="00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5155E883-EA50-4D76-A3F6-0E349C6399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69" y="243"/>
              <a:ext cx="99" cy="140"/>
            </a:xfrm>
            <a:custGeom>
              <a:avLst/>
              <a:gdLst>
                <a:gd name="T0" fmla="*/ 70 w 410"/>
                <a:gd name="T1" fmla="*/ 370 h 582"/>
                <a:gd name="T2" fmla="*/ 205 w 410"/>
                <a:gd name="T3" fmla="*/ 225 h 582"/>
                <a:gd name="T4" fmla="*/ 340 w 410"/>
                <a:gd name="T5" fmla="*/ 370 h 582"/>
                <a:gd name="T6" fmla="*/ 205 w 410"/>
                <a:gd name="T7" fmla="*/ 512 h 582"/>
                <a:gd name="T8" fmla="*/ 70 w 410"/>
                <a:gd name="T9" fmla="*/ 370 h 582"/>
                <a:gd name="T10" fmla="*/ 388 w 410"/>
                <a:gd name="T11" fmla="*/ 0 h 582"/>
                <a:gd name="T12" fmla="*/ 362 w 410"/>
                <a:gd name="T13" fmla="*/ 0 h 582"/>
                <a:gd name="T14" fmla="*/ 340 w 410"/>
                <a:gd name="T15" fmla="*/ 22 h 582"/>
                <a:gd name="T16" fmla="*/ 340 w 410"/>
                <a:gd name="T17" fmla="*/ 208 h 582"/>
                <a:gd name="T18" fmla="*/ 205 w 410"/>
                <a:gd name="T19" fmla="*/ 154 h 582"/>
                <a:gd name="T20" fmla="*/ 0 w 410"/>
                <a:gd name="T21" fmla="*/ 370 h 582"/>
                <a:gd name="T22" fmla="*/ 186 w 410"/>
                <a:gd name="T23" fmla="*/ 581 h 582"/>
                <a:gd name="T24" fmla="*/ 186 w 410"/>
                <a:gd name="T25" fmla="*/ 581 h 582"/>
                <a:gd name="T26" fmla="*/ 205 w 410"/>
                <a:gd name="T27" fmla="*/ 582 h 582"/>
                <a:gd name="T28" fmla="*/ 224 w 410"/>
                <a:gd name="T29" fmla="*/ 581 h 582"/>
                <a:gd name="T30" fmla="*/ 410 w 410"/>
                <a:gd name="T31" fmla="*/ 380 h 582"/>
                <a:gd name="T32" fmla="*/ 410 w 410"/>
                <a:gd name="T33" fmla="*/ 380 h 582"/>
                <a:gd name="T34" fmla="*/ 410 w 410"/>
                <a:gd name="T35" fmla="*/ 22 h 582"/>
                <a:gd name="T36" fmla="*/ 388 w 410"/>
                <a:gd name="T37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0" h="582">
                  <a:moveTo>
                    <a:pt x="70" y="370"/>
                  </a:moveTo>
                  <a:cubicBezTo>
                    <a:pt x="70" y="290"/>
                    <a:pt x="131" y="225"/>
                    <a:pt x="205" y="225"/>
                  </a:cubicBezTo>
                  <a:cubicBezTo>
                    <a:pt x="279" y="225"/>
                    <a:pt x="340" y="290"/>
                    <a:pt x="340" y="370"/>
                  </a:cubicBezTo>
                  <a:cubicBezTo>
                    <a:pt x="340" y="448"/>
                    <a:pt x="279" y="512"/>
                    <a:pt x="205" y="512"/>
                  </a:cubicBezTo>
                  <a:cubicBezTo>
                    <a:pt x="131" y="512"/>
                    <a:pt x="70" y="448"/>
                    <a:pt x="70" y="370"/>
                  </a:cubicBezTo>
                  <a:close/>
                  <a:moveTo>
                    <a:pt x="388" y="0"/>
                  </a:moveTo>
                  <a:lnTo>
                    <a:pt x="362" y="0"/>
                  </a:lnTo>
                  <a:cubicBezTo>
                    <a:pt x="350" y="0"/>
                    <a:pt x="340" y="10"/>
                    <a:pt x="340" y="22"/>
                  </a:cubicBezTo>
                  <a:lnTo>
                    <a:pt x="340" y="208"/>
                  </a:lnTo>
                  <a:cubicBezTo>
                    <a:pt x="304" y="174"/>
                    <a:pt x="256" y="154"/>
                    <a:pt x="205" y="154"/>
                  </a:cubicBezTo>
                  <a:cubicBezTo>
                    <a:pt x="92" y="154"/>
                    <a:pt x="0" y="251"/>
                    <a:pt x="0" y="370"/>
                  </a:cubicBezTo>
                  <a:cubicBezTo>
                    <a:pt x="0" y="480"/>
                    <a:pt x="82" y="571"/>
                    <a:pt x="186" y="581"/>
                  </a:cubicBezTo>
                  <a:lnTo>
                    <a:pt x="186" y="581"/>
                  </a:lnTo>
                  <a:cubicBezTo>
                    <a:pt x="192" y="582"/>
                    <a:pt x="199" y="582"/>
                    <a:pt x="205" y="582"/>
                  </a:cubicBezTo>
                  <a:cubicBezTo>
                    <a:pt x="212" y="582"/>
                    <a:pt x="218" y="582"/>
                    <a:pt x="224" y="581"/>
                  </a:cubicBezTo>
                  <a:cubicBezTo>
                    <a:pt x="328" y="572"/>
                    <a:pt x="409" y="485"/>
                    <a:pt x="410" y="380"/>
                  </a:cubicBezTo>
                  <a:lnTo>
                    <a:pt x="410" y="380"/>
                  </a:lnTo>
                  <a:lnTo>
                    <a:pt x="410" y="22"/>
                  </a:lnTo>
                  <a:cubicBezTo>
                    <a:pt x="410" y="10"/>
                    <a:pt x="400" y="0"/>
                    <a:pt x="388" y="0"/>
                  </a:cubicBezTo>
                  <a:close/>
                </a:path>
              </a:pathLst>
            </a:custGeom>
            <a:solidFill>
              <a:srgbClr val="00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40488A2E-26FD-4258-B5B7-1BA73ABD5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00" y="280"/>
              <a:ext cx="99" cy="103"/>
            </a:xfrm>
            <a:custGeom>
              <a:avLst/>
              <a:gdLst>
                <a:gd name="T0" fmla="*/ 205 w 411"/>
                <a:gd name="T1" fmla="*/ 71 h 428"/>
                <a:gd name="T2" fmla="*/ 332 w 411"/>
                <a:gd name="T3" fmla="*/ 166 h 428"/>
                <a:gd name="T4" fmla="*/ 79 w 411"/>
                <a:gd name="T5" fmla="*/ 166 h 428"/>
                <a:gd name="T6" fmla="*/ 205 w 411"/>
                <a:gd name="T7" fmla="*/ 71 h 428"/>
                <a:gd name="T8" fmla="*/ 335 w 411"/>
                <a:gd name="T9" fmla="*/ 315 h 428"/>
                <a:gd name="T10" fmla="*/ 308 w 411"/>
                <a:gd name="T11" fmla="*/ 318 h 428"/>
                <a:gd name="T12" fmla="*/ 210 w 411"/>
                <a:gd name="T13" fmla="*/ 358 h 428"/>
                <a:gd name="T14" fmla="*/ 72 w 411"/>
                <a:gd name="T15" fmla="*/ 236 h 428"/>
                <a:gd name="T16" fmla="*/ 388 w 411"/>
                <a:gd name="T17" fmla="*/ 236 h 428"/>
                <a:gd name="T18" fmla="*/ 410 w 411"/>
                <a:gd name="T19" fmla="*/ 214 h 428"/>
                <a:gd name="T20" fmla="*/ 347 w 411"/>
                <a:gd name="T21" fmla="*/ 60 h 428"/>
                <a:gd name="T22" fmla="*/ 205 w 411"/>
                <a:gd name="T23" fmla="*/ 0 h 428"/>
                <a:gd name="T24" fmla="*/ 0 w 411"/>
                <a:gd name="T25" fmla="*/ 215 h 428"/>
                <a:gd name="T26" fmla="*/ 210 w 411"/>
                <a:gd name="T27" fmla="*/ 428 h 428"/>
                <a:gd name="T28" fmla="*/ 362 w 411"/>
                <a:gd name="T29" fmla="*/ 362 h 428"/>
                <a:gd name="T30" fmla="*/ 358 w 411"/>
                <a:gd name="T31" fmla="*/ 332 h 428"/>
                <a:gd name="T32" fmla="*/ 335 w 411"/>
                <a:gd name="T33" fmla="*/ 3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1" h="428">
                  <a:moveTo>
                    <a:pt x="205" y="71"/>
                  </a:moveTo>
                  <a:cubicBezTo>
                    <a:pt x="263" y="71"/>
                    <a:pt x="313" y="109"/>
                    <a:pt x="332" y="166"/>
                  </a:cubicBezTo>
                  <a:lnTo>
                    <a:pt x="79" y="166"/>
                  </a:lnTo>
                  <a:cubicBezTo>
                    <a:pt x="98" y="109"/>
                    <a:pt x="148" y="71"/>
                    <a:pt x="205" y="71"/>
                  </a:cubicBezTo>
                  <a:close/>
                  <a:moveTo>
                    <a:pt x="335" y="315"/>
                  </a:moveTo>
                  <a:cubicBezTo>
                    <a:pt x="327" y="309"/>
                    <a:pt x="315" y="310"/>
                    <a:pt x="308" y="318"/>
                  </a:cubicBezTo>
                  <a:cubicBezTo>
                    <a:pt x="285" y="345"/>
                    <a:pt x="253" y="358"/>
                    <a:pt x="210" y="358"/>
                  </a:cubicBezTo>
                  <a:cubicBezTo>
                    <a:pt x="138" y="358"/>
                    <a:pt x="82" y="307"/>
                    <a:pt x="72" y="236"/>
                  </a:cubicBezTo>
                  <a:lnTo>
                    <a:pt x="388" y="236"/>
                  </a:lnTo>
                  <a:cubicBezTo>
                    <a:pt x="400" y="236"/>
                    <a:pt x="410" y="226"/>
                    <a:pt x="410" y="214"/>
                  </a:cubicBezTo>
                  <a:cubicBezTo>
                    <a:pt x="411" y="159"/>
                    <a:pt x="387" y="101"/>
                    <a:pt x="347" y="60"/>
                  </a:cubicBezTo>
                  <a:cubicBezTo>
                    <a:pt x="309" y="21"/>
                    <a:pt x="258" y="0"/>
                    <a:pt x="205" y="0"/>
                  </a:cubicBezTo>
                  <a:cubicBezTo>
                    <a:pt x="92" y="0"/>
                    <a:pt x="0" y="96"/>
                    <a:pt x="0" y="215"/>
                  </a:cubicBezTo>
                  <a:cubicBezTo>
                    <a:pt x="0" y="335"/>
                    <a:pt x="92" y="428"/>
                    <a:pt x="210" y="428"/>
                  </a:cubicBezTo>
                  <a:cubicBezTo>
                    <a:pt x="274" y="428"/>
                    <a:pt x="326" y="405"/>
                    <a:pt x="362" y="362"/>
                  </a:cubicBezTo>
                  <a:cubicBezTo>
                    <a:pt x="370" y="353"/>
                    <a:pt x="368" y="339"/>
                    <a:pt x="358" y="332"/>
                  </a:cubicBezTo>
                  <a:lnTo>
                    <a:pt x="335" y="315"/>
                  </a:lnTo>
                  <a:close/>
                </a:path>
              </a:pathLst>
            </a:custGeom>
            <a:solidFill>
              <a:srgbClr val="00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DE7F32F1-2D68-449D-A801-48C2B5D63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6" y="249"/>
              <a:ext cx="120" cy="134"/>
            </a:xfrm>
            <a:custGeom>
              <a:avLst/>
              <a:gdLst>
                <a:gd name="T0" fmla="*/ 457 w 500"/>
                <a:gd name="T1" fmla="*/ 386 h 558"/>
                <a:gd name="T2" fmla="*/ 429 w 500"/>
                <a:gd name="T3" fmla="*/ 393 h 558"/>
                <a:gd name="T4" fmla="*/ 266 w 500"/>
                <a:gd name="T5" fmla="*/ 488 h 558"/>
                <a:gd name="T6" fmla="*/ 70 w 500"/>
                <a:gd name="T7" fmla="*/ 279 h 558"/>
                <a:gd name="T8" fmla="*/ 266 w 500"/>
                <a:gd name="T9" fmla="*/ 70 h 558"/>
                <a:gd name="T10" fmla="*/ 433 w 500"/>
                <a:gd name="T11" fmla="*/ 169 h 558"/>
                <a:gd name="T12" fmla="*/ 460 w 500"/>
                <a:gd name="T13" fmla="*/ 176 h 558"/>
                <a:gd name="T14" fmla="*/ 486 w 500"/>
                <a:gd name="T15" fmla="*/ 163 h 558"/>
                <a:gd name="T16" fmla="*/ 494 w 500"/>
                <a:gd name="T17" fmla="*/ 134 h 558"/>
                <a:gd name="T18" fmla="*/ 266 w 500"/>
                <a:gd name="T19" fmla="*/ 0 h 558"/>
                <a:gd name="T20" fmla="*/ 0 w 500"/>
                <a:gd name="T21" fmla="*/ 279 h 558"/>
                <a:gd name="T22" fmla="*/ 266 w 500"/>
                <a:gd name="T23" fmla="*/ 558 h 558"/>
                <a:gd name="T24" fmla="*/ 490 w 500"/>
                <a:gd name="T25" fmla="*/ 429 h 558"/>
                <a:gd name="T26" fmla="*/ 482 w 500"/>
                <a:gd name="T27" fmla="*/ 401 h 558"/>
                <a:gd name="T28" fmla="*/ 457 w 500"/>
                <a:gd name="T29" fmla="*/ 38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58">
                  <a:moveTo>
                    <a:pt x="457" y="386"/>
                  </a:moveTo>
                  <a:cubicBezTo>
                    <a:pt x="448" y="380"/>
                    <a:pt x="435" y="383"/>
                    <a:pt x="429" y="393"/>
                  </a:cubicBezTo>
                  <a:cubicBezTo>
                    <a:pt x="393" y="451"/>
                    <a:pt x="332" y="488"/>
                    <a:pt x="266" y="488"/>
                  </a:cubicBezTo>
                  <a:cubicBezTo>
                    <a:pt x="158" y="488"/>
                    <a:pt x="70" y="394"/>
                    <a:pt x="70" y="279"/>
                  </a:cubicBezTo>
                  <a:cubicBezTo>
                    <a:pt x="70" y="164"/>
                    <a:pt x="158" y="70"/>
                    <a:pt x="266" y="70"/>
                  </a:cubicBezTo>
                  <a:cubicBezTo>
                    <a:pt x="335" y="70"/>
                    <a:pt x="398" y="108"/>
                    <a:pt x="433" y="169"/>
                  </a:cubicBezTo>
                  <a:cubicBezTo>
                    <a:pt x="438" y="178"/>
                    <a:pt x="450" y="182"/>
                    <a:pt x="460" y="176"/>
                  </a:cubicBezTo>
                  <a:lnTo>
                    <a:pt x="486" y="163"/>
                  </a:lnTo>
                  <a:cubicBezTo>
                    <a:pt x="497" y="157"/>
                    <a:pt x="500" y="144"/>
                    <a:pt x="494" y="134"/>
                  </a:cubicBezTo>
                  <a:cubicBezTo>
                    <a:pt x="448" y="51"/>
                    <a:pt x="362" y="0"/>
                    <a:pt x="266" y="0"/>
                  </a:cubicBezTo>
                  <a:cubicBezTo>
                    <a:pt x="119" y="0"/>
                    <a:pt x="0" y="125"/>
                    <a:pt x="0" y="279"/>
                  </a:cubicBezTo>
                  <a:cubicBezTo>
                    <a:pt x="0" y="433"/>
                    <a:pt x="119" y="558"/>
                    <a:pt x="266" y="558"/>
                  </a:cubicBezTo>
                  <a:cubicBezTo>
                    <a:pt x="357" y="558"/>
                    <a:pt x="441" y="508"/>
                    <a:pt x="490" y="429"/>
                  </a:cubicBezTo>
                  <a:cubicBezTo>
                    <a:pt x="496" y="420"/>
                    <a:pt x="492" y="407"/>
                    <a:pt x="482" y="401"/>
                  </a:cubicBezTo>
                  <a:lnTo>
                    <a:pt x="457" y="386"/>
                  </a:lnTo>
                  <a:close/>
                </a:path>
              </a:pathLst>
            </a:custGeom>
            <a:solidFill>
              <a:srgbClr val="00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BFBE44E-504C-437B-8D00-143FD728AE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1" y="426"/>
              <a:ext cx="6" cy="9"/>
            </a:xfrm>
            <a:custGeom>
              <a:avLst/>
              <a:gdLst>
                <a:gd name="T0" fmla="*/ 19 w 26"/>
                <a:gd name="T1" fmla="*/ 0 h 35"/>
                <a:gd name="T2" fmla="*/ 7 w 26"/>
                <a:gd name="T3" fmla="*/ 0 h 35"/>
                <a:gd name="T4" fmla="*/ 0 w 26"/>
                <a:gd name="T5" fmla="*/ 7 h 35"/>
                <a:gd name="T6" fmla="*/ 0 w 26"/>
                <a:gd name="T7" fmla="*/ 27 h 35"/>
                <a:gd name="T8" fmla="*/ 7 w 26"/>
                <a:gd name="T9" fmla="*/ 35 h 35"/>
                <a:gd name="T10" fmla="*/ 19 w 26"/>
                <a:gd name="T11" fmla="*/ 35 h 35"/>
                <a:gd name="T12" fmla="*/ 26 w 26"/>
                <a:gd name="T13" fmla="*/ 27 h 35"/>
                <a:gd name="T14" fmla="*/ 26 w 26"/>
                <a:gd name="T15" fmla="*/ 7 h 35"/>
                <a:gd name="T16" fmla="*/ 19 w 26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5">
                  <a:moveTo>
                    <a:pt x="19" y="0"/>
                  </a:move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27"/>
                  </a:lnTo>
                  <a:cubicBezTo>
                    <a:pt x="0" y="32"/>
                    <a:pt x="3" y="35"/>
                    <a:pt x="7" y="35"/>
                  </a:cubicBezTo>
                  <a:lnTo>
                    <a:pt x="19" y="35"/>
                  </a:lnTo>
                  <a:cubicBezTo>
                    <a:pt x="23" y="35"/>
                    <a:pt x="26" y="32"/>
                    <a:pt x="26" y="27"/>
                  </a:cubicBezTo>
                  <a:lnTo>
                    <a:pt x="26" y="7"/>
                  </a:lnTo>
                  <a:cubicBezTo>
                    <a:pt x="26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D02A451-D298-4E40-A339-C3DBC3CD6D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68" y="426"/>
              <a:ext cx="6" cy="9"/>
            </a:xfrm>
            <a:custGeom>
              <a:avLst/>
              <a:gdLst>
                <a:gd name="T0" fmla="*/ 19 w 27"/>
                <a:gd name="T1" fmla="*/ 0 h 35"/>
                <a:gd name="T2" fmla="*/ 7 w 27"/>
                <a:gd name="T3" fmla="*/ 0 h 35"/>
                <a:gd name="T4" fmla="*/ 0 w 27"/>
                <a:gd name="T5" fmla="*/ 7 h 35"/>
                <a:gd name="T6" fmla="*/ 0 w 27"/>
                <a:gd name="T7" fmla="*/ 27 h 35"/>
                <a:gd name="T8" fmla="*/ 7 w 27"/>
                <a:gd name="T9" fmla="*/ 35 h 35"/>
                <a:gd name="T10" fmla="*/ 19 w 27"/>
                <a:gd name="T11" fmla="*/ 35 h 35"/>
                <a:gd name="T12" fmla="*/ 27 w 27"/>
                <a:gd name="T13" fmla="*/ 27 h 35"/>
                <a:gd name="T14" fmla="*/ 27 w 27"/>
                <a:gd name="T15" fmla="*/ 7 h 35"/>
                <a:gd name="T16" fmla="*/ 19 w 2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5">
                  <a:moveTo>
                    <a:pt x="19" y="0"/>
                  </a:move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27"/>
                  </a:lnTo>
                  <a:cubicBezTo>
                    <a:pt x="0" y="32"/>
                    <a:pt x="3" y="35"/>
                    <a:pt x="7" y="35"/>
                  </a:cubicBezTo>
                  <a:lnTo>
                    <a:pt x="19" y="35"/>
                  </a:lnTo>
                  <a:cubicBezTo>
                    <a:pt x="23" y="35"/>
                    <a:pt x="27" y="32"/>
                    <a:pt x="27" y="27"/>
                  </a:cubicBezTo>
                  <a:lnTo>
                    <a:pt x="27" y="7"/>
                  </a:lnTo>
                  <a:cubicBezTo>
                    <a:pt x="27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4F350D7-1E6E-458A-A028-F297A980C9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5" y="426"/>
              <a:ext cx="6" cy="9"/>
            </a:xfrm>
            <a:custGeom>
              <a:avLst/>
              <a:gdLst>
                <a:gd name="T0" fmla="*/ 19 w 27"/>
                <a:gd name="T1" fmla="*/ 0 h 35"/>
                <a:gd name="T2" fmla="*/ 8 w 27"/>
                <a:gd name="T3" fmla="*/ 0 h 35"/>
                <a:gd name="T4" fmla="*/ 0 w 27"/>
                <a:gd name="T5" fmla="*/ 7 h 35"/>
                <a:gd name="T6" fmla="*/ 0 w 27"/>
                <a:gd name="T7" fmla="*/ 27 h 35"/>
                <a:gd name="T8" fmla="*/ 8 w 27"/>
                <a:gd name="T9" fmla="*/ 35 h 35"/>
                <a:gd name="T10" fmla="*/ 19 w 27"/>
                <a:gd name="T11" fmla="*/ 35 h 35"/>
                <a:gd name="T12" fmla="*/ 27 w 27"/>
                <a:gd name="T13" fmla="*/ 27 h 35"/>
                <a:gd name="T14" fmla="*/ 27 w 27"/>
                <a:gd name="T15" fmla="*/ 7 h 35"/>
                <a:gd name="T16" fmla="*/ 19 w 2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5">
                  <a:moveTo>
                    <a:pt x="19" y="0"/>
                  </a:move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27"/>
                  </a:lnTo>
                  <a:cubicBezTo>
                    <a:pt x="0" y="32"/>
                    <a:pt x="3" y="35"/>
                    <a:pt x="8" y="35"/>
                  </a:cubicBezTo>
                  <a:lnTo>
                    <a:pt x="19" y="35"/>
                  </a:lnTo>
                  <a:cubicBezTo>
                    <a:pt x="24" y="35"/>
                    <a:pt x="27" y="32"/>
                    <a:pt x="27" y="27"/>
                  </a:cubicBezTo>
                  <a:lnTo>
                    <a:pt x="27" y="7"/>
                  </a:lnTo>
                  <a:cubicBezTo>
                    <a:pt x="27" y="3"/>
                    <a:pt x="24" y="0"/>
                    <a:pt x="19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D7649F56-7C4F-4D39-92DF-49302D0726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19" y="426"/>
              <a:ext cx="7" cy="9"/>
            </a:xfrm>
            <a:custGeom>
              <a:avLst/>
              <a:gdLst>
                <a:gd name="T0" fmla="*/ 20 w 27"/>
                <a:gd name="T1" fmla="*/ 0 h 35"/>
                <a:gd name="T2" fmla="*/ 8 w 27"/>
                <a:gd name="T3" fmla="*/ 0 h 35"/>
                <a:gd name="T4" fmla="*/ 0 w 27"/>
                <a:gd name="T5" fmla="*/ 7 h 35"/>
                <a:gd name="T6" fmla="*/ 0 w 27"/>
                <a:gd name="T7" fmla="*/ 27 h 35"/>
                <a:gd name="T8" fmla="*/ 8 w 27"/>
                <a:gd name="T9" fmla="*/ 35 h 35"/>
                <a:gd name="T10" fmla="*/ 20 w 27"/>
                <a:gd name="T11" fmla="*/ 35 h 35"/>
                <a:gd name="T12" fmla="*/ 27 w 27"/>
                <a:gd name="T13" fmla="*/ 27 h 35"/>
                <a:gd name="T14" fmla="*/ 27 w 27"/>
                <a:gd name="T15" fmla="*/ 7 h 35"/>
                <a:gd name="T16" fmla="*/ 20 w 2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5">
                  <a:moveTo>
                    <a:pt x="20" y="0"/>
                  </a:moveTo>
                  <a:lnTo>
                    <a:pt x="8" y="0"/>
                  </a:lnTo>
                  <a:cubicBezTo>
                    <a:pt x="4" y="0"/>
                    <a:pt x="0" y="3"/>
                    <a:pt x="0" y="7"/>
                  </a:cubicBezTo>
                  <a:lnTo>
                    <a:pt x="0" y="27"/>
                  </a:lnTo>
                  <a:cubicBezTo>
                    <a:pt x="0" y="32"/>
                    <a:pt x="4" y="35"/>
                    <a:pt x="8" y="35"/>
                  </a:cubicBezTo>
                  <a:lnTo>
                    <a:pt x="20" y="35"/>
                  </a:lnTo>
                  <a:cubicBezTo>
                    <a:pt x="24" y="35"/>
                    <a:pt x="27" y="32"/>
                    <a:pt x="27" y="27"/>
                  </a:cubicBezTo>
                  <a:lnTo>
                    <a:pt x="27" y="7"/>
                  </a:lnTo>
                  <a:cubicBezTo>
                    <a:pt x="27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11693AB-D172-4A72-BCF7-37C259682C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72" y="426"/>
              <a:ext cx="44" cy="59"/>
            </a:xfrm>
            <a:custGeom>
              <a:avLst/>
              <a:gdLst>
                <a:gd name="T0" fmla="*/ 179 w 186"/>
                <a:gd name="T1" fmla="*/ 0 h 243"/>
                <a:gd name="T2" fmla="*/ 167 w 186"/>
                <a:gd name="T3" fmla="*/ 0 h 243"/>
                <a:gd name="T4" fmla="*/ 160 w 186"/>
                <a:gd name="T5" fmla="*/ 7 h 243"/>
                <a:gd name="T6" fmla="*/ 160 w 186"/>
                <a:gd name="T7" fmla="*/ 151 h 243"/>
                <a:gd name="T8" fmla="*/ 93 w 186"/>
                <a:gd name="T9" fmla="*/ 216 h 243"/>
                <a:gd name="T10" fmla="*/ 27 w 186"/>
                <a:gd name="T11" fmla="*/ 151 h 243"/>
                <a:gd name="T12" fmla="*/ 27 w 186"/>
                <a:gd name="T13" fmla="*/ 7 h 243"/>
                <a:gd name="T14" fmla="*/ 19 w 186"/>
                <a:gd name="T15" fmla="*/ 0 h 243"/>
                <a:gd name="T16" fmla="*/ 7 w 186"/>
                <a:gd name="T17" fmla="*/ 0 h 243"/>
                <a:gd name="T18" fmla="*/ 0 w 186"/>
                <a:gd name="T19" fmla="*/ 7 h 243"/>
                <a:gd name="T20" fmla="*/ 0 w 186"/>
                <a:gd name="T21" fmla="*/ 151 h 243"/>
                <a:gd name="T22" fmla="*/ 93 w 186"/>
                <a:gd name="T23" fmla="*/ 243 h 243"/>
                <a:gd name="T24" fmla="*/ 186 w 186"/>
                <a:gd name="T25" fmla="*/ 151 h 243"/>
                <a:gd name="T26" fmla="*/ 186 w 186"/>
                <a:gd name="T27" fmla="*/ 7 h 243"/>
                <a:gd name="T28" fmla="*/ 179 w 186"/>
                <a:gd name="T2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" h="243">
                  <a:moveTo>
                    <a:pt x="179" y="0"/>
                  </a:moveTo>
                  <a:lnTo>
                    <a:pt x="167" y="0"/>
                  </a:lnTo>
                  <a:cubicBezTo>
                    <a:pt x="163" y="0"/>
                    <a:pt x="160" y="3"/>
                    <a:pt x="160" y="7"/>
                  </a:cubicBezTo>
                  <a:lnTo>
                    <a:pt x="160" y="151"/>
                  </a:lnTo>
                  <a:cubicBezTo>
                    <a:pt x="160" y="190"/>
                    <a:pt x="133" y="216"/>
                    <a:pt x="93" y="216"/>
                  </a:cubicBezTo>
                  <a:cubicBezTo>
                    <a:pt x="53" y="216"/>
                    <a:pt x="27" y="190"/>
                    <a:pt x="27" y="151"/>
                  </a:cubicBezTo>
                  <a:lnTo>
                    <a:pt x="27" y="7"/>
                  </a:lnTo>
                  <a:cubicBezTo>
                    <a:pt x="27" y="3"/>
                    <a:pt x="23" y="0"/>
                    <a:pt x="19" y="0"/>
                  </a:cubicBez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151"/>
                  </a:lnTo>
                  <a:cubicBezTo>
                    <a:pt x="0" y="204"/>
                    <a:pt x="39" y="243"/>
                    <a:pt x="93" y="243"/>
                  </a:cubicBezTo>
                  <a:cubicBezTo>
                    <a:pt x="148" y="243"/>
                    <a:pt x="186" y="205"/>
                    <a:pt x="186" y="151"/>
                  </a:cubicBezTo>
                  <a:lnTo>
                    <a:pt x="186" y="7"/>
                  </a:lnTo>
                  <a:cubicBezTo>
                    <a:pt x="186" y="3"/>
                    <a:pt x="183" y="0"/>
                    <a:pt x="179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F12DCF94-347E-4348-BD42-C77D387D6C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0" y="439"/>
              <a:ext cx="37" cy="45"/>
            </a:xfrm>
            <a:custGeom>
              <a:avLst/>
              <a:gdLst>
                <a:gd name="T0" fmla="*/ 80 w 155"/>
                <a:gd name="T1" fmla="*/ 0 h 185"/>
                <a:gd name="T2" fmla="*/ 27 w 155"/>
                <a:gd name="T3" fmla="*/ 20 h 185"/>
                <a:gd name="T4" fmla="*/ 27 w 155"/>
                <a:gd name="T5" fmla="*/ 12 h 185"/>
                <a:gd name="T6" fmla="*/ 20 w 155"/>
                <a:gd name="T7" fmla="*/ 5 h 185"/>
                <a:gd name="T8" fmla="*/ 8 w 155"/>
                <a:gd name="T9" fmla="*/ 5 h 185"/>
                <a:gd name="T10" fmla="*/ 0 w 155"/>
                <a:gd name="T11" fmla="*/ 12 h 185"/>
                <a:gd name="T12" fmla="*/ 0 w 155"/>
                <a:gd name="T13" fmla="*/ 178 h 185"/>
                <a:gd name="T14" fmla="*/ 8 w 155"/>
                <a:gd name="T15" fmla="*/ 185 h 185"/>
                <a:gd name="T16" fmla="*/ 20 w 155"/>
                <a:gd name="T17" fmla="*/ 185 h 185"/>
                <a:gd name="T18" fmla="*/ 27 w 155"/>
                <a:gd name="T19" fmla="*/ 178 h 185"/>
                <a:gd name="T20" fmla="*/ 27 w 155"/>
                <a:gd name="T21" fmla="*/ 78 h 185"/>
                <a:gd name="T22" fmla="*/ 79 w 155"/>
                <a:gd name="T23" fmla="*/ 27 h 185"/>
                <a:gd name="T24" fmla="*/ 128 w 155"/>
                <a:gd name="T25" fmla="*/ 78 h 185"/>
                <a:gd name="T26" fmla="*/ 128 w 155"/>
                <a:gd name="T27" fmla="*/ 178 h 185"/>
                <a:gd name="T28" fmla="*/ 136 w 155"/>
                <a:gd name="T29" fmla="*/ 185 h 185"/>
                <a:gd name="T30" fmla="*/ 147 w 155"/>
                <a:gd name="T31" fmla="*/ 185 h 185"/>
                <a:gd name="T32" fmla="*/ 155 w 155"/>
                <a:gd name="T33" fmla="*/ 178 h 185"/>
                <a:gd name="T34" fmla="*/ 155 w 155"/>
                <a:gd name="T35" fmla="*/ 78 h 185"/>
                <a:gd name="T36" fmla="*/ 80 w 155"/>
                <a:gd name="T37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185">
                  <a:moveTo>
                    <a:pt x="80" y="0"/>
                  </a:moveTo>
                  <a:cubicBezTo>
                    <a:pt x="59" y="0"/>
                    <a:pt x="41" y="7"/>
                    <a:pt x="27" y="20"/>
                  </a:cubicBezTo>
                  <a:lnTo>
                    <a:pt x="27" y="12"/>
                  </a:lnTo>
                  <a:cubicBezTo>
                    <a:pt x="27" y="8"/>
                    <a:pt x="24" y="5"/>
                    <a:pt x="20" y="5"/>
                  </a:cubicBezTo>
                  <a:lnTo>
                    <a:pt x="8" y="5"/>
                  </a:lnTo>
                  <a:cubicBezTo>
                    <a:pt x="4" y="5"/>
                    <a:pt x="0" y="8"/>
                    <a:pt x="0" y="12"/>
                  </a:cubicBezTo>
                  <a:lnTo>
                    <a:pt x="0" y="178"/>
                  </a:lnTo>
                  <a:cubicBezTo>
                    <a:pt x="0" y="182"/>
                    <a:pt x="4" y="185"/>
                    <a:pt x="8" y="185"/>
                  </a:cubicBezTo>
                  <a:lnTo>
                    <a:pt x="20" y="185"/>
                  </a:lnTo>
                  <a:cubicBezTo>
                    <a:pt x="24" y="185"/>
                    <a:pt x="27" y="182"/>
                    <a:pt x="27" y="178"/>
                  </a:cubicBezTo>
                  <a:lnTo>
                    <a:pt x="27" y="78"/>
                  </a:lnTo>
                  <a:cubicBezTo>
                    <a:pt x="27" y="49"/>
                    <a:pt x="50" y="27"/>
                    <a:pt x="79" y="27"/>
                  </a:cubicBezTo>
                  <a:cubicBezTo>
                    <a:pt x="111" y="27"/>
                    <a:pt x="128" y="45"/>
                    <a:pt x="128" y="78"/>
                  </a:cubicBezTo>
                  <a:lnTo>
                    <a:pt x="128" y="178"/>
                  </a:lnTo>
                  <a:cubicBezTo>
                    <a:pt x="128" y="182"/>
                    <a:pt x="131" y="185"/>
                    <a:pt x="136" y="185"/>
                  </a:cubicBezTo>
                  <a:lnTo>
                    <a:pt x="147" y="185"/>
                  </a:lnTo>
                  <a:cubicBezTo>
                    <a:pt x="152" y="185"/>
                    <a:pt x="155" y="182"/>
                    <a:pt x="155" y="178"/>
                  </a:cubicBezTo>
                  <a:lnTo>
                    <a:pt x="155" y="78"/>
                  </a:lnTo>
                  <a:cubicBezTo>
                    <a:pt x="155" y="30"/>
                    <a:pt x="126" y="0"/>
                    <a:pt x="80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19F1A95D-935C-4837-B9D4-2AB1DB2B28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1" y="440"/>
              <a:ext cx="6" cy="44"/>
            </a:xfrm>
            <a:custGeom>
              <a:avLst/>
              <a:gdLst>
                <a:gd name="T0" fmla="*/ 19 w 26"/>
                <a:gd name="T1" fmla="*/ 0 h 180"/>
                <a:gd name="T2" fmla="*/ 7 w 26"/>
                <a:gd name="T3" fmla="*/ 0 h 180"/>
                <a:gd name="T4" fmla="*/ 0 w 26"/>
                <a:gd name="T5" fmla="*/ 7 h 180"/>
                <a:gd name="T6" fmla="*/ 0 w 26"/>
                <a:gd name="T7" fmla="*/ 173 h 180"/>
                <a:gd name="T8" fmla="*/ 7 w 26"/>
                <a:gd name="T9" fmla="*/ 180 h 180"/>
                <a:gd name="T10" fmla="*/ 19 w 26"/>
                <a:gd name="T11" fmla="*/ 180 h 180"/>
                <a:gd name="T12" fmla="*/ 26 w 26"/>
                <a:gd name="T13" fmla="*/ 173 h 180"/>
                <a:gd name="T14" fmla="*/ 26 w 26"/>
                <a:gd name="T15" fmla="*/ 7 h 180"/>
                <a:gd name="T16" fmla="*/ 19 w 26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0">
                  <a:moveTo>
                    <a:pt x="19" y="0"/>
                  </a:move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173"/>
                  </a:lnTo>
                  <a:cubicBezTo>
                    <a:pt x="0" y="177"/>
                    <a:pt x="3" y="180"/>
                    <a:pt x="7" y="180"/>
                  </a:cubicBezTo>
                  <a:lnTo>
                    <a:pt x="19" y="180"/>
                  </a:lnTo>
                  <a:cubicBezTo>
                    <a:pt x="23" y="180"/>
                    <a:pt x="26" y="177"/>
                    <a:pt x="26" y="173"/>
                  </a:cubicBezTo>
                  <a:lnTo>
                    <a:pt x="26" y="7"/>
                  </a:lnTo>
                  <a:cubicBezTo>
                    <a:pt x="26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E08DC8D5-C4EB-44F5-998D-6BA00876D4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96" y="440"/>
              <a:ext cx="38" cy="44"/>
            </a:xfrm>
            <a:custGeom>
              <a:avLst/>
              <a:gdLst>
                <a:gd name="T0" fmla="*/ 149 w 157"/>
                <a:gd name="T1" fmla="*/ 0 h 180"/>
                <a:gd name="T2" fmla="*/ 136 w 157"/>
                <a:gd name="T3" fmla="*/ 0 h 180"/>
                <a:gd name="T4" fmla="*/ 129 w 157"/>
                <a:gd name="T5" fmla="*/ 4 h 180"/>
                <a:gd name="T6" fmla="*/ 79 w 157"/>
                <a:gd name="T7" fmla="*/ 136 h 180"/>
                <a:gd name="T8" fmla="*/ 28 w 157"/>
                <a:gd name="T9" fmla="*/ 4 h 180"/>
                <a:gd name="T10" fmla="*/ 21 w 157"/>
                <a:gd name="T11" fmla="*/ 0 h 180"/>
                <a:gd name="T12" fmla="*/ 8 w 157"/>
                <a:gd name="T13" fmla="*/ 0 h 180"/>
                <a:gd name="T14" fmla="*/ 2 w 157"/>
                <a:gd name="T15" fmla="*/ 3 h 180"/>
                <a:gd name="T16" fmla="*/ 1 w 157"/>
                <a:gd name="T17" fmla="*/ 10 h 180"/>
                <a:gd name="T18" fmla="*/ 65 w 157"/>
                <a:gd name="T19" fmla="*/ 176 h 180"/>
                <a:gd name="T20" fmla="*/ 72 w 157"/>
                <a:gd name="T21" fmla="*/ 180 h 180"/>
                <a:gd name="T22" fmla="*/ 85 w 157"/>
                <a:gd name="T23" fmla="*/ 180 h 180"/>
                <a:gd name="T24" fmla="*/ 92 w 157"/>
                <a:gd name="T25" fmla="*/ 176 h 180"/>
                <a:gd name="T26" fmla="*/ 156 w 157"/>
                <a:gd name="T27" fmla="*/ 10 h 180"/>
                <a:gd name="T28" fmla="*/ 155 w 157"/>
                <a:gd name="T29" fmla="*/ 3 h 180"/>
                <a:gd name="T30" fmla="*/ 149 w 157"/>
                <a:gd name="T3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7" h="180">
                  <a:moveTo>
                    <a:pt x="149" y="0"/>
                  </a:moveTo>
                  <a:lnTo>
                    <a:pt x="136" y="0"/>
                  </a:lnTo>
                  <a:cubicBezTo>
                    <a:pt x="133" y="0"/>
                    <a:pt x="130" y="1"/>
                    <a:pt x="129" y="4"/>
                  </a:cubicBezTo>
                  <a:lnTo>
                    <a:pt x="79" y="136"/>
                  </a:lnTo>
                  <a:lnTo>
                    <a:pt x="28" y="4"/>
                  </a:lnTo>
                  <a:cubicBezTo>
                    <a:pt x="27" y="1"/>
                    <a:pt x="24" y="0"/>
                    <a:pt x="21" y="0"/>
                  </a:cubicBezTo>
                  <a:lnTo>
                    <a:pt x="8" y="0"/>
                  </a:lnTo>
                  <a:cubicBezTo>
                    <a:pt x="6" y="0"/>
                    <a:pt x="4" y="1"/>
                    <a:pt x="2" y="3"/>
                  </a:cubicBezTo>
                  <a:cubicBezTo>
                    <a:pt x="1" y="5"/>
                    <a:pt x="0" y="7"/>
                    <a:pt x="1" y="10"/>
                  </a:cubicBezTo>
                  <a:lnTo>
                    <a:pt x="65" y="176"/>
                  </a:lnTo>
                  <a:cubicBezTo>
                    <a:pt x="66" y="179"/>
                    <a:pt x="69" y="180"/>
                    <a:pt x="72" y="180"/>
                  </a:cubicBezTo>
                  <a:lnTo>
                    <a:pt x="85" y="180"/>
                  </a:lnTo>
                  <a:cubicBezTo>
                    <a:pt x="88" y="180"/>
                    <a:pt x="91" y="179"/>
                    <a:pt x="92" y="176"/>
                  </a:cubicBezTo>
                  <a:lnTo>
                    <a:pt x="156" y="10"/>
                  </a:lnTo>
                  <a:cubicBezTo>
                    <a:pt x="157" y="7"/>
                    <a:pt x="156" y="5"/>
                    <a:pt x="155" y="3"/>
                  </a:cubicBezTo>
                  <a:cubicBezTo>
                    <a:pt x="154" y="1"/>
                    <a:pt x="151" y="0"/>
                    <a:pt x="149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03092ED0-DC9A-4070-898A-20E92E7F50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38" y="439"/>
              <a:ext cx="44" cy="46"/>
            </a:xfrm>
            <a:custGeom>
              <a:avLst/>
              <a:gdLst>
                <a:gd name="T0" fmla="*/ 30 w 181"/>
                <a:gd name="T1" fmla="*/ 76 h 189"/>
                <a:gd name="T2" fmla="*/ 90 w 181"/>
                <a:gd name="T3" fmla="*/ 27 h 189"/>
                <a:gd name="T4" fmla="*/ 151 w 181"/>
                <a:gd name="T5" fmla="*/ 76 h 189"/>
                <a:gd name="T6" fmla="*/ 30 w 181"/>
                <a:gd name="T7" fmla="*/ 76 h 189"/>
                <a:gd name="T8" fmla="*/ 90 w 181"/>
                <a:gd name="T9" fmla="*/ 0 h 189"/>
                <a:gd name="T10" fmla="*/ 0 w 181"/>
                <a:gd name="T11" fmla="*/ 96 h 189"/>
                <a:gd name="T12" fmla="*/ 92 w 181"/>
                <a:gd name="T13" fmla="*/ 189 h 189"/>
                <a:gd name="T14" fmla="*/ 177 w 181"/>
                <a:gd name="T15" fmla="*/ 129 h 189"/>
                <a:gd name="T16" fmla="*/ 176 w 181"/>
                <a:gd name="T17" fmla="*/ 122 h 189"/>
                <a:gd name="T18" fmla="*/ 170 w 181"/>
                <a:gd name="T19" fmla="*/ 119 h 189"/>
                <a:gd name="T20" fmla="*/ 157 w 181"/>
                <a:gd name="T21" fmla="*/ 119 h 189"/>
                <a:gd name="T22" fmla="*/ 150 w 181"/>
                <a:gd name="T23" fmla="*/ 124 h 189"/>
                <a:gd name="T24" fmla="*/ 92 w 181"/>
                <a:gd name="T25" fmla="*/ 163 h 189"/>
                <a:gd name="T26" fmla="*/ 27 w 181"/>
                <a:gd name="T27" fmla="*/ 102 h 189"/>
                <a:gd name="T28" fmla="*/ 173 w 181"/>
                <a:gd name="T29" fmla="*/ 102 h 189"/>
                <a:gd name="T30" fmla="*/ 181 w 181"/>
                <a:gd name="T31" fmla="*/ 95 h 189"/>
                <a:gd name="T32" fmla="*/ 153 w 181"/>
                <a:gd name="T33" fmla="*/ 27 h 189"/>
                <a:gd name="T34" fmla="*/ 90 w 181"/>
                <a:gd name="T3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" h="189">
                  <a:moveTo>
                    <a:pt x="30" y="76"/>
                  </a:moveTo>
                  <a:cubicBezTo>
                    <a:pt x="38" y="47"/>
                    <a:pt x="62" y="27"/>
                    <a:pt x="90" y="27"/>
                  </a:cubicBezTo>
                  <a:cubicBezTo>
                    <a:pt x="119" y="27"/>
                    <a:pt x="143" y="47"/>
                    <a:pt x="151" y="76"/>
                  </a:cubicBezTo>
                  <a:lnTo>
                    <a:pt x="30" y="76"/>
                  </a:lnTo>
                  <a:close/>
                  <a:moveTo>
                    <a:pt x="90" y="0"/>
                  </a:moveTo>
                  <a:cubicBezTo>
                    <a:pt x="41" y="0"/>
                    <a:pt x="0" y="43"/>
                    <a:pt x="0" y="96"/>
                  </a:cubicBezTo>
                  <a:cubicBezTo>
                    <a:pt x="0" y="148"/>
                    <a:pt x="41" y="189"/>
                    <a:pt x="92" y="189"/>
                  </a:cubicBezTo>
                  <a:cubicBezTo>
                    <a:pt x="134" y="189"/>
                    <a:pt x="164" y="168"/>
                    <a:pt x="177" y="129"/>
                  </a:cubicBezTo>
                  <a:cubicBezTo>
                    <a:pt x="177" y="127"/>
                    <a:pt x="177" y="124"/>
                    <a:pt x="176" y="122"/>
                  </a:cubicBezTo>
                  <a:cubicBezTo>
                    <a:pt x="174" y="120"/>
                    <a:pt x="172" y="119"/>
                    <a:pt x="170" y="119"/>
                  </a:cubicBezTo>
                  <a:lnTo>
                    <a:pt x="157" y="119"/>
                  </a:lnTo>
                  <a:cubicBezTo>
                    <a:pt x="154" y="119"/>
                    <a:pt x="151" y="121"/>
                    <a:pt x="150" y="124"/>
                  </a:cubicBezTo>
                  <a:cubicBezTo>
                    <a:pt x="141" y="150"/>
                    <a:pt x="121" y="163"/>
                    <a:pt x="92" y="163"/>
                  </a:cubicBezTo>
                  <a:cubicBezTo>
                    <a:pt x="58" y="163"/>
                    <a:pt x="31" y="137"/>
                    <a:pt x="27" y="102"/>
                  </a:cubicBezTo>
                  <a:lnTo>
                    <a:pt x="173" y="102"/>
                  </a:lnTo>
                  <a:cubicBezTo>
                    <a:pt x="177" y="102"/>
                    <a:pt x="181" y="99"/>
                    <a:pt x="181" y="95"/>
                  </a:cubicBezTo>
                  <a:cubicBezTo>
                    <a:pt x="181" y="71"/>
                    <a:pt x="171" y="45"/>
                    <a:pt x="153" y="27"/>
                  </a:cubicBezTo>
                  <a:cubicBezTo>
                    <a:pt x="136" y="10"/>
                    <a:pt x="114" y="0"/>
                    <a:pt x="90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E1D79EBF-12B4-4F06-99FD-F13DC8C922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2" y="439"/>
              <a:ext cx="22" cy="45"/>
            </a:xfrm>
            <a:custGeom>
              <a:avLst/>
              <a:gdLst>
                <a:gd name="T0" fmla="*/ 88 w 94"/>
                <a:gd name="T1" fmla="*/ 3 h 187"/>
                <a:gd name="T2" fmla="*/ 27 w 94"/>
                <a:gd name="T3" fmla="*/ 20 h 187"/>
                <a:gd name="T4" fmla="*/ 27 w 94"/>
                <a:gd name="T5" fmla="*/ 14 h 187"/>
                <a:gd name="T6" fmla="*/ 19 w 94"/>
                <a:gd name="T7" fmla="*/ 7 h 187"/>
                <a:gd name="T8" fmla="*/ 7 w 94"/>
                <a:gd name="T9" fmla="*/ 7 h 187"/>
                <a:gd name="T10" fmla="*/ 0 w 94"/>
                <a:gd name="T11" fmla="*/ 14 h 187"/>
                <a:gd name="T12" fmla="*/ 0 w 94"/>
                <a:gd name="T13" fmla="*/ 180 h 187"/>
                <a:gd name="T14" fmla="*/ 7 w 94"/>
                <a:gd name="T15" fmla="*/ 187 h 187"/>
                <a:gd name="T16" fmla="*/ 19 w 94"/>
                <a:gd name="T17" fmla="*/ 187 h 187"/>
                <a:gd name="T18" fmla="*/ 27 w 94"/>
                <a:gd name="T19" fmla="*/ 180 h 187"/>
                <a:gd name="T20" fmla="*/ 27 w 94"/>
                <a:gd name="T21" fmla="*/ 80 h 187"/>
                <a:gd name="T22" fmla="*/ 43 w 94"/>
                <a:gd name="T23" fmla="*/ 41 h 187"/>
                <a:gd name="T24" fmla="*/ 86 w 94"/>
                <a:gd name="T25" fmla="*/ 29 h 187"/>
                <a:gd name="T26" fmla="*/ 92 w 94"/>
                <a:gd name="T27" fmla="*/ 27 h 187"/>
                <a:gd name="T28" fmla="*/ 94 w 94"/>
                <a:gd name="T29" fmla="*/ 21 h 187"/>
                <a:gd name="T30" fmla="*/ 94 w 94"/>
                <a:gd name="T31" fmla="*/ 10 h 187"/>
                <a:gd name="T32" fmla="*/ 88 w 94"/>
                <a:gd name="T33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187">
                  <a:moveTo>
                    <a:pt x="88" y="3"/>
                  </a:moveTo>
                  <a:cubicBezTo>
                    <a:pt x="64" y="0"/>
                    <a:pt x="43" y="6"/>
                    <a:pt x="27" y="20"/>
                  </a:cubicBezTo>
                  <a:lnTo>
                    <a:pt x="27" y="14"/>
                  </a:lnTo>
                  <a:cubicBezTo>
                    <a:pt x="27" y="10"/>
                    <a:pt x="23" y="7"/>
                    <a:pt x="19" y="7"/>
                  </a:cubicBezTo>
                  <a:lnTo>
                    <a:pt x="7" y="7"/>
                  </a:lnTo>
                  <a:cubicBezTo>
                    <a:pt x="3" y="7"/>
                    <a:pt x="0" y="10"/>
                    <a:pt x="0" y="14"/>
                  </a:cubicBezTo>
                  <a:lnTo>
                    <a:pt x="0" y="180"/>
                  </a:lnTo>
                  <a:cubicBezTo>
                    <a:pt x="0" y="184"/>
                    <a:pt x="3" y="187"/>
                    <a:pt x="7" y="187"/>
                  </a:cubicBezTo>
                  <a:lnTo>
                    <a:pt x="19" y="187"/>
                  </a:lnTo>
                  <a:cubicBezTo>
                    <a:pt x="23" y="187"/>
                    <a:pt x="27" y="184"/>
                    <a:pt x="27" y="180"/>
                  </a:cubicBezTo>
                  <a:lnTo>
                    <a:pt x="27" y="80"/>
                  </a:lnTo>
                  <a:cubicBezTo>
                    <a:pt x="27" y="64"/>
                    <a:pt x="33" y="50"/>
                    <a:pt x="43" y="41"/>
                  </a:cubicBezTo>
                  <a:cubicBezTo>
                    <a:pt x="53" y="31"/>
                    <a:pt x="68" y="27"/>
                    <a:pt x="86" y="29"/>
                  </a:cubicBezTo>
                  <a:cubicBezTo>
                    <a:pt x="88" y="29"/>
                    <a:pt x="90" y="28"/>
                    <a:pt x="92" y="27"/>
                  </a:cubicBezTo>
                  <a:cubicBezTo>
                    <a:pt x="93" y="25"/>
                    <a:pt x="94" y="23"/>
                    <a:pt x="94" y="21"/>
                  </a:cubicBezTo>
                  <a:lnTo>
                    <a:pt x="94" y="10"/>
                  </a:lnTo>
                  <a:cubicBezTo>
                    <a:pt x="94" y="7"/>
                    <a:pt x="91" y="3"/>
                    <a:pt x="88" y="3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CF62BAE6-AA1A-4B0D-8FDE-7B3E668E47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" y="439"/>
              <a:ext cx="38" cy="46"/>
            </a:xfrm>
            <a:custGeom>
              <a:avLst/>
              <a:gdLst>
                <a:gd name="T0" fmla="*/ 84 w 159"/>
                <a:gd name="T1" fmla="*/ 76 h 189"/>
                <a:gd name="T2" fmla="*/ 36 w 159"/>
                <a:gd name="T3" fmla="*/ 53 h 189"/>
                <a:gd name="T4" fmla="*/ 42 w 159"/>
                <a:gd name="T5" fmla="*/ 39 h 189"/>
                <a:gd name="T6" fmla="*/ 80 w 159"/>
                <a:gd name="T7" fmla="*/ 26 h 189"/>
                <a:gd name="T8" fmla="*/ 128 w 159"/>
                <a:gd name="T9" fmla="*/ 56 h 189"/>
                <a:gd name="T10" fmla="*/ 135 w 159"/>
                <a:gd name="T11" fmla="*/ 62 h 189"/>
                <a:gd name="T12" fmla="*/ 147 w 159"/>
                <a:gd name="T13" fmla="*/ 62 h 189"/>
                <a:gd name="T14" fmla="*/ 153 w 159"/>
                <a:gd name="T15" fmla="*/ 59 h 189"/>
                <a:gd name="T16" fmla="*/ 155 w 159"/>
                <a:gd name="T17" fmla="*/ 53 h 189"/>
                <a:gd name="T18" fmla="*/ 79 w 159"/>
                <a:gd name="T19" fmla="*/ 0 h 189"/>
                <a:gd name="T20" fmla="*/ 9 w 159"/>
                <a:gd name="T21" fmla="*/ 53 h 189"/>
                <a:gd name="T22" fmla="*/ 80 w 159"/>
                <a:gd name="T23" fmla="*/ 102 h 189"/>
                <a:gd name="T24" fmla="*/ 132 w 159"/>
                <a:gd name="T25" fmla="*/ 132 h 189"/>
                <a:gd name="T26" fmla="*/ 126 w 159"/>
                <a:gd name="T27" fmla="*/ 149 h 189"/>
                <a:gd name="T28" fmla="*/ 85 w 159"/>
                <a:gd name="T29" fmla="*/ 163 h 189"/>
                <a:gd name="T30" fmla="*/ 27 w 159"/>
                <a:gd name="T31" fmla="*/ 128 h 189"/>
                <a:gd name="T32" fmla="*/ 20 w 159"/>
                <a:gd name="T33" fmla="*/ 122 h 189"/>
                <a:gd name="T34" fmla="*/ 8 w 159"/>
                <a:gd name="T35" fmla="*/ 122 h 189"/>
                <a:gd name="T36" fmla="*/ 2 w 159"/>
                <a:gd name="T37" fmla="*/ 125 h 189"/>
                <a:gd name="T38" fmla="*/ 0 w 159"/>
                <a:gd name="T39" fmla="*/ 131 h 189"/>
                <a:gd name="T40" fmla="*/ 85 w 159"/>
                <a:gd name="T41" fmla="*/ 189 h 189"/>
                <a:gd name="T42" fmla="*/ 145 w 159"/>
                <a:gd name="T43" fmla="*/ 168 h 189"/>
                <a:gd name="T44" fmla="*/ 159 w 159"/>
                <a:gd name="T45" fmla="*/ 131 h 189"/>
                <a:gd name="T46" fmla="*/ 159 w 159"/>
                <a:gd name="T47" fmla="*/ 131 h 189"/>
                <a:gd name="T48" fmla="*/ 84 w 159"/>
                <a:gd name="T49" fmla="*/ 7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189">
                  <a:moveTo>
                    <a:pt x="84" y="76"/>
                  </a:moveTo>
                  <a:cubicBezTo>
                    <a:pt x="44" y="70"/>
                    <a:pt x="36" y="64"/>
                    <a:pt x="36" y="53"/>
                  </a:cubicBezTo>
                  <a:cubicBezTo>
                    <a:pt x="36" y="48"/>
                    <a:pt x="38" y="43"/>
                    <a:pt x="42" y="39"/>
                  </a:cubicBezTo>
                  <a:cubicBezTo>
                    <a:pt x="50" y="31"/>
                    <a:pt x="64" y="26"/>
                    <a:pt x="80" y="26"/>
                  </a:cubicBezTo>
                  <a:cubicBezTo>
                    <a:pt x="98" y="26"/>
                    <a:pt x="121" y="32"/>
                    <a:pt x="128" y="56"/>
                  </a:cubicBezTo>
                  <a:cubicBezTo>
                    <a:pt x="129" y="59"/>
                    <a:pt x="132" y="62"/>
                    <a:pt x="135" y="62"/>
                  </a:cubicBezTo>
                  <a:lnTo>
                    <a:pt x="147" y="62"/>
                  </a:lnTo>
                  <a:cubicBezTo>
                    <a:pt x="150" y="62"/>
                    <a:pt x="152" y="61"/>
                    <a:pt x="153" y="59"/>
                  </a:cubicBezTo>
                  <a:cubicBezTo>
                    <a:pt x="155" y="57"/>
                    <a:pt x="155" y="55"/>
                    <a:pt x="155" y="53"/>
                  </a:cubicBezTo>
                  <a:cubicBezTo>
                    <a:pt x="147" y="19"/>
                    <a:pt x="119" y="0"/>
                    <a:pt x="79" y="0"/>
                  </a:cubicBezTo>
                  <a:cubicBezTo>
                    <a:pt x="33" y="0"/>
                    <a:pt x="9" y="27"/>
                    <a:pt x="9" y="53"/>
                  </a:cubicBezTo>
                  <a:cubicBezTo>
                    <a:pt x="10" y="92"/>
                    <a:pt x="50" y="98"/>
                    <a:pt x="80" y="102"/>
                  </a:cubicBezTo>
                  <a:cubicBezTo>
                    <a:pt x="122" y="108"/>
                    <a:pt x="131" y="118"/>
                    <a:pt x="132" y="132"/>
                  </a:cubicBezTo>
                  <a:cubicBezTo>
                    <a:pt x="132" y="138"/>
                    <a:pt x="130" y="144"/>
                    <a:pt x="126" y="149"/>
                  </a:cubicBezTo>
                  <a:cubicBezTo>
                    <a:pt x="117" y="158"/>
                    <a:pt x="102" y="163"/>
                    <a:pt x="85" y="163"/>
                  </a:cubicBezTo>
                  <a:cubicBezTo>
                    <a:pt x="66" y="163"/>
                    <a:pt x="33" y="159"/>
                    <a:pt x="27" y="128"/>
                  </a:cubicBezTo>
                  <a:cubicBezTo>
                    <a:pt x="26" y="125"/>
                    <a:pt x="23" y="122"/>
                    <a:pt x="20" y="122"/>
                  </a:cubicBezTo>
                  <a:lnTo>
                    <a:pt x="8" y="122"/>
                  </a:lnTo>
                  <a:cubicBezTo>
                    <a:pt x="6" y="122"/>
                    <a:pt x="4" y="123"/>
                    <a:pt x="2" y="125"/>
                  </a:cubicBezTo>
                  <a:cubicBezTo>
                    <a:pt x="1" y="127"/>
                    <a:pt x="0" y="129"/>
                    <a:pt x="0" y="131"/>
                  </a:cubicBezTo>
                  <a:cubicBezTo>
                    <a:pt x="6" y="167"/>
                    <a:pt x="38" y="189"/>
                    <a:pt x="85" y="189"/>
                  </a:cubicBezTo>
                  <a:cubicBezTo>
                    <a:pt x="110" y="189"/>
                    <a:pt x="131" y="182"/>
                    <a:pt x="145" y="168"/>
                  </a:cubicBezTo>
                  <a:cubicBezTo>
                    <a:pt x="154" y="158"/>
                    <a:pt x="159" y="145"/>
                    <a:pt x="159" y="131"/>
                  </a:cubicBezTo>
                  <a:lnTo>
                    <a:pt x="159" y="131"/>
                  </a:lnTo>
                  <a:cubicBezTo>
                    <a:pt x="157" y="87"/>
                    <a:pt x="110" y="80"/>
                    <a:pt x="84" y="76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ED84D54C-DDEC-44E4-926C-0658BCE450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68" y="440"/>
              <a:ext cx="6" cy="44"/>
            </a:xfrm>
            <a:custGeom>
              <a:avLst/>
              <a:gdLst>
                <a:gd name="T0" fmla="*/ 19 w 26"/>
                <a:gd name="T1" fmla="*/ 0 h 180"/>
                <a:gd name="T2" fmla="*/ 7 w 26"/>
                <a:gd name="T3" fmla="*/ 0 h 180"/>
                <a:gd name="T4" fmla="*/ 0 w 26"/>
                <a:gd name="T5" fmla="*/ 7 h 180"/>
                <a:gd name="T6" fmla="*/ 0 w 26"/>
                <a:gd name="T7" fmla="*/ 173 h 180"/>
                <a:gd name="T8" fmla="*/ 7 w 26"/>
                <a:gd name="T9" fmla="*/ 180 h 180"/>
                <a:gd name="T10" fmla="*/ 19 w 26"/>
                <a:gd name="T11" fmla="*/ 180 h 180"/>
                <a:gd name="T12" fmla="*/ 26 w 26"/>
                <a:gd name="T13" fmla="*/ 173 h 180"/>
                <a:gd name="T14" fmla="*/ 26 w 26"/>
                <a:gd name="T15" fmla="*/ 7 h 180"/>
                <a:gd name="T16" fmla="*/ 19 w 26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0">
                  <a:moveTo>
                    <a:pt x="19" y="0"/>
                  </a:move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173"/>
                  </a:lnTo>
                  <a:cubicBezTo>
                    <a:pt x="0" y="177"/>
                    <a:pt x="3" y="180"/>
                    <a:pt x="7" y="180"/>
                  </a:cubicBezTo>
                  <a:lnTo>
                    <a:pt x="19" y="180"/>
                  </a:lnTo>
                  <a:cubicBezTo>
                    <a:pt x="23" y="180"/>
                    <a:pt x="26" y="177"/>
                    <a:pt x="26" y="173"/>
                  </a:cubicBezTo>
                  <a:lnTo>
                    <a:pt x="26" y="7"/>
                  </a:lnTo>
                  <a:cubicBezTo>
                    <a:pt x="26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398DA956-901D-4828-B3C1-101BF9EC8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3" y="432"/>
              <a:ext cx="23" cy="52"/>
            </a:xfrm>
            <a:custGeom>
              <a:avLst/>
              <a:gdLst>
                <a:gd name="T0" fmla="*/ 87 w 94"/>
                <a:gd name="T1" fmla="*/ 36 h 217"/>
                <a:gd name="T2" fmla="*/ 49 w 94"/>
                <a:gd name="T3" fmla="*/ 36 h 217"/>
                <a:gd name="T4" fmla="*/ 49 w 94"/>
                <a:gd name="T5" fmla="*/ 7 h 217"/>
                <a:gd name="T6" fmla="*/ 42 w 94"/>
                <a:gd name="T7" fmla="*/ 0 h 217"/>
                <a:gd name="T8" fmla="*/ 30 w 94"/>
                <a:gd name="T9" fmla="*/ 0 h 217"/>
                <a:gd name="T10" fmla="*/ 23 w 94"/>
                <a:gd name="T11" fmla="*/ 7 h 217"/>
                <a:gd name="T12" fmla="*/ 23 w 94"/>
                <a:gd name="T13" fmla="*/ 36 h 217"/>
                <a:gd name="T14" fmla="*/ 7 w 94"/>
                <a:gd name="T15" fmla="*/ 36 h 217"/>
                <a:gd name="T16" fmla="*/ 0 w 94"/>
                <a:gd name="T17" fmla="*/ 43 h 217"/>
                <a:gd name="T18" fmla="*/ 0 w 94"/>
                <a:gd name="T19" fmla="*/ 55 h 217"/>
                <a:gd name="T20" fmla="*/ 7 w 94"/>
                <a:gd name="T21" fmla="*/ 62 h 217"/>
                <a:gd name="T22" fmla="*/ 23 w 94"/>
                <a:gd name="T23" fmla="*/ 62 h 217"/>
                <a:gd name="T24" fmla="*/ 23 w 94"/>
                <a:gd name="T25" fmla="*/ 152 h 217"/>
                <a:gd name="T26" fmla="*/ 42 w 94"/>
                <a:gd name="T27" fmla="*/ 203 h 217"/>
                <a:gd name="T28" fmla="*/ 80 w 94"/>
                <a:gd name="T29" fmla="*/ 217 h 217"/>
                <a:gd name="T30" fmla="*/ 87 w 94"/>
                <a:gd name="T31" fmla="*/ 216 h 217"/>
                <a:gd name="T32" fmla="*/ 94 w 94"/>
                <a:gd name="T33" fmla="*/ 209 h 217"/>
                <a:gd name="T34" fmla="*/ 94 w 94"/>
                <a:gd name="T35" fmla="*/ 198 h 217"/>
                <a:gd name="T36" fmla="*/ 92 w 94"/>
                <a:gd name="T37" fmla="*/ 193 h 217"/>
                <a:gd name="T38" fmla="*/ 87 w 94"/>
                <a:gd name="T39" fmla="*/ 191 h 217"/>
                <a:gd name="T40" fmla="*/ 60 w 94"/>
                <a:gd name="T41" fmla="*/ 183 h 217"/>
                <a:gd name="T42" fmla="*/ 49 w 94"/>
                <a:gd name="T43" fmla="*/ 152 h 217"/>
                <a:gd name="T44" fmla="*/ 49 w 94"/>
                <a:gd name="T45" fmla="*/ 62 h 217"/>
                <a:gd name="T46" fmla="*/ 87 w 94"/>
                <a:gd name="T47" fmla="*/ 62 h 217"/>
                <a:gd name="T48" fmla="*/ 94 w 94"/>
                <a:gd name="T49" fmla="*/ 55 h 217"/>
                <a:gd name="T50" fmla="*/ 94 w 94"/>
                <a:gd name="T51" fmla="*/ 43 h 217"/>
                <a:gd name="T52" fmla="*/ 87 w 94"/>
                <a:gd name="T53" fmla="*/ 3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217">
                  <a:moveTo>
                    <a:pt x="87" y="36"/>
                  </a:moveTo>
                  <a:lnTo>
                    <a:pt x="49" y="36"/>
                  </a:lnTo>
                  <a:lnTo>
                    <a:pt x="49" y="7"/>
                  </a:lnTo>
                  <a:cubicBezTo>
                    <a:pt x="49" y="3"/>
                    <a:pt x="46" y="0"/>
                    <a:pt x="42" y="0"/>
                  </a:cubicBezTo>
                  <a:lnTo>
                    <a:pt x="30" y="0"/>
                  </a:lnTo>
                  <a:cubicBezTo>
                    <a:pt x="26" y="0"/>
                    <a:pt x="23" y="3"/>
                    <a:pt x="23" y="7"/>
                  </a:cubicBezTo>
                  <a:lnTo>
                    <a:pt x="23" y="36"/>
                  </a:lnTo>
                  <a:lnTo>
                    <a:pt x="7" y="36"/>
                  </a:lnTo>
                  <a:cubicBezTo>
                    <a:pt x="3" y="36"/>
                    <a:pt x="0" y="39"/>
                    <a:pt x="0" y="43"/>
                  </a:cubicBezTo>
                  <a:lnTo>
                    <a:pt x="0" y="55"/>
                  </a:lnTo>
                  <a:cubicBezTo>
                    <a:pt x="0" y="59"/>
                    <a:pt x="3" y="62"/>
                    <a:pt x="7" y="62"/>
                  </a:cubicBezTo>
                  <a:lnTo>
                    <a:pt x="23" y="62"/>
                  </a:lnTo>
                  <a:lnTo>
                    <a:pt x="23" y="152"/>
                  </a:lnTo>
                  <a:cubicBezTo>
                    <a:pt x="23" y="174"/>
                    <a:pt x="29" y="191"/>
                    <a:pt x="42" y="203"/>
                  </a:cubicBezTo>
                  <a:cubicBezTo>
                    <a:pt x="52" y="212"/>
                    <a:pt x="65" y="217"/>
                    <a:pt x="80" y="217"/>
                  </a:cubicBezTo>
                  <a:cubicBezTo>
                    <a:pt x="83" y="217"/>
                    <a:pt x="85" y="217"/>
                    <a:pt x="87" y="216"/>
                  </a:cubicBezTo>
                  <a:cubicBezTo>
                    <a:pt x="91" y="216"/>
                    <a:pt x="94" y="213"/>
                    <a:pt x="94" y="209"/>
                  </a:cubicBezTo>
                  <a:lnTo>
                    <a:pt x="94" y="198"/>
                  </a:lnTo>
                  <a:cubicBezTo>
                    <a:pt x="94" y="196"/>
                    <a:pt x="93" y="194"/>
                    <a:pt x="92" y="193"/>
                  </a:cubicBezTo>
                  <a:cubicBezTo>
                    <a:pt x="90" y="191"/>
                    <a:pt x="89" y="191"/>
                    <a:pt x="87" y="191"/>
                  </a:cubicBezTo>
                  <a:cubicBezTo>
                    <a:pt x="75" y="191"/>
                    <a:pt x="66" y="189"/>
                    <a:pt x="60" y="183"/>
                  </a:cubicBezTo>
                  <a:cubicBezTo>
                    <a:pt x="53" y="176"/>
                    <a:pt x="49" y="166"/>
                    <a:pt x="49" y="152"/>
                  </a:cubicBezTo>
                  <a:lnTo>
                    <a:pt x="49" y="62"/>
                  </a:lnTo>
                  <a:lnTo>
                    <a:pt x="87" y="62"/>
                  </a:lnTo>
                  <a:cubicBezTo>
                    <a:pt x="91" y="62"/>
                    <a:pt x="94" y="59"/>
                    <a:pt x="94" y="55"/>
                  </a:cubicBezTo>
                  <a:lnTo>
                    <a:pt x="94" y="43"/>
                  </a:lnTo>
                  <a:cubicBezTo>
                    <a:pt x="94" y="39"/>
                    <a:pt x="91" y="36"/>
                    <a:pt x="87" y="36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55DDD84C-A031-4DB7-9EFB-C181ADD6AD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13" y="439"/>
              <a:ext cx="39" cy="45"/>
            </a:xfrm>
            <a:custGeom>
              <a:avLst/>
              <a:gdLst>
                <a:gd name="T0" fmla="*/ 67 w 164"/>
                <a:gd name="T1" fmla="*/ 162 h 188"/>
                <a:gd name="T2" fmla="*/ 27 w 164"/>
                <a:gd name="T3" fmla="*/ 134 h 188"/>
                <a:gd name="T4" fmla="*/ 80 w 164"/>
                <a:gd name="T5" fmla="*/ 103 h 188"/>
                <a:gd name="T6" fmla="*/ 132 w 164"/>
                <a:gd name="T7" fmla="*/ 93 h 188"/>
                <a:gd name="T8" fmla="*/ 132 w 164"/>
                <a:gd name="T9" fmla="*/ 118 h 188"/>
                <a:gd name="T10" fmla="*/ 67 w 164"/>
                <a:gd name="T11" fmla="*/ 162 h 188"/>
                <a:gd name="T12" fmla="*/ 158 w 164"/>
                <a:gd name="T13" fmla="*/ 151 h 188"/>
                <a:gd name="T14" fmla="*/ 158 w 164"/>
                <a:gd name="T15" fmla="*/ 57 h 188"/>
                <a:gd name="T16" fmla="*/ 85 w 164"/>
                <a:gd name="T17" fmla="*/ 0 h 188"/>
                <a:gd name="T18" fmla="*/ 9 w 164"/>
                <a:gd name="T19" fmla="*/ 53 h 188"/>
                <a:gd name="T20" fmla="*/ 10 w 164"/>
                <a:gd name="T21" fmla="*/ 59 h 188"/>
                <a:gd name="T22" fmla="*/ 16 w 164"/>
                <a:gd name="T23" fmla="*/ 62 h 188"/>
                <a:gd name="T24" fmla="*/ 28 w 164"/>
                <a:gd name="T25" fmla="*/ 62 h 188"/>
                <a:gd name="T26" fmla="*/ 35 w 164"/>
                <a:gd name="T27" fmla="*/ 57 h 188"/>
                <a:gd name="T28" fmla="*/ 85 w 164"/>
                <a:gd name="T29" fmla="*/ 27 h 188"/>
                <a:gd name="T30" fmla="*/ 132 w 164"/>
                <a:gd name="T31" fmla="*/ 57 h 188"/>
                <a:gd name="T32" fmla="*/ 77 w 164"/>
                <a:gd name="T33" fmla="*/ 78 h 188"/>
                <a:gd name="T34" fmla="*/ 0 w 164"/>
                <a:gd name="T35" fmla="*/ 135 h 188"/>
                <a:gd name="T36" fmla="*/ 67 w 164"/>
                <a:gd name="T37" fmla="*/ 188 h 188"/>
                <a:gd name="T38" fmla="*/ 133 w 164"/>
                <a:gd name="T39" fmla="*/ 168 h 188"/>
                <a:gd name="T40" fmla="*/ 137 w 164"/>
                <a:gd name="T41" fmla="*/ 181 h 188"/>
                <a:gd name="T42" fmla="*/ 144 w 164"/>
                <a:gd name="T43" fmla="*/ 185 h 188"/>
                <a:gd name="T44" fmla="*/ 156 w 164"/>
                <a:gd name="T45" fmla="*/ 185 h 188"/>
                <a:gd name="T46" fmla="*/ 162 w 164"/>
                <a:gd name="T47" fmla="*/ 182 h 188"/>
                <a:gd name="T48" fmla="*/ 163 w 164"/>
                <a:gd name="T49" fmla="*/ 175 h 188"/>
                <a:gd name="T50" fmla="*/ 158 w 164"/>
                <a:gd name="T51" fmla="*/ 15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188">
                  <a:moveTo>
                    <a:pt x="67" y="162"/>
                  </a:moveTo>
                  <a:cubicBezTo>
                    <a:pt x="67" y="162"/>
                    <a:pt x="27" y="161"/>
                    <a:pt x="27" y="134"/>
                  </a:cubicBezTo>
                  <a:cubicBezTo>
                    <a:pt x="27" y="122"/>
                    <a:pt x="31" y="108"/>
                    <a:pt x="80" y="103"/>
                  </a:cubicBezTo>
                  <a:cubicBezTo>
                    <a:pt x="97" y="102"/>
                    <a:pt x="117" y="100"/>
                    <a:pt x="132" y="93"/>
                  </a:cubicBezTo>
                  <a:lnTo>
                    <a:pt x="132" y="118"/>
                  </a:lnTo>
                  <a:cubicBezTo>
                    <a:pt x="132" y="148"/>
                    <a:pt x="99" y="162"/>
                    <a:pt x="67" y="162"/>
                  </a:cubicBezTo>
                  <a:close/>
                  <a:moveTo>
                    <a:pt x="158" y="151"/>
                  </a:moveTo>
                  <a:lnTo>
                    <a:pt x="158" y="57"/>
                  </a:lnTo>
                  <a:cubicBezTo>
                    <a:pt x="158" y="22"/>
                    <a:pt x="131" y="0"/>
                    <a:pt x="85" y="0"/>
                  </a:cubicBezTo>
                  <a:cubicBezTo>
                    <a:pt x="45" y="0"/>
                    <a:pt x="17" y="19"/>
                    <a:pt x="9" y="53"/>
                  </a:cubicBezTo>
                  <a:cubicBezTo>
                    <a:pt x="8" y="55"/>
                    <a:pt x="9" y="57"/>
                    <a:pt x="10" y="59"/>
                  </a:cubicBezTo>
                  <a:cubicBezTo>
                    <a:pt x="11" y="61"/>
                    <a:pt x="14" y="62"/>
                    <a:pt x="16" y="62"/>
                  </a:cubicBezTo>
                  <a:lnTo>
                    <a:pt x="28" y="62"/>
                  </a:lnTo>
                  <a:cubicBezTo>
                    <a:pt x="31" y="62"/>
                    <a:pt x="34" y="60"/>
                    <a:pt x="35" y="57"/>
                  </a:cubicBezTo>
                  <a:cubicBezTo>
                    <a:pt x="43" y="32"/>
                    <a:pt x="67" y="27"/>
                    <a:pt x="85" y="27"/>
                  </a:cubicBezTo>
                  <a:cubicBezTo>
                    <a:pt x="107" y="27"/>
                    <a:pt x="132" y="32"/>
                    <a:pt x="132" y="57"/>
                  </a:cubicBezTo>
                  <a:cubicBezTo>
                    <a:pt x="132" y="70"/>
                    <a:pt x="115" y="74"/>
                    <a:pt x="77" y="78"/>
                  </a:cubicBezTo>
                  <a:cubicBezTo>
                    <a:pt x="54" y="80"/>
                    <a:pt x="0" y="85"/>
                    <a:pt x="0" y="135"/>
                  </a:cubicBezTo>
                  <a:cubicBezTo>
                    <a:pt x="0" y="172"/>
                    <a:pt x="35" y="188"/>
                    <a:pt x="67" y="188"/>
                  </a:cubicBezTo>
                  <a:cubicBezTo>
                    <a:pt x="94" y="188"/>
                    <a:pt x="117" y="181"/>
                    <a:pt x="133" y="168"/>
                  </a:cubicBezTo>
                  <a:cubicBezTo>
                    <a:pt x="134" y="173"/>
                    <a:pt x="135" y="177"/>
                    <a:pt x="137" y="181"/>
                  </a:cubicBezTo>
                  <a:cubicBezTo>
                    <a:pt x="138" y="184"/>
                    <a:pt x="141" y="185"/>
                    <a:pt x="144" y="185"/>
                  </a:cubicBezTo>
                  <a:lnTo>
                    <a:pt x="156" y="185"/>
                  </a:lnTo>
                  <a:cubicBezTo>
                    <a:pt x="158" y="185"/>
                    <a:pt x="161" y="184"/>
                    <a:pt x="162" y="182"/>
                  </a:cubicBezTo>
                  <a:cubicBezTo>
                    <a:pt x="163" y="180"/>
                    <a:pt x="164" y="178"/>
                    <a:pt x="163" y="175"/>
                  </a:cubicBezTo>
                  <a:cubicBezTo>
                    <a:pt x="160" y="170"/>
                    <a:pt x="158" y="158"/>
                    <a:pt x="158" y="151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D86AFC46-0199-4824-979B-637A047B24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73" y="439"/>
              <a:ext cx="39" cy="45"/>
            </a:xfrm>
            <a:custGeom>
              <a:avLst/>
              <a:gdLst>
                <a:gd name="T0" fmla="*/ 68 w 164"/>
                <a:gd name="T1" fmla="*/ 162 h 188"/>
                <a:gd name="T2" fmla="*/ 28 w 164"/>
                <a:gd name="T3" fmla="*/ 134 h 188"/>
                <a:gd name="T4" fmla="*/ 80 w 164"/>
                <a:gd name="T5" fmla="*/ 103 h 188"/>
                <a:gd name="T6" fmla="*/ 132 w 164"/>
                <a:gd name="T7" fmla="*/ 93 h 188"/>
                <a:gd name="T8" fmla="*/ 132 w 164"/>
                <a:gd name="T9" fmla="*/ 118 h 188"/>
                <a:gd name="T10" fmla="*/ 68 w 164"/>
                <a:gd name="T11" fmla="*/ 162 h 188"/>
                <a:gd name="T12" fmla="*/ 159 w 164"/>
                <a:gd name="T13" fmla="*/ 151 h 188"/>
                <a:gd name="T14" fmla="*/ 159 w 164"/>
                <a:gd name="T15" fmla="*/ 57 h 188"/>
                <a:gd name="T16" fmla="*/ 86 w 164"/>
                <a:gd name="T17" fmla="*/ 0 h 188"/>
                <a:gd name="T18" fmla="*/ 9 w 164"/>
                <a:gd name="T19" fmla="*/ 53 h 188"/>
                <a:gd name="T20" fmla="*/ 11 w 164"/>
                <a:gd name="T21" fmla="*/ 59 h 188"/>
                <a:gd name="T22" fmla="*/ 17 w 164"/>
                <a:gd name="T23" fmla="*/ 62 h 188"/>
                <a:gd name="T24" fmla="*/ 29 w 164"/>
                <a:gd name="T25" fmla="*/ 62 h 188"/>
                <a:gd name="T26" fmla="*/ 36 w 164"/>
                <a:gd name="T27" fmla="*/ 57 h 188"/>
                <a:gd name="T28" fmla="*/ 86 w 164"/>
                <a:gd name="T29" fmla="*/ 27 h 188"/>
                <a:gd name="T30" fmla="*/ 132 w 164"/>
                <a:gd name="T31" fmla="*/ 57 h 188"/>
                <a:gd name="T32" fmla="*/ 78 w 164"/>
                <a:gd name="T33" fmla="*/ 78 h 188"/>
                <a:gd name="T34" fmla="*/ 0 w 164"/>
                <a:gd name="T35" fmla="*/ 135 h 188"/>
                <a:gd name="T36" fmla="*/ 68 w 164"/>
                <a:gd name="T37" fmla="*/ 188 h 188"/>
                <a:gd name="T38" fmla="*/ 134 w 164"/>
                <a:gd name="T39" fmla="*/ 168 h 188"/>
                <a:gd name="T40" fmla="*/ 138 w 164"/>
                <a:gd name="T41" fmla="*/ 181 h 188"/>
                <a:gd name="T42" fmla="*/ 144 w 164"/>
                <a:gd name="T43" fmla="*/ 185 h 188"/>
                <a:gd name="T44" fmla="*/ 157 w 164"/>
                <a:gd name="T45" fmla="*/ 185 h 188"/>
                <a:gd name="T46" fmla="*/ 163 w 164"/>
                <a:gd name="T47" fmla="*/ 182 h 188"/>
                <a:gd name="T48" fmla="*/ 163 w 164"/>
                <a:gd name="T49" fmla="*/ 175 h 188"/>
                <a:gd name="T50" fmla="*/ 159 w 164"/>
                <a:gd name="T51" fmla="*/ 15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188">
                  <a:moveTo>
                    <a:pt x="68" y="162"/>
                  </a:moveTo>
                  <a:cubicBezTo>
                    <a:pt x="68" y="162"/>
                    <a:pt x="28" y="161"/>
                    <a:pt x="28" y="134"/>
                  </a:cubicBezTo>
                  <a:cubicBezTo>
                    <a:pt x="28" y="122"/>
                    <a:pt x="32" y="108"/>
                    <a:pt x="80" y="103"/>
                  </a:cubicBezTo>
                  <a:cubicBezTo>
                    <a:pt x="98" y="102"/>
                    <a:pt x="118" y="100"/>
                    <a:pt x="132" y="93"/>
                  </a:cubicBezTo>
                  <a:lnTo>
                    <a:pt x="132" y="118"/>
                  </a:lnTo>
                  <a:cubicBezTo>
                    <a:pt x="132" y="148"/>
                    <a:pt x="100" y="162"/>
                    <a:pt x="68" y="162"/>
                  </a:cubicBezTo>
                  <a:close/>
                  <a:moveTo>
                    <a:pt x="159" y="151"/>
                  </a:moveTo>
                  <a:lnTo>
                    <a:pt x="159" y="57"/>
                  </a:lnTo>
                  <a:cubicBezTo>
                    <a:pt x="159" y="22"/>
                    <a:pt x="132" y="0"/>
                    <a:pt x="86" y="0"/>
                  </a:cubicBezTo>
                  <a:cubicBezTo>
                    <a:pt x="46" y="0"/>
                    <a:pt x="18" y="19"/>
                    <a:pt x="9" y="53"/>
                  </a:cubicBezTo>
                  <a:cubicBezTo>
                    <a:pt x="9" y="55"/>
                    <a:pt x="9" y="57"/>
                    <a:pt x="11" y="59"/>
                  </a:cubicBezTo>
                  <a:cubicBezTo>
                    <a:pt x="12" y="61"/>
                    <a:pt x="14" y="62"/>
                    <a:pt x="17" y="62"/>
                  </a:cubicBezTo>
                  <a:lnTo>
                    <a:pt x="29" y="62"/>
                  </a:lnTo>
                  <a:cubicBezTo>
                    <a:pt x="32" y="62"/>
                    <a:pt x="35" y="60"/>
                    <a:pt x="36" y="57"/>
                  </a:cubicBezTo>
                  <a:cubicBezTo>
                    <a:pt x="44" y="32"/>
                    <a:pt x="68" y="27"/>
                    <a:pt x="86" y="27"/>
                  </a:cubicBezTo>
                  <a:cubicBezTo>
                    <a:pt x="107" y="27"/>
                    <a:pt x="132" y="32"/>
                    <a:pt x="132" y="57"/>
                  </a:cubicBezTo>
                  <a:cubicBezTo>
                    <a:pt x="132" y="70"/>
                    <a:pt x="116" y="74"/>
                    <a:pt x="78" y="78"/>
                  </a:cubicBezTo>
                  <a:cubicBezTo>
                    <a:pt x="55" y="80"/>
                    <a:pt x="0" y="85"/>
                    <a:pt x="0" y="135"/>
                  </a:cubicBezTo>
                  <a:cubicBezTo>
                    <a:pt x="0" y="172"/>
                    <a:pt x="36" y="188"/>
                    <a:pt x="68" y="188"/>
                  </a:cubicBezTo>
                  <a:cubicBezTo>
                    <a:pt x="95" y="188"/>
                    <a:pt x="118" y="181"/>
                    <a:pt x="134" y="168"/>
                  </a:cubicBezTo>
                  <a:cubicBezTo>
                    <a:pt x="134" y="173"/>
                    <a:pt x="136" y="177"/>
                    <a:pt x="138" y="181"/>
                  </a:cubicBezTo>
                  <a:cubicBezTo>
                    <a:pt x="139" y="184"/>
                    <a:pt x="141" y="185"/>
                    <a:pt x="144" y="185"/>
                  </a:cubicBezTo>
                  <a:lnTo>
                    <a:pt x="157" y="185"/>
                  </a:lnTo>
                  <a:cubicBezTo>
                    <a:pt x="159" y="185"/>
                    <a:pt x="161" y="184"/>
                    <a:pt x="163" y="182"/>
                  </a:cubicBezTo>
                  <a:cubicBezTo>
                    <a:pt x="164" y="180"/>
                    <a:pt x="164" y="178"/>
                    <a:pt x="163" y="175"/>
                  </a:cubicBezTo>
                  <a:cubicBezTo>
                    <a:pt x="161" y="170"/>
                    <a:pt x="159" y="158"/>
                    <a:pt x="159" y="151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3D0EEFA8-0615-468B-8310-B2C4F31A30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5" y="440"/>
              <a:ext cx="6" cy="44"/>
            </a:xfrm>
            <a:custGeom>
              <a:avLst/>
              <a:gdLst>
                <a:gd name="T0" fmla="*/ 19 w 27"/>
                <a:gd name="T1" fmla="*/ 0 h 180"/>
                <a:gd name="T2" fmla="*/ 8 w 27"/>
                <a:gd name="T3" fmla="*/ 0 h 180"/>
                <a:gd name="T4" fmla="*/ 0 w 27"/>
                <a:gd name="T5" fmla="*/ 7 h 180"/>
                <a:gd name="T6" fmla="*/ 0 w 27"/>
                <a:gd name="T7" fmla="*/ 173 h 180"/>
                <a:gd name="T8" fmla="*/ 8 w 27"/>
                <a:gd name="T9" fmla="*/ 180 h 180"/>
                <a:gd name="T10" fmla="*/ 19 w 27"/>
                <a:gd name="T11" fmla="*/ 180 h 180"/>
                <a:gd name="T12" fmla="*/ 27 w 27"/>
                <a:gd name="T13" fmla="*/ 173 h 180"/>
                <a:gd name="T14" fmla="*/ 27 w 27"/>
                <a:gd name="T15" fmla="*/ 7 h 180"/>
                <a:gd name="T16" fmla="*/ 19 w 27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80">
                  <a:moveTo>
                    <a:pt x="19" y="0"/>
                  </a:move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173"/>
                  </a:lnTo>
                  <a:cubicBezTo>
                    <a:pt x="0" y="177"/>
                    <a:pt x="3" y="180"/>
                    <a:pt x="8" y="180"/>
                  </a:cubicBezTo>
                  <a:lnTo>
                    <a:pt x="19" y="180"/>
                  </a:lnTo>
                  <a:cubicBezTo>
                    <a:pt x="24" y="180"/>
                    <a:pt x="27" y="177"/>
                    <a:pt x="27" y="173"/>
                  </a:cubicBezTo>
                  <a:lnTo>
                    <a:pt x="27" y="7"/>
                  </a:lnTo>
                  <a:cubicBezTo>
                    <a:pt x="27" y="3"/>
                    <a:pt x="24" y="0"/>
                    <a:pt x="19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46E41F3C-AA12-417C-978D-8B8468797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5" y="439"/>
              <a:ext cx="23" cy="45"/>
            </a:xfrm>
            <a:custGeom>
              <a:avLst/>
              <a:gdLst>
                <a:gd name="T0" fmla="*/ 88 w 94"/>
                <a:gd name="T1" fmla="*/ 3 h 187"/>
                <a:gd name="T2" fmla="*/ 27 w 94"/>
                <a:gd name="T3" fmla="*/ 20 h 187"/>
                <a:gd name="T4" fmla="*/ 27 w 94"/>
                <a:gd name="T5" fmla="*/ 14 h 187"/>
                <a:gd name="T6" fmla="*/ 20 w 94"/>
                <a:gd name="T7" fmla="*/ 7 h 187"/>
                <a:gd name="T8" fmla="*/ 7 w 94"/>
                <a:gd name="T9" fmla="*/ 7 h 187"/>
                <a:gd name="T10" fmla="*/ 0 w 94"/>
                <a:gd name="T11" fmla="*/ 14 h 187"/>
                <a:gd name="T12" fmla="*/ 0 w 94"/>
                <a:gd name="T13" fmla="*/ 180 h 187"/>
                <a:gd name="T14" fmla="*/ 7 w 94"/>
                <a:gd name="T15" fmla="*/ 187 h 187"/>
                <a:gd name="T16" fmla="*/ 20 w 94"/>
                <a:gd name="T17" fmla="*/ 187 h 187"/>
                <a:gd name="T18" fmla="*/ 27 w 94"/>
                <a:gd name="T19" fmla="*/ 180 h 187"/>
                <a:gd name="T20" fmla="*/ 27 w 94"/>
                <a:gd name="T21" fmla="*/ 80 h 187"/>
                <a:gd name="T22" fmla="*/ 43 w 94"/>
                <a:gd name="T23" fmla="*/ 41 h 187"/>
                <a:gd name="T24" fmla="*/ 86 w 94"/>
                <a:gd name="T25" fmla="*/ 29 h 187"/>
                <a:gd name="T26" fmla="*/ 92 w 94"/>
                <a:gd name="T27" fmla="*/ 27 h 187"/>
                <a:gd name="T28" fmla="*/ 94 w 94"/>
                <a:gd name="T29" fmla="*/ 21 h 187"/>
                <a:gd name="T30" fmla="*/ 94 w 94"/>
                <a:gd name="T31" fmla="*/ 10 h 187"/>
                <a:gd name="T32" fmla="*/ 88 w 94"/>
                <a:gd name="T33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187">
                  <a:moveTo>
                    <a:pt x="88" y="3"/>
                  </a:moveTo>
                  <a:cubicBezTo>
                    <a:pt x="64" y="0"/>
                    <a:pt x="43" y="6"/>
                    <a:pt x="27" y="20"/>
                  </a:cubicBezTo>
                  <a:lnTo>
                    <a:pt x="27" y="14"/>
                  </a:lnTo>
                  <a:cubicBezTo>
                    <a:pt x="27" y="10"/>
                    <a:pt x="24" y="7"/>
                    <a:pt x="20" y="7"/>
                  </a:cubicBezTo>
                  <a:lnTo>
                    <a:pt x="7" y="7"/>
                  </a:lnTo>
                  <a:cubicBezTo>
                    <a:pt x="3" y="7"/>
                    <a:pt x="0" y="10"/>
                    <a:pt x="0" y="14"/>
                  </a:cubicBezTo>
                  <a:lnTo>
                    <a:pt x="0" y="180"/>
                  </a:lnTo>
                  <a:cubicBezTo>
                    <a:pt x="0" y="184"/>
                    <a:pt x="3" y="187"/>
                    <a:pt x="7" y="187"/>
                  </a:cubicBezTo>
                  <a:lnTo>
                    <a:pt x="20" y="187"/>
                  </a:lnTo>
                  <a:cubicBezTo>
                    <a:pt x="24" y="187"/>
                    <a:pt x="27" y="184"/>
                    <a:pt x="27" y="180"/>
                  </a:cubicBezTo>
                  <a:lnTo>
                    <a:pt x="27" y="80"/>
                  </a:lnTo>
                  <a:cubicBezTo>
                    <a:pt x="27" y="64"/>
                    <a:pt x="33" y="50"/>
                    <a:pt x="43" y="41"/>
                  </a:cubicBezTo>
                  <a:cubicBezTo>
                    <a:pt x="53" y="31"/>
                    <a:pt x="68" y="27"/>
                    <a:pt x="86" y="29"/>
                  </a:cubicBezTo>
                  <a:cubicBezTo>
                    <a:pt x="88" y="29"/>
                    <a:pt x="91" y="28"/>
                    <a:pt x="92" y="27"/>
                  </a:cubicBezTo>
                  <a:cubicBezTo>
                    <a:pt x="94" y="25"/>
                    <a:pt x="94" y="23"/>
                    <a:pt x="94" y="21"/>
                  </a:cubicBezTo>
                  <a:lnTo>
                    <a:pt x="94" y="10"/>
                  </a:lnTo>
                  <a:cubicBezTo>
                    <a:pt x="94" y="7"/>
                    <a:pt x="92" y="3"/>
                    <a:pt x="88" y="3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75674113-A324-4FB1-A94F-90C28A71D4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7" y="426"/>
              <a:ext cx="54" cy="58"/>
            </a:xfrm>
            <a:custGeom>
              <a:avLst/>
              <a:gdLst>
                <a:gd name="T0" fmla="*/ 217 w 224"/>
                <a:gd name="T1" fmla="*/ 0 h 238"/>
                <a:gd name="T2" fmla="*/ 204 w 224"/>
                <a:gd name="T3" fmla="*/ 0 h 238"/>
                <a:gd name="T4" fmla="*/ 197 w 224"/>
                <a:gd name="T5" fmla="*/ 4 h 238"/>
                <a:gd name="T6" fmla="*/ 112 w 224"/>
                <a:gd name="T7" fmla="*/ 198 h 238"/>
                <a:gd name="T8" fmla="*/ 27 w 224"/>
                <a:gd name="T9" fmla="*/ 4 h 238"/>
                <a:gd name="T10" fmla="*/ 20 w 224"/>
                <a:gd name="T11" fmla="*/ 0 h 238"/>
                <a:gd name="T12" fmla="*/ 8 w 224"/>
                <a:gd name="T13" fmla="*/ 0 h 238"/>
                <a:gd name="T14" fmla="*/ 0 w 224"/>
                <a:gd name="T15" fmla="*/ 7 h 238"/>
                <a:gd name="T16" fmla="*/ 0 w 224"/>
                <a:gd name="T17" fmla="*/ 231 h 238"/>
                <a:gd name="T18" fmla="*/ 8 w 224"/>
                <a:gd name="T19" fmla="*/ 238 h 238"/>
                <a:gd name="T20" fmla="*/ 19 w 224"/>
                <a:gd name="T21" fmla="*/ 238 h 238"/>
                <a:gd name="T22" fmla="*/ 27 w 224"/>
                <a:gd name="T23" fmla="*/ 231 h 238"/>
                <a:gd name="T24" fmla="*/ 27 w 224"/>
                <a:gd name="T25" fmla="*/ 70 h 238"/>
                <a:gd name="T26" fmla="*/ 99 w 224"/>
                <a:gd name="T27" fmla="*/ 234 h 238"/>
                <a:gd name="T28" fmla="*/ 106 w 224"/>
                <a:gd name="T29" fmla="*/ 238 h 238"/>
                <a:gd name="T30" fmla="*/ 119 w 224"/>
                <a:gd name="T31" fmla="*/ 238 h 238"/>
                <a:gd name="T32" fmla="*/ 126 w 224"/>
                <a:gd name="T33" fmla="*/ 234 h 238"/>
                <a:gd name="T34" fmla="*/ 197 w 224"/>
                <a:gd name="T35" fmla="*/ 70 h 238"/>
                <a:gd name="T36" fmla="*/ 197 w 224"/>
                <a:gd name="T37" fmla="*/ 231 h 238"/>
                <a:gd name="T38" fmla="*/ 205 w 224"/>
                <a:gd name="T39" fmla="*/ 238 h 238"/>
                <a:gd name="T40" fmla="*/ 217 w 224"/>
                <a:gd name="T41" fmla="*/ 238 h 238"/>
                <a:gd name="T42" fmla="*/ 224 w 224"/>
                <a:gd name="T43" fmla="*/ 231 h 238"/>
                <a:gd name="T44" fmla="*/ 224 w 224"/>
                <a:gd name="T45" fmla="*/ 7 h 238"/>
                <a:gd name="T46" fmla="*/ 217 w 224"/>
                <a:gd name="T4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4" h="238">
                  <a:moveTo>
                    <a:pt x="217" y="0"/>
                  </a:moveTo>
                  <a:lnTo>
                    <a:pt x="204" y="0"/>
                  </a:lnTo>
                  <a:cubicBezTo>
                    <a:pt x="201" y="0"/>
                    <a:pt x="198" y="2"/>
                    <a:pt x="197" y="4"/>
                  </a:cubicBezTo>
                  <a:lnTo>
                    <a:pt x="112" y="198"/>
                  </a:lnTo>
                  <a:lnTo>
                    <a:pt x="27" y="4"/>
                  </a:lnTo>
                  <a:cubicBezTo>
                    <a:pt x="26" y="2"/>
                    <a:pt x="23" y="0"/>
                    <a:pt x="20" y="0"/>
                  </a:cubicBez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231"/>
                  </a:lnTo>
                  <a:cubicBezTo>
                    <a:pt x="0" y="235"/>
                    <a:pt x="3" y="238"/>
                    <a:pt x="8" y="238"/>
                  </a:cubicBezTo>
                  <a:lnTo>
                    <a:pt x="19" y="238"/>
                  </a:lnTo>
                  <a:cubicBezTo>
                    <a:pt x="24" y="238"/>
                    <a:pt x="27" y="235"/>
                    <a:pt x="27" y="231"/>
                  </a:cubicBezTo>
                  <a:lnTo>
                    <a:pt x="27" y="70"/>
                  </a:lnTo>
                  <a:lnTo>
                    <a:pt x="99" y="234"/>
                  </a:lnTo>
                  <a:cubicBezTo>
                    <a:pt x="100" y="237"/>
                    <a:pt x="103" y="238"/>
                    <a:pt x="106" y="238"/>
                  </a:cubicBezTo>
                  <a:lnTo>
                    <a:pt x="119" y="238"/>
                  </a:lnTo>
                  <a:cubicBezTo>
                    <a:pt x="122" y="238"/>
                    <a:pt x="124" y="237"/>
                    <a:pt x="126" y="234"/>
                  </a:cubicBezTo>
                  <a:lnTo>
                    <a:pt x="197" y="70"/>
                  </a:lnTo>
                  <a:lnTo>
                    <a:pt x="197" y="231"/>
                  </a:lnTo>
                  <a:cubicBezTo>
                    <a:pt x="197" y="235"/>
                    <a:pt x="201" y="238"/>
                    <a:pt x="205" y="238"/>
                  </a:cubicBezTo>
                  <a:lnTo>
                    <a:pt x="217" y="238"/>
                  </a:lnTo>
                  <a:cubicBezTo>
                    <a:pt x="221" y="238"/>
                    <a:pt x="224" y="235"/>
                    <a:pt x="224" y="231"/>
                  </a:cubicBezTo>
                  <a:lnTo>
                    <a:pt x="224" y="7"/>
                  </a:lnTo>
                  <a:cubicBezTo>
                    <a:pt x="224" y="3"/>
                    <a:pt x="221" y="0"/>
                    <a:pt x="217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13A2518-1F46-414F-A06A-C9ACD2C417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12" y="439"/>
              <a:ext cx="43" cy="46"/>
            </a:xfrm>
            <a:custGeom>
              <a:avLst/>
              <a:gdLst>
                <a:gd name="T0" fmla="*/ 29 w 181"/>
                <a:gd name="T1" fmla="*/ 76 h 189"/>
                <a:gd name="T2" fmla="*/ 90 w 181"/>
                <a:gd name="T3" fmla="*/ 27 h 189"/>
                <a:gd name="T4" fmla="*/ 151 w 181"/>
                <a:gd name="T5" fmla="*/ 76 h 189"/>
                <a:gd name="T6" fmla="*/ 29 w 181"/>
                <a:gd name="T7" fmla="*/ 76 h 189"/>
                <a:gd name="T8" fmla="*/ 90 w 181"/>
                <a:gd name="T9" fmla="*/ 0 h 189"/>
                <a:gd name="T10" fmla="*/ 0 w 181"/>
                <a:gd name="T11" fmla="*/ 96 h 189"/>
                <a:gd name="T12" fmla="*/ 92 w 181"/>
                <a:gd name="T13" fmla="*/ 189 h 189"/>
                <a:gd name="T14" fmla="*/ 176 w 181"/>
                <a:gd name="T15" fmla="*/ 129 h 189"/>
                <a:gd name="T16" fmla="*/ 175 w 181"/>
                <a:gd name="T17" fmla="*/ 122 h 189"/>
                <a:gd name="T18" fmla="*/ 169 w 181"/>
                <a:gd name="T19" fmla="*/ 119 h 189"/>
                <a:gd name="T20" fmla="*/ 157 w 181"/>
                <a:gd name="T21" fmla="*/ 119 h 189"/>
                <a:gd name="T22" fmla="*/ 150 w 181"/>
                <a:gd name="T23" fmla="*/ 124 h 189"/>
                <a:gd name="T24" fmla="*/ 92 w 181"/>
                <a:gd name="T25" fmla="*/ 163 h 189"/>
                <a:gd name="T26" fmla="*/ 27 w 181"/>
                <a:gd name="T27" fmla="*/ 102 h 189"/>
                <a:gd name="T28" fmla="*/ 173 w 181"/>
                <a:gd name="T29" fmla="*/ 102 h 189"/>
                <a:gd name="T30" fmla="*/ 180 w 181"/>
                <a:gd name="T31" fmla="*/ 95 h 189"/>
                <a:gd name="T32" fmla="*/ 152 w 181"/>
                <a:gd name="T33" fmla="*/ 27 h 189"/>
                <a:gd name="T34" fmla="*/ 90 w 181"/>
                <a:gd name="T3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" h="189">
                  <a:moveTo>
                    <a:pt x="29" y="76"/>
                  </a:moveTo>
                  <a:cubicBezTo>
                    <a:pt x="37" y="47"/>
                    <a:pt x="61" y="27"/>
                    <a:pt x="90" y="27"/>
                  </a:cubicBezTo>
                  <a:cubicBezTo>
                    <a:pt x="118" y="27"/>
                    <a:pt x="143" y="47"/>
                    <a:pt x="151" y="76"/>
                  </a:cubicBezTo>
                  <a:lnTo>
                    <a:pt x="29" y="76"/>
                  </a:lnTo>
                  <a:close/>
                  <a:moveTo>
                    <a:pt x="90" y="0"/>
                  </a:moveTo>
                  <a:cubicBezTo>
                    <a:pt x="40" y="0"/>
                    <a:pt x="0" y="43"/>
                    <a:pt x="0" y="96"/>
                  </a:cubicBezTo>
                  <a:cubicBezTo>
                    <a:pt x="0" y="148"/>
                    <a:pt x="40" y="189"/>
                    <a:pt x="92" y="189"/>
                  </a:cubicBezTo>
                  <a:cubicBezTo>
                    <a:pt x="134" y="189"/>
                    <a:pt x="164" y="168"/>
                    <a:pt x="176" y="129"/>
                  </a:cubicBezTo>
                  <a:cubicBezTo>
                    <a:pt x="177" y="127"/>
                    <a:pt x="177" y="124"/>
                    <a:pt x="175" y="122"/>
                  </a:cubicBezTo>
                  <a:cubicBezTo>
                    <a:pt x="174" y="120"/>
                    <a:pt x="172" y="119"/>
                    <a:pt x="169" y="119"/>
                  </a:cubicBezTo>
                  <a:lnTo>
                    <a:pt x="157" y="119"/>
                  </a:lnTo>
                  <a:cubicBezTo>
                    <a:pt x="154" y="119"/>
                    <a:pt x="151" y="121"/>
                    <a:pt x="150" y="124"/>
                  </a:cubicBezTo>
                  <a:cubicBezTo>
                    <a:pt x="140" y="150"/>
                    <a:pt x="121" y="163"/>
                    <a:pt x="92" y="163"/>
                  </a:cubicBezTo>
                  <a:cubicBezTo>
                    <a:pt x="57" y="163"/>
                    <a:pt x="30" y="137"/>
                    <a:pt x="27" y="102"/>
                  </a:cubicBezTo>
                  <a:lnTo>
                    <a:pt x="173" y="102"/>
                  </a:lnTo>
                  <a:cubicBezTo>
                    <a:pt x="177" y="102"/>
                    <a:pt x="180" y="99"/>
                    <a:pt x="180" y="95"/>
                  </a:cubicBezTo>
                  <a:cubicBezTo>
                    <a:pt x="181" y="71"/>
                    <a:pt x="170" y="45"/>
                    <a:pt x="152" y="27"/>
                  </a:cubicBezTo>
                  <a:cubicBezTo>
                    <a:pt x="135" y="10"/>
                    <a:pt x="113" y="0"/>
                    <a:pt x="90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41EA17C5-200B-4C66-AA46-9F488F1DEF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76" y="439"/>
              <a:ext cx="43" cy="46"/>
            </a:xfrm>
            <a:custGeom>
              <a:avLst/>
              <a:gdLst>
                <a:gd name="T0" fmla="*/ 29 w 181"/>
                <a:gd name="T1" fmla="*/ 76 h 189"/>
                <a:gd name="T2" fmla="*/ 90 w 181"/>
                <a:gd name="T3" fmla="*/ 27 h 189"/>
                <a:gd name="T4" fmla="*/ 151 w 181"/>
                <a:gd name="T5" fmla="*/ 76 h 189"/>
                <a:gd name="T6" fmla="*/ 29 w 181"/>
                <a:gd name="T7" fmla="*/ 76 h 189"/>
                <a:gd name="T8" fmla="*/ 90 w 181"/>
                <a:gd name="T9" fmla="*/ 0 h 189"/>
                <a:gd name="T10" fmla="*/ 0 w 181"/>
                <a:gd name="T11" fmla="*/ 96 h 189"/>
                <a:gd name="T12" fmla="*/ 92 w 181"/>
                <a:gd name="T13" fmla="*/ 189 h 189"/>
                <a:gd name="T14" fmla="*/ 176 w 181"/>
                <a:gd name="T15" fmla="*/ 129 h 189"/>
                <a:gd name="T16" fmla="*/ 175 w 181"/>
                <a:gd name="T17" fmla="*/ 122 h 189"/>
                <a:gd name="T18" fmla="*/ 169 w 181"/>
                <a:gd name="T19" fmla="*/ 119 h 189"/>
                <a:gd name="T20" fmla="*/ 157 w 181"/>
                <a:gd name="T21" fmla="*/ 119 h 189"/>
                <a:gd name="T22" fmla="*/ 150 w 181"/>
                <a:gd name="T23" fmla="*/ 124 h 189"/>
                <a:gd name="T24" fmla="*/ 92 w 181"/>
                <a:gd name="T25" fmla="*/ 163 h 189"/>
                <a:gd name="T26" fmla="*/ 27 w 181"/>
                <a:gd name="T27" fmla="*/ 102 h 189"/>
                <a:gd name="T28" fmla="*/ 173 w 181"/>
                <a:gd name="T29" fmla="*/ 102 h 189"/>
                <a:gd name="T30" fmla="*/ 180 w 181"/>
                <a:gd name="T31" fmla="*/ 95 h 189"/>
                <a:gd name="T32" fmla="*/ 152 w 181"/>
                <a:gd name="T33" fmla="*/ 27 h 189"/>
                <a:gd name="T34" fmla="*/ 90 w 181"/>
                <a:gd name="T3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" h="189">
                  <a:moveTo>
                    <a:pt x="29" y="76"/>
                  </a:moveTo>
                  <a:cubicBezTo>
                    <a:pt x="37" y="47"/>
                    <a:pt x="62" y="27"/>
                    <a:pt x="90" y="27"/>
                  </a:cubicBezTo>
                  <a:cubicBezTo>
                    <a:pt x="118" y="27"/>
                    <a:pt x="143" y="47"/>
                    <a:pt x="151" y="76"/>
                  </a:cubicBezTo>
                  <a:lnTo>
                    <a:pt x="29" y="76"/>
                  </a:lnTo>
                  <a:close/>
                  <a:moveTo>
                    <a:pt x="90" y="0"/>
                  </a:moveTo>
                  <a:cubicBezTo>
                    <a:pt x="40" y="0"/>
                    <a:pt x="0" y="43"/>
                    <a:pt x="0" y="96"/>
                  </a:cubicBezTo>
                  <a:cubicBezTo>
                    <a:pt x="0" y="148"/>
                    <a:pt x="40" y="189"/>
                    <a:pt x="92" y="189"/>
                  </a:cubicBezTo>
                  <a:cubicBezTo>
                    <a:pt x="134" y="189"/>
                    <a:pt x="164" y="168"/>
                    <a:pt x="176" y="129"/>
                  </a:cubicBezTo>
                  <a:cubicBezTo>
                    <a:pt x="177" y="127"/>
                    <a:pt x="177" y="124"/>
                    <a:pt x="175" y="122"/>
                  </a:cubicBezTo>
                  <a:cubicBezTo>
                    <a:pt x="174" y="120"/>
                    <a:pt x="172" y="119"/>
                    <a:pt x="169" y="119"/>
                  </a:cubicBezTo>
                  <a:lnTo>
                    <a:pt x="157" y="119"/>
                  </a:lnTo>
                  <a:cubicBezTo>
                    <a:pt x="154" y="119"/>
                    <a:pt x="151" y="121"/>
                    <a:pt x="150" y="124"/>
                  </a:cubicBezTo>
                  <a:cubicBezTo>
                    <a:pt x="140" y="150"/>
                    <a:pt x="121" y="163"/>
                    <a:pt x="92" y="163"/>
                  </a:cubicBezTo>
                  <a:cubicBezTo>
                    <a:pt x="57" y="163"/>
                    <a:pt x="30" y="137"/>
                    <a:pt x="27" y="102"/>
                  </a:cubicBezTo>
                  <a:lnTo>
                    <a:pt x="173" y="102"/>
                  </a:lnTo>
                  <a:cubicBezTo>
                    <a:pt x="177" y="102"/>
                    <a:pt x="180" y="99"/>
                    <a:pt x="180" y="95"/>
                  </a:cubicBezTo>
                  <a:cubicBezTo>
                    <a:pt x="181" y="71"/>
                    <a:pt x="170" y="45"/>
                    <a:pt x="152" y="27"/>
                  </a:cubicBezTo>
                  <a:cubicBezTo>
                    <a:pt x="135" y="10"/>
                    <a:pt x="113" y="0"/>
                    <a:pt x="90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35A788E5-69AF-4386-978C-F5110CD3E0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62" y="422"/>
              <a:ext cx="43" cy="63"/>
            </a:xfrm>
            <a:custGeom>
              <a:avLst/>
              <a:gdLst>
                <a:gd name="T0" fmla="*/ 90 w 180"/>
                <a:gd name="T1" fmla="*/ 232 h 258"/>
                <a:gd name="T2" fmla="*/ 26 w 180"/>
                <a:gd name="T3" fmla="*/ 164 h 258"/>
                <a:gd name="T4" fmla="*/ 90 w 180"/>
                <a:gd name="T5" fmla="*/ 96 h 258"/>
                <a:gd name="T6" fmla="*/ 154 w 180"/>
                <a:gd name="T7" fmla="*/ 164 h 258"/>
                <a:gd name="T8" fmla="*/ 90 w 180"/>
                <a:gd name="T9" fmla="*/ 232 h 258"/>
                <a:gd name="T10" fmla="*/ 173 w 180"/>
                <a:gd name="T11" fmla="*/ 0 h 258"/>
                <a:gd name="T12" fmla="*/ 161 w 180"/>
                <a:gd name="T13" fmla="*/ 0 h 258"/>
                <a:gd name="T14" fmla="*/ 154 w 180"/>
                <a:gd name="T15" fmla="*/ 7 h 258"/>
                <a:gd name="T16" fmla="*/ 154 w 180"/>
                <a:gd name="T17" fmla="*/ 98 h 258"/>
                <a:gd name="T18" fmla="*/ 90 w 180"/>
                <a:gd name="T19" fmla="*/ 69 h 258"/>
                <a:gd name="T20" fmla="*/ 0 w 180"/>
                <a:gd name="T21" fmla="*/ 164 h 258"/>
                <a:gd name="T22" fmla="*/ 90 w 180"/>
                <a:gd name="T23" fmla="*/ 258 h 258"/>
                <a:gd name="T24" fmla="*/ 154 w 180"/>
                <a:gd name="T25" fmla="*/ 230 h 258"/>
                <a:gd name="T26" fmla="*/ 154 w 180"/>
                <a:gd name="T27" fmla="*/ 247 h 258"/>
                <a:gd name="T28" fmla="*/ 161 w 180"/>
                <a:gd name="T29" fmla="*/ 254 h 258"/>
                <a:gd name="T30" fmla="*/ 173 w 180"/>
                <a:gd name="T31" fmla="*/ 254 h 258"/>
                <a:gd name="T32" fmla="*/ 180 w 180"/>
                <a:gd name="T33" fmla="*/ 247 h 258"/>
                <a:gd name="T34" fmla="*/ 180 w 180"/>
                <a:gd name="T35" fmla="*/ 7 h 258"/>
                <a:gd name="T36" fmla="*/ 173 w 180"/>
                <a:gd name="T3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258">
                  <a:moveTo>
                    <a:pt x="90" y="232"/>
                  </a:moveTo>
                  <a:cubicBezTo>
                    <a:pt x="55" y="232"/>
                    <a:pt x="26" y="202"/>
                    <a:pt x="26" y="164"/>
                  </a:cubicBezTo>
                  <a:cubicBezTo>
                    <a:pt x="26" y="127"/>
                    <a:pt x="55" y="96"/>
                    <a:pt x="90" y="96"/>
                  </a:cubicBezTo>
                  <a:cubicBezTo>
                    <a:pt x="125" y="96"/>
                    <a:pt x="154" y="127"/>
                    <a:pt x="154" y="164"/>
                  </a:cubicBezTo>
                  <a:cubicBezTo>
                    <a:pt x="154" y="202"/>
                    <a:pt x="125" y="232"/>
                    <a:pt x="90" y="232"/>
                  </a:cubicBezTo>
                  <a:close/>
                  <a:moveTo>
                    <a:pt x="173" y="0"/>
                  </a:moveTo>
                  <a:lnTo>
                    <a:pt x="161" y="0"/>
                  </a:lnTo>
                  <a:cubicBezTo>
                    <a:pt x="157" y="0"/>
                    <a:pt x="154" y="3"/>
                    <a:pt x="154" y="7"/>
                  </a:cubicBezTo>
                  <a:lnTo>
                    <a:pt x="154" y="98"/>
                  </a:lnTo>
                  <a:cubicBezTo>
                    <a:pt x="137" y="80"/>
                    <a:pt x="114" y="69"/>
                    <a:pt x="90" y="69"/>
                  </a:cubicBezTo>
                  <a:cubicBezTo>
                    <a:pt x="40" y="69"/>
                    <a:pt x="0" y="112"/>
                    <a:pt x="0" y="164"/>
                  </a:cubicBezTo>
                  <a:cubicBezTo>
                    <a:pt x="0" y="216"/>
                    <a:pt x="40" y="258"/>
                    <a:pt x="90" y="258"/>
                  </a:cubicBezTo>
                  <a:cubicBezTo>
                    <a:pt x="114" y="258"/>
                    <a:pt x="137" y="248"/>
                    <a:pt x="154" y="230"/>
                  </a:cubicBezTo>
                  <a:lnTo>
                    <a:pt x="154" y="247"/>
                  </a:lnTo>
                  <a:cubicBezTo>
                    <a:pt x="154" y="251"/>
                    <a:pt x="157" y="254"/>
                    <a:pt x="161" y="254"/>
                  </a:cubicBezTo>
                  <a:lnTo>
                    <a:pt x="173" y="254"/>
                  </a:lnTo>
                  <a:cubicBezTo>
                    <a:pt x="177" y="254"/>
                    <a:pt x="180" y="251"/>
                    <a:pt x="180" y="247"/>
                  </a:cubicBezTo>
                  <a:lnTo>
                    <a:pt x="180" y="7"/>
                  </a:lnTo>
                  <a:cubicBezTo>
                    <a:pt x="180" y="3"/>
                    <a:pt x="177" y="0"/>
                    <a:pt x="173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4F6CA5B9-671C-43BB-AF51-0279A1F8A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19" y="440"/>
              <a:ext cx="7" cy="44"/>
            </a:xfrm>
            <a:custGeom>
              <a:avLst/>
              <a:gdLst>
                <a:gd name="T0" fmla="*/ 20 w 27"/>
                <a:gd name="T1" fmla="*/ 0 h 180"/>
                <a:gd name="T2" fmla="*/ 8 w 27"/>
                <a:gd name="T3" fmla="*/ 0 h 180"/>
                <a:gd name="T4" fmla="*/ 0 w 27"/>
                <a:gd name="T5" fmla="*/ 7 h 180"/>
                <a:gd name="T6" fmla="*/ 0 w 27"/>
                <a:gd name="T7" fmla="*/ 173 h 180"/>
                <a:gd name="T8" fmla="*/ 8 w 27"/>
                <a:gd name="T9" fmla="*/ 180 h 180"/>
                <a:gd name="T10" fmla="*/ 20 w 27"/>
                <a:gd name="T11" fmla="*/ 180 h 180"/>
                <a:gd name="T12" fmla="*/ 27 w 27"/>
                <a:gd name="T13" fmla="*/ 173 h 180"/>
                <a:gd name="T14" fmla="*/ 27 w 27"/>
                <a:gd name="T15" fmla="*/ 7 h 180"/>
                <a:gd name="T16" fmla="*/ 20 w 27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80">
                  <a:moveTo>
                    <a:pt x="20" y="0"/>
                  </a:moveTo>
                  <a:lnTo>
                    <a:pt x="8" y="0"/>
                  </a:lnTo>
                  <a:cubicBezTo>
                    <a:pt x="4" y="0"/>
                    <a:pt x="0" y="3"/>
                    <a:pt x="0" y="7"/>
                  </a:cubicBezTo>
                  <a:lnTo>
                    <a:pt x="0" y="173"/>
                  </a:lnTo>
                  <a:cubicBezTo>
                    <a:pt x="0" y="177"/>
                    <a:pt x="4" y="180"/>
                    <a:pt x="8" y="180"/>
                  </a:cubicBezTo>
                  <a:lnTo>
                    <a:pt x="20" y="180"/>
                  </a:lnTo>
                  <a:cubicBezTo>
                    <a:pt x="24" y="180"/>
                    <a:pt x="27" y="177"/>
                    <a:pt x="27" y="173"/>
                  </a:cubicBezTo>
                  <a:lnTo>
                    <a:pt x="27" y="7"/>
                  </a:lnTo>
                  <a:cubicBezTo>
                    <a:pt x="27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EAF9C4F9-294A-4CFE-BA51-ACEC26CB41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37" y="439"/>
              <a:ext cx="38" cy="46"/>
            </a:xfrm>
            <a:custGeom>
              <a:avLst/>
              <a:gdLst>
                <a:gd name="T0" fmla="*/ 84 w 159"/>
                <a:gd name="T1" fmla="*/ 76 h 189"/>
                <a:gd name="T2" fmla="*/ 36 w 159"/>
                <a:gd name="T3" fmla="*/ 53 h 189"/>
                <a:gd name="T4" fmla="*/ 42 w 159"/>
                <a:gd name="T5" fmla="*/ 39 h 189"/>
                <a:gd name="T6" fmla="*/ 80 w 159"/>
                <a:gd name="T7" fmla="*/ 26 h 189"/>
                <a:gd name="T8" fmla="*/ 128 w 159"/>
                <a:gd name="T9" fmla="*/ 56 h 189"/>
                <a:gd name="T10" fmla="*/ 135 w 159"/>
                <a:gd name="T11" fmla="*/ 62 h 189"/>
                <a:gd name="T12" fmla="*/ 147 w 159"/>
                <a:gd name="T13" fmla="*/ 62 h 189"/>
                <a:gd name="T14" fmla="*/ 153 w 159"/>
                <a:gd name="T15" fmla="*/ 59 h 189"/>
                <a:gd name="T16" fmla="*/ 155 w 159"/>
                <a:gd name="T17" fmla="*/ 53 h 189"/>
                <a:gd name="T18" fmla="*/ 79 w 159"/>
                <a:gd name="T19" fmla="*/ 0 h 189"/>
                <a:gd name="T20" fmla="*/ 9 w 159"/>
                <a:gd name="T21" fmla="*/ 53 h 189"/>
                <a:gd name="T22" fmla="*/ 80 w 159"/>
                <a:gd name="T23" fmla="*/ 102 h 189"/>
                <a:gd name="T24" fmla="*/ 132 w 159"/>
                <a:gd name="T25" fmla="*/ 132 h 189"/>
                <a:gd name="T26" fmla="*/ 126 w 159"/>
                <a:gd name="T27" fmla="*/ 149 h 189"/>
                <a:gd name="T28" fmla="*/ 84 w 159"/>
                <a:gd name="T29" fmla="*/ 163 h 189"/>
                <a:gd name="T30" fmla="*/ 27 w 159"/>
                <a:gd name="T31" fmla="*/ 128 h 189"/>
                <a:gd name="T32" fmla="*/ 20 w 159"/>
                <a:gd name="T33" fmla="*/ 122 h 189"/>
                <a:gd name="T34" fmla="*/ 8 w 159"/>
                <a:gd name="T35" fmla="*/ 122 h 189"/>
                <a:gd name="T36" fmla="*/ 2 w 159"/>
                <a:gd name="T37" fmla="*/ 125 h 189"/>
                <a:gd name="T38" fmla="*/ 0 w 159"/>
                <a:gd name="T39" fmla="*/ 131 h 189"/>
                <a:gd name="T40" fmla="*/ 85 w 159"/>
                <a:gd name="T41" fmla="*/ 189 h 189"/>
                <a:gd name="T42" fmla="*/ 145 w 159"/>
                <a:gd name="T43" fmla="*/ 168 h 189"/>
                <a:gd name="T44" fmla="*/ 159 w 159"/>
                <a:gd name="T45" fmla="*/ 131 h 189"/>
                <a:gd name="T46" fmla="*/ 159 w 159"/>
                <a:gd name="T47" fmla="*/ 131 h 189"/>
                <a:gd name="T48" fmla="*/ 84 w 159"/>
                <a:gd name="T49" fmla="*/ 7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189">
                  <a:moveTo>
                    <a:pt x="84" y="76"/>
                  </a:moveTo>
                  <a:cubicBezTo>
                    <a:pt x="43" y="70"/>
                    <a:pt x="36" y="64"/>
                    <a:pt x="36" y="53"/>
                  </a:cubicBezTo>
                  <a:cubicBezTo>
                    <a:pt x="36" y="48"/>
                    <a:pt x="38" y="43"/>
                    <a:pt x="42" y="39"/>
                  </a:cubicBezTo>
                  <a:cubicBezTo>
                    <a:pt x="50" y="31"/>
                    <a:pt x="63" y="26"/>
                    <a:pt x="80" y="26"/>
                  </a:cubicBezTo>
                  <a:cubicBezTo>
                    <a:pt x="98" y="26"/>
                    <a:pt x="121" y="32"/>
                    <a:pt x="128" y="56"/>
                  </a:cubicBezTo>
                  <a:cubicBezTo>
                    <a:pt x="129" y="59"/>
                    <a:pt x="132" y="62"/>
                    <a:pt x="135" y="62"/>
                  </a:cubicBezTo>
                  <a:lnTo>
                    <a:pt x="147" y="62"/>
                  </a:lnTo>
                  <a:cubicBezTo>
                    <a:pt x="150" y="62"/>
                    <a:pt x="152" y="61"/>
                    <a:pt x="153" y="59"/>
                  </a:cubicBezTo>
                  <a:cubicBezTo>
                    <a:pt x="155" y="57"/>
                    <a:pt x="155" y="55"/>
                    <a:pt x="155" y="53"/>
                  </a:cubicBezTo>
                  <a:cubicBezTo>
                    <a:pt x="147" y="19"/>
                    <a:pt x="119" y="0"/>
                    <a:pt x="79" y="0"/>
                  </a:cubicBezTo>
                  <a:cubicBezTo>
                    <a:pt x="33" y="0"/>
                    <a:pt x="9" y="27"/>
                    <a:pt x="9" y="53"/>
                  </a:cubicBezTo>
                  <a:cubicBezTo>
                    <a:pt x="10" y="92"/>
                    <a:pt x="50" y="98"/>
                    <a:pt x="80" y="102"/>
                  </a:cubicBezTo>
                  <a:cubicBezTo>
                    <a:pt x="122" y="108"/>
                    <a:pt x="131" y="118"/>
                    <a:pt x="132" y="132"/>
                  </a:cubicBezTo>
                  <a:cubicBezTo>
                    <a:pt x="132" y="138"/>
                    <a:pt x="130" y="144"/>
                    <a:pt x="126" y="149"/>
                  </a:cubicBezTo>
                  <a:cubicBezTo>
                    <a:pt x="117" y="158"/>
                    <a:pt x="102" y="163"/>
                    <a:pt x="84" y="163"/>
                  </a:cubicBezTo>
                  <a:cubicBezTo>
                    <a:pt x="66" y="163"/>
                    <a:pt x="33" y="159"/>
                    <a:pt x="27" y="128"/>
                  </a:cubicBezTo>
                  <a:cubicBezTo>
                    <a:pt x="26" y="125"/>
                    <a:pt x="23" y="122"/>
                    <a:pt x="20" y="122"/>
                  </a:cubicBezTo>
                  <a:lnTo>
                    <a:pt x="8" y="122"/>
                  </a:lnTo>
                  <a:cubicBezTo>
                    <a:pt x="6" y="122"/>
                    <a:pt x="3" y="123"/>
                    <a:pt x="2" y="125"/>
                  </a:cubicBezTo>
                  <a:cubicBezTo>
                    <a:pt x="1" y="127"/>
                    <a:pt x="0" y="129"/>
                    <a:pt x="0" y="131"/>
                  </a:cubicBezTo>
                  <a:cubicBezTo>
                    <a:pt x="6" y="167"/>
                    <a:pt x="38" y="189"/>
                    <a:pt x="85" y="189"/>
                  </a:cubicBezTo>
                  <a:cubicBezTo>
                    <a:pt x="110" y="189"/>
                    <a:pt x="131" y="182"/>
                    <a:pt x="145" y="168"/>
                  </a:cubicBezTo>
                  <a:cubicBezTo>
                    <a:pt x="154" y="158"/>
                    <a:pt x="159" y="145"/>
                    <a:pt x="159" y="131"/>
                  </a:cubicBezTo>
                  <a:lnTo>
                    <a:pt x="159" y="131"/>
                  </a:lnTo>
                  <a:cubicBezTo>
                    <a:pt x="156" y="87"/>
                    <a:pt x="110" y="80"/>
                    <a:pt x="84" y="76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57128A5-60C9-4C0C-9F5F-83893A65A1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9" y="422"/>
              <a:ext cx="37" cy="62"/>
            </a:xfrm>
            <a:custGeom>
              <a:avLst/>
              <a:gdLst>
                <a:gd name="T0" fmla="*/ 79 w 155"/>
                <a:gd name="T1" fmla="*/ 69 h 254"/>
                <a:gd name="T2" fmla="*/ 27 w 155"/>
                <a:gd name="T3" fmla="*/ 89 h 254"/>
                <a:gd name="T4" fmla="*/ 27 w 155"/>
                <a:gd name="T5" fmla="*/ 7 h 254"/>
                <a:gd name="T6" fmla="*/ 19 w 155"/>
                <a:gd name="T7" fmla="*/ 0 h 254"/>
                <a:gd name="T8" fmla="*/ 7 w 155"/>
                <a:gd name="T9" fmla="*/ 0 h 254"/>
                <a:gd name="T10" fmla="*/ 0 w 155"/>
                <a:gd name="T11" fmla="*/ 7 h 254"/>
                <a:gd name="T12" fmla="*/ 0 w 155"/>
                <a:gd name="T13" fmla="*/ 247 h 254"/>
                <a:gd name="T14" fmla="*/ 7 w 155"/>
                <a:gd name="T15" fmla="*/ 254 h 254"/>
                <a:gd name="T16" fmla="*/ 19 w 155"/>
                <a:gd name="T17" fmla="*/ 254 h 254"/>
                <a:gd name="T18" fmla="*/ 27 w 155"/>
                <a:gd name="T19" fmla="*/ 247 h 254"/>
                <a:gd name="T20" fmla="*/ 27 w 155"/>
                <a:gd name="T21" fmla="*/ 147 h 254"/>
                <a:gd name="T22" fmla="*/ 79 w 155"/>
                <a:gd name="T23" fmla="*/ 96 h 254"/>
                <a:gd name="T24" fmla="*/ 128 w 155"/>
                <a:gd name="T25" fmla="*/ 147 h 254"/>
                <a:gd name="T26" fmla="*/ 128 w 155"/>
                <a:gd name="T27" fmla="*/ 247 h 254"/>
                <a:gd name="T28" fmla="*/ 135 w 155"/>
                <a:gd name="T29" fmla="*/ 254 h 254"/>
                <a:gd name="T30" fmla="*/ 147 w 155"/>
                <a:gd name="T31" fmla="*/ 254 h 254"/>
                <a:gd name="T32" fmla="*/ 155 w 155"/>
                <a:gd name="T33" fmla="*/ 247 h 254"/>
                <a:gd name="T34" fmla="*/ 155 w 155"/>
                <a:gd name="T35" fmla="*/ 147 h 254"/>
                <a:gd name="T36" fmla="*/ 79 w 155"/>
                <a:gd name="T37" fmla="*/ 6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54">
                  <a:moveTo>
                    <a:pt x="79" y="69"/>
                  </a:moveTo>
                  <a:cubicBezTo>
                    <a:pt x="59" y="69"/>
                    <a:pt x="41" y="76"/>
                    <a:pt x="27" y="89"/>
                  </a:cubicBezTo>
                  <a:lnTo>
                    <a:pt x="27" y="7"/>
                  </a:lnTo>
                  <a:cubicBezTo>
                    <a:pt x="27" y="3"/>
                    <a:pt x="23" y="0"/>
                    <a:pt x="19" y="0"/>
                  </a:cubicBez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247"/>
                  </a:lnTo>
                  <a:cubicBezTo>
                    <a:pt x="0" y="251"/>
                    <a:pt x="3" y="254"/>
                    <a:pt x="7" y="254"/>
                  </a:cubicBezTo>
                  <a:lnTo>
                    <a:pt x="19" y="254"/>
                  </a:lnTo>
                  <a:cubicBezTo>
                    <a:pt x="23" y="254"/>
                    <a:pt x="27" y="251"/>
                    <a:pt x="27" y="247"/>
                  </a:cubicBezTo>
                  <a:lnTo>
                    <a:pt x="27" y="147"/>
                  </a:lnTo>
                  <a:cubicBezTo>
                    <a:pt x="27" y="118"/>
                    <a:pt x="49" y="96"/>
                    <a:pt x="79" y="96"/>
                  </a:cubicBezTo>
                  <a:cubicBezTo>
                    <a:pt x="111" y="96"/>
                    <a:pt x="128" y="114"/>
                    <a:pt x="128" y="147"/>
                  </a:cubicBezTo>
                  <a:lnTo>
                    <a:pt x="128" y="247"/>
                  </a:lnTo>
                  <a:cubicBezTo>
                    <a:pt x="128" y="251"/>
                    <a:pt x="131" y="254"/>
                    <a:pt x="135" y="254"/>
                  </a:cubicBezTo>
                  <a:lnTo>
                    <a:pt x="147" y="254"/>
                  </a:lnTo>
                  <a:cubicBezTo>
                    <a:pt x="151" y="254"/>
                    <a:pt x="155" y="251"/>
                    <a:pt x="155" y="247"/>
                  </a:cubicBezTo>
                  <a:lnTo>
                    <a:pt x="155" y="147"/>
                  </a:lnTo>
                  <a:cubicBezTo>
                    <a:pt x="155" y="99"/>
                    <a:pt x="126" y="69"/>
                    <a:pt x="79" y="69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7C479B4C-24CF-4A56-AE03-B39D98F026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13" y="439"/>
              <a:ext cx="43" cy="46"/>
            </a:xfrm>
            <a:custGeom>
              <a:avLst/>
              <a:gdLst>
                <a:gd name="T0" fmla="*/ 29 w 181"/>
                <a:gd name="T1" fmla="*/ 76 h 189"/>
                <a:gd name="T2" fmla="*/ 90 w 181"/>
                <a:gd name="T3" fmla="*/ 27 h 189"/>
                <a:gd name="T4" fmla="*/ 151 w 181"/>
                <a:gd name="T5" fmla="*/ 76 h 189"/>
                <a:gd name="T6" fmla="*/ 29 w 181"/>
                <a:gd name="T7" fmla="*/ 76 h 189"/>
                <a:gd name="T8" fmla="*/ 90 w 181"/>
                <a:gd name="T9" fmla="*/ 0 h 189"/>
                <a:gd name="T10" fmla="*/ 0 w 181"/>
                <a:gd name="T11" fmla="*/ 96 h 189"/>
                <a:gd name="T12" fmla="*/ 92 w 181"/>
                <a:gd name="T13" fmla="*/ 189 h 189"/>
                <a:gd name="T14" fmla="*/ 176 w 181"/>
                <a:gd name="T15" fmla="*/ 129 h 189"/>
                <a:gd name="T16" fmla="*/ 175 w 181"/>
                <a:gd name="T17" fmla="*/ 122 h 189"/>
                <a:gd name="T18" fmla="*/ 169 w 181"/>
                <a:gd name="T19" fmla="*/ 119 h 189"/>
                <a:gd name="T20" fmla="*/ 157 w 181"/>
                <a:gd name="T21" fmla="*/ 119 h 189"/>
                <a:gd name="T22" fmla="*/ 150 w 181"/>
                <a:gd name="T23" fmla="*/ 124 h 189"/>
                <a:gd name="T24" fmla="*/ 92 w 181"/>
                <a:gd name="T25" fmla="*/ 163 h 189"/>
                <a:gd name="T26" fmla="*/ 27 w 181"/>
                <a:gd name="T27" fmla="*/ 102 h 189"/>
                <a:gd name="T28" fmla="*/ 173 w 181"/>
                <a:gd name="T29" fmla="*/ 102 h 189"/>
                <a:gd name="T30" fmla="*/ 180 w 181"/>
                <a:gd name="T31" fmla="*/ 95 h 189"/>
                <a:gd name="T32" fmla="*/ 152 w 181"/>
                <a:gd name="T33" fmla="*/ 27 h 189"/>
                <a:gd name="T34" fmla="*/ 90 w 181"/>
                <a:gd name="T3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" h="189">
                  <a:moveTo>
                    <a:pt x="29" y="76"/>
                  </a:moveTo>
                  <a:cubicBezTo>
                    <a:pt x="37" y="47"/>
                    <a:pt x="62" y="27"/>
                    <a:pt x="90" y="27"/>
                  </a:cubicBezTo>
                  <a:cubicBezTo>
                    <a:pt x="118" y="27"/>
                    <a:pt x="143" y="47"/>
                    <a:pt x="151" y="76"/>
                  </a:cubicBezTo>
                  <a:lnTo>
                    <a:pt x="29" y="76"/>
                  </a:lnTo>
                  <a:close/>
                  <a:moveTo>
                    <a:pt x="90" y="0"/>
                  </a:moveTo>
                  <a:cubicBezTo>
                    <a:pt x="40" y="0"/>
                    <a:pt x="0" y="43"/>
                    <a:pt x="0" y="96"/>
                  </a:cubicBezTo>
                  <a:cubicBezTo>
                    <a:pt x="0" y="148"/>
                    <a:pt x="40" y="189"/>
                    <a:pt x="92" y="189"/>
                  </a:cubicBezTo>
                  <a:cubicBezTo>
                    <a:pt x="134" y="189"/>
                    <a:pt x="164" y="168"/>
                    <a:pt x="176" y="129"/>
                  </a:cubicBezTo>
                  <a:cubicBezTo>
                    <a:pt x="177" y="127"/>
                    <a:pt x="177" y="124"/>
                    <a:pt x="175" y="122"/>
                  </a:cubicBezTo>
                  <a:cubicBezTo>
                    <a:pt x="174" y="120"/>
                    <a:pt x="172" y="119"/>
                    <a:pt x="169" y="119"/>
                  </a:cubicBezTo>
                  <a:lnTo>
                    <a:pt x="157" y="119"/>
                  </a:lnTo>
                  <a:cubicBezTo>
                    <a:pt x="154" y="119"/>
                    <a:pt x="151" y="121"/>
                    <a:pt x="150" y="124"/>
                  </a:cubicBezTo>
                  <a:cubicBezTo>
                    <a:pt x="140" y="150"/>
                    <a:pt x="121" y="163"/>
                    <a:pt x="92" y="163"/>
                  </a:cubicBezTo>
                  <a:cubicBezTo>
                    <a:pt x="57" y="163"/>
                    <a:pt x="30" y="137"/>
                    <a:pt x="27" y="102"/>
                  </a:cubicBezTo>
                  <a:lnTo>
                    <a:pt x="173" y="102"/>
                  </a:lnTo>
                  <a:cubicBezTo>
                    <a:pt x="177" y="102"/>
                    <a:pt x="180" y="99"/>
                    <a:pt x="180" y="95"/>
                  </a:cubicBezTo>
                  <a:cubicBezTo>
                    <a:pt x="181" y="71"/>
                    <a:pt x="170" y="45"/>
                    <a:pt x="152" y="27"/>
                  </a:cubicBezTo>
                  <a:cubicBezTo>
                    <a:pt x="135" y="10"/>
                    <a:pt x="113" y="0"/>
                    <a:pt x="90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974CC57D-CA05-4687-A43D-E4D901C1CE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66" y="439"/>
              <a:ext cx="37" cy="45"/>
            </a:xfrm>
            <a:custGeom>
              <a:avLst/>
              <a:gdLst>
                <a:gd name="T0" fmla="*/ 80 w 155"/>
                <a:gd name="T1" fmla="*/ 0 h 185"/>
                <a:gd name="T2" fmla="*/ 27 w 155"/>
                <a:gd name="T3" fmla="*/ 20 h 185"/>
                <a:gd name="T4" fmla="*/ 27 w 155"/>
                <a:gd name="T5" fmla="*/ 12 h 185"/>
                <a:gd name="T6" fmla="*/ 20 w 155"/>
                <a:gd name="T7" fmla="*/ 5 h 185"/>
                <a:gd name="T8" fmla="*/ 8 w 155"/>
                <a:gd name="T9" fmla="*/ 5 h 185"/>
                <a:gd name="T10" fmla="*/ 0 w 155"/>
                <a:gd name="T11" fmla="*/ 12 h 185"/>
                <a:gd name="T12" fmla="*/ 0 w 155"/>
                <a:gd name="T13" fmla="*/ 178 h 185"/>
                <a:gd name="T14" fmla="*/ 8 w 155"/>
                <a:gd name="T15" fmla="*/ 185 h 185"/>
                <a:gd name="T16" fmla="*/ 20 w 155"/>
                <a:gd name="T17" fmla="*/ 185 h 185"/>
                <a:gd name="T18" fmla="*/ 27 w 155"/>
                <a:gd name="T19" fmla="*/ 178 h 185"/>
                <a:gd name="T20" fmla="*/ 27 w 155"/>
                <a:gd name="T21" fmla="*/ 78 h 185"/>
                <a:gd name="T22" fmla="*/ 79 w 155"/>
                <a:gd name="T23" fmla="*/ 27 h 185"/>
                <a:gd name="T24" fmla="*/ 128 w 155"/>
                <a:gd name="T25" fmla="*/ 78 h 185"/>
                <a:gd name="T26" fmla="*/ 128 w 155"/>
                <a:gd name="T27" fmla="*/ 178 h 185"/>
                <a:gd name="T28" fmla="*/ 135 w 155"/>
                <a:gd name="T29" fmla="*/ 185 h 185"/>
                <a:gd name="T30" fmla="*/ 147 w 155"/>
                <a:gd name="T31" fmla="*/ 185 h 185"/>
                <a:gd name="T32" fmla="*/ 155 w 155"/>
                <a:gd name="T33" fmla="*/ 178 h 185"/>
                <a:gd name="T34" fmla="*/ 155 w 155"/>
                <a:gd name="T35" fmla="*/ 78 h 185"/>
                <a:gd name="T36" fmla="*/ 80 w 155"/>
                <a:gd name="T37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185">
                  <a:moveTo>
                    <a:pt x="80" y="0"/>
                  </a:moveTo>
                  <a:cubicBezTo>
                    <a:pt x="59" y="0"/>
                    <a:pt x="41" y="7"/>
                    <a:pt x="27" y="20"/>
                  </a:cubicBezTo>
                  <a:lnTo>
                    <a:pt x="27" y="12"/>
                  </a:lnTo>
                  <a:cubicBezTo>
                    <a:pt x="27" y="8"/>
                    <a:pt x="24" y="5"/>
                    <a:pt x="20" y="5"/>
                  </a:cubicBezTo>
                  <a:lnTo>
                    <a:pt x="8" y="5"/>
                  </a:lnTo>
                  <a:cubicBezTo>
                    <a:pt x="4" y="5"/>
                    <a:pt x="0" y="8"/>
                    <a:pt x="0" y="12"/>
                  </a:cubicBezTo>
                  <a:lnTo>
                    <a:pt x="0" y="178"/>
                  </a:lnTo>
                  <a:cubicBezTo>
                    <a:pt x="0" y="182"/>
                    <a:pt x="4" y="185"/>
                    <a:pt x="8" y="185"/>
                  </a:cubicBezTo>
                  <a:lnTo>
                    <a:pt x="20" y="185"/>
                  </a:lnTo>
                  <a:cubicBezTo>
                    <a:pt x="24" y="185"/>
                    <a:pt x="27" y="182"/>
                    <a:pt x="27" y="178"/>
                  </a:cubicBezTo>
                  <a:lnTo>
                    <a:pt x="27" y="78"/>
                  </a:lnTo>
                  <a:cubicBezTo>
                    <a:pt x="27" y="49"/>
                    <a:pt x="50" y="27"/>
                    <a:pt x="79" y="27"/>
                  </a:cubicBezTo>
                  <a:cubicBezTo>
                    <a:pt x="111" y="27"/>
                    <a:pt x="128" y="45"/>
                    <a:pt x="128" y="78"/>
                  </a:cubicBezTo>
                  <a:lnTo>
                    <a:pt x="128" y="178"/>
                  </a:lnTo>
                  <a:cubicBezTo>
                    <a:pt x="128" y="182"/>
                    <a:pt x="131" y="185"/>
                    <a:pt x="135" y="185"/>
                  </a:cubicBezTo>
                  <a:lnTo>
                    <a:pt x="147" y="185"/>
                  </a:lnTo>
                  <a:cubicBezTo>
                    <a:pt x="151" y="185"/>
                    <a:pt x="155" y="182"/>
                    <a:pt x="155" y="178"/>
                  </a:cubicBezTo>
                  <a:lnTo>
                    <a:pt x="155" y="78"/>
                  </a:lnTo>
                  <a:cubicBezTo>
                    <a:pt x="155" y="30"/>
                    <a:pt x="126" y="0"/>
                    <a:pt x="80" y="0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256B23C2-3A5B-4FBE-A93D-199D319983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2" y="432"/>
              <a:ext cx="22" cy="52"/>
            </a:xfrm>
            <a:custGeom>
              <a:avLst/>
              <a:gdLst>
                <a:gd name="T0" fmla="*/ 86 w 94"/>
                <a:gd name="T1" fmla="*/ 36 h 217"/>
                <a:gd name="T2" fmla="*/ 49 w 94"/>
                <a:gd name="T3" fmla="*/ 36 h 217"/>
                <a:gd name="T4" fmla="*/ 49 w 94"/>
                <a:gd name="T5" fmla="*/ 7 h 217"/>
                <a:gd name="T6" fmla="*/ 42 w 94"/>
                <a:gd name="T7" fmla="*/ 0 h 217"/>
                <a:gd name="T8" fmla="*/ 30 w 94"/>
                <a:gd name="T9" fmla="*/ 0 h 217"/>
                <a:gd name="T10" fmla="*/ 22 w 94"/>
                <a:gd name="T11" fmla="*/ 7 h 217"/>
                <a:gd name="T12" fmla="*/ 22 w 94"/>
                <a:gd name="T13" fmla="*/ 36 h 217"/>
                <a:gd name="T14" fmla="*/ 7 w 94"/>
                <a:gd name="T15" fmla="*/ 36 h 217"/>
                <a:gd name="T16" fmla="*/ 0 w 94"/>
                <a:gd name="T17" fmla="*/ 43 h 217"/>
                <a:gd name="T18" fmla="*/ 0 w 94"/>
                <a:gd name="T19" fmla="*/ 55 h 217"/>
                <a:gd name="T20" fmla="*/ 7 w 94"/>
                <a:gd name="T21" fmla="*/ 62 h 217"/>
                <a:gd name="T22" fmla="*/ 22 w 94"/>
                <a:gd name="T23" fmla="*/ 62 h 217"/>
                <a:gd name="T24" fmla="*/ 22 w 94"/>
                <a:gd name="T25" fmla="*/ 152 h 217"/>
                <a:gd name="T26" fmla="*/ 42 w 94"/>
                <a:gd name="T27" fmla="*/ 203 h 217"/>
                <a:gd name="T28" fmla="*/ 80 w 94"/>
                <a:gd name="T29" fmla="*/ 217 h 217"/>
                <a:gd name="T30" fmla="*/ 87 w 94"/>
                <a:gd name="T31" fmla="*/ 216 h 217"/>
                <a:gd name="T32" fmla="*/ 94 w 94"/>
                <a:gd name="T33" fmla="*/ 209 h 217"/>
                <a:gd name="T34" fmla="*/ 94 w 94"/>
                <a:gd name="T35" fmla="*/ 198 h 217"/>
                <a:gd name="T36" fmla="*/ 92 w 94"/>
                <a:gd name="T37" fmla="*/ 193 h 217"/>
                <a:gd name="T38" fmla="*/ 86 w 94"/>
                <a:gd name="T39" fmla="*/ 191 h 217"/>
                <a:gd name="T40" fmla="*/ 59 w 94"/>
                <a:gd name="T41" fmla="*/ 183 h 217"/>
                <a:gd name="T42" fmla="*/ 49 w 94"/>
                <a:gd name="T43" fmla="*/ 152 h 217"/>
                <a:gd name="T44" fmla="*/ 49 w 94"/>
                <a:gd name="T45" fmla="*/ 62 h 217"/>
                <a:gd name="T46" fmla="*/ 86 w 94"/>
                <a:gd name="T47" fmla="*/ 62 h 217"/>
                <a:gd name="T48" fmla="*/ 94 w 94"/>
                <a:gd name="T49" fmla="*/ 55 h 217"/>
                <a:gd name="T50" fmla="*/ 94 w 94"/>
                <a:gd name="T51" fmla="*/ 43 h 217"/>
                <a:gd name="T52" fmla="*/ 86 w 94"/>
                <a:gd name="T53" fmla="*/ 3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217">
                  <a:moveTo>
                    <a:pt x="86" y="36"/>
                  </a:moveTo>
                  <a:lnTo>
                    <a:pt x="49" y="36"/>
                  </a:lnTo>
                  <a:lnTo>
                    <a:pt x="49" y="7"/>
                  </a:lnTo>
                  <a:cubicBezTo>
                    <a:pt x="49" y="3"/>
                    <a:pt x="46" y="0"/>
                    <a:pt x="42" y="0"/>
                  </a:cubicBezTo>
                  <a:lnTo>
                    <a:pt x="30" y="0"/>
                  </a:lnTo>
                  <a:cubicBezTo>
                    <a:pt x="26" y="0"/>
                    <a:pt x="22" y="3"/>
                    <a:pt x="22" y="7"/>
                  </a:cubicBezTo>
                  <a:lnTo>
                    <a:pt x="22" y="36"/>
                  </a:lnTo>
                  <a:lnTo>
                    <a:pt x="7" y="36"/>
                  </a:lnTo>
                  <a:cubicBezTo>
                    <a:pt x="3" y="36"/>
                    <a:pt x="0" y="39"/>
                    <a:pt x="0" y="43"/>
                  </a:cubicBezTo>
                  <a:lnTo>
                    <a:pt x="0" y="55"/>
                  </a:lnTo>
                  <a:cubicBezTo>
                    <a:pt x="0" y="59"/>
                    <a:pt x="3" y="62"/>
                    <a:pt x="7" y="62"/>
                  </a:cubicBezTo>
                  <a:lnTo>
                    <a:pt x="22" y="62"/>
                  </a:lnTo>
                  <a:lnTo>
                    <a:pt x="22" y="152"/>
                  </a:lnTo>
                  <a:cubicBezTo>
                    <a:pt x="22" y="174"/>
                    <a:pt x="29" y="191"/>
                    <a:pt x="42" y="203"/>
                  </a:cubicBezTo>
                  <a:cubicBezTo>
                    <a:pt x="52" y="212"/>
                    <a:pt x="65" y="217"/>
                    <a:pt x="80" y="217"/>
                  </a:cubicBezTo>
                  <a:cubicBezTo>
                    <a:pt x="82" y="217"/>
                    <a:pt x="85" y="217"/>
                    <a:pt x="87" y="216"/>
                  </a:cubicBezTo>
                  <a:cubicBezTo>
                    <a:pt x="91" y="216"/>
                    <a:pt x="94" y="213"/>
                    <a:pt x="94" y="209"/>
                  </a:cubicBezTo>
                  <a:lnTo>
                    <a:pt x="94" y="198"/>
                  </a:lnTo>
                  <a:cubicBezTo>
                    <a:pt x="94" y="196"/>
                    <a:pt x="93" y="194"/>
                    <a:pt x="92" y="193"/>
                  </a:cubicBezTo>
                  <a:cubicBezTo>
                    <a:pt x="90" y="191"/>
                    <a:pt x="88" y="191"/>
                    <a:pt x="86" y="191"/>
                  </a:cubicBezTo>
                  <a:cubicBezTo>
                    <a:pt x="75" y="191"/>
                    <a:pt x="65" y="189"/>
                    <a:pt x="59" y="183"/>
                  </a:cubicBezTo>
                  <a:cubicBezTo>
                    <a:pt x="52" y="176"/>
                    <a:pt x="49" y="166"/>
                    <a:pt x="49" y="152"/>
                  </a:cubicBezTo>
                  <a:lnTo>
                    <a:pt x="49" y="62"/>
                  </a:lnTo>
                  <a:lnTo>
                    <a:pt x="86" y="62"/>
                  </a:lnTo>
                  <a:cubicBezTo>
                    <a:pt x="91" y="62"/>
                    <a:pt x="94" y="59"/>
                    <a:pt x="94" y="55"/>
                  </a:cubicBezTo>
                  <a:lnTo>
                    <a:pt x="94" y="43"/>
                  </a:lnTo>
                  <a:cubicBezTo>
                    <a:pt x="94" y="39"/>
                    <a:pt x="91" y="36"/>
                    <a:pt x="86" y="36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E16C5EC5-2057-49CC-82D2-8719CCFE9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5" y="439"/>
              <a:ext cx="23" cy="45"/>
            </a:xfrm>
            <a:custGeom>
              <a:avLst/>
              <a:gdLst>
                <a:gd name="T0" fmla="*/ 88 w 95"/>
                <a:gd name="T1" fmla="*/ 3 h 187"/>
                <a:gd name="T2" fmla="*/ 27 w 95"/>
                <a:gd name="T3" fmla="*/ 20 h 187"/>
                <a:gd name="T4" fmla="*/ 27 w 95"/>
                <a:gd name="T5" fmla="*/ 14 h 187"/>
                <a:gd name="T6" fmla="*/ 20 w 95"/>
                <a:gd name="T7" fmla="*/ 7 h 187"/>
                <a:gd name="T8" fmla="*/ 7 w 95"/>
                <a:gd name="T9" fmla="*/ 7 h 187"/>
                <a:gd name="T10" fmla="*/ 0 w 95"/>
                <a:gd name="T11" fmla="*/ 14 h 187"/>
                <a:gd name="T12" fmla="*/ 0 w 95"/>
                <a:gd name="T13" fmla="*/ 180 h 187"/>
                <a:gd name="T14" fmla="*/ 7 w 95"/>
                <a:gd name="T15" fmla="*/ 187 h 187"/>
                <a:gd name="T16" fmla="*/ 20 w 95"/>
                <a:gd name="T17" fmla="*/ 187 h 187"/>
                <a:gd name="T18" fmla="*/ 27 w 95"/>
                <a:gd name="T19" fmla="*/ 180 h 187"/>
                <a:gd name="T20" fmla="*/ 27 w 95"/>
                <a:gd name="T21" fmla="*/ 80 h 187"/>
                <a:gd name="T22" fmla="*/ 43 w 95"/>
                <a:gd name="T23" fmla="*/ 41 h 187"/>
                <a:gd name="T24" fmla="*/ 87 w 95"/>
                <a:gd name="T25" fmla="*/ 29 h 187"/>
                <a:gd name="T26" fmla="*/ 92 w 95"/>
                <a:gd name="T27" fmla="*/ 27 h 187"/>
                <a:gd name="T28" fmla="*/ 95 w 95"/>
                <a:gd name="T29" fmla="*/ 21 h 187"/>
                <a:gd name="T30" fmla="*/ 95 w 95"/>
                <a:gd name="T31" fmla="*/ 10 h 187"/>
                <a:gd name="T32" fmla="*/ 88 w 95"/>
                <a:gd name="T33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187">
                  <a:moveTo>
                    <a:pt x="88" y="3"/>
                  </a:moveTo>
                  <a:cubicBezTo>
                    <a:pt x="65" y="0"/>
                    <a:pt x="44" y="6"/>
                    <a:pt x="27" y="20"/>
                  </a:cubicBezTo>
                  <a:lnTo>
                    <a:pt x="27" y="14"/>
                  </a:lnTo>
                  <a:cubicBezTo>
                    <a:pt x="27" y="10"/>
                    <a:pt x="24" y="7"/>
                    <a:pt x="20" y="7"/>
                  </a:cubicBezTo>
                  <a:lnTo>
                    <a:pt x="7" y="7"/>
                  </a:lnTo>
                  <a:cubicBezTo>
                    <a:pt x="3" y="7"/>
                    <a:pt x="0" y="10"/>
                    <a:pt x="0" y="14"/>
                  </a:cubicBezTo>
                  <a:lnTo>
                    <a:pt x="0" y="180"/>
                  </a:lnTo>
                  <a:cubicBezTo>
                    <a:pt x="0" y="184"/>
                    <a:pt x="3" y="187"/>
                    <a:pt x="7" y="187"/>
                  </a:cubicBezTo>
                  <a:lnTo>
                    <a:pt x="20" y="187"/>
                  </a:lnTo>
                  <a:cubicBezTo>
                    <a:pt x="24" y="187"/>
                    <a:pt x="27" y="184"/>
                    <a:pt x="27" y="180"/>
                  </a:cubicBezTo>
                  <a:lnTo>
                    <a:pt x="27" y="80"/>
                  </a:lnTo>
                  <a:cubicBezTo>
                    <a:pt x="27" y="64"/>
                    <a:pt x="33" y="50"/>
                    <a:pt x="43" y="41"/>
                  </a:cubicBezTo>
                  <a:cubicBezTo>
                    <a:pt x="53" y="31"/>
                    <a:pt x="68" y="27"/>
                    <a:pt x="87" y="29"/>
                  </a:cubicBezTo>
                  <a:cubicBezTo>
                    <a:pt x="89" y="29"/>
                    <a:pt x="91" y="28"/>
                    <a:pt x="92" y="27"/>
                  </a:cubicBezTo>
                  <a:cubicBezTo>
                    <a:pt x="94" y="25"/>
                    <a:pt x="95" y="23"/>
                    <a:pt x="95" y="21"/>
                  </a:cubicBezTo>
                  <a:lnTo>
                    <a:pt x="95" y="10"/>
                  </a:lnTo>
                  <a:cubicBezTo>
                    <a:pt x="95" y="7"/>
                    <a:pt x="92" y="3"/>
                    <a:pt x="88" y="3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72AAC083-216D-4A83-837F-BE57D03AF4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57" y="425"/>
              <a:ext cx="50" cy="60"/>
            </a:xfrm>
            <a:custGeom>
              <a:avLst/>
              <a:gdLst>
                <a:gd name="T0" fmla="*/ 192 w 208"/>
                <a:gd name="T1" fmla="*/ 196 h 248"/>
                <a:gd name="T2" fmla="*/ 182 w 208"/>
                <a:gd name="T3" fmla="*/ 196 h 248"/>
                <a:gd name="T4" fmla="*/ 121 w 208"/>
                <a:gd name="T5" fmla="*/ 222 h 248"/>
                <a:gd name="T6" fmla="*/ 30 w 208"/>
                <a:gd name="T7" fmla="*/ 124 h 248"/>
                <a:gd name="T8" fmla="*/ 121 w 208"/>
                <a:gd name="T9" fmla="*/ 27 h 248"/>
                <a:gd name="T10" fmla="*/ 186 w 208"/>
                <a:gd name="T11" fmla="*/ 55 h 248"/>
                <a:gd name="T12" fmla="*/ 196 w 208"/>
                <a:gd name="T13" fmla="*/ 55 h 248"/>
                <a:gd name="T14" fmla="*/ 205 w 208"/>
                <a:gd name="T15" fmla="*/ 46 h 248"/>
                <a:gd name="T16" fmla="*/ 205 w 208"/>
                <a:gd name="T17" fmla="*/ 37 h 248"/>
                <a:gd name="T18" fmla="*/ 121 w 208"/>
                <a:gd name="T19" fmla="*/ 0 h 248"/>
                <a:gd name="T20" fmla="*/ 0 w 208"/>
                <a:gd name="T21" fmla="*/ 124 h 248"/>
                <a:gd name="T22" fmla="*/ 121 w 208"/>
                <a:gd name="T23" fmla="*/ 248 h 248"/>
                <a:gd name="T24" fmla="*/ 201 w 208"/>
                <a:gd name="T25" fmla="*/ 215 h 248"/>
                <a:gd name="T26" fmla="*/ 201 w 208"/>
                <a:gd name="T27" fmla="*/ 205 h 248"/>
                <a:gd name="T28" fmla="*/ 192 w 208"/>
                <a:gd name="T29" fmla="*/ 19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8" h="248">
                  <a:moveTo>
                    <a:pt x="192" y="196"/>
                  </a:moveTo>
                  <a:cubicBezTo>
                    <a:pt x="189" y="193"/>
                    <a:pt x="185" y="193"/>
                    <a:pt x="182" y="196"/>
                  </a:cubicBezTo>
                  <a:cubicBezTo>
                    <a:pt x="166" y="212"/>
                    <a:pt x="144" y="222"/>
                    <a:pt x="121" y="222"/>
                  </a:cubicBezTo>
                  <a:cubicBezTo>
                    <a:pt x="71" y="222"/>
                    <a:pt x="30" y="178"/>
                    <a:pt x="30" y="124"/>
                  </a:cubicBezTo>
                  <a:cubicBezTo>
                    <a:pt x="30" y="71"/>
                    <a:pt x="71" y="27"/>
                    <a:pt x="121" y="27"/>
                  </a:cubicBezTo>
                  <a:cubicBezTo>
                    <a:pt x="146" y="27"/>
                    <a:pt x="169" y="37"/>
                    <a:pt x="186" y="55"/>
                  </a:cubicBezTo>
                  <a:cubicBezTo>
                    <a:pt x="188" y="58"/>
                    <a:pt x="193" y="58"/>
                    <a:pt x="196" y="55"/>
                  </a:cubicBezTo>
                  <a:lnTo>
                    <a:pt x="205" y="46"/>
                  </a:lnTo>
                  <a:cubicBezTo>
                    <a:pt x="208" y="44"/>
                    <a:pt x="208" y="39"/>
                    <a:pt x="205" y="37"/>
                  </a:cubicBezTo>
                  <a:cubicBezTo>
                    <a:pt x="184" y="14"/>
                    <a:pt x="154" y="0"/>
                    <a:pt x="121" y="0"/>
                  </a:cubicBezTo>
                  <a:cubicBezTo>
                    <a:pt x="56" y="0"/>
                    <a:pt x="0" y="56"/>
                    <a:pt x="0" y="124"/>
                  </a:cubicBezTo>
                  <a:cubicBezTo>
                    <a:pt x="0" y="193"/>
                    <a:pt x="56" y="248"/>
                    <a:pt x="121" y="248"/>
                  </a:cubicBezTo>
                  <a:cubicBezTo>
                    <a:pt x="151" y="248"/>
                    <a:pt x="180" y="236"/>
                    <a:pt x="201" y="215"/>
                  </a:cubicBezTo>
                  <a:cubicBezTo>
                    <a:pt x="204" y="212"/>
                    <a:pt x="204" y="208"/>
                    <a:pt x="201" y="205"/>
                  </a:cubicBezTo>
                  <a:lnTo>
                    <a:pt x="192" y="196"/>
                  </a:ln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57E240B3-4C35-4511-BAA2-E6C409A4B0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83" y="439"/>
              <a:ext cx="38" cy="46"/>
            </a:xfrm>
            <a:custGeom>
              <a:avLst/>
              <a:gdLst>
                <a:gd name="T0" fmla="*/ 148 w 159"/>
                <a:gd name="T1" fmla="*/ 141 h 189"/>
                <a:gd name="T2" fmla="*/ 137 w 159"/>
                <a:gd name="T3" fmla="*/ 141 h 189"/>
                <a:gd name="T4" fmla="*/ 90 w 159"/>
                <a:gd name="T5" fmla="*/ 163 h 189"/>
                <a:gd name="T6" fmla="*/ 27 w 159"/>
                <a:gd name="T7" fmla="*/ 96 h 189"/>
                <a:gd name="T8" fmla="*/ 90 w 159"/>
                <a:gd name="T9" fmla="*/ 27 h 189"/>
                <a:gd name="T10" fmla="*/ 137 w 159"/>
                <a:gd name="T11" fmla="*/ 49 h 189"/>
                <a:gd name="T12" fmla="*/ 147 w 159"/>
                <a:gd name="T13" fmla="*/ 49 h 189"/>
                <a:gd name="T14" fmla="*/ 156 w 159"/>
                <a:gd name="T15" fmla="*/ 40 h 189"/>
                <a:gd name="T16" fmla="*/ 157 w 159"/>
                <a:gd name="T17" fmla="*/ 30 h 189"/>
                <a:gd name="T18" fmla="*/ 90 w 159"/>
                <a:gd name="T19" fmla="*/ 0 h 189"/>
                <a:gd name="T20" fmla="*/ 0 w 159"/>
                <a:gd name="T21" fmla="*/ 96 h 189"/>
                <a:gd name="T22" fmla="*/ 90 w 159"/>
                <a:gd name="T23" fmla="*/ 189 h 189"/>
                <a:gd name="T24" fmla="*/ 157 w 159"/>
                <a:gd name="T25" fmla="*/ 159 h 189"/>
                <a:gd name="T26" fmla="*/ 157 w 159"/>
                <a:gd name="T27" fmla="*/ 150 h 189"/>
                <a:gd name="T28" fmla="*/ 148 w 159"/>
                <a:gd name="T29" fmla="*/ 14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" h="189">
                  <a:moveTo>
                    <a:pt x="148" y="141"/>
                  </a:moveTo>
                  <a:cubicBezTo>
                    <a:pt x="145" y="138"/>
                    <a:pt x="140" y="138"/>
                    <a:pt x="137" y="141"/>
                  </a:cubicBezTo>
                  <a:cubicBezTo>
                    <a:pt x="126" y="155"/>
                    <a:pt x="110" y="163"/>
                    <a:pt x="90" y="163"/>
                  </a:cubicBezTo>
                  <a:cubicBezTo>
                    <a:pt x="55" y="163"/>
                    <a:pt x="27" y="133"/>
                    <a:pt x="27" y="96"/>
                  </a:cubicBezTo>
                  <a:cubicBezTo>
                    <a:pt x="27" y="58"/>
                    <a:pt x="55" y="27"/>
                    <a:pt x="90" y="27"/>
                  </a:cubicBezTo>
                  <a:cubicBezTo>
                    <a:pt x="109" y="27"/>
                    <a:pt x="126" y="35"/>
                    <a:pt x="137" y="49"/>
                  </a:cubicBezTo>
                  <a:cubicBezTo>
                    <a:pt x="140" y="52"/>
                    <a:pt x="144" y="52"/>
                    <a:pt x="147" y="49"/>
                  </a:cubicBezTo>
                  <a:lnTo>
                    <a:pt x="156" y="40"/>
                  </a:lnTo>
                  <a:cubicBezTo>
                    <a:pt x="159" y="37"/>
                    <a:pt x="159" y="33"/>
                    <a:pt x="157" y="30"/>
                  </a:cubicBezTo>
                  <a:cubicBezTo>
                    <a:pt x="141" y="11"/>
                    <a:pt x="117" y="0"/>
                    <a:pt x="90" y="0"/>
                  </a:cubicBezTo>
                  <a:cubicBezTo>
                    <a:pt x="40" y="0"/>
                    <a:pt x="0" y="43"/>
                    <a:pt x="0" y="96"/>
                  </a:cubicBezTo>
                  <a:cubicBezTo>
                    <a:pt x="0" y="147"/>
                    <a:pt x="40" y="189"/>
                    <a:pt x="90" y="189"/>
                  </a:cubicBezTo>
                  <a:cubicBezTo>
                    <a:pt x="117" y="189"/>
                    <a:pt x="141" y="178"/>
                    <a:pt x="157" y="159"/>
                  </a:cubicBezTo>
                  <a:cubicBezTo>
                    <a:pt x="159" y="157"/>
                    <a:pt x="159" y="153"/>
                    <a:pt x="157" y="150"/>
                  </a:cubicBezTo>
                  <a:lnTo>
                    <a:pt x="148" y="141"/>
                  </a:ln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9C46D527-2945-446F-AA79-A4761A6AA4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1" y="233"/>
              <a:ext cx="48" cy="188"/>
            </a:xfrm>
            <a:custGeom>
              <a:avLst/>
              <a:gdLst>
                <a:gd name="T0" fmla="*/ 0 w 202"/>
                <a:gd name="T1" fmla="*/ 0 h 783"/>
                <a:gd name="T2" fmla="*/ 0 w 202"/>
                <a:gd name="T3" fmla="*/ 435 h 783"/>
                <a:gd name="T4" fmla="*/ 84 w 202"/>
                <a:gd name="T5" fmla="*/ 724 h 783"/>
                <a:gd name="T6" fmla="*/ 202 w 202"/>
                <a:gd name="T7" fmla="*/ 783 h 783"/>
                <a:gd name="T8" fmla="*/ 202 w 202"/>
                <a:gd name="T9" fmla="*/ 395 h 783"/>
                <a:gd name="T10" fmla="*/ 0 w 202"/>
                <a:gd name="T11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783">
                  <a:moveTo>
                    <a:pt x="0" y="0"/>
                  </a:moveTo>
                  <a:lnTo>
                    <a:pt x="0" y="435"/>
                  </a:lnTo>
                  <a:cubicBezTo>
                    <a:pt x="0" y="602"/>
                    <a:pt x="29" y="678"/>
                    <a:pt x="84" y="724"/>
                  </a:cubicBezTo>
                  <a:cubicBezTo>
                    <a:pt x="115" y="749"/>
                    <a:pt x="155" y="767"/>
                    <a:pt x="202" y="783"/>
                  </a:cubicBezTo>
                  <a:lnTo>
                    <a:pt x="202" y="395"/>
                  </a:lnTo>
                  <a:cubicBezTo>
                    <a:pt x="200" y="233"/>
                    <a:pt x="121" y="90"/>
                    <a:pt x="0" y="0"/>
                  </a:cubicBezTo>
                  <a:close/>
                </a:path>
              </a:pathLst>
            </a:custGeom>
            <a:solidFill>
              <a:srgbClr val="E6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DEBF613B-C7B4-4DD7-9444-76FBC27702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5" y="233"/>
              <a:ext cx="48" cy="188"/>
            </a:xfrm>
            <a:custGeom>
              <a:avLst/>
              <a:gdLst>
                <a:gd name="T0" fmla="*/ 201 w 201"/>
                <a:gd name="T1" fmla="*/ 0 h 783"/>
                <a:gd name="T2" fmla="*/ 201 w 201"/>
                <a:gd name="T3" fmla="*/ 435 h 783"/>
                <a:gd name="T4" fmla="*/ 117 w 201"/>
                <a:gd name="T5" fmla="*/ 724 h 783"/>
                <a:gd name="T6" fmla="*/ 0 w 201"/>
                <a:gd name="T7" fmla="*/ 783 h 783"/>
                <a:gd name="T8" fmla="*/ 0 w 201"/>
                <a:gd name="T9" fmla="*/ 395 h 783"/>
                <a:gd name="T10" fmla="*/ 201 w 201"/>
                <a:gd name="T11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783">
                  <a:moveTo>
                    <a:pt x="201" y="0"/>
                  </a:moveTo>
                  <a:lnTo>
                    <a:pt x="201" y="435"/>
                  </a:lnTo>
                  <a:cubicBezTo>
                    <a:pt x="201" y="602"/>
                    <a:pt x="172" y="678"/>
                    <a:pt x="117" y="724"/>
                  </a:cubicBezTo>
                  <a:cubicBezTo>
                    <a:pt x="86" y="749"/>
                    <a:pt x="47" y="767"/>
                    <a:pt x="0" y="783"/>
                  </a:cubicBezTo>
                  <a:lnTo>
                    <a:pt x="0" y="395"/>
                  </a:lnTo>
                  <a:cubicBezTo>
                    <a:pt x="2" y="233"/>
                    <a:pt x="80" y="90"/>
                    <a:pt x="201" y="0"/>
                  </a:cubicBezTo>
                  <a:close/>
                </a:path>
              </a:pathLst>
            </a:custGeom>
            <a:solidFill>
              <a:srgbClr val="E6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D86882BF-AA11-47F2-962E-D908DFAA9F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7" y="209"/>
              <a:ext cx="240" cy="276"/>
            </a:xfrm>
            <a:custGeom>
              <a:avLst/>
              <a:gdLst>
                <a:gd name="T0" fmla="*/ 500 w 1001"/>
                <a:gd name="T1" fmla="*/ 1145 h 1145"/>
                <a:gd name="T2" fmla="*/ 1001 w 1001"/>
                <a:gd name="T3" fmla="*/ 636 h 1145"/>
                <a:gd name="T4" fmla="*/ 1001 w 1001"/>
                <a:gd name="T5" fmla="*/ 0 h 1145"/>
                <a:gd name="T6" fmla="*/ 799 w 1001"/>
                <a:gd name="T7" fmla="*/ 56 h 1145"/>
                <a:gd name="T8" fmla="*/ 799 w 1001"/>
                <a:gd name="T9" fmla="*/ 581 h 1145"/>
                <a:gd name="T10" fmla="*/ 500 w 1001"/>
                <a:gd name="T11" fmla="*/ 942 h 1145"/>
                <a:gd name="T12" fmla="*/ 202 w 1001"/>
                <a:gd name="T13" fmla="*/ 581 h 1145"/>
                <a:gd name="T14" fmla="*/ 202 w 1001"/>
                <a:gd name="T15" fmla="*/ 56 h 1145"/>
                <a:gd name="T16" fmla="*/ 0 w 1001"/>
                <a:gd name="T17" fmla="*/ 0 h 1145"/>
                <a:gd name="T18" fmla="*/ 0 w 1001"/>
                <a:gd name="T19" fmla="*/ 636 h 1145"/>
                <a:gd name="T20" fmla="*/ 500 w 1001"/>
                <a:gd name="T21" fmla="*/ 1145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1" h="1145">
                  <a:moveTo>
                    <a:pt x="500" y="1145"/>
                  </a:moveTo>
                  <a:cubicBezTo>
                    <a:pt x="776" y="1145"/>
                    <a:pt x="1001" y="925"/>
                    <a:pt x="1001" y="636"/>
                  </a:cubicBezTo>
                  <a:lnTo>
                    <a:pt x="1001" y="0"/>
                  </a:lnTo>
                  <a:cubicBezTo>
                    <a:pt x="928" y="4"/>
                    <a:pt x="860" y="24"/>
                    <a:pt x="799" y="56"/>
                  </a:cubicBezTo>
                  <a:lnTo>
                    <a:pt x="799" y="581"/>
                  </a:lnTo>
                  <a:cubicBezTo>
                    <a:pt x="799" y="930"/>
                    <a:pt x="547" y="942"/>
                    <a:pt x="500" y="942"/>
                  </a:cubicBezTo>
                  <a:cubicBezTo>
                    <a:pt x="454" y="942"/>
                    <a:pt x="202" y="930"/>
                    <a:pt x="202" y="581"/>
                  </a:cubicBezTo>
                  <a:lnTo>
                    <a:pt x="202" y="56"/>
                  </a:lnTo>
                  <a:cubicBezTo>
                    <a:pt x="141" y="24"/>
                    <a:pt x="73" y="4"/>
                    <a:pt x="0" y="0"/>
                  </a:cubicBezTo>
                  <a:lnTo>
                    <a:pt x="0" y="636"/>
                  </a:lnTo>
                  <a:cubicBezTo>
                    <a:pt x="0" y="925"/>
                    <a:pt x="224" y="1145"/>
                    <a:pt x="500" y="1145"/>
                  </a:cubicBezTo>
                  <a:close/>
                </a:path>
              </a:pathLst>
            </a:custGeom>
            <a:solidFill>
              <a:srgbClr val="F07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C9EE8D77-BB11-4055-A2FD-D0C9837601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2" y="187"/>
              <a:ext cx="70" cy="83"/>
            </a:xfrm>
            <a:custGeom>
              <a:avLst/>
              <a:gdLst>
                <a:gd name="T0" fmla="*/ 147 w 294"/>
                <a:gd name="T1" fmla="*/ 347 h 347"/>
                <a:gd name="T2" fmla="*/ 294 w 294"/>
                <a:gd name="T3" fmla="*/ 162 h 347"/>
                <a:gd name="T4" fmla="*/ 147 w 294"/>
                <a:gd name="T5" fmla="*/ 0 h 347"/>
                <a:gd name="T6" fmla="*/ 0 w 294"/>
                <a:gd name="T7" fmla="*/ 162 h 347"/>
                <a:gd name="T8" fmla="*/ 147 w 294"/>
                <a:gd name="T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47">
                  <a:moveTo>
                    <a:pt x="147" y="347"/>
                  </a:moveTo>
                  <a:cubicBezTo>
                    <a:pt x="183" y="275"/>
                    <a:pt x="233" y="212"/>
                    <a:pt x="294" y="162"/>
                  </a:cubicBezTo>
                  <a:cubicBezTo>
                    <a:pt x="258" y="98"/>
                    <a:pt x="208" y="43"/>
                    <a:pt x="147" y="0"/>
                  </a:cubicBezTo>
                  <a:cubicBezTo>
                    <a:pt x="87" y="43"/>
                    <a:pt x="37" y="98"/>
                    <a:pt x="0" y="162"/>
                  </a:cubicBezTo>
                  <a:cubicBezTo>
                    <a:pt x="61" y="212"/>
                    <a:pt x="112" y="275"/>
                    <a:pt x="147" y="347"/>
                  </a:cubicBezTo>
                  <a:close/>
                </a:path>
              </a:pathLst>
            </a:custGeom>
            <a:solidFill>
              <a:srgbClr val="003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64659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C957E1BD-E62B-4953-8F67-8DDA9FDFEEDF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841DAF-11CD-4D6E-A9E2-F440749B1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" y="1100093"/>
            <a:ext cx="10766044" cy="73794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Enter </a:t>
            </a:r>
            <a:r>
              <a:rPr lang="nl-NL" dirty="0" err="1"/>
              <a:t>title</a:t>
            </a:r>
            <a:r>
              <a:rPr lang="nl-NL" dirty="0"/>
              <a:t> here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C723EE4-8616-4984-A1F0-0582DFEC57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4944" y="1838037"/>
            <a:ext cx="10744200" cy="4858327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300">
                <a:solidFill>
                  <a:schemeClr val="bg1"/>
                </a:solidFill>
              </a:defRPr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</a:lstStyle>
          <a:p>
            <a:pPr lvl="0"/>
            <a:r>
              <a:rPr lang="nl-NL" dirty="0" err="1"/>
              <a:t>Plain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, </a:t>
            </a:r>
            <a:r>
              <a:rPr lang="nl-NL" dirty="0" err="1"/>
              <a:t>bullets</a:t>
            </a:r>
            <a:r>
              <a:rPr lang="nl-NL" dirty="0"/>
              <a:t> or </a:t>
            </a:r>
            <a:r>
              <a:rPr lang="nl-NL" dirty="0" err="1"/>
              <a:t>graphics</a:t>
            </a:r>
            <a:r>
              <a:rPr lang="nl-NL" dirty="0"/>
              <a:t> here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9793D5ED-8D56-43D9-93CB-EF80C98622CB}"/>
              </a:ext>
            </a:extLst>
          </p:cNvPr>
          <p:cNvGrpSpPr/>
          <p:nvPr userDrawn="1"/>
        </p:nvGrpSpPr>
        <p:grpSpPr>
          <a:xfrm>
            <a:off x="5907619" y="289984"/>
            <a:ext cx="389467" cy="484716"/>
            <a:chOff x="4430714" y="217488"/>
            <a:chExt cx="292100" cy="363537"/>
          </a:xfrm>
        </p:grpSpPr>
        <p:sp>
          <p:nvSpPr>
            <p:cNvPr id="7" name="Freeform 48">
              <a:extLst>
                <a:ext uri="{FF2B5EF4-FFF2-40B4-BE49-F238E27FC236}">
                  <a16:creationId xmlns:a16="http://schemas.microsoft.com/office/drawing/2014/main" id="{94B47AA1-7561-4D6F-AE75-54DB8D47D8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1" y="273050"/>
              <a:ext cx="60325" cy="230187"/>
            </a:xfrm>
            <a:custGeom>
              <a:avLst/>
              <a:gdLst>
                <a:gd name="T0" fmla="*/ 0 w 202"/>
                <a:gd name="T1" fmla="*/ 0 h 783"/>
                <a:gd name="T2" fmla="*/ 0 w 202"/>
                <a:gd name="T3" fmla="*/ 435 h 783"/>
                <a:gd name="T4" fmla="*/ 84 w 202"/>
                <a:gd name="T5" fmla="*/ 724 h 783"/>
                <a:gd name="T6" fmla="*/ 202 w 202"/>
                <a:gd name="T7" fmla="*/ 783 h 783"/>
                <a:gd name="T8" fmla="*/ 202 w 202"/>
                <a:gd name="T9" fmla="*/ 395 h 783"/>
                <a:gd name="T10" fmla="*/ 0 w 202"/>
                <a:gd name="T11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783">
                  <a:moveTo>
                    <a:pt x="0" y="0"/>
                  </a:moveTo>
                  <a:lnTo>
                    <a:pt x="0" y="435"/>
                  </a:lnTo>
                  <a:cubicBezTo>
                    <a:pt x="0" y="602"/>
                    <a:pt x="29" y="678"/>
                    <a:pt x="84" y="724"/>
                  </a:cubicBezTo>
                  <a:cubicBezTo>
                    <a:pt x="115" y="749"/>
                    <a:pt x="155" y="767"/>
                    <a:pt x="202" y="783"/>
                  </a:cubicBezTo>
                  <a:lnTo>
                    <a:pt x="202" y="395"/>
                  </a:lnTo>
                  <a:cubicBezTo>
                    <a:pt x="200" y="233"/>
                    <a:pt x="121" y="9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" name="Freeform 49">
              <a:extLst>
                <a:ext uri="{FF2B5EF4-FFF2-40B4-BE49-F238E27FC236}">
                  <a16:creationId xmlns:a16="http://schemas.microsoft.com/office/drawing/2014/main" id="{B5357682-336D-4047-AEA3-1CD6A77A5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6289" y="273050"/>
              <a:ext cx="58738" cy="230187"/>
            </a:xfrm>
            <a:custGeom>
              <a:avLst/>
              <a:gdLst>
                <a:gd name="T0" fmla="*/ 201 w 201"/>
                <a:gd name="T1" fmla="*/ 0 h 783"/>
                <a:gd name="T2" fmla="*/ 201 w 201"/>
                <a:gd name="T3" fmla="*/ 435 h 783"/>
                <a:gd name="T4" fmla="*/ 117 w 201"/>
                <a:gd name="T5" fmla="*/ 724 h 783"/>
                <a:gd name="T6" fmla="*/ 0 w 201"/>
                <a:gd name="T7" fmla="*/ 783 h 783"/>
                <a:gd name="T8" fmla="*/ 0 w 201"/>
                <a:gd name="T9" fmla="*/ 395 h 783"/>
                <a:gd name="T10" fmla="*/ 201 w 201"/>
                <a:gd name="T11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783">
                  <a:moveTo>
                    <a:pt x="201" y="0"/>
                  </a:moveTo>
                  <a:lnTo>
                    <a:pt x="201" y="435"/>
                  </a:lnTo>
                  <a:cubicBezTo>
                    <a:pt x="201" y="602"/>
                    <a:pt x="172" y="678"/>
                    <a:pt x="117" y="724"/>
                  </a:cubicBezTo>
                  <a:cubicBezTo>
                    <a:pt x="86" y="749"/>
                    <a:pt x="47" y="767"/>
                    <a:pt x="0" y="783"/>
                  </a:cubicBezTo>
                  <a:lnTo>
                    <a:pt x="0" y="395"/>
                  </a:lnTo>
                  <a:cubicBezTo>
                    <a:pt x="2" y="233"/>
                    <a:pt x="80" y="90"/>
                    <a:pt x="2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" name="Freeform 50">
              <a:extLst>
                <a:ext uri="{FF2B5EF4-FFF2-40B4-BE49-F238E27FC236}">
                  <a16:creationId xmlns:a16="http://schemas.microsoft.com/office/drawing/2014/main" id="{593FD679-39CE-471E-818B-E7D0A0B8B6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0714" y="244475"/>
              <a:ext cx="292100" cy="336550"/>
            </a:xfrm>
            <a:custGeom>
              <a:avLst/>
              <a:gdLst>
                <a:gd name="T0" fmla="*/ 500 w 1001"/>
                <a:gd name="T1" fmla="*/ 1145 h 1145"/>
                <a:gd name="T2" fmla="*/ 1001 w 1001"/>
                <a:gd name="T3" fmla="*/ 636 h 1145"/>
                <a:gd name="T4" fmla="*/ 1001 w 1001"/>
                <a:gd name="T5" fmla="*/ 0 h 1145"/>
                <a:gd name="T6" fmla="*/ 799 w 1001"/>
                <a:gd name="T7" fmla="*/ 56 h 1145"/>
                <a:gd name="T8" fmla="*/ 799 w 1001"/>
                <a:gd name="T9" fmla="*/ 581 h 1145"/>
                <a:gd name="T10" fmla="*/ 500 w 1001"/>
                <a:gd name="T11" fmla="*/ 942 h 1145"/>
                <a:gd name="T12" fmla="*/ 202 w 1001"/>
                <a:gd name="T13" fmla="*/ 581 h 1145"/>
                <a:gd name="T14" fmla="*/ 202 w 1001"/>
                <a:gd name="T15" fmla="*/ 56 h 1145"/>
                <a:gd name="T16" fmla="*/ 0 w 1001"/>
                <a:gd name="T17" fmla="*/ 0 h 1145"/>
                <a:gd name="T18" fmla="*/ 0 w 1001"/>
                <a:gd name="T19" fmla="*/ 636 h 1145"/>
                <a:gd name="T20" fmla="*/ 500 w 1001"/>
                <a:gd name="T21" fmla="*/ 1145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1" h="1145">
                  <a:moveTo>
                    <a:pt x="500" y="1145"/>
                  </a:moveTo>
                  <a:cubicBezTo>
                    <a:pt x="776" y="1145"/>
                    <a:pt x="1001" y="925"/>
                    <a:pt x="1001" y="636"/>
                  </a:cubicBezTo>
                  <a:lnTo>
                    <a:pt x="1001" y="0"/>
                  </a:lnTo>
                  <a:cubicBezTo>
                    <a:pt x="928" y="4"/>
                    <a:pt x="860" y="24"/>
                    <a:pt x="799" y="56"/>
                  </a:cubicBezTo>
                  <a:lnTo>
                    <a:pt x="799" y="581"/>
                  </a:lnTo>
                  <a:cubicBezTo>
                    <a:pt x="799" y="930"/>
                    <a:pt x="547" y="942"/>
                    <a:pt x="500" y="942"/>
                  </a:cubicBezTo>
                  <a:cubicBezTo>
                    <a:pt x="454" y="942"/>
                    <a:pt x="202" y="930"/>
                    <a:pt x="202" y="581"/>
                  </a:cubicBezTo>
                  <a:lnTo>
                    <a:pt x="202" y="56"/>
                  </a:lnTo>
                  <a:cubicBezTo>
                    <a:pt x="141" y="24"/>
                    <a:pt x="73" y="4"/>
                    <a:pt x="0" y="0"/>
                  </a:cubicBezTo>
                  <a:lnTo>
                    <a:pt x="0" y="636"/>
                  </a:lnTo>
                  <a:cubicBezTo>
                    <a:pt x="0" y="925"/>
                    <a:pt x="224" y="1145"/>
                    <a:pt x="500" y="1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" name="Freeform 51">
              <a:extLst>
                <a:ext uri="{FF2B5EF4-FFF2-40B4-BE49-F238E27FC236}">
                  <a16:creationId xmlns:a16="http://schemas.microsoft.com/office/drawing/2014/main" id="{C59D964D-B0C8-40AD-804E-168FDFD4C0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3901" y="217488"/>
              <a:ext cx="85725" cy="101600"/>
            </a:xfrm>
            <a:custGeom>
              <a:avLst/>
              <a:gdLst>
                <a:gd name="T0" fmla="*/ 147 w 295"/>
                <a:gd name="T1" fmla="*/ 347 h 347"/>
                <a:gd name="T2" fmla="*/ 295 w 295"/>
                <a:gd name="T3" fmla="*/ 162 h 347"/>
                <a:gd name="T4" fmla="*/ 147 w 295"/>
                <a:gd name="T5" fmla="*/ 0 h 347"/>
                <a:gd name="T6" fmla="*/ 0 w 295"/>
                <a:gd name="T7" fmla="*/ 162 h 347"/>
                <a:gd name="T8" fmla="*/ 147 w 295"/>
                <a:gd name="T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347">
                  <a:moveTo>
                    <a:pt x="147" y="347"/>
                  </a:moveTo>
                  <a:cubicBezTo>
                    <a:pt x="183" y="275"/>
                    <a:pt x="233" y="212"/>
                    <a:pt x="295" y="162"/>
                  </a:cubicBezTo>
                  <a:cubicBezTo>
                    <a:pt x="258" y="98"/>
                    <a:pt x="208" y="43"/>
                    <a:pt x="147" y="0"/>
                  </a:cubicBezTo>
                  <a:cubicBezTo>
                    <a:pt x="87" y="43"/>
                    <a:pt x="37" y="98"/>
                    <a:pt x="0" y="162"/>
                  </a:cubicBezTo>
                  <a:cubicBezTo>
                    <a:pt x="61" y="212"/>
                    <a:pt x="112" y="275"/>
                    <a:pt x="147" y="3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32243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3CCC1A1E-656A-4AF0-AA4A-4C5B0A9CBB55}"/>
              </a:ext>
            </a:extLst>
          </p:cNvPr>
          <p:cNvSpPr/>
          <p:nvPr userDrawn="1"/>
        </p:nvSpPr>
        <p:spPr>
          <a:xfrm>
            <a:off x="1" y="6271260"/>
            <a:ext cx="12192000" cy="586740"/>
          </a:xfrm>
          <a:prstGeom prst="rect">
            <a:avLst/>
          </a:prstGeom>
          <a:solidFill>
            <a:srgbClr val="CED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05E57A9-EF42-41CC-A2FF-69FC4446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1100092"/>
            <a:ext cx="10845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Hier de titel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4C743E-8D29-4316-98AB-B30200D58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1200" y="6381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rgbClr val="00373E"/>
                </a:solidFill>
              </a:defRPr>
            </a:lvl1pPr>
          </a:lstStyle>
          <a:p>
            <a:r>
              <a:rPr lang="nl-NL"/>
              <a:t>Example footer | July 2018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A6CEDF9-8401-43A2-A4AB-0E7332B8A3E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13" y="0"/>
            <a:ext cx="495173" cy="1011192"/>
          </a:xfrm>
          <a:prstGeom prst="rect">
            <a:avLst/>
          </a:prstGeom>
        </p:spPr>
      </p:pic>
      <p:sp>
        <p:nvSpPr>
          <p:cNvPr id="12" name="Tijdelijke aanduiding voor datum 3">
            <a:extLst>
              <a:ext uri="{FF2B5EF4-FFF2-40B4-BE49-F238E27FC236}">
                <a16:creationId xmlns:a16="http://schemas.microsoft.com/office/drawing/2014/main" id="{99FB145B-8E4A-4968-B729-8C3F1AFEE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98356" y="6381747"/>
            <a:ext cx="2320544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ct val="150000"/>
              </a:lnSpc>
              <a:defRPr sz="1250"/>
            </a:lvl1pPr>
          </a:lstStyle>
          <a:p>
            <a:fld id="{6C2CCAB5-5085-45A0-9A3F-87592D620DA4}" type="datetime1">
              <a:rPr lang="nl-NL" smtClean="0"/>
              <a:t>6-9-2022</a:t>
            </a:fld>
            <a:endParaRPr lang="nl-NL" dirty="0"/>
          </a:p>
        </p:txBody>
      </p:sp>
      <p:sp>
        <p:nvSpPr>
          <p:cNvPr id="13" name="Tijdelijke aanduiding voor dianummer 5">
            <a:extLst>
              <a:ext uri="{FF2B5EF4-FFF2-40B4-BE49-F238E27FC236}">
                <a16:creationId xmlns:a16="http://schemas.microsoft.com/office/drawing/2014/main" id="{0159C142-67A5-445A-80A6-26B1324ED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381748"/>
            <a:ext cx="557784" cy="36512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defRPr sz="1250"/>
            </a:lvl1pPr>
          </a:lstStyle>
          <a:p>
            <a:fld id="{55A188FA-AAFE-4713-8BE1-64CAD04AEEC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064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84" r:id="rId4"/>
    <p:sldLayoutId id="2147483667" r:id="rId5"/>
    <p:sldLayoutId id="2147483668" r:id="rId6"/>
    <p:sldLayoutId id="2147483669" r:id="rId7"/>
    <p:sldLayoutId id="2147483683" r:id="rId8"/>
    <p:sldLayoutId id="214748368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E89E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bisweden.github.io/workshop-scRNAseq/exercis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D9AD063-8927-42A7-B756-59F9DA0F5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Data </a:t>
            </a:r>
            <a:r>
              <a:rPr lang="nl-NL" dirty="0" err="1" smtClean="0"/>
              <a:t>structure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Instructions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rerun</a:t>
            </a:r>
            <a:r>
              <a:rPr lang="nl-NL" dirty="0" smtClean="0"/>
              <a:t> </a:t>
            </a:r>
            <a:r>
              <a:rPr lang="nl-NL" dirty="0" err="1" smtClean="0"/>
              <a:t>pipelines</a:t>
            </a:r>
            <a:endParaRPr lang="nl-NL" dirty="0"/>
          </a:p>
        </p:txBody>
      </p:sp>
      <p:sp>
        <p:nvSpPr>
          <p:cNvPr id="6" name="Ondertitel 5">
            <a:extLst>
              <a:ext uri="{FF2B5EF4-FFF2-40B4-BE49-F238E27FC236}">
                <a16:creationId xmlns:a16="http://schemas.microsoft.com/office/drawing/2014/main" id="{B63C00A0-441D-4451-8F5A-478E2B307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Changlin Ke</a:t>
            </a:r>
            <a:endParaRPr lang="nl-NL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7EBE3F6-A8EE-4910-B6E0-F01CD3A915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542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334917"/>
            <a:ext cx="10766044" cy="1325563"/>
          </a:xfrm>
        </p:spPr>
        <p:txBody>
          <a:bodyPr/>
          <a:lstStyle/>
          <a:p>
            <a:r>
              <a:rPr lang="nl-NL" dirty="0" smtClean="0"/>
              <a:t>Important </a:t>
            </a:r>
            <a:r>
              <a:rPr lang="nl-NL" dirty="0" err="1" smtClean="0"/>
              <a:t>inputs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660480"/>
            <a:ext cx="10766044" cy="4516483"/>
          </a:xfrm>
        </p:spPr>
        <p:txBody>
          <a:bodyPr/>
          <a:lstStyle/>
          <a:p>
            <a:r>
              <a:rPr lang="nl-NL" sz="2000" dirty="0" smtClean="0"/>
              <a:t>scRNA-seq data: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smtClean="0"/>
              <a:t>Cillo</a:t>
            </a:r>
            <a:r>
              <a:rPr lang="nl-NL" sz="2000" dirty="0" smtClean="0"/>
              <a:t> (</a:t>
            </a:r>
            <a:r>
              <a:rPr lang="nl-NL" sz="2000" dirty="0" err="1" smtClean="0"/>
              <a:t>processed</a:t>
            </a:r>
            <a:r>
              <a:rPr lang="nl-NL" sz="2000" dirty="0" smtClean="0"/>
              <a:t> scanpy </a:t>
            </a:r>
            <a:r>
              <a:rPr lang="nl-NL" sz="2000" dirty="0" err="1" smtClean="0"/>
              <a:t>objects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original</a:t>
            </a:r>
            <a:r>
              <a:rPr lang="nl-NL" sz="2000" dirty="0" smtClean="0"/>
              <a:t> 10X samples </a:t>
            </a:r>
            <a:r>
              <a:rPr lang="nl-NL" sz="2000" dirty="0" err="1" smtClean="0"/>
              <a:t>from</a:t>
            </a:r>
            <a:r>
              <a:rPr lang="nl-NL" sz="2000" dirty="0" smtClean="0"/>
              <a:t> GEO): </a:t>
            </a:r>
            <a:r>
              <a:rPr lang="nl-NL" sz="2000" dirty="0"/>
              <a:t>/home/</a:t>
            </a:r>
            <a:r>
              <a:rPr lang="nl-NL" sz="2000" dirty="0" err="1"/>
              <a:t>cke</a:t>
            </a:r>
            <a:r>
              <a:rPr lang="nl-NL" sz="2000" dirty="0"/>
              <a:t>/Cillo</a:t>
            </a:r>
            <a:r>
              <a:rPr lang="nl-NL" sz="2000" dirty="0" smtClean="0"/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 smtClean="0"/>
              <a:t>Puram</a:t>
            </a:r>
            <a:r>
              <a:rPr lang="nl-NL" sz="2000" dirty="0" smtClean="0"/>
              <a:t> scanpy object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count</a:t>
            </a:r>
            <a:r>
              <a:rPr lang="nl-NL" sz="2000" dirty="0" smtClean="0"/>
              <a:t> matrix </a:t>
            </a:r>
            <a:r>
              <a:rPr lang="nl-NL" sz="2000" dirty="0" err="1" smtClean="0"/>
              <a:t>after</a:t>
            </a:r>
            <a:r>
              <a:rPr lang="nl-NL" sz="2000" dirty="0" smtClean="0"/>
              <a:t> </a:t>
            </a:r>
            <a:r>
              <a:rPr lang="nl-NL" sz="2000" dirty="0" err="1" smtClean="0"/>
              <a:t>DataManip.ipynb</a:t>
            </a:r>
            <a:r>
              <a:rPr lang="nl-NL" sz="2000" dirty="0"/>
              <a:t>: "/home/</a:t>
            </a:r>
            <a:r>
              <a:rPr lang="nl-NL" sz="2000" dirty="0" err="1"/>
              <a:t>cke</a:t>
            </a:r>
            <a:r>
              <a:rPr lang="nl-NL" sz="2000" dirty="0"/>
              <a:t>/</a:t>
            </a:r>
            <a:r>
              <a:rPr lang="nl-NL" sz="2000" dirty="0" err="1"/>
              <a:t>Puram</a:t>
            </a:r>
            <a:r>
              <a:rPr lang="nl-NL" sz="2000" dirty="0"/>
              <a:t>/HNSCC2PuramGSE103322_HNSCC_exp_TPM_symbol.tsv" </a:t>
            </a:r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DEG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self-defined</a:t>
            </a:r>
            <a:r>
              <a:rPr lang="nl-NL" sz="2000" dirty="0" smtClean="0"/>
              <a:t> </a:t>
            </a:r>
            <a:r>
              <a:rPr lang="nl-NL" sz="2000" b="1" dirty="0" smtClean="0"/>
              <a:t>Markers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Puram</a:t>
            </a:r>
            <a:r>
              <a:rPr lang="nl-NL" sz="2000" dirty="0"/>
              <a:t>: "/home/</a:t>
            </a:r>
            <a:r>
              <a:rPr lang="nl-NL" sz="2000" dirty="0" err="1"/>
              <a:t>cke</a:t>
            </a:r>
            <a:r>
              <a:rPr lang="nl-NL" sz="2000" dirty="0"/>
              <a:t>/</a:t>
            </a:r>
            <a:r>
              <a:rPr lang="nl-NL" sz="2000" dirty="0" err="1"/>
              <a:t>Puram</a:t>
            </a:r>
            <a:r>
              <a:rPr lang="nl-NL" sz="2000" dirty="0"/>
              <a:t>/markers</a:t>
            </a:r>
            <a:r>
              <a:rPr lang="nl-NL" sz="2000" dirty="0" smtClean="0"/>
              <a:t>/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 dirty="0" smtClean="0"/>
              <a:t>Labels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major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/>
              <a:t>immune subtypes: /home/</a:t>
            </a:r>
            <a:r>
              <a:rPr lang="nl-NL" sz="2000" dirty="0" err="1"/>
              <a:t>cke</a:t>
            </a:r>
            <a:r>
              <a:rPr lang="nl-NL" sz="2000" dirty="0"/>
              <a:t>/</a:t>
            </a:r>
            <a:r>
              <a:rPr lang="nl-NL" sz="2000" dirty="0" err="1"/>
              <a:t>Puram</a:t>
            </a:r>
            <a:r>
              <a:rPr lang="nl-NL" sz="2000" dirty="0"/>
              <a:t>/</a:t>
            </a:r>
            <a:r>
              <a:rPr lang="nl-NL" sz="2000" dirty="0" err="1"/>
              <a:t>scRNAlabels</a:t>
            </a:r>
            <a:r>
              <a:rPr lang="nl-NL" sz="2000" dirty="0"/>
              <a:t>/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b="1" dirty="0" smtClean="0"/>
              <a:t>Bulk RNA-</a:t>
            </a:r>
            <a:r>
              <a:rPr lang="nl-NL" sz="2000" b="1" dirty="0" err="1" smtClean="0"/>
              <a:t>seq</a:t>
            </a:r>
            <a:r>
              <a:rPr lang="nl-NL" sz="2000" b="1" dirty="0" smtClean="0"/>
              <a:t> data</a:t>
            </a:r>
            <a:r>
              <a:rPr lang="nl-NL" sz="2000" dirty="0"/>
              <a:t>: "/</a:t>
            </a:r>
            <a:r>
              <a:rPr lang="nl-NL" sz="2000" dirty="0" smtClean="0"/>
              <a:t>home/</a:t>
            </a:r>
            <a:r>
              <a:rPr lang="nl-NL" sz="2000" dirty="0" err="1" smtClean="0"/>
              <a:t>cke</a:t>
            </a:r>
            <a:r>
              <a:rPr lang="nl-NL" sz="2000" dirty="0" smtClean="0"/>
              <a:t>/TCGA-HNSC.htseq_counts_exp2_symbol_samplexgene.tsv“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 smtClean="0"/>
              <a:t>Nulton</a:t>
            </a:r>
            <a:r>
              <a:rPr lang="nl-NL" sz="2000" dirty="0" smtClean="0"/>
              <a:t> et al. </a:t>
            </a:r>
            <a:r>
              <a:rPr lang="nl-NL" sz="2000" dirty="0" err="1" smtClean="0"/>
              <a:t>Annotation</a:t>
            </a:r>
            <a:r>
              <a:rPr lang="nl-NL" sz="2000" dirty="0" smtClean="0"/>
              <a:t> on </a:t>
            </a:r>
            <a:r>
              <a:rPr lang="nl-NL" sz="2000" dirty="0"/>
              <a:t>HPV status: "/home/</a:t>
            </a:r>
            <a:r>
              <a:rPr lang="nl-NL" sz="2000" dirty="0" err="1"/>
              <a:t>cke</a:t>
            </a:r>
            <a:r>
              <a:rPr lang="nl-NL" sz="2000" dirty="0"/>
              <a:t>/</a:t>
            </a:r>
            <a:r>
              <a:rPr lang="nl-NL" sz="2000" dirty="0" err="1"/>
              <a:t>Nulton</a:t>
            </a:r>
            <a:r>
              <a:rPr lang="nl-NL" sz="2000" dirty="0"/>
              <a:t> 2017 - </a:t>
            </a:r>
            <a:r>
              <a:rPr lang="nl-NL" sz="2000" dirty="0" smtClean="0"/>
              <a:t>supplementary.xlsx“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 smtClean="0"/>
              <a:t>Clinical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phenotypic</a:t>
            </a:r>
            <a:r>
              <a:rPr lang="nl-NL" sz="2000" dirty="0"/>
              <a:t> data: "/</a:t>
            </a:r>
            <a:r>
              <a:rPr lang="nl-NL" sz="2000" dirty="0" smtClean="0"/>
              <a:t>home/</a:t>
            </a:r>
            <a:r>
              <a:rPr lang="nl-NL" sz="2000" dirty="0" err="1" smtClean="0"/>
              <a:t>cke</a:t>
            </a:r>
            <a:r>
              <a:rPr lang="nl-NL" sz="2000" dirty="0" smtClean="0"/>
              <a:t>/</a:t>
            </a:r>
            <a:r>
              <a:rPr lang="nl-NL" sz="2000" dirty="0" err="1" smtClean="0"/>
              <a:t>TCGA_HNSCC_clinical_data.tsv</a:t>
            </a:r>
            <a:r>
              <a:rPr lang="nl-NL" sz="2000" dirty="0" smtClean="0"/>
              <a:t>“ "/</a:t>
            </a:r>
            <a:r>
              <a:rPr lang="nl-NL" sz="2000" dirty="0"/>
              <a:t>home/</a:t>
            </a:r>
            <a:r>
              <a:rPr lang="nl-NL" sz="2000" dirty="0" err="1"/>
              <a:t>cke</a:t>
            </a:r>
            <a:r>
              <a:rPr lang="nl-NL" sz="2000" dirty="0"/>
              <a:t>/TCGA-</a:t>
            </a:r>
            <a:r>
              <a:rPr lang="nl-NL" sz="2000" dirty="0" err="1"/>
              <a:t>HNSC.GDC_phenotype.tsv</a:t>
            </a:r>
            <a:r>
              <a:rPr lang="nl-NL" sz="2000" dirty="0"/>
              <a:t>"</a:t>
            </a:r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Example footer | July 2018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071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Useful</a:t>
            </a:r>
            <a:r>
              <a:rPr lang="nl-NL" dirty="0" smtClean="0"/>
              <a:t> resource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Reference of a scanpy </a:t>
            </a:r>
            <a:r>
              <a:rPr lang="nl-NL" dirty="0" err="1" smtClean="0">
                <a:hlinkClick r:id="rId2"/>
              </a:rPr>
              <a:t>scRNA</a:t>
            </a:r>
            <a:r>
              <a:rPr lang="nl-NL" dirty="0" smtClean="0">
                <a:hlinkClick r:id="rId2"/>
              </a:rPr>
              <a:t> project:</a:t>
            </a:r>
          </a:p>
          <a:p>
            <a:r>
              <a:rPr lang="nl-NL" dirty="0" err="1" smtClean="0">
                <a:hlinkClick r:id="rId2"/>
              </a:rPr>
              <a:t>Exercises</a:t>
            </a:r>
            <a:r>
              <a:rPr lang="nl-NL" dirty="0" smtClean="0">
                <a:hlinkClick r:id="rId2"/>
              </a:rPr>
              <a:t> </a:t>
            </a:r>
            <a:r>
              <a:rPr lang="nl-NL" dirty="0">
                <a:hlinkClick r:id="rId2"/>
              </a:rPr>
              <a:t>- </a:t>
            </a:r>
            <a:r>
              <a:rPr lang="nl-NL" dirty="0" err="1">
                <a:hlinkClick r:id="rId2"/>
              </a:rPr>
              <a:t>scRNAseq</a:t>
            </a:r>
            <a:r>
              <a:rPr lang="nl-NL" dirty="0">
                <a:hlinkClick r:id="rId2"/>
              </a:rPr>
              <a:t> course (nbisweden.github.io)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Example footer | July 2018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700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Requirements</a:t>
            </a:r>
            <a:r>
              <a:rPr lang="nl-NL" dirty="0" smtClean="0"/>
              <a:t>: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2425655"/>
            <a:ext cx="10766044" cy="3751308"/>
          </a:xfrm>
        </p:spPr>
        <p:txBody>
          <a:bodyPr/>
          <a:lstStyle/>
          <a:p>
            <a:r>
              <a:rPr lang="nl-NL" dirty="0" smtClean="0"/>
              <a:t>Python </a:t>
            </a:r>
            <a:r>
              <a:rPr lang="nl-NL" dirty="0" err="1" smtClean="0"/>
              <a:t>latest</a:t>
            </a:r>
            <a:r>
              <a:rPr lang="nl-NL" dirty="0" smtClean="0"/>
              <a:t> ver.:</a:t>
            </a:r>
          </a:p>
          <a:p>
            <a:r>
              <a:rPr lang="nl-NL" dirty="0" err="1" smtClean="0"/>
              <a:t>Pandas</a:t>
            </a:r>
            <a:r>
              <a:rPr lang="nl-NL" dirty="0" smtClean="0"/>
              <a:t>, </a:t>
            </a:r>
            <a:r>
              <a:rPr lang="nl-NL" dirty="0" err="1" smtClean="0"/>
              <a:t>numpy</a:t>
            </a:r>
            <a:r>
              <a:rPr lang="nl-NL" dirty="0" smtClean="0"/>
              <a:t>, </a:t>
            </a:r>
            <a:r>
              <a:rPr lang="nl-NL" dirty="0" err="1" smtClean="0"/>
              <a:t>scipy</a:t>
            </a:r>
            <a:r>
              <a:rPr lang="nl-NL" dirty="0" smtClean="0"/>
              <a:t>, </a:t>
            </a:r>
            <a:r>
              <a:rPr lang="nl-NL" dirty="0" err="1" smtClean="0"/>
              <a:t>matplotlib</a:t>
            </a:r>
            <a:r>
              <a:rPr lang="nl-NL" dirty="0" smtClean="0"/>
              <a:t>, </a:t>
            </a:r>
            <a:r>
              <a:rPr lang="nl-NL" dirty="0" err="1" smtClean="0"/>
              <a:t>seaborn</a:t>
            </a:r>
            <a:r>
              <a:rPr lang="nl-NL" dirty="0" smtClean="0"/>
              <a:t>, </a:t>
            </a:r>
            <a:r>
              <a:rPr lang="nl-NL" dirty="0" err="1" smtClean="0"/>
              <a:t>anndata</a:t>
            </a:r>
            <a:r>
              <a:rPr lang="nl-NL" dirty="0" smtClean="0"/>
              <a:t>, scanpy, </a:t>
            </a:r>
            <a:r>
              <a:rPr lang="nl-NL" dirty="0" err="1" smtClean="0"/>
              <a:t>scikit-learn</a:t>
            </a:r>
            <a:r>
              <a:rPr lang="nl-NL" dirty="0" smtClean="0"/>
              <a:t>, </a:t>
            </a:r>
            <a:r>
              <a:rPr lang="nl-NL" dirty="0" err="1" smtClean="0"/>
              <a:t>scikit</a:t>
            </a:r>
            <a:r>
              <a:rPr lang="nl-NL" dirty="0" smtClean="0"/>
              <a:t>-survival, </a:t>
            </a:r>
            <a:r>
              <a:rPr lang="nl-NL" dirty="0" err="1" smtClean="0"/>
              <a:t>tqdm</a:t>
            </a:r>
            <a:r>
              <a:rPr lang="nl-NL" dirty="0" smtClean="0"/>
              <a:t>, </a:t>
            </a:r>
            <a:r>
              <a:rPr lang="nl-NL" dirty="0" err="1" smtClean="0"/>
              <a:t>cycler</a:t>
            </a:r>
            <a:r>
              <a:rPr lang="nl-NL" dirty="0" smtClean="0"/>
              <a:t>, </a:t>
            </a:r>
            <a:r>
              <a:rPr lang="nl-NL" dirty="0" err="1" smtClean="0"/>
              <a:t>imblearn</a:t>
            </a:r>
            <a:r>
              <a:rPr lang="nl-NL" dirty="0" smtClean="0"/>
              <a:t>, </a:t>
            </a:r>
            <a:r>
              <a:rPr lang="nl-NL" dirty="0" err="1" smtClean="0"/>
              <a:t>scikit</a:t>
            </a:r>
            <a:r>
              <a:rPr lang="nl-NL" dirty="0" smtClean="0"/>
              <a:t>-bio, </a:t>
            </a:r>
            <a:r>
              <a:rPr lang="nl-NL" dirty="0" err="1" smtClean="0"/>
              <a:t>sccoda</a:t>
            </a:r>
            <a:r>
              <a:rPr lang="nl-NL" dirty="0" smtClean="0"/>
              <a:t>, </a:t>
            </a:r>
            <a:r>
              <a:rPr lang="nl-NL" dirty="0" err="1" smtClean="0"/>
              <a:t>statsmodels</a:t>
            </a:r>
            <a:endParaRPr lang="nl-NL" dirty="0"/>
          </a:p>
          <a:p>
            <a:r>
              <a:rPr lang="nl-NL" dirty="0" smtClean="0"/>
              <a:t>R &gt;4.0, </a:t>
            </a:r>
            <a:r>
              <a:rPr lang="nl-NL" dirty="0" err="1" smtClean="0"/>
              <a:t>installation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anaconda is </a:t>
            </a:r>
            <a:r>
              <a:rPr lang="nl-NL" dirty="0" err="1" smtClean="0"/>
              <a:t>preferred</a:t>
            </a:r>
            <a:endParaRPr lang="nl-NL" dirty="0" smtClean="0"/>
          </a:p>
          <a:p>
            <a:endParaRPr lang="nl-NL" dirty="0"/>
          </a:p>
          <a:p>
            <a:r>
              <a:rPr lang="en-US" dirty="0"/>
              <a:t>Project files location: /home/</a:t>
            </a:r>
            <a:r>
              <a:rPr lang="en-US" dirty="0" err="1"/>
              <a:t>cke</a:t>
            </a:r>
            <a:r>
              <a:rPr lang="en-US" dirty="0"/>
              <a:t>/ in </a:t>
            </a:r>
            <a:r>
              <a:rPr lang="en-US" dirty="0" err="1"/>
              <a:t>apollo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err="1" smtClean="0"/>
              <a:t>footer</a:t>
            </a:r>
            <a:r>
              <a:rPr lang="nl-NL" dirty="0" smtClean="0"/>
              <a:t> | </a:t>
            </a:r>
            <a:r>
              <a:rPr lang="nl-NL" dirty="0" err="1" smtClean="0"/>
              <a:t>July</a:t>
            </a:r>
            <a:r>
              <a:rPr lang="nl-NL" dirty="0" smtClean="0"/>
              <a:t> 2018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88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connect</a:t>
            </a:r>
            <a:r>
              <a:rPr lang="nl-NL" dirty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VIEW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/>
              <a:t>Zeus/</a:t>
            </a:r>
            <a:r>
              <a:rPr lang="nl-NL" dirty="0" err="1"/>
              <a:t>apollo</a:t>
            </a:r>
            <a:r>
              <a:rPr lang="nl-NL" dirty="0"/>
              <a:t>?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2425655"/>
            <a:ext cx="5588363" cy="3751308"/>
          </a:xfrm>
        </p:spPr>
        <p:txBody>
          <a:bodyPr/>
          <a:lstStyle/>
          <a:p>
            <a:r>
              <a:rPr lang="nl-NL" sz="2000" dirty="0" err="1" smtClean="0"/>
              <a:t>ssh</a:t>
            </a:r>
            <a:r>
              <a:rPr lang="nl-NL" sz="2000" dirty="0" smtClean="0"/>
              <a:t> </a:t>
            </a:r>
            <a:r>
              <a:rPr lang="nl-NL" sz="2000" dirty="0"/>
              <a:t>-L 8991:localhost:8892 </a:t>
            </a:r>
            <a:r>
              <a:rPr lang="nl-NL" sz="2000" dirty="0" err="1"/>
              <a:t>cke@zeus</a:t>
            </a:r>
            <a:endParaRPr lang="nl-NL" sz="2000" dirty="0"/>
          </a:p>
          <a:p>
            <a:r>
              <a:rPr lang="nl-NL" sz="2000" dirty="0" err="1"/>
              <a:t>ssh</a:t>
            </a:r>
            <a:r>
              <a:rPr lang="nl-NL" sz="2000" dirty="0"/>
              <a:t> -L 8892:localhost:8891 -p22010 </a:t>
            </a:r>
            <a:r>
              <a:rPr lang="nl-NL" sz="2000" dirty="0" err="1"/>
              <a:t>cke@localhost</a:t>
            </a:r>
            <a:r>
              <a:rPr lang="nl-NL" sz="2000" dirty="0"/>
              <a:t> </a:t>
            </a:r>
          </a:p>
          <a:p>
            <a:r>
              <a:rPr lang="nl-NL" sz="2000" dirty="0"/>
              <a:t>	or </a:t>
            </a:r>
            <a:r>
              <a:rPr lang="nl-NL" sz="2000" dirty="0" err="1"/>
              <a:t>portfor</a:t>
            </a:r>
            <a:r>
              <a:rPr lang="nl-NL" sz="2000" dirty="0"/>
              <a:t> 8892 8891</a:t>
            </a:r>
          </a:p>
          <a:p>
            <a:r>
              <a:rPr lang="nl-NL" sz="2000" dirty="0" err="1"/>
              <a:t>conda</a:t>
            </a:r>
            <a:r>
              <a:rPr lang="nl-NL" sz="2000" dirty="0"/>
              <a:t> </a:t>
            </a:r>
            <a:r>
              <a:rPr lang="nl-NL" sz="2000" dirty="0" err="1"/>
              <a:t>activate</a:t>
            </a:r>
            <a:r>
              <a:rPr lang="nl-NL" sz="2000" dirty="0"/>
              <a:t> BLADE</a:t>
            </a:r>
          </a:p>
          <a:p>
            <a:r>
              <a:rPr lang="nl-NL" sz="2000" dirty="0" err="1"/>
              <a:t>jupyter</a:t>
            </a:r>
            <a:r>
              <a:rPr lang="nl-NL" sz="2000" dirty="0"/>
              <a:t> notebook --port 8891 --no-browser &amp;</a:t>
            </a:r>
          </a:p>
          <a:p>
            <a:r>
              <a:rPr lang="nl-NL" sz="2000" dirty="0"/>
              <a:t>	or </a:t>
            </a:r>
            <a:r>
              <a:rPr lang="nl-NL" sz="2000" dirty="0" err="1"/>
              <a:t>jpt</a:t>
            </a:r>
            <a:r>
              <a:rPr lang="nl-NL" sz="2000" dirty="0"/>
              <a:t> </a:t>
            </a:r>
            <a:r>
              <a:rPr lang="nl-NL" sz="2000" dirty="0" smtClean="0"/>
              <a:t>8891</a:t>
            </a:r>
            <a:endParaRPr lang="nl-NL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Example footer | July 2018</a:t>
            </a:r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6322423" y="2425655"/>
            <a:ext cx="5364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/>
              <a:t># User </a:t>
            </a:r>
            <a:r>
              <a:rPr lang="nl-NL" sz="2000" dirty="0" err="1"/>
              <a:t>specific</a:t>
            </a:r>
            <a:r>
              <a:rPr lang="nl-NL" sz="2000" dirty="0"/>
              <a:t> </a:t>
            </a:r>
            <a:r>
              <a:rPr lang="nl-NL" sz="2000" dirty="0" err="1"/>
              <a:t>aliases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functions</a:t>
            </a:r>
            <a:r>
              <a:rPr lang="nl-NL" sz="2000" dirty="0"/>
              <a:t> </a:t>
            </a:r>
            <a:r>
              <a:rPr lang="nl-NL" sz="2000" dirty="0" err="1"/>
              <a:t>added</a:t>
            </a:r>
            <a:r>
              <a:rPr lang="nl-NL" sz="2000" dirty="0"/>
              <a:t> </a:t>
            </a:r>
            <a:r>
              <a:rPr lang="nl-NL" sz="2000" dirty="0" err="1"/>
              <a:t>into</a:t>
            </a:r>
            <a:r>
              <a:rPr lang="nl-NL" sz="2000" dirty="0"/>
              <a:t> .</a:t>
            </a:r>
            <a:r>
              <a:rPr lang="nl-NL" sz="2000" dirty="0" err="1"/>
              <a:t>bashrc</a:t>
            </a:r>
            <a:r>
              <a:rPr lang="nl-NL" sz="2000" dirty="0"/>
              <a:t>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jump</a:t>
            </a:r>
            <a:r>
              <a:rPr lang="nl-NL" sz="2000" dirty="0"/>
              <a:t> host</a:t>
            </a:r>
          </a:p>
          <a:p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jpt</a:t>
            </a:r>
            <a:r>
              <a:rPr lang="nl-NL" sz="2000" dirty="0"/>
              <a:t>(){</a:t>
            </a:r>
          </a:p>
          <a:p>
            <a:r>
              <a:rPr lang="nl-NL" sz="2000" dirty="0"/>
              <a:t>  #</a:t>
            </a:r>
            <a:r>
              <a:rPr lang="nl-NL" sz="2000" dirty="0" err="1"/>
              <a:t>fire</a:t>
            </a:r>
            <a:r>
              <a:rPr lang="nl-NL" sz="2000" dirty="0"/>
              <a:t> up a </a:t>
            </a:r>
            <a:r>
              <a:rPr lang="nl-NL" sz="2000" dirty="0" err="1"/>
              <a:t>jupyter</a:t>
            </a:r>
            <a:r>
              <a:rPr lang="nl-NL" sz="2000" dirty="0"/>
              <a:t> notebook </a:t>
            </a:r>
            <a:r>
              <a:rPr lang="nl-NL" sz="2000" dirty="0" err="1"/>
              <a:t>with</a:t>
            </a:r>
            <a:r>
              <a:rPr lang="nl-NL" sz="2000" dirty="0"/>
              <a:t> a port</a:t>
            </a:r>
          </a:p>
          <a:p>
            <a:r>
              <a:rPr lang="nl-NL" sz="2000" dirty="0"/>
              <a:t>  </a:t>
            </a:r>
            <a:r>
              <a:rPr lang="nl-NL" sz="2000" dirty="0" err="1"/>
              <a:t>jupyter</a:t>
            </a:r>
            <a:r>
              <a:rPr lang="nl-NL" sz="2000" dirty="0"/>
              <a:t> notebook --no-browser --port=$1</a:t>
            </a:r>
          </a:p>
          <a:p>
            <a:r>
              <a:rPr lang="nl-NL" sz="2000" dirty="0"/>
              <a:t>}</a:t>
            </a:r>
          </a:p>
          <a:p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portfor</a:t>
            </a:r>
            <a:r>
              <a:rPr lang="nl-NL" sz="2000" dirty="0"/>
              <a:t>(){</a:t>
            </a:r>
          </a:p>
          <a:p>
            <a:r>
              <a:rPr lang="nl-NL" sz="2000" dirty="0"/>
              <a:t>  #</a:t>
            </a:r>
            <a:r>
              <a:rPr lang="nl-NL" sz="2000" dirty="0" err="1"/>
              <a:t>forwart</a:t>
            </a:r>
            <a:r>
              <a:rPr lang="nl-NL" sz="2000" dirty="0"/>
              <a:t> port 1 </a:t>
            </a:r>
            <a:r>
              <a:rPr lang="nl-NL" sz="2000" dirty="0" err="1"/>
              <a:t>into</a:t>
            </a:r>
            <a:r>
              <a:rPr lang="nl-NL" sz="2000" dirty="0"/>
              <a:t> 2 </a:t>
            </a:r>
            <a:r>
              <a:rPr lang="nl-NL" sz="2000" dirty="0" err="1"/>
              <a:t>and</a:t>
            </a:r>
            <a:r>
              <a:rPr lang="nl-NL" sz="2000" dirty="0"/>
              <a:t> listen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, </a:t>
            </a:r>
            <a:r>
              <a:rPr lang="nl-NL" sz="2000" dirty="0" err="1"/>
              <a:t>connect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apollo</a:t>
            </a:r>
            <a:endParaRPr lang="nl-NL" sz="2000" dirty="0"/>
          </a:p>
          <a:p>
            <a:r>
              <a:rPr lang="nl-NL" sz="2000" dirty="0"/>
              <a:t>  </a:t>
            </a:r>
            <a:r>
              <a:rPr lang="nl-NL" sz="2000" dirty="0" err="1"/>
              <a:t>ssh</a:t>
            </a:r>
            <a:r>
              <a:rPr lang="nl-NL" sz="2000" dirty="0"/>
              <a:t> -L $1:localhost:$2 -p22010 </a:t>
            </a:r>
            <a:r>
              <a:rPr lang="nl-NL" sz="2000" dirty="0" err="1"/>
              <a:t>cke@localhost</a:t>
            </a:r>
            <a:endParaRPr lang="nl-NL" sz="2000" dirty="0"/>
          </a:p>
          <a:p>
            <a:r>
              <a:rPr lang="nl-NL" sz="2000" dirty="0"/>
              <a:t>}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17146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02020"/>
            <a:ext cx="10766044" cy="1325563"/>
          </a:xfrm>
        </p:spPr>
        <p:txBody>
          <a:bodyPr/>
          <a:lstStyle/>
          <a:p>
            <a:r>
              <a:rPr lang="nl-NL" dirty="0" smtClean="0"/>
              <a:t>File </a:t>
            </a:r>
            <a:r>
              <a:rPr lang="nl-NL" dirty="0" err="1" smtClean="0"/>
              <a:t>structure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099" y="1527583"/>
            <a:ext cx="11083471" cy="4649380"/>
          </a:xfrm>
        </p:spPr>
        <p:txBody>
          <a:bodyPr/>
          <a:lstStyle/>
          <a:p>
            <a:r>
              <a:rPr lang="nl-NL" sz="2000" dirty="0" err="1" smtClean="0"/>
              <a:t>Essential</a:t>
            </a:r>
            <a:r>
              <a:rPr lang="nl-NL" sz="2000" dirty="0" smtClean="0"/>
              <a:t> </a:t>
            </a:r>
            <a:r>
              <a:rPr lang="nl-NL" sz="2000" dirty="0" err="1" smtClean="0"/>
              <a:t>components</a:t>
            </a:r>
            <a:r>
              <a:rPr lang="nl-NL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 smtClean="0"/>
              <a:t>Folders </a:t>
            </a:r>
            <a:r>
              <a:rPr lang="nl-NL" sz="1800" dirty="0" err="1" smtClean="0"/>
              <a:t>saving</a:t>
            </a:r>
            <a:r>
              <a:rPr lang="nl-NL" sz="1800" dirty="0" smtClean="0"/>
              <a:t> </a:t>
            </a:r>
            <a:r>
              <a:rPr lang="nl-NL" sz="1800" dirty="0" err="1" smtClean="0"/>
              <a:t>results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inputs</a:t>
            </a:r>
            <a:r>
              <a:rPr lang="nl-NL" sz="1800" dirty="0" smtClean="0"/>
              <a:t> of </a:t>
            </a:r>
            <a:r>
              <a:rPr lang="nl-NL" sz="1800" dirty="0" err="1" smtClean="0"/>
              <a:t>the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main</a:t>
            </a:r>
            <a:r>
              <a:rPr lang="nl-NL" sz="1800" dirty="0" smtClean="0"/>
              <a:t> tests in </a:t>
            </a:r>
            <a:r>
              <a:rPr lang="nl-NL" sz="1800" dirty="0" err="1" smtClean="0"/>
              <a:t>deconvolution</a:t>
            </a:r>
            <a:r>
              <a:rPr lang="nl-NL" sz="1800" dirty="0" smtClean="0"/>
              <a:t> pipeline: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800" b="1" dirty="0" err="1" smtClean="0"/>
              <a:t>PseudoBulk</a:t>
            </a:r>
            <a:endParaRPr lang="nl-NL" sz="1800" b="1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sz="1800" b="1" dirty="0" err="1" smtClean="0"/>
              <a:t>InputToWrapper</a:t>
            </a:r>
            <a:r>
              <a:rPr lang="nl-NL" sz="1800" dirty="0" smtClean="0"/>
              <a:t>: </a:t>
            </a:r>
            <a:r>
              <a:rPr lang="nl-NL" sz="1800" dirty="0" err="1" smtClean="0"/>
              <a:t>signature</a:t>
            </a:r>
            <a:r>
              <a:rPr lang="nl-NL" sz="1800" dirty="0" smtClean="0"/>
              <a:t> matrices </a:t>
            </a:r>
            <a:r>
              <a:rPr lang="nl-NL" sz="1800" dirty="0" err="1" smtClean="0"/>
              <a:t>for</a:t>
            </a:r>
            <a:r>
              <a:rPr lang="nl-NL" sz="1800" dirty="0" smtClean="0"/>
              <a:t> BLADE, pseudobulk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deconvolved</a:t>
            </a:r>
            <a:endParaRPr lang="nl-NL" sz="18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sz="1800" b="1" dirty="0" err="1" smtClean="0"/>
              <a:t>Results</a:t>
            </a:r>
            <a:r>
              <a:rPr lang="nl-NL" sz="1800" dirty="0" smtClean="0"/>
              <a:t>: </a:t>
            </a:r>
            <a:r>
              <a:rPr lang="nl-NL" sz="1800" dirty="0" err="1" smtClean="0"/>
              <a:t>Cell</a:t>
            </a:r>
            <a:r>
              <a:rPr lang="nl-NL" sz="1800" dirty="0" smtClean="0"/>
              <a:t> type </a:t>
            </a:r>
            <a:r>
              <a:rPr lang="nl-NL" sz="1800" dirty="0" err="1" smtClean="0"/>
              <a:t>fractions</a:t>
            </a:r>
            <a:r>
              <a:rPr lang="nl-NL" sz="1800" dirty="0" smtClean="0"/>
              <a:t> </a:t>
            </a:r>
            <a:r>
              <a:rPr lang="nl-NL" sz="1800" dirty="0" err="1" smtClean="0"/>
              <a:t>table</a:t>
            </a:r>
            <a:r>
              <a:rPr lang="nl-NL" sz="1800" dirty="0" smtClean="0"/>
              <a:t> of </a:t>
            </a:r>
            <a:r>
              <a:rPr lang="nl-NL" sz="1800" dirty="0" err="1" smtClean="0"/>
              <a:t>each</a:t>
            </a:r>
            <a:r>
              <a:rPr lang="nl-NL" sz="1800" dirty="0" smtClean="0"/>
              <a:t> setup per </a:t>
            </a:r>
            <a:r>
              <a:rPr lang="nl-NL" sz="1800" dirty="0" err="1" smtClean="0"/>
              <a:t>method</a:t>
            </a:r>
            <a:r>
              <a:rPr lang="nl-NL" sz="1800" dirty="0" smtClean="0"/>
              <a:t>, </a:t>
            </a:r>
            <a:r>
              <a:rPr lang="nl-NL" sz="1800" dirty="0" err="1" smtClean="0"/>
              <a:t>signature</a:t>
            </a:r>
            <a:r>
              <a:rPr lang="nl-NL" sz="1800" dirty="0" smtClean="0"/>
              <a:t> matrix </a:t>
            </a:r>
            <a:r>
              <a:rPr lang="nl-NL" sz="1800" dirty="0" err="1" smtClean="0"/>
              <a:t>generated</a:t>
            </a:r>
            <a:r>
              <a:rPr lang="nl-NL" sz="1800" dirty="0" smtClean="0"/>
              <a:t> of </a:t>
            </a:r>
            <a:r>
              <a:rPr lang="nl-NL" sz="1800" dirty="0" err="1" smtClean="0"/>
              <a:t>each</a:t>
            </a:r>
            <a:r>
              <a:rPr lang="nl-NL" sz="1800" dirty="0" smtClean="0"/>
              <a:t> setup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uploaded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CIBERSORTx</a:t>
            </a:r>
            <a:endParaRPr lang="nl-NL" sz="18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sz="1800" dirty="0" err="1" smtClean="0"/>
              <a:t>scatterplotRes.ipynb</a:t>
            </a:r>
            <a:r>
              <a:rPr lang="nl-NL" sz="1800" dirty="0" smtClean="0"/>
              <a:t> </a:t>
            </a:r>
            <a:r>
              <a:rPr lang="nl-NL" sz="1800" dirty="0" err="1" smtClean="0"/>
              <a:t>generate</a:t>
            </a:r>
            <a:r>
              <a:rPr lang="nl-NL" sz="1800" dirty="0" smtClean="0"/>
              <a:t> </a:t>
            </a:r>
            <a:r>
              <a:rPr lang="nl-NL" sz="1800" dirty="0" err="1" smtClean="0"/>
              <a:t>scatterplots</a:t>
            </a:r>
            <a:r>
              <a:rPr lang="nl-NL" sz="1800" dirty="0" smtClean="0"/>
              <a:t> of </a:t>
            </a:r>
            <a:r>
              <a:rPr lang="nl-NL" sz="1800" dirty="0" err="1" smtClean="0"/>
              <a:t>cell</a:t>
            </a:r>
            <a:r>
              <a:rPr lang="nl-NL" sz="1800" dirty="0" smtClean="0"/>
              <a:t> type </a:t>
            </a:r>
            <a:r>
              <a:rPr lang="nl-NL" sz="1800" dirty="0" err="1" smtClean="0"/>
              <a:t>fractions</a:t>
            </a:r>
            <a:r>
              <a:rPr lang="nl-NL" sz="1800" dirty="0" smtClean="0"/>
              <a:t> real </a:t>
            </a:r>
            <a:r>
              <a:rPr lang="nl-NL" sz="1800" dirty="0" err="1" smtClean="0"/>
              <a:t>vs</a:t>
            </a:r>
            <a:r>
              <a:rPr lang="nl-NL" sz="1800" dirty="0" smtClean="0"/>
              <a:t> </a:t>
            </a:r>
            <a:r>
              <a:rPr lang="nl-NL" sz="1800" dirty="0" err="1" smtClean="0"/>
              <a:t>estimated</a:t>
            </a:r>
            <a:r>
              <a:rPr lang="nl-NL" sz="1800" dirty="0" smtClean="0"/>
              <a:t> per </a:t>
            </a:r>
            <a:r>
              <a:rPr lang="nl-NL" sz="1800" dirty="0" err="1" smtClean="0"/>
              <a:t>method</a:t>
            </a:r>
            <a:endParaRPr lang="nl-NL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800" b="1" dirty="0" smtClean="0"/>
              <a:t>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b="1" dirty="0" smtClean="0"/>
              <a:t>Runscripts</a:t>
            </a:r>
            <a:r>
              <a:rPr lang="nl-NL" sz="1800" dirty="0" smtClean="0"/>
              <a:t>: scripts </a:t>
            </a:r>
            <a:r>
              <a:rPr lang="nl-NL" sz="1800" dirty="0" err="1" smtClean="0"/>
              <a:t>to</a:t>
            </a:r>
            <a:r>
              <a:rPr lang="nl-NL" sz="1800" dirty="0" smtClean="0"/>
              <a:t> run </a:t>
            </a:r>
            <a:r>
              <a:rPr lang="nl-NL" sz="1800" dirty="0" err="1" smtClean="0"/>
              <a:t>deconvolution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get TME </a:t>
            </a:r>
            <a:r>
              <a:rPr lang="nl-NL" sz="1800" dirty="0" err="1" smtClean="0"/>
              <a:t>compostions</a:t>
            </a:r>
            <a:r>
              <a:rPr lang="nl-NL" sz="1800" dirty="0" smtClean="0"/>
              <a:t>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each</a:t>
            </a:r>
            <a:r>
              <a:rPr lang="nl-NL" sz="1800" dirty="0" smtClean="0"/>
              <a:t> </a:t>
            </a:r>
            <a:r>
              <a:rPr lang="nl-NL" sz="1800" dirty="0" err="1" smtClean="0"/>
              <a:t>method</a:t>
            </a:r>
            <a:r>
              <a:rPr lang="nl-NL" sz="18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900" b="1" dirty="0" smtClean="0"/>
              <a:t>Pipeline_Deconv_Run.py</a:t>
            </a:r>
            <a:r>
              <a:rPr lang="nl-NL" sz="1900" dirty="0" smtClean="0"/>
              <a:t>: </a:t>
            </a:r>
            <a:r>
              <a:rPr lang="nl-NL" sz="1900" dirty="0" err="1" smtClean="0"/>
              <a:t>manipulating</a:t>
            </a:r>
            <a:r>
              <a:rPr lang="nl-NL" sz="1900" dirty="0" smtClean="0"/>
              <a:t> </a:t>
            </a:r>
            <a:r>
              <a:rPr lang="nl-NL" sz="1900" dirty="0" err="1" smtClean="0"/>
              <a:t>all</a:t>
            </a:r>
            <a:r>
              <a:rPr lang="nl-NL" sz="1900" dirty="0" smtClean="0"/>
              <a:t> </a:t>
            </a:r>
            <a:r>
              <a:rPr lang="nl-NL" sz="1900" dirty="0" err="1" smtClean="0"/>
              <a:t>wrappers</a:t>
            </a:r>
            <a:r>
              <a:rPr lang="nl-NL" sz="1900" dirty="0" smtClean="0"/>
              <a:t> </a:t>
            </a:r>
            <a:r>
              <a:rPr lang="nl-NL" sz="1900" dirty="0" err="1" smtClean="0"/>
              <a:t>and</a:t>
            </a:r>
            <a:r>
              <a:rPr lang="nl-NL" sz="1900" dirty="0" smtClean="0"/>
              <a:t> flow control. </a:t>
            </a:r>
            <a:r>
              <a:rPr lang="nl-NL" sz="1900" dirty="0" err="1"/>
              <a:t>T</a:t>
            </a:r>
            <a:r>
              <a:rPr lang="nl-NL" sz="1900" dirty="0" err="1" smtClean="0"/>
              <a:t>o</a:t>
            </a:r>
            <a:r>
              <a:rPr lang="nl-NL" sz="1900" dirty="0" smtClean="0"/>
              <a:t> </a:t>
            </a:r>
            <a:r>
              <a:rPr lang="nl-NL" sz="1900" dirty="0" err="1" smtClean="0"/>
              <a:t>replicate</a:t>
            </a:r>
            <a:r>
              <a:rPr lang="nl-NL" sz="1900" dirty="0" smtClean="0"/>
              <a:t> </a:t>
            </a:r>
            <a:r>
              <a:rPr lang="nl-NL" sz="1900" dirty="0" err="1" smtClean="0"/>
              <a:t>and</a:t>
            </a:r>
            <a:r>
              <a:rPr lang="nl-NL" sz="1900" dirty="0" smtClean="0"/>
              <a:t> run </a:t>
            </a:r>
            <a:r>
              <a:rPr lang="nl-NL" sz="1900" dirty="0" err="1" smtClean="0"/>
              <a:t>deconvolution</a:t>
            </a:r>
            <a:r>
              <a:rPr lang="nl-NL" sz="1900" dirty="0" smtClean="0"/>
              <a:t>, </a:t>
            </a:r>
            <a:r>
              <a:rPr lang="nl-NL" sz="1900" dirty="0" err="1" smtClean="0"/>
              <a:t>only</a:t>
            </a:r>
            <a:r>
              <a:rPr lang="nl-NL" sz="1900" dirty="0" smtClean="0"/>
              <a:t> </a:t>
            </a:r>
            <a:r>
              <a:rPr lang="nl-NL" sz="1900" dirty="0" err="1" smtClean="0"/>
              <a:t>this</a:t>
            </a:r>
            <a:r>
              <a:rPr lang="nl-NL" sz="1900" dirty="0" smtClean="0"/>
              <a:t> script is </a:t>
            </a:r>
            <a:r>
              <a:rPr lang="nl-NL" sz="1900" dirty="0" err="1" smtClean="0"/>
              <a:t>needed</a:t>
            </a:r>
            <a:r>
              <a:rPr lang="nl-NL" sz="1900" dirty="0" smtClean="0"/>
              <a:t> </a:t>
            </a:r>
            <a:r>
              <a:rPr lang="nl-NL" sz="1900" dirty="0" err="1" smtClean="0"/>
              <a:t>to</a:t>
            </a:r>
            <a:r>
              <a:rPr lang="nl-NL" sz="1900" dirty="0" smtClean="0"/>
              <a:t> </a:t>
            </a:r>
            <a:r>
              <a:rPr lang="nl-NL" sz="1900" dirty="0" err="1" smtClean="0"/>
              <a:t>interact</a:t>
            </a:r>
            <a:r>
              <a:rPr lang="nl-NL" sz="1900" dirty="0" smtClean="0"/>
              <a:t> </a:t>
            </a:r>
            <a:r>
              <a:rPr lang="nl-NL" sz="1900" dirty="0" err="1" smtClean="0"/>
              <a:t>with</a:t>
            </a:r>
            <a:r>
              <a:rPr lang="nl-NL" sz="1900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sz="1500" dirty="0" err="1" smtClean="0"/>
              <a:t>Pipeline_Deocnv_Run.ipynb</a:t>
            </a:r>
            <a:r>
              <a:rPr lang="nl-NL" sz="1500" dirty="0" smtClean="0"/>
              <a:t>: </a:t>
            </a:r>
            <a:r>
              <a:rPr lang="nl-NL" sz="1500" dirty="0" err="1" smtClean="0"/>
              <a:t>for</a:t>
            </a:r>
            <a:r>
              <a:rPr lang="nl-NL" sz="1500" dirty="0" smtClean="0"/>
              <a:t> </a:t>
            </a:r>
            <a:r>
              <a:rPr lang="nl-NL" sz="1500" dirty="0" err="1" smtClean="0"/>
              <a:t>testing</a:t>
            </a:r>
            <a:r>
              <a:rPr lang="nl-NL" sz="1500" dirty="0" smtClean="0"/>
              <a:t> </a:t>
            </a:r>
            <a:r>
              <a:rPr lang="nl-NL" sz="1500" dirty="0" err="1" smtClean="0"/>
              <a:t>and</a:t>
            </a:r>
            <a:r>
              <a:rPr lang="nl-NL" sz="1500" dirty="0" smtClean="0"/>
              <a:t> </a:t>
            </a:r>
            <a:r>
              <a:rPr lang="nl-NL" sz="1500" dirty="0" err="1" smtClean="0"/>
              <a:t>debugging</a:t>
            </a:r>
            <a:r>
              <a:rPr lang="nl-NL" sz="1500" dirty="0" smtClean="0"/>
              <a:t> in </a:t>
            </a:r>
            <a:r>
              <a:rPr lang="nl-NL" sz="1500" dirty="0" err="1" smtClean="0"/>
              <a:t>each</a:t>
            </a:r>
            <a:r>
              <a:rPr lang="nl-NL" sz="1500" dirty="0" smtClean="0"/>
              <a:t> component.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900" b="1" dirty="0" err="1" smtClean="0"/>
              <a:t>Pipeline_evaluation.ipynb</a:t>
            </a:r>
            <a:r>
              <a:rPr lang="nl-NL" sz="1900" dirty="0" smtClean="0"/>
              <a:t>: </a:t>
            </a:r>
            <a:r>
              <a:rPr lang="nl-NL" sz="1900" dirty="0" err="1" smtClean="0"/>
              <a:t>calculate</a:t>
            </a:r>
            <a:r>
              <a:rPr lang="nl-NL" sz="1900" dirty="0" smtClean="0"/>
              <a:t> </a:t>
            </a:r>
            <a:r>
              <a:rPr lang="nl-NL" sz="1900" dirty="0" err="1" smtClean="0"/>
              <a:t>and</a:t>
            </a:r>
            <a:r>
              <a:rPr lang="nl-NL" sz="1900" dirty="0" smtClean="0"/>
              <a:t> plot performance of </a:t>
            </a:r>
            <a:r>
              <a:rPr lang="nl-NL" sz="1900" dirty="0" err="1" smtClean="0"/>
              <a:t>each</a:t>
            </a:r>
            <a:r>
              <a:rPr lang="nl-NL" sz="1900" dirty="0" smtClean="0"/>
              <a:t> setup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900" dirty="0" smtClean="0"/>
              <a:t>runXXX.py or .r: </a:t>
            </a:r>
            <a:r>
              <a:rPr lang="nl-NL" sz="1900" dirty="0" err="1" smtClean="0"/>
              <a:t>wrappers</a:t>
            </a:r>
            <a:r>
              <a:rPr lang="nl-NL" sz="1900" dirty="0" smtClean="0"/>
              <a:t> </a:t>
            </a:r>
            <a:r>
              <a:rPr lang="nl-NL" sz="1900" dirty="0" err="1" smtClean="0"/>
              <a:t>for</a:t>
            </a:r>
            <a:r>
              <a:rPr lang="nl-NL" sz="1900" dirty="0" smtClean="0"/>
              <a:t> </a:t>
            </a:r>
            <a:r>
              <a:rPr lang="nl-NL" sz="1900" dirty="0" err="1" smtClean="0"/>
              <a:t>each</a:t>
            </a:r>
            <a:r>
              <a:rPr lang="nl-NL" sz="1900" dirty="0" smtClean="0"/>
              <a:t> </a:t>
            </a:r>
            <a:r>
              <a:rPr lang="nl-NL" sz="1900" dirty="0" err="1" smtClean="0"/>
              <a:t>decon</a:t>
            </a:r>
            <a:r>
              <a:rPr lang="nl-NL" sz="1900" dirty="0" smtClean="0"/>
              <a:t> </a:t>
            </a:r>
            <a:r>
              <a:rPr lang="nl-NL" sz="1900" dirty="0" err="1" smtClean="0"/>
              <a:t>method</a:t>
            </a:r>
            <a:r>
              <a:rPr lang="nl-NL" sz="1900" dirty="0" smtClean="0"/>
              <a:t>, debug in </a:t>
            </a:r>
            <a:r>
              <a:rPr lang="nl-NL" sz="1900" dirty="0" err="1" smtClean="0"/>
              <a:t>runXXX.ipynb</a:t>
            </a:r>
            <a:endParaRPr lang="nl-NL" sz="19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Example footer | July 2018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93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02020"/>
            <a:ext cx="10766044" cy="1325563"/>
          </a:xfrm>
        </p:spPr>
        <p:txBody>
          <a:bodyPr/>
          <a:lstStyle/>
          <a:p>
            <a:r>
              <a:rPr lang="nl-NL" dirty="0" smtClean="0"/>
              <a:t>File </a:t>
            </a:r>
            <a:r>
              <a:rPr lang="nl-NL" dirty="0" err="1" smtClean="0"/>
              <a:t>structure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099" y="1527583"/>
            <a:ext cx="11083471" cy="4649380"/>
          </a:xfrm>
        </p:spPr>
        <p:txBody>
          <a:bodyPr/>
          <a:lstStyle/>
          <a:p>
            <a:r>
              <a:rPr lang="nl-NL" sz="2000" dirty="0" err="1" smtClean="0"/>
              <a:t>Essential</a:t>
            </a:r>
            <a:r>
              <a:rPr lang="nl-NL" sz="2000" dirty="0" smtClean="0"/>
              <a:t> </a:t>
            </a:r>
            <a:r>
              <a:rPr lang="nl-NL" sz="2000" dirty="0" err="1" smtClean="0"/>
              <a:t>components</a:t>
            </a:r>
            <a:r>
              <a:rPr lang="nl-NL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b="1" dirty="0" err="1"/>
              <a:t>scRNAseqProcessing_Puram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b="1" dirty="0" err="1"/>
              <a:t>scRNAseqProcessing_Cillo.ipynb</a:t>
            </a:r>
            <a:r>
              <a:rPr lang="nl-NL" sz="1800" dirty="0"/>
              <a:t>: Preprocessing of </a:t>
            </a:r>
            <a:r>
              <a:rPr lang="nl-NL" sz="1800" dirty="0" err="1"/>
              <a:t>two</a:t>
            </a:r>
            <a:r>
              <a:rPr lang="nl-NL" sz="1800" dirty="0"/>
              <a:t> datasets, </a:t>
            </a:r>
            <a:r>
              <a:rPr lang="nl-NL" sz="1800" dirty="0" err="1"/>
              <a:t>define</a:t>
            </a:r>
            <a:r>
              <a:rPr lang="nl-NL" sz="1800" dirty="0"/>
              <a:t> markers, output a scanpy </a:t>
            </a:r>
            <a:r>
              <a:rPr lang="nl-NL" sz="1800" dirty="0" err="1"/>
              <a:t>anndate</a:t>
            </a:r>
            <a:r>
              <a:rPr lang="nl-NL" sz="1800" dirty="0"/>
              <a:t> object (</a:t>
            </a:r>
            <a:r>
              <a:rPr lang="nl-NL" sz="1800" dirty="0" err="1"/>
              <a:t>used</a:t>
            </a:r>
            <a:r>
              <a:rPr lang="nl-NL" sz="1800" dirty="0"/>
              <a:t> in </a:t>
            </a:r>
            <a:r>
              <a:rPr lang="nl-NL" sz="1800" dirty="0" err="1"/>
              <a:t>deconvolution</a:t>
            </a:r>
            <a:r>
              <a:rPr lang="nl-NL" sz="1800" dirty="0"/>
              <a:t> pipeline)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b="1" dirty="0" err="1"/>
              <a:t>scRNAseqProcessing_integration.ipynb</a:t>
            </a:r>
            <a:r>
              <a:rPr lang="nl-NL" sz="1800" dirty="0"/>
              <a:t>: data </a:t>
            </a:r>
            <a:r>
              <a:rPr lang="nl-NL" sz="1800" dirty="0" err="1"/>
              <a:t>integration</a:t>
            </a:r>
            <a:r>
              <a:rPr lang="nl-NL" sz="1800" dirty="0"/>
              <a:t> </a:t>
            </a:r>
            <a:endParaRPr lang="nl-NL" sz="1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b="1" dirty="0" err="1" smtClean="0"/>
              <a:t>extractPDF.ipynb</a:t>
            </a:r>
            <a:r>
              <a:rPr lang="nl-NL" sz="1800" dirty="0"/>
              <a:t>: get </a:t>
            </a:r>
            <a:r>
              <a:rPr lang="nl-NL" sz="1800" dirty="0" err="1"/>
              <a:t>cellularity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fga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pdfs</a:t>
            </a:r>
            <a:r>
              <a:rPr lang="nl-NL" sz="1800" dirty="0"/>
              <a:t> in Kari’s </a:t>
            </a:r>
            <a:r>
              <a:rPr lang="nl-NL" sz="1800" dirty="0" err="1" smtClean="0"/>
              <a:t>results</a:t>
            </a:r>
            <a:endParaRPr lang="nl-NL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900" b="1" dirty="0" smtClean="0"/>
              <a:t>Output: cellularity_table.csv, fga_table.csv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b="1" dirty="0" err="1" smtClean="0"/>
              <a:t>Pipeline_downstream_analysis-Show.ipynb</a:t>
            </a:r>
            <a:r>
              <a:rPr lang="nl-NL" sz="1800" dirty="0" smtClean="0"/>
              <a:t>: </a:t>
            </a:r>
            <a:r>
              <a:rPr lang="nl-NL" sz="1800" dirty="0" err="1" smtClean="0"/>
              <a:t>compositional</a:t>
            </a:r>
            <a:r>
              <a:rPr lang="nl-NL" sz="1800" dirty="0" smtClean="0"/>
              <a:t> analysis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differentiate</a:t>
            </a:r>
            <a:r>
              <a:rPr lang="nl-NL" sz="1800" dirty="0" smtClean="0"/>
              <a:t> </a:t>
            </a:r>
            <a:r>
              <a:rPr lang="nl-NL" sz="1800" dirty="0" err="1" smtClean="0"/>
              <a:t>groups</a:t>
            </a:r>
            <a:endParaRPr lang="nl-NL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b="1" dirty="0" err="1" smtClean="0"/>
              <a:t>DataManip.ipynb</a:t>
            </a:r>
            <a:r>
              <a:rPr lang="nl-NL" sz="1800" dirty="0" smtClean="0"/>
              <a:t>: </a:t>
            </a:r>
            <a:r>
              <a:rPr lang="nl-NL" sz="1800" dirty="0" err="1" smtClean="0"/>
              <a:t>preprocess</a:t>
            </a:r>
            <a:r>
              <a:rPr lang="nl-NL" sz="1800" dirty="0" smtClean="0"/>
              <a:t> TCGA data, get </a:t>
            </a:r>
            <a:r>
              <a:rPr lang="nl-NL" sz="1800" dirty="0" err="1" smtClean="0"/>
              <a:t>malignancy</a:t>
            </a:r>
            <a:r>
              <a:rPr lang="nl-NL" sz="1800" dirty="0" smtClean="0"/>
              <a:t> info </a:t>
            </a:r>
            <a:r>
              <a:rPr lang="nl-NL" sz="1800" dirty="0" err="1" smtClean="0"/>
              <a:t>from</a:t>
            </a:r>
            <a:r>
              <a:rPr lang="nl-NL" sz="1800" dirty="0" smtClean="0"/>
              <a:t> </a:t>
            </a:r>
            <a:r>
              <a:rPr lang="nl-NL" sz="1800" dirty="0" err="1" smtClean="0"/>
              <a:t>Puram</a:t>
            </a:r>
            <a:r>
              <a:rPr lang="nl-NL" sz="1800" dirty="0" smtClean="0"/>
              <a:t> files, </a:t>
            </a:r>
            <a:r>
              <a:rPr lang="nl-NL" sz="1800" dirty="0" err="1" smtClean="0"/>
              <a:t>prepare</a:t>
            </a:r>
            <a:r>
              <a:rPr lang="nl-NL" sz="1800" dirty="0" smtClean="0"/>
              <a:t> </a:t>
            </a:r>
            <a:r>
              <a:rPr lang="nl-NL" sz="1800" dirty="0" err="1" smtClean="0"/>
              <a:t>signature</a:t>
            </a:r>
            <a:r>
              <a:rPr lang="nl-NL" sz="1800" dirty="0" smtClean="0"/>
              <a:t> </a:t>
            </a:r>
            <a:r>
              <a:rPr lang="nl-NL" sz="1800" dirty="0" err="1" smtClean="0"/>
              <a:t>for</a:t>
            </a:r>
            <a:r>
              <a:rPr lang="nl-NL" sz="1800" dirty="0" smtClean="0"/>
              <a:t> BLADE, </a:t>
            </a:r>
            <a:r>
              <a:rPr lang="nl-NL" sz="1800" dirty="0" err="1" smtClean="0"/>
              <a:t>correlation</a:t>
            </a:r>
            <a:r>
              <a:rPr lang="nl-NL" sz="1800" dirty="0" smtClean="0"/>
              <a:t> of </a:t>
            </a:r>
            <a:r>
              <a:rPr lang="nl-NL" sz="1800" dirty="0" err="1" smtClean="0"/>
              <a:t>preliminary</a:t>
            </a:r>
            <a:r>
              <a:rPr lang="nl-NL" sz="1800" dirty="0" smtClean="0"/>
              <a:t> </a:t>
            </a:r>
            <a:r>
              <a:rPr lang="nl-NL" sz="1800" dirty="0" err="1" smtClean="0"/>
              <a:t>results</a:t>
            </a:r>
            <a:r>
              <a:rPr lang="nl-NL" sz="1800" dirty="0" smtClean="0"/>
              <a:t>, </a:t>
            </a:r>
            <a:r>
              <a:rPr lang="nl-NL" sz="1800" dirty="0" err="1" smtClean="0"/>
              <a:t>others</a:t>
            </a:r>
            <a:r>
              <a:rPr lang="nl-NL" sz="1800" dirty="0" smtClean="0"/>
              <a:t> </a:t>
            </a:r>
            <a:r>
              <a:rPr lang="nl-NL" sz="1800" dirty="0" err="1" smtClean="0"/>
              <a:t>deprecated</a:t>
            </a:r>
            <a:r>
              <a:rPr lang="nl-NL" sz="1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b="1" dirty="0" err="1" smtClean="0"/>
              <a:t>Survival_analysis.ipynb</a:t>
            </a:r>
            <a:r>
              <a:rPr lang="nl-NL" sz="1800" dirty="0" smtClean="0"/>
              <a:t>: survival analysis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generate</a:t>
            </a:r>
            <a:r>
              <a:rPr lang="nl-NL" sz="1800" dirty="0" smtClean="0"/>
              <a:t> fig8 </a:t>
            </a:r>
            <a:r>
              <a:rPr lang="nl-NL" sz="1800" dirty="0" err="1" smtClean="0"/>
              <a:t>and</a:t>
            </a:r>
            <a:r>
              <a:rPr lang="nl-NL" sz="1800" dirty="0" smtClean="0"/>
              <a:t> fig9 in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Example footer | July 2018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295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File </a:t>
            </a:r>
            <a:r>
              <a:rPr lang="nl-NL" dirty="0" err="1" smtClean="0"/>
              <a:t>sctructure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Example footer | July 2018</a:t>
            </a:r>
            <a:endParaRPr lang="nl-NL"/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673099" y="2425655"/>
            <a:ext cx="10926717" cy="3751308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Less</a:t>
            </a:r>
            <a:r>
              <a:rPr lang="nl-NL" dirty="0" smtClean="0"/>
              <a:t> important part: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Figures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CIBERSORTx</a:t>
            </a:r>
            <a:r>
              <a:rPr lang="nl-NL" dirty="0" smtClean="0"/>
              <a:t>: </a:t>
            </a:r>
            <a:r>
              <a:rPr lang="nl-NL" dirty="0" err="1" smtClean="0"/>
              <a:t>showing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run of </a:t>
            </a:r>
            <a:r>
              <a:rPr lang="nl-NL" dirty="0" err="1" smtClean="0"/>
              <a:t>CIBERSORTx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Archive</a:t>
            </a:r>
            <a:r>
              <a:rPr lang="nl-NL" dirty="0" smtClean="0"/>
              <a:t>: </a:t>
            </a:r>
            <a:r>
              <a:rPr lang="nl-NL" dirty="0" err="1" smtClean="0"/>
              <a:t>backup</a:t>
            </a:r>
            <a:r>
              <a:rPr lang="nl-NL" dirty="0" smtClean="0"/>
              <a:t> of </a:t>
            </a:r>
            <a:r>
              <a:rPr lang="nl-NL" dirty="0" err="1" smtClean="0"/>
              <a:t>deprecated</a:t>
            </a:r>
            <a:r>
              <a:rPr lang="nl-NL" dirty="0" smtClean="0"/>
              <a:t> scripts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927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</a:t>
            </a:r>
            <a:r>
              <a:rPr lang="nl-NL" dirty="0" err="1" smtClean="0"/>
              <a:t>deconvolution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sz="1800" dirty="0" err="1" smtClean="0"/>
              <a:t>Example</a:t>
            </a:r>
            <a:r>
              <a:rPr lang="nl-NL" sz="1800" dirty="0" smtClean="0"/>
              <a:t> code running a pseudobulk test:</a:t>
            </a:r>
          </a:p>
          <a:p>
            <a:r>
              <a:rPr lang="nl-NL" sz="1800" dirty="0" smtClean="0"/>
              <a:t># </a:t>
            </a:r>
            <a:r>
              <a:rPr lang="nl-NL" sz="1800" dirty="0" err="1" smtClean="0"/>
              <a:t>nohup</a:t>
            </a:r>
            <a:r>
              <a:rPr lang="nl-NL" sz="1800" dirty="0" smtClean="0"/>
              <a:t> python </a:t>
            </a:r>
            <a:r>
              <a:rPr lang="nl-NL" sz="1800" dirty="0"/>
              <a:t>"/home/</a:t>
            </a:r>
            <a:r>
              <a:rPr lang="nl-NL" sz="1800" dirty="0" err="1"/>
              <a:t>cke</a:t>
            </a:r>
            <a:r>
              <a:rPr lang="nl-NL" sz="1800" dirty="0"/>
              <a:t>/runscripts/Pipeline_Deconv_Run.py" "/home/</a:t>
            </a:r>
            <a:r>
              <a:rPr lang="nl-NL" sz="1800" dirty="0" err="1"/>
              <a:t>cke</a:t>
            </a:r>
            <a:r>
              <a:rPr lang="nl-NL" sz="1800" dirty="0"/>
              <a:t>/</a:t>
            </a:r>
            <a:r>
              <a:rPr lang="nl-NL" sz="1800" dirty="0" err="1"/>
              <a:t>Puram</a:t>
            </a:r>
            <a:r>
              <a:rPr lang="nl-NL" sz="1800" dirty="0"/>
              <a:t>/Puram_scanpy.h5ad" "pseudobulk" "/home/</a:t>
            </a:r>
            <a:r>
              <a:rPr lang="nl-NL" sz="1800" dirty="0" err="1"/>
              <a:t>cke</a:t>
            </a:r>
            <a:r>
              <a:rPr lang="nl-NL" sz="1800" dirty="0"/>
              <a:t>/</a:t>
            </a:r>
            <a:r>
              <a:rPr lang="nl-NL" sz="1800" dirty="0" err="1"/>
              <a:t>PseudoBulk</a:t>
            </a:r>
            <a:r>
              <a:rPr lang="nl-NL" sz="1800" dirty="0"/>
              <a:t>/</a:t>
            </a:r>
            <a:r>
              <a:rPr lang="nl-NL" sz="1800" dirty="0" err="1"/>
              <a:t>InputToWrapper</a:t>
            </a:r>
            <a:r>
              <a:rPr lang="nl-NL" sz="1800" dirty="0"/>
              <a:t>/" "/home/</a:t>
            </a:r>
            <a:r>
              <a:rPr lang="nl-NL" sz="1800" dirty="0" err="1"/>
              <a:t>cke</a:t>
            </a:r>
            <a:r>
              <a:rPr lang="nl-NL" sz="1800" dirty="0"/>
              <a:t>/</a:t>
            </a:r>
            <a:r>
              <a:rPr lang="nl-NL" sz="1800" dirty="0" err="1"/>
              <a:t>PseudoBulk</a:t>
            </a:r>
            <a:r>
              <a:rPr lang="nl-NL" sz="1800" dirty="0"/>
              <a:t>/</a:t>
            </a:r>
            <a:r>
              <a:rPr lang="nl-NL" sz="1800" dirty="0" err="1"/>
              <a:t>Results</a:t>
            </a:r>
            <a:r>
              <a:rPr lang="nl-NL" sz="1800" dirty="0"/>
              <a:t>/" "/home/</a:t>
            </a:r>
            <a:r>
              <a:rPr lang="nl-NL" sz="1800" dirty="0" err="1"/>
              <a:t>cke</a:t>
            </a:r>
            <a:r>
              <a:rPr lang="nl-NL" sz="1800" dirty="0"/>
              <a:t>/</a:t>
            </a:r>
            <a:r>
              <a:rPr lang="nl-NL" sz="1800" dirty="0" err="1"/>
              <a:t>Puram</a:t>
            </a:r>
            <a:r>
              <a:rPr lang="nl-NL" sz="1800" dirty="0"/>
              <a:t>/</a:t>
            </a:r>
            <a:r>
              <a:rPr lang="nl-NL" sz="1800" dirty="0" err="1"/>
              <a:t>scRNAlabels</a:t>
            </a:r>
            <a:r>
              <a:rPr lang="nl-NL" sz="1800" dirty="0"/>
              <a:t>/" </a:t>
            </a:r>
            <a:endParaRPr lang="nl-NL" sz="1800" dirty="0" smtClean="0"/>
          </a:p>
          <a:p>
            <a:r>
              <a:rPr lang="nl-NL" sz="1800" dirty="0" smtClean="0"/>
              <a:t> </a:t>
            </a:r>
            <a:r>
              <a:rPr lang="nl-NL" sz="1800" dirty="0"/>
              <a:t>--name "fullpipeline_Jul29_noFS</a:t>
            </a:r>
            <a:r>
              <a:rPr lang="nl-NL" sz="1800" dirty="0" smtClean="0"/>
              <a:t>“ &gt;out.log </a:t>
            </a:r>
            <a:r>
              <a:rPr lang="nl-NL" sz="1800" dirty="0"/>
              <a:t>2&gt;&amp;</a:t>
            </a:r>
            <a:r>
              <a:rPr lang="nl-NL" sz="1800" dirty="0" smtClean="0"/>
              <a:t>1 &amp;</a:t>
            </a:r>
            <a:endParaRPr lang="nl-NL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800" dirty="0" err="1"/>
              <a:t>Example</a:t>
            </a:r>
            <a:r>
              <a:rPr lang="nl-NL" sz="1800" dirty="0"/>
              <a:t> code running a </a:t>
            </a:r>
            <a:r>
              <a:rPr lang="nl-NL" sz="1800" dirty="0" smtClean="0"/>
              <a:t>real </a:t>
            </a:r>
            <a:r>
              <a:rPr lang="nl-NL" sz="1800" dirty="0"/>
              <a:t>test</a:t>
            </a:r>
            <a:r>
              <a:rPr lang="nl-NL" sz="1800" dirty="0" smtClean="0"/>
              <a:t>:</a:t>
            </a:r>
          </a:p>
          <a:p>
            <a:r>
              <a:rPr lang="nl-NL" sz="1800" dirty="0" smtClean="0"/>
              <a:t>#</a:t>
            </a:r>
            <a:r>
              <a:rPr lang="nl-NL" sz="1800" dirty="0"/>
              <a:t> </a:t>
            </a:r>
            <a:r>
              <a:rPr lang="nl-NL" sz="1800" dirty="0" err="1"/>
              <a:t>nohup</a:t>
            </a:r>
            <a:r>
              <a:rPr lang="nl-NL" sz="1800" dirty="0" smtClean="0"/>
              <a:t> </a:t>
            </a:r>
            <a:r>
              <a:rPr lang="nl-NL" sz="1800" dirty="0"/>
              <a:t>python "/home/</a:t>
            </a:r>
            <a:r>
              <a:rPr lang="nl-NL" sz="1800" dirty="0" err="1"/>
              <a:t>cke</a:t>
            </a:r>
            <a:r>
              <a:rPr lang="nl-NL" sz="1800" dirty="0"/>
              <a:t>/runscripts/Pipeline_Deconv_Run.py" </a:t>
            </a:r>
            <a:endParaRPr lang="nl-NL" sz="1800" dirty="0" smtClean="0"/>
          </a:p>
          <a:p>
            <a:r>
              <a:rPr lang="nl-NL" sz="1800" dirty="0" smtClean="0"/>
              <a:t>"/</a:t>
            </a:r>
            <a:r>
              <a:rPr lang="nl-NL" sz="1800" dirty="0"/>
              <a:t>home/</a:t>
            </a:r>
            <a:r>
              <a:rPr lang="nl-NL" sz="1800" dirty="0" err="1"/>
              <a:t>cke</a:t>
            </a:r>
            <a:r>
              <a:rPr lang="nl-NL" sz="1800" dirty="0"/>
              <a:t>/</a:t>
            </a:r>
            <a:r>
              <a:rPr lang="nl-NL" sz="1800" dirty="0" err="1"/>
              <a:t>Puram</a:t>
            </a:r>
            <a:r>
              <a:rPr lang="nl-NL" sz="1800" dirty="0"/>
              <a:t>/Puram_scanpy.h5ad" "Real" </a:t>
            </a:r>
            <a:endParaRPr lang="nl-NL" sz="1800" dirty="0" smtClean="0"/>
          </a:p>
          <a:p>
            <a:r>
              <a:rPr lang="nl-NL" sz="1800" dirty="0" smtClean="0"/>
              <a:t>"/</a:t>
            </a:r>
            <a:r>
              <a:rPr lang="nl-NL" sz="1800" dirty="0"/>
              <a:t>home/</a:t>
            </a:r>
            <a:r>
              <a:rPr lang="nl-NL" sz="1800" dirty="0" err="1"/>
              <a:t>cke</a:t>
            </a:r>
            <a:r>
              <a:rPr lang="nl-NL" sz="1800" dirty="0"/>
              <a:t>/Real/</a:t>
            </a:r>
            <a:r>
              <a:rPr lang="nl-NL" sz="1800" dirty="0" err="1"/>
              <a:t>InputToWrapper</a:t>
            </a:r>
            <a:r>
              <a:rPr lang="nl-NL" sz="1800" dirty="0"/>
              <a:t>/" "/home/</a:t>
            </a:r>
            <a:r>
              <a:rPr lang="nl-NL" sz="1800" dirty="0" err="1"/>
              <a:t>cke</a:t>
            </a:r>
            <a:r>
              <a:rPr lang="nl-NL" sz="1800" dirty="0"/>
              <a:t>/Real/</a:t>
            </a:r>
            <a:r>
              <a:rPr lang="nl-NL" sz="1800" dirty="0" err="1"/>
              <a:t>TCGAResults</a:t>
            </a:r>
            <a:r>
              <a:rPr lang="nl-NL" sz="1800" dirty="0"/>
              <a:t>/" "/home/</a:t>
            </a:r>
            <a:r>
              <a:rPr lang="nl-NL" sz="1800" dirty="0" err="1"/>
              <a:t>cke</a:t>
            </a:r>
            <a:r>
              <a:rPr lang="nl-NL" sz="1800" dirty="0"/>
              <a:t>/</a:t>
            </a:r>
            <a:r>
              <a:rPr lang="nl-NL" sz="1800" dirty="0" err="1"/>
              <a:t>Puram</a:t>
            </a:r>
            <a:r>
              <a:rPr lang="nl-NL" sz="1800" dirty="0"/>
              <a:t>/</a:t>
            </a:r>
            <a:r>
              <a:rPr lang="nl-NL" sz="1800" dirty="0" err="1"/>
              <a:t>scRNAlabels</a:t>
            </a:r>
            <a:r>
              <a:rPr lang="nl-NL" sz="1800" dirty="0"/>
              <a:t>/"  </a:t>
            </a:r>
            <a:endParaRPr lang="nl-NL" sz="1800" dirty="0" smtClean="0"/>
          </a:p>
          <a:p>
            <a:r>
              <a:rPr lang="nl-NL" sz="1800" dirty="0" smtClean="0"/>
              <a:t>--</a:t>
            </a:r>
            <a:r>
              <a:rPr lang="nl-NL" sz="1800" dirty="0"/>
              <a:t>name "</a:t>
            </a:r>
            <a:r>
              <a:rPr lang="nl-NL" sz="1800" dirty="0" smtClean="0"/>
              <a:t>fullpipeline_Aug1_noFS“ &gt;</a:t>
            </a:r>
            <a:r>
              <a:rPr lang="nl-NL" sz="1800" dirty="0"/>
              <a:t>out.log 2&gt;&amp;1 &amp;</a:t>
            </a:r>
          </a:p>
          <a:p>
            <a:endParaRPr lang="nl-NL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Example footer | July 2018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38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51007"/>
            <a:ext cx="10766044" cy="1325563"/>
          </a:xfrm>
        </p:spPr>
        <p:txBody>
          <a:bodyPr/>
          <a:lstStyle/>
          <a:p>
            <a:r>
              <a:rPr lang="nl-NL" dirty="0" smtClean="0"/>
              <a:t>Running </a:t>
            </a:r>
            <a:r>
              <a:rPr lang="nl-NL" dirty="0" err="1" smtClean="0"/>
              <a:t>deconvolution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576570"/>
            <a:ext cx="10766044" cy="4600393"/>
          </a:xfrm>
        </p:spPr>
        <p:txBody>
          <a:bodyPr/>
          <a:lstStyle/>
          <a:p>
            <a:r>
              <a:rPr lang="nl-NL" sz="1800" b="1" dirty="0" err="1" smtClean="0"/>
              <a:t>Arguments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for</a:t>
            </a:r>
            <a:r>
              <a:rPr lang="nl-NL" sz="1800" b="1" dirty="0" smtClean="0"/>
              <a:t> Pipeline_Decon_run.py:</a:t>
            </a:r>
            <a:endParaRPr lang="nl-NL" sz="1800" b="1" dirty="0"/>
          </a:p>
          <a:p>
            <a:r>
              <a:rPr lang="nl-NL" sz="1800" dirty="0"/>
              <a:t>'</a:t>
            </a:r>
            <a:r>
              <a:rPr lang="nl-NL" sz="1800" dirty="0" err="1"/>
              <a:t>path_adata</a:t>
            </a:r>
            <a:r>
              <a:rPr lang="nl-NL" sz="1800" dirty="0"/>
              <a:t>', help='directory of </a:t>
            </a:r>
            <a:r>
              <a:rPr lang="nl-NL" sz="1800" dirty="0" err="1"/>
              <a:t>preprocessed</a:t>
            </a:r>
            <a:r>
              <a:rPr lang="nl-NL" sz="1800" dirty="0"/>
              <a:t> </a:t>
            </a:r>
            <a:r>
              <a:rPr lang="nl-NL" sz="1800" dirty="0" err="1"/>
              <a:t>raw</a:t>
            </a:r>
            <a:r>
              <a:rPr lang="nl-NL" sz="1800" dirty="0"/>
              <a:t> </a:t>
            </a:r>
            <a:r>
              <a:rPr lang="nl-NL" sz="1800" dirty="0" err="1"/>
              <a:t>scRNA</a:t>
            </a:r>
            <a:r>
              <a:rPr lang="nl-NL" sz="1800" dirty="0"/>
              <a:t> </a:t>
            </a:r>
            <a:r>
              <a:rPr lang="nl-NL" sz="1800" dirty="0" err="1"/>
              <a:t>anndata</a:t>
            </a:r>
            <a:r>
              <a:rPr lang="nl-NL" sz="1800" dirty="0"/>
              <a:t> object</a:t>
            </a:r>
            <a:r>
              <a:rPr lang="nl-NL" sz="1800" dirty="0" smtClean="0"/>
              <a:t>'</a:t>
            </a:r>
            <a:endParaRPr lang="nl-NL" sz="1800" dirty="0"/>
          </a:p>
          <a:p>
            <a:r>
              <a:rPr lang="nl-NL" sz="1800" dirty="0" smtClean="0"/>
              <a:t>'mode</a:t>
            </a:r>
            <a:r>
              <a:rPr lang="nl-NL" sz="1800" dirty="0"/>
              <a:t>', help='</a:t>
            </a:r>
            <a:r>
              <a:rPr lang="nl-NL" sz="1800" dirty="0" err="1"/>
              <a:t>scheme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data processing', </a:t>
            </a:r>
            <a:r>
              <a:rPr lang="nl-NL" sz="1800" dirty="0" err="1"/>
              <a:t>choices</a:t>
            </a:r>
            <a:r>
              <a:rPr lang="nl-NL" sz="1800" dirty="0"/>
              <a:t>=['</a:t>
            </a:r>
            <a:r>
              <a:rPr lang="nl-NL" sz="1800" dirty="0" err="1"/>
              <a:t>pseudobulk','real</a:t>
            </a:r>
            <a:r>
              <a:rPr lang="nl-NL" sz="1800" dirty="0" smtClean="0"/>
              <a:t>']</a:t>
            </a:r>
            <a:endParaRPr lang="nl-NL" sz="1800" dirty="0"/>
          </a:p>
          <a:p>
            <a:r>
              <a:rPr lang="nl-NL" sz="1800" dirty="0" smtClean="0"/>
              <a:t>'out</a:t>
            </a:r>
            <a:r>
              <a:rPr lang="nl-NL" sz="1800" dirty="0"/>
              <a:t>', help='output CV input directory</a:t>
            </a:r>
            <a:r>
              <a:rPr lang="nl-NL" sz="1800" dirty="0" smtClean="0"/>
              <a:t>'</a:t>
            </a:r>
            <a:endParaRPr lang="nl-NL" sz="1800" dirty="0"/>
          </a:p>
          <a:p>
            <a:r>
              <a:rPr lang="nl-NL" sz="1800" dirty="0" smtClean="0"/>
              <a:t>'</a:t>
            </a:r>
            <a:r>
              <a:rPr lang="nl-NL" sz="1800" dirty="0" err="1" smtClean="0"/>
              <a:t>out_res</a:t>
            </a:r>
            <a:r>
              <a:rPr lang="nl-NL" sz="1800" dirty="0"/>
              <a:t>', help='output of </a:t>
            </a:r>
            <a:r>
              <a:rPr lang="nl-NL" sz="1800" dirty="0" err="1"/>
              <a:t>decon</a:t>
            </a:r>
            <a:r>
              <a:rPr lang="nl-NL" sz="1800" dirty="0"/>
              <a:t> </a:t>
            </a:r>
            <a:r>
              <a:rPr lang="nl-NL" sz="1800" dirty="0" err="1"/>
              <a:t>methods</a:t>
            </a:r>
            <a:r>
              <a:rPr lang="nl-NL" sz="1800" dirty="0"/>
              <a:t> directory</a:t>
            </a:r>
            <a:r>
              <a:rPr lang="nl-NL" sz="1800" dirty="0" smtClean="0"/>
              <a:t>'</a:t>
            </a:r>
            <a:endParaRPr lang="nl-NL" sz="1800" dirty="0"/>
          </a:p>
          <a:p>
            <a:r>
              <a:rPr lang="nl-NL" sz="1800" dirty="0" smtClean="0"/>
              <a:t>'</a:t>
            </a:r>
            <a:r>
              <a:rPr lang="nl-NL" sz="1800" dirty="0" err="1" smtClean="0"/>
              <a:t>path_label</a:t>
            </a:r>
            <a:r>
              <a:rPr lang="nl-NL" sz="1800" dirty="0"/>
              <a:t>', help='labels of single-</a:t>
            </a:r>
            <a:r>
              <a:rPr lang="nl-NL" sz="1800" dirty="0" err="1"/>
              <a:t>cell</a:t>
            </a:r>
            <a:r>
              <a:rPr lang="nl-NL" sz="1800" dirty="0"/>
              <a:t> type </a:t>
            </a:r>
            <a:r>
              <a:rPr lang="nl-NL" sz="1800" dirty="0" err="1"/>
              <a:t>identity</a:t>
            </a:r>
            <a:r>
              <a:rPr lang="nl-NL" sz="1800" dirty="0"/>
              <a:t> directory</a:t>
            </a:r>
            <a:r>
              <a:rPr lang="nl-NL" sz="1800" dirty="0" smtClean="0"/>
              <a:t>'</a:t>
            </a:r>
            <a:endParaRPr lang="nl-NL" sz="1800" dirty="0"/>
          </a:p>
          <a:p>
            <a:r>
              <a:rPr lang="nl-NL" sz="1800" dirty="0" err="1" smtClean="0"/>
              <a:t>path_bulk</a:t>
            </a:r>
            <a:r>
              <a:rPr lang="nl-NL" sz="1800" dirty="0"/>
              <a:t>', help='bulk </a:t>
            </a:r>
            <a:r>
              <a:rPr lang="nl-NL" sz="1800" dirty="0" err="1"/>
              <a:t>rnaseq</a:t>
            </a:r>
            <a:r>
              <a:rPr lang="nl-NL" sz="1800" dirty="0"/>
              <a:t> data </a:t>
            </a:r>
            <a:r>
              <a:rPr lang="nl-NL" sz="1800" dirty="0" err="1"/>
              <a:t>directory',</a:t>
            </a:r>
            <a:r>
              <a:rPr lang="nl-NL" sz="1800" dirty="0" err="1" smtClean="0"/>
              <a:t>default</a:t>
            </a:r>
            <a:r>
              <a:rPr lang="nl-NL" sz="1800" dirty="0" smtClean="0"/>
              <a:t>=</a:t>
            </a:r>
            <a:r>
              <a:rPr lang="nl-NL" sz="1800" dirty="0" err="1" smtClean="0"/>
              <a:t>False</a:t>
            </a:r>
            <a:endParaRPr lang="nl-NL" sz="1800" dirty="0" smtClean="0"/>
          </a:p>
          <a:p>
            <a:r>
              <a:rPr lang="nl-NL" sz="1800" b="1" dirty="0" err="1" smtClean="0"/>
              <a:t>Alternative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arguments</a:t>
            </a:r>
            <a:r>
              <a:rPr lang="nl-NL" sz="1800" b="1" dirty="0" smtClean="0"/>
              <a:t>: </a:t>
            </a:r>
            <a:endParaRPr lang="nl-NL" sz="1800" b="1" dirty="0"/>
          </a:p>
          <a:p>
            <a:r>
              <a:rPr lang="nl-NL" sz="1800" dirty="0" smtClean="0"/>
              <a:t>'--</a:t>
            </a:r>
            <a:r>
              <a:rPr lang="nl-NL" sz="1800" dirty="0" err="1"/>
              <a:t>folder_marker</a:t>
            </a:r>
            <a:r>
              <a:rPr lang="nl-NL" sz="1800" dirty="0"/>
              <a:t>', help='</a:t>
            </a:r>
            <a:r>
              <a:rPr lang="nl-NL" sz="1800" dirty="0" err="1"/>
              <a:t>the</a:t>
            </a:r>
            <a:r>
              <a:rPr lang="nl-NL" sz="1800" dirty="0"/>
              <a:t> folder </a:t>
            </a:r>
            <a:r>
              <a:rPr lang="nl-NL" sz="1800" dirty="0" err="1"/>
              <a:t>where</a:t>
            </a:r>
            <a:r>
              <a:rPr lang="nl-NL" sz="1800" dirty="0"/>
              <a:t> markers is </a:t>
            </a:r>
            <a:r>
              <a:rPr lang="nl-NL" sz="1800" dirty="0" err="1"/>
              <a:t>stored</a:t>
            </a:r>
            <a:r>
              <a:rPr lang="nl-NL" sz="1800" dirty="0"/>
              <a:t>',</a:t>
            </a:r>
            <a:r>
              <a:rPr lang="nl-NL" sz="1800" dirty="0" smtClean="0"/>
              <a:t>default=</a:t>
            </a:r>
            <a:r>
              <a:rPr lang="nl-NL" sz="1800" dirty="0" err="1" smtClean="0"/>
              <a:t>False</a:t>
            </a:r>
            <a:endParaRPr lang="nl-NL" sz="1800" dirty="0"/>
          </a:p>
          <a:p>
            <a:r>
              <a:rPr lang="nl-NL" sz="1800" dirty="0" smtClean="0"/>
              <a:t>‘--name</a:t>
            </a:r>
            <a:r>
              <a:rPr lang="nl-NL" sz="1800" dirty="0"/>
              <a:t>', help='</a:t>
            </a:r>
            <a:r>
              <a:rPr lang="nl-NL" sz="1800" dirty="0" err="1"/>
              <a:t>give</a:t>
            </a:r>
            <a:r>
              <a:rPr lang="nl-NL" sz="1800" dirty="0"/>
              <a:t> </a:t>
            </a:r>
            <a:r>
              <a:rPr lang="nl-NL" sz="1800" dirty="0" err="1"/>
              <a:t>this</a:t>
            </a:r>
            <a:r>
              <a:rPr lang="nl-NL" sz="1800" dirty="0"/>
              <a:t> job a name </a:t>
            </a:r>
            <a:r>
              <a:rPr lang="nl-NL" sz="1800" dirty="0" err="1"/>
              <a:t>to</a:t>
            </a:r>
            <a:r>
              <a:rPr lang="nl-NL" sz="1800" dirty="0"/>
              <a:t> help </a:t>
            </a:r>
            <a:r>
              <a:rPr lang="nl-NL" sz="1800" dirty="0" err="1"/>
              <a:t>remember</a:t>
            </a:r>
            <a:r>
              <a:rPr lang="nl-NL" sz="1800" dirty="0"/>
              <a:t>',default='</a:t>
            </a:r>
            <a:r>
              <a:rPr lang="nl-NL" sz="1800" dirty="0" err="1"/>
              <a:t>unnamed_job</a:t>
            </a:r>
            <a:r>
              <a:rPr lang="nl-NL" sz="1800" dirty="0" smtClean="0"/>
              <a:t>'</a:t>
            </a:r>
            <a:endParaRPr lang="nl-NL" sz="1800" dirty="0"/>
          </a:p>
          <a:p>
            <a:r>
              <a:rPr lang="nl-NL" sz="1800" dirty="0" smtClean="0"/>
              <a:t>'--</a:t>
            </a:r>
            <a:r>
              <a:rPr lang="nl-NL" sz="1800" dirty="0" err="1"/>
              <a:t>methods</a:t>
            </a:r>
            <a:r>
              <a:rPr lang="nl-NL" sz="1800" dirty="0"/>
              <a:t>', help='</a:t>
            </a:r>
            <a:r>
              <a:rPr lang="nl-NL" sz="1800" dirty="0" err="1"/>
              <a:t>which</a:t>
            </a:r>
            <a:r>
              <a:rPr lang="nl-NL" sz="1800" dirty="0"/>
              <a:t> </a:t>
            </a:r>
            <a:r>
              <a:rPr lang="nl-NL" sz="1800" dirty="0" err="1"/>
              <a:t>methods</a:t>
            </a:r>
            <a:r>
              <a:rPr lang="nl-NL" sz="1800" dirty="0"/>
              <a:t> </a:t>
            </a:r>
            <a:r>
              <a:rPr lang="nl-NL" sz="1800" dirty="0" err="1"/>
              <a:t>you</a:t>
            </a:r>
            <a:r>
              <a:rPr lang="nl-NL" sz="1800" dirty="0"/>
              <a:t> want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use</a:t>
            </a:r>
            <a:r>
              <a:rPr lang="nl-NL" sz="1800" dirty="0"/>
              <a:t>',default=['</a:t>
            </a:r>
            <a:r>
              <a:rPr lang="nl-NL" sz="1800" dirty="0" err="1"/>
              <a:t>MuSiC</a:t>
            </a:r>
            <a:r>
              <a:rPr lang="nl-NL" sz="1800" dirty="0"/>
              <a:t>','BP','BLADE</a:t>
            </a:r>
            <a:r>
              <a:rPr lang="nl-NL" sz="1800" dirty="0" smtClean="0"/>
              <a:t>']</a:t>
            </a:r>
            <a:endParaRPr lang="nl-NL" sz="1800" dirty="0"/>
          </a:p>
          <a:p>
            <a:r>
              <a:rPr lang="nl-NL" sz="1800" dirty="0" smtClean="0"/>
              <a:t>'--</a:t>
            </a:r>
            <a:r>
              <a:rPr lang="nl-NL" sz="1800" dirty="0" err="1"/>
              <a:t>keyword</a:t>
            </a:r>
            <a:r>
              <a:rPr lang="nl-NL" sz="1800" dirty="0"/>
              <a:t>', help='</a:t>
            </a:r>
            <a:r>
              <a:rPr lang="nl-NL" sz="1800" dirty="0" err="1"/>
              <a:t>keyword</a:t>
            </a:r>
            <a:r>
              <a:rPr lang="nl-NL" sz="1800" dirty="0"/>
              <a:t> in marker file name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identify</a:t>
            </a:r>
            <a:r>
              <a:rPr lang="nl-NL" sz="1800" dirty="0"/>
              <a:t> </a:t>
            </a:r>
            <a:r>
              <a:rPr lang="nl-NL" sz="1800" dirty="0" err="1"/>
              <a:t>them</a:t>
            </a:r>
            <a:r>
              <a:rPr lang="nl-NL" sz="1800" dirty="0"/>
              <a:t>',default=["</a:t>
            </a:r>
            <a:r>
              <a:rPr lang="nl-NL" sz="1800" dirty="0" err="1"/>
              <a:t>top","marker","DEG</a:t>
            </a:r>
            <a:r>
              <a:rPr lang="nl-NL" sz="1800" dirty="0" smtClean="0"/>
              <a:t>"]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6188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14" y="0"/>
            <a:ext cx="10766044" cy="1325563"/>
          </a:xfrm>
        </p:spPr>
        <p:txBody>
          <a:bodyPr/>
          <a:lstStyle/>
          <a:p>
            <a:r>
              <a:rPr lang="nl-NL" sz="3600" dirty="0" smtClean="0"/>
              <a:t>Workflow </a:t>
            </a:r>
            <a:r>
              <a:rPr lang="nl-NL" sz="3600" dirty="0" err="1" smtClean="0"/>
              <a:t>for</a:t>
            </a:r>
            <a:r>
              <a:rPr lang="nl-NL" sz="3600" dirty="0" smtClean="0"/>
              <a:t> </a:t>
            </a:r>
            <a:r>
              <a:rPr lang="nl-NL" sz="3600" dirty="0" err="1" smtClean="0"/>
              <a:t>replication</a:t>
            </a:r>
            <a:endParaRPr lang="nl-NL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9" y="1086530"/>
            <a:ext cx="10254033" cy="508567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Example footer | July 2018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31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msterdam UMC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sterdamUMC_Research_16_9_EN_v181106.potx" id="{5C1155F2-B347-4C20-8524-7B1D469860C0}" vid="{EFECB1F4-A098-4335-A9F2-724B59D8ADF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AmsterdamUMC_Research_16_9</Template>
  <TotalTime>94</TotalTime>
  <Words>778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Kantoorthema</vt:lpstr>
      <vt:lpstr>Data structure and Instructions to rerun pipelines</vt:lpstr>
      <vt:lpstr>Requirements: </vt:lpstr>
      <vt:lpstr>How to connect from VIEW to Zeus/apollo? </vt:lpstr>
      <vt:lpstr>File structure</vt:lpstr>
      <vt:lpstr>File structure</vt:lpstr>
      <vt:lpstr>File sctructure</vt:lpstr>
      <vt:lpstr>Running deconvolution</vt:lpstr>
      <vt:lpstr>Running deconvolution</vt:lpstr>
      <vt:lpstr>Workflow for replication</vt:lpstr>
      <vt:lpstr>Important inputs</vt:lpstr>
      <vt:lpstr>Useful resource</vt:lpstr>
    </vt:vector>
  </TitlesOfParts>
  <Company>VUmc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Instructions to rerun pipelines</dc:title>
  <dc:creator>Ke, C. (Changlin)</dc:creator>
  <cp:lastModifiedBy>Ke, C. (Changlin)</cp:lastModifiedBy>
  <cp:revision>28</cp:revision>
  <dcterms:created xsi:type="dcterms:W3CDTF">2022-09-06T10:37:15Z</dcterms:created>
  <dcterms:modified xsi:type="dcterms:W3CDTF">2022-09-06T12:11:53Z</dcterms:modified>
</cp:coreProperties>
</file>