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6" r:id="rId27"/>
    <p:sldId id="287" r:id="rId28"/>
    <p:sldId id="288" r:id="rId29"/>
    <p:sldId id="289" r:id="rId30"/>
    <p:sldId id="290" r:id="rId31"/>
    <p:sldId id="28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AF129-1F86-464B-A6FC-05E4376F6AAB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32C5C-F6F3-4EF4-960D-F0439BC6F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33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2C5C-F6F3-4EF4-960D-F0439BC6F9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2C5C-F6F3-4EF4-960D-F0439BC6F9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2C5C-F6F3-4EF4-960D-F0439BC6F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32C5C-F6F3-4EF4-960D-F0439BC6F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实验主要内容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6284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单链表的基本操作</a:t>
            </a:r>
            <a:endParaRPr lang="en-US" altLang="zh-CN" b="1" dirty="0" smtClean="0"/>
          </a:p>
          <a:p>
            <a:r>
              <a:rPr lang="zh-CN" altLang="en-US" b="1" dirty="0" smtClean="0"/>
              <a:t>栈与队列的简单应用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图的深度优先遍历与广度优先遍历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快速排序、堆排序、希尔排序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64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32700666-B8E6-4881-88EF-E840E6C2F9DA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11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0243" name="Line 2"/>
          <p:cNvSpPr>
            <a:spLocks noChangeShapeType="1"/>
          </p:cNvSpPr>
          <p:nvPr/>
        </p:nvSpPr>
        <p:spPr bwMode="auto">
          <a:xfrm flipH="1" flipV="1">
            <a:off x="2828925" y="4271963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Line 3"/>
          <p:cNvSpPr>
            <a:spLocks noChangeShapeType="1"/>
          </p:cNvSpPr>
          <p:nvPr/>
        </p:nvSpPr>
        <p:spPr bwMode="auto">
          <a:xfrm>
            <a:off x="4338638" y="2154238"/>
            <a:ext cx="1309687" cy="1903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 flipH="1">
            <a:off x="2630488" y="2124075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Freeform 5"/>
          <p:cNvSpPr>
            <a:spLocks/>
          </p:cNvSpPr>
          <p:nvPr/>
        </p:nvSpPr>
        <p:spPr bwMode="auto">
          <a:xfrm>
            <a:off x="519113" y="3009900"/>
            <a:ext cx="1122362" cy="1588"/>
          </a:xfrm>
          <a:custGeom>
            <a:avLst/>
            <a:gdLst>
              <a:gd name="T0" fmla="*/ 0 w 765"/>
              <a:gd name="T1" fmla="*/ 0 h 1"/>
              <a:gd name="T2" fmla="*/ 2147483647 w 765"/>
              <a:gd name="T3" fmla="*/ 0 h 1"/>
              <a:gd name="T4" fmla="*/ 0 60000 65536"/>
              <a:gd name="T5" fmla="*/ 0 60000 65536"/>
              <a:gd name="T6" fmla="*/ 0 w 765"/>
              <a:gd name="T7" fmla="*/ 0 h 1"/>
              <a:gd name="T8" fmla="*/ 765 w 76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5" h="1">
                <a:moveTo>
                  <a:pt x="0" y="0"/>
                </a:moveTo>
                <a:lnTo>
                  <a:pt x="765" y="0"/>
                </a:lnTo>
              </a:path>
            </a:pathLst>
          </a:custGeom>
          <a:noFill/>
          <a:ln w="38100" cmpd="sng">
            <a:solidFill>
              <a:srgbClr val="000099"/>
            </a:solidFill>
            <a:miter lim="800000"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Freeform 6"/>
          <p:cNvSpPr>
            <a:spLocks/>
          </p:cNvSpPr>
          <p:nvPr/>
        </p:nvSpPr>
        <p:spPr bwMode="auto">
          <a:xfrm>
            <a:off x="511175" y="3816350"/>
            <a:ext cx="1057275" cy="1588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352425" y="2530475"/>
            <a:ext cx="16002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just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深一层递归</a:t>
            </a:r>
          </a:p>
        </p:txBody>
      </p:sp>
      <p:sp>
        <p:nvSpPr>
          <p:cNvPr id="10249" name="Text Box 8"/>
          <p:cNvSpPr txBox="1">
            <a:spLocks noChangeArrowheads="1"/>
          </p:cNvSpPr>
          <p:nvPr/>
        </p:nvSpPr>
        <p:spPr bwMode="auto">
          <a:xfrm>
            <a:off x="428625" y="3240088"/>
            <a:ext cx="1524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just"/>
            <a:r>
              <a:rPr lang="zh-CN" altLang="en-US" sz="2400">
                <a:latin typeface="Times New Roman" pitchFamily="18" charset="0"/>
                <a:ea typeface="宋体" pitchFamily="2" charset="-122"/>
              </a:rPr>
              <a:t>递归返回</a:t>
            </a:r>
          </a:p>
        </p:txBody>
      </p:sp>
      <p:grpSp>
        <p:nvGrpSpPr>
          <p:cNvPr id="10250" name="Group 10"/>
          <p:cNvGrpSpPr>
            <a:grpSpLocks/>
          </p:cNvGrpSpPr>
          <p:nvPr/>
        </p:nvGrpSpPr>
        <p:grpSpPr bwMode="auto">
          <a:xfrm>
            <a:off x="884238" y="836613"/>
            <a:ext cx="7377112" cy="617537"/>
            <a:chOff x="0" y="0"/>
            <a:chExt cx="4647" cy="389"/>
          </a:xfrm>
        </p:grpSpPr>
        <p:graphicFrame>
          <p:nvGraphicFramePr>
            <p:cNvPr id="10313" name="Object 10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14" name="Text Box 11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深度优先遍历序列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入栈序列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出栈序列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0251" name="Group 13"/>
          <p:cNvGrpSpPr>
            <a:grpSpLocks/>
          </p:cNvGrpSpPr>
          <p:nvPr/>
        </p:nvGrpSpPr>
        <p:grpSpPr bwMode="auto">
          <a:xfrm>
            <a:off x="3932238" y="1670050"/>
            <a:ext cx="530225" cy="595313"/>
            <a:chOff x="0" y="0"/>
            <a:chExt cx="334" cy="375"/>
          </a:xfrm>
        </p:grpSpPr>
        <p:sp>
          <p:nvSpPr>
            <p:cNvPr id="10311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12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2" name="Group 16"/>
          <p:cNvGrpSpPr>
            <a:grpSpLocks/>
          </p:cNvGrpSpPr>
          <p:nvPr/>
        </p:nvGrpSpPr>
        <p:grpSpPr bwMode="auto">
          <a:xfrm>
            <a:off x="4786313" y="2797175"/>
            <a:ext cx="530225" cy="595313"/>
            <a:chOff x="0" y="0"/>
            <a:chExt cx="334" cy="375"/>
          </a:xfrm>
        </p:grpSpPr>
        <p:sp>
          <p:nvSpPr>
            <p:cNvPr id="10309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10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3" name="Group 19"/>
          <p:cNvGrpSpPr>
            <a:grpSpLocks/>
          </p:cNvGrpSpPr>
          <p:nvPr/>
        </p:nvGrpSpPr>
        <p:grpSpPr bwMode="auto">
          <a:xfrm>
            <a:off x="3082925" y="2706688"/>
            <a:ext cx="530225" cy="595312"/>
            <a:chOff x="0" y="0"/>
            <a:chExt cx="334" cy="375"/>
          </a:xfrm>
        </p:grpSpPr>
        <p:sp>
          <p:nvSpPr>
            <p:cNvPr id="10307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08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4" name="Group 22"/>
          <p:cNvGrpSpPr>
            <a:grpSpLocks/>
          </p:cNvGrpSpPr>
          <p:nvPr/>
        </p:nvGrpSpPr>
        <p:grpSpPr bwMode="auto">
          <a:xfrm>
            <a:off x="2317750" y="3940175"/>
            <a:ext cx="530225" cy="595313"/>
            <a:chOff x="0" y="0"/>
            <a:chExt cx="334" cy="375"/>
          </a:xfrm>
        </p:grpSpPr>
        <p:sp>
          <p:nvSpPr>
            <p:cNvPr id="10305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06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5" name="Group 25"/>
          <p:cNvGrpSpPr>
            <a:grpSpLocks/>
          </p:cNvGrpSpPr>
          <p:nvPr/>
        </p:nvGrpSpPr>
        <p:grpSpPr bwMode="auto">
          <a:xfrm>
            <a:off x="3582988" y="3940175"/>
            <a:ext cx="530225" cy="595313"/>
            <a:chOff x="0" y="0"/>
            <a:chExt cx="334" cy="375"/>
          </a:xfrm>
        </p:grpSpPr>
        <p:sp>
          <p:nvSpPr>
            <p:cNvPr id="10303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04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6" name="Group 28"/>
          <p:cNvGrpSpPr>
            <a:grpSpLocks/>
          </p:cNvGrpSpPr>
          <p:nvPr/>
        </p:nvGrpSpPr>
        <p:grpSpPr bwMode="auto">
          <a:xfrm>
            <a:off x="4181475" y="3970338"/>
            <a:ext cx="530225" cy="595312"/>
            <a:chOff x="0" y="0"/>
            <a:chExt cx="334" cy="375"/>
          </a:xfrm>
        </p:grpSpPr>
        <p:sp>
          <p:nvSpPr>
            <p:cNvPr id="10301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02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7" name="Group 31"/>
          <p:cNvGrpSpPr>
            <a:grpSpLocks/>
          </p:cNvGrpSpPr>
          <p:nvPr/>
        </p:nvGrpSpPr>
        <p:grpSpPr bwMode="auto">
          <a:xfrm>
            <a:off x="5440363" y="3987800"/>
            <a:ext cx="530225" cy="595313"/>
            <a:chOff x="0" y="0"/>
            <a:chExt cx="334" cy="375"/>
          </a:xfrm>
        </p:grpSpPr>
        <p:sp>
          <p:nvSpPr>
            <p:cNvPr id="10299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300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258" name="Group 34"/>
          <p:cNvGrpSpPr>
            <a:grpSpLocks/>
          </p:cNvGrpSpPr>
          <p:nvPr/>
        </p:nvGrpSpPr>
        <p:grpSpPr bwMode="auto">
          <a:xfrm>
            <a:off x="2957513" y="5145088"/>
            <a:ext cx="530225" cy="595312"/>
            <a:chOff x="0" y="0"/>
            <a:chExt cx="334" cy="375"/>
          </a:xfrm>
        </p:grpSpPr>
        <p:sp>
          <p:nvSpPr>
            <p:cNvPr id="10297" name="Oval 34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0298" name="Text Box 35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259" name="Line 36"/>
          <p:cNvSpPr>
            <a:spLocks noChangeShapeType="1"/>
          </p:cNvSpPr>
          <p:nvPr/>
        </p:nvSpPr>
        <p:spPr bwMode="auto">
          <a:xfrm>
            <a:off x="3440113" y="3236913"/>
            <a:ext cx="395287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Line 37"/>
          <p:cNvSpPr>
            <a:spLocks noChangeShapeType="1"/>
          </p:cNvSpPr>
          <p:nvPr/>
        </p:nvSpPr>
        <p:spPr bwMode="auto">
          <a:xfrm flipH="1">
            <a:off x="4506913" y="3311525"/>
            <a:ext cx="411162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Line 38"/>
          <p:cNvSpPr>
            <a:spLocks noChangeShapeType="1"/>
          </p:cNvSpPr>
          <p:nvPr/>
        </p:nvSpPr>
        <p:spPr bwMode="auto">
          <a:xfrm flipH="1" flipV="1">
            <a:off x="4670425" y="4287838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2" name="Line 39"/>
          <p:cNvSpPr>
            <a:spLocks noChangeShapeType="1"/>
          </p:cNvSpPr>
          <p:nvPr/>
        </p:nvSpPr>
        <p:spPr bwMode="auto">
          <a:xfrm>
            <a:off x="2647950" y="4486275"/>
            <a:ext cx="395288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3" name="Rectangle 40"/>
          <p:cNvSpPr>
            <a:spLocks noChangeArrowheads="1"/>
          </p:cNvSpPr>
          <p:nvPr/>
        </p:nvSpPr>
        <p:spPr bwMode="auto">
          <a:xfrm>
            <a:off x="7115175" y="2079625"/>
            <a:ext cx="1355725" cy="26209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6" name="Text Box 41"/>
          <p:cNvSpPr txBox="1">
            <a:spLocks noChangeArrowheads="1"/>
          </p:cNvSpPr>
          <p:nvPr/>
        </p:nvSpPr>
        <p:spPr bwMode="auto">
          <a:xfrm>
            <a:off x="7129463" y="4176713"/>
            <a:ext cx="1309687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0265" name="Line 42"/>
          <p:cNvSpPr>
            <a:spLocks noChangeShapeType="1"/>
          </p:cNvSpPr>
          <p:nvPr/>
        </p:nvSpPr>
        <p:spPr bwMode="auto">
          <a:xfrm>
            <a:off x="7132638" y="2085975"/>
            <a:ext cx="0" cy="262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6" name="Line 43"/>
          <p:cNvSpPr>
            <a:spLocks noChangeShapeType="1"/>
          </p:cNvSpPr>
          <p:nvPr/>
        </p:nvSpPr>
        <p:spPr bwMode="auto">
          <a:xfrm>
            <a:off x="8442325" y="2100263"/>
            <a:ext cx="0" cy="2620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7" name="Line 44"/>
          <p:cNvSpPr>
            <a:spLocks noChangeShapeType="1"/>
          </p:cNvSpPr>
          <p:nvPr/>
        </p:nvSpPr>
        <p:spPr bwMode="auto">
          <a:xfrm>
            <a:off x="7116763" y="4710113"/>
            <a:ext cx="1325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8" name="Line 45"/>
          <p:cNvSpPr>
            <a:spLocks noChangeShapeType="1"/>
          </p:cNvSpPr>
          <p:nvPr/>
        </p:nvSpPr>
        <p:spPr bwMode="auto">
          <a:xfrm>
            <a:off x="4024313" y="1349375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69" name="Text Box 46"/>
          <p:cNvSpPr txBox="1">
            <a:spLocks noChangeArrowheads="1"/>
          </p:cNvSpPr>
          <p:nvPr/>
        </p:nvSpPr>
        <p:spPr bwMode="auto">
          <a:xfrm>
            <a:off x="0" y="5676900"/>
            <a:ext cx="217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10270" name="Text Box 47"/>
          <p:cNvSpPr txBox="1">
            <a:spLocks noChangeArrowheads="1"/>
          </p:cNvSpPr>
          <p:nvPr/>
        </p:nvSpPr>
        <p:spPr bwMode="auto">
          <a:xfrm>
            <a:off x="1889125" y="57308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11313" name="Text Box 48"/>
          <p:cNvSpPr txBox="1">
            <a:spLocks noChangeArrowheads="1"/>
          </p:cNvSpPr>
          <p:nvPr/>
        </p:nvSpPr>
        <p:spPr bwMode="auto">
          <a:xfrm>
            <a:off x="7129463" y="2592388"/>
            <a:ext cx="1309687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0272" name="Line 49"/>
          <p:cNvSpPr>
            <a:spLocks noChangeShapeType="1"/>
          </p:cNvSpPr>
          <p:nvPr/>
        </p:nvSpPr>
        <p:spPr bwMode="auto">
          <a:xfrm flipH="1">
            <a:off x="3398838" y="2003425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73" name="Text Box 50"/>
          <p:cNvSpPr txBox="1">
            <a:spLocks noChangeArrowheads="1"/>
          </p:cNvSpPr>
          <p:nvPr/>
        </p:nvSpPr>
        <p:spPr bwMode="auto">
          <a:xfrm>
            <a:off x="2468563" y="5746750"/>
            <a:ext cx="5635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10274" name="Line 51"/>
          <p:cNvSpPr>
            <a:spLocks noChangeShapeType="1"/>
          </p:cNvSpPr>
          <p:nvPr/>
        </p:nvSpPr>
        <p:spPr bwMode="auto">
          <a:xfrm flipH="1">
            <a:off x="2560638" y="3176588"/>
            <a:ext cx="457200" cy="6699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75" name="Text Box 52"/>
          <p:cNvSpPr txBox="1">
            <a:spLocks noChangeArrowheads="1"/>
          </p:cNvSpPr>
          <p:nvPr/>
        </p:nvSpPr>
        <p:spPr bwMode="auto">
          <a:xfrm>
            <a:off x="3032125" y="576262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10276" name="Line 53"/>
          <p:cNvSpPr>
            <a:spLocks noChangeShapeType="1"/>
          </p:cNvSpPr>
          <p:nvPr/>
        </p:nvSpPr>
        <p:spPr bwMode="auto">
          <a:xfrm>
            <a:off x="2833688" y="4395788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77" name="Text Box 54"/>
          <p:cNvSpPr txBox="1">
            <a:spLocks noChangeArrowheads="1"/>
          </p:cNvSpPr>
          <p:nvPr/>
        </p:nvSpPr>
        <p:spPr bwMode="auto">
          <a:xfrm>
            <a:off x="3549650" y="5746750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10278" name="Freeform 55"/>
          <p:cNvSpPr>
            <a:spLocks/>
          </p:cNvSpPr>
          <p:nvPr/>
        </p:nvSpPr>
        <p:spPr bwMode="auto">
          <a:xfrm flipH="1" flipV="1">
            <a:off x="2832100" y="3895725"/>
            <a:ext cx="681038" cy="225425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9" name="Line 56"/>
          <p:cNvSpPr>
            <a:spLocks noChangeShapeType="1"/>
          </p:cNvSpPr>
          <p:nvPr/>
        </p:nvSpPr>
        <p:spPr bwMode="auto">
          <a:xfrm>
            <a:off x="2484438" y="4578350"/>
            <a:ext cx="379412" cy="7620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80" name="Text Box 57"/>
          <p:cNvSpPr txBox="1">
            <a:spLocks noChangeArrowheads="1"/>
          </p:cNvSpPr>
          <p:nvPr/>
        </p:nvSpPr>
        <p:spPr bwMode="auto">
          <a:xfrm>
            <a:off x="4006850" y="576262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8</a:t>
            </a:r>
          </a:p>
        </p:txBody>
      </p:sp>
      <p:sp>
        <p:nvSpPr>
          <p:cNvPr id="10281" name="Freeform 58"/>
          <p:cNvSpPr>
            <a:spLocks/>
          </p:cNvSpPr>
          <p:nvPr/>
        </p:nvSpPr>
        <p:spPr bwMode="auto">
          <a:xfrm rot="3754273" flipH="1" flipV="1">
            <a:off x="2742407" y="4626769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Freeform 59"/>
          <p:cNvSpPr>
            <a:spLocks/>
          </p:cNvSpPr>
          <p:nvPr/>
        </p:nvSpPr>
        <p:spPr bwMode="auto">
          <a:xfrm rot="7501314" flipH="1" flipV="1">
            <a:off x="2776537" y="3617913"/>
            <a:ext cx="792163" cy="230188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3" name="Freeform 60"/>
          <p:cNvSpPr>
            <a:spLocks/>
          </p:cNvSpPr>
          <p:nvPr/>
        </p:nvSpPr>
        <p:spPr bwMode="auto">
          <a:xfrm rot="7501314" flipH="1" flipV="1">
            <a:off x="3552826" y="2536825"/>
            <a:ext cx="792162" cy="230187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Line 61"/>
          <p:cNvSpPr>
            <a:spLocks noChangeShapeType="1"/>
          </p:cNvSpPr>
          <p:nvPr/>
        </p:nvSpPr>
        <p:spPr bwMode="auto">
          <a:xfrm>
            <a:off x="4267200" y="2322513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27" name="Text Box 62"/>
          <p:cNvSpPr txBox="1">
            <a:spLocks noChangeArrowheads="1"/>
          </p:cNvSpPr>
          <p:nvPr/>
        </p:nvSpPr>
        <p:spPr bwMode="auto">
          <a:xfrm>
            <a:off x="4449763" y="5762625"/>
            <a:ext cx="5635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11328" name="Text Box 63"/>
          <p:cNvSpPr txBox="1">
            <a:spLocks noChangeArrowheads="1"/>
          </p:cNvSpPr>
          <p:nvPr/>
        </p:nvSpPr>
        <p:spPr bwMode="auto">
          <a:xfrm>
            <a:off x="7131050" y="3646488"/>
            <a:ext cx="1309688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1329" name="Line 64"/>
          <p:cNvSpPr>
            <a:spLocks noChangeShapeType="1"/>
          </p:cNvSpPr>
          <p:nvPr/>
        </p:nvSpPr>
        <p:spPr bwMode="auto">
          <a:xfrm flipH="1">
            <a:off x="4359275" y="3268663"/>
            <a:ext cx="411163" cy="7016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30" name="Text Box 65"/>
          <p:cNvSpPr txBox="1">
            <a:spLocks noChangeArrowheads="1"/>
          </p:cNvSpPr>
          <p:nvPr/>
        </p:nvSpPr>
        <p:spPr bwMode="auto">
          <a:xfrm>
            <a:off x="4922838" y="5762625"/>
            <a:ext cx="5635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11331" name="Text Box 66"/>
          <p:cNvSpPr txBox="1">
            <a:spLocks noChangeArrowheads="1"/>
          </p:cNvSpPr>
          <p:nvPr/>
        </p:nvSpPr>
        <p:spPr bwMode="auto">
          <a:xfrm>
            <a:off x="7131050" y="3113088"/>
            <a:ext cx="1309688" cy="5286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0">
                <a:latin typeface="Times New Roman" pitchFamily="18" charset="0"/>
                <a:ea typeface="宋体" pitchFamily="2" charset="-122"/>
              </a:rPr>
              <a:t>  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1332" name="Line 67"/>
          <p:cNvSpPr>
            <a:spLocks noChangeShapeType="1"/>
          </p:cNvSpPr>
          <p:nvPr/>
        </p:nvSpPr>
        <p:spPr bwMode="auto">
          <a:xfrm>
            <a:off x="4692650" y="4440238"/>
            <a:ext cx="701675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333" name="Text Box 68"/>
          <p:cNvSpPr txBox="1">
            <a:spLocks noChangeArrowheads="1"/>
          </p:cNvSpPr>
          <p:nvPr/>
        </p:nvSpPr>
        <p:spPr bwMode="auto">
          <a:xfrm>
            <a:off x="5456238" y="5762625"/>
            <a:ext cx="563562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11334" name="Freeform 69"/>
          <p:cNvSpPr>
            <a:spLocks/>
          </p:cNvSpPr>
          <p:nvPr/>
        </p:nvSpPr>
        <p:spPr bwMode="auto">
          <a:xfrm flipH="1" flipV="1">
            <a:off x="4676775" y="3910013"/>
            <a:ext cx="681038" cy="225425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5" name="Freeform 70"/>
          <p:cNvSpPr>
            <a:spLocks/>
          </p:cNvSpPr>
          <p:nvPr/>
        </p:nvSpPr>
        <p:spPr bwMode="auto">
          <a:xfrm rot="7256851" flipH="1" flipV="1">
            <a:off x="4594225" y="3663950"/>
            <a:ext cx="725488" cy="223838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6" name="Freeform 71"/>
          <p:cNvSpPr>
            <a:spLocks/>
          </p:cNvSpPr>
          <p:nvPr/>
        </p:nvSpPr>
        <p:spPr bwMode="auto">
          <a:xfrm rot="3512271" flipH="1" flipV="1">
            <a:off x="4479132" y="2204244"/>
            <a:ext cx="681037" cy="225425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7" name="Freeform 72"/>
          <p:cNvSpPr>
            <a:spLocks/>
          </p:cNvSpPr>
          <p:nvPr/>
        </p:nvSpPr>
        <p:spPr bwMode="auto">
          <a:xfrm rot="5400000" flipH="1" flipV="1">
            <a:off x="4410075" y="1273175"/>
            <a:ext cx="325438" cy="465138"/>
          </a:xfrm>
          <a:custGeom>
            <a:avLst/>
            <a:gdLst>
              <a:gd name="T0" fmla="*/ 0 w 720"/>
              <a:gd name="T1" fmla="*/ 0 h 1"/>
              <a:gd name="T2" fmla="*/ 2147483647 w 720"/>
              <a:gd name="T3" fmla="*/ 0 h 1"/>
              <a:gd name="T4" fmla="*/ 0 60000 65536"/>
              <a:gd name="T5" fmla="*/ 0 60000 65536"/>
              <a:gd name="T6" fmla="*/ 0 w 720"/>
              <a:gd name="T7" fmla="*/ 0 h 1"/>
              <a:gd name="T8" fmla="*/ 720 w 72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20" h="1">
                <a:moveTo>
                  <a:pt x="0" y="0"/>
                </a:moveTo>
                <a:lnTo>
                  <a:pt x="720" y="0"/>
                </a:lnTo>
              </a:path>
            </a:pathLst>
          </a:custGeom>
          <a:noFill/>
          <a:ln w="38100" cmpd="sng">
            <a:solidFill>
              <a:srgbClr val="660033"/>
            </a:solidFill>
            <a:prstDash val="sysDot"/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38" name="Rectangle 73"/>
          <p:cNvSpPr>
            <a:spLocks noChangeArrowheads="1"/>
          </p:cNvSpPr>
          <p:nvPr/>
        </p:nvSpPr>
        <p:spPr bwMode="auto">
          <a:xfrm>
            <a:off x="395288" y="188913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34229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6" grpId="0" animBg="1" autoUpdateAnimBg="0"/>
      <p:bldP spid="11313" grpId="0" animBg="1" autoUpdateAnimBg="0"/>
      <p:bldP spid="11313" grpId="1" animBg="1" autoUpdateAnimBg="0"/>
      <p:bldP spid="11327" grpId="0" autoUpdateAnimBg="0"/>
      <p:bldP spid="11328" grpId="0" animBg="1" autoUpdateAnimBg="0"/>
      <p:bldP spid="11328" grpId="1" animBg="1" autoUpdateAnimBg="0"/>
      <p:bldP spid="11329" grpId="0" animBg="1"/>
      <p:bldP spid="11330" grpId="0" autoUpdateAnimBg="0"/>
      <p:bldP spid="11331" grpId="0" animBg="1" autoUpdateAnimBg="0"/>
      <p:bldP spid="11331" grpId="1" animBg="1" autoUpdateAnimBg="0"/>
      <p:bldP spid="11332" grpId="0" animBg="1"/>
      <p:bldP spid="11333" grpId="0" autoUpdateAnimBg="0"/>
      <p:bldP spid="11334" grpId="0" animBg="1"/>
      <p:bldP spid="11335" grpId="0" animBg="1"/>
      <p:bldP spid="11336" grpId="0" animBg="1"/>
      <p:bldP spid="113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149B6F8E-D82C-4831-9AE0-76CABEF8668E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12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39750" y="981075"/>
            <a:ext cx="7704138" cy="5262563"/>
          </a:xfrm>
          <a:prstGeom prst="rect">
            <a:avLst/>
          </a:prstGeom>
          <a:noFill/>
          <a:ln w="12700" cap="rnd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void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DFSTraverse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const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AdjMatrixDirGraph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 &amp;g) 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v;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(v = 0; v &lt;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g.GetVexNum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(); v++)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{	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g.SetTag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(v, UNVISITED);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(v = 0; v &lt;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g.GetVexNum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(); v++)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{	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if 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g.GetTag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(v) == UNVISITED) 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DFS&lt;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&gt;(g, v); 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1268" name="Text Box 39"/>
          <p:cNvSpPr txBox="1">
            <a:spLocks noChangeArrowheads="1"/>
          </p:cNvSpPr>
          <p:nvPr/>
        </p:nvSpPr>
        <p:spPr bwMode="auto">
          <a:xfrm>
            <a:off x="179388" y="260350"/>
            <a:ext cx="4325937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图的深度优先遍历算法</a:t>
            </a:r>
          </a:p>
        </p:txBody>
      </p:sp>
    </p:spTree>
    <p:extLst>
      <p:ext uri="{BB962C8B-B14F-4D97-AF65-F5344CB8AC3E}">
        <p14:creationId xmlns:p14="http://schemas.microsoft.com/office/powerpoint/2010/main" val="23873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DB62AFEC-E64F-4A21-9351-757C09D90847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13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00025" y="1125538"/>
            <a:ext cx="8624888" cy="5632450"/>
          </a:xfrm>
          <a:prstGeom prst="rect">
            <a:avLst/>
          </a:prstGeom>
          <a:noFill/>
          <a:ln w="12700" cap="rnd" cmpd="sng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template &lt;class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void DFS(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const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AdjMatrixDirGraph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 &amp;g,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v)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	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g.SetTag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(v, VISITED);	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e =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g.GetVexData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(v);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cout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&lt;&lt;e&lt;&lt;” ”;        </a:t>
            </a:r>
            <a:r>
              <a:rPr lang="en-US" altLang="zh-CN" sz="2400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//</a:t>
            </a:r>
            <a:r>
              <a:rPr lang="zh-CN" altLang="en-US" sz="2400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可以是打印等任何访问操作</a:t>
            </a:r>
            <a:r>
              <a:rPr lang="en-US" altLang="zh-CN" sz="2400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w =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g.FirstAdjVex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(v); w != -1; 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w = 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g.NextAdjVex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(v, w))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{        if (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g.GetTag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(w) == UNVISITED)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{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DFS&lt;</a:t>
            </a:r>
            <a:r>
              <a:rPr lang="en-US" altLang="zh-CN" sz="24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ElemType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&gt;(g, w );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}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>
              <a:defRPr/>
            </a:pP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4325938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图的深度优先遍历算法</a:t>
            </a:r>
          </a:p>
        </p:txBody>
      </p:sp>
    </p:spTree>
    <p:extLst>
      <p:ext uri="{BB962C8B-B14F-4D97-AF65-F5344CB8AC3E}">
        <p14:creationId xmlns:p14="http://schemas.microsoft.com/office/powerpoint/2010/main" val="14553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6B15A0B8-5CA0-427E-862F-76BE3104FEC3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14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12763" y="2155825"/>
            <a:ext cx="7875587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 dirty="0">
                <a:solidFill>
                  <a:schemeClr val="tx2"/>
                </a:solidFill>
                <a:ea typeface="宋体" pitchFamily="2" charset="-122"/>
              </a:rPr>
              <a:t>算法：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400" dirty="0">
                <a:ea typeface="宋体" pitchFamily="2" charset="-122"/>
              </a:rPr>
              <a:t>从图中某未访问过的顶点</a:t>
            </a:r>
            <a:r>
              <a:rPr lang="en-US" altLang="zh-CN" sz="2400" dirty="0">
                <a:ea typeface="宋体" pitchFamily="2" charset="-122"/>
              </a:rPr>
              <a:t>vi</a:t>
            </a:r>
            <a:r>
              <a:rPr lang="zh-CN" altLang="en-US" sz="2400" dirty="0">
                <a:ea typeface="宋体" pitchFamily="2" charset="-122"/>
              </a:rPr>
              <a:t>出发：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1</a:t>
            </a:r>
            <a:r>
              <a:rPr lang="zh-CN" altLang="en-US" sz="2400" dirty="0">
                <a:ea typeface="宋体" pitchFamily="2" charset="-122"/>
              </a:rPr>
              <a:t>）访问顶点</a:t>
            </a:r>
            <a:r>
              <a:rPr lang="en-US" altLang="zh-CN" sz="2400" dirty="0">
                <a:ea typeface="宋体" pitchFamily="2" charset="-122"/>
              </a:rPr>
              <a:t>vi </a:t>
            </a:r>
            <a:r>
              <a:rPr lang="zh-CN" altLang="en-US" sz="2400" dirty="0">
                <a:ea typeface="宋体" pitchFamily="2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2</a:t>
            </a:r>
            <a:r>
              <a:rPr lang="zh-CN" altLang="en-US" sz="2400" dirty="0">
                <a:ea typeface="宋体" pitchFamily="2" charset="-122"/>
              </a:rPr>
              <a:t>）访问 </a:t>
            </a:r>
            <a:r>
              <a:rPr lang="en-US" altLang="zh-CN" sz="2400" dirty="0">
                <a:ea typeface="宋体" pitchFamily="2" charset="-122"/>
              </a:rPr>
              <a:t>vi </a:t>
            </a:r>
            <a:r>
              <a:rPr lang="zh-CN" altLang="en-US" sz="2400" dirty="0">
                <a:ea typeface="宋体" pitchFamily="2" charset="-122"/>
              </a:rPr>
              <a:t>的所有未被访问的邻接点</a:t>
            </a:r>
            <a:r>
              <a:rPr lang="en-US" altLang="zh-CN" sz="2400" dirty="0" err="1">
                <a:ea typeface="宋体" pitchFamily="2" charset="-122"/>
              </a:rPr>
              <a:t>w</a:t>
            </a:r>
            <a:r>
              <a:rPr lang="en-US" altLang="zh-CN" sz="2400" baseline="-25000" dirty="0" err="1">
                <a:ea typeface="宋体" pitchFamily="2" charset="-122"/>
              </a:rPr>
              <a:t>1</a:t>
            </a:r>
            <a:r>
              <a:rPr lang="en-US" altLang="zh-CN" sz="2400" dirty="0">
                <a:ea typeface="宋体" pitchFamily="2" charset="-122"/>
              </a:rPr>
              <a:t> ,</a:t>
            </a:r>
            <a:r>
              <a:rPr lang="en-US" altLang="zh-CN" sz="2400" dirty="0" err="1">
                <a:ea typeface="宋体" pitchFamily="2" charset="-122"/>
              </a:rPr>
              <a:t>w</a:t>
            </a:r>
            <a:r>
              <a:rPr lang="en-US" altLang="zh-CN" sz="2400" baseline="-25000" dirty="0" err="1">
                <a:ea typeface="宋体" pitchFamily="2" charset="-122"/>
              </a:rPr>
              <a:t>2</a:t>
            </a:r>
            <a:r>
              <a:rPr lang="en-US" altLang="zh-CN" sz="2400" baseline="-25000" dirty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, …</a:t>
            </a:r>
            <a:r>
              <a:rPr lang="en-US" altLang="zh-CN" sz="2400" dirty="0" err="1">
                <a:ea typeface="宋体" pitchFamily="2" charset="-122"/>
              </a:rPr>
              <a:t>w</a:t>
            </a:r>
            <a:r>
              <a:rPr lang="en-US" altLang="zh-CN" sz="2400" baseline="-25000" dirty="0" err="1">
                <a:ea typeface="宋体" pitchFamily="2" charset="-122"/>
              </a:rPr>
              <a:t>k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zh-CN" altLang="en-US" sz="2400" dirty="0">
                <a:ea typeface="宋体" pitchFamily="2" charset="-122"/>
              </a:rPr>
              <a:t>；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ea typeface="宋体" pitchFamily="2" charset="-122"/>
              </a:rPr>
              <a:t>（</a:t>
            </a:r>
            <a:r>
              <a:rPr lang="en-US" altLang="zh-CN" sz="2400" dirty="0">
                <a:ea typeface="宋体" pitchFamily="2" charset="-122"/>
              </a:rPr>
              <a:t>3</a:t>
            </a:r>
            <a:r>
              <a:rPr lang="zh-CN" altLang="en-US" sz="2400" dirty="0">
                <a:ea typeface="宋体" pitchFamily="2" charset="-122"/>
              </a:rPr>
              <a:t>）依次从这些邻接点出发，访问它们的所有未被访问的邻接点</a:t>
            </a:r>
            <a:r>
              <a:rPr lang="en-US" altLang="zh-CN" sz="2400" dirty="0">
                <a:ea typeface="宋体" pitchFamily="2" charset="-122"/>
              </a:rPr>
              <a:t>;</a:t>
            </a:r>
            <a:r>
              <a:rPr lang="zh-CN" altLang="en-US" sz="2400" dirty="0">
                <a:ea typeface="宋体" pitchFamily="2" charset="-122"/>
              </a:rPr>
              <a:t>依此类推，直到图中所有访问过的顶点的邻接点都被访问；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449263" y="1193800"/>
            <a:ext cx="7794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、广度优先遍历</a:t>
            </a:r>
            <a:r>
              <a:rPr lang="zh-CN" altLang="en-US" sz="2800" smtClean="0">
                <a:latin typeface="宋体" pitchFamily="2" charset="-122"/>
                <a:ea typeface="宋体" pitchFamily="2" charset="-122"/>
              </a:rPr>
              <a:t>（类似于树的层次遍历）</a:t>
            </a:r>
            <a:endParaRPr lang="zh-CN" altLang="en-US" smtClean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2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34B2A15A-16BB-4F2C-88BD-9544756E7AAB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15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625475" y="1676400"/>
            <a:ext cx="79851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为实现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(3)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，需要保存在步骤</a:t>
            </a:r>
            <a:r>
              <a:rPr lang="en-US" altLang="zh-CN" sz="2400">
                <a:latin typeface="宋体" pitchFamily="2" charset="-122"/>
                <a:ea typeface="宋体" pitchFamily="2" charset="-122"/>
              </a:rPr>
              <a:t>(2)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中访问的顶点，而且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访问这些顶点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邻接点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的顺序为：先保存的顶点，其邻接点先被访问。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40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、广度优先遍历</a:t>
            </a:r>
            <a:endParaRPr lang="zh-CN" altLang="en-US" sz="2400" smtClean="0">
              <a:solidFill>
                <a:schemeClr val="hlink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4495800" y="3276600"/>
            <a:ext cx="4572000" cy="2133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33CC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10000"/>
              </a:spcBef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在广度优先遍历算法中，</a:t>
            </a:r>
          </a:p>
          <a:p>
            <a:pPr algn="ctr" eaLnBrk="0" hangingPunct="0">
              <a:spcBef>
                <a:spcPct val="10000"/>
              </a:spcBef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需设置一</a:t>
            </a:r>
            <a:r>
              <a:rPr lang="zh-CN" altLang="en-US" sz="24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队列</a:t>
            </a:r>
            <a:r>
              <a:rPr lang="en-US" altLang="zh-CN" sz="240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Q</a:t>
            </a:r>
            <a:r>
              <a:rPr lang="zh-CN" altLang="en-US" sz="2400">
                <a:latin typeface="宋体" pitchFamily="2" charset="-122"/>
                <a:ea typeface="宋体" pitchFamily="2" charset="-122"/>
              </a:rPr>
              <a:t>，</a:t>
            </a:r>
          </a:p>
          <a:p>
            <a:pPr algn="ctr" eaLnBrk="0" hangingPunct="0">
              <a:spcBef>
                <a:spcPct val="10000"/>
              </a:spcBef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保存已访问的顶点，</a:t>
            </a:r>
          </a:p>
          <a:p>
            <a:pPr algn="ctr" eaLnBrk="0" hangingPunct="0">
              <a:spcBef>
                <a:spcPct val="10000"/>
              </a:spcBef>
            </a:pPr>
            <a:r>
              <a:rPr lang="zh-CN" altLang="en-US" sz="2400">
                <a:latin typeface="宋体" pitchFamily="2" charset="-122"/>
                <a:ea typeface="宋体" pitchFamily="2" charset="-122"/>
              </a:rPr>
              <a:t>并控制遍历顶点的顺序。</a:t>
            </a:r>
          </a:p>
        </p:txBody>
      </p:sp>
      <p:grpSp>
        <p:nvGrpSpPr>
          <p:cNvPr id="18439" name="Group 7"/>
          <p:cNvGrpSpPr>
            <a:grpSpLocks/>
          </p:cNvGrpSpPr>
          <p:nvPr/>
        </p:nvGrpSpPr>
        <p:grpSpPr bwMode="auto">
          <a:xfrm>
            <a:off x="304800" y="3352800"/>
            <a:ext cx="4305300" cy="2143125"/>
            <a:chOff x="0" y="0"/>
            <a:chExt cx="2712" cy="1350"/>
          </a:xfrm>
        </p:grpSpPr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1152" y="0"/>
              <a:ext cx="408" cy="294"/>
              <a:chOff x="0" y="0"/>
              <a:chExt cx="408" cy="294"/>
            </a:xfrm>
          </p:grpSpPr>
          <p:sp>
            <p:nvSpPr>
              <p:cNvPr id="18471" name="Oval 8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Text Box 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V1</a:t>
                </a:r>
              </a:p>
            </p:txBody>
          </p:sp>
        </p:grpSp>
        <p:sp>
          <p:nvSpPr>
            <p:cNvPr id="18441" name="Line 11"/>
            <p:cNvSpPr>
              <a:spLocks noChangeShapeType="1"/>
            </p:cNvSpPr>
            <p:nvPr/>
          </p:nvSpPr>
          <p:spPr bwMode="auto">
            <a:xfrm flipV="1">
              <a:off x="225" y="529"/>
              <a:ext cx="304" cy="21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2"/>
            <p:cNvSpPr>
              <a:spLocks noChangeShapeType="1"/>
            </p:cNvSpPr>
            <p:nvPr/>
          </p:nvSpPr>
          <p:spPr bwMode="auto">
            <a:xfrm flipV="1">
              <a:off x="749" y="155"/>
              <a:ext cx="448" cy="23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3"/>
            <p:cNvSpPr>
              <a:spLocks noChangeShapeType="1"/>
            </p:cNvSpPr>
            <p:nvPr/>
          </p:nvSpPr>
          <p:spPr bwMode="auto">
            <a:xfrm>
              <a:off x="772" y="529"/>
              <a:ext cx="303" cy="21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4"/>
            <p:cNvSpPr>
              <a:spLocks noChangeShapeType="1"/>
            </p:cNvSpPr>
            <p:nvPr/>
          </p:nvSpPr>
          <p:spPr bwMode="auto">
            <a:xfrm>
              <a:off x="1501" y="155"/>
              <a:ext cx="516" cy="249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5"/>
            <p:cNvSpPr>
              <a:spLocks noChangeShapeType="1"/>
            </p:cNvSpPr>
            <p:nvPr/>
          </p:nvSpPr>
          <p:spPr bwMode="auto">
            <a:xfrm>
              <a:off x="2231" y="560"/>
              <a:ext cx="212" cy="155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6"/>
            <p:cNvSpPr>
              <a:spLocks noChangeShapeType="1"/>
            </p:cNvSpPr>
            <p:nvPr/>
          </p:nvSpPr>
          <p:spPr bwMode="auto">
            <a:xfrm flipV="1">
              <a:off x="1866" y="560"/>
              <a:ext cx="182" cy="18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7"/>
            <p:cNvSpPr>
              <a:spLocks noChangeShapeType="1"/>
            </p:cNvSpPr>
            <p:nvPr/>
          </p:nvSpPr>
          <p:spPr bwMode="auto">
            <a:xfrm flipV="1">
              <a:off x="1927" y="840"/>
              <a:ext cx="41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8"/>
            <p:cNvSpPr>
              <a:spLocks noChangeShapeType="1"/>
            </p:cNvSpPr>
            <p:nvPr/>
          </p:nvSpPr>
          <p:spPr bwMode="auto">
            <a:xfrm flipV="1">
              <a:off x="284" y="864"/>
              <a:ext cx="771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9"/>
            <p:cNvSpPr>
              <a:spLocks noChangeShapeType="1"/>
            </p:cNvSpPr>
            <p:nvPr/>
          </p:nvSpPr>
          <p:spPr bwMode="auto">
            <a:xfrm>
              <a:off x="288" y="1008"/>
              <a:ext cx="240" cy="144"/>
            </a:xfrm>
            <a:prstGeom prst="line">
              <a:avLst/>
            </a:prstGeom>
            <a:noFill/>
            <a:ln w="38100" cap="rnd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0" name="Group 20"/>
            <p:cNvGrpSpPr>
              <a:grpSpLocks/>
            </p:cNvGrpSpPr>
            <p:nvPr/>
          </p:nvGrpSpPr>
          <p:grpSpPr bwMode="auto">
            <a:xfrm>
              <a:off x="480" y="1056"/>
              <a:ext cx="408" cy="294"/>
              <a:chOff x="0" y="0"/>
              <a:chExt cx="408" cy="294"/>
            </a:xfrm>
          </p:grpSpPr>
          <p:sp>
            <p:nvSpPr>
              <p:cNvPr id="18469" name="Oval 21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Text Box 22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V8</a:t>
                </a:r>
              </a:p>
            </p:txBody>
          </p:sp>
        </p:grpSp>
        <p:grpSp>
          <p:nvGrpSpPr>
            <p:cNvPr id="18451" name="Group 23"/>
            <p:cNvGrpSpPr>
              <a:grpSpLocks/>
            </p:cNvGrpSpPr>
            <p:nvPr/>
          </p:nvGrpSpPr>
          <p:grpSpPr bwMode="auto">
            <a:xfrm>
              <a:off x="2304" y="720"/>
              <a:ext cx="408" cy="294"/>
              <a:chOff x="0" y="0"/>
              <a:chExt cx="408" cy="294"/>
            </a:xfrm>
          </p:grpSpPr>
          <p:sp>
            <p:nvSpPr>
              <p:cNvPr id="18467" name="Oval 24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8" name="Text Box 2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V7</a:t>
                </a:r>
              </a:p>
            </p:txBody>
          </p:sp>
        </p:grpSp>
        <p:grpSp>
          <p:nvGrpSpPr>
            <p:cNvPr id="18452" name="Group 26"/>
            <p:cNvGrpSpPr>
              <a:grpSpLocks/>
            </p:cNvGrpSpPr>
            <p:nvPr/>
          </p:nvGrpSpPr>
          <p:grpSpPr bwMode="auto">
            <a:xfrm>
              <a:off x="1632" y="720"/>
              <a:ext cx="408" cy="294"/>
              <a:chOff x="0" y="0"/>
              <a:chExt cx="408" cy="294"/>
            </a:xfrm>
          </p:grpSpPr>
          <p:sp>
            <p:nvSpPr>
              <p:cNvPr id="18465" name="Oval 27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Text Box 28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V6</a:t>
                </a:r>
              </a:p>
            </p:txBody>
          </p:sp>
        </p:grpSp>
        <p:grpSp>
          <p:nvGrpSpPr>
            <p:cNvPr id="18453" name="Group 29"/>
            <p:cNvGrpSpPr>
              <a:grpSpLocks/>
            </p:cNvGrpSpPr>
            <p:nvPr/>
          </p:nvGrpSpPr>
          <p:grpSpPr bwMode="auto">
            <a:xfrm>
              <a:off x="960" y="720"/>
              <a:ext cx="408" cy="294"/>
              <a:chOff x="0" y="0"/>
              <a:chExt cx="408" cy="294"/>
            </a:xfrm>
          </p:grpSpPr>
          <p:sp>
            <p:nvSpPr>
              <p:cNvPr id="18463" name="Oval 30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Text Box 3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V5</a:t>
                </a:r>
              </a:p>
            </p:txBody>
          </p:sp>
        </p:grpSp>
        <p:grpSp>
          <p:nvGrpSpPr>
            <p:cNvPr id="18454" name="Group 32"/>
            <p:cNvGrpSpPr>
              <a:grpSpLocks/>
            </p:cNvGrpSpPr>
            <p:nvPr/>
          </p:nvGrpSpPr>
          <p:grpSpPr bwMode="auto">
            <a:xfrm>
              <a:off x="0" y="720"/>
              <a:ext cx="408" cy="294"/>
              <a:chOff x="0" y="0"/>
              <a:chExt cx="408" cy="294"/>
            </a:xfrm>
          </p:grpSpPr>
          <p:sp>
            <p:nvSpPr>
              <p:cNvPr id="18461" name="Oval 33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2" name="Text Box 34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V4</a:t>
                </a:r>
              </a:p>
            </p:txBody>
          </p:sp>
        </p:grpSp>
        <p:grpSp>
          <p:nvGrpSpPr>
            <p:cNvPr id="18455" name="Group 35"/>
            <p:cNvGrpSpPr>
              <a:grpSpLocks/>
            </p:cNvGrpSpPr>
            <p:nvPr/>
          </p:nvGrpSpPr>
          <p:grpSpPr bwMode="auto">
            <a:xfrm>
              <a:off x="1920" y="336"/>
              <a:ext cx="408" cy="294"/>
              <a:chOff x="0" y="0"/>
              <a:chExt cx="408" cy="294"/>
            </a:xfrm>
          </p:grpSpPr>
          <p:sp>
            <p:nvSpPr>
              <p:cNvPr id="18459" name="Oval 36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Text Box 3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V3</a:t>
                </a:r>
              </a:p>
            </p:txBody>
          </p:sp>
        </p:grpSp>
        <p:grpSp>
          <p:nvGrpSpPr>
            <p:cNvPr id="18456" name="Group 38"/>
            <p:cNvGrpSpPr>
              <a:grpSpLocks/>
            </p:cNvGrpSpPr>
            <p:nvPr/>
          </p:nvGrpSpPr>
          <p:grpSpPr bwMode="auto">
            <a:xfrm>
              <a:off x="480" y="288"/>
              <a:ext cx="408" cy="294"/>
              <a:chOff x="0" y="0"/>
              <a:chExt cx="408" cy="294"/>
            </a:xfrm>
          </p:grpSpPr>
          <p:sp>
            <p:nvSpPr>
              <p:cNvPr id="18457" name="Oval 39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295" cy="294"/>
              </a:xfrm>
              <a:prstGeom prst="ellipse">
                <a:avLst/>
              </a:prstGeom>
              <a:solidFill>
                <a:srgbClr val="FFFFCC"/>
              </a:solidFill>
              <a:ln w="28575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Text Box 4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1pPr>
                <a:lvl2pPr marL="742950" indent="-28575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2pPr>
                <a:lvl3pPr marL="11430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3pPr>
                <a:lvl4pPr marL="16002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4pPr>
                <a:lvl5pPr marL="2057400" indent="-228600" eaLnBrk="0" hangingPunct="0"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3200" b="1">
                    <a:solidFill>
                      <a:schemeClr val="tx1"/>
                    </a:solidFill>
                    <a:latin typeface="Arial" pitchFamily="34" charset="0"/>
                    <a:ea typeface="仿宋_GB2312" pitchFamily="1" charset="-122"/>
                  </a:defRPr>
                </a:lvl9pPr>
              </a:lstStyle>
              <a:p>
                <a:r>
                  <a:rPr lang="en-US" altLang="zh-CN" sz="1000"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sz="2400">
                    <a:latin typeface="黑体" pitchFamily="49" charset="-122"/>
                    <a:ea typeface="黑体" pitchFamily="49" charset="-122"/>
                  </a:rPr>
                  <a:t>V2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430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06A382B0-AAB1-4EBB-9F07-1C880B66FEEC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16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6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1" name="Line 4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3" name="Line 6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884238" y="1295400"/>
            <a:ext cx="7681912" cy="617538"/>
            <a:chOff x="0" y="0"/>
            <a:chExt cx="4647" cy="389"/>
          </a:xfrm>
        </p:grpSpPr>
        <p:graphicFrame>
          <p:nvGraphicFramePr>
            <p:cNvPr id="19500" name="Object 9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1" name="Text Box 10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广度优先遍历序列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    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19466" name="Group 12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0" y="0"/>
            <a:chExt cx="334" cy="375"/>
          </a:xfrm>
        </p:grpSpPr>
        <p:sp>
          <p:nvSpPr>
            <p:cNvPr id="19498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99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67" name="Group 15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0" y="0"/>
            <a:chExt cx="334" cy="375"/>
          </a:xfrm>
        </p:grpSpPr>
        <p:sp>
          <p:nvSpPr>
            <p:cNvPr id="19496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97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68" name="Group 18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0" y="0"/>
            <a:chExt cx="334" cy="375"/>
          </a:xfrm>
        </p:grpSpPr>
        <p:sp>
          <p:nvSpPr>
            <p:cNvPr id="19494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95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69" name="Group 21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0" y="0"/>
            <a:chExt cx="334" cy="375"/>
          </a:xfrm>
        </p:grpSpPr>
        <p:sp>
          <p:nvSpPr>
            <p:cNvPr id="19492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93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70" name="Group 24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0" y="0"/>
            <a:chExt cx="334" cy="375"/>
          </a:xfrm>
        </p:grpSpPr>
        <p:sp>
          <p:nvSpPr>
            <p:cNvPr id="19490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91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71" name="Group 27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0" y="0"/>
            <a:chExt cx="334" cy="375"/>
          </a:xfrm>
        </p:grpSpPr>
        <p:sp>
          <p:nvSpPr>
            <p:cNvPr id="19488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89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72" name="Group 30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0" y="0"/>
            <a:chExt cx="334" cy="375"/>
          </a:xfrm>
        </p:grpSpPr>
        <p:sp>
          <p:nvSpPr>
            <p:cNvPr id="19486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87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473" name="Group 33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0" y="0"/>
            <a:chExt cx="334" cy="375"/>
          </a:xfrm>
        </p:grpSpPr>
        <p:sp>
          <p:nvSpPr>
            <p:cNvPr id="19484" name="Oval 34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19485" name="Text Box 35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9474" name="Line 36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5" name="Line 37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6" name="Line 38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7" name="Line 39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9478" name="Text Box 40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5375275" y="28987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0524" name="Freeform 44"/>
          <p:cNvSpPr>
            <a:spLocks/>
          </p:cNvSpPr>
          <p:nvPr/>
        </p:nvSpPr>
        <p:spPr bwMode="auto">
          <a:xfrm>
            <a:off x="1858963" y="2498725"/>
            <a:ext cx="1935162" cy="655638"/>
          </a:xfrm>
          <a:custGeom>
            <a:avLst/>
            <a:gdLst>
              <a:gd name="T0" fmla="*/ 0 w 1219"/>
              <a:gd name="T1" fmla="*/ 2147483647 h 413"/>
              <a:gd name="T2" fmla="*/ 2147483647 w 1219"/>
              <a:gd name="T3" fmla="*/ 2147483647 h 413"/>
              <a:gd name="T4" fmla="*/ 2147483647 w 1219"/>
              <a:gd name="T5" fmla="*/ 2147483647 h 413"/>
              <a:gd name="T6" fmla="*/ 2147483647 w 1219"/>
              <a:gd name="T7" fmla="*/ 2147483647 h 413"/>
              <a:gd name="T8" fmla="*/ 2147483647 w 1219"/>
              <a:gd name="T9" fmla="*/ 2147483647 h 413"/>
              <a:gd name="T10" fmla="*/ 2147483647 w 1219"/>
              <a:gd name="T11" fmla="*/ 2147483647 h 413"/>
              <a:gd name="T12" fmla="*/ 2147483647 w 1219"/>
              <a:gd name="T13" fmla="*/ 2147483647 h 413"/>
              <a:gd name="T14" fmla="*/ 2147483647 w 1219"/>
              <a:gd name="T15" fmla="*/ 0 h 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9"/>
              <a:gd name="T25" fmla="*/ 0 h 413"/>
              <a:gd name="T26" fmla="*/ 1219 w 1219"/>
              <a:gd name="T27" fmla="*/ 413 h 4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22400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" grpId="0" autoUpdateAnimBg="0"/>
      <p:bldP spid="20522" grpId="0" animBg="1"/>
      <p:bldP spid="20523" grpId="0" autoUpdateAnimBg="0"/>
      <p:bldP spid="20523" grpId="1" autoUpdateAnimBg="0"/>
      <p:bldP spid="205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D17F441F-2189-46AF-8BF1-A1A64086B9F6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17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6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884238" y="1295400"/>
            <a:ext cx="7681912" cy="617538"/>
            <a:chOff x="0" y="0"/>
            <a:chExt cx="4647" cy="389"/>
          </a:xfrm>
        </p:grpSpPr>
        <p:graphicFrame>
          <p:nvGraphicFramePr>
            <p:cNvPr id="20529" name="Object 9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0" name="Text Box 10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广度优先遍历序列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    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20490" name="Group 12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0" y="0"/>
            <a:chExt cx="334" cy="375"/>
          </a:xfrm>
        </p:grpSpPr>
        <p:sp>
          <p:nvSpPr>
            <p:cNvPr id="20527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28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1" name="Group 15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0" y="0"/>
            <a:chExt cx="334" cy="375"/>
          </a:xfrm>
        </p:grpSpPr>
        <p:sp>
          <p:nvSpPr>
            <p:cNvPr id="20525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26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2" name="Group 18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0" y="0"/>
            <a:chExt cx="334" cy="375"/>
          </a:xfrm>
        </p:grpSpPr>
        <p:sp>
          <p:nvSpPr>
            <p:cNvPr id="20523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24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3" name="Group 21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0" y="0"/>
            <a:chExt cx="334" cy="375"/>
          </a:xfrm>
        </p:grpSpPr>
        <p:sp>
          <p:nvSpPr>
            <p:cNvPr id="20521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22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4" name="Group 24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0" y="0"/>
            <a:chExt cx="334" cy="375"/>
          </a:xfrm>
        </p:grpSpPr>
        <p:sp>
          <p:nvSpPr>
            <p:cNvPr id="20519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20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5" name="Group 27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0" y="0"/>
            <a:chExt cx="334" cy="375"/>
          </a:xfrm>
        </p:grpSpPr>
        <p:sp>
          <p:nvSpPr>
            <p:cNvPr id="20517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18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6" name="Group 30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0" y="0"/>
            <a:chExt cx="334" cy="375"/>
          </a:xfrm>
        </p:grpSpPr>
        <p:sp>
          <p:nvSpPr>
            <p:cNvPr id="20515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16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0497" name="Group 33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0" y="0"/>
            <a:chExt cx="334" cy="375"/>
          </a:xfrm>
        </p:grpSpPr>
        <p:sp>
          <p:nvSpPr>
            <p:cNvPr id="20513" name="Oval 34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0514" name="Text Box 35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498" name="Line 36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499" name="Line 37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0" name="Line 38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1" name="Line 39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502" name="Text Box 40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20503" name="Text Box 41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0504" name="Line 42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5313363" y="289718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 flipH="1">
            <a:off x="2052638" y="2555875"/>
            <a:ext cx="411162" cy="5635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9" name="Line 45"/>
          <p:cNvSpPr>
            <a:spLocks noChangeShapeType="1"/>
          </p:cNvSpPr>
          <p:nvPr/>
        </p:nvSpPr>
        <p:spPr bwMode="auto">
          <a:xfrm>
            <a:off x="3165475" y="25860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50" name="Text Box 46"/>
          <p:cNvSpPr txBox="1">
            <a:spLocks noChangeArrowheads="1"/>
          </p:cNvSpPr>
          <p:nvPr/>
        </p:nvSpPr>
        <p:spPr bwMode="auto">
          <a:xfrm>
            <a:off x="2408238" y="61896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1551" name="Text Box 47"/>
          <p:cNvSpPr txBox="1">
            <a:spLocks noChangeArrowheads="1"/>
          </p:cNvSpPr>
          <p:nvPr/>
        </p:nvSpPr>
        <p:spPr bwMode="auto">
          <a:xfrm>
            <a:off x="2924175" y="6191250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1552" name="Text Box 48"/>
          <p:cNvSpPr txBox="1">
            <a:spLocks noChangeArrowheads="1"/>
          </p:cNvSpPr>
          <p:nvPr/>
        </p:nvSpPr>
        <p:spPr bwMode="auto">
          <a:xfrm>
            <a:off x="5818188" y="289718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1553" name="Freeform 49"/>
          <p:cNvSpPr>
            <a:spLocks/>
          </p:cNvSpPr>
          <p:nvPr/>
        </p:nvSpPr>
        <p:spPr bwMode="auto">
          <a:xfrm>
            <a:off x="852488" y="3810000"/>
            <a:ext cx="3581400" cy="471488"/>
          </a:xfrm>
          <a:custGeom>
            <a:avLst/>
            <a:gdLst>
              <a:gd name="T0" fmla="*/ 0 w 1219"/>
              <a:gd name="T1" fmla="*/ 2147483647 h 413"/>
              <a:gd name="T2" fmla="*/ 2147483647 w 1219"/>
              <a:gd name="T3" fmla="*/ 2147483647 h 413"/>
              <a:gd name="T4" fmla="*/ 2147483647 w 1219"/>
              <a:gd name="T5" fmla="*/ 2147483647 h 413"/>
              <a:gd name="T6" fmla="*/ 2147483647 w 1219"/>
              <a:gd name="T7" fmla="*/ 2147483647 h 413"/>
              <a:gd name="T8" fmla="*/ 2147483647 w 1219"/>
              <a:gd name="T9" fmla="*/ 2147483647 h 413"/>
              <a:gd name="T10" fmla="*/ 2147483647 w 1219"/>
              <a:gd name="T11" fmla="*/ 2147483647 h 413"/>
              <a:gd name="T12" fmla="*/ 2147483647 w 1219"/>
              <a:gd name="T13" fmla="*/ 2147483647 h 413"/>
              <a:gd name="T14" fmla="*/ 2147483647 w 1219"/>
              <a:gd name="T15" fmla="*/ 0 h 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9"/>
              <a:gd name="T25" fmla="*/ 0 h 413"/>
              <a:gd name="T26" fmla="*/ 1219 w 1219"/>
              <a:gd name="T27" fmla="*/ 413 h 4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54" name="Rectangle 50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105847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7" grpId="0" autoUpdateAnimBg="0"/>
      <p:bldP spid="21547" grpId="1" autoUpdateAnimBg="0"/>
      <p:bldP spid="21548" grpId="0" animBg="1"/>
      <p:bldP spid="21549" grpId="0" animBg="1"/>
      <p:bldP spid="21550" grpId="0" autoUpdateAnimBg="0"/>
      <p:bldP spid="21551" grpId="0" autoUpdateAnimBg="0"/>
      <p:bldP spid="21552" grpId="0" autoUpdateAnimBg="0"/>
      <p:bldP spid="215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26610ACD-8353-4606-BF98-086C903C0690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18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6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09" name="Line 4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884238" y="1295400"/>
            <a:ext cx="7681912" cy="617538"/>
            <a:chOff x="0" y="0"/>
            <a:chExt cx="4647" cy="389"/>
          </a:xfrm>
        </p:grpSpPr>
        <p:graphicFrame>
          <p:nvGraphicFramePr>
            <p:cNvPr id="21557" name="Object 9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8" name="Text Box 10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广度优先遍历序列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    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21514" name="Group 12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0" y="0"/>
            <a:chExt cx="334" cy="375"/>
          </a:xfrm>
        </p:grpSpPr>
        <p:sp>
          <p:nvSpPr>
            <p:cNvPr id="21555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56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5" name="Group 15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0" y="0"/>
            <a:chExt cx="334" cy="375"/>
          </a:xfrm>
        </p:grpSpPr>
        <p:sp>
          <p:nvSpPr>
            <p:cNvPr id="21553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54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6" name="Group 18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0" y="0"/>
            <a:chExt cx="334" cy="375"/>
          </a:xfrm>
        </p:grpSpPr>
        <p:sp>
          <p:nvSpPr>
            <p:cNvPr id="21551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52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7" name="Group 21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0" y="0"/>
            <a:chExt cx="334" cy="375"/>
          </a:xfrm>
        </p:grpSpPr>
        <p:sp>
          <p:nvSpPr>
            <p:cNvPr id="21549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50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8" name="Group 24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0" y="0"/>
            <a:chExt cx="334" cy="375"/>
          </a:xfrm>
        </p:grpSpPr>
        <p:sp>
          <p:nvSpPr>
            <p:cNvPr id="21547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48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19" name="Group 27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0" y="0"/>
            <a:chExt cx="334" cy="375"/>
          </a:xfrm>
        </p:grpSpPr>
        <p:sp>
          <p:nvSpPr>
            <p:cNvPr id="21545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46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20" name="Group 30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0" y="0"/>
            <a:chExt cx="334" cy="375"/>
          </a:xfrm>
        </p:grpSpPr>
        <p:sp>
          <p:nvSpPr>
            <p:cNvPr id="21543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44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521" name="Group 33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0" y="0"/>
            <a:chExt cx="334" cy="375"/>
          </a:xfrm>
        </p:grpSpPr>
        <p:sp>
          <p:nvSpPr>
            <p:cNvPr id="21541" name="Oval 34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1542" name="Text Box 35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1522" name="Line 36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3" name="Line 37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4" name="Line 38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5" name="Line 39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26" name="Text Box 40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21527" name="Text Box 41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1528" name="Line 42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29" name="Line 43"/>
          <p:cNvSpPr>
            <a:spLocks noChangeShapeType="1"/>
          </p:cNvSpPr>
          <p:nvPr/>
        </p:nvSpPr>
        <p:spPr bwMode="auto">
          <a:xfrm flipH="1">
            <a:off x="2052638" y="2555875"/>
            <a:ext cx="411162" cy="5635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0" name="Line 44"/>
          <p:cNvSpPr>
            <a:spLocks noChangeShapeType="1"/>
          </p:cNvSpPr>
          <p:nvPr/>
        </p:nvSpPr>
        <p:spPr bwMode="auto">
          <a:xfrm>
            <a:off x="3165475" y="25860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1" name="Text Box 45"/>
          <p:cNvSpPr txBox="1">
            <a:spLocks noChangeArrowheads="1"/>
          </p:cNvSpPr>
          <p:nvPr/>
        </p:nvSpPr>
        <p:spPr bwMode="auto">
          <a:xfrm>
            <a:off x="2408238" y="61896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1532" name="Text Box 46"/>
          <p:cNvSpPr txBox="1">
            <a:spLocks noChangeArrowheads="1"/>
          </p:cNvSpPr>
          <p:nvPr/>
        </p:nvSpPr>
        <p:spPr bwMode="auto">
          <a:xfrm>
            <a:off x="2924175" y="6191250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2575" name="Text Box 47"/>
          <p:cNvSpPr txBox="1">
            <a:spLocks noChangeArrowheads="1"/>
          </p:cNvSpPr>
          <p:nvPr/>
        </p:nvSpPr>
        <p:spPr bwMode="auto">
          <a:xfrm>
            <a:off x="5818188" y="289718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 flipH="1">
            <a:off x="1198563" y="3744913"/>
            <a:ext cx="411162" cy="563562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338137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2578" name="Text Box 50"/>
          <p:cNvSpPr txBox="1">
            <a:spLocks noChangeArrowheads="1"/>
          </p:cNvSpPr>
          <p:nvPr/>
        </p:nvSpPr>
        <p:spPr bwMode="auto">
          <a:xfrm>
            <a:off x="627697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>
            <a:off x="2236788" y="3713163"/>
            <a:ext cx="349250" cy="623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3873500" y="61880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2581" name="Text Box 53"/>
          <p:cNvSpPr txBox="1">
            <a:spLocks noChangeArrowheads="1"/>
          </p:cNvSpPr>
          <p:nvPr/>
        </p:nvSpPr>
        <p:spPr bwMode="auto">
          <a:xfrm>
            <a:off x="6737350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347017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utoUpdateAnimBg="0"/>
      <p:bldP spid="22576" grpId="0" animBg="1"/>
      <p:bldP spid="22577" grpId="0" autoUpdateAnimBg="0"/>
      <p:bldP spid="22578" grpId="0" autoUpdateAnimBg="0"/>
      <p:bldP spid="22579" grpId="0" animBg="1"/>
      <p:bldP spid="22580" grpId="0" autoUpdateAnimBg="0"/>
      <p:bldP spid="225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67FB6355-6B32-44C9-B614-1F082C647551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19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884238" y="1295400"/>
            <a:ext cx="7681912" cy="617538"/>
            <a:chOff x="0" y="0"/>
            <a:chExt cx="4647" cy="389"/>
          </a:xfrm>
        </p:grpSpPr>
        <p:graphicFrame>
          <p:nvGraphicFramePr>
            <p:cNvPr id="22586" name="Object 6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87" name="Text Box 7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广度优先遍历序列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    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0" y="0"/>
            <a:chExt cx="334" cy="375"/>
          </a:xfrm>
        </p:grpSpPr>
        <p:sp>
          <p:nvSpPr>
            <p:cNvPr id="22584" name="Oval 10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85" name="Text Box 11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36" name="Group 12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0" y="0"/>
            <a:chExt cx="334" cy="375"/>
          </a:xfrm>
        </p:grpSpPr>
        <p:sp>
          <p:nvSpPr>
            <p:cNvPr id="22582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83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37" name="Group 15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0" y="0"/>
            <a:chExt cx="334" cy="375"/>
          </a:xfrm>
        </p:grpSpPr>
        <p:sp>
          <p:nvSpPr>
            <p:cNvPr id="22580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81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38" name="Group 18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0" y="0"/>
            <a:chExt cx="334" cy="375"/>
          </a:xfrm>
        </p:grpSpPr>
        <p:sp>
          <p:nvSpPr>
            <p:cNvPr id="22578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79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39" name="Group 21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0" y="0"/>
            <a:chExt cx="334" cy="375"/>
          </a:xfrm>
        </p:grpSpPr>
        <p:sp>
          <p:nvSpPr>
            <p:cNvPr id="22576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77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40" name="Group 24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0" y="0"/>
            <a:chExt cx="334" cy="375"/>
          </a:xfrm>
        </p:grpSpPr>
        <p:sp>
          <p:nvSpPr>
            <p:cNvPr id="22574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75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41" name="Group 27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0" y="0"/>
            <a:chExt cx="334" cy="375"/>
          </a:xfrm>
        </p:grpSpPr>
        <p:sp>
          <p:nvSpPr>
            <p:cNvPr id="22572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73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2542" name="Group 30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0" y="0"/>
            <a:chExt cx="334" cy="375"/>
          </a:xfrm>
        </p:grpSpPr>
        <p:sp>
          <p:nvSpPr>
            <p:cNvPr id="22570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2571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2543" name="Line 33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4" name="Line 34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5" name="Line 35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6" name="Line 36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47" name="Text Box 37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22548" name="Text Box 38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2549" name="Line 39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2550" name="Line 40"/>
          <p:cNvSpPr>
            <a:spLocks noChangeShapeType="1"/>
          </p:cNvSpPr>
          <p:nvPr/>
        </p:nvSpPr>
        <p:spPr bwMode="auto">
          <a:xfrm flipH="1">
            <a:off x="2052638" y="2555875"/>
            <a:ext cx="411162" cy="5635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1" name="Line 41"/>
          <p:cNvSpPr>
            <a:spLocks noChangeShapeType="1"/>
          </p:cNvSpPr>
          <p:nvPr/>
        </p:nvSpPr>
        <p:spPr bwMode="auto">
          <a:xfrm>
            <a:off x="3165475" y="25860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2" name="Text Box 42"/>
          <p:cNvSpPr txBox="1">
            <a:spLocks noChangeArrowheads="1"/>
          </p:cNvSpPr>
          <p:nvPr/>
        </p:nvSpPr>
        <p:spPr bwMode="auto">
          <a:xfrm>
            <a:off x="2408238" y="61896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2553" name="Text Box 43"/>
          <p:cNvSpPr txBox="1">
            <a:spLocks noChangeArrowheads="1"/>
          </p:cNvSpPr>
          <p:nvPr/>
        </p:nvSpPr>
        <p:spPr bwMode="auto">
          <a:xfrm>
            <a:off x="2924175" y="6191250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2554" name="Text Box 44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6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2555" name="Line 45"/>
          <p:cNvSpPr>
            <a:spLocks noChangeShapeType="1"/>
          </p:cNvSpPr>
          <p:nvPr/>
        </p:nvSpPr>
        <p:spPr bwMode="auto">
          <a:xfrm flipH="1">
            <a:off x="1198563" y="3744913"/>
            <a:ext cx="411162" cy="563562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6" name="Line 46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57" name="Text Box 47"/>
          <p:cNvSpPr txBox="1">
            <a:spLocks noChangeArrowheads="1"/>
          </p:cNvSpPr>
          <p:nvPr/>
        </p:nvSpPr>
        <p:spPr bwMode="auto">
          <a:xfrm>
            <a:off x="338137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3600" name="Text Box 48"/>
          <p:cNvSpPr txBox="1">
            <a:spLocks noChangeArrowheads="1"/>
          </p:cNvSpPr>
          <p:nvPr/>
        </p:nvSpPr>
        <p:spPr bwMode="auto">
          <a:xfrm>
            <a:off x="627697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2559" name="Line 49"/>
          <p:cNvSpPr>
            <a:spLocks noChangeShapeType="1"/>
          </p:cNvSpPr>
          <p:nvPr/>
        </p:nvSpPr>
        <p:spPr bwMode="auto">
          <a:xfrm>
            <a:off x="2236788" y="3713163"/>
            <a:ext cx="349250" cy="623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60" name="Text Box 50"/>
          <p:cNvSpPr txBox="1">
            <a:spLocks noChangeArrowheads="1"/>
          </p:cNvSpPr>
          <p:nvPr/>
        </p:nvSpPr>
        <p:spPr bwMode="auto">
          <a:xfrm>
            <a:off x="3873500" y="61880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2561" name="Text Box 51"/>
          <p:cNvSpPr txBox="1">
            <a:spLocks noChangeArrowheads="1"/>
          </p:cNvSpPr>
          <p:nvPr/>
        </p:nvSpPr>
        <p:spPr bwMode="auto">
          <a:xfrm>
            <a:off x="6737350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3604" name="Line 52"/>
          <p:cNvSpPr>
            <a:spLocks noChangeShapeType="1"/>
          </p:cNvSpPr>
          <p:nvPr/>
        </p:nvSpPr>
        <p:spPr bwMode="auto">
          <a:xfrm flipH="1">
            <a:off x="3060700" y="3805238"/>
            <a:ext cx="317500" cy="5492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605" name="Text Box 53"/>
          <p:cNvSpPr txBox="1">
            <a:spLocks noChangeArrowheads="1"/>
          </p:cNvSpPr>
          <p:nvPr/>
        </p:nvSpPr>
        <p:spPr bwMode="auto">
          <a:xfrm>
            <a:off x="4352925" y="61880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23606" name="Text Box 54"/>
          <p:cNvSpPr txBox="1">
            <a:spLocks noChangeArrowheads="1"/>
          </p:cNvSpPr>
          <p:nvPr/>
        </p:nvSpPr>
        <p:spPr bwMode="auto">
          <a:xfrm>
            <a:off x="717867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23607" name="Line 55"/>
          <p:cNvSpPr>
            <a:spLocks noChangeShapeType="1"/>
          </p:cNvSpPr>
          <p:nvPr/>
        </p:nvSpPr>
        <p:spPr bwMode="auto">
          <a:xfrm>
            <a:off x="3990975" y="38052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608" name="Text Box 56"/>
          <p:cNvSpPr txBox="1">
            <a:spLocks noChangeArrowheads="1"/>
          </p:cNvSpPr>
          <p:nvPr/>
        </p:nvSpPr>
        <p:spPr bwMode="auto">
          <a:xfrm>
            <a:off x="4797425" y="620553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23609" name="Text Box 57"/>
          <p:cNvSpPr txBox="1">
            <a:spLocks noChangeArrowheads="1"/>
          </p:cNvSpPr>
          <p:nvPr/>
        </p:nvSpPr>
        <p:spPr bwMode="auto">
          <a:xfrm>
            <a:off x="764222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22568" name="Line 58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611" name="Rectangle 59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16482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0" grpId="0" autoUpdateAnimBg="0"/>
      <p:bldP spid="23604" grpId="0" animBg="1"/>
      <p:bldP spid="23605" grpId="0" autoUpdateAnimBg="0"/>
      <p:bldP spid="23606" grpId="0" autoUpdateAnimBg="0"/>
      <p:bldP spid="23607" grpId="0" animBg="1"/>
      <p:bldP spid="23608" grpId="0" autoUpdateAnimBg="0"/>
      <p:bldP spid="236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单链表的基本操作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栈与队列的简单应用</a:t>
            </a:r>
            <a:endParaRPr lang="en-US" altLang="zh-CN" dirty="0" smtClean="0"/>
          </a:p>
          <a:p>
            <a:r>
              <a:rPr lang="zh-CN" altLang="en-US" dirty="0" smtClean="0"/>
              <a:t>图的深度优先遍历与广度优先遍历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快速排序、堆排序、希尔排序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5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6D964709-E1F6-416D-A938-7BC54BC2AB54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20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3555" name="Line 2"/>
          <p:cNvSpPr>
            <a:spLocks noChangeShapeType="1"/>
          </p:cNvSpPr>
          <p:nvPr/>
        </p:nvSpPr>
        <p:spPr bwMode="auto">
          <a:xfrm flipH="1" flipV="1">
            <a:off x="1479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2989263" y="2613025"/>
            <a:ext cx="1309687" cy="1903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 flipH="1">
            <a:off x="1281113" y="2582863"/>
            <a:ext cx="1371600" cy="188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884238" y="1295400"/>
            <a:ext cx="7681912" cy="617538"/>
            <a:chOff x="0" y="0"/>
            <a:chExt cx="4647" cy="389"/>
          </a:xfrm>
        </p:grpSpPr>
        <p:graphicFrame>
          <p:nvGraphicFramePr>
            <p:cNvPr id="23613" name="Object 6"/>
            <p:cNvGraphicFramePr>
              <a:graphicFrameLocks noChangeAspect="1"/>
            </p:cNvGraphicFramePr>
            <p:nvPr/>
          </p:nvGraphicFramePr>
          <p:xfrm>
            <a:off x="0" y="0"/>
            <a:ext cx="40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r:id="rId3" imgW="861365" imgH="844906" progId="MS_ClipArt_Gallery.5">
                    <p:embed/>
                  </p:oleObj>
                </mc:Choice>
                <mc:Fallback>
                  <p:oleObj r:id="rId3" imgW="861365" imgH="844906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40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4" name="Text Box 7"/>
            <p:cNvSpPr txBox="1">
              <a:spLocks noChangeArrowheads="1"/>
            </p:cNvSpPr>
            <p:nvPr/>
          </p:nvSpPr>
          <p:spPr bwMode="auto">
            <a:xfrm>
              <a:off x="471" y="20"/>
              <a:ext cx="41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>
                <a:spcBef>
                  <a:spcPct val="50000"/>
                </a:spcBef>
              </a:pP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广度优先遍历序列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入队序列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</a:t>
              </a:r>
              <a:r>
                <a:rPr lang="zh-CN" altLang="en-US" sz="2800">
                  <a:latin typeface="Times New Roman" pitchFamily="18" charset="0"/>
                  <a:ea typeface="宋体" pitchFamily="2" charset="-122"/>
                </a:rPr>
                <a:t>出队序列</a:t>
              </a:r>
              <a:r>
                <a:rPr lang="en-US" altLang="zh-CN" sz="2800">
                  <a:latin typeface="Times New Roman" pitchFamily="18" charset="0"/>
                  <a:ea typeface="宋体" pitchFamily="2" charset="-122"/>
                </a:rPr>
                <a:t>?    </a:t>
              </a:r>
              <a:endParaRPr lang="en-US" altLang="zh-CN" sz="280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2582863" y="2128838"/>
            <a:ext cx="530225" cy="595312"/>
            <a:chOff x="0" y="0"/>
            <a:chExt cx="334" cy="375"/>
          </a:xfrm>
        </p:grpSpPr>
        <p:sp>
          <p:nvSpPr>
            <p:cNvPr id="23611" name="Oval 10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12" name="Text Box 11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0" name="Group 12"/>
          <p:cNvGrpSpPr>
            <a:grpSpLocks/>
          </p:cNvGrpSpPr>
          <p:nvPr/>
        </p:nvGrpSpPr>
        <p:grpSpPr bwMode="auto">
          <a:xfrm>
            <a:off x="3436938" y="3255963"/>
            <a:ext cx="530225" cy="595312"/>
            <a:chOff x="0" y="0"/>
            <a:chExt cx="334" cy="375"/>
          </a:xfrm>
        </p:grpSpPr>
        <p:sp>
          <p:nvSpPr>
            <p:cNvPr id="23609" name="Oval 13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10" name="Text Box 14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1733550" y="3165475"/>
            <a:ext cx="530225" cy="595313"/>
            <a:chOff x="0" y="0"/>
            <a:chExt cx="334" cy="375"/>
          </a:xfrm>
        </p:grpSpPr>
        <p:sp>
          <p:nvSpPr>
            <p:cNvPr id="23607" name="Oval 16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08" name="Text Box 17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2" name="Group 18"/>
          <p:cNvGrpSpPr>
            <a:grpSpLocks/>
          </p:cNvGrpSpPr>
          <p:nvPr/>
        </p:nvGrpSpPr>
        <p:grpSpPr bwMode="auto">
          <a:xfrm>
            <a:off x="968375" y="4398963"/>
            <a:ext cx="530225" cy="595312"/>
            <a:chOff x="0" y="0"/>
            <a:chExt cx="334" cy="375"/>
          </a:xfrm>
        </p:grpSpPr>
        <p:sp>
          <p:nvSpPr>
            <p:cNvPr id="23605" name="Oval 19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06" name="Text Box 20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3" name="Group 21"/>
          <p:cNvGrpSpPr>
            <a:grpSpLocks/>
          </p:cNvGrpSpPr>
          <p:nvPr/>
        </p:nvGrpSpPr>
        <p:grpSpPr bwMode="auto">
          <a:xfrm>
            <a:off x="2233613" y="4398963"/>
            <a:ext cx="530225" cy="595312"/>
            <a:chOff x="0" y="0"/>
            <a:chExt cx="334" cy="375"/>
          </a:xfrm>
        </p:grpSpPr>
        <p:sp>
          <p:nvSpPr>
            <p:cNvPr id="23603" name="Oval 22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04" name="Text Box 23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4" name="Group 24"/>
          <p:cNvGrpSpPr>
            <a:grpSpLocks/>
          </p:cNvGrpSpPr>
          <p:nvPr/>
        </p:nvGrpSpPr>
        <p:grpSpPr bwMode="auto">
          <a:xfrm>
            <a:off x="2832100" y="4429125"/>
            <a:ext cx="530225" cy="595313"/>
            <a:chOff x="0" y="0"/>
            <a:chExt cx="334" cy="375"/>
          </a:xfrm>
        </p:grpSpPr>
        <p:sp>
          <p:nvSpPr>
            <p:cNvPr id="23601" name="Oval 25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02" name="Text Box 26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5" name="Group 27"/>
          <p:cNvGrpSpPr>
            <a:grpSpLocks/>
          </p:cNvGrpSpPr>
          <p:nvPr/>
        </p:nvGrpSpPr>
        <p:grpSpPr bwMode="auto">
          <a:xfrm>
            <a:off x="4090988" y="4446588"/>
            <a:ext cx="530225" cy="595312"/>
            <a:chOff x="0" y="0"/>
            <a:chExt cx="334" cy="375"/>
          </a:xfrm>
        </p:grpSpPr>
        <p:sp>
          <p:nvSpPr>
            <p:cNvPr id="23599" name="Oval 28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600" name="Text Box 29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3566" name="Group 30"/>
          <p:cNvGrpSpPr>
            <a:grpSpLocks/>
          </p:cNvGrpSpPr>
          <p:nvPr/>
        </p:nvGrpSpPr>
        <p:grpSpPr bwMode="auto">
          <a:xfrm>
            <a:off x="1608138" y="5603875"/>
            <a:ext cx="530225" cy="595313"/>
            <a:chOff x="0" y="0"/>
            <a:chExt cx="334" cy="375"/>
          </a:xfrm>
        </p:grpSpPr>
        <p:sp>
          <p:nvSpPr>
            <p:cNvPr id="23597" name="Oval 31"/>
            <p:cNvSpPr>
              <a:spLocks noChangeArrowheads="1"/>
            </p:cNvSpPr>
            <p:nvPr/>
          </p:nvSpPr>
          <p:spPr bwMode="auto">
            <a:xfrm>
              <a:off x="0" y="31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766F2F"/>
                </a:gs>
              </a:gsLst>
              <a:path path="rect">
                <a:fillToRect r="100000" b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/>
            <a:p>
              <a:pPr algn="ctr"/>
              <a:endParaRPr lang="zh-CN" altLang="en-US" sz="1800" b="0">
                <a:solidFill>
                  <a:schemeClr val="bg1"/>
                </a:solidFill>
                <a:ea typeface="华文行楷" pitchFamily="2" charset="-122"/>
              </a:endParaRPr>
            </a:p>
          </p:txBody>
        </p:sp>
        <p:sp>
          <p:nvSpPr>
            <p:cNvPr id="23598" name="Text Box 32"/>
            <p:cNvSpPr txBox="1">
              <a:spLocks noChangeArrowheads="1"/>
            </p:cNvSpPr>
            <p:nvPr/>
          </p:nvSpPr>
          <p:spPr bwMode="auto">
            <a:xfrm>
              <a:off x="42" y="0"/>
              <a:ext cx="292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1pPr>
              <a:lvl2pPr marL="742950" indent="-28575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2pPr>
              <a:lvl3pPr marL="11430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3pPr>
              <a:lvl4pPr marL="16002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4pPr>
              <a:lvl5pPr marL="2057400" indent="-228600" eaLnBrk="0" hangingPunct="0"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3200" b="1">
                  <a:solidFill>
                    <a:schemeClr val="tx1"/>
                  </a:solidFill>
                  <a:latin typeface="Arial" pitchFamily="34" charset="0"/>
                  <a:ea typeface="仿宋_GB2312" pitchFamily="1" charset="-122"/>
                </a:defRPr>
              </a:lvl9pPr>
            </a:lstStyle>
            <a:p>
              <a:pPr algn="just"/>
              <a:r>
                <a:rPr lang="en-US" altLang="zh-CN" sz="2800" i="1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  <a:endParaRPr lang="en-US" altLang="zh-CN" sz="280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3567" name="Line 33"/>
          <p:cNvSpPr>
            <a:spLocks noChangeShapeType="1"/>
          </p:cNvSpPr>
          <p:nvPr/>
        </p:nvSpPr>
        <p:spPr bwMode="auto">
          <a:xfrm>
            <a:off x="2090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8" name="Line 34"/>
          <p:cNvSpPr>
            <a:spLocks noChangeShapeType="1"/>
          </p:cNvSpPr>
          <p:nvPr/>
        </p:nvSpPr>
        <p:spPr bwMode="auto">
          <a:xfrm flipH="1">
            <a:off x="3157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69" name="Line 35"/>
          <p:cNvSpPr>
            <a:spLocks noChangeShapeType="1"/>
          </p:cNvSpPr>
          <p:nvPr/>
        </p:nvSpPr>
        <p:spPr bwMode="auto">
          <a:xfrm flipH="1" flipV="1">
            <a:off x="3321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70" name="Line 36"/>
          <p:cNvSpPr>
            <a:spLocks noChangeShapeType="1"/>
          </p:cNvSpPr>
          <p:nvPr/>
        </p:nvSpPr>
        <p:spPr bwMode="auto">
          <a:xfrm>
            <a:off x="1298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71" name="Text Box 37"/>
          <p:cNvSpPr txBox="1">
            <a:spLocks noChangeArrowheads="1"/>
          </p:cNvSpPr>
          <p:nvPr/>
        </p:nvSpPr>
        <p:spPr bwMode="auto">
          <a:xfrm>
            <a:off x="0" y="6135688"/>
            <a:ext cx="2179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宋体" pitchFamily="2" charset="-122"/>
              </a:rPr>
              <a:t>遍历序列：</a:t>
            </a:r>
          </a:p>
        </p:txBody>
      </p:sp>
      <p:sp>
        <p:nvSpPr>
          <p:cNvPr id="23572" name="Text Box 38"/>
          <p:cNvSpPr txBox="1">
            <a:spLocks noChangeArrowheads="1"/>
          </p:cNvSpPr>
          <p:nvPr/>
        </p:nvSpPr>
        <p:spPr bwMode="auto">
          <a:xfrm>
            <a:off x="188912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1</a:t>
            </a:r>
          </a:p>
        </p:txBody>
      </p:sp>
      <p:sp>
        <p:nvSpPr>
          <p:cNvPr id="23573" name="Line 39"/>
          <p:cNvSpPr>
            <a:spLocks noChangeShapeType="1"/>
          </p:cNvSpPr>
          <p:nvPr/>
        </p:nvSpPr>
        <p:spPr bwMode="auto">
          <a:xfrm>
            <a:off x="2738438" y="1808163"/>
            <a:ext cx="0" cy="3651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3574" name="Line 40"/>
          <p:cNvSpPr>
            <a:spLocks noChangeShapeType="1"/>
          </p:cNvSpPr>
          <p:nvPr/>
        </p:nvSpPr>
        <p:spPr bwMode="auto">
          <a:xfrm flipH="1">
            <a:off x="2052638" y="2555875"/>
            <a:ext cx="411162" cy="563563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75" name="Line 41"/>
          <p:cNvSpPr>
            <a:spLocks noChangeShapeType="1"/>
          </p:cNvSpPr>
          <p:nvPr/>
        </p:nvSpPr>
        <p:spPr bwMode="auto">
          <a:xfrm>
            <a:off x="3165475" y="25860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76" name="Text Box 42"/>
          <p:cNvSpPr txBox="1">
            <a:spLocks noChangeArrowheads="1"/>
          </p:cNvSpPr>
          <p:nvPr/>
        </p:nvSpPr>
        <p:spPr bwMode="auto">
          <a:xfrm>
            <a:off x="2408238" y="6189663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2</a:t>
            </a:r>
          </a:p>
        </p:txBody>
      </p:sp>
      <p:sp>
        <p:nvSpPr>
          <p:cNvPr id="23577" name="Text Box 43"/>
          <p:cNvSpPr txBox="1">
            <a:spLocks noChangeArrowheads="1"/>
          </p:cNvSpPr>
          <p:nvPr/>
        </p:nvSpPr>
        <p:spPr bwMode="auto">
          <a:xfrm>
            <a:off x="2924175" y="6191250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3</a:t>
            </a:r>
          </a:p>
        </p:txBody>
      </p:sp>
      <p:sp>
        <p:nvSpPr>
          <p:cNvPr id="23578" name="Text Box 44"/>
          <p:cNvSpPr txBox="1">
            <a:spLocks noChangeArrowheads="1"/>
          </p:cNvSpPr>
          <p:nvPr/>
        </p:nvSpPr>
        <p:spPr bwMode="auto">
          <a:xfrm>
            <a:off x="5235575" y="2803525"/>
            <a:ext cx="3430588" cy="64135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en-US" sz="3600" b="0">
              <a:solidFill>
                <a:schemeClr val="accent2"/>
              </a:solidFill>
              <a:ea typeface="华文行楷" pitchFamily="2" charset="-122"/>
            </a:endParaRPr>
          </a:p>
        </p:txBody>
      </p:sp>
      <p:sp>
        <p:nvSpPr>
          <p:cNvPr id="23579" name="Line 45"/>
          <p:cNvSpPr>
            <a:spLocks noChangeShapeType="1"/>
          </p:cNvSpPr>
          <p:nvPr/>
        </p:nvSpPr>
        <p:spPr bwMode="auto">
          <a:xfrm flipH="1">
            <a:off x="1198563" y="3744913"/>
            <a:ext cx="411162" cy="563562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0" name="Line 46"/>
          <p:cNvSpPr>
            <a:spLocks noChangeShapeType="1"/>
          </p:cNvSpPr>
          <p:nvPr/>
        </p:nvSpPr>
        <p:spPr bwMode="auto">
          <a:xfrm flipV="1">
            <a:off x="5235575" y="2787650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1" name="Text Box 47"/>
          <p:cNvSpPr txBox="1">
            <a:spLocks noChangeArrowheads="1"/>
          </p:cNvSpPr>
          <p:nvPr/>
        </p:nvSpPr>
        <p:spPr bwMode="auto">
          <a:xfrm>
            <a:off x="3381375" y="6189663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4</a:t>
            </a:r>
          </a:p>
        </p:txBody>
      </p:sp>
      <p:sp>
        <p:nvSpPr>
          <p:cNvPr id="23582" name="Line 48"/>
          <p:cNvSpPr>
            <a:spLocks noChangeShapeType="1"/>
          </p:cNvSpPr>
          <p:nvPr/>
        </p:nvSpPr>
        <p:spPr bwMode="auto">
          <a:xfrm>
            <a:off x="2236788" y="3713163"/>
            <a:ext cx="349250" cy="623887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3" name="Text Box 49"/>
          <p:cNvSpPr txBox="1">
            <a:spLocks noChangeArrowheads="1"/>
          </p:cNvSpPr>
          <p:nvPr/>
        </p:nvSpPr>
        <p:spPr bwMode="auto">
          <a:xfrm>
            <a:off x="3873500" y="61880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6737350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5</a:t>
            </a:r>
          </a:p>
        </p:txBody>
      </p:sp>
      <p:sp>
        <p:nvSpPr>
          <p:cNvPr id="23585" name="Line 51"/>
          <p:cNvSpPr>
            <a:spLocks noChangeShapeType="1"/>
          </p:cNvSpPr>
          <p:nvPr/>
        </p:nvSpPr>
        <p:spPr bwMode="auto">
          <a:xfrm flipH="1">
            <a:off x="3060700" y="3805238"/>
            <a:ext cx="317500" cy="54927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6" name="Text Box 52"/>
          <p:cNvSpPr txBox="1">
            <a:spLocks noChangeArrowheads="1"/>
          </p:cNvSpPr>
          <p:nvPr/>
        </p:nvSpPr>
        <p:spPr bwMode="auto">
          <a:xfrm>
            <a:off x="4352925" y="6188075"/>
            <a:ext cx="563563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717867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6</a:t>
            </a:r>
          </a:p>
        </p:txBody>
      </p:sp>
      <p:sp>
        <p:nvSpPr>
          <p:cNvPr id="23588" name="Line 54"/>
          <p:cNvSpPr>
            <a:spLocks noChangeShapeType="1"/>
          </p:cNvSpPr>
          <p:nvPr/>
        </p:nvSpPr>
        <p:spPr bwMode="auto">
          <a:xfrm>
            <a:off x="3990975" y="3805238"/>
            <a:ext cx="411163" cy="593725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589" name="Text Box 55"/>
          <p:cNvSpPr txBox="1">
            <a:spLocks noChangeArrowheads="1"/>
          </p:cNvSpPr>
          <p:nvPr/>
        </p:nvSpPr>
        <p:spPr bwMode="auto">
          <a:xfrm>
            <a:off x="4797425" y="620553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642225" y="2897188"/>
            <a:ext cx="5635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7</a:t>
            </a:r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8104188" y="2895600"/>
            <a:ext cx="503237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chemeClr val="accent2"/>
                </a:solidFill>
                <a:latin typeface="Times New Roman" pitchFamily="18" charset="0"/>
                <a:ea typeface="华文行楷" pitchFamily="2" charset="-122"/>
              </a:rPr>
              <a:t>8</a:t>
            </a:r>
          </a:p>
        </p:txBody>
      </p:sp>
      <p:sp>
        <p:nvSpPr>
          <p:cNvPr id="23592" name="Line 58"/>
          <p:cNvSpPr>
            <a:spLocks noChangeShapeType="1"/>
          </p:cNvSpPr>
          <p:nvPr/>
        </p:nvSpPr>
        <p:spPr bwMode="auto">
          <a:xfrm flipV="1">
            <a:off x="5235575" y="3443288"/>
            <a:ext cx="3427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35" name="Line 59"/>
          <p:cNvSpPr>
            <a:spLocks noChangeShapeType="1"/>
          </p:cNvSpPr>
          <p:nvPr/>
        </p:nvSpPr>
        <p:spPr bwMode="auto">
          <a:xfrm>
            <a:off x="1169988" y="5070475"/>
            <a:ext cx="319087" cy="623888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36" name="Text Box 60"/>
          <p:cNvSpPr txBox="1">
            <a:spLocks noChangeArrowheads="1"/>
          </p:cNvSpPr>
          <p:nvPr/>
        </p:nvSpPr>
        <p:spPr bwMode="auto">
          <a:xfrm>
            <a:off x="5287963" y="6205538"/>
            <a:ext cx="563562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V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8</a:t>
            </a:r>
          </a:p>
        </p:txBody>
      </p:sp>
      <p:sp>
        <p:nvSpPr>
          <p:cNvPr id="24637" name="Freeform 61"/>
          <p:cNvSpPr>
            <a:spLocks/>
          </p:cNvSpPr>
          <p:nvPr/>
        </p:nvSpPr>
        <p:spPr bwMode="auto">
          <a:xfrm>
            <a:off x="242888" y="4997450"/>
            <a:ext cx="4648200" cy="379413"/>
          </a:xfrm>
          <a:custGeom>
            <a:avLst/>
            <a:gdLst>
              <a:gd name="T0" fmla="*/ 0 w 1219"/>
              <a:gd name="T1" fmla="*/ 2147483647 h 413"/>
              <a:gd name="T2" fmla="*/ 2147483647 w 1219"/>
              <a:gd name="T3" fmla="*/ 2147483647 h 413"/>
              <a:gd name="T4" fmla="*/ 2147483647 w 1219"/>
              <a:gd name="T5" fmla="*/ 2147483647 h 413"/>
              <a:gd name="T6" fmla="*/ 2147483647 w 1219"/>
              <a:gd name="T7" fmla="*/ 2147483647 h 413"/>
              <a:gd name="T8" fmla="*/ 2147483647 w 1219"/>
              <a:gd name="T9" fmla="*/ 2147483647 h 413"/>
              <a:gd name="T10" fmla="*/ 2147483647 w 1219"/>
              <a:gd name="T11" fmla="*/ 2147483647 h 413"/>
              <a:gd name="T12" fmla="*/ 2147483647 w 1219"/>
              <a:gd name="T13" fmla="*/ 2147483647 h 413"/>
              <a:gd name="T14" fmla="*/ 2147483647 w 1219"/>
              <a:gd name="T15" fmla="*/ 0 h 4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219"/>
              <a:gd name="T25" fmla="*/ 0 h 413"/>
              <a:gd name="T26" fmla="*/ 1219 w 1219"/>
              <a:gd name="T27" fmla="*/ 413 h 4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219" h="413">
                <a:moveTo>
                  <a:pt x="0" y="58"/>
                </a:moveTo>
                <a:cubicBezTo>
                  <a:pt x="41" y="127"/>
                  <a:pt x="83" y="197"/>
                  <a:pt x="144" y="250"/>
                </a:cubicBezTo>
                <a:cubicBezTo>
                  <a:pt x="205" y="303"/>
                  <a:pt x="282" y="348"/>
                  <a:pt x="365" y="375"/>
                </a:cubicBezTo>
                <a:cubicBezTo>
                  <a:pt x="448" y="402"/>
                  <a:pt x="553" y="413"/>
                  <a:pt x="643" y="413"/>
                </a:cubicBezTo>
                <a:cubicBezTo>
                  <a:pt x="733" y="413"/>
                  <a:pt x="836" y="396"/>
                  <a:pt x="903" y="375"/>
                </a:cubicBezTo>
                <a:cubicBezTo>
                  <a:pt x="970" y="354"/>
                  <a:pt x="1001" y="330"/>
                  <a:pt x="1047" y="288"/>
                </a:cubicBezTo>
                <a:cubicBezTo>
                  <a:pt x="1093" y="246"/>
                  <a:pt x="1152" y="173"/>
                  <a:pt x="1181" y="125"/>
                </a:cubicBezTo>
                <a:cubicBezTo>
                  <a:pt x="1210" y="77"/>
                  <a:pt x="1213" y="21"/>
                  <a:pt x="1219" y="0"/>
                </a:cubicBezTo>
              </a:path>
            </a:pathLst>
          </a:custGeom>
          <a:noFill/>
          <a:ln w="28575" cmpd="sng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533400" y="3048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一、图的遍历</a:t>
            </a:r>
          </a:p>
        </p:txBody>
      </p:sp>
    </p:spTree>
    <p:extLst>
      <p:ext uri="{BB962C8B-B14F-4D97-AF65-F5344CB8AC3E}">
        <p14:creationId xmlns:p14="http://schemas.microsoft.com/office/powerpoint/2010/main" val="24024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4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 autoUpdateAnimBg="0"/>
      <p:bldP spid="24629" grpId="0" autoUpdateAnimBg="0"/>
      <p:bldP spid="24632" grpId="0" autoUpdateAnimBg="0"/>
      <p:bldP spid="24633" grpId="0" autoUpdateAnimBg="0"/>
      <p:bldP spid="24633" grpId="1" autoUpdateAnimBg="0"/>
      <p:bldP spid="24635" grpId="0" animBg="1"/>
      <p:bldP spid="24636" grpId="0" autoUpdateAnimBg="0"/>
      <p:bldP spid="24637" grpId="0" animBg="1"/>
      <p:bldP spid="246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84E816B1-CC87-4482-8C77-48F872BC0716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21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179388" y="1196975"/>
            <a:ext cx="8964612" cy="4894263"/>
          </a:xfrm>
          <a:prstGeom prst="rect">
            <a:avLst/>
          </a:prstGeom>
          <a:solidFill>
            <a:srgbClr val="F7F7F7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/>
              <a:t>template &lt;class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</a:t>
            </a:r>
          </a:p>
          <a:p>
            <a:r>
              <a:rPr lang="en-US" altLang="zh-CN" sz="2400" dirty="0"/>
              <a:t>void </a:t>
            </a:r>
            <a:r>
              <a:rPr lang="en-US" altLang="zh-CN" sz="2400" dirty="0" err="1"/>
              <a:t>BFSTraverse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AdjListDirGraph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 &amp;g</a:t>
            </a:r>
            <a:r>
              <a:rPr lang="zh-CN" altLang="en-US" sz="2400" dirty="0"/>
              <a:t>） 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v;</a:t>
            </a:r>
          </a:p>
          <a:p>
            <a:r>
              <a:rPr lang="en-US" altLang="zh-CN" sz="2400" dirty="0"/>
              <a:t>	for (v = 0; v &lt; </a:t>
            </a:r>
            <a:r>
              <a:rPr lang="en-US" altLang="zh-CN" sz="2400" dirty="0" err="1"/>
              <a:t>g.GetVexNum</a:t>
            </a:r>
            <a:r>
              <a:rPr lang="en-US" altLang="zh-CN" sz="2400" dirty="0"/>
              <a:t>(); v++)</a:t>
            </a:r>
          </a:p>
          <a:p>
            <a:r>
              <a:rPr lang="en-US" altLang="zh-CN" sz="2400" dirty="0"/>
              <a:t>	{	</a:t>
            </a:r>
            <a:r>
              <a:rPr lang="en-US" altLang="zh-CN" sz="2400" dirty="0" err="1"/>
              <a:t>g.SetTag</a:t>
            </a:r>
            <a:r>
              <a:rPr lang="en-US" altLang="zh-CN" sz="2400" dirty="0"/>
              <a:t>(v, UNVISITED);	}</a:t>
            </a:r>
          </a:p>
          <a:p>
            <a:r>
              <a:rPr lang="en-US" altLang="zh-CN" sz="2400" dirty="0"/>
              <a:t>	for (v = 0; v &lt; </a:t>
            </a:r>
            <a:r>
              <a:rPr lang="en-US" altLang="zh-CN" sz="2400" dirty="0" err="1"/>
              <a:t>g.GetVexNum</a:t>
            </a:r>
            <a:r>
              <a:rPr lang="en-US" altLang="zh-CN" sz="2400" dirty="0"/>
              <a:t>(); v++)</a:t>
            </a:r>
          </a:p>
          <a:p>
            <a:r>
              <a:rPr lang="en-US" altLang="zh-CN" sz="2400" dirty="0"/>
              <a:t>	{	if (</a:t>
            </a:r>
            <a:r>
              <a:rPr lang="en-US" altLang="zh-CN" sz="2400" dirty="0" err="1"/>
              <a:t>g.GetTag</a:t>
            </a:r>
            <a:r>
              <a:rPr lang="en-US" altLang="zh-CN" sz="2400" dirty="0"/>
              <a:t>(v) == UNVISITED) </a:t>
            </a:r>
          </a:p>
          <a:p>
            <a:r>
              <a:rPr lang="en-US" altLang="zh-CN" sz="2400" dirty="0"/>
              <a:t>		{	</a:t>
            </a:r>
          </a:p>
          <a:p>
            <a:r>
              <a:rPr lang="en-US" altLang="zh-CN" sz="2400" dirty="0"/>
              <a:t>			</a:t>
            </a:r>
            <a:r>
              <a:rPr lang="en-US" altLang="zh-CN" sz="2400" dirty="0" err="1"/>
              <a:t>BFS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&gt;(g, v );	</a:t>
            </a:r>
          </a:p>
          <a:p>
            <a:r>
              <a:rPr lang="en-US" altLang="zh-CN" sz="2400" dirty="0"/>
              <a:t>		}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24580" name="Text Box 42"/>
          <p:cNvSpPr txBox="1">
            <a:spLocks noChangeArrowheads="1"/>
          </p:cNvSpPr>
          <p:nvPr/>
        </p:nvSpPr>
        <p:spPr bwMode="auto">
          <a:xfrm>
            <a:off x="250825" y="260350"/>
            <a:ext cx="4325938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图的广度优先遍历算法</a:t>
            </a:r>
          </a:p>
        </p:txBody>
      </p:sp>
    </p:spTree>
    <p:extLst>
      <p:ext uri="{BB962C8B-B14F-4D97-AF65-F5344CB8AC3E}">
        <p14:creationId xmlns:p14="http://schemas.microsoft.com/office/powerpoint/2010/main" val="10079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37B0A689-D613-405F-9A01-40CAAA3F07B3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22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179512" y="908721"/>
            <a:ext cx="8416801" cy="5386090"/>
          </a:xfrm>
          <a:prstGeom prst="rect">
            <a:avLst/>
          </a:prstGeom>
          <a:solidFill>
            <a:srgbClr val="F7F7F7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200" dirty="0"/>
              <a:t>template &lt;class ElemType&gt;</a:t>
            </a:r>
          </a:p>
          <a:p>
            <a:r>
              <a:rPr lang="zh-CN" altLang="en-US" sz="3200" dirty="0"/>
              <a:t>void BFS(const AdjListDirGraph&lt;ElemType&gt; &amp;g, int v)</a:t>
            </a:r>
          </a:p>
          <a:p>
            <a:r>
              <a:rPr lang="zh-CN" altLang="en-US" sz="3200" dirty="0"/>
              <a:t>{	</a:t>
            </a:r>
          </a:p>
          <a:p>
            <a:r>
              <a:rPr lang="zh-CN" altLang="en-US" sz="3200" dirty="0"/>
              <a:t>	g.SetTag(v, VISITED);					</a:t>
            </a:r>
          </a:p>
          <a:p>
            <a:r>
              <a:rPr lang="zh-CN" altLang="en-US" sz="3200" dirty="0"/>
              <a:t>	ElemType e;						</a:t>
            </a:r>
          </a:p>
          <a:p>
            <a:r>
              <a:rPr lang="zh-CN" altLang="en-US" sz="3200" dirty="0"/>
              <a:t>	g.GetElem(v, e);					</a:t>
            </a:r>
          </a:p>
          <a:p>
            <a:r>
              <a:rPr lang="zh-CN" altLang="en-US" sz="3200" dirty="0"/>
              <a:t>	</a:t>
            </a:r>
            <a:r>
              <a:rPr lang="en-US" altLang="zh-CN" sz="3200" dirty="0" err="1"/>
              <a:t>cout</a:t>
            </a:r>
            <a:r>
              <a:rPr lang="en-US" altLang="zh-CN" sz="3200" dirty="0" smtClean="0"/>
              <a:t>&lt;&lt;e&lt;&lt;” </a:t>
            </a:r>
            <a:r>
              <a:rPr lang="en-US" altLang="zh-CN" sz="3200" dirty="0"/>
              <a:t>”</a:t>
            </a:r>
            <a:r>
              <a:rPr lang="zh-CN" altLang="en-US" sz="3200" dirty="0"/>
              <a:t>;						</a:t>
            </a:r>
          </a:p>
          <a:p>
            <a:r>
              <a:rPr lang="zh-CN" altLang="en-US" sz="3200" dirty="0"/>
              <a:t>	LinkQueue&lt;int&gt; q;						q.InQueue(v);	</a:t>
            </a:r>
          </a:p>
          <a:p>
            <a:r>
              <a:rPr lang="zh-CN" altLang="en-US" sz="2400" dirty="0"/>
              <a:t>	</a:t>
            </a:r>
            <a:endParaRPr lang="en-US" altLang="zh-CN" sz="2400" dirty="0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250825" y="260350"/>
            <a:ext cx="4325938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图的广度优先遍历算法</a:t>
            </a:r>
          </a:p>
        </p:txBody>
      </p:sp>
    </p:spTree>
    <p:extLst>
      <p:ext uri="{BB962C8B-B14F-4D97-AF65-F5344CB8AC3E}">
        <p14:creationId xmlns:p14="http://schemas.microsoft.com/office/powerpoint/2010/main" val="10349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r">
              <a:defRPr/>
            </a:pPr>
            <a:fld id="{0EFBC8D9-B173-44A9-9F1B-8E19E9998E3B}" type="slidenum"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宋体" pitchFamily="2" charset="-122"/>
              </a:rPr>
              <a:pPr algn="r">
                <a:defRPr/>
              </a:pPr>
              <a:t>23</a:t>
            </a:fld>
            <a:endParaRPr lang="en-US" altLang="zh-CN" sz="140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209549" y="519907"/>
            <a:ext cx="8610601" cy="6555641"/>
          </a:xfrm>
          <a:prstGeom prst="rect">
            <a:avLst/>
          </a:prstGeom>
          <a:solidFill>
            <a:srgbClr val="F7F7F7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	while (!q.Empty())</a:t>
            </a:r>
          </a:p>
          <a:p>
            <a:r>
              <a:rPr lang="zh-CN" altLang="en-US" sz="2800" dirty="0"/>
              <a:t>	{	// 队列q非空, 进行循环</a:t>
            </a:r>
          </a:p>
          <a:p>
            <a:r>
              <a:rPr lang="zh-CN" altLang="en-US" sz="2800" dirty="0"/>
              <a:t>		int u, w;			</a:t>
            </a:r>
          </a:p>
          <a:p>
            <a:r>
              <a:rPr lang="zh-CN" altLang="en-US" sz="2800" dirty="0"/>
              <a:t>		q.OutQueue(</a:t>
            </a:r>
            <a:r>
              <a:rPr lang="en-US" altLang="zh-CN" sz="2800" dirty="0"/>
              <a:t>v</a:t>
            </a:r>
            <a:r>
              <a:rPr lang="zh-CN" altLang="en-US" sz="2800" dirty="0"/>
              <a:t>);				</a:t>
            </a:r>
          </a:p>
          <a:p>
            <a:r>
              <a:rPr lang="zh-CN" altLang="en-US" sz="2800" dirty="0"/>
              <a:t>		for (w = g.FirstAdjVex(v); w &gt;= 0; w = g.NextAdjVex(v, w))</a:t>
            </a:r>
          </a:p>
          <a:p>
            <a:r>
              <a:rPr lang="zh-CN" altLang="en-US" sz="2800" dirty="0"/>
              <a:t>		{	</a:t>
            </a:r>
          </a:p>
          <a:p>
            <a:r>
              <a:rPr lang="zh-CN" altLang="en-US" sz="2800" dirty="0"/>
              <a:t>			if (g.GetTag(w) == UNVISITED)</a:t>
            </a:r>
          </a:p>
          <a:p>
            <a:r>
              <a:rPr lang="zh-CN" altLang="en-US" sz="2800" dirty="0"/>
              <a:t>			{	</a:t>
            </a:r>
          </a:p>
          <a:p>
            <a:r>
              <a:rPr lang="zh-CN" altLang="en-US" sz="2800" dirty="0"/>
              <a:t>				g.SetTag(w, VISITED);					          g.GetElem(w, e);		</a:t>
            </a:r>
          </a:p>
          <a:p>
            <a:r>
              <a:rPr lang="zh-CN" altLang="en-US" sz="2800" dirty="0"/>
              <a:t>				</a:t>
            </a:r>
            <a:r>
              <a:rPr lang="en-US" altLang="zh-CN" sz="2800" dirty="0" err="1"/>
              <a:t>cout</a:t>
            </a:r>
            <a:r>
              <a:rPr lang="en-US" altLang="zh-CN" sz="2800" dirty="0"/>
              <a:t>&lt;&lt;</a:t>
            </a:r>
            <a:r>
              <a:rPr lang="zh-CN" altLang="en-US" sz="2800" dirty="0"/>
              <a:t>e</a:t>
            </a:r>
            <a:r>
              <a:rPr lang="en-US" altLang="zh-CN" sz="2800" dirty="0"/>
              <a:t>&lt;&lt;“ ”</a:t>
            </a:r>
            <a:r>
              <a:rPr lang="zh-CN" altLang="en-US" sz="2800" dirty="0"/>
              <a:t>;		</a:t>
            </a:r>
          </a:p>
          <a:p>
            <a:r>
              <a:rPr lang="zh-CN" altLang="en-US" sz="2800" dirty="0"/>
              <a:t>				q.InQueue(w);					}</a:t>
            </a:r>
          </a:p>
          <a:p>
            <a:r>
              <a:rPr lang="zh-CN" altLang="en-US" sz="2800" dirty="0"/>
              <a:t>		}}}</a:t>
            </a:r>
            <a:endParaRPr lang="en-US" altLang="zh-CN" sz="2800" dirty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209549" y="793"/>
            <a:ext cx="4325938" cy="5191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华文宋体" pitchFamily="2" charset="-122"/>
                <a:ea typeface="华文宋体" pitchFamily="2" charset="-122"/>
              </a:rPr>
              <a:t>图的广度优先遍历算法</a:t>
            </a:r>
          </a:p>
        </p:txBody>
      </p:sp>
    </p:spTree>
    <p:extLst>
      <p:ext uri="{BB962C8B-B14F-4D97-AF65-F5344CB8AC3E}">
        <p14:creationId xmlns:p14="http://schemas.microsoft.com/office/powerpoint/2010/main" val="19499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单链表的基本操作</a:t>
            </a:r>
            <a:endParaRPr lang="en-US" altLang="zh-CN" b="1" dirty="0" smtClean="0"/>
          </a:p>
          <a:p>
            <a:r>
              <a:rPr lang="zh-CN" altLang="en-US" b="1" dirty="0" smtClean="0"/>
              <a:t>栈与队列的简单应用</a:t>
            </a:r>
            <a:endParaRPr lang="en-US" altLang="zh-CN" b="1" dirty="0" smtClean="0"/>
          </a:p>
          <a:p>
            <a:r>
              <a:rPr lang="zh-CN" altLang="en-US" b="1" dirty="0" smtClean="0"/>
              <a:t>图的深度优先遍历与广度优先遍历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排序</a:t>
            </a:r>
            <a:r>
              <a:rPr lang="en-US" altLang="zh-CN" b="1" dirty="0" smtClean="0">
                <a:solidFill>
                  <a:srgbClr val="00B050"/>
                </a:solidFill>
              </a:rPr>
              <a:t>(</a:t>
            </a:r>
            <a:r>
              <a:rPr lang="zh-CN" altLang="en-US" b="1" dirty="0">
                <a:solidFill>
                  <a:srgbClr val="00B050"/>
                </a:solidFill>
              </a:rPr>
              <a:t>希尔</a:t>
            </a:r>
            <a:r>
              <a:rPr lang="zh-CN" altLang="en-US" b="1" dirty="0" smtClean="0">
                <a:solidFill>
                  <a:srgbClr val="00B050"/>
                </a:solidFill>
              </a:rPr>
              <a:t>排序</a:t>
            </a:r>
            <a:r>
              <a:rPr lang="zh-CN" altLang="en-US" b="1" dirty="0">
                <a:solidFill>
                  <a:srgbClr val="00B050"/>
                </a:solidFill>
              </a:rPr>
              <a:t>、</a:t>
            </a:r>
            <a:r>
              <a:rPr lang="zh-CN" altLang="en-US" b="1" dirty="0" smtClean="0">
                <a:solidFill>
                  <a:srgbClr val="00B050"/>
                </a:solidFill>
              </a:rPr>
              <a:t>快速排序，堆排序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AB6EF233-A816-494C-A68E-491980425436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25</a:t>
            </a:fld>
            <a:endParaRPr lang="en-US" altLang="zh-CN" sz="1400" u="none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70756" name="Text Box 4"/>
          <p:cNvSpPr txBox="1">
            <a:spLocks noChangeArrowheads="1"/>
          </p:cNvSpPr>
          <p:nvPr/>
        </p:nvSpPr>
        <p:spPr bwMode="auto">
          <a:xfrm>
            <a:off x="0" y="839788"/>
            <a:ext cx="8531225" cy="5003800"/>
          </a:xfrm>
          <a:prstGeom prst="rect">
            <a:avLst/>
          </a:prstGeom>
          <a:noFill/>
          <a:ln w="9525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template &lt;class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ElemType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&gt;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void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ShellInsert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ElemType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[],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n,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incr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)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// 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操作结果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: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对数组进行增量为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incr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的插入排序</a:t>
            </a:r>
            <a:endParaRPr kumimoji="1" lang="en-US" altLang="zh-CN" sz="2400" b="1" u="none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{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for (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=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incr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;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&lt;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n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;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++)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{	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ElemType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e=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];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                   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j;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	for (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j =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-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incr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; j &gt;= 0 &amp;&amp; e &lt;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[j]; j-=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incr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)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	{	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                  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j+incr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]=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[j];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	}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               </a:t>
            </a:r>
            <a:r>
              <a:rPr kumimoji="1" lang="en-US" altLang="zh-CN" sz="24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</a:t>
            </a:r>
            <a:r>
              <a:rPr kumimoji="1" lang="en-US" altLang="zh-CN" sz="2400" b="1" u="none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j+incr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]=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}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}</a:t>
            </a:r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5616575" cy="58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9783" dir="1514402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u="none" dirty="0">
                <a:solidFill>
                  <a:srgbClr val="171CEF"/>
                </a:solidFill>
                <a:latin typeface="Times New Roman" charset="0"/>
                <a:ea typeface="宋体" charset="0"/>
              </a:rPr>
              <a:t>希尔排序算法</a:t>
            </a:r>
            <a:r>
              <a:rPr kumimoji="1" lang="en-US" altLang="zh-CN" b="1" u="none" dirty="0">
                <a:solidFill>
                  <a:srgbClr val="171CEF"/>
                </a:solidFill>
                <a:latin typeface="Times New Roman" charset="0"/>
                <a:ea typeface="宋体" charset="0"/>
              </a:rPr>
              <a:t>(</a:t>
            </a:r>
            <a:r>
              <a:rPr kumimoji="1" lang="zh-CN" altLang="en-US" b="1" u="none" dirty="0">
                <a:solidFill>
                  <a:srgbClr val="171CEF"/>
                </a:solidFill>
                <a:latin typeface="Times New Roman" charset="0"/>
                <a:ea typeface="宋体" charset="0"/>
              </a:rPr>
              <a:t>一次插入排序</a:t>
            </a:r>
            <a:r>
              <a:rPr kumimoji="1" lang="en-US" altLang="zh-CN" b="1" u="none" dirty="0">
                <a:solidFill>
                  <a:srgbClr val="171CEF"/>
                </a:solidFill>
                <a:latin typeface="Times New Roman" charset="0"/>
                <a:ea typeface="宋体" charset="0"/>
              </a:rPr>
              <a:t>)</a:t>
            </a:r>
            <a:endParaRPr kumimoji="1" lang="zh-CN" altLang="en-US" b="1" u="none" dirty="0">
              <a:solidFill>
                <a:srgbClr val="171CEF"/>
              </a:solidFill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D05CAC59-361C-4CA1-B389-2269DD23E7AD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26</a:t>
            </a:fld>
            <a:endParaRPr lang="en-US" altLang="zh-CN" sz="1400" u="none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70756" name="Text Box 4"/>
          <p:cNvSpPr txBox="1">
            <a:spLocks noChangeArrowheads="1"/>
          </p:cNvSpPr>
          <p:nvPr/>
        </p:nvSpPr>
        <p:spPr bwMode="auto">
          <a:xfrm>
            <a:off x="0" y="839788"/>
            <a:ext cx="8531225" cy="3600450"/>
          </a:xfrm>
          <a:prstGeom prst="rect">
            <a:avLst/>
          </a:prstGeom>
          <a:noFill/>
          <a:ln w="9525">
            <a:solidFill>
              <a:srgbClr val="66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template &lt;class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ElemType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&gt;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void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ShellSort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ElemType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[],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n,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[], 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t)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// 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操作结果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: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对数组按照增量序列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[0…t-1]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对数组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做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Shell</a:t>
            </a:r>
            <a:r>
              <a:rPr kumimoji="1" lang="zh-CN" altLang="en-US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排序</a:t>
            </a:r>
            <a:endParaRPr kumimoji="1" lang="en-US" altLang="zh-CN" sz="2400" b="1" u="none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{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for (</a:t>
            </a:r>
            <a:r>
              <a:rPr kumimoji="1" lang="en-US" altLang="zh-CN" sz="2400" b="1" u="none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int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k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=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0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;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k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&lt; t; </a:t>
            </a:r>
            <a:r>
              <a:rPr kumimoji="1" lang="en-US" altLang="zh-CN" sz="2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k</a:t>
            </a: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++)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{	</a:t>
            </a:r>
            <a:endParaRPr kumimoji="1" lang="en-US" altLang="zh-CN" sz="2400" b="1" u="none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                  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ShellInsert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(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elem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 n</a:t>
            </a:r>
            <a:r>
              <a:rPr kumimoji="1" lang="en-US" altLang="zh-CN" sz="2400" b="1" u="none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, </a:t>
            </a:r>
            <a:r>
              <a:rPr kumimoji="1" lang="en-US" altLang="zh-CN" sz="2400" b="1" u="none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inc</a:t>
            </a:r>
            <a:r>
              <a:rPr kumimoji="1" lang="en-US" altLang="zh-CN" sz="2400" b="1" u="none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[k]);</a:t>
            </a:r>
            <a:endParaRPr kumimoji="1" lang="en-US" altLang="zh-CN" sz="2400" b="1" u="none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1" charset="-122"/>
            </a:endParaRP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	}</a:t>
            </a:r>
          </a:p>
          <a:p>
            <a:pPr>
              <a:lnSpc>
                <a:spcPct val="95000"/>
              </a:lnSpc>
              <a:defRPr/>
            </a:pPr>
            <a:r>
              <a:rPr kumimoji="1" lang="en-US" altLang="zh-CN" sz="2400" b="1" u="none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1" charset="-122"/>
              </a:rPr>
              <a:t>}</a:t>
            </a:r>
          </a:p>
        </p:txBody>
      </p:sp>
      <p:sp>
        <p:nvSpPr>
          <p:cNvPr id="970757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240088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9783" dir="1514402" algn="ctr" rotWithShape="0">
              <a:srgbClr val="000000">
                <a:alpha val="74998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b="1" u="none" dirty="0">
                <a:solidFill>
                  <a:srgbClr val="171CEF"/>
                </a:solidFill>
                <a:latin typeface="Times New Roman" charset="0"/>
                <a:ea typeface="宋体" charset="0"/>
              </a:rPr>
              <a:t>希尔排序算法</a:t>
            </a:r>
          </a:p>
        </p:txBody>
      </p:sp>
    </p:spTree>
    <p:extLst>
      <p:ext uri="{BB962C8B-B14F-4D97-AF65-F5344CB8AC3E}">
        <p14:creationId xmlns:p14="http://schemas.microsoft.com/office/powerpoint/2010/main" val="322096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87C50DB2-49CC-469D-A41B-99F515808106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27</a:t>
            </a:fld>
            <a:endParaRPr lang="en-US" altLang="zh-CN" sz="1400" u="none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78947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53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spcBef>
                <a:spcPct val="20000"/>
              </a:spcBef>
              <a:buSzPct val="85000"/>
              <a:defRPr/>
            </a:pPr>
            <a:r>
              <a:rPr kumimoji="1" lang="zh-CN" altLang="en-US" sz="2800" b="1" u="none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一趟快速排序算法描述：</a:t>
            </a:r>
          </a:p>
        </p:txBody>
      </p:sp>
      <p:sp>
        <p:nvSpPr>
          <p:cNvPr id="978948" name="Rectangle 4"/>
          <p:cNvSpPr>
            <a:spLocks noChangeArrowheads="1"/>
          </p:cNvSpPr>
          <p:nvPr/>
        </p:nvSpPr>
        <p:spPr bwMode="auto">
          <a:xfrm>
            <a:off x="468313" y="1773238"/>
            <a:ext cx="8074025" cy="4845050"/>
          </a:xfrm>
          <a:prstGeom prst="rect">
            <a:avLst/>
          </a:prstGeom>
          <a:noFill/>
          <a:ln w="635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template &lt;class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ElemType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&gt;</a:t>
            </a:r>
          </a:p>
          <a:p>
            <a:pPr>
              <a:defRPr/>
            </a:pP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Partition(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ElemType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[],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low,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high)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{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  while (low &lt; high)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  {	while (low &lt; high &amp;&amp;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[high] &gt;=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[low])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{	high--;	}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Swap(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[low],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[high]);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while (low &lt; high &amp;&amp;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[low] &lt;=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[high])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{	low++;	}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Swap(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[low],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[high]);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  }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return low;	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}</a:t>
            </a:r>
          </a:p>
        </p:txBody>
      </p:sp>
      <p:sp>
        <p:nvSpPr>
          <p:cNvPr id="978949" name="Rectangle 5"/>
          <p:cNvSpPr>
            <a:spLocks noChangeArrowheads="1"/>
          </p:cNvSpPr>
          <p:nvPr/>
        </p:nvSpPr>
        <p:spPr bwMode="auto">
          <a:xfrm>
            <a:off x="533400" y="3810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1" lang="zh-CN" altLang="en-US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快速排序</a:t>
            </a:r>
            <a:r>
              <a:rPr kumimoji="1" lang="en-US" altLang="zh-CN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en-US" altLang="zh-CN" sz="2400" b="1" u="none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Quick Sort</a:t>
            </a:r>
            <a:endParaRPr kumimoji="1" lang="en-US" altLang="zh-CN" sz="2400" b="1" u="none" dirty="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080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8FDA862A-3FAE-4FAB-BB1C-7DBC7B08D498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28</a:t>
            </a:fld>
            <a:endParaRPr lang="en-US" altLang="zh-CN" sz="1400" u="none" smtClean="0">
              <a:latin typeface="Comic Sans MS" pitchFamily="66" charset="0"/>
              <a:ea typeface="宋体" pitchFamily="2" charset="-122"/>
            </a:endParaRPr>
          </a:p>
        </p:txBody>
      </p:sp>
      <p:sp>
        <p:nvSpPr>
          <p:cNvPr id="980995" name="Text Box 3"/>
          <p:cNvSpPr txBox="1">
            <a:spLocks noChangeArrowheads="1"/>
          </p:cNvSpPr>
          <p:nvPr/>
        </p:nvSpPr>
        <p:spPr bwMode="auto">
          <a:xfrm>
            <a:off x="476250" y="1196752"/>
            <a:ext cx="850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u="none" dirty="0">
                <a:solidFill>
                  <a:srgbClr val="FF3300"/>
                </a:solidFill>
                <a:latin typeface="宋体" charset="0"/>
                <a:ea typeface="宋体" charset="0"/>
              </a:rPr>
              <a:t>快速排序算法描述：</a:t>
            </a:r>
          </a:p>
        </p:txBody>
      </p:sp>
      <p:sp>
        <p:nvSpPr>
          <p:cNvPr id="980996" name="Rectangle 4"/>
          <p:cNvSpPr>
            <a:spLocks noChangeArrowheads="1"/>
          </p:cNvSpPr>
          <p:nvPr/>
        </p:nvSpPr>
        <p:spPr bwMode="auto">
          <a:xfrm>
            <a:off x="476250" y="2619375"/>
            <a:ext cx="7912100" cy="3749675"/>
          </a:xfrm>
          <a:prstGeom prst="rect">
            <a:avLst/>
          </a:prstGeom>
          <a:noFill/>
          <a:ln w="6350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template &lt;class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ElemType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&gt;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void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QuickSortHelp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ElemType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[],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low,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high) 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{	if (low &lt; high)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{	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		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pivotLoc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= Partition(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, low, high); 		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QuickSortHelp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, low,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pivotLoc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- 1); 		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QuickSortHelp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(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elem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, </a:t>
            </a:r>
            <a:r>
              <a:rPr kumimoji="1" lang="en-US" altLang="zh-CN" sz="2400" b="1" u="none" dirty="0" err="1">
                <a:latin typeface="Arial" charset="0"/>
                <a:ea typeface="仿宋_GB2312" charset="0"/>
                <a:cs typeface="仿宋_GB2312" charset="0"/>
              </a:rPr>
              <a:t>pivotLoc</a:t>
            </a: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 + 1, high); 	}</a:t>
            </a:r>
          </a:p>
          <a:p>
            <a:pPr>
              <a:defRPr/>
            </a:pPr>
            <a:r>
              <a:rPr kumimoji="1" lang="en-US" altLang="zh-CN" sz="2400" b="1" u="none" dirty="0">
                <a:latin typeface="Arial" charset="0"/>
                <a:ea typeface="仿宋_GB2312" charset="0"/>
                <a:cs typeface="仿宋_GB2312" charset="0"/>
              </a:rPr>
              <a:t>}</a:t>
            </a:r>
          </a:p>
        </p:txBody>
      </p:sp>
      <p:sp>
        <p:nvSpPr>
          <p:cNvPr id="980998" name="Rectangle 6"/>
          <p:cNvSpPr>
            <a:spLocks noChangeArrowheads="1"/>
          </p:cNvSpPr>
          <p:nvPr/>
        </p:nvSpPr>
        <p:spPr bwMode="auto">
          <a:xfrm>
            <a:off x="533400" y="381000"/>
            <a:ext cx="4876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1" lang="zh-CN" altLang="en-US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快速排序</a:t>
            </a:r>
            <a:r>
              <a:rPr kumimoji="1" lang="en-US" altLang="zh-CN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 </a:t>
            </a:r>
            <a:r>
              <a:rPr kumimoji="1" lang="en-US" altLang="zh-CN" sz="2400" b="1" u="none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Quick Sort</a:t>
            </a:r>
            <a:endParaRPr kumimoji="1" lang="en-US" altLang="zh-CN" sz="2400" b="1" u="none" dirty="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39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r">
              <a:buFontTx/>
              <a:buNone/>
              <a:defRPr/>
            </a:pPr>
            <a:fld id="{A46D48C7-46BD-4904-B72E-58F1918D5304}" type="slidenum">
              <a:rPr kumimoji="0" lang="en-US" altLang="zh-CN" sz="1400" b="1" u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>
                <a:buFontTx/>
                <a:buNone/>
                <a:defRPr/>
              </a:pPr>
              <a:t>29</a:t>
            </a:fld>
            <a:endParaRPr kumimoji="0" lang="en-US" altLang="zh-CN" sz="1400" b="1" u="none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533400" y="3810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Tx/>
              <a:buNone/>
              <a:defRPr/>
            </a:pPr>
            <a:r>
              <a:rPr lang="zh-CN" altLang="en-US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堆</a:t>
            </a:r>
            <a:r>
              <a:rPr lang="zh-CN" altLang="en-US" sz="3600" b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排序 </a:t>
            </a:r>
            <a:r>
              <a:rPr lang="en-US" altLang="zh-CN" sz="2400" b="1" u="none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Heap Sort</a:t>
            </a:r>
            <a:endParaRPr lang="en-US" altLang="zh-CN" sz="2400" b="1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12750" y="1673225"/>
            <a:ext cx="8335963" cy="4978400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u="none"/>
              <a:t>template &lt;class ElemType&gt;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void SiftAdjust(ElemType elem[], int low, int high)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{	for (int f = low, i = 2 * low + 1; i &lt;= high; i = 2 * i + 1)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{	// f</a:t>
            </a:r>
            <a:r>
              <a:rPr lang="zh-CN" altLang="en-US" sz="2000" b="1" u="none"/>
              <a:t>为被调整结点</a:t>
            </a:r>
            <a:r>
              <a:rPr lang="en-US" altLang="zh-CN" sz="2000" b="1" u="none"/>
              <a:t>,i</a:t>
            </a:r>
            <a:r>
              <a:rPr lang="zh-CN" altLang="en-US" sz="2000" b="1" u="none"/>
              <a:t>为</a:t>
            </a:r>
            <a:r>
              <a:rPr lang="en-US" altLang="zh-CN" sz="2000" b="1" u="none"/>
              <a:t>f</a:t>
            </a:r>
            <a:r>
              <a:rPr lang="zh-CN" altLang="en-US" sz="2000" b="1" u="none"/>
              <a:t>的最大孩子</a:t>
            </a:r>
          </a:p>
          <a:p>
            <a:pPr eaLnBrk="1" hangingPunct="1">
              <a:buFontTx/>
              <a:buNone/>
            </a:pPr>
            <a:r>
              <a:rPr lang="zh-CN" altLang="en-US" sz="2000" b="1" u="none"/>
              <a:t>		</a:t>
            </a:r>
            <a:r>
              <a:rPr lang="en-US" altLang="zh-CN" sz="2000" b="1" u="none"/>
              <a:t>if (i &lt; high &amp;&amp; elem[i] &lt; elem[i + 1])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{	// </a:t>
            </a:r>
            <a:r>
              <a:rPr lang="zh-CN" altLang="en-US" sz="2000" b="1" u="none"/>
              <a:t>右孩子更大</a:t>
            </a:r>
            <a:r>
              <a:rPr lang="en-US" altLang="zh-CN" sz="2000" b="1" u="none"/>
              <a:t>, i</a:t>
            </a:r>
            <a:r>
              <a:rPr lang="zh-CN" altLang="en-US" sz="2000" b="1" u="none"/>
              <a:t>指向右孩子</a:t>
            </a:r>
          </a:p>
          <a:p>
            <a:pPr eaLnBrk="1" hangingPunct="1">
              <a:buFontTx/>
              <a:buNone/>
            </a:pPr>
            <a:r>
              <a:rPr lang="zh-CN" altLang="en-US" sz="2000" b="1" u="none"/>
              <a:t>			</a:t>
            </a:r>
            <a:r>
              <a:rPr lang="en-US" altLang="zh-CN" sz="2000" b="1" u="none"/>
              <a:t>i++;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}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if (elem[f] &gt;= elem[i])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{	// </a:t>
            </a:r>
            <a:r>
              <a:rPr lang="zh-CN" altLang="en-US" sz="2000" b="1" u="none"/>
              <a:t>已成为大顶堆</a:t>
            </a:r>
          </a:p>
          <a:p>
            <a:pPr eaLnBrk="1" hangingPunct="1">
              <a:buFontTx/>
              <a:buNone/>
            </a:pPr>
            <a:r>
              <a:rPr lang="zh-CN" altLang="en-US" sz="2000" b="1" u="none"/>
              <a:t>			</a:t>
            </a:r>
            <a:r>
              <a:rPr lang="en-US" altLang="zh-CN" sz="2000" b="1" u="none"/>
              <a:t>break;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}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Swap(elem[f], elem[i]);	// </a:t>
            </a:r>
            <a:r>
              <a:rPr lang="zh-CN" altLang="en-US" sz="2000" b="1" u="none"/>
              <a:t>交换</a:t>
            </a:r>
            <a:r>
              <a:rPr lang="en-US" altLang="zh-CN" sz="2000" b="1" u="none"/>
              <a:t>elem[f], elem[i]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		f = i;		// </a:t>
            </a:r>
            <a:r>
              <a:rPr lang="zh-CN" altLang="en-US" sz="2000" b="1" u="none"/>
              <a:t>成为新的调整结点		</a:t>
            </a:r>
          </a:p>
          <a:p>
            <a:pPr eaLnBrk="1" hangingPunct="1">
              <a:buFontTx/>
              <a:buNone/>
            </a:pPr>
            <a:r>
              <a:rPr lang="zh-CN" altLang="en-US" sz="2000" b="1" u="none"/>
              <a:t>	</a:t>
            </a:r>
            <a:r>
              <a:rPr lang="en-US" altLang="zh-CN" sz="2000" b="1" u="none"/>
              <a:t>}</a:t>
            </a:r>
          </a:p>
          <a:p>
            <a:pPr eaLnBrk="1" hangingPunct="1">
              <a:buFontTx/>
              <a:buNone/>
            </a:pPr>
            <a:r>
              <a:rPr lang="en-US" altLang="zh-CN" sz="2000" b="1" u="none"/>
              <a:t>}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50825" y="1089025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u="none">
                <a:solidFill>
                  <a:srgbClr val="171CEF"/>
                </a:solidFill>
                <a:latin typeface="宋体" pitchFamily="2" charset="-122"/>
                <a:ea typeface="宋体" pitchFamily="2" charset="-122"/>
              </a:rPr>
              <a:t>堆调整</a:t>
            </a:r>
            <a:r>
              <a:rPr lang="en-US" altLang="zh-CN" b="1" u="none">
                <a:solidFill>
                  <a:srgbClr val="171CEF"/>
                </a:solidFill>
                <a:latin typeface="Times New Roman" pitchFamily="18" charset="0"/>
                <a:ea typeface="宋体" pitchFamily="2" charset="-122"/>
              </a:rPr>
              <a:t>——</a:t>
            </a:r>
            <a:r>
              <a:rPr lang="zh-CN" altLang="en-US" b="1" u="none">
                <a:solidFill>
                  <a:schemeClr val="accent2"/>
                </a:solidFill>
                <a:ea typeface="宋体" pitchFamily="2" charset="-122"/>
              </a:rPr>
              <a:t>算法描述：</a:t>
            </a:r>
          </a:p>
        </p:txBody>
      </p:sp>
    </p:spTree>
    <p:extLst>
      <p:ext uri="{BB962C8B-B14F-4D97-AF65-F5344CB8AC3E}">
        <p14:creationId xmlns:p14="http://schemas.microsoft.com/office/powerpoint/2010/main" val="107868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fld id="{4D7A0849-FAD8-4C56-AD1C-89CED50EAFD0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3</a:t>
            </a:fld>
            <a:r>
              <a:rPr lang="en-US" altLang="zh-CN" sz="1400" u="none" smtClean="0">
                <a:latin typeface="Comic Sans MS" pitchFamily="66" charset="0"/>
                <a:ea typeface="宋体" pitchFamily="2" charset="-122"/>
              </a:rPr>
              <a:t>/40</a:t>
            </a: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685800" y="1371600"/>
            <a:ext cx="7773988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kumimoji="1" lang="zh-CN" altLang="en-US" sz="2800" u="none" dirty="0" smtClean="0"/>
              <a:t>已知一个单链表，编写一个删除其值为</a:t>
            </a:r>
            <a:r>
              <a:rPr kumimoji="1" lang="en-US" altLang="zh-CN" sz="2800" u="none" dirty="0" smtClean="0"/>
              <a:t>x</a:t>
            </a:r>
            <a:r>
              <a:rPr kumimoji="1" lang="zh-CN" altLang="en-US" sz="2800" u="none" dirty="0" smtClean="0"/>
              <a:t>的结点的前趋</a:t>
            </a:r>
            <a:r>
              <a:rPr kumimoji="1" lang="en-US" altLang="zh-CN" sz="2800" u="none" dirty="0" smtClean="0"/>
              <a:t>/</a:t>
            </a:r>
            <a:r>
              <a:rPr kumimoji="1" lang="zh-CN" altLang="en-US" sz="2800" u="none" dirty="0" smtClean="0">
                <a:solidFill>
                  <a:srgbClr val="FF0000"/>
                </a:solidFill>
              </a:rPr>
              <a:t>后继</a:t>
            </a:r>
            <a:r>
              <a:rPr kumimoji="1" lang="zh-CN" altLang="en-US" sz="2800" u="none" dirty="0" smtClean="0"/>
              <a:t>结点的</a:t>
            </a:r>
            <a:r>
              <a:rPr kumimoji="1" lang="zh-CN" altLang="en-US" sz="2800" dirty="0" smtClean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程序</a:t>
            </a:r>
            <a:r>
              <a:rPr kumimoji="1" lang="zh-CN" altLang="en-US" sz="2800" u="none" dirty="0" smtClean="0"/>
              <a:t>。</a:t>
            </a:r>
            <a:endParaRPr kumimoji="1" lang="en-US" altLang="zh-CN" sz="2800" u="none" dirty="0" smtClean="0"/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kumimoji="1" lang="zh-CN" altLang="en-US" sz="2800" u="none" dirty="0" smtClean="0"/>
              <a:t>在值为</a:t>
            </a:r>
            <a:r>
              <a:rPr kumimoji="1" lang="en-US" altLang="zh-CN" sz="2800" u="none" dirty="0" smtClean="0"/>
              <a:t>x</a:t>
            </a:r>
            <a:r>
              <a:rPr kumimoji="1" lang="zh-CN" altLang="en-US" sz="2800" u="none" dirty="0" smtClean="0"/>
              <a:t>的节点后添加一个值为</a:t>
            </a:r>
            <a:r>
              <a:rPr kumimoji="1" lang="en-US" altLang="zh-CN" sz="2800" u="none" dirty="0" smtClean="0"/>
              <a:t>y</a:t>
            </a:r>
            <a:r>
              <a:rPr kumimoji="1" lang="zh-CN" altLang="en-US" sz="2800" u="none" dirty="0" smtClean="0"/>
              <a:t>的节点。</a:t>
            </a:r>
            <a:endParaRPr kumimoji="1" lang="en-US" altLang="zh-CN" sz="2800" u="none" dirty="0" smtClean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kumimoji="1" lang="zh-CN" altLang="en-US" sz="2800" u="none" dirty="0" smtClean="0"/>
          </a:p>
        </p:txBody>
      </p:sp>
    </p:spTree>
    <p:extLst>
      <p:ext uri="{BB962C8B-B14F-4D97-AF65-F5344CB8AC3E}">
        <p14:creationId xmlns:p14="http://schemas.microsoft.com/office/powerpoint/2010/main" val="14685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 algn="r">
              <a:buFontTx/>
              <a:buNone/>
              <a:defRPr/>
            </a:pPr>
            <a:fld id="{A62B0354-6373-45F5-B998-74763E1D3F1E}" type="slidenum">
              <a:rPr kumimoji="0" lang="en-US" altLang="zh-CN" sz="1400" b="1" u="none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 algn="r">
                <a:buFontTx/>
                <a:buNone/>
                <a:defRPr/>
              </a:pPr>
              <a:t>30</a:t>
            </a:fld>
            <a:endParaRPr kumimoji="0" lang="en-US" altLang="zh-CN" sz="1400" b="1" u="none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533400" y="381000"/>
            <a:ext cx="762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buFontTx/>
              <a:buNone/>
              <a:defRPr/>
            </a:pPr>
            <a:r>
              <a:rPr lang="zh-CN" altLang="en-US" sz="3600" b="1" u="none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堆</a:t>
            </a:r>
            <a:r>
              <a:rPr lang="zh-CN" altLang="en-US" sz="3600" b="1" u="none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排序 </a:t>
            </a:r>
            <a:r>
              <a:rPr lang="en-US" altLang="zh-CN" sz="2400" b="1" u="none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Heap Sort</a:t>
            </a:r>
            <a:endParaRPr lang="en-US" altLang="zh-CN" sz="2400" b="1" u="none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85763" y="1042988"/>
            <a:ext cx="3886200" cy="57943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107763" dir="2700000" algn="ctr" rotWithShape="0">
              <a:srgbClr val="0000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0" lang="zh-CN" altLang="en-US" b="1" u="none" smtClean="0">
                <a:solidFill>
                  <a:srgbClr val="171CEF"/>
                </a:solidFill>
                <a:latin typeface="Times New Roman" pitchFamily="18" charset="0"/>
              </a:rPr>
              <a:t>堆排序算法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657225" y="1808163"/>
            <a:ext cx="7154863" cy="484822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3200" u="sng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u="none" dirty="0"/>
              <a:t>template &lt;class </a:t>
            </a:r>
            <a:r>
              <a:rPr lang="en-US" altLang="zh-CN" sz="2400" b="1" u="none" dirty="0" err="1"/>
              <a:t>ElemType</a:t>
            </a:r>
            <a:r>
              <a:rPr lang="en-US" altLang="zh-CN" sz="2400" b="1" u="none" dirty="0"/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void </a:t>
            </a:r>
            <a:r>
              <a:rPr lang="en-US" altLang="zh-CN" sz="2400" b="1" u="none" dirty="0" err="1"/>
              <a:t>HeapSort</a:t>
            </a:r>
            <a:r>
              <a:rPr lang="en-US" altLang="zh-CN" sz="2400" b="1" u="none" dirty="0"/>
              <a:t>(</a:t>
            </a:r>
            <a:r>
              <a:rPr lang="en-US" altLang="zh-CN" sz="2400" b="1" u="none" dirty="0" err="1"/>
              <a:t>ElemType</a:t>
            </a:r>
            <a:r>
              <a:rPr lang="en-US" altLang="zh-CN" sz="2400" b="1" u="none" dirty="0"/>
              <a:t> </a:t>
            </a:r>
            <a:r>
              <a:rPr lang="en-US" altLang="zh-CN" sz="2400" b="1" u="none" dirty="0" err="1"/>
              <a:t>elem</a:t>
            </a:r>
            <a:r>
              <a:rPr lang="en-US" altLang="zh-CN" sz="2400" b="1" u="none" dirty="0"/>
              <a:t>[], </a:t>
            </a:r>
            <a:r>
              <a:rPr lang="en-US" altLang="zh-CN" sz="2400" b="1" u="none" dirty="0" err="1"/>
              <a:t>int</a:t>
            </a:r>
            <a:r>
              <a:rPr lang="en-US" altLang="zh-CN" sz="2400" b="1" u="none" dirty="0"/>
              <a:t> n)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{	</a:t>
            </a:r>
            <a:r>
              <a:rPr lang="en-US" altLang="zh-CN" sz="2400" b="1" u="none" dirty="0" err="1"/>
              <a:t>int</a:t>
            </a:r>
            <a:r>
              <a:rPr lang="en-US" altLang="zh-CN" sz="2400" b="1" u="none" dirty="0"/>
              <a:t> i;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for (i = (n-2)/2; i &gt;= 0; --i) 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{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	</a:t>
            </a:r>
            <a:r>
              <a:rPr lang="en-US" altLang="zh-CN" sz="2400" b="1" u="none" dirty="0" err="1"/>
              <a:t>SiftAdjust</a:t>
            </a:r>
            <a:r>
              <a:rPr lang="en-US" altLang="zh-CN" sz="2400" b="1" u="none" dirty="0"/>
              <a:t>(</a:t>
            </a:r>
            <a:r>
              <a:rPr lang="en-US" altLang="zh-CN" sz="2400" b="1" u="none" dirty="0" err="1"/>
              <a:t>elem</a:t>
            </a:r>
            <a:r>
              <a:rPr lang="en-US" altLang="zh-CN" sz="2400" b="1" u="none" dirty="0"/>
              <a:t>, i, n - 1);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}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for (i = n - 1; i &gt; 0; --i)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{	// </a:t>
            </a:r>
            <a:r>
              <a:rPr lang="zh-CN" altLang="en-US" sz="2400" b="1" u="none" dirty="0"/>
              <a:t>第</a:t>
            </a:r>
            <a:r>
              <a:rPr lang="en-US" altLang="zh-CN" sz="2400" b="1" u="none" dirty="0"/>
              <a:t>i</a:t>
            </a:r>
            <a:r>
              <a:rPr lang="zh-CN" altLang="en-US" sz="2400" b="1" u="none" dirty="0"/>
              <a:t>趟堆排序</a:t>
            </a:r>
          </a:p>
          <a:p>
            <a:pPr eaLnBrk="1" hangingPunct="1">
              <a:buFontTx/>
              <a:buNone/>
            </a:pPr>
            <a:r>
              <a:rPr lang="zh-CN" altLang="en-US" sz="2400" b="1" u="none" dirty="0"/>
              <a:t>		</a:t>
            </a:r>
            <a:r>
              <a:rPr lang="en-US" altLang="zh-CN" sz="2400" b="1" u="none" dirty="0"/>
              <a:t>Swap(</a:t>
            </a:r>
            <a:r>
              <a:rPr lang="en-US" altLang="zh-CN" sz="2400" b="1" u="none" dirty="0" err="1"/>
              <a:t>elem</a:t>
            </a:r>
            <a:r>
              <a:rPr lang="en-US" altLang="zh-CN" sz="2400" b="1" u="none" dirty="0"/>
              <a:t>[0], </a:t>
            </a:r>
            <a:r>
              <a:rPr lang="en-US" altLang="zh-CN" sz="2400" b="1" u="none" dirty="0" err="1"/>
              <a:t>elem</a:t>
            </a:r>
            <a:r>
              <a:rPr lang="en-US" altLang="zh-CN" sz="2400" b="1" u="none" dirty="0"/>
              <a:t>[i]);		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	</a:t>
            </a:r>
            <a:r>
              <a:rPr lang="en-US" altLang="zh-CN" sz="2400" b="1" u="none" dirty="0" err="1"/>
              <a:t>SiftAdjust</a:t>
            </a:r>
            <a:r>
              <a:rPr lang="en-US" altLang="zh-CN" sz="2400" b="1" u="none" dirty="0"/>
              <a:t>(</a:t>
            </a:r>
            <a:r>
              <a:rPr lang="en-US" altLang="zh-CN" sz="2400" b="1" u="none" dirty="0" err="1"/>
              <a:t>elem</a:t>
            </a:r>
            <a:r>
              <a:rPr lang="en-US" altLang="zh-CN" sz="2400" b="1" u="none" dirty="0"/>
              <a:t>, 0, i - 1);	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	}</a:t>
            </a:r>
          </a:p>
          <a:p>
            <a:pPr eaLnBrk="1" hangingPunct="1">
              <a:buFontTx/>
              <a:buNone/>
            </a:pPr>
            <a:r>
              <a:rPr lang="en-US" altLang="zh-CN" sz="2400" b="1" u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66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3140968"/>
            <a:ext cx="8229600" cy="1143000"/>
          </a:xfrm>
        </p:spPr>
        <p:txBody>
          <a:bodyPr/>
          <a:lstStyle/>
          <a:p>
            <a:r>
              <a:rPr lang="en-US" altLang="zh-CN" b="1" i="1" dirty="0" smtClean="0"/>
              <a:t>Thanks!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22995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>
              <a:defRPr/>
            </a:pPr>
            <a:fld id="{1600B286-7EDF-466D-9BFF-AE87AC5514F4}" type="slidenum">
              <a:rPr lang="en-US" altLang="zh-CN" sz="1400" u="none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4</a:t>
            </a:fld>
            <a:r>
              <a:rPr lang="en-US" altLang="zh-CN" sz="1400" u="none" smtClean="0">
                <a:latin typeface="Comic Sans MS" pitchFamily="66" charset="0"/>
                <a:ea typeface="宋体" pitchFamily="2" charset="-122"/>
              </a:rPr>
              <a:t>/40</a:t>
            </a: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6740525"/>
          </a:xfrm>
          <a:prstGeom prst="rect">
            <a:avLst/>
          </a:prstGeom>
          <a:noFill/>
          <a:ln w="28575">
            <a:solidFill>
              <a:srgbClr val="99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1pPr>
            <a:lvl2pPr marL="742950" indent="-28575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2pPr>
            <a:lvl3pPr marL="11430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3pPr>
            <a:lvl4pPr marL="16002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4pPr>
            <a:lvl5pPr marL="2057400" indent="-228600"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 u="sng">
                <a:solidFill>
                  <a:schemeClr val="tx1"/>
                </a:solidFill>
                <a:latin typeface="Arial" pitchFamily="34" charset="0"/>
                <a:ea typeface="仿宋_GB2312" pitchFamily="49" charset="-122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template &lt;class </a:t>
            </a:r>
            <a:r>
              <a:rPr lang="en-US" altLang="zh-CN" sz="2400" u="none" dirty="0" err="1" smtClean="0"/>
              <a:t>ElemType</a:t>
            </a:r>
            <a:r>
              <a:rPr lang="en-US" altLang="zh-CN" sz="2400" u="none" dirty="0" smtClean="0"/>
              <a:t>&gt;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bool </a:t>
            </a:r>
            <a:r>
              <a:rPr lang="en-US" altLang="zh-CN" sz="2400" u="none" dirty="0" err="1" smtClean="0"/>
              <a:t>SimpleLinkList</a:t>
            </a:r>
            <a:r>
              <a:rPr lang="en-US" altLang="zh-CN" sz="2400" u="none" dirty="0" smtClean="0"/>
              <a:t>&lt;</a:t>
            </a:r>
            <a:r>
              <a:rPr lang="en-US" altLang="zh-CN" sz="2400" u="none" dirty="0" err="1" smtClean="0"/>
              <a:t>ElemType</a:t>
            </a:r>
            <a:r>
              <a:rPr lang="en-US" altLang="zh-CN" sz="2400" u="none" dirty="0" smtClean="0"/>
              <a:t>&gt;::Delete(</a:t>
            </a:r>
            <a:r>
              <a:rPr lang="en-US" altLang="zh-CN" sz="2400" u="none" dirty="0" err="1" smtClean="0"/>
              <a:t>ElemType</a:t>
            </a:r>
            <a:r>
              <a:rPr lang="en-US" altLang="zh-CN" sz="2400" u="none" dirty="0" smtClean="0"/>
              <a:t> &amp;x)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{ Node&lt;</a:t>
            </a:r>
            <a:r>
              <a:rPr lang="en-US" altLang="zh-CN" sz="2400" u="none" dirty="0" err="1" smtClean="0"/>
              <a:t>ElemType</a:t>
            </a:r>
            <a:r>
              <a:rPr lang="en-US" altLang="zh-CN" sz="2400" u="none" dirty="0" smtClean="0"/>
              <a:t>&gt; *p,*q;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</a:t>
            </a:r>
            <a:r>
              <a:rPr lang="en-US" altLang="zh-CN" sz="2400" u="none" dirty="0" err="1" smtClean="0"/>
              <a:t>int</a:t>
            </a:r>
            <a:r>
              <a:rPr lang="en-US" altLang="zh-CN" sz="2400" u="none" dirty="0" smtClean="0"/>
              <a:t> Position=0;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bool flag=false;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p=head; p=p-&gt;next;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   While (p != null)	</a:t>
            </a:r>
            <a:r>
              <a:rPr lang="en-US" altLang="zh-CN" sz="2400" u="none" dirty="0"/>
              <a:t> </a:t>
            </a:r>
            <a:endParaRPr lang="en-US" altLang="zh-CN" sz="2400" u="none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 {	           Position++;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                   </a:t>
            </a:r>
            <a:r>
              <a:rPr lang="en-US" altLang="zh-CN" sz="2400" u="none" dirty="0"/>
              <a:t>if </a:t>
            </a:r>
            <a:r>
              <a:rPr lang="en-US" altLang="zh-CN" sz="2400" u="none" dirty="0" smtClean="0"/>
              <a:t>(Position&gt;=2 &amp;&amp; p-&gt;data == x)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                   {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q = </a:t>
            </a:r>
            <a:r>
              <a:rPr lang="en-US" altLang="zh-CN" sz="2400" u="none" dirty="0" err="1" smtClean="0">
                <a:solidFill>
                  <a:srgbClr val="00B0F0"/>
                </a:solidFill>
              </a:rPr>
              <a:t>GetElemPtr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(Position - 2); </a:t>
            </a:r>
            <a:r>
              <a:rPr lang="en-US" altLang="zh-CN" sz="2400" u="none" dirty="0" smtClean="0"/>
              <a:t>		                                         	           </a:t>
            </a:r>
            <a:r>
              <a:rPr lang="en-US" altLang="zh-CN" sz="2400" u="none" dirty="0"/>
              <a:t>Node&lt;</a:t>
            </a:r>
            <a:r>
              <a:rPr lang="en-US" altLang="zh-CN" sz="2400" u="none" dirty="0" err="1"/>
              <a:t>ElemType</a:t>
            </a:r>
            <a:r>
              <a:rPr lang="en-US" altLang="zh-CN" sz="2400" u="none" dirty="0"/>
              <a:t>&gt; *</a:t>
            </a:r>
            <a:r>
              <a:rPr lang="en-US" altLang="zh-CN" sz="2400" u="none" dirty="0" err="1"/>
              <a:t>tmpPtr</a:t>
            </a:r>
            <a:r>
              <a:rPr lang="en-US" altLang="zh-CN" sz="2400" u="none" dirty="0"/>
              <a:t> = q-&gt;next; </a:t>
            </a:r>
            <a:endParaRPr lang="en-US" altLang="zh-CN" sz="2400" u="none" dirty="0" smtClean="0"/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                   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q-&gt;next = </a:t>
            </a:r>
            <a:r>
              <a:rPr lang="en-US" altLang="zh-CN" sz="2400" u="none" dirty="0" err="1" smtClean="0">
                <a:solidFill>
                  <a:srgbClr val="00B0F0"/>
                </a:solidFill>
              </a:rPr>
              <a:t>tmpPtr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-&gt;next;		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>
                <a:solidFill>
                  <a:srgbClr val="00B0F0"/>
                </a:solidFill>
              </a:rPr>
              <a:t>		delete </a:t>
            </a:r>
            <a:r>
              <a:rPr lang="en-US" altLang="zh-CN" sz="2400" u="none" dirty="0" err="1" smtClean="0">
                <a:solidFill>
                  <a:srgbClr val="00B0F0"/>
                </a:solidFill>
              </a:rPr>
              <a:t>tmpPtr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;						           flag=true;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>
                <a:solidFill>
                  <a:srgbClr val="00B0F0"/>
                </a:solidFill>
              </a:rPr>
              <a:t> </a:t>
            </a:r>
            <a:r>
              <a:rPr lang="en-US" altLang="zh-CN" sz="2400" u="none" dirty="0" smtClean="0">
                <a:solidFill>
                  <a:srgbClr val="00B0F0"/>
                </a:solidFill>
              </a:rPr>
              <a:t>                     Position--;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                    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   p=p-&gt;next</a:t>
            </a:r>
            <a:r>
              <a:rPr lang="en-US" altLang="zh-CN" sz="2400" u="none" dirty="0" smtClean="0"/>
              <a:t>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 </a:t>
            </a:r>
            <a:r>
              <a:rPr lang="en-US" altLang="zh-CN" sz="2400" u="none" dirty="0" smtClean="0"/>
              <a:t>  }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/>
              <a:t>r</a:t>
            </a:r>
            <a:r>
              <a:rPr lang="en-US" altLang="zh-CN" sz="2400" u="none" dirty="0" smtClean="0"/>
              <a:t>eturn flag;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u="none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73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70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单链表的基本操作</a:t>
            </a:r>
            <a:endParaRPr lang="en-US" altLang="zh-CN" b="1" dirty="0" smtClean="0"/>
          </a:p>
          <a:p>
            <a:r>
              <a:rPr lang="zh-CN" altLang="en-US" b="1" dirty="0" smtClean="0">
                <a:solidFill>
                  <a:srgbClr val="00B050"/>
                </a:solidFill>
              </a:rPr>
              <a:t>栈与队列的简单应用</a:t>
            </a:r>
            <a:endParaRPr lang="en-US" altLang="zh-CN" b="1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图的深度优先遍历与广度优先遍历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快速排序、堆排序、希尔排序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45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C93438A7-D046-444D-A3A4-A2D586835D85}" type="slidenum">
              <a:rPr lang="en-US" altLang="zh-CN" sz="1400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6</a:t>
            </a:fld>
            <a:r>
              <a:rPr lang="en-US" altLang="zh-CN" sz="1400" smtClean="0">
                <a:latin typeface="Comic Sans MS" pitchFamily="66" charset="0"/>
                <a:ea typeface="宋体" pitchFamily="2" charset="-122"/>
              </a:rPr>
              <a:t>/39</a:t>
            </a:r>
          </a:p>
        </p:txBody>
      </p:sp>
      <p:sp>
        <p:nvSpPr>
          <p:cNvPr id="474114" name="Rectangle 2"/>
          <p:cNvSpPr>
            <a:spLocks noChangeArrowheads="1"/>
          </p:cNvSpPr>
          <p:nvPr/>
        </p:nvSpPr>
        <p:spPr bwMode="auto">
          <a:xfrm>
            <a:off x="685800" y="381000"/>
            <a:ext cx="687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1" lang="zh-CN" altLang="en-US" sz="3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栈的应用</a:t>
            </a:r>
            <a:r>
              <a:rPr kumimoji="1" lang="en-US" altLang="zh-CN" sz="3600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 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395288" y="1268413"/>
            <a:ext cx="3276600" cy="519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lang="en-US" altLang="zh-CN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、数制转换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611188" y="2286000"/>
            <a:ext cx="79216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  <a:defRPr/>
            </a:pPr>
            <a:r>
              <a:rPr lang="zh-CN" altLang="en-US" smtClean="0"/>
              <a:t>十进制数</a:t>
            </a:r>
            <a:r>
              <a:rPr lang="en-US" altLang="zh-CN" smtClean="0"/>
              <a:t>N</a:t>
            </a:r>
            <a:r>
              <a:rPr lang="zh-CN" altLang="en-US" smtClean="0"/>
              <a:t>和其他</a:t>
            </a:r>
            <a:r>
              <a:rPr lang="en-US" altLang="zh-CN" smtClean="0"/>
              <a:t>d</a:t>
            </a:r>
            <a:r>
              <a:rPr lang="zh-CN" altLang="en-US" smtClean="0"/>
              <a:t>进制数的转换原理：</a:t>
            </a:r>
            <a:endParaRPr lang="en-US" altLang="zh-CN" smtClean="0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Font typeface="Wingdings" pitchFamily="2" charset="2"/>
              <a:buNone/>
              <a:defRPr/>
            </a:pPr>
            <a:r>
              <a:rPr lang="en-US" altLang="zh-CN" smtClean="0"/>
              <a:t>       N=(N div d)*d+N mod d</a:t>
            </a:r>
          </a:p>
          <a:p>
            <a:pPr>
              <a:defRPr/>
            </a:pPr>
            <a:r>
              <a:rPr kumimoji="1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例如：（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1348)</a:t>
            </a:r>
            <a:r>
              <a:rPr kumimoji="1" lang="en-US" altLang="zh-CN" sz="2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= (2504)</a:t>
            </a:r>
            <a:r>
              <a:rPr kumimoji="1" lang="en-US" altLang="zh-CN" sz="2800" baseline="-250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kumimoji="1" lang="en-US" altLang="zh-CN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sz="280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，其运算过程如下：</a:t>
            </a:r>
            <a:endParaRPr lang="zh-CN" altLang="en-US" sz="2800" smtClean="0"/>
          </a:p>
        </p:txBody>
      </p:sp>
      <p:sp>
        <p:nvSpPr>
          <p:cNvPr id="474118" name="Rectangle 6"/>
          <p:cNvSpPr>
            <a:spLocks noChangeArrowheads="1"/>
          </p:cNvSpPr>
          <p:nvPr/>
        </p:nvSpPr>
        <p:spPr bwMode="auto">
          <a:xfrm>
            <a:off x="900113" y="3933825"/>
            <a:ext cx="6821487" cy="25384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1"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          N div 8           N mod 8</a:t>
            </a:r>
            <a:endParaRPr kumimoji="1"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1348        168                     4</a:t>
            </a:r>
          </a:p>
          <a:p>
            <a:pPr>
              <a:defRPr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 168          21                     0</a:t>
            </a:r>
          </a:p>
          <a:p>
            <a:pPr>
              <a:defRPr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   21           2                      5</a:t>
            </a:r>
          </a:p>
          <a:p>
            <a:pPr>
              <a:defRPr/>
            </a:pPr>
            <a:r>
              <a:rPr kumimoji="1"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     2            0                      2</a:t>
            </a:r>
            <a:endParaRPr lang="en-US" altLang="zh-CN" sz="2800" smtClean="0"/>
          </a:p>
        </p:txBody>
      </p:sp>
    </p:spTree>
    <p:extLst>
      <p:ext uri="{BB962C8B-B14F-4D97-AF65-F5344CB8AC3E}">
        <p14:creationId xmlns:p14="http://schemas.microsoft.com/office/powerpoint/2010/main" val="388133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41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41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4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4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4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4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4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4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5B3DF306-158C-4276-BDC9-62AB8809D6E8}" type="slidenum">
              <a:rPr lang="en-US" altLang="zh-CN" sz="1400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7</a:t>
            </a:fld>
            <a:r>
              <a:rPr lang="en-US" altLang="zh-CN" sz="1400" smtClean="0">
                <a:latin typeface="Comic Sans MS" pitchFamily="66" charset="0"/>
                <a:ea typeface="宋体" pitchFamily="2" charset="-122"/>
              </a:rPr>
              <a:t>/39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250825" y="333375"/>
            <a:ext cx="3311525" cy="5191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lang="zh-CN" altLang="en-US" smtClean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数制转换算法</a:t>
            </a: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684213" y="1125538"/>
            <a:ext cx="7416800" cy="5040312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void  conversion(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int</a:t>
            </a:r>
            <a:r>
              <a:rPr lang="en-US" altLang="zh-CN" sz="2400" dirty="0">
                <a:ea typeface="仿宋_GB2312" charset="0"/>
                <a:cs typeface="仿宋_GB2312" charset="0"/>
              </a:rPr>
              <a:t> N, 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int</a:t>
            </a:r>
            <a:r>
              <a:rPr lang="en-US" altLang="zh-CN" sz="2400" dirty="0">
                <a:ea typeface="仿宋_GB2312" charset="0"/>
                <a:cs typeface="仿宋_GB2312" charset="0"/>
              </a:rPr>
              <a:t> d)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{        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LinkStack</a:t>
            </a:r>
            <a:r>
              <a:rPr lang="en-US" altLang="zh-CN" sz="2400" dirty="0">
                <a:ea typeface="仿宋_GB2312" charset="0"/>
                <a:cs typeface="仿宋_GB2312" charset="0"/>
              </a:rPr>
              <a:t>&lt;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int</a:t>
            </a:r>
            <a:r>
              <a:rPr lang="en-US" altLang="zh-CN" sz="2400" dirty="0">
                <a:ea typeface="仿宋_GB2312" charset="0"/>
                <a:cs typeface="仿宋_GB2312" charset="0"/>
              </a:rPr>
              <a:t>&gt; S;  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int</a:t>
            </a:r>
            <a:r>
              <a:rPr lang="en-US" altLang="zh-CN" sz="2400" dirty="0">
                <a:ea typeface="仿宋_GB2312" charset="0"/>
                <a:cs typeface="仿宋_GB2312" charset="0"/>
              </a:rPr>
              <a:t> x;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 	       </a:t>
            </a: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while(N!=0) 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           {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                </a:t>
            </a:r>
            <a:r>
              <a:rPr lang="en-US" altLang="zh-CN" sz="2400" dirty="0" err="1">
                <a:solidFill>
                  <a:srgbClr val="3333CC"/>
                </a:solidFill>
                <a:ea typeface="仿宋_GB2312" charset="0"/>
                <a:cs typeface="仿宋_GB2312" charset="0"/>
              </a:rPr>
              <a:t>S.Push</a:t>
            </a: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(</a:t>
            </a:r>
            <a:r>
              <a:rPr lang="en-US" altLang="zh-CN" sz="2400" dirty="0" err="1">
                <a:solidFill>
                  <a:srgbClr val="3333CC"/>
                </a:solidFill>
                <a:ea typeface="仿宋_GB2312" charset="0"/>
                <a:cs typeface="仿宋_GB2312" charset="0"/>
              </a:rPr>
              <a:t>N%d</a:t>
            </a: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);  N=N/d;  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            }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	    if(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S.Empty</a:t>
            </a:r>
            <a:r>
              <a:rPr lang="en-US" altLang="zh-CN" sz="2400" dirty="0">
                <a:ea typeface="仿宋_GB2312" charset="0"/>
                <a:cs typeface="仿宋_GB2312" charset="0"/>
              </a:rPr>
              <a:t>( ))   </a:t>
            </a:r>
            <a:r>
              <a:rPr lang="en-US" altLang="zh-CN" sz="2400" dirty="0" err="1">
                <a:ea typeface="仿宋_GB2312" charset="0"/>
                <a:cs typeface="仿宋_GB2312" charset="0"/>
              </a:rPr>
              <a:t>printf</a:t>
            </a:r>
            <a:r>
              <a:rPr lang="en-US" altLang="zh-CN" sz="2400" dirty="0">
                <a:ea typeface="仿宋_GB2312" charset="0"/>
                <a:cs typeface="仿宋_GB2312" charset="0"/>
              </a:rPr>
              <a:t>("0");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            else    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              {   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while(!</a:t>
            </a:r>
            <a:r>
              <a:rPr lang="en-US" altLang="zh-CN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S.Empty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( ))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		         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{ 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                        </a:t>
            </a:r>
            <a:r>
              <a:rPr lang="en-US" altLang="zh-CN" sz="2400" dirty="0" err="1">
                <a:solidFill>
                  <a:srgbClr val="3333CC"/>
                </a:solidFill>
                <a:ea typeface="仿宋_GB2312" charset="0"/>
                <a:cs typeface="仿宋_GB2312" charset="0"/>
              </a:rPr>
              <a:t>S.Pop</a:t>
            </a: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(x);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                        </a:t>
            </a:r>
            <a:r>
              <a:rPr lang="en-US" altLang="zh-CN" sz="2400" dirty="0" err="1">
                <a:solidFill>
                  <a:srgbClr val="3333CC"/>
                </a:solidFill>
                <a:ea typeface="仿宋_GB2312" charset="0"/>
                <a:cs typeface="仿宋_GB2312" charset="0"/>
              </a:rPr>
              <a:t>cout</a:t>
            </a:r>
            <a:r>
              <a:rPr lang="en-US" altLang="zh-CN" sz="2400" dirty="0">
                <a:solidFill>
                  <a:srgbClr val="3333CC"/>
                </a:solidFill>
                <a:ea typeface="仿宋_GB2312" charset="0"/>
                <a:cs typeface="仿宋_GB2312" charset="0"/>
              </a:rPr>
              <a:t>&lt;&lt;x;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仿宋_GB2312" charset="0"/>
                <a:cs typeface="仿宋_GB2312" charset="0"/>
              </a:rPr>
              <a:t>                      }</a:t>
            </a:r>
            <a:r>
              <a:rPr lang="en-US" altLang="zh-CN" sz="2400" dirty="0">
                <a:ea typeface="仿宋_GB2312" charset="0"/>
                <a:cs typeface="仿宋_GB2312" charset="0"/>
              </a:rPr>
              <a:t>   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             }</a:t>
            </a:r>
          </a:p>
          <a:p>
            <a:pPr marL="342900" indent="-342900">
              <a:lnSpc>
                <a:spcPct val="90000"/>
              </a:lnSpc>
              <a:buClr>
                <a:srgbClr val="009900"/>
              </a:buClr>
              <a:buFont typeface="Wingdings" charset="0"/>
              <a:buNone/>
              <a:defRPr/>
            </a:pPr>
            <a:r>
              <a:rPr lang="en-US" altLang="zh-CN" sz="2400" dirty="0">
                <a:ea typeface="仿宋_GB2312" charset="0"/>
                <a:cs typeface="仿宋_GB231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545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fld id="{9A91D066-6D85-488C-99D9-65159A86241C}" type="slidenum">
              <a:rPr lang="en-US" altLang="zh-CN" sz="1400" smtClean="0">
                <a:latin typeface="Comic Sans MS" pitchFamily="66" charset="0"/>
                <a:ea typeface="宋体" pitchFamily="2" charset="-122"/>
              </a:rPr>
              <a:pPr>
                <a:defRPr/>
              </a:pPr>
              <a:t>8</a:t>
            </a:fld>
            <a:r>
              <a:rPr lang="en-US" altLang="zh-CN" sz="1400" smtClean="0">
                <a:latin typeface="Comic Sans MS" pitchFamily="66" charset="0"/>
                <a:ea typeface="宋体" pitchFamily="2" charset="-122"/>
              </a:rPr>
              <a:t>/56</a:t>
            </a:r>
          </a:p>
        </p:txBody>
      </p:sp>
      <p:sp>
        <p:nvSpPr>
          <p:cNvPr id="396290" name="Rectangle 2"/>
          <p:cNvSpPr>
            <a:spLocks noChangeArrowheads="1"/>
          </p:cNvSpPr>
          <p:nvPr/>
        </p:nvSpPr>
        <p:spPr bwMode="auto">
          <a:xfrm>
            <a:off x="685800" y="304800"/>
            <a:ext cx="583041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defRPr/>
            </a:pPr>
            <a:r>
              <a:rPr kumimoji="1" lang="zh-CN" altLang="en-US" sz="40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栈与队列的应用</a:t>
            </a:r>
            <a:endParaRPr kumimoji="1" lang="en-US" altLang="zh-CN" sz="4000" dirty="0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6291" name="Rectangle 3"/>
          <p:cNvSpPr>
            <a:spLocks noChangeArrowheads="1"/>
          </p:cNvSpPr>
          <p:nvPr/>
        </p:nvSpPr>
        <p:spPr bwMode="auto">
          <a:xfrm>
            <a:off x="685800" y="1371600"/>
            <a:ext cx="7989888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  <a:ea typeface="仿宋_GB2312" pitchFamily="1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kumimoji="1" lang="en-US" altLang="zh-CN" sz="2800" dirty="0" smtClean="0"/>
              <a:t>1</a:t>
            </a:r>
            <a:r>
              <a:rPr kumimoji="1" lang="zh-CN" altLang="en-US" sz="2800" dirty="0" smtClean="0"/>
              <a:t>、已知</a:t>
            </a:r>
            <a:r>
              <a:rPr kumimoji="1" lang="en-US" altLang="zh-CN" sz="2800" dirty="0" smtClean="0"/>
              <a:t>q</a:t>
            </a:r>
            <a:r>
              <a:rPr kumimoji="1" lang="zh-CN" altLang="en-US" sz="2800" dirty="0" smtClean="0"/>
              <a:t>是一个非空顺序队列，</a:t>
            </a:r>
            <a:r>
              <a:rPr kumimoji="1" lang="en-US" altLang="zh-CN" sz="2800" dirty="0" smtClean="0"/>
              <a:t>s</a:t>
            </a:r>
            <a:r>
              <a:rPr kumimoji="1" lang="zh-CN" altLang="en-US" sz="2800" dirty="0" smtClean="0"/>
              <a:t>是一个顺序栈，请设计一个</a:t>
            </a:r>
            <a:r>
              <a:rPr kumimoji="1" lang="zh-CN" altLang="en-US" sz="2800" dirty="0" smtClean="0">
                <a:solidFill>
                  <a:srgbClr val="CC3300"/>
                </a:solidFill>
              </a:rPr>
              <a:t>算法</a:t>
            </a:r>
            <a:r>
              <a:rPr kumimoji="1" lang="zh-CN" altLang="en-US" sz="2800" dirty="0" smtClean="0"/>
              <a:t>，实现将队列</a:t>
            </a:r>
            <a:r>
              <a:rPr kumimoji="1" lang="en-US" altLang="zh-CN" sz="2800" dirty="0" smtClean="0"/>
              <a:t>q</a:t>
            </a:r>
            <a:r>
              <a:rPr kumimoji="1" lang="zh-CN" altLang="en-US" sz="2800" dirty="0" smtClean="0"/>
              <a:t>中所有元素逆置。</a:t>
            </a:r>
            <a:endParaRPr kumimoji="1" lang="en-US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59747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568952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Void Reverse (Queue q, Stack s)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temp, n=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q.length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0;i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q.OutQueue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(temp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s.Push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(temp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}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for (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i=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0;i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n;i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400" dirty="0" err="1">
                <a:latin typeface="Times New Roman" pitchFamily="18" charset="0"/>
                <a:cs typeface="Times New Roman" pitchFamily="18" charset="0"/>
              </a:rPr>
              <a:t>s.Pop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(temp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q.InQueue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(temp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5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1073</Words>
  <Application>Microsoft Office PowerPoint</Application>
  <PresentationFormat>全屏显示(4:3)</PresentationFormat>
  <Paragraphs>399</Paragraphs>
  <Slides>31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</vt:lpstr>
      <vt:lpstr>MS_ClipArt_Gallery.5</vt:lpstr>
      <vt:lpstr>实验主要内容</vt:lpstr>
      <vt:lpstr>提纲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实验主要内容</dc:title>
  <dc:creator>Administrator</dc:creator>
  <cp:lastModifiedBy>uuser</cp:lastModifiedBy>
  <cp:revision>10</cp:revision>
  <dcterms:created xsi:type="dcterms:W3CDTF">2017-12-18T01:06:07Z</dcterms:created>
  <dcterms:modified xsi:type="dcterms:W3CDTF">2017-12-18T07:41:16Z</dcterms:modified>
</cp:coreProperties>
</file>