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1018" r:id="rId3"/>
    <p:sldId id="1042" r:id="rId4"/>
    <p:sldId id="1035" r:id="rId5"/>
    <p:sldId id="1019" r:id="rId6"/>
    <p:sldId id="1036" r:id="rId7"/>
    <p:sldId id="1020" r:id="rId8"/>
    <p:sldId id="1025" r:id="rId9"/>
    <p:sldId id="1026" r:id="rId10"/>
    <p:sldId id="1027" r:id="rId11"/>
    <p:sldId id="1041" r:id="rId12"/>
    <p:sldId id="1021" r:id="rId13"/>
    <p:sldId id="1038" r:id="rId14"/>
    <p:sldId id="1037" r:id="rId15"/>
    <p:sldId id="1022" r:id="rId16"/>
    <p:sldId id="1028" r:id="rId17"/>
    <p:sldId id="1029" r:id="rId18"/>
    <p:sldId id="1023" r:id="rId19"/>
    <p:sldId id="1031" r:id="rId20"/>
    <p:sldId id="1040" r:id="rId21"/>
  </p:sldIdLst>
  <p:sldSz cx="12192000" cy="6858000"/>
  <p:notesSz cx="7104063" cy="10234613"/>
  <p:defaultTextStyle>
    <a:defPPr>
      <a:defRPr lang="zh-CN"/>
    </a:defPPr>
    <a:lvl1pPr marL="0" lvl="0"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kern="1200">
        <a:solidFill>
          <a:schemeClr val="tx1"/>
        </a:solidFill>
        <a:latin typeface="Calibri" panose="020F0502020204030204" charset="0"/>
        <a:ea typeface="宋体" panose="02010600030101010101" pitchFamily="2" charset="-122"/>
      </a:defRPr>
    </a:lvl9pPr>
  </p:defaultTextStyle>
  <p:extLst>
    <p:ext uri="{EFAFB233-063F-42B5-8137-9DF3F51BA10A}">
      <p15:sldGuideLst xmlns="" xmlns:p15="http://schemas.microsoft.com/office/powerpoint/2012/main">
        <p15:guide id="1" orient="horz" pos="2139">
          <p15:clr>
            <a:srgbClr val="A4A3A4"/>
          </p15:clr>
        </p15:guide>
        <p15:guide id="2" pos="29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p:restoredTop sz="94660"/>
  </p:normalViewPr>
  <p:slideViewPr>
    <p:cSldViewPr snapToGrid="0" showGuides="1">
      <p:cViewPr varScale="1">
        <p:scale>
          <a:sx n="89" d="100"/>
          <a:sy n="89" d="100"/>
        </p:scale>
        <p:origin x="-168" y="-108"/>
      </p:cViewPr>
      <p:guideLst>
        <p:guide orient="horz" pos="2139"/>
        <p:guide pos="2978"/>
      </p:guideLst>
    </p:cSldViewPr>
  </p:slideViewPr>
  <p:notesTextViewPr>
    <p:cViewPr>
      <p:scale>
        <a:sx n="1" d="1"/>
        <a:sy n="1" d="1"/>
      </p:scale>
      <p:origin x="0" y="0"/>
    </p:cViewPr>
  </p:notesTextViewPr>
  <p:sorterViewPr>
    <p:cViewPr varScale="1">
      <p:scale>
        <a:sx n="1" d="1"/>
        <a:sy n="1" d="1"/>
      </p:scale>
      <p:origin x="0" y="0"/>
    </p:cViewPr>
  </p:sorter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t>2022/12/15</a:t>
            </a:fld>
            <a:endParaRPr lang="zh-CN" altLang="en-US" strike="noStrike" noProof="1"/>
          </a:p>
        </p:txBody>
      </p:sp>
      <p:sp>
        <p:nvSpPr>
          <p:cNvPr id="2052"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2053" name="备注占位符 4"/>
          <p:cNvSpPr>
            <a:spLocks noGrp="1"/>
          </p:cNvSpPr>
          <p:nvPr>
            <p:ph type="body" sz="quarter"/>
          </p:nvPr>
        </p:nvSpPr>
        <p:spPr>
          <a:xfrm>
            <a:off x="709613" y="4926013"/>
            <a:ext cx="5683250" cy="4029075"/>
          </a:xfrm>
          <a:prstGeom prst="rect">
            <a:avLst/>
          </a:prstGeom>
          <a:noFill/>
          <a:ln w="9525">
            <a:noFill/>
          </a:ln>
        </p:spPr>
        <p:txBody>
          <a:bodyPr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336982007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椭圆 6"/>
          <p:cNvSpPr/>
          <p:nvPr userDrawn="1"/>
        </p:nvSpPr>
        <p:spPr>
          <a:xfrm>
            <a:off x="-25082" y="383589"/>
            <a:ext cx="678815" cy="704906"/>
          </a:xfrm>
          <a:prstGeom prst="ellipse">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Oval 58"/>
          <p:cNvSpPr/>
          <p:nvPr userDrawn="1"/>
        </p:nvSpPr>
        <p:spPr>
          <a:xfrm>
            <a:off x="-571817" y="-238125"/>
            <a:ext cx="1083945" cy="1084031"/>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6_Image Layouts">
    <p:spTree>
      <p:nvGrpSpPr>
        <p:cNvPr id="1" name=""/>
        <p:cNvGrpSpPr/>
        <p:nvPr/>
      </p:nvGrpSpPr>
      <p:grpSpPr>
        <a:xfrm>
          <a:off x="0" y="0"/>
          <a:ext cx="0" cy="0"/>
          <a:chOff x="0" y="0"/>
          <a:chExt cx="0" cy="0"/>
        </a:xfrm>
      </p:grpSpPr>
      <p:sp>
        <p:nvSpPr>
          <p:cNvPr id="49" name="Picture Placeholder 7"/>
          <p:cNvSpPr>
            <a:spLocks noGrp="1"/>
          </p:cNvSpPr>
          <p:nvPr>
            <p:ph type="pic" sz="quarter" idx="19" hasCustomPrompt="1"/>
          </p:nvPr>
        </p:nvSpPr>
        <p:spPr>
          <a:xfrm>
            <a:off x="545431"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75" name="Picture Placeholder 7"/>
          <p:cNvSpPr>
            <a:spLocks noGrp="1"/>
          </p:cNvSpPr>
          <p:nvPr>
            <p:ph type="pic" sz="quarter" idx="30" hasCustomPrompt="1"/>
          </p:nvPr>
        </p:nvSpPr>
        <p:spPr>
          <a:xfrm>
            <a:off x="3355717"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89" name="Picture Placeholder 7"/>
          <p:cNvSpPr>
            <a:spLocks noGrp="1"/>
          </p:cNvSpPr>
          <p:nvPr>
            <p:ph type="pic" sz="quarter" idx="34" hasCustomPrompt="1"/>
          </p:nvPr>
        </p:nvSpPr>
        <p:spPr>
          <a:xfrm>
            <a:off x="6166004"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94" name="Picture Placeholder 7"/>
          <p:cNvSpPr>
            <a:spLocks noGrp="1"/>
          </p:cNvSpPr>
          <p:nvPr>
            <p:ph type="pic" sz="quarter" idx="38" hasCustomPrompt="1"/>
          </p:nvPr>
        </p:nvSpPr>
        <p:spPr>
          <a:xfrm>
            <a:off x="8976289" y="1498600"/>
            <a:ext cx="2666200" cy="4533232"/>
          </a:xfrm>
          <a:prstGeom prst="rect">
            <a:avLst/>
          </a:prstGeom>
          <a:solidFill>
            <a:schemeClr val="tx2">
              <a:lumMod val="10000"/>
              <a:lumOff val="90000"/>
            </a:schemeClr>
          </a:solidFill>
          <a:ln w="19050">
            <a:noFill/>
          </a:ln>
          <a:effectLst/>
        </p:spPr>
        <p:txBody>
          <a:bodyPr lIns="0" tIns="0" rIns="0" bIns="274320" anchor="b"/>
          <a:lstStyle>
            <a:lvl1pPr algn="ctr" rtl="0">
              <a:buNone/>
              <a:defRPr sz="1200">
                <a:solidFill>
                  <a:schemeClr val="tx1">
                    <a:lumMod val="75000"/>
                    <a:lumOff val="25000"/>
                  </a:schemeClr>
                </a:solidFill>
              </a:defRPr>
            </a:lvl1pPr>
          </a:lstStyle>
          <a:p>
            <a:pPr fontAlgn="auto"/>
            <a:r>
              <a:rPr lang="en-US" strike="noStrike" noProof="1"/>
              <a:t>Image Holder</a:t>
            </a:r>
          </a:p>
        </p:txBody>
      </p:sp>
      <p:sp>
        <p:nvSpPr>
          <p:cNvPr id="7" name="椭圆 6"/>
          <p:cNvSpPr/>
          <p:nvPr userDrawn="1"/>
        </p:nvSpPr>
        <p:spPr>
          <a:xfrm>
            <a:off x="-25082" y="383589"/>
            <a:ext cx="678815" cy="704906"/>
          </a:xfrm>
          <a:prstGeom prst="ellipse">
            <a:avLst/>
          </a:prstGeom>
          <a:solidFill>
            <a:srgbClr val="D9D9D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Oval 58"/>
          <p:cNvSpPr/>
          <p:nvPr userDrawn="1"/>
        </p:nvSpPr>
        <p:spPr>
          <a:xfrm>
            <a:off x="-571817" y="-238125"/>
            <a:ext cx="1083945" cy="1084031"/>
          </a:xfrm>
          <a:prstGeom prst="ellipse">
            <a:avLst/>
          </a:prstGeom>
          <a:solidFill>
            <a:srgbClr val="FFC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kumimoji="1"/>
            </a:lvl1pPr>
          </a:lstStyle>
          <a:p>
            <a:pPr>
              <a:defRPr/>
            </a:pPr>
            <a:r>
              <a:rPr lang="zh-CN" altLang="en-US"/>
              <a:t>陇桥学院  主讲教师沈俊花</a:t>
            </a:r>
          </a:p>
        </p:txBody>
      </p:sp>
      <p:sp>
        <p:nvSpPr>
          <p:cNvPr id="5" name="Rectangle 3"/>
          <p:cNvSpPr>
            <a:spLocks noGrp="1" noChangeArrowheads="1"/>
          </p:cNvSpPr>
          <p:nvPr>
            <p:ph type="sldNum" sz="quarter" idx="11"/>
          </p:nvPr>
        </p:nvSpPr>
        <p:spPr/>
        <p:txBody>
          <a:bodyPr/>
          <a:lstStyle>
            <a:lvl1pPr>
              <a:defRPr kumimoji="1"/>
            </a:lvl1pPr>
          </a:lstStyle>
          <a:p>
            <a:pPr>
              <a:defRPr/>
            </a:pPr>
            <a:fld id="{8DDF337E-EB04-4D63-81BD-6DC85659D041}" type="slidenum">
              <a:rPr lang="en-US" altLang="zh-CN"/>
              <a:pPr>
                <a:defRPr/>
              </a:pPr>
              <a:t>‹#›</a:t>
            </a:fld>
            <a:endParaRPr lang="en-US" altLang="zh-CN"/>
          </a:p>
        </p:txBody>
      </p:sp>
      <p:sp>
        <p:nvSpPr>
          <p:cNvPr id="6" name="Rectangle 16"/>
          <p:cNvSpPr>
            <a:spLocks noGrp="1" noChangeArrowheads="1"/>
          </p:cNvSpPr>
          <p:nvPr>
            <p:ph type="dt" sz="half" idx="12"/>
          </p:nvPr>
        </p:nvSpPr>
        <p:spPr/>
        <p:txBody>
          <a:bodyPr/>
          <a:lstStyle>
            <a:lvl1pPr algn="ctr">
              <a:defRPr kumimoji="1"/>
            </a:lvl1pPr>
          </a:lstStyle>
          <a:p>
            <a:pPr>
              <a:defRPr/>
            </a:pPr>
            <a:fld id="{5AAC61E4-ACE6-487D-A56B-418F950E9B91}" type="datetimeFigureOut">
              <a:rPr lang="en-US" altLang="zh-CN"/>
              <a:pPr>
                <a:defRPr/>
              </a:pPr>
              <a:t>12/15/2022</a:t>
            </a:fld>
            <a:endParaRPr lang="en-US" altLang="zh-CN"/>
          </a:p>
        </p:txBody>
      </p:sp>
    </p:spTree>
    <p:extLst>
      <p:ext uri="{BB962C8B-B14F-4D97-AF65-F5344CB8AC3E}">
        <p14:creationId xmlns:p14="http://schemas.microsoft.com/office/powerpoint/2010/main" val="25603231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82145" y="1536174"/>
            <a:ext cx="5554603" cy="3785652"/>
          </a:xfrm>
          <a:prstGeom prst="rect">
            <a:avLst/>
          </a:prstGeom>
          <a:noFill/>
        </p:spPr>
        <p:txBody>
          <a:bodyPr wrap="square" rtlCol="0">
            <a:spAutoFit/>
          </a:bodyPr>
          <a:lstStyle/>
          <a:p>
            <a:pPr algn="ctr" fontAlgn="auto">
              <a:lnSpc>
                <a:spcPct val="150000"/>
              </a:lnSpc>
            </a:pPr>
            <a:r>
              <a:rPr lang="en-US" altLang="zh-CN" sz="3600" noProof="1">
                <a:solidFill>
                  <a:schemeClr val="tx1">
                    <a:lumMod val="75000"/>
                    <a:lumOff val="25000"/>
                  </a:schemeClr>
                </a:solidFill>
                <a:latin typeface="微软雅黑" panose="020B0503020204020204" charset="-122"/>
                <a:ea typeface="微软雅黑" panose="020B0503020204020204" charset="-122"/>
                <a:cs typeface="+mn-cs"/>
              </a:rPr>
              <a:t>2022-2023-1</a:t>
            </a:r>
            <a:r>
              <a:rPr lang="zh-CN" altLang="en-US" sz="3600" noProof="1">
                <a:solidFill>
                  <a:schemeClr val="tx1">
                    <a:lumMod val="75000"/>
                    <a:lumOff val="25000"/>
                  </a:schemeClr>
                </a:solidFill>
                <a:latin typeface="微软雅黑" panose="020B0503020204020204" charset="-122"/>
                <a:ea typeface="微软雅黑" panose="020B0503020204020204" charset="-122"/>
                <a:cs typeface="+mn-cs"/>
              </a:rPr>
              <a:t>学期</a:t>
            </a:r>
            <a:endParaRPr lang="en-US" altLang="zh-CN" sz="3600" noProof="1">
              <a:solidFill>
                <a:schemeClr val="tx1">
                  <a:lumMod val="75000"/>
                  <a:lumOff val="25000"/>
                </a:schemeClr>
              </a:solidFill>
              <a:latin typeface="微软雅黑" panose="020B0503020204020204" charset="-122"/>
              <a:ea typeface="微软雅黑" panose="020B0503020204020204" charset="-122"/>
              <a:cs typeface="+mn-cs"/>
            </a:endParaRPr>
          </a:p>
          <a:p>
            <a:pPr fontAlgn="auto">
              <a:lnSpc>
                <a:spcPct val="150000"/>
              </a:lnSpc>
            </a:pPr>
            <a:r>
              <a:rPr lang="en-US" altLang="zh-CN" sz="4000" strike="noStrike" noProof="1" smtClean="0">
                <a:solidFill>
                  <a:schemeClr val="tx1">
                    <a:lumMod val="75000"/>
                    <a:lumOff val="25000"/>
                  </a:schemeClr>
                </a:solidFill>
                <a:latin typeface="微软雅黑" panose="020B0503020204020204" charset="-122"/>
                <a:ea typeface="微软雅黑" panose="020B0503020204020204" charset="-122"/>
                <a:cs typeface="+mn-cs"/>
              </a:rPr>
              <a:t>《</a:t>
            </a:r>
            <a:r>
              <a:rPr lang="zh-CN" altLang="en-US" sz="4000" strike="noStrike" noProof="1" smtClean="0">
                <a:solidFill>
                  <a:schemeClr val="tx1">
                    <a:lumMod val="75000"/>
                    <a:lumOff val="25000"/>
                  </a:schemeClr>
                </a:solidFill>
                <a:latin typeface="微软雅黑" panose="020B0503020204020204" charset="-122"/>
                <a:ea typeface="微软雅黑" panose="020B0503020204020204" charset="-122"/>
                <a:cs typeface="+mn-cs"/>
              </a:rPr>
              <a:t>马克思主义基本原理</a:t>
            </a:r>
            <a:r>
              <a:rPr lang="en-US" altLang="zh-CN" sz="4000" noProof="1">
                <a:solidFill>
                  <a:schemeClr val="tx1">
                    <a:lumMod val="75000"/>
                    <a:lumOff val="25000"/>
                  </a:schemeClr>
                </a:solidFill>
                <a:latin typeface="微软雅黑" panose="020B0503020204020204" charset="-122"/>
                <a:ea typeface="微软雅黑" panose="020B0503020204020204" charset="-122"/>
                <a:cs typeface="+mn-cs"/>
              </a:rPr>
              <a:t>》</a:t>
            </a:r>
            <a:endParaRPr lang="en-US" altLang="zh-CN" sz="4000" strike="noStrike" noProof="1">
              <a:solidFill>
                <a:schemeClr val="tx1">
                  <a:lumMod val="75000"/>
                  <a:lumOff val="25000"/>
                </a:schemeClr>
              </a:solidFill>
              <a:latin typeface="微软雅黑" panose="020B0503020204020204" charset="-122"/>
              <a:ea typeface="微软雅黑" panose="020B0503020204020204" charset="-122"/>
              <a:cs typeface="+mn-cs"/>
            </a:endParaRPr>
          </a:p>
          <a:p>
            <a:pPr algn="ctr" fontAlgn="auto">
              <a:lnSpc>
                <a:spcPct val="150000"/>
              </a:lnSpc>
            </a:pPr>
            <a:r>
              <a:rPr lang="zh-CN" altLang="en-US" sz="6000" b="1" strike="noStrike" noProof="1" smtClean="0">
                <a:solidFill>
                  <a:schemeClr val="tx1">
                    <a:lumMod val="75000"/>
                    <a:lumOff val="25000"/>
                  </a:schemeClr>
                </a:solidFill>
                <a:latin typeface="微软雅黑" panose="020B0503020204020204" charset="-122"/>
                <a:ea typeface="微软雅黑" panose="020B0503020204020204" charset="-122"/>
                <a:cs typeface="+mn-cs"/>
              </a:rPr>
              <a:t>期末复习参考</a:t>
            </a:r>
            <a:r>
              <a:rPr lang="zh-CN" altLang="en-US" sz="6000" b="1" strike="noStrike" noProof="1" smtClean="0">
                <a:solidFill>
                  <a:schemeClr val="tx1">
                    <a:lumMod val="75000"/>
                    <a:lumOff val="25000"/>
                  </a:schemeClr>
                </a:solidFill>
                <a:latin typeface="微软雅黑" panose="020B0503020204020204" charset="-122"/>
                <a:ea typeface="微软雅黑" panose="020B0503020204020204" charset="-122"/>
                <a:cs typeface="+mn-cs"/>
              </a:rPr>
              <a:t>题</a:t>
            </a:r>
            <a:endParaRPr lang="en-US" altLang="zh-CN" sz="6000" b="1" strike="noStrike" noProof="1" smtClean="0">
              <a:solidFill>
                <a:schemeClr val="tx1">
                  <a:lumMod val="75000"/>
                  <a:lumOff val="25000"/>
                </a:schemeClr>
              </a:solidFill>
              <a:latin typeface="微软雅黑" panose="020B0503020204020204" charset="-122"/>
              <a:ea typeface="微软雅黑" panose="020B0503020204020204" charset="-122"/>
              <a:cs typeface="+mn-cs"/>
            </a:endParaRPr>
          </a:p>
          <a:p>
            <a:pPr algn="ctr" fontAlgn="auto">
              <a:lnSpc>
                <a:spcPct val="150000"/>
              </a:lnSpc>
            </a:pPr>
            <a:r>
              <a:rPr lang="zh-CN" altLang="en-US" sz="2400" b="1" noProof="1" smtClean="0">
                <a:solidFill>
                  <a:schemeClr val="tx1">
                    <a:lumMod val="75000"/>
                    <a:lumOff val="25000"/>
                  </a:schemeClr>
                </a:solidFill>
                <a:latin typeface="微软雅黑" panose="020B0503020204020204" charset="-122"/>
                <a:ea typeface="微软雅黑" panose="020B0503020204020204" charset="-122"/>
                <a:cs typeface="+mn-cs"/>
              </a:rPr>
              <a:t>（来自历年考试真题）</a:t>
            </a:r>
            <a:endParaRPr lang="zh-CN" altLang="en-US" sz="2400" b="1" strike="noStrike" noProof="1">
              <a:solidFill>
                <a:schemeClr val="tx1">
                  <a:lumMod val="75000"/>
                  <a:lumOff val="25000"/>
                </a:schemeClr>
              </a:solidFill>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721" y="468380"/>
            <a:ext cx="5146288" cy="5814508"/>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withEffect">
                                  <p:stCondLst>
                                    <p:cond delay="20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44B1AF7D-2111-49EB-93B7-512173DBF13F}"/>
              </a:ext>
            </a:extLst>
          </p:cNvPr>
          <p:cNvSpPr txBox="1"/>
          <p:nvPr/>
        </p:nvSpPr>
        <p:spPr>
          <a:xfrm>
            <a:off x="825623" y="588552"/>
            <a:ext cx="10235954" cy="5410712"/>
          </a:xfrm>
          <a:prstGeom prst="rect">
            <a:avLst/>
          </a:prstGeom>
          <a:noFill/>
        </p:spPr>
        <p:txBody>
          <a:bodyPr wrap="square">
            <a:spAutoFit/>
          </a:bodyPr>
          <a:lstStyle/>
          <a:p>
            <a:pPr algn="just">
              <a:lnSpc>
                <a:spcPct val="120000"/>
              </a:lnSpc>
            </a:pPr>
            <a:r>
              <a:rPr lang="en-US" altLang="zh-CN" sz="2400" b="1" kern="100" dirty="0" smtClean="0">
                <a:solidFill>
                  <a:srgbClr val="000000"/>
                </a:solidFill>
                <a:latin typeface="Times New Roman" panose="02020603050405020304" pitchFamily="18" charset="0"/>
              </a:rPr>
              <a:t>16. </a:t>
            </a:r>
            <a:r>
              <a:rPr lang="zh-CN" altLang="en-US" sz="2400" b="1" kern="100" dirty="0">
                <a:solidFill>
                  <a:srgbClr val="000000"/>
                </a:solidFill>
                <a:latin typeface="Times New Roman" panose="02020603050405020304" pitchFamily="18" charset="0"/>
              </a:rPr>
              <a:t>有人学了</a:t>
            </a:r>
            <a:r>
              <a:rPr lang="en-US" altLang="zh-CN" sz="2400" b="1" kern="100" dirty="0">
                <a:solidFill>
                  <a:srgbClr val="000000"/>
                </a:solidFill>
                <a:latin typeface="Times New Roman" panose="02020603050405020304" pitchFamily="18" charset="0"/>
              </a:rPr>
              <a:t>《</a:t>
            </a:r>
            <a:r>
              <a:rPr lang="zh-CN" altLang="en-US" sz="2400" b="1" kern="100" dirty="0">
                <a:solidFill>
                  <a:srgbClr val="000000"/>
                </a:solidFill>
                <a:latin typeface="Times New Roman" panose="02020603050405020304" pitchFamily="18" charset="0"/>
              </a:rPr>
              <a:t>愚公移山</a:t>
            </a:r>
            <a:r>
              <a:rPr lang="en-US" altLang="zh-CN" sz="2400" b="1" kern="100" dirty="0">
                <a:solidFill>
                  <a:srgbClr val="000000"/>
                </a:solidFill>
                <a:latin typeface="Times New Roman" panose="02020603050405020304" pitchFamily="18" charset="0"/>
              </a:rPr>
              <a:t>》</a:t>
            </a:r>
            <a:r>
              <a:rPr lang="zh-CN" altLang="en-US" sz="2400" b="1" kern="100" dirty="0">
                <a:solidFill>
                  <a:srgbClr val="000000"/>
                </a:solidFill>
                <a:latin typeface="Times New Roman" panose="02020603050405020304" pitchFamily="18" charset="0"/>
              </a:rPr>
              <a:t>的故事后，认为愚公真“愚”，为什么移山不用炸药炸，不用汽车运呢？这种观点错在否认了实践的 </a:t>
            </a:r>
            <a:r>
              <a:rPr lang="en-US" altLang="zh-CN" sz="2400" b="1" kern="100" dirty="0">
                <a:solidFill>
                  <a:srgbClr val="000000"/>
                </a:solidFill>
                <a:latin typeface="Times New Roman" panose="02020603050405020304" pitchFamily="18" charset="0"/>
              </a:rPr>
              <a:t>(    )</a:t>
            </a:r>
            <a:r>
              <a:rPr lang="zh-CN" altLang="en-US" sz="2400" b="1" kern="100" dirty="0" smtClean="0">
                <a:solidFill>
                  <a:srgbClr val="000000"/>
                </a:solidFill>
                <a:latin typeface="Times New Roman" panose="02020603050405020304" pitchFamily="18" charset="0"/>
              </a:rPr>
              <a:t>。</a:t>
            </a:r>
            <a:endParaRPr lang="zh-CN" altLang="en-US" sz="2400" b="1" kern="100" dirty="0">
              <a:solidFill>
                <a:srgbClr val="000000"/>
              </a:solidFill>
              <a:latin typeface="Times New Roman" panose="02020603050405020304" pitchFamily="18" charset="0"/>
            </a:endParaRPr>
          </a:p>
          <a:p>
            <a:pPr algn="just">
              <a:lnSpc>
                <a:spcPct val="120000"/>
              </a:lnSpc>
            </a:pPr>
            <a:r>
              <a:rPr lang="en-US" altLang="zh-CN" sz="2400" kern="100" dirty="0">
                <a:solidFill>
                  <a:srgbClr val="000000"/>
                </a:solidFill>
                <a:latin typeface="Times New Roman" panose="02020603050405020304" pitchFamily="18" charset="0"/>
              </a:rPr>
              <a:t>A</a:t>
            </a:r>
            <a:r>
              <a:rPr lang="zh-CN" altLang="en-US" sz="2400" kern="100" dirty="0">
                <a:solidFill>
                  <a:srgbClr val="000000"/>
                </a:solidFill>
                <a:latin typeface="Times New Roman" panose="02020603050405020304" pitchFamily="18" charset="0"/>
              </a:rPr>
              <a:t>．客观物质性                   </a:t>
            </a:r>
            <a:r>
              <a:rPr lang="en-US" altLang="zh-CN" sz="2400" kern="100" dirty="0">
                <a:solidFill>
                  <a:srgbClr val="000000"/>
                </a:solidFill>
                <a:latin typeface="Times New Roman" panose="02020603050405020304" pitchFamily="18" charset="0"/>
              </a:rPr>
              <a:t>B</a:t>
            </a:r>
            <a:r>
              <a:rPr lang="zh-CN" altLang="en-US" sz="2400" kern="100" dirty="0">
                <a:solidFill>
                  <a:srgbClr val="000000"/>
                </a:solidFill>
                <a:latin typeface="Times New Roman" panose="02020603050405020304" pitchFamily="18" charset="0"/>
              </a:rPr>
              <a:t>．自觉能动性 </a:t>
            </a:r>
            <a:endParaRPr lang="zh-CN" altLang="en-US" sz="2400" kern="100" dirty="0" smtClean="0">
              <a:solidFill>
                <a:srgbClr val="000000"/>
              </a:solidFill>
              <a:latin typeface="Times New Roman" panose="02020603050405020304" pitchFamily="18" charset="0"/>
            </a:endParaRPr>
          </a:p>
          <a:p>
            <a:pPr algn="just">
              <a:lnSpc>
                <a:spcPct val="120000"/>
              </a:lnSpc>
            </a:pPr>
            <a:r>
              <a:rPr lang="en-US" altLang="zh-CN" sz="2400" kern="100" dirty="0">
                <a:solidFill>
                  <a:srgbClr val="000000"/>
                </a:solidFill>
                <a:latin typeface="Times New Roman" panose="02020603050405020304" pitchFamily="18" charset="0"/>
              </a:rPr>
              <a:t>C</a:t>
            </a:r>
            <a:r>
              <a:rPr lang="zh-CN" altLang="en-US" sz="2400" kern="100" dirty="0">
                <a:solidFill>
                  <a:srgbClr val="000000"/>
                </a:solidFill>
                <a:latin typeface="Times New Roman" panose="02020603050405020304" pitchFamily="18" charset="0"/>
              </a:rPr>
              <a:t>．直接现实性                   </a:t>
            </a:r>
            <a:r>
              <a:rPr lang="en-US" altLang="zh-CN" sz="2400" kern="100" dirty="0">
                <a:solidFill>
                  <a:srgbClr val="000000"/>
                </a:solidFill>
                <a:latin typeface="Times New Roman" panose="02020603050405020304" pitchFamily="18" charset="0"/>
              </a:rPr>
              <a:t>D</a:t>
            </a:r>
            <a:r>
              <a:rPr lang="zh-CN" altLang="en-US" sz="2400" kern="100" dirty="0">
                <a:solidFill>
                  <a:srgbClr val="000000"/>
                </a:solidFill>
                <a:latin typeface="Times New Roman" panose="02020603050405020304" pitchFamily="18" charset="0"/>
              </a:rPr>
              <a:t>．社会</a:t>
            </a:r>
            <a:r>
              <a:rPr lang="zh-CN" altLang="en-US" sz="2400" kern="100" dirty="0" smtClean="0">
                <a:solidFill>
                  <a:srgbClr val="000000"/>
                </a:solidFill>
                <a:latin typeface="Times New Roman" panose="02020603050405020304" pitchFamily="18" charset="0"/>
              </a:rPr>
              <a:t>历史性</a:t>
            </a:r>
            <a:endParaRPr lang="en-US" altLang="zh-CN" sz="2400" kern="100" dirty="0" smtClean="0">
              <a:solidFill>
                <a:srgbClr val="000000"/>
              </a:solidFill>
              <a:latin typeface="Times New Roman" panose="02020603050405020304" pitchFamily="18" charset="0"/>
            </a:endParaRPr>
          </a:p>
          <a:p>
            <a:pPr algn="just">
              <a:lnSpc>
                <a:spcPct val="120000"/>
              </a:lnSpc>
            </a:pPr>
            <a:endParaRPr lang="en-US" altLang="zh-CN" sz="2400" kern="100" dirty="0" smtClean="0">
              <a:solidFill>
                <a:srgbClr val="000000"/>
              </a:solidFill>
              <a:latin typeface="Times New Roman" panose="02020603050405020304" pitchFamily="18" charset="0"/>
            </a:endParaRPr>
          </a:p>
          <a:p>
            <a:pPr algn="just">
              <a:lnSpc>
                <a:spcPct val="120000"/>
              </a:lnSpc>
            </a:pPr>
            <a:r>
              <a:rPr lang="en-US" altLang="zh-CN" sz="2400" b="1" kern="100" dirty="0" smtClean="0">
                <a:solidFill>
                  <a:srgbClr val="000000"/>
                </a:solidFill>
                <a:latin typeface="Times New Roman" panose="02020603050405020304" pitchFamily="18" charset="0"/>
              </a:rPr>
              <a:t>17</a:t>
            </a:r>
            <a:r>
              <a:rPr lang="en-US" altLang="zh-CN" sz="2400" b="1" kern="100" dirty="0">
                <a:solidFill>
                  <a:srgbClr val="000000"/>
                </a:solidFill>
                <a:latin typeface="Times New Roman" panose="02020603050405020304" pitchFamily="18" charset="0"/>
              </a:rPr>
              <a:t>. </a:t>
            </a:r>
            <a:r>
              <a:rPr lang="zh-CN" altLang="en-US" sz="2400" b="1" kern="100" dirty="0">
                <a:solidFill>
                  <a:srgbClr val="000000"/>
                </a:solidFill>
                <a:latin typeface="Times New Roman" panose="02020603050405020304" pitchFamily="18" charset="0"/>
              </a:rPr>
              <a:t>以下关于真理的论述，正确的是 </a:t>
            </a:r>
            <a:r>
              <a:rPr lang="en-US" altLang="zh-CN" sz="2400" b="1" kern="100" dirty="0">
                <a:solidFill>
                  <a:srgbClr val="000000"/>
                </a:solidFill>
                <a:latin typeface="Times New Roman" panose="02020603050405020304" pitchFamily="18" charset="0"/>
              </a:rPr>
              <a:t>(    )</a:t>
            </a:r>
            <a:r>
              <a:rPr lang="zh-CN" altLang="en-US" sz="2400" b="1" kern="100" dirty="0">
                <a:solidFill>
                  <a:srgbClr val="000000"/>
                </a:solidFill>
                <a:latin typeface="Times New Roman" panose="02020603050405020304" pitchFamily="18" charset="0"/>
              </a:rPr>
              <a:t>。</a:t>
            </a:r>
          </a:p>
          <a:p>
            <a:pPr algn="just">
              <a:lnSpc>
                <a:spcPct val="120000"/>
              </a:lnSpc>
            </a:pPr>
            <a:r>
              <a:rPr lang="en-US" altLang="zh-CN" sz="2400" kern="100" dirty="0">
                <a:solidFill>
                  <a:srgbClr val="000000"/>
                </a:solidFill>
                <a:latin typeface="Times New Roman" panose="02020603050405020304" pitchFamily="18" charset="0"/>
              </a:rPr>
              <a:t>A</a:t>
            </a:r>
            <a:r>
              <a:rPr lang="zh-CN" altLang="en-US" sz="2400" kern="100" dirty="0">
                <a:solidFill>
                  <a:srgbClr val="000000"/>
                </a:solidFill>
                <a:latin typeface="Times New Roman" panose="02020603050405020304" pitchFamily="18" charset="0"/>
              </a:rPr>
              <a:t>．“有用即真理”                </a:t>
            </a:r>
            <a:r>
              <a:rPr lang="en-US" altLang="zh-CN" sz="2400" kern="100" dirty="0">
                <a:solidFill>
                  <a:srgbClr val="000000"/>
                </a:solidFill>
                <a:latin typeface="Times New Roman" panose="02020603050405020304" pitchFamily="18" charset="0"/>
              </a:rPr>
              <a:t>B</a:t>
            </a:r>
            <a:r>
              <a:rPr lang="zh-CN" altLang="en-US" sz="2400" kern="100" dirty="0">
                <a:solidFill>
                  <a:srgbClr val="000000"/>
                </a:solidFill>
                <a:latin typeface="Times New Roman" panose="02020603050405020304" pitchFamily="18" charset="0"/>
              </a:rPr>
              <a:t>．“真理是权威的女儿” </a:t>
            </a:r>
          </a:p>
          <a:p>
            <a:pPr algn="just">
              <a:lnSpc>
                <a:spcPct val="120000"/>
              </a:lnSpc>
            </a:pPr>
            <a:r>
              <a:rPr lang="en-US" altLang="zh-CN" sz="2400" kern="100" dirty="0">
                <a:solidFill>
                  <a:srgbClr val="000000"/>
                </a:solidFill>
                <a:latin typeface="Times New Roman" panose="02020603050405020304" pitchFamily="18" charset="0"/>
              </a:rPr>
              <a:t>C</a:t>
            </a:r>
            <a:r>
              <a:rPr lang="zh-CN" altLang="en-US" sz="2400" kern="100" dirty="0">
                <a:solidFill>
                  <a:srgbClr val="000000"/>
                </a:solidFill>
                <a:latin typeface="Times New Roman" panose="02020603050405020304" pitchFamily="18" charset="0"/>
              </a:rPr>
              <a:t>．“凡真理都是客观真理”        </a:t>
            </a:r>
            <a:r>
              <a:rPr lang="en-US" altLang="zh-CN" sz="2400" kern="100" dirty="0">
                <a:solidFill>
                  <a:srgbClr val="000000"/>
                </a:solidFill>
                <a:latin typeface="Times New Roman" panose="02020603050405020304" pitchFamily="18" charset="0"/>
              </a:rPr>
              <a:t>D</a:t>
            </a:r>
            <a:r>
              <a:rPr lang="zh-CN" altLang="en-US" sz="2400" kern="100" dirty="0">
                <a:solidFill>
                  <a:srgbClr val="000000"/>
                </a:solidFill>
                <a:latin typeface="Times New Roman" panose="02020603050405020304" pitchFamily="18" charset="0"/>
              </a:rPr>
              <a:t>．“真理是人造的供人使用的工具” </a:t>
            </a:r>
          </a:p>
          <a:p>
            <a:pPr algn="just">
              <a:lnSpc>
                <a:spcPct val="120000"/>
              </a:lnSpc>
            </a:pPr>
            <a:endParaRPr lang="en-US" altLang="zh-CN" sz="2400" kern="100" dirty="0" smtClean="0">
              <a:solidFill>
                <a:srgbClr val="000000"/>
              </a:solidFill>
              <a:effectLst/>
              <a:latin typeface="Times New Roman" panose="02020603050405020304" pitchFamily="18" charset="0"/>
            </a:endParaRPr>
          </a:p>
          <a:p>
            <a:pPr algn="just">
              <a:lnSpc>
                <a:spcPct val="120000"/>
              </a:lnSpc>
            </a:pPr>
            <a:r>
              <a:rPr lang="en-US" altLang="zh-CN" sz="2400" b="1" kern="100" dirty="0" smtClean="0">
                <a:solidFill>
                  <a:srgbClr val="000000"/>
                </a:solidFill>
                <a:effectLst/>
                <a:latin typeface="Times New Roman" panose="02020603050405020304" pitchFamily="18" charset="0"/>
                <a:ea typeface="宋体" panose="02010600030101010101" pitchFamily="2" charset="-122"/>
              </a:rPr>
              <a:t>18</a:t>
            </a:r>
            <a:r>
              <a:rPr lang="zh-CN" altLang="zh-CN" sz="2400" b="1" kern="100" dirty="0" smtClean="0">
                <a:solidFill>
                  <a:srgbClr val="000000"/>
                </a:solidFill>
                <a:effectLst/>
                <a:latin typeface="Times New Roman" panose="02020603050405020304" pitchFamily="18" charset="0"/>
                <a:ea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rPr>
              <a:t>在生产关系中起决定作用的是</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rPr>
              <a:t>。</a:t>
            </a:r>
            <a:endParaRPr lang="zh-CN" altLang="zh-CN" sz="2400" b="1" kern="100" dirty="0">
              <a:effectLst/>
              <a:latin typeface="Times New Roman" panose="02020603050405020304" pitchFamily="18" charset="0"/>
              <a:ea typeface="宋体" panose="02010600030101010101" pitchFamily="2" charset="-122"/>
            </a:endParaRPr>
          </a:p>
          <a:p>
            <a:pPr indent="304800"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A. </a:t>
            </a:r>
            <a:r>
              <a:rPr lang="zh-CN" altLang="zh-CN" sz="2400" kern="100" dirty="0">
                <a:solidFill>
                  <a:srgbClr val="000000"/>
                </a:solidFill>
                <a:effectLst/>
                <a:latin typeface="Times New Roman" panose="02020603050405020304" pitchFamily="18" charset="0"/>
                <a:ea typeface="宋体" panose="02010600030101010101" pitchFamily="2" charset="-122"/>
              </a:rPr>
              <a:t>生产资料所有制关系</a:t>
            </a:r>
            <a:r>
              <a:rPr lang="en-US" altLang="zh-CN" sz="2400" kern="100" dirty="0">
                <a:solidFill>
                  <a:srgbClr val="000000"/>
                </a:solidFill>
                <a:effectLst/>
                <a:latin typeface="Times New Roman" panose="02020603050405020304" pitchFamily="18" charset="0"/>
                <a:ea typeface="宋体" panose="02010600030101010101" pitchFamily="2" charset="-122"/>
              </a:rPr>
              <a:t>            B. </a:t>
            </a:r>
            <a:r>
              <a:rPr lang="zh-CN" altLang="zh-CN" sz="2400" kern="100" dirty="0">
                <a:solidFill>
                  <a:srgbClr val="000000"/>
                </a:solidFill>
                <a:effectLst/>
                <a:latin typeface="Times New Roman" panose="02020603050405020304" pitchFamily="18" charset="0"/>
                <a:ea typeface="宋体" panose="02010600030101010101" pitchFamily="2" charset="-122"/>
              </a:rPr>
              <a:t>产品的分配和交换关系</a:t>
            </a:r>
            <a:endParaRPr lang="zh-CN" altLang="zh-CN" sz="2400" kern="100" dirty="0">
              <a:effectLst/>
              <a:latin typeface="Times New Roman" panose="02020603050405020304" pitchFamily="18" charset="0"/>
              <a:ea typeface="宋体" panose="02010600030101010101" pitchFamily="2" charset="-122"/>
            </a:endParaRPr>
          </a:p>
          <a:p>
            <a:pPr indent="304800"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C. </a:t>
            </a:r>
            <a:r>
              <a:rPr lang="zh-CN" altLang="zh-CN" sz="2400" kern="100" dirty="0">
                <a:solidFill>
                  <a:srgbClr val="000000"/>
                </a:solidFill>
                <a:effectLst/>
                <a:latin typeface="Times New Roman" panose="02020603050405020304" pitchFamily="18" charset="0"/>
                <a:ea typeface="宋体" panose="02010600030101010101" pitchFamily="2" charset="-122"/>
              </a:rPr>
              <a:t>在生产中人与人的关系</a:t>
            </a:r>
            <a:r>
              <a:rPr lang="en-US" altLang="zh-CN" sz="2400" kern="100" dirty="0">
                <a:solidFill>
                  <a:srgbClr val="000000"/>
                </a:solidFill>
                <a:effectLst/>
                <a:latin typeface="Times New Roman" panose="02020603050405020304" pitchFamily="18" charset="0"/>
                <a:ea typeface="宋体" panose="02010600030101010101" pitchFamily="2" charset="-122"/>
              </a:rPr>
              <a:t>        D. </a:t>
            </a:r>
            <a:r>
              <a:rPr lang="zh-CN" altLang="zh-CN" sz="2400" kern="100" dirty="0">
                <a:solidFill>
                  <a:srgbClr val="000000"/>
                </a:solidFill>
                <a:effectLst/>
                <a:latin typeface="Times New Roman" panose="02020603050405020304" pitchFamily="18" charset="0"/>
                <a:ea typeface="宋体" panose="02010600030101010101" pitchFamily="2" charset="-122"/>
              </a:rPr>
              <a:t>管理者和生产者的不同</a:t>
            </a:r>
            <a:r>
              <a:rPr lang="zh-CN" altLang="zh-CN" sz="2400" kern="100" dirty="0" smtClean="0">
                <a:solidFill>
                  <a:srgbClr val="000000"/>
                </a:solidFill>
                <a:effectLst/>
                <a:latin typeface="Times New Roman" panose="02020603050405020304" pitchFamily="18" charset="0"/>
                <a:ea typeface="宋体" panose="02010600030101010101" pitchFamily="2" charset="-122"/>
              </a:rPr>
              <a:t>地位</a:t>
            </a:r>
            <a:endParaRPr lang="en-US" altLang="zh-CN" sz="2400" kern="100" dirty="0">
              <a:solidFill>
                <a:srgbClr val="00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58580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44B1AF7D-2111-49EB-93B7-512173DBF13F}"/>
              </a:ext>
            </a:extLst>
          </p:cNvPr>
          <p:cNvSpPr txBox="1"/>
          <p:nvPr/>
        </p:nvSpPr>
        <p:spPr>
          <a:xfrm>
            <a:off x="825623" y="523236"/>
            <a:ext cx="10235954" cy="4081117"/>
          </a:xfrm>
          <a:prstGeom prst="rect">
            <a:avLst/>
          </a:prstGeom>
          <a:noFill/>
        </p:spPr>
        <p:txBody>
          <a:bodyPr wrap="square">
            <a:spAutoFit/>
          </a:bodyPr>
          <a:lstStyle/>
          <a:p>
            <a:pPr algn="just">
              <a:lnSpc>
                <a:spcPct val="120000"/>
              </a:lnSpc>
            </a:pPr>
            <a:endParaRPr lang="en-US" altLang="zh-CN" sz="2400" kern="100" dirty="0">
              <a:solidFill>
                <a:srgbClr val="000000"/>
              </a:solidFill>
              <a:effectLst/>
              <a:latin typeface="Times New Roman" panose="02020603050405020304" pitchFamily="18" charset="0"/>
              <a:ea typeface="宋体" panose="02010600030101010101" pitchFamily="2" charset="-122"/>
            </a:endParaRPr>
          </a:p>
          <a:p>
            <a:pPr algn="just">
              <a:lnSpc>
                <a:spcPct val="120000"/>
              </a:lnSpc>
            </a:pPr>
            <a:r>
              <a:rPr lang="en-US" altLang="zh-CN" sz="2400" b="1" kern="100" dirty="0" smtClean="0">
                <a:solidFill>
                  <a:srgbClr val="000000"/>
                </a:solidFill>
                <a:effectLst/>
                <a:latin typeface="Times New Roman" panose="02020603050405020304" pitchFamily="18" charset="0"/>
                <a:ea typeface="宋体" panose="02010600030101010101" pitchFamily="2" charset="-122"/>
              </a:rPr>
              <a:t>19</a:t>
            </a:r>
            <a:r>
              <a:rPr lang="zh-CN" altLang="zh-CN" sz="2400" b="1" kern="100" dirty="0" smtClean="0">
                <a:solidFill>
                  <a:srgbClr val="000000"/>
                </a:solidFill>
                <a:effectLst/>
                <a:latin typeface="Times New Roman" panose="02020603050405020304" pitchFamily="18" charset="0"/>
                <a:ea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rPr>
              <a:t>资本主义生产的实质是</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rPr>
              <a:t>。</a:t>
            </a:r>
            <a:endParaRPr lang="zh-CN" altLang="zh-CN" sz="2400" b="1" kern="100" dirty="0">
              <a:effectLst/>
              <a:latin typeface="Times New Roman" panose="02020603050405020304" pitchFamily="18" charset="0"/>
              <a:ea typeface="宋体" panose="02010600030101010101" pitchFamily="2" charset="-122"/>
            </a:endParaRPr>
          </a:p>
          <a:p>
            <a:pPr indent="304800"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A. </a:t>
            </a:r>
            <a:r>
              <a:rPr lang="zh-CN" altLang="zh-CN" sz="2400" kern="100" dirty="0">
                <a:solidFill>
                  <a:srgbClr val="000000"/>
                </a:solidFill>
                <a:effectLst/>
                <a:latin typeface="Times New Roman" panose="02020603050405020304" pitchFamily="18" charset="0"/>
                <a:ea typeface="宋体" panose="02010600030101010101" pitchFamily="2" charset="-122"/>
              </a:rPr>
              <a:t>社会化大生产 </a:t>
            </a:r>
            <a:r>
              <a:rPr lang="en-US" altLang="zh-CN" sz="2400" kern="100" dirty="0">
                <a:solidFill>
                  <a:srgbClr val="000000"/>
                </a:solidFill>
                <a:effectLst/>
                <a:latin typeface="Times New Roman" panose="02020603050405020304" pitchFamily="18" charset="0"/>
                <a:ea typeface="宋体" panose="02010600030101010101" pitchFamily="2" charset="-122"/>
              </a:rPr>
              <a:t>                       B. </a:t>
            </a:r>
            <a:r>
              <a:rPr lang="zh-CN" altLang="zh-CN" sz="2400" kern="100" dirty="0">
                <a:solidFill>
                  <a:srgbClr val="000000"/>
                </a:solidFill>
                <a:effectLst/>
                <a:latin typeface="Times New Roman" panose="02020603050405020304" pitchFamily="18" charset="0"/>
                <a:ea typeface="宋体" panose="02010600030101010101" pitchFamily="2" charset="-122"/>
              </a:rPr>
              <a:t>国际化大生产</a:t>
            </a:r>
            <a:endParaRPr lang="zh-CN" altLang="zh-CN" sz="2400" kern="100" dirty="0">
              <a:effectLst/>
              <a:latin typeface="Times New Roman" panose="02020603050405020304" pitchFamily="18" charset="0"/>
              <a:ea typeface="宋体" panose="02010600030101010101" pitchFamily="2" charset="-122"/>
            </a:endParaRPr>
          </a:p>
          <a:p>
            <a:pPr indent="304800"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C. </a:t>
            </a:r>
            <a:r>
              <a:rPr lang="zh-CN" altLang="zh-CN" sz="2400" kern="100" dirty="0">
                <a:solidFill>
                  <a:srgbClr val="000000"/>
                </a:solidFill>
                <a:effectLst/>
                <a:latin typeface="Times New Roman" panose="02020603050405020304" pitchFamily="18" charset="0"/>
                <a:ea typeface="宋体" panose="02010600030101010101" pitchFamily="2" charset="-122"/>
              </a:rPr>
              <a:t>剩余价值生产 </a:t>
            </a:r>
            <a:r>
              <a:rPr lang="en-US" altLang="zh-CN" sz="2400" kern="100" dirty="0">
                <a:solidFill>
                  <a:srgbClr val="000000"/>
                </a:solidFill>
                <a:effectLst/>
                <a:latin typeface="Times New Roman" panose="02020603050405020304" pitchFamily="18" charset="0"/>
                <a:ea typeface="宋体" panose="02010600030101010101" pitchFamily="2" charset="-122"/>
              </a:rPr>
              <a:t>                       D. </a:t>
            </a:r>
            <a:r>
              <a:rPr lang="zh-CN" altLang="zh-CN" sz="2400" kern="100" dirty="0">
                <a:solidFill>
                  <a:srgbClr val="000000"/>
                </a:solidFill>
                <a:effectLst/>
                <a:latin typeface="Times New Roman" panose="02020603050405020304" pitchFamily="18" charset="0"/>
                <a:ea typeface="宋体" panose="02010600030101010101" pitchFamily="2" charset="-122"/>
              </a:rPr>
              <a:t>现代商品生产</a:t>
            </a:r>
            <a:endParaRPr lang="en-US" altLang="zh-CN" sz="2400" kern="100" dirty="0">
              <a:solidFill>
                <a:srgbClr val="000000"/>
              </a:solidFill>
              <a:effectLst/>
              <a:latin typeface="Times New Roman" panose="02020603050405020304" pitchFamily="18" charset="0"/>
              <a:ea typeface="宋体" panose="02010600030101010101" pitchFamily="2" charset="-122"/>
            </a:endParaRPr>
          </a:p>
          <a:p>
            <a:pPr algn="just">
              <a:lnSpc>
                <a:spcPct val="120000"/>
              </a:lnSpc>
            </a:pPr>
            <a:r>
              <a:rPr lang="en-US" altLang="zh-CN" sz="2400" b="1" kern="100" dirty="0" smtClean="0">
                <a:solidFill>
                  <a:srgbClr val="000000"/>
                </a:solidFill>
                <a:effectLst/>
                <a:latin typeface="Times New Roman" panose="02020603050405020304" pitchFamily="18" charset="0"/>
                <a:ea typeface="宋体" panose="02010600030101010101" pitchFamily="2" charset="-122"/>
              </a:rPr>
              <a:t>20</a:t>
            </a:r>
            <a:r>
              <a:rPr lang="zh-CN" altLang="zh-CN" sz="2400" b="1" kern="100" dirty="0" smtClean="0">
                <a:solidFill>
                  <a:srgbClr val="000000"/>
                </a:solidFill>
                <a:effectLst/>
                <a:latin typeface="Times New Roman" panose="02020603050405020304" pitchFamily="18" charset="0"/>
                <a:ea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rPr>
              <a:t>以下关于科学社会主义一般原则的论述中，错误的是</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rPr>
              <a:t>。</a:t>
            </a:r>
            <a:endParaRPr lang="zh-CN" altLang="zh-CN" sz="2400" b="1" kern="100" dirty="0">
              <a:effectLst/>
              <a:latin typeface="Times New Roman" panose="02020603050405020304" pitchFamily="18" charset="0"/>
              <a:ea typeface="宋体" panose="02010600030101010101" pitchFamily="2" charset="-122"/>
            </a:endParaRPr>
          </a:p>
          <a:p>
            <a:pPr indent="304800"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A. </a:t>
            </a:r>
            <a:r>
              <a:rPr lang="zh-CN" altLang="zh-CN" sz="2400" kern="100" dirty="0">
                <a:solidFill>
                  <a:srgbClr val="000000"/>
                </a:solidFill>
                <a:effectLst/>
                <a:latin typeface="Times New Roman" panose="02020603050405020304" pitchFamily="18" charset="0"/>
                <a:ea typeface="宋体" panose="02010600030101010101" pitchFamily="2" charset="-122"/>
              </a:rPr>
              <a:t>科学社会主义是解决世界各国具体问题的具体方案</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zh-CN" altLang="zh-CN" sz="2400" kern="100" dirty="0">
                <a:solidFill>
                  <a:srgbClr val="000000"/>
                </a:solidFill>
                <a:effectLst/>
                <a:latin typeface="Times New Roman" panose="02020603050405020304" pitchFamily="18" charset="0"/>
                <a:ea typeface="宋体" panose="02010600030101010101" pitchFamily="2" charset="-122"/>
              </a:rPr>
              <a:t>　</a:t>
            </a:r>
            <a:r>
              <a:rPr lang="en-US" altLang="zh-CN" sz="2400" kern="100" dirty="0">
                <a:solidFill>
                  <a:srgbClr val="000000"/>
                </a:solidFill>
                <a:effectLst/>
                <a:latin typeface="Times New Roman" panose="02020603050405020304" pitchFamily="18" charset="0"/>
                <a:ea typeface="宋体" panose="02010600030101010101" pitchFamily="2" charset="-122"/>
              </a:rPr>
              <a:t>B. </a:t>
            </a:r>
            <a:r>
              <a:rPr lang="zh-CN" altLang="zh-CN" sz="2400" kern="100" dirty="0">
                <a:solidFill>
                  <a:srgbClr val="000000"/>
                </a:solidFill>
                <a:effectLst/>
                <a:latin typeface="Times New Roman" panose="02020603050405020304" pitchFamily="18" charset="0"/>
                <a:ea typeface="宋体" panose="02010600030101010101" pitchFamily="2" charset="-122"/>
              </a:rPr>
              <a:t>科学社会主义一般原则阐明了社会主义代替资本主义的历史必然性</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zh-CN" altLang="zh-CN" sz="2400" kern="100" dirty="0">
                <a:solidFill>
                  <a:srgbClr val="000000"/>
                </a:solidFill>
                <a:effectLst/>
                <a:latin typeface="Times New Roman" panose="02020603050405020304" pitchFamily="18" charset="0"/>
                <a:ea typeface="宋体" panose="02010600030101010101" pitchFamily="2" charset="-122"/>
              </a:rPr>
              <a:t>　</a:t>
            </a:r>
            <a:r>
              <a:rPr lang="en-US" altLang="zh-CN" sz="2400" kern="100" dirty="0">
                <a:solidFill>
                  <a:srgbClr val="000000"/>
                </a:solidFill>
                <a:effectLst/>
                <a:latin typeface="Times New Roman" panose="02020603050405020304" pitchFamily="18" charset="0"/>
                <a:ea typeface="宋体" panose="02010600030101010101" pitchFamily="2" charset="-122"/>
              </a:rPr>
              <a:t>C. </a:t>
            </a:r>
            <a:r>
              <a:rPr lang="zh-CN" altLang="zh-CN" sz="2400" kern="100" dirty="0">
                <a:solidFill>
                  <a:srgbClr val="000000"/>
                </a:solidFill>
                <a:effectLst/>
                <a:latin typeface="Times New Roman" panose="02020603050405020304" pitchFamily="18" charset="0"/>
                <a:ea typeface="宋体" panose="02010600030101010101" pitchFamily="2" charset="-122"/>
              </a:rPr>
              <a:t>科学社会主义一般原则为社会主义事业的发展指明了方向</a:t>
            </a:r>
            <a:endParaRPr lang="zh-CN" altLang="zh-CN" sz="2400" kern="100" dirty="0">
              <a:effectLst/>
              <a:latin typeface="Times New Roman" panose="02020603050405020304" pitchFamily="18" charset="0"/>
              <a:ea typeface="宋体" panose="02010600030101010101" pitchFamily="2" charset="-122"/>
            </a:endParaRPr>
          </a:p>
          <a:p>
            <a:pPr indent="304800"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D. </a:t>
            </a:r>
            <a:r>
              <a:rPr lang="zh-CN" altLang="zh-CN" sz="2400" kern="100" dirty="0">
                <a:solidFill>
                  <a:srgbClr val="000000"/>
                </a:solidFill>
                <a:effectLst/>
                <a:latin typeface="Times New Roman" panose="02020603050405020304" pitchFamily="18" charset="0"/>
                <a:ea typeface="宋体" panose="02010600030101010101" pitchFamily="2" charset="-122"/>
              </a:rPr>
              <a:t>科学社会主义一般原则揭示了资本主义生产方式的基本矛盾</a:t>
            </a:r>
            <a:endParaRPr lang="zh-CN" altLang="zh-CN" sz="2400" kern="100" dirty="0">
              <a:effectLst/>
              <a:latin typeface="Times New Roman" panose="02020603050405020304" pitchFamily="18" charset="0"/>
              <a:ea typeface="宋体" panose="02010600030101010101" pitchFamily="2" charset="-122"/>
            </a:endParaRPr>
          </a:p>
        </p:txBody>
      </p:sp>
      <p:sp>
        <p:nvSpPr>
          <p:cNvPr id="5" name="文本框 4">
            <a:extLst>
              <a:ext uri="{FF2B5EF4-FFF2-40B4-BE49-F238E27FC236}">
                <a16:creationId xmlns="" xmlns:a16="http://schemas.microsoft.com/office/drawing/2014/main" id="{99CB8DBD-72A3-4495-8067-0261F2BCD4EE}"/>
              </a:ext>
            </a:extLst>
          </p:cNvPr>
          <p:cNvSpPr txBox="1"/>
          <p:nvPr/>
        </p:nvSpPr>
        <p:spPr>
          <a:xfrm>
            <a:off x="825623" y="5256841"/>
            <a:ext cx="10235954" cy="605294"/>
          </a:xfrm>
          <a:prstGeom prst="rect">
            <a:avLst/>
          </a:prstGeom>
          <a:noFill/>
        </p:spPr>
        <p:txBody>
          <a:bodyPr wrap="square">
            <a:spAutoFit/>
          </a:bodyPr>
          <a:lstStyle/>
          <a:p>
            <a:pPr algn="just">
              <a:lnSpc>
                <a:spcPts val="2000"/>
              </a:lnSpc>
              <a:spcBef>
                <a:spcPts val="600"/>
              </a:spcBef>
              <a:spcAft>
                <a:spcPts val="600"/>
              </a:spcAft>
            </a:pPr>
            <a:r>
              <a:rPr lang="en-US" altLang="zh-CN" b="1" kern="100" dirty="0">
                <a:solidFill>
                  <a:srgbClr val="FF0000"/>
                </a:solidFill>
                <a:effectLst/>
                <a:latin typeface="宋体" panose="02010600030101010101" pitchFamily="2" charset="-122"/>
                <a:ea typeface="宋体" panose="02010600030101010101" pitchFamily="2" charset="-122"/>
              </a:rPr>
              <a:t>1</a:t>
            </a:r>
            <a:r>
              <a:rPr lang="zh-CN" altLang="zh-CN" b="1"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Times New Roman" panose="02020603050405020304" pitchFamily="18" charset="0"/>
                <a:ea typeface="宋体" panose="02010600030101010101" pitchFamily="2" charset="-122"/>
              </a:rPr>
              <a:t>C         2</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宋体" panose="02010600030101010101" pitchFamily="2" charset="-122"/>
                <a:ea typeface="宋体" panose="02010600030101010101" pitchFamily="2" charset="-122"/>
              </a:rPr>
              <a:t>C     3</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宋体" panose="02010600030101010101" pitchFamily="2" charset="-122"/>
                <a:ea typeface="宋体" panose="02010600030101010101" pitchFamily="2" charset="-122"/>
              </a:rPr>
              <a:t>C     4</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宋体" panose="02010600030101010101" pitchFamily="2" charset="-122"/>
                <a:ea typeface="宋体" panose="02010600030101010101" pitchFamily="2" charset="-122"/>
              </a:rPr>
              <a:t>A     5</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宋体" panose="02010600030101010101" pitchFamily="2" charset="-122"/>
                <a:ea typeface="宋体" panose="02010600030101010101" pitchFamily="2" charset="-122"/>
              </a:rPr>
              <a:t>B  </a:t>
            </a:r>
            <a:r>
              <a:rPr lang="en-US" altLang="zh-CN" kern="100" dirty="0">
                <a:solidFill>
                  <a:srgbClr val="FF0000"/>
                </a:solidFill>
                <a:latin typeface="Times New Roman" panose="02020603050405020304" pitchFamily="18" charset="0"/>
              </a:rPr>
              <a:t>     </a:t>
            </a:r>
            <a:r>
              <a:rPr lang="en-US" altLang="zh-CN" b="1" kern="100" dirty="0">
                <a:solidFill>
                  <a:srgbClr val="FF0000"/>
                </a:solidFill>
                <a:effectLst/>
                <a:latin typeface="宋体" panose="02010600030101010101" pitchFamily="2" charset="-122"/>
                <a:ea typeface="宋体" panose="02010600030101010101" pitchFamily="2" charset="-122"/>
              </a:rPr>
              <a:t>6</a:t>
            </a:r>
            <a:r>
              <a:rPr lang="zh-CN" altLang="zh-CN" b="1"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Times New Roman" panose="02020603050405020304" pitchFamily="18" charset="0"/>
                <a:ea typeface="宋体" panose="02010600030101010101" pitchFamily="2" charset="-122"/>
              </a:rPr>
              <a:t>D      7</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宋体" panose="02010600030101010101" pitchFamily="2" charset="-122"/>
                <a:ea typeface="宋体" panose="02010600030101010101" pitchFamily="2" charset="-122"/>
              </a:rPr>
              <a:t>D     8</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宋体" panose="02010600030101010101" pitchFamily="2" charset="-122"/>
                <a:ea typeface="宋体" panose="02010600030101010101" pitchFamily="2" charset="-122"/>
              </a:rPr>
              <a:t>A     9</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宋体" panose="02010600030101010101" pitchFamily="2" charset="-122"/>
                <a:ea typeface="宋体" panose="02010600030101010101" pitchFamily="2" charset="-122"/>
              </a:rPr>
              <a:t>C    </a:t>
            </a:r>
            <a:r>
              <a:rPr lang="en-US" altLang="zh-CN" b="1" kern="100" dirty="0" smtClean="0">
                <a:solidFill>
                  <a:srgbClr val="FF0000"/>
                </a:solidFill>
                <a:effectLst/>
                <a:latin typeface="宋体" panose="02010600030101010101" pitchFamily="2" charset="-122"/>
                <a:ea typeface="宋体" panose="02010600030101010101" pitchFamily="2" charset="-122"/>
              </a:rPr>
              <a:t>10</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kern="100" dirty="0">
                <a:solidFill>
                  <a:srgbClr val="FF0000"/>
                </a:solidFill>
                <a:effectLst/>
                <a:latin typeface="Times New Roman" panose="02020603050405020304" pitchFamily="18" charset="0"/>
                <a:ea typeface="宋体" panose="02010600030101010101" pitchFamily="2" charset="-122"/>
              </a:rPr>
              <a:t>C      </a:t>
            </a:r>
            <a:r>
              <a:rPr lang="en-US" altLang="zh-CN" b="1" kern="100" dirty="0">
                <a:solidFill>
                  <a:srgbClr val="FF0000"/>
                </a:solidFill>
                <a:effectLst/>
                <a:latin typeface="宋体" panose="02010600030101010101" pitchFamily="2" charset="-122"/>
                <a:ea typeface="宋体" panose="02010600030101010101" pitchFamily="2" charset="-122"/>
              </a:rPr>
              <a:t>11</a:t>
            </a:r>
            <a:r>
              <a:rPr lang="zh-CN" altLang="zh-CN" b="1"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Times New Roman" panose="02020603050405020304" pitchFamily="18" charset="0"/>
                <a:ea typeface="宋体" panose="02010600030101010101" pitchFamily="2" charset="-122"/>
              </a:rPr>
              <a:t>C       </a:t>
            </a:r>
            <a:r>
              <a:rPr lang="en-US" altLang="zh-CN" b="1" kern="100" dirty="0" smtClean="0">
                <a:solidFill>
                  <a:srgbClr val="FF0000"/>
                </a:solidFill>
                <a:effectLst/>
                <a:latin typeface="Times New Roman" panose="02020603050405020304" pitchFamily="18" charset="0"/>
                <a:ea typeface="宋体" panose="02010600030101010101" pitchFamily="2" charset="-122"/>
              </a:rPr>
              <a:t>  12</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宋体" panose="02010600030101010101" pitchFamily="2" charset="-122"/>
                <a:ea typeface="宋体" panose="02010600030101010101" pitchFamily="2" charset="-122"/>
              </a:rPr>
              <a:t>B    13</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宋体" panose="02010600030101010101" pitchFamily="2" charset="-122"/>
                <a:ea typeface="宋体" panose="02010600030101010101" pitchFamily="2" charset="-122"/>
              </a:rPr>
              <a:t>C    </a:t>
            </a:r>
            <a:r>
              <a:rPr lang="en-US" altLang="zh-CN" b="1" kern="100" dirty="0">
                <a:solidFill>
                  <a:srgbClr val="FF0000"/>
                </a:solidFill>
                <a:latin typeface="宋体" panose="02010600030101010101" pitchFamily="2" charset="-122"/>
              </a:rPr>
              <a:t>14</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宋体" panose="02010600030101010101" pitchFamily="2" charset="-122"/>
                <a:ea typeface="宋体" panose="02010600030101010101" pitchFamily="2" charset="-122"/>
              </a:rPr>
              <a:t>C  </a:t>
            </a:r>
            <a:r>
              <a:rPr lang="en-US" altLang="zh-CN" kern="100" dirty="0">
                <a:solidFill>
                  <a:srgbClr val="FF0000"/>
                </a:solidFill>
                <a:latin typeface="Times New Roman" panose="02020603050405020304" pitchFamily="18" charset="0"/>
              </a:rPr>
              <a:t>   </a:t>
            </a:r>
            <a:r>
              <a:rPr lang="en-US" altLang="zh-CN" kern="100" dirty="0" smtClean="0">
                <a:solidFill>
                  <a:srgbClr val="FF0000"/>
                </a:solidFill>
                <a:latin typeface="Times New Roman" panose="02020603050405020304" pitchFamily="18" charset="0"/>
              </a:rPr>
              <a:t> 15</a:t>
            </a:r>
            <a:r>
              <a:rPr lang="zh-CN" altLang="zh-CN" b="1"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Times New Roman" panose="02020603050405020304" pitchFamily="18" charset="0"/>
                <a:ea typeface="宋体" panose="02010600030101010101" pitchFamily="2" charset="-122"/>
              </a:rPr>
              <a:t>D</a:t>
            </a:r>
            <a:r>
              <a:rPr lang="en-US" altLang="zh-CN" b="1" kern="100" dirty="0">
                <a:solidFill>
                  <a:srgbClr val="FF0000"/>
                </a:solidFill>
                <a:effectLst/>
                <a:latin typeface="宋体" panose="02010600030101010101" pitchFamily="2" charset="-122"/>
                <a:ea typeface="宋体" panose="02010600030101010101" pitchFamily="2" charset="-122"/>
              </a:rPr>
              <a:t>  </a:t>
            </a:r>
            <a:r>
              <a:rPr lang="en-US" altLang="zh-CN" b="1" kern="100" dirty="0" smtClean="0">
                <a:solidFill>
                  <a:srgbClr val="FF0000"/>
                </a:solidFill>
                <a:effectLst/>
                <a:latin typeface="宋体" panose="02010600030101010101" pitchFamily="2" charset="-122"/>
                <a:ea typeface="宋体" panose="02010600030101010101" pitchFamily="2" charset="-122"/>
              </a:rPr>
              <a:t>  </a:t>
            </a:r>
            <a:r>
              <a:rPr lang="en-US" altLang="zh-CN" b="1" kern="100" dirty="0" smtClean="0">
                <a:solidFill>
                  <a:srgbClr val="FF0000"/>
                </a:solidFill>
                <a:latin typeface="宋体" panose="02010600030101010101" pitchFamily="2" charset="-122"/>
              </a:rPr>
              <a:t>16</a:t>
            </a:r>
            <a:r>
              <a:rPr lang="zh-CN" altLang="zh-CN" b="1" kern="100" dirty="0">
                <a:solidFill>
                  <a:srgbClr val="FF0000"/>
                </a:solidFill>
                <a:latin typeface="宋体" panose="02010600030101010101" pitchFamily="2" charset="-122"/>
              </a:rPr>
              <a:t>．</a:t>
            </a:r>
            <a:r>
              <a:rPr lang="en-US" altLang="zh-CN" b="1" kern="100" dirty="0">
                <a:solidFill>
                  <a:srgbClr val="FF0000"/>
                </a:solidFill>
                <a:latin typeface="宋体" panose="02010600030101010101" pitchFamily="2" charset="-122"/>
              </a:rPr>
              <a:t>D    17</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b="1" kern="100" dirty="0">
                <a:solidFill>
                  <a:srgbClr val="FF0000"/>
                </a:solidFill>
                <a:effectLst/>
                <a:latin typeface="宋体" panose="02010600030101010101" pitchFamily="2" charset="-122"/>
                <a:ea typeface="宋体" panose="02010600030101010101" pitchFamily="2" charset="-122"/>
              </a:rPr>
              <a:t>C    18</a:t>
            </a:r>
            <a:r>
              <a:rPr lang="zh-CN" altLang="zh-CN" kern="100" dirty="0">
                <a:solidFill>
                  <a:srgbClr val="FF0000"/>
                </a:solidFill>
                <a:effectLst/>
                <a:latin typeface="Times New Roman" panose="02020603050405020304" pitchFamily="18" charset="0"/>
                <a:ea typeface="宋体" panose="02010600030101010101" pitchFamily="2" charset="-122"/>
              </a:rPr>
              <a:t>．</a:t>
            </a:r>
            <a:r>
              <a:rPr lang="en-US" altLang="zh-CN" b="1" kern="100" dirty="0" smtClean="0">
                <a:solidFill>
                  <a:srgbClr val="FF0000"/>
                </a:solidFill>
                <a:effectLst/>
                <a:latin typeface="宋体" panose="02010600030101010101" pitchFamily="2" charset="-122"/>
                <a:ea typeface="宋体" panose="02010600030101010101" pitchFamily="2" charset="-122"/>
              </a:rPr>
              <a:t>A    19. C    </a:t>
            </a:r>
            <a:r>
              <a:rPr lang="en-US" altLang="zh-CN" b="1" kern="100" dirty="0" smtClean="0">
                <a:solidFill>
                  <a:srgbClr val="FF0000"/>
                </a:solidFill>
                <a:latin typeface="宋体" panose="02010600030101010101" pitchFamily="2" charset="-122"/>
              </a:rPr>
              <a:t>20.A</a:t>
            </a:r>
            <a:endParaRPr lang="zh-CN" altLang="zh-CN" kern="100" dirty="0">
              <a:solidFill>
                <a:srgbClr val="FF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75080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D866898A-CC0B-4E7B-99D9-98DAA8C04F3D}"/>
              </a:ext>
            </a:extLst>
          </p:cNvPr>
          <p:cNvSpPr txBox="1"/>
          <p:nvPr/>
        </p:nvSpPr>
        <p:spPr>
          <a:xfrm>
            <a:off x="569166" y="407876"/>
            <a:ext cx="10998438" cy="6152453"/>
          </a:xfrm>
          <a:prstGeom prst="rect">
            <a:avLst/>
          </a:prstGeom>
          <a:noFill/>
        </p:spPr>
        <p:txBody>
          <a:bodyPr wrap="square">
            <a:spAutoFit/>
          </a:bodyPr>
          <a:lstStyle/>
          <a:p>
            <a:pPr algn="ctr">
              <a:lnSpc>
                <a:spcPct val="120000"/>
              </a:lnSpc>
            </a:pPr>
            <a:r>
              <a:rPr lang="zh-CN" altLang="zh-CN" sz="3600" b="1" kern="100" dirty="0">
                <a:latin typeface="Times New Roman" panose="02020603050405020304" pitchFamily="18" charset="0"/>
                <a:ea typeface="黑体" panose="02010609060101010101" pitchFamily="49" charset="-122"/>
              </a:rPr>
              <a:t>二、多项选择题</a:t>
            </a:r>
            <a:endParaRPr lang="en-US" altLang="zh-CN" sz="3600" b="1" kern="100" dirty="0">
              <a:latin typeface="Times New Roman" panose="02020603050405020304" pitchFamily="18" charset="0"/>
              <a:ea typeface="黑体" panose="02010609060101010101" pitchFamily="49" charset="-122"/>
            </a:endParaRPr>
          </a:p>
          <a:p>
            <a:pPr algn="just">
              <a:lnSpc>
                <a:spcPct val="120000"/>
              </a:lnSpc>
              <a:spcBef>
                <a:spcPts val="600"/>
              </a:spcBef>
            </a:pPr>
            <a:r>
              <a:rPr lang="en-US" altLang="zh-CN" sz="2400" b="1" kern="100" dirty="0">
                <a:effectLst/>
                <a:latin typeface="Times New Roman" panose="02020603050405020304" pitchFamily="18" charset="0"/>
                <a:ea typeface="宋体" panose="02010600030101010101" pitchFamily="2" charset="-122"/>
              </a:rPr>
              <a:t>1. </a:t>
            </a:r>
            <a:r>
              <a:rPr lang="zh-CN" altLang="zh-CN" sz="2400" b="1" kern="100" dirty="0">
                <a:effectLst/>
                <a:latin typeface="Times New Roman" panose="02020603050405020304" pitchFamily="18" charset="0"/>
                <a:ea typeface="宋体" panose="02010600030101010101" pitchFamily="2" charset="-122"/>
              </a:rPr>
              <a:t>辽宁省正式划定了黄海海洋生态红线区</a:t>
            </a:r>
            <a:r>
              <a:rPr lang="en-US" altLang="zh-CN" sz="2400" b="1" kern="100" dirty="0">
                <a:effectLst/>
                <a:latin typeface="Times New Roman" panose="02020603050405020304" pitchFamily="18" charset="0"/>
                <a:ea typeface="宋体" panose="02010600030101010101" pitchFamily="2" charset="-122"/>
              </a:rPr>
              <a:t>6796.9</a:t>
            </a:r>
            <a:r>
              <a:rPr lang="zh-CN" altLang="zh-CN" sz="2400" b="1" kern="100" dirty="0">
                <a:effectLst/>
                <a:latin typeface="Times New Roman" panose="02020603050405020304" pitchFamily="18" charset="0"/>
                <a:ea typeface="宋体" panose="02010600030101010101" pitchFamily="2" charset="-122"/>
              </a:rPr>
              <a:t>平方公里，其中禁止开发区</a:t>
            </a:r>
            <a:r>
              <a:rPr lang="en-US" altLang="zh-CN" sz="2400" b="1" kern="100" dirty="0">
                <a:effectLst/>
                <a:latin typeface="Times New Roman" panose="02020603050405020304" pitchFamily="18" charset="0"/>
                <a:ea typeface="宋体" panose="02010600030101010101" pitchFamily="2" charset="-122"/>
              </a:rPr>
              <a:t>16</a:t>
            </a:r>
            <a:r>
              <a:rPr lang="zh-CN" altLang="zh-CN" sz="2400" b="1" kern="100" dirty="0">
                <a:effectLst/>
                <a:latin typeface="Times New Roman" panose="02020603050405020304" pitchFamily="18" charset="0"/>
                <a:ea typeface="宋体" panose="02010600030101010101" pitchFamily="2" charset="-122"/>
              </a:rPr>
              <a:t>个、限制开发区</a:t>
            </a:r>
            <a:r>
              <a:rPr lang="en-US" altLang="zh-CN" sz="2400" b="1" kern="100" dirty="0">
                <a:effectLst/>
                <a:latin typeface="Times New Roman" panose="02020603050405020304" pitchFamily="18" charset="0"/>
                <a:ea typeface="宋体" panose="02010600030101010101" pitchFamily="2" charset="-122"/>
              </a:rPr>
              <a:t>36</a:t>
            </a:r>
            <a:r>
              <a:rPr lang="zh-CN" altLang="zh-CN" sz="2400" b="1" kern="100" dirty="0">
                <a:effectLst/>
                <a:latin typeface="Times New Roman" panose="02020603050405020304" pitchFamily="18" charset="0"/>
                <a:ea typeface="宋体" panose="02010600030101010101" pitchFamily="2" charset="-122"/>
              </a:rPr>
              <a:t>个，辽宁将对这些区域实行差别化管理。实行差别化管理的依据是（</a:t>
            </a:r>
            <a:r>
              <a:rPr lang="en-US" altLang="zh-CN" sz="2400" b="1" kern="100" dirty="0">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a:t>
            </a:r>
          </a:p>
          <a:p>
            <a:pPr indent="304800" algn="l">
              <a:lnSpc>
                <a:spcPct val="120000"/>
              </a:lnSpc>
            </a:pP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．矛盾具有斗争性</a:t>
            </a:r>
            <a:r>
              <a:rPr lang="en-US" altLang="zh-CN" sz="2400" kern="100" dirty="0">
                <a:effectLst/>
                <a:latin typeface="Times New Roman" panose="02020603050405020304" pitchFamily="18" charset="0"/>
                <a:ea typeface="宋体" panose="02010600030101010101" pitchFamily="2" charset="-122"/>
              </a:rPr>
              <a:t>         B. </a:t>
            </a:r>
            <a:r>
              <a:rPr lang="zh-CN" altLang="zh-CN" sz="2400" kern="100" dirty="0">
                <a:effectLst/>
                <a:latin typeface="Times New Roman" panose="02020603050405020304" pitchFamily="18" charset="0"/>
                <a:ea typeface="宋体" panose="02010600030101010101" pitchFamily="2" charset="-122"/>
              </a:rPr>
              <a:t>矛盾具有普遍性</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algn="l">
              <a:lnSpc>
                <a:spcPct val="120000"/>
              </a:lnSpc>
            </a:pPr>
            <a:r>
              <a:rPr lang="en-US" altLang="zh-CN" sz="2400" kern="100" dirty="0">
                <a:effectLst/>
                <a:latin typeface="Times New Roman" panose="02020603050405020304" pitchFamily="18" charset="0"/>
                <a:ea typeface="宋体" panose="02010600030101010101" pitchFamily="2" charset="-122"/>
              </a:rPr>
              <a:t>     C</a:t>
            </a:r>
            <a:r>
              <a:rPr lang="zh-CN" altLang="zh-CN" sz="2400" kern="100" dirty="0">
                <a:effectLst/>
                <a:latin typeface="Times New Roman" panose="02020603050405020304" pitchFamily="18" charset="0"/>
                <a:ea typeface="宋体" panose="02010600030101010101" pitchFamily="2" charset="-122"/>
              </a:rPr>
              <a:t>．矛盾具有特殊性</a:t>
            </a:r>
            <a:r>
              <a:rPr lang="en-US" altLang="zh-CN" sz="2400" kern="100" dirty="0">
                <a:effectLst/>
                <a:latin typeface="Times New Roman" panose="02020603050405020304" pitchFamily="18" charset="0"/>
                <a:ea typeface="宋体" panose="02010600030101010101" pitchFamily="2" charset="-122"/>
              </a:rPr>
              <a:t>          D. </a:t>
            </a:r>
            <a:r>
              <a:rPr lang="zh-CN" altLang="zh-CN" sz="2400" kern="100" dirty="0">
                <a:effectLst/>
                <a:latin typeface="Times New Roman" panose="02020603050405020304" pitchFamily="18" charset="0"/>
                <a:ea typeface="宋体" panose="02010600030101010101" pitchFamily="2" charset="-122"/>
              </a:rPr>
              <a:t>具体问题具体分析</a:t>
            </a:r>
          </a:p>
          <a:p>
            <a:pPr algn="l">
              <a:lnSpc>
                <a:spcPct val="120000"/>
              </a:lnSpc>
            </a:pPr>
            <a:r>
              <a:rPr lang="en-US" altLang="zh-CN" sz="2400" b="1" kern="100" dirty="0">
                <a:effectLst/>
                <a:latin typeface="Times New Roman" panose="02020603050405020304" pitchFamily="18" charset="0"/>
                <a:ea typeface="宋体" panose="02010600030101010101" pitchFamily="2" charset="-122"/>
              </a:rPr>
              <a:t>2. </a:t>
            </a:r>
            <a:r>
              <a:rPr lang="zh-CN" altLang="zh-CN" sz="2400" b="1" kern="100" dirty="0">
                <a:effectLst/>
                <a:latin typeface="Times New Roman" panose="02020603050405020304" pitchFamily="18" charset="0"/>
                <a:ea typeface="宋体" panose="02010600030101010101" pitchFamily="2" charset="-122"/>
              </a:rPr>
              <a:t>恩格斯说：“当我们深思熟虑地考察自然界或人类历史或我们自己的精神活动的时候，首先呈现在我们眼前的，是一幅由种种联系和相互作用无穷无尽地交织起来的画面。”这段话所包含的辩证法观点有（</a:t>
            </a:r>
            <a:r>
              <a:rPr lang="en-US" altLang="zh-CN" sz="2400" b="1" kern="100" dirty="0">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a:t>
            </a:r>
          </a:p>
          <a:p>
            <a:pPr indent="304800" algn="l">
              <a:lnSpc>
                <a:spcPct val="120000"/>
              </a:lnSpc>
            </a:pPr>
            <a:r>
              <a:rPr lang="en-US" altLang="zh-CN" sz="2400" kern="100" dirty="0">
                <a:effectLst/>
                <a:latin typeface="Times New Roman" panose="02020603050405020304" pitchFamily="18" charset="0"/>
                <a:ea typeface="宋体" panose="02010600030101010101" pitchFamily="2" charset="-122"/>
              </a:rPr>
              <a:t>A. </a:t>
            </a:r>
            <a:r>
              <a:rPr lang="zh-CN" altLang="zh-CN" sz="2400" kern="100" dirty="0">
                <a:effectLst/>
                <a:latin typeface="Times New Roman" panose="02020603050405020304" pitchFamily="18" charset="0"/>
                <a:ea typeface="宋体" panose="02010600030101010101" pitchFamily="2" charset="-122"/>
              </a:rPr>
              <a:t>联系是客观世界的本性</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indent="304800" algn="l">
              <a:lnSpc>
                <a:spcPct val="120000"/>
              </a:lnSpc>
            </a:pPr>
            <a:r>
              <a:rPr lang="en-US" altLang="zh-CN" sz="2400" kern="100" dirty="0">
                <a:effectLst/>
                <a:latin typeface="Times New Roman" panose="02020603050405020304" pitchFamily="18" charset="0"/>
                <a:ea typeface="宋体" panose="02010600030101010101" pitchFamily="2" charset="-122"/>
              </a:rPr>
              <a:t>B. </a:t>
            </a:r>
            <a:r>
              <a:rPr lang="zh-CN" altLang="zh-CN" sz="2400" kern="100" dirty="0">
                <a:effectLst/>
                <a:latin typeface="Times New Roman" panose="02020603050405020304" pitchFamily="18" charset="0"/>
                <a:ea typeface="宋体" panose="02010600030101010101" pitchFamily="2" charset="-122"/>
              </a:rPr>
              <a:t>一切事物都处于相互联系之中</a:t>
            </a:r>
            <a:r>
              <a:rPr lang="en-US" altLang="zh-CN" sz="2400" kern="100" dirty="0">
                <a:effectLst/>
                <a:latin typeface="Times New Roman" panose="02020603050405020304" pitchFamily="18" charset="0"/>
                <a:ea typeface="宋体" panose="02010600030101010101" pitchFamily="2" charset="-122"/>
              </a:rPr>
              <a:t/>
            </a:r>
            <a:br>
              <a:rPr lang="en-US" altLang="zh-CN" sz="2400" kern="100" dirty="0">
                <a:effectLst/>
                <a:latin typeface="Times New Roman" panose="02020603050405020304" pitchFamily="18" charset="0"/>
                <a:ea typeface="宋体" panose="02010600030101010101" pitchFamily="2" charset="-122"/>
              </a:rPr>
            </a:br>
            <a:r>
              <a:rPr lang="en-US" altLang="zh-CN" sz="2400" kern="100" dirty="0">
                <a:effectLst/>
                <a:latin typeface="Times New Roman" panose="02020603050405020304" pitchFamily="18" charset="0"/>
                <a:ea typeface="宋体" panose="02010600030101010101" pitchFamily="2" charset="-122"/>
              </a:rPr>
              <a:t>    C . </a:t>
            </a:r>
            <a:r>
              <a:rPr lang="zh-CN" altLang="zh-CN" sz="2400" kern="100" dirty="0">
                <a:effectLst/>
                <a:latin typeface="Times New Roman" panose="02020603050405020304" pitchFamily="18" charset="0"/>
                <a:ea typeface="宋体" panose="02010600030101010101" pitchFamily="2" charset="-122"/>
              </a:rPr>
              <a:t>世界是一个相互联系的统一整体</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indent="304800" algn="l">
              <a:lnSpc>
                <a:spcPct val="120000"/>
              </a:lnSpc>
            </a:pPr>
            <a:r>
              <a:rPr lang="en-US" altLang="zh-CN" sz="2400" kern="100" dirty="0">
                <a:effectLst/>
                <a:latin typeface="Times New Roman" panose="02020603050405020304" pitchFamily="18" charset="0"/>
                <a:ea typeface="宋体" panose="02010600030101010101" pitchFamily="2" charset="-122"/>
              </a:rPr>
              <a:t>D. </a:t>
            </a:r>
            <a:r>
              <a:rPr lang="zh-CN" altLang="zh-CN" sz="2400" kern="100" dirty="0">
                <a:effectLst/>
                <a:latin typeface="Times New Roman" panose="02020603050405020304" pitchFamily="18" charset="0"/>
                <a:ea typeface="宋体" panose="02010600030101010101" pitchFamily="2" charset="-122"/>
              </a:rPr>
              <a:t>联系既是普遍的又是复杂多样的</a:t>
            </a:r>
          </a:p>
        </p:txBody>
      </p:sp>
    </p:spTree>
    <p:extLst>
      <p:ext uri="{BB962C8B-B14F-4D97-AF65-F5344CB8AC3E}">
        <p14:creationId xmlns:p14="http://schemas.microsoft.com/office/powerpoint/2010/main" val="1665446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D866898A-CC0B-4E7B-99D9-98DAA8C04F3D}"/>
              </a:ext>
            </a:extLst>
          </p:cNvPr>
          <p:cNvSpPr txBox="1"/>
          <p:nvPr/>
        </p:nvSpPr>
        <p:spPr>
          <a:xfrm>
            <a:off x="657942" y="1316890"/>
            <a:ext cx="10618237" cy="4042453"/>
          </a:xfrm>
          <a:prstGeom prst="rect">
            <a:avLst/>
          </a:prstGeom>
          <a:noFill/>
        </p:spPr>
        <p:txBody>
          <a:bodyPr wrap="square">
            <a:spAutoFit/>
          </a:bodyPr>
          <a:lstStyle/>
          <a:p>
            <a:pPr algn="l">
              <a:lnSpc>
                <a:spcPct val="120000"/>
              </a:lnSpc>
            </a:pPr>
            <a:r>
              <a:rPr lang="en-US" altLang="zh-CN" sz="2400" b="1" kern="0" dirty="0">
                <a:effectLst/>
                <a:latin typeface="宋体" panose="02010600030101010101" pitchFamily="2" charset="-122"/>
                <a:ea typeface="宋体" panose="02010600030101010101" pitchFamily="2" charset="-122"/>
                <a:cs typeface="宋体" panose="02010600030101010101" pitchFamily="2" charset="-122"/>
              </a:rPr>
              <a:t>3. 1971</a:t>
            </a:r>
            <a:r>
              <a:rPr lang="zh-CN" altLang="zh-CN" sz="2400" b="1" kern="0" dirty="0">
                <a:effectLst/>
                <a:latin typeface="Times New Roman" panose="02020603050405020304" pitchFamily="18" charset="0"/>
                <a:ea typeface="宋体" panose="02010600030101010101" pitchFamily="2" charset="-122"/>
                <a:cs typeface="宋体" panose="02010600030101010101" pitchFamily="2" charset="-122"/>
              </a:rPr>
              <a:t>年迪斯尼乐园的路径设计获得了“世界最佳设计”奖，被称为“优雅自然、简洁便利、个性突出”的优秀设计。设计师格罗培斯却说：“其实那不是我的设计”，原因是：在迪斯尼乐园主体工程完工后，格罗培斯没有去修道路，而是在空地上洒满草种。五个月后，园中绿草茵茵，草地上被游客走出不少宽窄不一的小路，格罗培斯根据这些被游客踏出来的小路直接铺设了人行道。这个故事蕴含的哲理有（</a:t>
            </a:r>
            <a:r>
              <a:rPr lang="en-US" altLang="zh-CN" sz="2400" b="1" kern="0" dirty="0">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kern="0" dirty="0">
                <a:effectLst/>
                <a:latin typeface="Times New Roman" panose="02020603050405020304" pitchFamily="18" charset="0"/>
                <a:ea typeface="宋体" panose="02010600030101010101" pitchFamily="2" charset="-122"/>
                <a:cs typeface="宋体" panose="02010600030101010101" pitchFamily="2" charset="-122"/>
              </a:rPr>
              <a:t>）。</a:t>
            </a:r>
            <a:endParaRPr lang="zh-CN" altLang="zh-CN" sz="2400" b="1" kern="100" dirty="0">
              <a:effectLst/>
              <a:latin typeface="Times New Roman" panose="02020603050405020304" pitchFamily="18" charset="0"/>
              <a:ea typeface="宋体" panose="02010600030101010101" pitchFamily="2" charset="-122"/>
            </a:endParaRPr>
          </a:p>
          <a:p>
            <a:pPr algn="l">
              <a:lnSpc>
                <a:spcPct val="120000"/>
              </a:lnSpc>
            </a:pPr>
            <a:r>
              <a:rPr lang="en-US" altLang="zh-CN" sz="2400" kern="0" dirty="0">
                <a:effectLst/>
                <a:latin typeface="宋体" panose="02010600030101010101" pitchFamily="2" charset="-122"/>
                <a:ea typeface="宋体" panose="02010600030101010101" pitchFamily="2" charset="-122"/>
                <a:cs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    A</a:t>
            </a:r>
            <a:r>
              <a:rPr lang="zh-CN" altLang="zh-CN" sz="2400" kern="100" dirty="0">
                <a:effectLst/>
                <a:latin typeface="Times New Roman" panose="02020603050405020304" pitchFamily="18" charset="0"/>
                <a:ea typeface="宋体" panose="02010600030101010101" pitchFamily="2" charset="-122"/>
              </a:rPr>
              <a:t>．实践是认识的来源</a:t>
            </a:r>
            <a:r>
              <a:rPr lang="en-US" altLang="zh-CN" sz="2400" kern="100" dirty="0">
                <a:effectLst/>
                <a:latin typeface="Times New Roman" panose="02020603050405020304" pitchFamily="18" charset="0"/>
                <a:ea typeface="宋体" panose="02010600030101010101" pitchFamily="2" charset="-122"/>
              </a:rPr>
              <a:t>          </a:t>
            </a:r>
            <a:r>
              <a:rPr lang="en-US" altLang="zh-CN" sz="2400" kern="100" dirty="0">
                <a:solidFill>
                  <a:srgbClr val="FF0000"/>
                </a:solidFill>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  B</a:t>
            </a:r>
            <a:r>
              <a:rPr lang="zh-CN" altLang="zh-CN" sz="2400" kern="100" dirty="0">
                <a:effectLst/>
                <a:latin typeface="Times New Roman" panose="02020603050405020304" pitchFamily="18" charset="0"/>
                <a:ea typeface="宋体" panose="02010600030101010101" pitchFamily="2" charset="-122"/>
              </a:rPr>
              <a:t>．要事事取得直接经验</a:t>
            </a:r>
          </a:p>
          <a:p>
            <a:pPr algn="l">
              <a:lnSpc>
                <a:spcPct val="120000"/>
              </a:lnSpc>
            </a:pPr>
            <a:r>
              <a:rPr lang="en-US" altLang="zh-CN" sz="2400" kern="100" dirty="0">
                <a:effectLst/>
                <a:latin typeface="Times New Roman" panose="02020603050405020304" pitchFamily="18" charset="0"/>
                <a:ea typeface="宋体" panose="02010600030101010101" pitchFamily="2" charset="-122"/>
              </a:rPr>
              <a:t>      C</a:t>
            </a:r>
            <a:r>
              <a:rPr lang="zh-CN" altLang="zh-CN" sz="2400" kern="100" dirty="0">
                <a:effectLst/>
                <a:latin typeface="Times New Roman" panose="02020603050405020304" pitchFamily="18" charset="0"/>
                <a:ea typeface="宋体" panose="02010600030101010101" pitchFamily="2" charset="-122"/>
              </a:rPr>
              <a:t>．要尊重群众的实践需求</a:t>
            </a:r>
            <a:r>
              <a:rPr lang="en-US" altLang="zh-CN" sz="2400" kern="100" dirty="0">
                <a:effectLst/>
                <a:latin typeface="Times New Roman" panose="02020603050405020304" pitchFamily="18" charset="0"/>
                <a:ea typeface="宋体" panose="02010600030101010101" pitchFamily="2" charset="-122"/>
              </a:rPr>
              <a:t>     D</a:t>
            </a:r>
            <a:r>
              <a:rPr lang="zh-CN" altLang="zh-CN" sz="2400" kern="100" dirty="0">
                <a:effectLst/>
                <a:latin typeface="Times New Roman" panose="02020603050405020304" pitchFamily="18" charset="0"/>
                <a:ea typeface="宋体" panose="02010600030101010101" pitchFamily="2" charset="-122"/>
              </a:rPr>
              <a:t>．不要对自然事物做任何改变</a:t>
            </a:r>
            <a:endParaRPr lang="en-US" altLang="zh-CN" sz="2400" kern="100" dirty="0">
              <a:effectLst/>
              <a:latin typeface="Times New Roman" panose="02020603050405020304" pitchFamily="18" charset="0"/>
              <a:ea typeface="宋体" panose="02010600030101010101" pitchFamily="2" charset="-122"/>
            </a:endParaRPr>
          </a:p>
          <a:p>
            <a:pPr algn="l">
              <a:lnSpc>
                <a:spcPct val="120000"/>
              </a:lnSpc>
            </a:pPr>
            <a:endParaRPr lang="zh-CN" altLang="en-US"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0344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D866898A-CC0B-4E7B-99D9-98DAA8C04F3D}"/>
              </a:ext>
            </a:extLst>
          </p:cNvPr>
          <p:cNvSpPr txBox="1"/>
          <p:nvPr/>
        </p:nvSpPr>
        <p:spPr>
          <a:xfrm>
            <a:off x="675697" y="988416"/>
            <a:ext cx="10618237" cy="4481933"/>
          </a:xfrm>
          <a:prstGeom prst="rect">
            <a:avLst/>
          </a:prstGeom>
          <a:noFill/>
        </p:spPr>
        <p:txBody>
          <a:bodyPr wrap="square">
            <a:spAutoFit/>
          </a:bodyPr>
          <a:lstStyle/>
          <a:p>
            <a:pPr algn="l">
              <a:lnSpc>
                <a:spcPct val="120000"/>
              </a:lnSpc>
            </a:pPr>
            <a:r>
              <a:rPr lang="en-US" altLang="zh-CN" sz="2400" b="1" kern="100" dirty="0">
                <a:effectLst/>
                <a:latin typeface="Times New Roman" panose="02020603050405020304" pitchFamily="18" charset="0"/>
                <a:ea typeface="宋体" panose="02010600030101010101" pitchFamily="2" charset="-122"/>
              </a:rPr>
              <a:t>4.</a:t>
            </a:r>
            <a:r>
              <a:rPr lang="zh-CN" altLang="en-US" sz="2400" b="1" kern="100" dirty="0">
                <a:effectLst/>
                <a:latin typeface="Times New Roman" panose="02020603050405020304" pitchFamily="18" charset="0"/>
                <a:ea typeface="宋体" panose="02010600030101010101" pitchFamily="2" charset="-122"/>
              </a:rPr>
              <a:t>作家史铁生在</a:t>
            </a:r>
            <a:r>
              <a:rPr lang="en-US" altLang="zh-CN" sz="2400" b="1" kern="100" dirty="0">
                <a:effectLst/>
                <a:latin typeface="Times New Roman" panose="02020603050405020304" pitchFamily="18" charset="0"/>
                <a:ea typeface="宋体" panose="02010600030101010101" pitchFamily="2" charset="-122"/>
              </a:rPr>
              <a:t>《</a:t>
            </a:r>
            <a:r>
              <a:rPr lang="zh-CN" altLang="en-US" sz="2400" b="1" kern="100" dirty="0">
                <a:effectLst/>
                <a:latin typeface="Times New Roman" panose="02020603050405020304" pitchFamily="18" charset="0"/>
                <a:ea typeface="宋体" panose="02010600030101010101" pitchFamily="2" charset="-122"/>
              </a:rPr>
              <a:t>奶奶的星星</a:t>
            </a:r>
            <a:r>
              <a:rPr lang="en-US" altLang="zh-CN" sz="2400" b="1" kern="100" dirty="0">
                <a:effectLst/>
                <a:latin typeface="Times New Roman" panose="02020603050405020304" pitchFamily="18" charset="0"/>
                <a:ea typeface="宋体" panose="02010600030101010101" pitchFamily="2" charset="-122"/>
              </a:rPr>
              <a:t>》</a:t>
            </a:r>
            <a:r>
              <a:rPr lang="zh-CN" altLang="en-US" sz="2400" b="1" kern="100" dirty="0">
                <a:effectLst/>
                <a:latin typeface="Times New Roman" panose="02020603050405020304" pitchFamily="18" charset="0"/>
                <a:ea typeface="宋体" panose="02010600030101010101" pitchFamily="2" charset="-122"/>
              </a:rPr>
              <a:t>中讲道，奶奶告诉他的故事与通常的说法不同：一般人说，地上死一个人，天上就熄灭了一颗星星</a:t>
            </a:r>
            <a:r>
              <a:rPr lang="en-US" altLang="zh-CN" sz="2400" b="1" kern="100" dirty="0">
                <a:effectLst/>
                <a:latin typeface="Times New Roman" panose="02020603050405020304" pitchFamily="18" charset="0"/>
                <a:ea typeface="宋体" panose="02010600030101010101" pitchFamily="2" charset="-122"/>
              </a:rPr>
              <a:t>;</a:t>
            </a:r>
            <a:r>
              <a:rPr lang="zh-CN" altLang="en-US" sz="2400" b="1" kern="100" dirty="0">
                <a:effectLst/>
                <a:latin typeface="Times New Roman" panose="02020603050405020304" pitchFamily="18" charset="0"/>
                <a:ea typeface="宋体" panose="02010600030101010101" pitchFamily="2" charset="-122"/>
              </a:rPr>
              <a:t>而奶奶说，地上死一个人，天上又多了一个星星，人死了就会升到天空，变成星星给走夜道的人照个亮了。于是他“慢慢相信，每一个活过的人，都能给后人的路途上添些光亮，也许是一颗巨星，也许是一把火炬，也许只是一支含泪的烛光</a:t>
            </a:r>
            <a:r>
              <a:rPr lang="en-US" altLang="zh-CN" sz="2400" b="1" kern="100" dirty="0">
                <a:effectLst/>
                <a:latin typeface="Times New Roman" panose="02020603050405020304" pitchFamily="18" charset="0"/>
                <a:ea typeface="宋体" panose="02010600030101010101" pitchFamily="2" charset="-122"/>
              </a:rPr>
              <a:t>……”</a:t>
            </a:r>
            <a:r>
              <a:rPr lang="zh-CN" altLang="en-US" sz="2400" b="1" kern="100" dirty="0">
                <a:effectLst/>
                <a:latin typeface="Times New Roman" panose="02020603050405020304" pitchFamily="18" charset="0"/>
                <a:ea typeface="宋体" panose="02010600030101010101" pitchFamily="2" charset="-122"/>
              </a:rPr>
              <a:t>这对我们理解个人在社会历史的作用的启示有</a:t>
            </a:r>
            <a:r>
              <a:rPr lang="en-US" altLang="zh-CN" sz="2400" b="1" kern="100" dirty="0">
                <a:effectLst/>
                <a:latin typeface="Times New Roman" panose="02020603050405020304" pitchFamily="18" charset="0"/>
                <a:ea typeface="宋体" panose="02010600030101010101" pitchFamily="2" charset="-122"/>
              </a:rPr>
              <a:t>(   )</a:t>
            </a:r>
            <a:r>
              <a:rPr lang="zh-CN" altLang="en-US" sz="2400" b="1" kern="100" dirty="0">
                <a:effectLst/>
                <a:latin typeface="Times New Roman" panose="02020603050405020304" pitchFamily="18" charset="0"/>
                <a:ea typeface="宋体" panose="02010600030101010101" pitchFamily="2" charset="-122"/>
              </a:rPr>
              <a:t>。</a:t>
            </a:r>
          </a:p>
          <a:p>
            <a:pPr algn="l">
              <a:lnSpc>
                <a:spcPct val="120000"/>
              </a:lnSpc>
            </a:pPr>
            <a:r>
              <a:rPr lang="zh-CN" altLang="en-US" sz="2400"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A. </a:t>
            </a:r>
            <a:r>
              <a:rPr lang="zh-CN" altLang="en-US" sz="2400" kern="100" dirty="0">
                <a:effectLst/>
                <a:latin typeface="Times New Roman" panose="02020603050405020304" pitchFamily="18" charset="0"/>
                <a:ea typeface="宋体" panose="02010600030101010101" pitchFamily="2" charset="-122"/>
              </a:rPr>
              <a:t>历史是无数个人相互作用的合力的结果</a:t>
            </a:r>
          </a:p>
          <a:p>
            <a:pPr algn="l">
              <a:lnSpc>
                <a:spcPct val="120000"/>
              </a:lnSpc>
            </a:pPr>
            <a:r>
              <a:rPr lang="zh-CN" altLang="en-US" sz="2400"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B. </a:t>
            </a:r>
            <a:r>
              <a:rPr lang="zh-CN" altLang="en-US" sz="2400" kern="100" dirty="0">
                <a:effectLst/>
                <a:latin typeface="Times New Roman" panose="02020603050405020304" pitchFamily="18" charset="0"/>
                <a:ea typeface="宋体" panose="02010600030101010101" pitchFamily="2" charset="-122"/>
              </a:rPr>
              <a:t>杰出个人决定历史发展的走向</a:t>
            </a:r>
          </a:p>
          <a:p>
            <a:pPr algn="l">
              <a:lnSpc>
                <a:spcPct val="120000"/>
              </a:lnSpc>
            </a:pPr>
            <a:r>
              <a:rPr lang="zh-CN" altLang="en-US" sz="2400"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C. </a:t>
            </a:r>
            <a:r>
              <a:rPr lang="zh-CN" altLang="en-US" sz="2400" kern="100" dirty="0">
                <a:effectLst/>
                <a:latin typeface="Times New Roman" panose="02020603050405020304" pitchFamily="18" charset="0"/>
                <a:ea typeface="宋体" panose="02010600030101010101" pitchFamily="2" charset="-122"/>
              </a:rPr>
              <a:t>人人都是历史的创造者   </a:t>
            </a:r>
          </a:p>
          <a:p>
            <a:pPr algn="l">
              <a:lnSpc>
                <a:spcPct val="120000"/>
              </a:lnSpc>
            </a:pPr>
            <a:r>
              <a:rPr lang="zh-CN" altLang="en-US" sz="2400"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D. </a:t>
            </a:r>
            <a:r>
              <a:rPr lang="zh-CN" altLang="en-US" sz="2400" kern="100" dirty="0">
                <a:effectLst/>
                <a:latin typeface="Times New Roman" panose="02020603050405020304" pitchFamily="18" charset="0"/>
                <a:ea typeface="宋体" panose="02010600030101010101" pitchFamily="2" charset="-122"/>
              </a:rPr>
              <a:t>每个人对社会发展都有或大或小的作用</a:t>
            </a:r>
          </a:p>
        </p:txBody>
      </p:sp>
    </p:spTree>
    <p:extLst>
      <p:ext uri="{BB962C8B-B14F-4D97-AF65-F5344CB8AC3E}">
        <p14:creationId xmlns:p14="http://schemas.microsoft.com/office/powerpoint/2010/main" val="1823055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9A6B9374-D3FF-46A1-893C-1C0F6A852D57}"/>
              </a:ext>
            </a:extLst>
          </p:cNvPr>
          <p:cNvSpPr txBox="1"/>
          <p:nvPr/>
        </p:nvSpPr>
        <p:spPr>
          <a:xfrm>
            <a:off x="629816" y="536332"/>
            <a:ext cx="10664890" cy="6297108"/>
          </a:xfrm>
          <a:prstGeom prst="rect">
            <a:avLst/>
          </a:prstGeom>
          <a:noFill/>
        </p:spPr>
        <p:txBody>
          <a:bodyPr wrap="square">
            <a:spAutoFit/>
          </a:bodyPr>
          <a:lstStyle/>
          <a:p>
            <a:pPr algn="just">
              <a:lnSpc>
                <a:spcPct val="120000"/>
              </a:lnSpc>
            </a:pPr>
            <a:r>
              <a:rPr lang="en-US" altLang="zh-CN" sz="2400" b="1" kern="100" dirty="0" smtClean="0">
                <a:effectLst/>
                <a:latin typeface="Times New Roman" panose="02020603050405020304" pitchFamily="18" charset="0"/>
                <a:ea typeface="宋体" panose="02010600030101010101" pitchFamily="2" charset="-122"/>
              </a:rPr>
              <a:t>5</a:t>
            </a:r>
            <a:r>
              <a:rPr lang="zh-CN" altLang="zh-CN" sz="2400" b="1" kern="100" dirty="0" smtClean="0">
                <a:effectLst/>
                <a:latin typeface="Times New Roman" panose="02020603050405020304" pitchFamily="18" charset="0"/>
                <a:ea typeface="宋体" panose="02010600030101010101" pitchFamily="2" charset="-122"/>
              </a:rPr>
              <a:t>．</a:t>
            </a:r>
            <a:r>
              <a:rPr lang="zh-CN" altLang="en-US" sz="2400" b="1" kern="100" dirty="0" smtClean="0">
                <a:latin typeface="Times New Roman" panose="02020603050405020304" pitchFamily="18" charset="0"/>
              </a:rPr>
              <a:t>在</a:t>
            </a:r>
            <a:r>
              <a:rPr lang="zh-CN" altLang="en-US" sz="2400" b="1" kern="100" dirty="0">
                <a:latin typeface="Times New Roman" panose="02020603050405020304" pitchFamily="18" charset="0"/>
              </a:rPr>
              <a:t>“谁是历史的创造者”问题上，下述观点包含合理见解的有</a:t>
            </a:r>
            <a:r>
              <a:rPr lang="en-US" altLang="zh-CN" sz="2400" b="1" kern="100" dirty="0">
                <a:latin typeface="Times New Roman" panose="02020603050405020304" pitchFamily="18" charset="0"/>
              </a:rPr>
              <a:t>(    )</a:t>
            </a:r>
            <a:r>
              <a:rPr lang="zh-CN" altLang="en-US" sz="2400" b="1" kern="100" dirty="0">
                <a:latin typeface="Times New Roman" panose="02020603050405020304" pitchFamily="18" charset="0"/>
              </a:rPr>
              <a:t>。</a:t>
            </a:r>
          </a:p>
          <a:p>
            <a:pPr algn="just">
              <a:lnSpc>
                <a:spcPct val="120000"/>
              </a:lnSpc>
            </a:pPr>
            <a:r>
              <a:rPr lang="en-US" altLang="zh-CN" sz="2400" b="1" kern="100" dirty="0" smtClean="0">
                <a:latin typeface="Times New Roman" panose="02020603050405020304" pitchFamily="18" charset="0"/>
              </a:rPr>
              <a:t>   </a:t>
            </a:r>
            <a:r>
              <a:rPr lang="en-US" altLang="zh-CN" sz="2400" kern="100" dirty="0" smtClean="0">
                <a:latin typeface="Times New Roman" panose="02020603050405020304" pitchFamily="18" charset="0"/>
              </a:rPr>
              <a:t>A</a:t>
            </a:r>
            <a:r>
              <a:rPr lang="zh-CN" altLang="en-US" sz="2400" kern="100" dirty="0">
                <a:latin typeface="Times New Roman" panose="02020603050405020304" pitchFamily="18" charset="0"/>
              </a:rPr>
              <a:t>．“水能载舟，亦能覆舟”</a:t>
            </a:r>
          </a:p>
          <a:p>
            <a:pPr algn="just">
              <a:lnSpc>
                <a:spcPct val="120000"/>
              </a:lnSpc>
            </a:pPr>
            <a:r>
              <a:rPr lang="en-US" altLang="zh-CN" sz="2400" kern="100" dirty="0" smtClean="0">
                <a:latin typeface="Times New Roman" panose="02020603050405020304" pitchFamily="18" charset="0"/>
              </a:rPr>
              <a:t>   B</a:t>
            </a:r>
            <a:r>
              <a:rPr lang="zh-CN" altLang="en-US" sz="2400" kern="100" dirty="0">
                <a:latin typeface="Times New Roman" panose="02020603050405020304" pitchFamily="18" charset="0"/>
              </a:rPr>
              <a:t>．“天不生仲尼，万古如长夜”</a:t>
            </a:r>
          </a:p>
          <a:p>
            <a:pPr algn="just">
              <a:lnSpc>
                <a:spcPct val="120000"/>
              </a:lnSpc>
            </a:pPr>
            <a:r>
              <a:rPr lang="en-US" altLang="zh-CN" sz="2400" kern="100" dirty="0" smtClean="0">
                <a:latin typeface="Times New Roman" panose="02020603050405020304" pitchFamily="18" charset="0"/>
              </a:rPr>
              <a:t>   C</a:t>
            </a:r>
            <a:r>
              <a:rPr lang="zh-CN" altLang="en-US" sz="2400" kern="100" dirty="0">
                <a:latin typeface="Times New Roman" panose="02020603050405020304" pitchFamily="18" charset="0"/>
              </a:rPr>
              <a:t>．“人民，只有人民，才是创造世界历史的动力” </a:t>
            </a:r>
          </a:p>
          <a:p>
            <a:pPr algn="just">
              <a:lnSpc>
                <a:spcPct val="120000"/>
              </a:lnSpc>
            </a:pPr>
            <a:r>
              <a:rPr lang="en-US" altLang="zh-CN" sz="2400" kern="100" dirty="0" smtClean="0">
                <a:latin typeface="Times New Roman" panose="02020603050405020304" pitchFamily="18" charset="0"/>
              </a:rPr>
              <a:t>   D</a:t>
            </a:r>
            <a:r>
              <a:rPr lang="zh-CN" altLang="en-US" sz="2400" kern="100" dirty="0">
                <a:latin typeface="Times New Roman" panose="02020603050405020304" pitchFamily="18" charset="0"/>
              </a:rPr>
              <a:t>．“大人物心理之动进稍易其轨而全部历史可以改观”</a:t>
            </a:r>
          </a:p>
          <a:p>
            <a:pPr algn="l">
              <a:lnSpc>
                <a:spcPct val="120000"/>
              </a:lnSpc>
            </a:pPr>
            <a:r>
              <a:rPr lang="en-US" altLang="zh-CN" sz="2400" b="1" kern="100" dirty="0" smtClean="0">
                <a:solidFill>
                  <a:srgbClr val="000000"/>
                </a:solidFill>
                <a:effectLst/>
                <a:latin typeface="Times New Roman" panose="02020603050405020304" pitchFamily="18" charset="0"/>
                <a:ea typeface="宋体" panose="02010600030101010101" pitchFamily="2" charset="-122"/>
              </a:rPr>
              <a:t>6</a:t>
            </a:r>
            <a:r>
              <a:rPr lang="zh-CN" altLang="zh-CN" sz="2400" b="1" kern="100" dirty="0">
                <a:solidFill>
                  <a:srgbClr val="000000"/>
                </a:solidFill>
                <a:effectLst/>
                <a:latin typeface="Times New Roman" panose="02020603050405020304" pitchFamily="18" charset="0"/>
                <a:ea typeface="宋体" panose="02010600030101010101" pitchFamily="2" charset="-122"/>
              </a:rPr>
              <a:t>．</a:t>
            </a:r>
            <a:r>
              <a:rPr lang="en-US" altLang="zh-CN" sz="2400" b="1" kern="100" dirty="0">
                <a:solidFill>
                  <a:srgbClr val="000000"/>
                </a:solidFill>
                <a:effectLst/>
                <a:latin typeface="Times New Roman" panose="02020603050405020304" pitchFamily="18" charset="0"/>
                <a:ea typeface="宋体" panose="02010600030101010101" pitchFamily="2" charset="-122"/>
              </a:rPr>
              <a:t>2020</a:t>
            </a:r>
            <a:r>
              <a:rPr lang="zh-CN" altLang="zh-CN" sz="2400" b="1" kern="100" dirty="0">
                <a:solidFill>
                  <a:srgbClr val="000000"/>
                </a:solidFill>
                <a:effectLst/>
                <a:latin typeface="Times New Roman" panose="02020603050405020304" pitchFamily="18" charset="0"/>
                <a:ea typeface="宋体" panose="02010600030101010101" pitchFamily="2" charset="-122"/>
              </a:rPr>
              <a:t>年新冠疫情在全球的传播体现了事物普遍联系的观点，联系具有一系列特点，它们是</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rPr>
              <a:t>。</a:t>
            </a:r>
            <a:endParaRPr lang="zh-CN" altLang="zh-CN" sz="2400" b="1" kern="100" dirty="0">
              <a:effectLst/>
              <a:latin typeface="Times New Roman" panose="02020603050405020304" pitchFamily="18" charset="0"/>
              <a:ea typeface="宋体" panose="02010600030101010101" pitchFamily="2" charset="-122"/>
            </a:endParaRPr>
          </a:p>
          <a:p>
            <a:pPr indent="304800" algn="l">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A. </a:t>
            </a:r>
            <a:r>
              <a:rPr lang="zh-CN" altLang="zh-CN" sz="2400" kern="100" dirty="0">
                <a:solidFill>
                  <a:srgbClr val="000000"/>
                </a:solidFill>
                <a:effectLst/>
                <a:latin typeface="Times New Roman" panose="02020603050405020304" pitchFamily="18" charset="0"/>
                <a:ea typeface="宋体" panose="02010600030101010101" pitchFamily="2" charset="-122"/>
              </a:rPr>
              <a:t>客观性 </a:t>
            </a:r>
            <a:r>
              <a:rPr lang="en-US" altLang="zh-CN" sz="2400" kern="100" dirty="0">
                <a:solidFill>
                  <a:srgbClr val="000000"/>
                </a:solidFill>
                <a:effectLst/>
                <a:latin typeface="Times New Roman" panose="02020603050405020304" pitchFamily="18" charset="0"/>
                <a:ea typeface="宋体" panose="02010600030101010101" pitchFamily="2" charset="-122"/>
              </a:rPr>
              <a:t>         B. </a:t>
            </a:r>
            <a:r>
              <a:rPr lang="zh-CN" altLang="zh-CN" sz="2400" kern="100" dirty="0">
                <a:solidFill>
                  <a:srgbClr val="000000"/>
                </a:solidFill>
                <a:effectLst/>
                <a:latin typeface="Times New Roman" panose="02020603050405020304" pitchFamily="18" charset="0"/>
                <a:ea typeface="宋体" panose="02010600030101010101" pitchFamily="2" charset="-122"/>
              </a:rPr>
              <a:t>普遍性</a:t>
            </a:r>
            <a:r>
              <a:rPr lang="en-US" altLang="zh-CN" sz="2400" kern="100" dirty="0">
                <a:latin typeface="Times New Roman" panose="02020603050405020304" pitchFamily="18" charset="0"/>
              </a:rPr>
              <a:t>        </a:t>
            </a:r>
            <a:r>
              <a:rPr lang="en-US" altLang="zh-CN" sz="2400" kern="100" dirty="0">
                <a:solidFill>
                  <a:srgbClr val="000000"/>
                </a:solidFill>
                <a:effectLst/>
                <a:latin typeface="Times New Roman" panose="02020603050405020304" pitchFamily="18" charset="0"/>
                <a:ea typeface="宋体" panose="02010600030101010101" pitchFamily="2" charset="-122"/>
              </a:rPr>
              <a:t>C. </a:t>
            </a:r>
            <a:r>
              <a:rPr lang="zh-CN" altLang="zh-CN" sz="2400" kern="100" dirty="0">
                <a:solidFill>
                  <a:srgbClr val="000000"/>
                </a:solidFill>
                <a:effectLst/>
                <a:latin typeface="Times New Roman" panose="02020603050405020304" pitchFamily="18" charset="0"/>
                <a:ea typeface="宋体" panose="02010600030101010101" pitchFamily="2" charset="-122"/>
              </a:rPr>
              <a:t>多样性 </a:t>
            </a:r>
            <a:r>
              <a:rPr lang="en-US" altLang="zh-CN" sz="2400" kern="100" dirty="0">
                <a:solidFill>
                  <a:srgbClr val="000000"/>
                </a:solidFill>
                <a:effectLst/>
                <a:latin typeface="Times New Roman" panose="02020603050405020304" pitchFamily="18" charset="0"/>
                <a:ea typeface="宋体" panose="02010600030101010101" pitchFamily="2" charset="-122"/>
              </a:rPr>
              <a:t>           D. </a:t>
            </a:r>
            <a:r>
              <a:rPr lang="zh-CN" altLang="zh-CN" sz="2400" kern="100" dirty="0">
                <a:solidFill>
                  <a:srgbClr val="000000"/>
                </a:solidFill>
                <a:effectLst/>
                <a:latin typeface="Times New Roman" panose="02020603050405020304" pitchFamily="18" charset="0"/>
                <a:ea typeface="宋体" panose="02010600030101010101" pitchFamily="2" charset="-122"/>
              </a:rPr>
              <a:t>条件性</a:t>
            </a:r>
            <a:endParaRPr lang="zh-CN" altLang="zh-CN" sz="2400" kern="100" dirty="0">
              <a:effectLst/>
              <a:latin typeface="Times New Roman" panose="02020603050405020304" pitchFamily="18" charset="0"/>
              <a:ea typeface="宋体" panose="02010600030101010101" pitchFamily="2" charset="-122"/>
            </a:endParaRPr>
          </a:p>
          <a:p>
            <a:pPr algn="l">
              <a:lnSpc>
                <a:spcPct val="120000"/>
              </a:lnSpc>
            </a:pPr>
            <a:r>
              <a:rPr lang="en-US" altLang="zh-CN" sz="2400" b="1" kern="100" dirty="0">
                <a:solidFill>
                  <a:srgbClr val="000000"/>
                </a:solidFill>
                <a:effectLst/>
                <a:latin typeface="Times New Roman" panose="02020603050405020304" pitchFamily="18" charset="0"/>
                <a:ea typeface="宋体" panose="02010600030101010101" pitchFamily="2" charset="-122"/>
              </a:rPr>
              <a:t>7</a:t>
            </a:r>
            <a:r>
              <a:rPr lang="zh-CN" altLang="zh-CN" sz="2400" b="1" kern="100" dirty="0">
                <a:solidFill>
                  <a:srgbClr val="000000"/>
                </a:solidFill>
                <a:effectLst/>
                <a:latin typeface="Times New Roman" panose="02020603050405020304" pitchFamily="18" charset="0"/>
                <a:ea typeface="宋体" panose="02010600030101010101" pitchFamily="2" charset="-122"/>
              </a:rPr>
              <a:t>．列宁说：“只要再多走一小步，仿佛是向同一方向迈的一小步，真理便会变成错误。”这说明</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rPr>
              <a:t>。</a:t>
            </a:r>
            <a:endParaRPr lang="zh-CN" altLang="zh-CN" sz="2400" b="1" kern="100" dirty="0">
              <a:effectLst/>
              <a:latin typeface="Times New Roman" panose="02020603050405020304" pitchFamily="18" charset="0"/>
              <a:ea typeface="宋体" panose="02010600030101010101" pitchFamily="2" charset="-122"/>
            </a:endParaRPr>
          </a:p>
          <a:p>
            <a:pPr algn="l">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    A. </a:t>
            </a:r>
            <a:r>
              <a:rPr lang="zh-CN" altLang="zh-CN" sz="2400" kern="100" dirty="0">
                <a:solidFill>
                  <a:srgbClr val="000000"/>
                </a:solidFill>
                <a:effectLst/>
                <a:latin typeface="Times New Roman" panose="02020603050405020304" pitchFamily="18" charset="0"/>
                <a:ea typeface="宋体" panose="02010600030101010101" pitchFamily="2" charset="-122"/>
              </a:rPr>
              <a:t>真理和谬误没有确定的界线</a:t>
            </a:r>
            <a:endParaRPr lang="zh-CN" altLang="zh-CN" sz="2400" kern="100" dirty="0">
              <a:effectLst/>
              <a:latin typeface="Times New Roman" panose="02020603050405020304" pitchFamily="18" charset="0"/>
              <a:ea typeface="宋体" panose="02010600030101010101" pitchFamily="2" charset="-122"/>
            </a:endParaRPr>
          </a:p>
          <a:p>
            <a:pPr algn="l">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    B. </a:t>
            </a:r>
            <a:r>
              <a:rPr lang="zh-CN" altLang="zh-CN" sz="2400" kern="100" dirty="0">
                <a:solidFill>
                  <a:srgbClr val="000000"/>
                </a:solidFill>
                <a:effectLst/>
                <a:latin typeface="Times New Roman" panose="02020603050405020304" pitchFamily="18" charset="0"/>
                <a:ea typeface="宋体" panose="02010600030101010101" pitchFamily="2" charset="-122"/>
              </a:rPr>
              <a:t>真理和谬误的对立只有在非常有限的领域内才有绝对的意义</a:t>
            </a:r>
            <a:endParaRPr lang="zh-CN" altLang="zh-CN" sz="2400" kern="100" dirty="0">
              <a:effectLst/>
              <a:latin typeface="Times New Roman" panose="02020603050405020304" pitchFamily="18" charset="0"/>
              <a:ea typeface="宋体" panose="02010600030101010101" pitchFamily="2" charset="-122"/>
            </a:endParaRPr>
          </a:p>
          <a:p>
            <a:pPr algn="l">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    C. </a:t>
            </a:r>
            <a:r>
              <a:rPr lang="zh-CN" altLang="zh-CN" sz="2400" kern="100" dirty="0">
                <a:solidFill>
                  <a:srgbClr val="000000"/>
                </a:solidFill>
                <a:effectLst/>
                <a:latin typeface="Times New Roman" panose="02020603050405020304" pitchFamily="18" charset="0"/>
                <a:ea typeface="宋体" panose="02010600030101010101" pitchFamily="2" charset="-122"/>
              </a:rPr>
              <a:t>真理和谬误在一定条件下可以转化</a:t>
            </a:r>
            <a:endParaRPr lang="zh-CN" altLang="zh-CN" sz="2400" kern="100" dirty="0">
              <a:effectLst/>
              <a:latin typeface="Times New Roman" panose="02020603050405020304" pitchFamily="18" charset="0"/>
              <a:ea typeface="宋体" panose="02010600030101010101" pitchFamily="2" charset="-122"/>
            </a:endParaRPr>
          </a:p>
          <a:p>
            <a:pPr algn="l">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    D. </a:t>
            </a:r>
            <a:r>
              <a:rPr lang="zh-CN" altLang="zh-CN" sz="2400" kern="100" dirty="0">
                <a:solidFill>
                  <a:srgbClr val="000000"/>
                </a:solidFill>
                <a:effectLst/>
                <a:latin typeface="Times New Roman" panose="02020603050405020304" pitchFamily="18" charset="0"/>
                <a:ea typeface="宋体" panose="02010600030101010101" pitchFamily="2" charset="-122"/>
              </a:rPr>
              <a:t>沿着真理的方向继续前行必然会使真理变成</a:t>
            </a:r>
            <a:r>
              <a:rPr lang="zh-CN" altLang="zh-CN" sz="2400" kern="100" dirty="0" smtClean="0">
                <a:solidFill>
                  <a:srgbClr val="000000"/>
                </a:solidFill>
                <a:effectLst/>
                <a:latin typeface="Times New Roman" panose="02020603050405020304" pitchFamily="18" charset="0"/>
                <a:ea typeface="宋体" panose="02010600030101010101" pitchFamily="2" charset="-122"/>
              </a:rPr>
              <a:t>谬误</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30774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E89B285B-507F-4B07-8FD8-254321FA5CCD}"/>
              </a:ext>
            </a:extLst>
          </p:cNvPr>
          <p:cNvSpPr txBox="1"/>
          <p:nvPr/>
        </p:nvSpPr>
        <p:spPr>
          <a:xfrm>
            <a:off x="582967" y="1178831"/>
            <a:ext cx="11026066" cy="3595536"/>
          </a:xfrm>
          <a:prstGeom prst="rect">
            <a:avLst/>
          </a:prstGeom>
          <a:noFill/>
        </p:spPr>
        <p:txBody>
          <a:bodyPr wrap="square">
            <a:spAutoFit/>
          </a:bodyPr>
          <a:lstStyle/>
          <a:p>
            <a:pPr algn="l">
              <a:lnSpc>
                <a:spcPct val="120000"/>
              </a:lnSpc>
            </a:pPr>
            <a:r>
              <a:rPr lang="en-US" altLang="zh-CN" sz="2400" b="1" kern="100" dirty="0">
                <a:solidFill>
                  <a:srgbClr val="000000"/>
                </a:solidFill>
                <a:effectLst/>
                <a:latin typeface="Times New Roman" panose="02020603050405020304" pitchFamily="18" charset="0"/>
                <a:ea typeface="宋体" panose="02010600030101010101" pitchFamily="2" charset="-122"/>
              </a:rPr>
              <a:t>8</a:t>
            </a:r>
            <a:r>
              <a:rPr lang="zh-CN" altLang="zh-CN" sz="2400" b="1" kern="100" dirty="0">
                <a:solidFill>
                  <a:srgbClr val="000000"/>
                </a:solidFill>
                <a:effectLst/>
                <a:latin typeface="Times New Roman" panose="02020603050405020304" pitchFamily="18" charset="0"/>
                <a:ea typeface="宋体" panose="02010600030101010101" pitchFamily="2" charset="-122"/>
              </a:rPr>
              <a:t>．显微摄影是一门使用照相拍摄显微镜下一般用肉眼无法看清的标本的技术。肉眼中千篇一律的细沙，在显微镜下，却是“一沙一世界”，有的晶莹剔透像宝石，有的金黄酥脆像饼干，即使是司空见惯的柴米油盐，在显微镜下也会展现神奇而充满魅力的另一面。显微镜下的“一沙一世界”表明：</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rPr>
              <a:t>。</a:t>
            </a:r>
            <a:r>
              <a:rPr lang="en-US" altLang="zh-CN" sz="2400" b="1" kern="100" dirty="0">
                <a:solidFill>
                  <a:srgbClr val="000000"/>
                </a:solidFill>
                <a:effectLst/>
                <a:latin typeface="Times New Roman" panose="02020603050405020304" pitchFamily="18" charset="0"/>
                <a:ea typeface="宋体" panose="02010600030101010101" pitchFamily="2" charset="-122"/>
              </a:rPr>
              <a:t> </a:t>
            </a:r>
            <a:endParaRPr lang="zh-CN" altLang="zh-CN" sz="2400" b="1" kern="100" dirty="0">
              <a:effectLst/>
              <a:latin typeface="Times New Roman" panose="02020603050405020304" pitchFamily="18" charset="0"/>
              <a:ea typeface="宋体" panose="02010600030101010101" pitchFamily="2" charset="-122"/>
            </a:endParaRPr>
          </a:p>
          <a:p>
            <a:pPr indent="304800" algn="l">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A. </a:t>
            </a:r>
            <a:r>
              <a:rPr lang="zh-CN" altLang="zh-CN" sz="2400" kern="100" dirty="0">
                <a:solidFill>
                  <a:srgbClr val="000000"/>
                </a:solidFill>
                <a:effectLst/>
                <a:latin typeface="Times New Roman" panose="02020603050405020304" pitchFamily="18" charset="0"/>
                <a:ea typeface="宋体" panose="02010600030101010101" pitchFamily="2" charset="-122"/>
              </a:rPr>
              <a:t>任何事物都具有无限多样的属性</a:t>
            </a:r>
            <a:endParaRPr lang="zh-CN" altLang="zh-CN" sz="2400" kern="100" dirty="0">
              <a:effectLst/>
              <a:latin typeface="Times New Roman" panose="02020603050405020304" pitchFamily="18" charset="0"/>
              <a:ea typeface="宋体" panose="02010600030101010101" pitchFamily="2" charset="-122"/>
            </a:endParaRPr>
          </a:p>
          <a:p>
            <a:pPr indent="304800" algn="l">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B. </a:t>
            </a:r>
            <a:r>
              <a:rPr lang="zh-CN" altLang="zh-CN" sz="2400" kern="100" dirty="0">
                <a:solidFill>
                  <a:srgbClr val="000000"/>
                </a:solidFill>
                <a:effectLst/>
                <a:latin typeface="Times New Roman" panose="02020603050405020304" pitchFamily="18" charset="0"/>
                <a:ea typeface="宋体" panose="02010600030101010101" pitchFamily="2" charset="-122"/>
              </a:rPr>
              <a:t>事物的本质随着人们的认识变化而改变</a:t>
            </a:r>
            <a:endParaRPr lang="zh-CN" altLang="zh-CN" sz="2400" kern="100" dirty="0">
              <a:effectLst/>
              <a:latin typeface="Times New Roman" panose="02020603050405020304" pitchFamily="18" charset="0"/>
              <a:ea typeface="宋体" panose="02010600030101010101" pitchFamily="2" charset="-122"/>
            </a:endParaRPr>
          </a:p>
          <a:p>
            <a:pPr indent="304800" algn="l">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C. </a:t>
            </a:r>
            <a:r>
              <a:rPr lang="zh-CN" altLang="zh-CN" sz="2400" kern="100" dirty="0">
                <a:solidFill>
                  <a:srgbClr val="000000"/>
                </a:solidFill>
                <a:effectLst/>
                <a:latin typeface="Times New Roman" panose="02020603050405020304" pitchFamily="18" charset="0"/>
                <a:ea typeface="宋体" panose="02010600030101010101" pitchFamily="2" charset="-122"/>
              </a:rPr>
              <a:t>人们能够透过对个别事物的认识而达到对世界整体的把握</a:t>
            </a:r>
            <a:endParaRPr lang="zh-CN" altLang="zh-CN" sz="2400" kern="100" dirty="0">
              <a:effectLst/>
              <a:latin typeface="Times New Roman" panose="02020603050405020304" pitchFamily="18" charset="0"/>
              <a:ea typeface="宋体" panose="02010600030101010101" pitchFamily="2" charset="-122"/>
            </a:endParaRPr>
          </a:p>
          <a:p>
            <a:pPr indent="304800" algn="l">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D. </a:t>
            </a:r>
            <a:r>
              <a:rPr lang="zh-CN" altLang="zh-CN" sz="2400" kern="100" dirty="0">
                <a:solidFill>
                  <a:srgbClr val="000000"/>
                </a:solidFill>
                <a:effectLst/>
                <a:latin typeface="Times New Roman" panose="02020603050405020304" pitchFamily="18" charset="0"/>
                <a:ea typeface="宋体" panose="02010600030101010101" pitchFamily="2" charset="-122"/>
              </a:rPr>
              <a:t>人们可以通过制造和使用工具日益深化对客观世界的认识</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50935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B7674C48-F671-4CC1-999D-6A5EFCD3AABC}"/>
              </a:ext>
            </a:extLst>
          </p:cNvPr>
          <p:cNvSpPr txBox="1"/>
          <p:nvPr/>
        </p:nvSpPr>
        <p:spPr>
          <a:xfrm>
            <a:off x="756081" y="622695"/>
            <a:ext cx="10679837" cy="5410712"/>
          </a:xfrm>
          <a:prstGeom prst="rect">
            <a:avLst/>
          </a:prstGeom>
          <a:noFill/>
        </p:spPr>
        <p:txBody>
          <a:bodyPr wrap="square">
            <a:spAutoFit/>
          </a:bodyPr>
          <a:lstStyle/>
          <a:p>
            <a:pPr>
              <a:lnSpc>
                <a:spcPct val="120000"/>
              </a:lnSpc>
            </a:pPr>
            <a:r>
              <a:rPr lang="en-US" altLang="zh-CN" sz="2400" b="1" kern="0" dirty="0">
                <a:solidFill>
                  <a:srgbClr val="000000"/>
                </a:solidFill>
                <a:latin typeface="Times New Roman" panose="02020603050405020304" pitchFamily="18" charset="0"/>
              </a:rPr>
              <a:t>9</a:t>
            </a:r>
            <a:r>
              <a:rPr lang="en-US" altLang="zh-CN" sz="2400" b="1" kern="0" dirty="0" smtClean="0">
                <a:solidFill>
                  <a:srgbClr val="000000"/>
                </a:solidFill>
                <a:latin typeface="Times New Roman" panose="02020603050405020304" pitchFamily="18" charset="0"/>
              </a:rPr>
              <a:t>.</a:t>
            </a:r>
            <a:r>
              <a:rPr lang="zh-CN" altLang="en-US" sz="2400" b="1" kern="0" dirty="0">
                <a:solidFill>
                  <a:srgbClr val="000000"/>
                </a:solidFill>
                <a:latin typeface="Times New Roman" panose="02020603050405020304" pitchFamily="18" charset="0"/>
                <a:cs typeface="宋体" panose="02010600030101010101" pitchFamily="2" charset="-122"/>
              </a:rPr>
              <a:t> </a:t>
            </a:r>
            <a:r>
              <a:rPr lang="en-US" altLang="zh-CN" sz="2400" b="1" kern="0" dirty="0" smtClean="0">
                <a:solidFill>
                  <a:srgbClr val="000000"/>
                </a:solidFill>
                <a:latin typeface="Times New Roman" panose="02020603050405020304" pitchFamily="18" charset="0"/>
                <a:cs typeface="宋体" panose="02010600030101010101" pitchFamily="2" charset="-122"/>
              </a:rPr>
              <a:t>“</a:t>
            </a:r>
            <a:r>
              <a:rPr lang="zh-CN" altLang="en-US" sz="2400" b="1" kern="0" dirty="0">
                <a:solidFill>
                  <a:srgbClr val="000000"/>
                </a:solidFill>
                <a:latin typeface="Times New Roman" panose="02020603050405020304" pitchFamily="18" charset="0"/>
                <a:cs typeface="宋体" panose="02010600030101010101" pitchFamily="2" charset="-122"/>
              </a:rPr>
              <a:t>修昔底德陷阱”是指一个新崛起的大国必然要挑战现存大国，而现存大国也必然会回应这种威胁，这样战争就变得不可避免。它的内涵无非是说“有我就没有你”的道理，这一观点的不合理之处在于 </a:t>
            </a:r>
            <a:r>
              <a:rPr lang="en-US" altLang="zh-CN" sz="2400" b="1" kern="0" dirty="0">
                <a:solidFill>
                  <a:srgbClr val="000000"/>
                </a:solidFill>
                <a:latin typeface="Times New Roman" panose="02020603050405020304" pitchFamily="18" charset="0"/>
                <a:cs typeface="宋体" panose="02010600030101010101" pitchFamily="2" charset="-122"/>
              </a:rPr>
              <a:t>(    )</a:t>
            </a:r>
            <a:r>
              <a:rPr lang="zh-CN" altLang="en-US" sz="2400" b="1" kern="0" dirty="0">
                <a:solidFill>
                  <a:srgbClr val="000000"/>
                </a:solidFill>
                <a:latin typeface="Times New Roman" panose="02020603050405020304" pitchFamily="18" charset="0"/>
                <a:cs typeface="宋体" panose="02010600030101010101" pitchFamily="2" charset="-122"/>
              </a:rPr>
              <a:t>。</a:t>
            </a:r>
          </a:p>
          <a:p>
            <a:pPr>
              <a:lnSpc>
                <a:spcPct val="120000"/>
              </a:lnSpc>
            </a:pPr>
            <a:r>
              <a:rPr lang="en-US" altLang="zh-CN" sz="2400" kern="0" dirty="0" smtClean="0">
                <a:solidFill>
                  <a:srgbClr val="000000"/>
                </a:solidFill>
                <a:latin typeface="Times New Roman" panose="02020603050405020304" pitchFamily="18" charset="0"/>
                <a:cs typeface="宋体" panose="02010600030101010101" pitchFamily="2" charset="-122"/>
              </a:rPr>
              <a:t>   A</a:t>
            </a:r>
            <a:r>
              <a:rPr lang="zh-CN" altLang="en-US" sz="2400" kern="0" dirty="0">
                <a:solidFill>
                  <a:srgbClr val="000000"/>
                </a:solidFill>
                <a:latin typeface="Times New Roman" panose="02020603050405020304" pitchFamily="18" charset="0"/>
                <a:cs typeface="宋体" panose="02010600030101010101" pitchFamily="2" charset="-122"/>
              </a:rPr>
              <a:t>．不承认矛盾双方既对立又统一</a:t>
            </a:r>
          </a:p>
          <a:p>
            <a:pPr>
              <a:lnSpc>
                <a:spcPct val="120000"/>
              </a:lnSpc>
            </a:pPr>
            <a:r>
              <a:rPr lang="en-US" altLang="zh-CN" sz="2400" kern="0" dirty="0" smtClean="0">
                <a:solidFill>
                  <a:srgbClr val="000000"/>
                </a:solidFill>
                <a:latin typeface="Times New Roman" panose="02020603050405020304" pitchFamily="18" charset="0"/>
                <a:cs typeface="宋体" panose="02010600030101010101" pitchFamily="2" charset="-122"/>
              </a:rPr>
              <a:t>   B</a:t>
            </a:r>
            <a:r>
              <a:rPr lang="zh-CN" altLang="en-US" sz="2400" kern="0" dirty="0">
                <a:solidFill>
                  <a:srgbClr val="000000"/>
                </a:solidFill>
                <a:latin typeface="Times New Roman" panose="02020603050405020304" pitchFamily="18" charset="0"/>
                <a:cs typeface="宋体" panose="02010600030101010101" pitchFamily="2" charset="-122"/>
              </a:rPr>
              <a:t>．否认了特殊性寓于普遍性之中</a:t>
            </a:r>
          </a:p>
          <a:p>
            <a:pPr>
              <a:lnSpc>
                <a:spcPct val="120000"/>
              </a:lnSpc>
            </a:pPr>
            <a:r>
              <a:rPr lang="en-US" altLang="zh-CN" sz="2400" kern="0" dirty="0" smtClean="0">
                <a:solidFill>
                  <a:srgbClr val="000000"/>
                </a:solidFill>
                <a:latin typeface="Times New Roman" panose="02020603050405020304" pitchFamily="18" charset="0"/>
                <a:cs typeface="宋体" panose="02010600030101010101" pitchFamily="2" charset="-122"/>
              </a:rPr>
              <a:t>   C</a:t>
            </a:r>
            <a:r>
              <a:rPr lang="zh-CN" altLang="en-US" sz="2400" kern="0" dirty="0">
                <a:solidFill>
                  <a:srgbClr val="000000"/>
                </a:solidFill>
                <a:latin typeface="Times New Roman" panose="02020603050405020304" pitchFamily="18" charset="0"/>
                <a:cs typeface="宋体" panose="02010600030101010101" pitchFamily="2" charset="-122"/>
              </a:rPr>
              <a:t>．没看到斗争性寓于同一性之中</a:t>
            </a:r>
          </a:p>
          <a:p>
            <a:pPr>
              <a:lnSpc>
                <a:spcPct val="120000"/>
              </a:lnSpc>
            </a:pPr>
            <a:r>
              <a:rPr lang="en-US" altLang="zh-CN" sz="2400" kern="0" dirty="0" smtClean="0">
                <a:solidFill>
                  <a:srgbClr val="000000"/>
                </a:solidFill>
                <a:latin typeface="Times New Roman" panose="02020603050405020304" pitchFamily="18" charset="0"/>
                <a:cs typeface="宋体" panose="02010600030101010101" pitchFamily="2" charset="-122"/>
              </a:rPr>
              <a:t>   D</a:t>
            </a:r>
            <a:r>
              <a:rPr lang="zh-CN" altLang="en-US" sz="2400" kern="0" dirty="0">
                <a:solidFill>
                  <a:srgbClr val="000000"/>
                </a:solidFill>
                <a:latin typeface="Times New Roman" panose="02020603050405020304" pitchFamily="18" charset="0"/>
                <a:cs typeface="宋体" panose="02010600030101010101" pitchFamily="2" charset="-122"/>
              </a:rPr>
              <a:t>．忽视了普遍性与特殊性的辩证统一</a:t>
            </a:r>
            <a:r>
              <a:rPr lang="zh-CN" altLang="en-US" sz="2400" kern="0" dirty="0" smtClean="0">
                <a:solidFill>
                  <a:srgbClr val="000000"/>
                </a:solidFill>
                <a:latin typeface="Times New Roman" panose="02020603050405020304" pitchFamily="18" charset="0"/>
                <a:cs typeface="宋体" panose="02010600030101010101" pitchFamily="2" charset="-122"/>
              </a:rPr>
              <a:t>关系</a:t>
            </a:r>
            <a:endParaRPr lang="en-US" altLang="zh-CN" sz="2400" kern="0" dirty="0" smtClean="0">
              <a:solidFill>
                <a:srgbClr val="000000"/>
              </a:solidFill>
              <a:latin typeface="Times New Roman" panose="02020603050405020304" pitchFamily="18" charset="0"/>
              <a:cs typeface="宋体" panose="02010600030101010101" pitchFamily="2" charset="-122"/>
            </a:endParaRPr>
          </a:p>
          <a:p>
            <a:pPr>
              <a:lnSpc>
                <a:spcPct val="120000"/>
              </a:lnSpc>
            </a:pPr>
            <a:r>
              <a:rPr lang="en-US" altLang="zh-CN" sz="2400" b="1" kern="100" dirty="0" smtClean="0">
                <a:solidFill>
                  <a:srgbClr val="000000"/>
                </a:solidFill>
                <a:effectLst/>
                <a:latin typeface="Times New Roman" panose="02020603050405020304" pitchFamily="18" charset="0"/>
                <a:ea typeface="宋体" panose="02010600030101010101" pitchFamily="2" charset="-122"/>
              </a:rPr>
              <a:t>10</a:t>
            </a:r>
            <a:r>
              <a:rPr lang="zh-CN" altLang="zh-CN" sz="2400" b="1" kern="100" dirty="0" smtClean="0">
                <a:solidFill>
                  <a:srgbClr val="000000"/>
                </a:solidFill>
                <a:effectLst/>
                <a:latin typeface="Times New Roman" panose="02020603050405020304" pitchFamily="18" charset="0"/>
                <a:ea typeface="宋体" panose="02010600030101010101" pitchFamily="2" charset="-122"/>
              </a:rPr>
              <a:t>．</a:t>
            </a:r>
            <a:r>
              <a:rPr lang="zh-CN" altLang="en-US" sz="2400" b="1" kern="100" dirty="0">
                <a:solidFill>
                  <a:srgbClr val="000000"/>
                </a:solidFill>
                <a:latin typeface="Times New Roman" panose="02020603050405020304" pitchFamily="18" charset="0"/>
              </a:rPr>
              <a:t>下列关于使用价值和价值的表述正确的</a:t>
            </a:r>
            <a:r>
              <a:rPr lang="zh-CN" altLang="en-US" sz="2400" b="1" kern="100" dirty="0" smtClean="0">
                <a:solidFill>
                  <a:srgbClr val="000000"/>
                </a:solidFill>
                <a:latin typeface="Times New Roman" panose="02020603050405020304" pitchFamily="18" charset="0"/>
              </a:rPr>
              <a:t>有</a:t>
            </a:r>
            <a:r>
              <a:rPr lang="en-US" altLang="zh-CN" sz="2400" b="1" kern="100" dirty="0">
                <a:solidFill>
                  <a:srgbClr val="000000"/>
                </a:solidFill>
                <a:latin typeface="Times New Roman" panose="02020603050405020304" pitchFamily="18" charset="0"/>
              </a:rPr>
              <a:t>(    )</a:t>
            </a:r>
            <a:r>
              <a:rPr lang="zh-CN" altLang="en-US" sz="2400" b="1" kern="100" dirty="0" smtClean="0">
                <a:solidFill>
                  <a:srgbClr val="000000"/>
                </a:solidFill>
                <a:latin typeface="Times New Roman" panose="02020603050405020304" pitchFamily="18" charset="0"/>
              </a:rPr>
              <a:t>。</a:t>
            </a:r>
            <a:r>
              <a:rPr lang="en-US" altLang="zh-CN" sz="2400" b="1" kern="100" dirty="0" smtClean="0">
                <a:solidFill>
                  <a:srgbClr val="000000"/>
                </a:solidFill>
                <a:latin typeface="Times New Roman" panose="02020603050405020304" pitchFamily="18" charset="0"/>
              </a:rPr>
              <a:t> </a:t>
            </a:r>
          </a:p>
          <a:p>
            <a:pPr>
              <a:lnSpc>
                <a:spcPct val="120000"/>
              </a:lnSpc>
            </a:pPr>
            <a:r>
              <a:rPr lang="en-US" altLang="zh-CN" sz="2400" kern="100" dirty="0" smtClean="0">
                <a:solidFill>
                  <a:srgbClr val="000000"/>
                </a:solidFill>
                <a:latin typeface="Times New Roman" panose="02020603050405020304" pitchFamily="18" charset="0"/>
              </a:rPr>
              <a:t>A</a:t>
            </a:r>
            <a:r>
              <a:rPr lang="en-US" altLang="zh-CN" sz="2400" kern="100" dirty="0">
                <a:solidFill>
                  <a:srgbClr val="000000"/>
                </a:solidFill>
                <a:latin typeface="Times New Roman" panose="02020603050405020304" pitchFamily="18" charset="0"/>
              </a:rPr>
              <a:t>.   </a:t>
            </a:r>
            <a:r>
              <a:rPr lang="zh-CN" altLang="en-US" sz="2400" kern="100" dirty="0">
                <a:solidFill>
                  <a:srgbClr val="000000"/>
                </a:solidFill>
                <a:latin typeface="Times New Roman" panose="02020603050405020304" pitchFamily="18" charset="0"/>
              </a:rPr>
              <a:t>使用价值</a:t>
            </a:r>
            <a:r>
              <a:rPr lang="zh-CN" altLang="en-US" sz="2400" kern="100" dirty="0" smtClean="0">
                <a:solidFill>
                  <a:srgbClr val="000000"/>
                </a:solidFill>
                <a:latin typeface="Times New Roman" panose="02020603050405020304" pitchFamily="18" charset="0"/>
              </a:rPr>
              <a:t>是一切劳动产品所共有，而</a:t>
            </a:r>
            <a:r>
              <a:rPr lang="zh-CN" altLang="en-US" sz="2400" kern="100" dirty="0">
                <a:solidFill>
                  <a:srgbClr val="000000"/>
                </a:solidFill>
                <a:latin typeface="Times New Roman" panose="02020603050405020304" pitchFamily="18" charset="0"/>
              </a:rPr>
              <a:t>价值是</a:t>
            </a:r>
            <a:r>
              <a:rPr lang="zh-CN" altLang="en-US" sz="2400" kern="100" dirty="0" smtClean="0">
                <a:solidFill>
                  <a:srgbClr val="000000"/>
                </a:solidFill>
                <a:latin typeface="Times New Roman" panose="02020603050405020304" pitchFamily="18" charset="0"/>
              </a:rPr>
              <a:t>商品所特有</a:t>
            </a:r>
            <a:endParaRPr lang="en-US" altLang="zh-CN" sz="2400" kern="100" dirty="0" smtClean="0">
              <a:solidFill>
                <a:srgbClr val="000000"/>
              </a:solidFill>
              <a:latin typeface="Times New Roman" panose="02020603050405020304" pitchFamily="18" charset="0"/>
            </a:endParaRPr>
          </a:p>
          <a:p>
            <a:pPr>
              <a:lnSpc>
                <a:spcPct val="120000"/>
              </a:lnSpc>
            </a:pPr>
            <a:r>
              <a:rPr lang="en-US" altLang="zh-CN" sz="2400" kern="100" dirty="0" smtClean="0">
                <a:solidFill>
                  <a:srgbClr val="000000"/>
                </a:solidFill>
                <a:latin typeface="Times New Roman" panose="02020603050405020304" pitchFamily="18" charset="0"/>
              </a:rPr>
              <a:t>B</a:t>
            </a:r>
            <a:r>
              <a:rPr lang="en-US" altLang="zh-CN" sz="2400" kern="100" dirty="0">
                <a:solidFill>
                  <a:srgbClr val="000000"/>
                </a:solidFill>
                <a:latin typeface="Times New Roman" panose="02020603050405020304" pitchFamily="18" charset="0"/>
              </a:rPr>
              <a:t>.   </a:t>
            </a:r>
            <a:r>
              <a:rPr lang="zh-CN" altLang="en-US" sz="2400" kern="100" dirty="0">
                <a:solidFill>
                  <a:srgbClr val="000000"/>
                </a:solidFill>
                <a:latin typeface="Times New Roman" panose="02020603050405020304" pitchFamily="18" charset="0"/>
              </a:rPr>
              <a:t>使用价值是指物的有用</a:t>
            </a:r>
            <a:r>
              <a:rPr lang="zh-CN" altLang="en-US" sz="2400" kern="100" dirty="0" smtClean="0">
                <a:solidFill>
                  <a:srgbClr val="000000"/>
                </a:solidFill>
                <a:latin typeface="Times New Roman" panose="02020603050405020304" pitchFamily="18" charset="0"/>
              </a:rPr>
              <a:t>性，而</a:t>
            </a:r>
            <a:r>
              <a:rPr lang="zh-CN" altLang="en-US" sz="2400" kern="100" dirty="0">
                <a:solidFill>
                  <a:srgbClr val="000000"/>
                </a:solidFill>
                <a:latin typeface="Times New Roman" panose="02020603050405020304" pitchFamily="18" charset="0"/>
              </a:rPr>
              <a:t>价值是商品中无差别的人类劳动的凝结 </a:t>
            </a:r>
            <a:endParaRPr lang="en-US" altLang="zh-CN" sz="2400" kern="100" dirty="0" smtClean="0">
              <a:solidFill>
                <a:srgbClr val="000000"/>
              </a:solidFill>
              <a:latin typeface="Times New Roman" panose="02020603050405020304" pitchFamily="18" charset="0"/>
            </a:endParaRPr>
          </a:p>
          <a:p>
            <a:pPr>
              <a:lnSpc>
                <a:spcPct val="120000"/>
              </a:lnSpc>
            </a:pPr>
            <a:r>
              <a:rPr lang="en-US" altLang="zh-CN" sz="2400" kern="100" dirty="0" smtClean="0">
                <a:solidFill>
                  <a:srgbClr val="000000"/>
                </a:solidFill>
                <a:latin typeface="Times New Roman" panose="02020603050405020304" pitchFamily="18" charset="0"/>
              </a:rPr>
              <a:t>C</a:t>
            </a:r>
            <a:r>
              <a:rPr lang="en-US" altLang="zh-CN" sz="2400" kern="100" dirty="0">
                <a:solidFill>
                  <a:srgbClr val="000000"/>
                </a:solidFill>
                <a:latin typeface="Times New Roman" panose="02020603050405020304" pitchFamily="18" charset="0"/>
              </a:rPr>
              <a:t>.  </a:t>
            </a:r>
            <a:r>
              <a:rPr lang="en-US" altLang="zh-CN" sz="2400" kern="100" dirty="0" smtClean="0">
                <a:solidFill>
                  <a:srgbClr val="000000"/>
                </a:solidFill>
                <a:latin typeface="Times New Roman" panose="02020603050405020304" pitchFamily="18" charset="0"/>
              </a:rPr>
              <a:t> </a:t>
            </a:r>
            <a:r>
              <a:rPr lang="zh-CN" altLang="en-US" sz="2400" kern="100" dirty="0" smtClean="0">
                <a:solidFill>
                  <a:srgbClr val="000000"/>
                </a:solidFill>
                <a:latin typeface="Times New Roman" panose="02020603050405020304" pitchFamily="18" charset="0"/>
              </a:rPr>
              <a:t>对于消费者来说，重要</a:t>
            </a:r>
            <a:r>
              <a:rPr lang="zh-CN" altLang="en-US" sz="2400" kern="100" dirty="0">
                <a:solidFill>
                  <a:srgbClr val="000000"/>
                </a:solidFill>
                <a:latin typeface="Times New Roman" panose="02020603050405020304" pitchFamily="18" charset="0"/>
              </a:rPr>
              <a:t>的是商品</a:t>
            </a:r>
            <a:r>
              <a:rPr lang="zh-CN" altLang="en-US" sz="2400" kern="100" dirty="0" smtClean="0">
                <a:solidFill>
                  <a:srgbClr val="000000"/>
                </a:solidFill>
                <a:latin typeface="Times New Roman" panose="02020603050405020304" pitchFamily="18" charset="0"/>
              </a:rPr>
              <a:t>的价值</a:t>
            </a:r>
            <a:endParaRPr lang="en-US" altLang="zh-CN" sz="2400" kern="100" dirty="0" smtClean="0">
              <a:solidFill>
                <a:srgbClr val="000000"/>
              </a:solidFill>
              <a:latin typeface="Times New Roman" panose="02020603050405020304" pitchFamily="18" charset="0"/>
            </a:endParaRPr>
          </a:p>
          <a:p>
            <a:pPr>
              <a:lnSpc>
                <a:spcPct val="120000"/>
              </a:lnSpc>
            </a:pPr>
            <a:r>
              <a:rPr lang="en-US" altLang="zh-CN" sz="2400" kern="100" dirty="0" smtClean="0">
                <a:solidFill>
                  <a:srgbClr val="000000"/>
                </a:solidFill>
                <a:latin typeface="Times New Roman" panose="02020603050405020304" pitchFamily="18" charset="0"/>
              </a:rPr>
              <a:t>D</a:t>
            </a:r>
            <a:r>
              <a:rPr lang="en-US" altLang="zh-CN" sz="2400" kern="100" dirty="0">
                <a:solidFill>
                  <a:srgbClr val="000000"/>
                </a:solidFill>
                <a:latin typeface="Times New Roman" panose="02020603050405020304" pitchFamily="18" charset="0"/>
              </a:rPr>
              <a:t>.   </a:t>
            </a:r>
            <a:r>
              <a:rPr lang="zh-CN" altLang="en-US" sz="2400" kern="100" dirty="0">
                <a:solidFill>
                  <a:srgbClr val="000000"/>
                </a:solidFill>
                <a:latin typeface="Times New Roman" panose="02020603050405020304" pitchFamily="18" charset="0"/>
              </a:rPr>
              <a:t>使用价值和价值统一于</a:t>
            </a:r>
            <a:r>
              <a:rPr lang="zh-CN" altLang="en-US" sz="2400" kern="100" dirty="0" smtClean="0">
                <a:solidFill>
                  <a:srgbClr val="000000"/>
                </a:solidFill>
                <a:latin typeface="Times New Roman" panose="02020603050405020304" pitchFamily="18" charset="0"/>
              </a:rPr>
              <a:t>商品，但</a:t>
            </a:r>
            <a:r>
              <a:rPr lang="zh-CN" altLang="en-US" sz="2400" kern="100" dirty="0">
                <a:solidFill>
                  <a:srgbClr val="000000"/>
                </a:solidFill>
                <a:latin typeface="Times New Roman" panose="02020603050405020304" pitchFamily="18" charset="0"/>
              </a:rPr>
              <a:t>它们又相互</a:t>
            </a:r>
            <a:r>
              <a:rPr lang="zh-CN" altLang="en-US" sz="2400" kern="100" dirty="0" smtClean="0">
                <a:solidFill>
                  <a:srgbClr val="000000"/>
                </a:solidFill>
                <a:latin typeface="Times New Roman" panose="02020603050405020304" pitchFamily="18" charset="0"/>
              </a:rPr>
              <a:t>对立，相互</a:t>
            </a:r>
            <a:r>
              <a:rPr lang="zh-CN" altLang="en-US" sz="2400" kern="100" dirty="0">
                <a:solidFill>
                  <a:srgbClr val="000000"/>
                </a:solidFill>
                <a:latin typeface="Times New Roman" panose="02020603050405020304" pitchFamily="18" charset="0"/>
              </a:rPr>
              <a:t>排斥</a:t>
            </a:r>
            <a:endParaRPr lang="zh-CN" altLang="zh-CN" sz="2400" kern="100" dirty="0">
              <a:effectLst/>
              <a:latin typeface="Times New Roman" panose="02020603050405020304" pitchFamily="18" charset="0"/>
            </a:endParaRPr>
          </a:p>
        </p:txBody>
      </p:sp>
      <p:sp>
        <p:nvSpPr>
          <p:cNvPr id="4" name="文本框 3">
            <a:extLst>
              <a:ext uri="{FF2B5EF4-FFF2-40B4-BE49-F238E27FC236}">
                <a16:creationId xmlns="" xmlns:a16="http://schemas.microsoft.com/office/drawing/2014/main" id="{7063FDCB-F83F-461A-A851-F78C5617D474}"/>
              </a:ext>
            </a:extLst>
          </p:cNvPr>
          <p:cNvSpPr txBox="1"/>
          <p:nvPr/>
        </p:nvSpPr>
        <p:spPr>
          <a:xfrm>
            <a:off x="984923" y="6254804"/>
            <a:ext cx="10543591" cy="348813"/>
          </a:xfrm>
          <a:prstGeom prst="rect">
            <a:avLst/>
          </a:prstGeom>
          <a:noFill/>
        </p:spPr>
        <p:txBody>
          <a:bodyPr wrap="square">
            <a:spAutoFit/>
          </a:bodyPr>
          <a:lstStyle/>
          <a:p>
            <a:pPr marL="342900" indent="-342900" algn="just">
              <a:lnSpc>
                <a:spcPts val="2000"/>
              </a:lnSpc>
              <a:spcBef>
                <a:spcPts val="600"/>
              </a:spcBef>
              <a:spcAft>
                <a:spcPts val="600"/>
              </a:spcAft>
              <a:buAutoNum type="arabicPeriod"/>
            </a:pPr>
            <a:r>
              <a:rPr lang="en-US" altLang="zh-CN" sz="2000" b="1" kern="100" dirty="0">
                <a:solidFill>
                  <a:srgbClr val="FF0000"/>
                </a:solidFill>
                <a:effectLst/>
                <a:latin typeface="宋体" panose="02010600030101010101" pitchFamily="2" charset="-122"/>
                <a:ea typeface="宋体" panose="02010600030101010101" pitchFamily="2" charset="-122"/>
              </a:rPr>
              <a:t>CD  2. ABCD  3.AC   4.AD  </a:t>
            </a:r>
            <a:r>
              <a:rPr lang="en-US" altLang="zh-CN" sz="2000" b="1" kern="100" dirty="0" smtClean="0">
                <a:solidFill>
                  <a:srgbClr val="FF0000"/>
                </a:solidFill>
                <a:effectLst/>
                <a:latin typeface="宋体" panose="02010600030101010101" pitchFamily="2" charset="-122"/>
                <a:ea typeface="宋体" panose="02010600030101010101" pitchFamily="2" charset="-122"/>
              </a:rPr>
              <a:t>5.AC   </a:t>
            </a:r>
            <a:r>
              <a:rPr lang="en-US" altLang="zh-CN" sz="2000" b="1" kern="100" dirty="0">
                <a:solidFill>
                  <a:srgbClr val="FF0000"/>
                </a:solidFill>
                <a:effectLst/>
                <a:latin typeface="宋体" panose="02010600030101010101" pitchFamily="2" charset="-122"/>
                <a:ea typeface="宋体" panose="02010600030101010101" pitchFamily="2" charset="-122"/>
              </a:rPr>
              <a:t>6. ABCD  7. BC  8.ACD  </a:t>
            </a:r>
            <a:r>
              <a:rPr lang="en-US" altLang="zh-CN" sz="2000" b="1" kern="100" dirty="0" smtClean="0">
                <a:solidFill>
                  <a:srgbClr val="FF0000"/>
                </a:solidFill>
                <a:effectLst/>
                <a:latin typeface="宋体" panose="02010600030101010101" pitchFamily="2" charset="-122"/>
                <a:ea typeface="宋体" panose="02010600030101010101" pitchFamily="2" charset="-122"/>
              </a:rPr>
              <a:t>9.AC  10.ABD</a:t>
            </a:r>
            <a:endParaRPr lang="zh-CN" altLang="zh-CN" sz="2000" kern="100" dirty="0">
              <a:solidFill>
                <a:srgbClr val="FF0000"/>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1896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5A902FA5-8827-4DC8-BE6D-C4C220794434}"/>
              </a:ext>
            </a:extLst>
          </p:cNvPr>
          <p:cNvSpPr txBox="1"/>
          <p:nvPr/>
        </p:nvSpPr>
        <p:spPr>
          <a:xfrm>
            <a:off x="728339" y="1017542"/>
            <a:ext cx="10735323" cy="4681282"/>
          </a:xfrm>
          <a:prstGeom prst="rect">
            <a:avLst/>
          </a:prstGeom>
          <a:noFill/>
        </p:spPr>
        <p:txBody>
          <a:bodyPr wrap="square">
            <a:spAutoFit/>
          </a:bodyPr>
          <a:lstStyle/>
          <a:p>
            <a:pPr algn="ctr">
              <a:lnSpc>
                <a:spcPct val="120000"/>
              </a:lnSpc>
            </a:pPr>
            <a:r>
              <a:rPr lang="zh-CN" altLang="en-US" sz="3600" b="1" kern="100" dirty="0">
                <a:latin typeface="Times New Roman" panose="02020603050405020304" pitchFamily="18" charset="0"/>
                <a:ea typeface="黑体" panose="02010609060101010101" pitchFamily="49" charset="-122"/>
              </a:rPr>
              <a:t>三</a:t>
            </a:r>
            <a:r>
              <a:rPr lang="zh-CN" altLang="zh-CN" sz="3600" b="1" kern="100" dirty="0">
                <a:latin typeface="Times New Roman" panose="02020603050405020304" pitchFamily="18" charset="0"/>
                <a:ea typeface="黑体" panose="02010609060101010101" pitchFamily="49" charset="-122"/>
              </a:rPr>
              <a:t>、论述题</a:t>
            </a:r>
            <a:endParaRPr lang="en-US" altLang="zh-CN" sz="3600" b="1" kern="100" dirty="0">
              <a:latin typeface="Times New Roman" panose="02020603050405020304" pitchFamily="18" charset="0"/>
              <a:ea typeface="黑体" panose="02010609060101010101" pitchFamily="49" charset="-122"/>
            </a:endParaRPr>
          </a:p>
          <a:p>
            <a:pPr algn="just">
              <a:lnSpc>
                <a:spcPct val="120000"/>
              </a:lnSpc>
              <a:spcBef>
                <a:spcPts val="600"/>
              </a:spcBef>
            </a:pPr>
            <a:r>
              <a:rPr lang="en-US" altLang="zh-CN" sz="2800" kern="100" dirty="0" smtClean="0">
                <a:latin typeface="Times New Roman" panose="02020603050405020304" pitchFamily="18" charset="0"/>
              </a:rPr>
              <a:t>1</a:t>
            </a:r>
            <a:r>
              <a:rPr lang="zh-CN" altLang="en-US" sz="2800" kern="100" dirty="0">
                <a:latin typeface="Times New Roman" panose="02020603050405020304" pitchFamily="18" charset="0"/>
              </a:rPr>
              <a:t>．请</a:t>
            </a:r>
            <a:r>
              <a:rPr lang="zh-CN" altLang="en-US" sz="2800" kern="100" dirty="0" smtClean="0">
                <a:latin typeface="Times New Roman" panose="02020603050405020304" pitchFamily="18" charset="0"/>
              </a:rPr>
              <a:t>结合量变质变规律，谈谈新时代大学生加强自我修养的重要性。 </a:t>
            </a:r>
            <a:endParaRPr lang="en-US" altLang="zh-CN" sz="2800" kern="100" dirty="0" smtClean="0">
              <a:latin typeface="Times New Roman" panose="02020603050405020304" pitchFamily="18" charset="0"/>
            </a:endParaRPr>
          </a:p>
          <a:p>
            <a:pPr algn="just">
              <a:lnSpc>
                <a:spcPct val="120000"/>
              </a:lnSpc>
              <a:spcBef>
                <a:spcPts val="600"/>
              </a:spcBef>
            </a:pPr>
            <a:r>
              <a:rPr lang="en-US" altLang="zh-CN" sz="2800" kern="100" dirty="0" smtClean="0">
                <a:latin typeface="Times New Roman" panose="02020603050405020304" pitchFamily="18" charset="0"/>
              </a:rPr>
              <a:t>2</a:t>
            </a:r>
            <a:r>
              <a:rPr lang="zh-CN" altLang="en-US" sz="2800" kern="100" dirty="0">
                <a:latin typeface="Times New Roman" panose="02020603050405020304" pitchFamily="18" charset="0"/>
              </a:rPr>
              <a:t>．请结合矛盾的同一性和斗争性原理，谈谈你对当前中美贸易争端的认识。 </a:t>
            </a:r>
            <a:endParaRPr lang="en-US" altLang="zh-CN" sz="2800" kern="100" dirty="0" smtClean="0">
              <a:latin typeface="Times New Roman" panose="02020603050405020304" pitchFamily="18" charset="0"/>
            </a:endParaRPr>
          </a:p>
          <a:p>
            <a:pPr algn="just">
              <a:lnSpc>
                <a:spcPct val="120000"/>
              </a:lnSpc>
              <a:spcBef>
                <a:spcPts val="600"/>
              </a:spcBef>
            </a:pPr>
            <a:r>
              <a:rPr lang="en-US" altLang="zh-CN" sz="2800" kern="100" dirty="0" smtClean="0">
                <a:effectLst/>
                <a:latin typeface="Times New Roman" panose="02020603050405020304" pitchFamily="18" charset="0"/>
              </a:rPr>
              <a:t>3</a:t>
            </a:r>
            <a:r>
              <a:rPr lang="zh-CN" altLang="zh-CN" sz="2800" kern="100" dirty="0" smtClean="0">
                <a:effectLst/>
                <a:latin typeface="Times New Roman" panose="02020603050405020304" pitchFamily="18" charset="0"/>
              </a:rPr>
              <a:t>．</a:t>
            </a:r>
            <a:r>
              <a:rPr lang="zh-CN" altLang="zh-CN" sz="2800" kern="100" dirty="0">
                <a:effectLst/>
                <a:latin typeface="Times New Roman" panose="02020603050405020304" pitchFamily="18" charset="0"/>
              </a:rPr>
              <a:t>为什么说实践是检验真理的唯一标准？请结合改革开放所取得的伟大成就谈谈“真理标准问题大讨论”的历史意义。</a:t>
            </a:r>
            <a:endParaRPr lang="en-US" altLang="zh-CN" sz="2800" kern="100" dirty="0">
              <a:latin typeface="Times New Roman" panose="02020603050405020304" pitchFamily="18" charset="0"/>
            </a:endParaRPr>
          </a:p>
          <a:p>
            <a:pPr algn="just">
              <a:lnSpc>
                <a:spcPct val="120000"/>
              </a:lnSpc>
            </a:pPr>
            <a:r>
              <a:rPr lang="en-US" altLang="zh-CN" sz="2800" kern="100" dirty="0" smtClean="0">
                <a:effectLst/>
                <a:latin typeface="Times New Roman" panose="02020603050405020304" pitchFamily="18" charset="0"/>
              </a:rPr>
              <a:t>4</a:t>
            </a:r>
            <a:r>
              <a:rPr lang="zh-CN" altLang="zh-CN" sz="2800" kern="100" dirty="0" smtClean="0">
                <a:effectLst/>
                <a:latin typeface="Times New Roman" panose="02020603050405020304" pitchFamily="18" charset="0"/>
              </a:rPr>
              <a:t>．</a:t>
            </a:r>
            <a:r>
              <a:rPr lang="zh-CN" altLang="zh-CN" sz="2800" kern="100" dirty="0">
                <a:effectLst/>
                <a:latin typeface="Times New Roman" panose="02020603050405020304" pitchFamily="18" charset="0"/>
              </a:rPr>
              <a:t>请根据社会意识的相对独立性原理谈谈坚定“文化自信”的现实意义</a:t>
            </a:r>
            <a:r>
              <a:rPr lang="zh-CN" altLang="zh-CN" sz="2800" kern="100" dirty="0" smtClean="0">
                <a:effectLst/>
                <a:latin typeface="Times New Roman" panose="02020603050405020304" pitchFamily="18" charset="0"/>
              </a:rPr>
              <a:t>。</a:t>
            </a:r>
            <a:endParaRPr lang="en-US" altLang="zh-CN" sz="2800" kern="100" dirty="0">
              <a:effectLst/>
              <a:latin typeface="Times New Roman" panose="02020603050405020304" pitchFamily="18" charset="0"/>
            </a:endParaRPr>
          </a:p>
        </p:txBody>
      </p:sp>
    </p:spTree>
    <p:extLst>
      <p:ext uri="{BB962C8B-B14F-4D97-AF65-F5344CB8AC3E}">
        <p14:creationId xmlns:p14="http://schemas.microsoft.com/office/powerpoint/2010/main" val="1403091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B5C7334F-2891-497C-B126-E9A401CB5D84}"/>
              </a:ext>
            </a:extLst>
          </p:cNvPr>
          <p:cNvSpPr txBox="1"/>
          <p:nvPr/>
        </p:nvSpPr>
        <p:spPr>
          <a:xfrm>
            <a:off x="454241" y="354312"/>
            <a:ext cx="11283518" cy="6149376"/>
          </a:xfrm>
          <a:prstGeom prst="rect">
            <a:avLst/>
          </a:prstGeom>
          <a:noFill/>
        </p:spPr>
        <p:txBody>
          <a:bodyPr wrap="square">
            <a:spAutoFit/>
          </a:bodyPr>
          <a:lstStyle/>
          <a:p>
            <a:pPr algn="ctr">
              <a:lnSpc>
                <a:spcPct val="120000"/>
              </a:lnSpc>
            </a:pPr>
            <a:r>
              <a:rPr lang="zh-CN" altLang="en-US" sz="3600" b="1" kern="100" dirty="0">
                <a:latin typeface="Times New Roman" panose="02020603050405020304" pitchFamily="18" charset="0"/>
                <a:ea typeface="黑体" panose="02010609060101010101" pitchFamily="49" charset="-122"/>
              </a:rPr>
              <a:t>四</a:t>
            </a:r>
            <a:r>
              <a:rPr lang="zh-CN" altLang="zh-CN" sz="3600" b="1" kern="100" dirty="0">
                <a:latin typeface="Times New Roman" panose="02020603050405020304" pitchFamily="18" charset="0"/>
                <a:ea typeface="黑体" panose="02010609060101010101" pitchFamily="49" charset="-122"/>
              </a:rPr>
              <a:t>、</a:t>
            </a:r>
            <a:r>
              <a:rPr lang="zh-CN" altLang="en-US" sz="3600" b="1" kern="100" dirty="0">
                <a:latin typeface="Times New Roman" panose="02020603050405020304" pitchFamily="18" charset="0"/>
                <a:ea typeface="黑体" panose="02010609060101010101" pitchFamily="49" charset="-122"/>
              </a:rPr>
              <a:t>材料分析</a:t>
            </a:r>
            <a:r>
              <a:rPr lang="zh-CN" altLang="zh-CN" sz="3600" b="1" kern="100" dirty="0">
                <a:latin typeface="Times New Roman" panose="02020603050405020304" pitchFamily="18" charset="0"/>
                <a:ea typeface="黑体" panose="02010609060101010101" pitchFamily="49" charset="-122"/>
              </a:rPr>
              <a:t>题</a:t>
            </a:r>
            <a:endParaRPr lang="en-US" altLang="zh-CN" sz="3600" b="1" kern="100" dirty="0">
              <a:latin typeface="Times New Roman" panose="02020603050405020304" pitchFamily="18" charset="0"/>
              <a:ea typeface="黑体" panose="02010609060101010101" pitchFamily="49" charset="-122"/>
            </a:endParaRPr>
          </a:p>
          <a:p>
            <a:pPr algn="just">
              <a:lnSpc>
                <a:spcPct val="120000"/>
              </a:lnSpc>
            </a:pPr>
            <a:r>
              <a:rPr lang="en-US" altLang="zh-CN" sz="2400" kern="100" dirty="0" smtClean="0">
                <a:solidFill>
                  <a:srgbClr val="000000"/>
                </a:solidFill>
                <a:latin typeface="Times New Roman" panose="02020603050405020304" pitchFamily="18" charset="0"/>
                <a:ea typeface="楷体" panose="02010609060101010101" pitchFamily="49" charset="-122"/>
              </a:rPr>
              <a:t>1</a:t>
            </a:r>
            <a:r>
              <a:rPr lang="en-US" altLang="zh-CN" sz="2400" kern="100" dirty="0">
                <a:solidFill>
                  <a:srgbClr val="000000"/>
                </a:solidFill>
                <a:effectLst/>
                <a:latin typeface="Times New Roman" panose="02020603050405020304" pitchFamily="18" charset="0"/>
                <a:ea typeface="楷体" panose="02010609060101010101" pitchFamily="49" charset="-122"/>
              </a:rPr>
              <a:t>. </a:t>
            </a:r>
            <a:r>
              <a:rPr lang="zh-CN" altLang="zh-CN" sz="2400" kern="100" dirty="0">
                <a:solidFill>
                  <a:srgbClr val="000000"/>
                </a:solidFill>
                <a:effectLst/>
                <a:latin typeface="Times New Roman" panose="02020603050405020304" pitchFamily="18" charset="0"/>
                <a:ea typeface="楷体" panose="02010609060101010101" pitchFamily="49" charset="-122"/>
              </a:rPr>
              <a:t>材料</a:t>
            </a:r>
            <a:r>
              <a:rPr lang="en-US" altLang="zh-CN" sz="2400" kern="100" dirty="0">
                <a:solidFill>
                  <a:srgbClr val="000000"/>
                </a:solidFill>
                <a:effectLst/>
                <a:latin typeface="Times New Roman" panose="02020603050405020304" pitchFamily="18" charset="0"/>
                <a:ea typeface="楷体" panose="02010609060101010101" pitchFamily="49" charset="-122"/>
              </a:rPr>
              <a:t>1</a:t>
            </a:r>
            <a:r>
              <a:rPr lang="zh-CN" altLang="zh-CN" sz="2400" kern="100" dirty="0">
                <a:solidFill>
                  <a:srgbClr val="000000"/>
                </a:solidFill>
                <a:effectLst/>
                <a:latin typeface="Times New Roman" panose="02020603050405020304" pitchFamily="18" charset="0"/>
                <a:ea typeface="楷体" panose="02010609060101010101" pitchFamily="49" charset="-122"/>
              </a:rPr>
              <a:t>，牛顿认为上帝是世界运动变化发展的第一推动力。</a:t>
            </a:r>
            <a:endParaRPr lang="zh-CN" altLang="zh-CN" sz="2400" kern="100" dirty="0">
              <a:effectLst/>
              <a:latin typeface="Times New Roman" panose="02020603050405020304" pitchFamily="18" charset="0"/>
              <a:ea typeface="宋体" panose="02010600030101010101" pitchFamily="2" charset="-122"/>
            </a:endParaRPr>
          </a:p>
          <a:p>
            <a:pPr indent="304800" algn="just">
              <a:lnSpc>
                <a:spcPct val="120000"/>
              </a:lnSpc>
            </a:pPr>
            <a:r>
              <a:rPr lang="en-US" altLang="zh-CN" sz="2400" kern="100" dirty="0">
                <a:solidFill>
                  <a:srgbClr val="000000"/>
                </a:solidFill>
                <a:effectLst/>
                <a:latin typeface="Times New Roman" panose="02020603050405020304" pitchFamily="18" charset="0"/>
                <a:ea typeface="楷体" panose="02010609060101010101" pitchFamily="49" charset="-122"/>
              </a:rPr>
              <a:t>  </a:t>
            </a:r>
            <a:r>
              <a:rPr lang="zh-CN" altLang="zh-CN" sz="2400" kern="100" dirty="0">
                <a:solidFill>
                  <a:srgbClr val="000000"/>
                </a:solidFill>
                <a:effectLst/>
                <a:latin typeface="Times New Roman" panose="02020603050405020304" pitchFamily="18" charset="0"/>
                <a:ea typeface="楷体" panose="02010609060101010101" pitchFamily="49" charset="-122"/>
              </a:rPr>
              <a:t>材料</a:t>
            </a:r>
            <a:r>
              <a:rPr lang="en-US" altLang="zh-CN" sz="2400" kern="100" dirty="0">
                <a:solidFill>
                  <a:srgbClr val="000000"/>
                </a:solidFill>
                <a:effectLst/>
                <a:latin typeface="Times New Roman" panose="02020603050405020304" pitchFamily="18" charset="0"/>
                <a:ea typeface="楷体" panose="02010609060101010101" pitchFamily="49" charset="-122"/>
              </a:rPr>
              <a:t>2</a:t>
            </a:r>
            <a:r>
              <a:rPr lang="zh-CN" altLang="zh-CN" sz="2400" kern="100" dirty="0">
                <a:solidFill>
                  <a:srgbClr val="000000"/>
                </a:solidFill>
                <a:effectLst/>
                <a:latin typeface="Times New Roman" panose="02020603050405020304" pitchFamily="18" charset="0"/>
                <a:ea typeface="楷体" panose="02010609060101010101" pitchFamily="49" charset="-122"/>
              </a:rPr>
              <a:t>，康德的“星云假说”理论认为“目前的大阳系起源于一团‘原始星云’不断旋转与断裂，而旋转断裂的原因在于内部引力、斥力的矛盾运动。”</a:t>
            </a:r>
            <a:endParaRPr lang="zh-CN" altLang="zh-CN" sz="2400" kern="100" dirty="0">
              <a:effectLst/>
              <a:latin typeface="Times New Roman" panose="02020603050405020304" pitchFamily="18" charset="0"/>
              <a:ea typeface="宋体" panose="02010600030101010101" pitchFamily="2" charset="-122"/>
            </a:endParaRPr>
          </a:p>
          <a:p>
            <a:pPr indent="304800" algn="just">
              <a:lnSpc>
                <a:spcPct val="120000"/>
              </a:lnSpc>
            </a:pPr>
            <a:r>
              <a:rPr lang="en-US" altLang="zh-CN" sz="2400" kern="100" dirty="0">
                <a:solidFill>
                  <a:srgbClr val="000000"/>
                </a:solidFill>
                <a:effectLst/>
                <a:latin typeface="Times New Roman" panose="02020603050405020304" pitchFamily="18" charset="0"/>
                <a:ea typeface="楷体" panose="02010609060101010101" pitchFamily="49" charset="-122"/>
              </a:rPr>
              <a:t>  </a:t>
            </a:r>
            <a:r>
              <a:rPr lang="zh-CN" altLang="zh-CN" sz="2400" kern="100" dirty="0">
                <a:solidFill>
                  <a:srgbClr val="000000"/>
                </a:solidFill>
                <a:effectLst/>
                <a:latin typeface="Times New Roman" panose="02020603050405020304" pitchFamily="18" charset="0"/>
                <a:ea typeface="楷体" panose="02010609060101010101" pitchFamily="49" charset="-122"/>
              </a:rPr>
              <a:t>材料</a:t>
            </a:r>
            <a:r>
              <a:rPr lang="en-US" altLang="zh-CN" sz="2400" kern="100" dirty="0">
                <a:solidFill>
                  <a:srgbClr val="000000"/>
                </a:solidFill>
                <a:effectLst/>
                <a:latin typeface="Times New Roman" panose="02020603050405020304" pitchFamily="18" charset="0"/>
                <a:ea typeface="楷体" panose="02010609060101010101" pitchFamily="49" charset="-122"/>
              </a:rPr>
              <a:t>3</a:t>
            </a:r>
            <a:r>
              <a:rPr lang="zh-CN" altLang="zh-CN" sz="2400" kern="100" dirty="0">
                <a:solidFill>
                  <a:srgbClr val="000000"/>
                </a:solidFill>
                <a:effectLst/>
                <a:latin typeface="Times New Roman" panose="02020603050405020304" pitchFamily="18" charset="0"/>
                <a:ea typeface="楷体" panose="02010609060101010101" pitchFamily="49" charset="-122"/>
              </a:rPr>
              <a:t>，柳宗元认为“山川者，特天地之物也。阴与阳者，气而游乎其间也。自动自休，自将自流。”</a:t>
            </a:r>
            <a:endParaRPr lang="zh-CN" altLang="zh-CN" sz="2400" kern="100" dirty="0">
              <a:effectLst/>
              <a:latin typeface="Times New Roman" panose="02020603050405020304" pitchFamily="18" charset="0"/>
              <a:ea typeface="宋体" panose="02010600030101010101" pitchFamily="2" charset="-122"/>
            </a:endParaRPr>
          </a:p>
          <a:p>
            <a:pPr indent="304800" algn="just">
              <a:lnSpc>
                <a:spcPct val="120000"/>
              </a:lnSpc>
            </a:pPr>
            <a:r>
              <a:rPr lang="en-US" altLang="zh-CN" sz="2400" kern="100" dirty="0">
                <a:solidFill>
                  <a:srgbClr val="000000"/>
                </a:solidFill>
                <a:effectLst/>
                <a:latin typeface="Times New Roman" panose="02020603050405020304" pitchFamily="18" charset="0"/>
                <a:ea typeface="楷体" panose="02010609060101010101" pitchFamily="49" charset="-122"/>
              </a:rPr>
              <a:t>  </a:t>
            </a:r>
            <a:r>
              <a:rPr lang="zh-CN" altLang="zh-CN" sz="2400" kern="100" dirty="0">
                <a:solidFill>
                  <a:srgbClr val="000000"/>
                </a:solidFill>
                <a:effectLst/>
                <a:latin typeface="Times New Roman" panose="02020603050405020304" pitchFamily="18" charset="0"/>
                <a:ea typeface="楷体" panose="02010609060101010101" pitchFamily="49" charset="-122"/>
              </a:rPr>
              <a:t>材料</a:t>
            </a:r>
            <a:r>
              <a:rPr lang="en-US" altLang="zh-CN" sz="2400" kern="100" dirty="0">
                <a:solidFill>
                  <a:srgbClr val="000000"/>
                </a:solidFill>
                <a:effectLst/>
                <a:latin typeface="Times New Roman" panose="02020603050405020304" pitchFamily="18" charset="0"/>
                <a:ea typeface="楷体" panose="02010609060101010101" pitchFamily="49" charset="-122"/>
              </a:rPr>
              <a:t>4</a:t>
            </a:r>
            <a:r>
              <a:rPr lang="zh-CN" altLang="zh-CN" sz="2400" kern="100" dirty="0">
                <a:solidFill>
                  <a:srgbClr val="000000"/>
                </a:solidFill>
                <a:effectLst/>
                <a:latin typeface="Times New Roman" panose="02020603050405020304" pitchFamily="18" charset="0"/>
                <a:ea typeface="楷体" panose="02010609060101010101" pitchFamily="49" charset="-122"/>
              </a:rPr>
              <a:t>，僧肇认为万事万物动与不动的根本原因皆在于心。如果心能“即动而求静”则“旋岚偃岳而常静，江河竞争而不流，野马飘鼓而不动……”</a:t>
            </a:r>
            <a:endParaRPr lang="zh-CN" altLang="zh-CN" sz="2400" kern="100" dirty="0">
              <a:effectLst/>
              <a:latin typeface="Times New Roman" panose="02020603050405020304" pitchFamily="18" charset="0"/>
              <a:ea typeface="宋体" panose="02010600030101010101" pitchFamily="2" charset="-122"/>
            </a:endParaRPr>
          </a:p>
          <a:p>
            <a:pPr indent="306070" algn="just">
              <a:lnSpc>
                <a:spcPct val="120000"/>
              </a:lnSpc>
            </a:pPr>
            <a:r>
              <a:rPr lang="zh-CN" altLang="zh-CN" sz="2400" b="1" kern="100" dirty="0">
                <a:solidFill>
                  <a:srgbClr val="000000"/>
                </a:solidFill>
                <a:effectLst/>
                <a:latin typeface="Times New Roman" panose="02020603050405020304" pitchFamily="18" charset="0"/>
                <a:ea typeface="宋体" panose="02010600030101010101" pitchFamily="2" charset="-122"/>
              </a:rPr>
              <a:t>结合上述材料，请回答：</a:t>
            </a:r>
            <a:endParaRPr lang="zh-CN" altLang="zh-CN" sz="2400" kern="100" dirty="0">
              <a:effectLst/>
              <a:latin typeface="Times New Roman" panose="02020603050405020304" pitchFamily="18" charset="0"/>
              <a:ea typeface="宋体" panose="02010600030101010101" pitchFamily="2" charset="-122"/>
            </a:endParaRPr>
          </a:p>
          <a:p>
            <a:pPr indent="306070" algn="just">
              <a:lnSpc>
                <a:spcPct val="120000"/>
              </a:lnSpc>
            </a:pP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1</a:t>
            </a:r>
            <a:r>
              <a:rPr lang="zh-CN" altLang="zh-CN" sz="2400" kern="100" dirty="0">
                <a:solidFill>
                  <a:srgbClr val="000000"/>
                </a:solidFill>
                <a:effectLst/>
                <a:latin typeface="Times New Roman" panose="02020603050405020304" pitchFamily="18" charset="0"/>
                <a:ea typeface="宋体" panose="02010600030101010101" pitchFamily="2" charset="-122"/>
              </a:rPr>
              <a:t>）比较材料</a:t>
            </a:r>
            <a:r>
              <a:rPr lang="en-US" altLang="zh-CN" sz="2400" kern="100" dirty="0">
                <a:solidFill>
                  <a:srgbClr val="000000"/>
                </a:solidFill>
                <a:effectLst/>
                <a:latin typeface="Times New Roman" panose="02020603050405020304" pitchFamily="18" charset="0"/>
                <a:ea typeface="宋体" panose="02010600030101010101" pitchFamily="2" charset="-122"/>
              </a:rPr>
              <a:t>1</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4</a:t>
            </a:r>
            <a:r>
              <a:rPr lang="zh-CN" altLang="zh-CN" sz="2400" kern="100" dirty="0">
                <a:solidFill>
                  <a:srgbClr val="000000"/>
                </a:solidFill>
                <a:effectLst/>
                <a:latin typeface="Times New Roman" panose="02020603050405020304" pitchFamily="18" charset="0"/>
                <a:ea typeface="宋体" panose="02010600030101010101" pitchFamily="2" charset="-122"/>
              </a:rPr>
              <a:t>，说明其哲学倾向的异同点。（</a:t>
            </a:r>
            <a:r>
              <a:rPr lang="en-US" altLang="zh-CN" sz="2400" kern="100" dirty="0">
                <a:solidFill>
                  <a:srgbClr val="000000"/>
                </a:solidFill>
                <a:effectLst/>
                <a:latin typeface="Times New Roman" panose="02020603050405020304" pitchFamily="18" charset="0"/>
                <a:ea typeface="宋体" panose="02010600030101010101" pitchFamily="2" charset="-122"/>
              </a:rPr>
              <a:t>5</a:t>
            </a:r>
            <a:r>
              <a:rPr lang="zh-CN" altLang="zh-CN" sz="2400" kern="100" dirty="0">
                <a:solidFill>
                  <a:srgbClr val="000000"/>
                </a:solidFill>
                <a:effectLst/>
                <a:latin typeface="Times New Roman" panose="02020603050405020304" pitchFamily="18" charset="0"/>
                <a:ea typeface="宋体" panose="02010600030101010101" pitchFamily="2" charset="-122"/>
              </a:rPr>
              <a:t>分）</a:t>
            </a:r>
            <a:endParaRPr lang="zh-CN" altLang="zh-CN" sz="2400" kern="100" dirty="0">
              <a:effectLst/>
              <a:latin typeface="Times New Roman" panose="02020603050405020304" pitchFamily="18" charset="0"/>
              <a:ea typeface="宋体" panose="02010600030101010101" pitchFamily="2" charset="-122"/>
            </a:endParaRPr>
          </a:p>
          <a:p>
            <a:pPr indent="306070" algn="just">
              <a:lnSpc>
                <a:spcPct val="120000"/>
              </a:lnSpc>
            </a:pP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2</a:t>
            </a:r>
            <a:r>
              <a:rPr lang="zh-CN" altLang="zh-CN" sz="2400" kern="100" dirty="0">
                <a:solidFill>
                  <a:srgbClr val="000000"/>
                </a:solidFill>
                <a:effectLst/>
                <a:latin typeface="Times New Roman" panose="02020603050405020304" pitchFamily="18" charset="0"/>
                <a:ea typeface="宋体" panose="02010600030101010101" pitchFamily="2" charset="-122"/>
              </a:rPr>
              <a:t>）比较材料</a:t>
            </a:r>
            <a:r>
              <a:rPr lang="en-US" altLang="zh-CN" sz="2400" kern="100" dirty="0">
                <a:solidFill>
                  <a:srgbClr val="000000"/>
                </a:solidFill>
                <a:effectLst/>
                <a:latin typeface="Times New Roman" panose="02020603050405020304" pitchFamily="18" charset="0"/>
                <a:ea typeface="宋体" panose="02010600030101010101" pitchFamily="2" charset="-122"/>
              </a:rPr>
              <a:t>2</a:t>
            </a: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3</a:t>
            </a:r>
            <a:r>
              <a:rPr lang="zh-CN" altLang="zh-CN" sz="2400" kern="100" dirty="0">
                <a:solidFill>
                  <a:srgbClr val="000000"/>
                </a:solidFill>
                <a:effectLst/>
                <a:latin typeface="Times New Roman" panose="02020603050405020304" pitchFamily="18" charset="0"/>
                <a:ea typeface="宋体" panose="02010600030101010101" pitchFamily="2" charset="-122"/>
              </a:rPr>
              <a:t>，说明其哲学倾向的相同点。（</a:t>
            </a:r>
            <a:r>
              <a:rPr lang="en-US" altLang="zh-CN" sz="2400" kern="100" dirty="0">
                <a:solidFill>
                  <a:srgbClr val="000000"/>
                </a:solidFill>
                <a:effectLst/>
                <a:latin typeface="Times New Roman" panose="02020603050405020304" pitchFamily="18" charset="0"/>
                <a:ea typeface="宋体" panose="02010600030101010101" pitchFamily="2" charset="-122"/>
              </a:rPr>
              <a:t>5</a:t>
            </a:r>
            <a:r>
              <a:rPr lang="zh-CN" altLang="zh-CN" sz="2400" kern="100" dirty="0">
                <a:solidFill>
                  <a:srgbClr val="000000"/>
                </a:solidFill>
                <a:effectLst/>
                <a:latin typeface="Times New Roman" panose="02020603050405020304" pitchFamily="18" charset="0"/>
                <a:ea typeface="宋体" panose="02010600030101010101" pitchFamily="2" charset="-122"/>
              </a:rPr>
              <a:t>分）</a:t>
            </a:r>
            <a:endParaRPr lang="zh-CN" altLang="zh-CN" sz="2400" kern="100" dirty="0">
              <a:effectLst/>
              <a:latin typeface="Times New Roman" panose="02020603050405020304" pitchFamily="18" charset="0"/>
              <a:ea typeface="宋体" panose="02010600030101010101" pitchFamily="2" charset="-122"/>
            </a:endParaRPr>
          </a:p>
          <a:p>
            <a:pPr indent="306070" algn="just">
              <a:lnSpc>
                <a:spcPct val="120000"/>
              </a:lnSpc>
            </a:pPr>
            <a:r>
              <a:rPr lang="zh-CN" altLang="zh-CN" sz="2400" kern="100" dirty="0">
                <a:solidFill>
                  <a:srgbClr val="000000"/>
                </a:solidFill>
                <a:effectLst/>
                <a:latin typeface="Times New Roman" panose="02020603050405020304" pitchFamily="18" charset="0"/>
                <a:ea typeface="宋体" panose="02010600030101010101" pitchFamily="2" charset="-122"/>
              </a:rPr>
              <a:t>（</a:t>
            </a:r>
            <a:r>
              <a:rPr lang="en-US" altLang="zh-CN" sz="2400" kern="100" dirty="0">
                <a:solidFill>
                  <a:srgbClr val="000000"/>
                </a:solidFill>
                <a:effectLst/>
                <a:latin typeface="Times New Roman" panose="02020603050405020304" pitchFamily="18" charset="0"/>
                <a:ea typeface="宋体" panose="02010600030101010101" pitchFamily="2" charset="-122"/>
              </a:rPr>
              <a:t>3</a:t>
            </a:r>
            <a:r>
              <a:rPr lang="zh-CN" altLang="zh-CN" sz="2400" kern="100" dirty="0">
                <a:solidFill>
                  <a:srgbClr val="000000"/>
                </a:solidFill>
                <a:effectLst/>
                <a:latin typeface="Times New Roman" panose="02020603050405020304" pitchFamily="18" charset="0"/>
                <a:ea typeface="宋体" panose="02010600030101010101" pitchFamily="2" charset="-122"/>
              </a:rPr>
              <a:t>）康德的“星云假说”理论被誉为“在形而上学僵化思维方式上打开一个缺口”，简要说明理由。（</a:t>
            </a:r>
            <a:r>
              <a:rPr lang="en-US" altLang="zh-CN" sz="2400" kern="100" dirty="0">
                <a:solidFill>
                  <a:srgbClr val="000000"/>
                </a:solidFill>
                <a:effectLst/>
                <a:latin typeface="Times New Roman" panose="02020603050405020304" pitchFamily="18" charset="0"/>
                <a:ea typeface="宋体" panose="02010600030101010101" pitchFamily="2" charset="-122"/>
              </a:rPr>
              <a:t>5</a:t>
            </a:r>
            <a:r>
              <a:rPr lang="zh-CN" altLang="zh-CN" sz="2400" kern="100" dirty="0">
                <a:solidFill>
                  <a:srgbClr val="000000"/>
                </a:solidFill>
                <a:effectLst/>
                <a:latin typeface="Times New Roman" panose="02020603050405020304" pitchFamily="18" charset="0"/>
                <a:ea typeface="宋体" panose="02010600030101010101" pitchFamily="2" charset="-122"/>
              </a:rPr>
              <a:t>分）</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6975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E031AA15-D304-43EB-9B3D-CAF2E3691D3E}"/>
              </a:ext>
            </a:extLst>
          </p:cNvPr>
          <p:cNvSpPr txBox="1"/>
          <p:nvPr/>
        </p:nvSpPr>
        <p:spPr>
          <a:xfrm>
            <a:off x="698241" y="866191"/>
            <a:ext cx="10795519" cy="5016758"/>
          </a:xfrm>
          <a:prstGeom prst="rect">
            <a:avLst/>
          </a:prstGeom>
          <a:noFill/>
        </p:spPr>
        <p:txBody>
          <a:bodyPr wrap="square">
            <a:spAutoFit/>
          </a:bodyPr>
          <a:lstStyle/>
          <a:p>
            <a:pPr algn="ctr">
              <a:spcBef>
                <a:spcPts val="0"/>
              </a:spcBef>
              <a:spcAft>
                <a:spcPts val="1200"/>
              </a:spcAft>
            </a:pPr>
            <a:r>
              <a:rPr lang="en-US" altLang="zh-CN" sz="5400" b="1" dirty="0" smtClean="0"/>
              <a:t>2022-2023-1</a:t>
            </a:r>
            <a:r>
              <a:rPr lang="zh-CN" altLang="en-US" sz="5400" b="1" dirty="0" smtClean="0"/>
              <a:t>学期</a:t>
            </a:r>
            <a:endParaRPr lang="en-US" altLang="zh-CN" sz="5400" b="1" dirty="0" smtClean="0"/>
          </a:p>
          <a:p>
            <a:pPr algn="ctr">
              <a:spcBef>
                <a:spcPts val="0"/>
              </a:spcBef>
              <a:spcAft>
                <a:spcPts val="1200"/>
              </a:spcAft>
            </a:pPr>
            <a:r>
              <a:rPr lang="zh-CN" altLang="en-US" sz="5400" b="1" dirty="0" smtClean="0"/>
              <a:t>线上马原期末考试</a:t>
            </a:r>
            <a:r>
              <a:rPr lang="zh-CN" altLang="zh-CN" sz="5400" b="1" dirty="0" smtClean="0"/>
              <a:t>题型分布</a:t>
            </a:r>
            <a:endParaRPr lang="zh-CN" altLang="zh-CN" sz="5400" b="1" dirty="0"/>
          </a:p>
          <a:p>
            <a:pPr algn="ctr"/>
            <a:r>
              <a:rPr lang="zh-CN" altLang="en-US" sz="4800" dirty="0" smtClean="0"/>
              <a:t>一、</a:t>
            </a:r>
            <a:r>
              <a:rPr lang="zh-CN" altLang="zh-CN" sz="4800" dirty="0" smtClean="0"/>
              <a:t>单选题</a:t>
            </a:r>
            <a:r>
              <a:rPr lang="en-US" altLang="zh-CN" sz="4800" dirty="0" smtClean="0"/>
              <a:t>    20*1</a:t>
            </a:r>
            <a:r>
              <a:rPr lang="zh-CN" altLang="zh-CN" sz="4800" dirty="0"/>
              <a:t>分</a:t>
            </a:r>
            <a:r>
              <a:rPr lang="en-US" altLang="zh-CN" sz="4800" dirty="0"/>
              <a:t>=20</a:t>
            </a:r>
            <a:r>
              <a:rPr lang="zh-CN" altLang="zh-CN" sz="4800" dirty="0"/>
              <a:t>分</a:t>
            </a:r>
          </a:p>
          <a:p>
            <a:pPr algn="ctr"/>
            <a:r>
              <a:rPr lang="zh-CN" altLang="en-US" sz="4800" dirty="0" smtClean="0"/>
              <a:t>二、</a:t>
            </a:r>
            <a:r>
              <a:rPr lang="zh-CN" altLang="zh-CN" sz="4800" dirty="0" smtClean="0"/>
              <a:t>多选题</a:t>
            </a:r>
            <a:r>
              <a:rPr lang="en-US" altLang="zh-CN" sz="4800" dirty="0" smtClean="0"/>
              <a:t>    10*2</a:t>
            </a:r>
            <a:r>
              <a:rPr lang="zh-CN" altLang="zh-CN" sz="4800" dirty="0"/>
              <a:t>分</a:t>
            </a:r>
            <a:r>
              <a:rPr lang="en-US" altLang="zh-CN" sz="4800" dirty="0"/>
              <a:t>=20</a:t>
            </a:r>
            <a:r>
              <a:rPr lang="zh-CN" altLang="zh-CN" sz="4800" dirty="0"/>
              <a:t>分</a:t>
            </a:r>
          </a:p>
          <a:p>
            <a:pPr algn="ctr"/>
            <a:r>
              <a:rPr lang="zh-CN" altLang="en-US" sz="4800" dirty="0" smtClean="0"/>
              <a:t>三、</a:t>
            </a:r>
            <a:r>
              <a:rPr lang="zh-CN" altLang="zh-CN" sz="4800" dirty="0" smtClean="0"/>
              <a:t>论述题</a:t>
            </a:r>
            <a:r>
              <a:rPr lang="en-US" altLang="zh-CN" sz="4800" dirty="0" smtClean="0"/>
              <a:t>    3*15</a:t>
            </a:r>
            <a:r>
              <a:rPr lang="zh-CN" altLang="zh-CN" sz="4800" dirty="0"/>
              <a:t>分</a:t>
            </a:r>
            <a:r>
              <a:rPr lang="en-US" altLang="zh-CN" sz="4800" dirty="0"/>
              <a:t>=45</a:t>
            </a:r>
            <a:r>
              <a:rPr lang="zh-CN" altLang="zh-CN" sz="4800" dirty="0"/>
              <a:t>分</a:t>
            </a:r>
          </a:p>
          <a:p>
            <a:pPr algn="ctr"/>
            <a:r>
              <a:rPr lang="zh-CN" altLang="en-US" sz="4800" dirty="0" smtClean="0"/>
              <a:t>四、</a:t>
            </a:r>
            <a:r>
              <a:rPr lang="zh-CN" altLang="zh-CN" sz="4800" dirty="0" smtClean="0"/>
              <a:t>材料题</a:t>
            </a:r>
            <a:r>
              <a:rPr lang="en-US" altLang="zh-CN" sz="4800" dirty="0" smtClean="0"/>
              <a:t>    1*15</a:t>
            </a:r>
            <a:r>
              <a:rPr lang="zh-CN" altLang="zh-CN" sz="4800" dirty="0"/>
              <a:t>分</a:t>
            </a:r>
            <a:r>
              <a:rPr lang="en-US" altLang="zh-CN" sz="4800" dirty="0"/>
              <a:t>=15</a:t>
            </a:r>
            <a:r>
              <a:rPr lang="zh-CN" altLang="zh-CN" sz="4800" dirty="0"/>
              <a:t>分</a:t>
            </a:r>
          </a:p>
        </p:txBody>
      </p:sp>
    </p:spTree>
    <p:extLst>
      <p:ext uri="{BB962C8B-B14F-4D97-AF65-F5344CB8AC3E}">
        <p14:creationId xmlns:p14="http://schemas.microsoft.com/office/powerpoint/2010/main" val="2467773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49BCEE4F-9CC4-49C4-9ABB-BB406D414A99}"/>
              </a:ext>
            </a:extLst>
          </p:cNvPr>
          <p:cNvSpPr txBox="1"/>
          <p:nvPr/>
        </p:nvSpPr>
        <p:spPr>
          <a:xfrm>
            <a:off x="653987" y="772173"/>
            <a:ext cx="10884025" cy="5562228"/>
          </a:xfrm>
          <a:prstGeom prst="rect">
            <a:avLst/>
          </a:prstGeom>
          <a:noFill/>
        </p:spPr>
        <p:txBody>
          <a:bodyPr wrap="square">
            <a:spAutoFit/>
          </a:bodyPr>
          <a:lstStyle/>
          <a:p>
            <a:pPr indent="276225" algn="just">
              <a:lnSpc>
                <a:spcPct val="150000"/>
              </a:lnSpc>
            </a:pPr>
            <a:r>
              <a:rPr lang="zh-CN" altLang="en-US" sz="2400" b="1" kern="0" dirty="0">
                <a:effectLst/>
                <a:latin typeface="ˎ̥"/>
                <a:ea typeface="宋体" panose="02010600030101010101" pitchFamily="2" charset="-122"/>
                <a:cs typeface="宋体" panose="02010600030101010101" pitchFamily="2" charset="-122"/>
              </a:rPr>
              <a:t>回答要点：</a:t>
            </a:r>
            <a:endParaRPr lang="en-US" altLang="zh-CN" sz="2400" b="1" kern="0" dirty="0">
              <a:effectLst/>
              <a:latin typeface="ˎ̥"/>
              <a:ea typeface="宋体" panose="02010600030101010101" pitchFamily="2" charset="-122"/>
              <a:cs typeface="宋体" panose="02010600030101010101" pitchFamily="2" charset="-122"/>
            </a:endParaRPr>
          </a:p>
          <a:p>
            <a:pPr indent="276225" algn="just">
              <a:lnSpc>
                <a:spcPct val="150000"/>
              </a:lnSpc>
            </a:pPr>
            <a:r>
              <a:rPr lang="zh-CN" altLang="zh-CN" sz="2400" kern="0" dirty="0">
                <a:effectLst/>
                <a:latin typeface="ˎ̥"/>
                <a:ea typeface="宋体" panose="02010600030101010101" pitchFamily="2" charset="-122"/>
                <a:cs typeface="宋体" panose="02010600030101010101" pitchFamily="2" charset="-122"/>
              </a:rPr>
              <a:t>（</a:t>
            </a:r>
            <a:r>
              <a:rPr lang="en-US" altLang="zh-CN" sz="2400" kern="0" dirty="0">
                <a:effectLst/>
                <a:latin typeface="ˎ̥"/>
                <a:ea typeface="宋体" panose="02010600030101010101" pitchFamily="2" charset="-122"/>
                <a:cs typeface="宋体" panose="02010600030101010101" pitchFamily="2" charset="-122"/>
              </a:rPr>
              <a:t>1</a:t>
            </a:r>
            <a:r>
              <a:rPr lang="zh-CN" altLang="zh-CN" sz="2400" kern="0" dirty="0">
                <a:effectLst/>
                <a:latin typeface="ˎ̥"/>
                <a:ea typeface="宋体" panose="02010600030101010101" pitchFamily="2" charset="-122"/>
                <a:cs typeface="宋体" panose="02010600030101010101" pitchFamily="2" charset="-122"/>
              </a:rPr>
              <a:t>）材料</a:t>
            </a:r>
            <a:r>
              <a:rPr lang="en-US" altLang="zh-CN" sz="2400" kern="0" dirty="0">
                <a:effectLst/>
                <a:latin typeface="ˎ̥"/>
                <a:ea typeface="宋体" panose="02010600030101010101" pitchFamily="2" charset="-122"/>
                <a:cs typeface="宋体" panose="02010600030101010101" pitchFamily="2" charset="-122"/>
              </a:rPr>
              <a:t>1</a:t>
            </a:r>
            <a:r>
              <a:rPr lang="zh-CN" altLang="zh-CN" sz="2400" kern="0" dirty="0">
                <a:effectLst/>
                <a:latin typeface="ˎ̥"/>
                <a:ea typeface="宋体" panose="02010600030101010101" pitchFamily="2" charset="-122"/>
                <a:cs typeface="宋体" panose="02010600030101010101" pitchFamily="2" charset="-122"/>
              </a:rPr>
              <a:t>、</a:t>
            </a:r>
            <a:r>
              <a:rPr lang="en-US" altLang="zh-CN" sz="2400" kern="0" dirty="0">
                <a:effectLst/>
                <a:latin typeface="ˎ̥"/>
                <a:ea typeface="宋体" panose="02010600030101010101" pitchFamily="2" charset="-122"/>
                <a:cs typeface="宋体" panose="02010600030101010101" pitchFamily="2" charset="-122"/>
              </a:rPr>
              <a:t>4</a:t>
            </a:r>
            <a:r>
              <a:rPr lang="zh-CN" altLang="zh-CN" sz="2400" kern="0" dirty="0">
                <a:effectLst/>
                <a:latin typeface="ˎ̥"/>
                <a:ea typeface="宋体" panose="02010600030101010101" pitchFamily="2" charset="-122"/>
                <a:cs typeface="宋体" panose="02010600030101010101" pitchFamily="2" charset="-122"/>
              </a:rPr>
              <a:t>相同点在于它们都是唯心主义和形而上学的错误观点</a:t>
            </a:r>
            <a:r>
              <a:rPr lang="zh-CN" altLang="en-US" sz="2400" kern="0" dirty="0">
                <a:latin typeface="ˎ̥"/>
                <a:cs typeface="宋体" panose="02010600030101010101" pitchFamily="2" charset="-122"/>
              </a:rPr>
              <a:t>，</a:t>
            </a:r>
            <a:r>
              <a:rPr lang="zh-CN" altLang="zh-CN" sz="2400" kern="0" dirty="0">
                <a:effectLst/>
                <a:latin typeface="ˎ̥"/>
                <a:ea typeface="宋体" panose="02010600030101010101" pitchFamily="2" charset="-122"/>
                <a:cs typeface="宋体" panose="02010600030101010101" pitchFamily="2" charset="-122"/>
              </a:rPr>
              <a:t>不同点在于材料</a:t>
            </a:r>
            <a:r>
              <a:rPr lang="en-US" altLang="zh-CN" sz="2400" kern="0" dirty="0">
                <a:effectLst/>
                <a:latin typeface="ˎ̥"/>
                <a:ea typeface="宋体" panose="02010600030101010101" pitchFamily="2" charset="-122"/>
                <a:cs typeface="宋体" panose="02010600030101010101" pitchFamily="2" charset="-122"/>
              </a:rPr>
              <a:t>1</a:t>
            </a:r>
            <a:r>
              <a:rPr lang="zh-CN" altLang="zh-CN" sz="2400" kern="0" dirty="0">
                <a:effectLst/>
                <a:latin typeface="ˎ̥"/>
                <a:ea typeface="宋体" panose="02010600030101010101" pitchFamily="2" charset="-122"/>
                <a:cs typeface="宋体" panose="02010600030101010101" pitchFamily="2" charset="-122"/>
              </a:rPr>
              <a:t>是客观唯心主义，材料</a:t>
            </a:r>
            <a:r>
              <a:rPr lang="en-US" altLang="zh-CN" sz="2400" kern="0" dirty="0">
                <a:effectLst/>
                <a:latin typeface="ˎ̥"/>
                <a:ea typeface="宋体" panose="02010600030101010101" pitchFamily="2" charset="-122"/>
                <a:cs typeface="宋体" panose="02010600030101010101" pitchFamily="2" charset="-122"/>
              </a:rPr>
              <a:t>4</a:t>
            </a:r>
            <a:r>
              <a:rPr lang="zh-CN" altLang="zh-CN" sz="2400" kern="0" dirty="0">
                <a:effectLst/>
                <a:latin typeface="ˎ̥"/>
                <a:ea typeface="宋体" panose="02010600030101010101" pitchFamily="2" charset="-122"/>
                <a:cs typeface="宋体" panose="02010600030101010101" pitchFamily="2" charset="-122"/>
              </a:rPr>
              <a:t>是主观唯心主义。</a:t>
            </a:r>
            <a:endParaRPr lang="zh-CN" altLang="zh-CN" sz="2400" kern="100" dirty="0">
              <a:effectLst/>
              <a:latin typeface="Times New Roman" panose="02020603050405020304" pitchFamily="18" charset="0"/>
              <a:ea typeface="宋体" panose="02010600030101010101" pitchFamily="2" charset="-122"/>
            </a:endParaRPr>
          </a:p>
          <a:p>
            <a:pPr indent="276225" algn="just">
              <a:lnSpc>
                <a:spcPct val="150000"/>
              </a:lnSpc>
            </a:pPr>
            <a:r>
              <a:rPr lang="zh-CN" altLang="zh-CN" sz="2400" kern="0" dirty="0">
                <a:effectLst/>
                <a:latin typeface="ˎ̥"/>
                <a:ea typeface="宋体" panose="02010600030101010101" pitchFamily="2" charset="-122"/>
                <a:cs typeface="宋体" panose="02010600030101010101" pitchFamily="2" charset="-122"/>
              </a:rPr>
              <a:t>（</a:t>
            </a:r>
            <a:r>
              <a:rPr lang="en-US" altLang="zh-CN" sz="2400" kern="0" dirty="0">
                <a:effectLst/>
                <a:latin typeface="ˎ̥"/>
                <a:ea typeface="宋体" panose="02010600030101010101" pitchFamily="2" charset="-122"/>
                <a:cs typeface="宋体" panose="02010600030101010101" pitchFamily="2" charset="-122"/>
              </a:rPr>
              <a:t>2</a:t>
            </a:r>
            <a:r>
              <a:rPr lang="zh-CN" altLang="zh-CN" sz="2400" kern="0" dirty="0">
                <a:effectLst/>
                <a:latin typeface="ˎ̥"/>
                <a:ea typeface="宋体" panose="02010600030101010101" pitchFamily="2" charset="-122"/>
                <a:cs typeface="宋体" panose="02010600030101010101" pitchFamily="2" charset="-122"/>
              </a:rPr>
              <a:t>）材料</a:t>
            </a:r>
            <a:r>
              <a:rPr lang="en-US" altLang="zh-CN" sz="2400" kern="0" dirty="0">
                <a:effectLst/>
                <a:latin typeface="ˎ̥"/>
                <a:ea typeface="宋体" panose="02010600030101010101" pitchFamily="2" charset="-122"/>
                <a:cs typeface="宋体" panose="02010600030101010101" pitchFamily="2" charset="-122"/>
              </a:rPr>
              <a:t>2</a:t>
            </a:r>
            <a:r>
              <a:rPr lang="zh-CN" altLang="zh-CN" sz="2400" kern="0" dirty="0">
                <a:effectLst/>
                <a:latin typeface="ˎ̥"/>
                <a:ea typeface="宋体" panose="02010600030101010101" pitchFamily="2" charset="-122"/>
                <a:cs typeface="宋体" panose="02010600030101010101" pitchFamily="2" charset="-122"/>
              </a:rPr>
              <a:t>、</a:t>
            </a:r>
            <a:r>
              <a:rPr lang="en-US" altLang="zh-CN" sz="2400" kern="0" dirty="0">
                <a:effectLst/>
                <a:latin typeface="ˎ̥"/>
                <a:ea typeface="宋体" panose="02010600030101010101" pitchFamily="2" charset="-122"/>
                <a:cs typeface="宋体" panose="02010600030101010101" pitchFamily="2" charset="-122"/>
              </a:rPr>
              <a:t>3</a:t>
            </a:r>
            <a:r>
              <a:rPr lang="zh-CN" altLang="zh-CN" sz="2400" kern="0" dirty="0">
                <a:effectLst/>
                <a:latin typeface="ˎ̥"/>
                <a:ea typeface="宋体" panose="02010600030101010101" pitchFamily="2" charset="-122"/>
                <a:cs typeface="宋体" panose="02010600030101010101" pitchFamily="2" charset="-122"/>
              </a:rPr>
              <a:t>都是辩证法的观点，它们都强调事物变化的根本原因在于事物内部的矛盾。</a:t>
            </a:r>
            <a:endParaRPr lang="zh-CN" altLang="zh-CN" sz="2400" kern="100" dirty="0">
              <a:effectLst/>
              <a:latin typeface="Times New Roman" panose="02020603050405020304" pitchFamily="18" charset="0"/>
              <a:ea typeface="宋体" panose="02010600030101010101" pitchFamily="2" charset="-122"/>
            </a:endParaRPr>
          </a:p>
          <a:p>
            <a:pPr indent="276225" algn="just">
              <a:lnSpc>
                <a:spcPct val="150000"/>
              </a:lnSpc>
            </a:pPr>
            <a:r>
              <a:rPr lang="zh-CN" altLang="zh-CN" sz="2400" kern="0" dirty="0">
                <a:effectLst/>
                <a:latin typeface="ˎ̥"/>
                <a:ea typeface="宋体" panose="02010600030101010101" pitchFamily="2" charset="-122"/>
                <a:cs typeface="宋体" panose="02010600030101010101" pitchFamily="2" charset="-122"/>
              </a:rPr>
              <a:t>（</a:t>
            </a:r>
            <a:r>
              <a:rPr lang="en-US" altLang="zh-CN" sz="2400" kern="0" dirty="0">
                <a:effectLst/>
                <a:latin typeface="ˎ̥"/>
                <a:ea typeface="宋体" panose="02010600030101010101" pitchFamily="2" charset="-122"/>
                <a:cs typeface="宋体" panose="02010600030101010101" pitchFamily="2" charset="-122"/>
              </a:rPr>
              <a:t>3</a:t>
            </a:r>
            <a:r>
              <a:rPr lang="zh-CN" altLang="zh-CN" sz="2400" kern="0" dirty="0">
                <a:effectLst/>
                <a:latin typeface="ˎ̥"/>
                <a:ea typeface="宋体" panose="02010600030101010101" pitchFamily="2" charset="-122"/>
                <a:cs typeface="宋体" panose="02010600030101010101" pitchFamily="2" charset="-122"/>
              </a:rPr>
              <a:t>）辩证法与形而上学的根本分歧在于是否承认矛盾、是否承认内部矛盾是事物变化发展的根本动力。牛顿把事物变化的原因归结为外部，这种形而上学的思维最后导致了唯心论。康德的“星云假说”用运动、变化、发展和矛盾的观点解释太阳系和宇宙的生成、发展，从而用辩证法的观点在形而上学僵化的思维方式上打开了一个缺口。</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7432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E031AA15-D304-43EB-9B3D-CAF2E3691D3E}"/>
              </a:ext>
            </a:extLst>
          </p:cNvPr>
          <p:cNvSpPr txBox="1"/>
          <p:nvPr/>
        </p:nvSpPr>
        <p:spPr>
          <a:xfrm>
            <a:off x="621784" y="342755"/>
            <a:ext cx="10795519" cy="5632311"/>
          </a:xfrm>
          <a:prstGeom prst="rect">
            <a:avLst/>
          </a:prstGeom>
          <a:noFill/>
        </p:spPr>
        <p:txBody>
          <a:bodyPr wrap="square">
            <a:spAutoFit/>
          </a:bodyPr>
          <a:lstStyle/>
          <a:p>
            <a:pPr algn="ctr">
              <a:lnSpc>
                <a:spcPct val="120000"/>
              </a:lnSpc>
            </a:pPr>
            <a:r>
              <a:rPr lang="zh-CN" altLang="zh-CN" sz="3600" b="1" kern="100" dirty="0">
                <a:effectLst/>
                <a:latin typeface="Times New Roman" panose="02020603050405020304" pitchFamily="18" charset="0"/>
                <a:ea typeface="黑体" panose="02010609060101010101" pitchFamily="49" charset="-122"/>
              </a:rPr>
              <a:t>一、单项选择题</a:t>
            </a:r>
            <a:endParaRPr lang="en-US" altLang="zh-CN" sz="3600" b="1" kern="100" dirty="0">
              <a:effectLst/>
              <a:latin typeface="Times New Roman" panose="02020603050405020304" pitchFamily="18" charset="0"/>
              <a:ea typeface="黑体" panose="02010609060101010101" pitchFamily="49" charset="-122"/>
            </a:endParaRPr>
          </a:p>
          <a:p>
            <a:pPr algn="just">
              <a:lnSpc>
                <a:spcPct val="120000"/>
              </a:lnSpc>
            </a:pPr>
            <a:r>
              <a:rPr lang="en-US" altLang="zh-CN" sz="2400" b="1" kern="100" dirty="0">
                <a:effectLst/>
                <a:latin typeface="宋体" panose="02010600030101010101" pitchFamily="2" charset="-122"/>
                <a:ea typeface="宋体" panose="02010600030101010101" pitchFamily="2" charset="-122"/>
                <a:cs typeface="宋体" panose="02010600030101010101" pitchFamily="2" charset="-122"/>
              </a:rPr>
              <a:t>1. </a:t>
            </a:r>
            <a:r>
              <a:rPr lang="zh-CN" altLang="zh-CN" sz="2400" b="1" kern="100" dirty="0">
                <a:effectLst/>
                <a:latin typeface="Times New Roman" panose="02020603050405020304" pitchFamily="18" charset="0"/>
                <a:ea typeface="宋体" panose="02010600030101010101" pitchFamily="2" charset="-122"/>
                <a:cs typeface="宋体" panose="02010600030101010101" pitchFamily="2" charset="-122"/>
              </a:rPr>
              <a:t>以下不属于马克思主义组成部分的理论是</a:t>
            </a:r>
            <a:r>
              <a:rPr lang="zh-CN" altLang="zh-CN" sz="2400" b="1" kern="100" dirty="0">
                <a:effectLst/>
                <a:latin typeface="Times New Roman" panose="02020603050405020304" pitchFamily="18" charset="0"/>
                <a:ea typeface="宋体" panose="02010600030101010101" pitchFamily="2" charset="-122"/>
              </a:rPr>
              <a:t>（ 　）。</a:t>
            </a:r>
          </a:p>
          <a:p>
            <a:pPr indent="228600" algn="just">
              <a:lnSpc>
                <a:spcPct val="120000"/>
              </a:lnSpc>
            </a:pPr>
            <a:r>
              <a:rPr lang="en-US" altLang="zh-CN" sz="2400" kern="100" dirty="0">
                <a:effectLst/>
                <a:latin typeface="Times New Roman" panose="02020603050405020304" pitchFamily="18" charset="0"/>
                <a:ea typeface="宋体" panose="02010600030101010101" pitchFamily="2" charset="-122"/>
              </a:rPr>
              <a:t>A. </a:t>
            </a:r>
            <a:r>
              <a:rPr lang="zh-CN" altLang="zh-CN" sz="2400" kern="100" dirty="0">
                <a:effectLst/>
                <a:latin typeface="Times New Roman" panose="02020603050405020304" pitchFamily="18" charset="0"/>
                <a:ea typeface="宋体" panose="02010600030101010101" pitchFamily="2" charset="-122"/>
              </a:rPr>
              <a:t>马克思主义哲学</a:t>
            </a:r>
            <a:r>
              <a:rPr lang="en-US" altLang="zh-CN" sz="2400" kern="100" dirty="0">
                <a:effectLst/>
                <a:latin typeface="Times New Roman" panose="02020603050405020304" pitchFamily="18" charset="0"/>
                <a:ea typeface="宋体" panose="02010600030101010101" pitchFamily="2" charset="-122"/>
              </a:rPr>
              <a:t>                   B. </a:t>
            </a:r>
            <a:r>
              <a:rPr lang="zh-CN" altLang="zh-CN" sz="2400" kern="100" dirty="0">
                <a:effectLst/>
                <a:latin typeface="Times New Roman" panose="02020603050405020304" pitchFamily="18" charset="0"/>
                <a:ea typeface="宋体" panose="02010600030101010101" pitchFamily="2" charset="-122"/>
              </a:rPr>
              <a:t>科学社会主义</a:t>
            </a:r>
          </a:p>
          <a:p>
            <a:pPr indent="228600" algn="just">
              <a:lnSpc>
                <a:spcPct val="120000"/>
              </a:lnSpc>
            </a:pPr>
            <a:r>
              <a:rPr lang="en-US" altLang="zh-CN" sz="2400" kern="100" dirty="0">
                <a:effectLst/>
                <a:latin typeface="Times New Roman" panose="02020603050405020304" pitchFamily="18" charset="0"/>
                <a:ea typeface="宋体" panose="02010600030101010101" pitchFamily="2" charset="-122"/>
              </a:rPr>
              <a:t>C. </a:t>
            </a:r>
            <a:r>
              <a:rPr lang="zh-CN" altLang="zh-CN" sz="2400" kern="100" dirty="0">
                <a:effectLst/>
                <a:latin typeface="Times New Roman" panose="02020603050405020304" pitchFamily="18" charset="0"/>
                <a:ea typeface="宋体" panose="02010600030101010101" pitchFamily="2" charset="-122"/>
              </a:rPr>
              <a:t>空想社会主义</a:t>
            </a:r>
            <a:r>
              <a:rPr lang="en-US" altLang="zh-CN" sz="2400" kern="100" dirty="0">
                <a:effectLst/>
                <a:latin typeface="Times New Roman" panose="02020603050405020304" pitchFamily="18" charset="0"/>
                <a:ea typeface="宋体" panose="02010600030101010101" pitchFamily="2" charset="-122"/>
              </a:rPr>
              <a:t>                       D. </a:t>
            </a:r>
            <a:r>
              <a:rPr lang="zh-CN" altLang="zh-CN" sz="2400" kern="100" dirty="0">
                <a:effectLst/>
                <a:latin typeface="Times New Roman" panose="02020603050405020304" pitchFamily="18" charset="0"/>
                <a:ea typeface="宋体" panose="02010600030101010101" pitchFamily="2" charset="-122"/>
              </a:rPr>
              <a:t>马克思主义政治经济学</a:t>
            </a:r>
          </a:p>
          <a:p>
            <a:pPr algn="just">
              <a:lnSpc>
                <a:spcPct val="120000"/>
              </a:lnSpc>
            </a:pPr>
            <a:r>
              <a:rPr lang="en-US" altLang="zh-CN" sz="2400" b="1" kern="100" dirty="0">
                <a:effectLst/>
                <a:latin typeface="宋体" panose="02010600030101010101" pitchFamily="2" charset="-122"/>
                <a:ea typeface="宋体" panose="02010600030101010101" pitchFamily="2" charset="-122"/>
                <a:cs typeface="宋体" panose="02010600030101010101" pitchFamily="2" charset="-122"/>
              </a:rPr>
              <a:t>2</a:t>
            </a:r>
            <a:r>
              <a:rPr lang="en-US" altLang="zh-CN" sz="2400" b="1" kern="100" dirty="0" smtClean="0">
                <a:effectLst/>
                <a:latin typeface="宋体" panose="02010600030101010101" pitchFamily="2" charset="-122"/>
                <a:ea typeface="宋体" panose="02010600030101010101" pitchFamily="2" charset="-122"/>
                <a:cs typeface="宋体" panose="02010600030101010101" pitchFamily="2" charset="-122"/>
              </a:rPr>
              <a:t>.</a:t>
            </a:r>
            <a:r>
              <a:rPr lang="zh-CN" altLang="en-US" sz="2400" b="1" kern="100" dirty="0">
                <a:latin typeface="宋体" panose="02010600030101010101" pitchFamily="2" charset="-122"/>
                <a:cs typeface="宋体" panose="02010600030101010101" pitchFamily="2" charset="-122"/>
              </a:rPr>
              <a:t>下列关于运动的说法正确的是（　　</a:t>
            </a:r>
            <a:r>
              <a:rPr lang="zh-CN" altLang="en-US" sz="2400" b="1" kern="100" dirty="0" smtClean="0">
                <a:latin typeface="宋体" panose="02010600030101010101" pitchFamily="2" charset="-122"/>
                <a:cs typeface="宋体" panose="02010600030101010101" pitchFamily="2" charset="-122"/>
              </a:rPr>
              <a:t>）</a:t>
            </a:r>
            <a:endParaRPr lang="en-US" altLang="zh-CN" sz="2400" b="1" kern="100" dirty="0" smtClean="0">
              <a:latin typeface="宋体" panose="02010600030101010101" pitchFamily="2" charset="-122"/>
              <a:cs typeface="宋体" panose="02010600030101010101" pitchFamily="2" charset="-122"/>
            </a:endParaRPr>
          </a:p>
          <a:p>
            <a:pPr algn="just">
              <a:lnSpc>
                <a:spcPct val="120000"/>
              </a:lnSpc>
            </a:pPr>
            <a:r>
              <a:rPr lang="en-US" altLang="zh-CN" sz="2400" b="1" kern="100" dirty="0" smtClean="0">
                <a:latin typeface="宋体" panose="02010600030101010101" pitchFamily="2" charset="-122"/>
                <a:cs typeface="宋体" panose="02010600030101010101" pitchFamily="2" charset="-122"/>
              </a:rPr>
              <a:t>  </a:t>
            </a:r>
            <a:r>
              <a:rPr lang="en-US" altLang="zh-CN" sz="2400" kern="100" dirty="0" smtClean="0">
                <a:latin typeface="Times New Roman" pitchFamily="18" charset="0"/>
                <a:cs typeface="Times New Roman" pitchFamily="18" charset="0"/>
              </a:rPr>
              <a:t>A. </a:t>
            </a:r>
            <a:r>
              <a:rPr lang="zh-CN" altLang="en-US" sz="2400" kern="100" dirty="0" smtClean="0">
                <a:latin typeface="Times New Roman" pitchFamily="18" charset="0"/>
                <a:cs typeface="Times New Roman" pitchFamily="18" charset="0"/>
              </a:rPr>
              <a:t>运动</a:t>
            </a:r>
            <a:r>
              <a:rPr lang="zh-CN" altLang="en-US" sz="2400" kern="100" dirty="0">
                <a:latin typeface="Times New Roman" pitchFamily="18" charset="0"/>
                <a:cs typeface="Times New Roman" pitchFamily="18" charset="0"/>
              </a:rPr>
              <a:t>是物质的唯一特性 </a:t>
            </a:r>
            <a:r>
              <a:rPr lang="zh-CN" altLang="en-US" sz="2400" kern="100" dirty="0" smtClean="0">
                <a:latin typeface="Times New Roman" pitchFamily="18" charset="0"/>
                <a:cs typeface="Times New Roman" pitchFamily="18" charset="0"/>
              </a:rPr>
              <a:t>       </a:t>
            </a:r>
            <a:r>
              <a:rPr lang="en-US" altLang="zh-CN" sz="2400" kern="100" dirty="0" smtClean="0">
                <a:latin typeface="Times New Roman" pitchFamily="18" charset="0"/>
                <a:cs typeface="Times New Roman" pitchFamily="18" charset="0"/>
              </a:rPr>
              <a:t>B. </a:t>
            </a:r>
            <a:r>
              <a:rPr lang="zh-CN" altLang="en-US" sz="2400" kern="100" dirty="0" smtClean="0">
                <a:latin typeface="Times New Roman" pitchFamily="18" charset="0"/>
                <a:cs typeface="Times New Roman" pitchFamily="18" charset="0"/>
              </a:rPr>
              <a:t>物体</a:t>
            </a:r>
            <a:r>
              <a:rPr lang="zh-CN" altLang="en-US" sz="2400" kern="100" dirty="0">
                <a:latin typeface="Times New Roman" pitchFamily="18" charset="0"/>
                <a:cs typeface="Times New Roman" pitchFamily="18" charset="0"/>
              </a:rPr>
              <a:t>的位置没有变化就是不</a:t>
            </a:r>
            <a:r>
              <a:rPr lang="zh-CN" altLang="en-US" sz="2400" kern="100" dirty="0" smtClean="0">
                <a:latin typeface="Times New Roman" pitchFamily="18" charset="0"/>
                <a:cs typeface="Times New Roman" pitchFamily="18" charset="0"/>
              </a:rPr>
              <a:t>运动</a:t>
            </a:r>
            <a:endParaRPr lang="en-US" altLang="zh-CN" sz="2400" kern="100" dirty="0" smtClean="0">
              <a:latin typeface="Times New Roman" pitchFamily="18" charset="0"/>
              <a:cs typeface="Times New Roman" pitchFamily="18" charset="0"/>
            </a:endParaRPr>
          </a:p>
          <a:p>
            <a:pPr algn="just">
              <a:lnSpc>
                <a:spcPct val="120000"/>
              </a:lnSpc>
            </a:pPr>
            <a:r>
              <a:rPr lang="en-US" altLang="zh-CN" sz="2400" kern="100" dirty="0" smtClean="0">
                <a:latin typeface="Times New Roman" pitchFamily="18" charset="0"/>
                <a:cs typeface="Times New Roman" pitchFamily="18" charset="0"/>
              </a:rPr>
              <a:t>    C. </a:t>
            </a:r>
            <a:r>
              <a:rPr lang="zh-CN" altLang="en-US" sz="2400" kern="100" dirty="0" smtClean="0">
                <a:latin typeface="Times New Roman" pitchFamily="18" charset="0"/>
                <a:cs typeface="Times New Roman" pitchFamily="18" charset="0"/>
              </a:rPr>
              <a:t>运动</a:t>
            </a:r>
            <a:r>
              <a:rPr lang="zh-CN" altLang="en-US" sz="2400" kern="100" dirty="0">
                <a:latin typeface="Times New Roman" pitchFamily="18" charset="0"/>
                <a:cs typeface="Times New Roman" pitchFamily="18" charset="0"/>
              </a:rPr>
              <a:t>是无条件的，</a:t>
            </a:r>
            <a:r>
              <a:rPr lang="zh-CN" altLang="en-US" sz="2400" kern="100" dirty="0" smtClean="0">
                <a:latin typeface="Times New Roman" pitchFamily="18" charset="0"/>
                <a:cs typeface="Times New Roman" pitchFamily="18" charset="0"/>
              </a:rPr>
              <a:t>绝对的    </a:t>
            </a:r>
            <a:r>
              <a:rPr lang="en-US" altLang="zh-CN" sz="2400" kern="100" dirty="0" smtClean="0">
                <a:latin typeface="Times New Roman" pitchFamily="18" charset="0"/>
                <a:cs typeface="Times New Roman" pitchFamily="18" charset="0"/>
              </a:rPr>
              <a:t>D</a:t>
            </a:r>
            <a:r>
              <a:rPr lang="en-US" altLang="zh-CN" sz="2400" kern="100" dirty="0">
                <a:latin typeface="Times New Roman" pitchFamily="18" charset="0"/>
                <a:cs typeface="Times New Roman" pitchFamily="18" charset="0"/>
              </a:rPr>
              <a:t>. </a:t>
            </a:r>
            <a:r>
              <a:rPr lang="zh-CN" altLang="en-US" sz="2400" kern="100" dirty="0">
                <a:latin typeface="Times New Roman" pitchFamily="18" charset="0"/>
                <a:cs typeface="Times New Roman" pitchFamily="18" charset="0"/>
              </a:rPr>
              <a:t>运动和静止是对立</a:t>
            </a:r>
            <a:r>
              <a:rPr lang="zh-CN" altLang="en-US" sz="2400" kern="100" dirty="0" smtClean="0">
                <a:latin typeface="Times New Roman" pitchFamily="18" charset="0"/>
                <a:cs typeface="Times New Roman" pitchFamily="18" charset="0"/>
              </a:rPr>
              <a:t>的</a:t>
            </a:r>
            <a:endParaRPr lang="en-US" altLang="zh-CN" sz="2400" kern="100" dirty="0" smtClean="0">
              <a:latin typeface="Times New Roman" pitchFamily="18" charset="0"/>
              <a:cs typeface="Times New Roman" pitchFamily="18" charset="0"/>
            </a:endParaRPr>
          </a:p>
          <a:p>
            <a:pPr algn="just">
              <a:lnSpc>
                <a:spcPct val="120000"/>
              </a:lnSpc>
            </a:pPr>
            <a:r>
              <a:rPr lang="en-US" altLang="zh-CN" sz="2400" b="1" kern="100" dirty="0" smtClean="0">
                <a:effectLst/>
                <a:latin typeface="Times New Roman" panose="02020603050405020304" pitchFamily="18" charset="0"/>
                <a:ea typeface="宋体" panose="02010600030101010101" pitchFamily="2" charset="-122"/>
              </a:rPr>
              <a:t>3</a:t>
            </a:r>
            <a:r>
              <a:rPr lang="en-US" altLang="zh-CN" sz="2400" b="1" kern="100" dirty="0">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《亲爱的，热爱的》播出后，常驻微博红热搜，然而在豆瓣电影评分里，不同于微博的好评，仅获得了</a:t>
            </a:r>
            <a:r>
              <a:rPr lang="en-US" altLang="zh-CN" sz="2400" b="1" kern="100" dirty="0">
                <a:effectLst/>
                <a:latin typeface="Times New Roman" panose="02020603050405020304" pitchFamily="18" charset="0"/>
                <a:ea typeface="宋体" panose="02010600030101010101" pitchFamily="2" charset="-122"/>
              </a:rPr>
              <a:t>6.6</a:t>
            </a:r>
            <a:r>
              <a:rPr lang="zh-CN" altLang="zh-CN" sz="2400" b="1" kern="100" dirty="0">
                <a:effectLst/>
                <a:latin typeface="Times New Roman" panose="02020603050405020304" pitchFamily="18" charset="0"/>
                <a:ea typeface="宋体" panose="02010600030101010101" pitchFamily="2" charset="-122"/>
              </a:rPr>
              <a:t>分，且遭到不少影评人的批判，对于同一事物，不同的人有不同的反映，这说明（</a:t>
            </a:r>
            <a:r>
              <a:rPr lang="en-US" altLang="zh-CN" sz="2400" b="1" kern="100" dirty="0">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a:t>
            </a:r>
          </a:p>
          <a:p>
            <a:pPr indent="304800" algn="just">
              <a:lnSpc>
                <a:spcPct val="120000"/>
              </a:lnSpc>
            </a:pPr>
            <a:r>
              <a:rPr lang="en-US" altLang="zh-CN" sz="2400" kern="100" dirty="0">
                <a:effectLst/>
                <a:latin typeface="Times New Roman" panose="02020603050405020304" pitchFamily="18" charset="0"/>
                <a:ea typeface="宋体" panose="02010600030101010101" pitchFamily="2" charset="-122"/>
              </a:rPr>
              <a:t>A</a:t>
            </a:r>
            <a:r>
              <a:rPr lang="zh-CN" altLang="zh-CN" sz="2400" kern="100" dirty="0">
                <a:effectLst/>
                <a:latin typeface="Times New Roman" panose="02020603050405020304" pitchFamily="18" charset="0"/>
                <a:ea typeface="宋体" panose="02010600030101010101" pitchFamily="2" charset="-122"/>
              </a:rPr>
              <a:t>．意识是主体的自由创造</a:t>
            </a:r>
            <a:r>
              <a:rPr lang="en-US" altLang="zh-CN" sz="2400" kern="100" dirty="0">
                <a:effectLst/>
                <a:latin typeface="Times New Roman" panose="02020603050405020304" pitchFamily="18" charset="0"/>
                <a:ea typeface="宋体" panose="02010600030101010101" pitchFamily="2" charset="-122"/>
              </a:rPr>
              <a:t>	            B</a:t>
            </a:r>
            <a:r>
              <a:rPr lang="zh-CN" altLang="zh-CN" sz="2400" kern="100" dirty="0">
                <a:effectLst/>
                <a:latin typeface="Times New Roman" panose="02020603050405020304" pitchFamily="18" charset="0"/>
                <a:ea typeface="宋体" panose="02010600030101010101" pitchFamily="2" charset="-122"/>
              </a:rPr>
              <a:t>．意识不受客体影响</a:t>
            </a:r>
          </a:p>
          <a:p>
            <a:pPr indent="304800" algn="just">
              <a:lnSpc>
                <a:spcPct val="120000"/>
              </a:lnSpc>
            </a:pPr>
            <a:r>
              <a:rPr lang="en-US" altLang="zh-CN" sz="2400" kern="100" dirty="0">
                <a:effectLst/>
                <a:latin typeface="Times New Roman" panose="02020603050405020304" pitchFamily="18" charset="0"/>
                <a:ea typeface="宋体" panose="02010600030101010101" pitchFamily="2" charset="-122"/>
              </a:rPr>
              <a:t>C</a:t>
            </a:r>
            <a:r>
              <a:rPr lang="zh-CN" altLang="zh-CN" sz="2400" kern="100" dirty="0">
                <a:effectLst/>
                <a:latin typeface="Times New Roman" panose="02020603050405020304" pitchFamily="18" charset="0"/>
                <a:ea typeface="宋体" panose="02010600030101010101" pitchFamily="2" charset="-122"/>
              </a:rPr>
              <a:t>．意识受主体状况的影响</a:t>
            </a:r>
            <a:r>
              <a:rPr lang="en-US" altLang="zh-CN" sz="2400" kern="100" dirty="0">
                <a:effectLst/>
                <a:latin typeface="Times New Roman" panose="02020603050405020304" pitchFamily="18" charset="0"/>
                <a:ea typeface="宋体" panose="02010600030101010101" pitchFamily="2" charset="-122"/>
              </a:rPr>
              <a:t>	            D</a:t>
            </a:r>
            <a:r>
              <a:rPr lang="zh-CN" altLang="zh-CN" sz="2400" kern="100" dirty="0">
                <a:effectLst/>
                <a:latin typeface="Times New Roman" panose="02020603050405020304" pitchFamily="18" charset="0"/>
                <a:ea typeface="宋体" panose="02010600030101010101" pitchFamily="2" charset="-122"/>
              </a:rPr>
              <a:t>．意识的内容是主观的</a:t>
            </a:r>
            <a:endParaRPr lang="en-US" altLang="zh-CN" sz="2400" kern="100" dirty="0">
              <a:latin typeface="Times New Roman" panose="02020603050405020304" pitchFamily="18" charset="0"/>
            </a:endParaRPr>
          </a:p>
        </p:txBody>
      </p:sp>
    </p:spTree>
    <p:extLst>
      <p:ext uri="{BB962C8B-B14F-4D97-AF65-F5344CB8AC3E}">
        <p14:creationId xmlns:p14="http://schemas.microsoft.com/office/powerpoint/2010/main" val="635492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E031AA15-D304-43EB-9B3D-CAF2E3691D3E}"/>
              </a:ext>
            </a:extLst>
          </p:cNvPr>
          <p:cNvSpPr txBox="1"/>
          <p:nvPr/>
        </p:nvSpPr>
        <p:spPr>
          <a:xfrm>
            <a:off x="698240" y="1008581"/>
            <a:ext cx="10795519" cy="4481933"/>
          </a:xfrm>
          <a:prstGeom prst="rect">
            <a:avLst/>
          </a:prstGeom>
          <a:noFill/>
        </p:spPr>
        <p:txBody>
          <a:bodyPr wrap="square">
            <a:spAutoFit/>
          </a:bodyPr>
          <a:lstStyle/>
          <a:p>
            <a:pPr algn="just">
              <a:lnSpc>
                <a:spcPct val="120000"/>
              </a:lnSpc>
            </a:pPr>
            <a:r>
              <a:rPr lang="en-US" altLang="zh-CN" sz="2400" b="1" kern="100" dirty="0">
                <a:effectLst/>
                <a:latin typeface="Times New Roman" panose="02020603050405020304" pitchFamily="18" charset="0"/>
                <a:ea typeface="宋体" panose="02010600030101010101" pitchFamily="2" charset="-122"/>
              </a:rPr>
              <a:t>4. </a:t>
            </a:r>
            <a:r>
              <a:rPr lang="zh-CN" altLang="zh-CN" sz="2400" b="1" kern="100" dirty="0">
                <a:effectLst/>
                <a:latin typeface="Times New Roman" panose="02020603050405020304" pitchFamily="18" charset="0"/>
                <a:ea typeface="宋体" panose="02010600030101010101" pitchFamily="2" charset="-122"/>
              </a:rPr>
              <a:t>某地区进入供暖季后常常出现雾霾，而一旦出现大风天气或等到春暖花开后，雾霾就会散去或减少，从该地区较长时间的数据变化看，经过人们努力治霾，污染物排放总量在持续走低；但在某些时段，环境空气质量污染指数会迅速攀升，甚至“爆表”。这种看似“矛盾”的现象凸显了大气污染防治的一大特点：天帮忙很重要，但人努力才是根本。“人努力”与“天帮忙” 之间的关系对我们正确处理主观能动性和客观规律之间辩证关系的启示是（</a:t>
            </a:r>
            <a:r>
              <a:rPr lang="en-US" altLang="zh-CN" sz="2400" b="1" kern="100" dirty="0">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a:t>
            </a:r>
            <a:r>
              <a:rPr lang="en-US" altLang="zh-CN" sz="2400" b="1" kern="100" dirty="0">
                <a:effectLst/>
                <a:latin typeface="Times New Roman" panose="02020603050405020304" pitchFamily="18" charset="0"/>
                <a:ea typeface="宋体" panose="02010600030101010101" pitchFamily="2" charset="-122"/>
              </a:rPr>
              <a:t> </a:t>
            </a:r>
            <a:endParaRPr lang="zh-CN" altLang="zh-CN" sz="2400" b="1" kern="100" dirty="0">
              <a:effectLst/>
              <a:latin typeface="Times New Roman" panose="02020603050405020304" pitchFamily="18" charset="0"/>
              <a:ea typeface="宋体" panose="02010600030101010101" pitchFamily="2" charset="-122"/>
            </a:endParaRP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A</a:t>
            </a:r>
            <a:r>
              <a:rPr lang="zh-CN" altLang="zh-CN" sz="2400" kern="100" dirty="0">
                <a:effectLst/>
                <a:latin typeface="Times New Roman" panose="02020603050405020304" pitchFamily="18" charset="0"/>
                <a:ea typeface="宋体" panose="02010600030101010101" pitchFamily="2" charset="-122"/>
              </a:rPr>
              <a:t>．尊重事物的客观规律是正确发挥主观能动性的前提</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B</a:t>
            </a:r>
            <a:r>
              <a:rPr lang="zh-CN" altLang="zh-CN" sz="2400" kern="100" dirty="0">
                <a:effectLst/>
                <a:latin typeface="Times New Roman" panose="02020603050405020304" pitchFamily="18" charset="0"/>
                <a:ea typeface="宋体" panose="02010600030101010101" pitchFamily="2" charset="-122"/>
              </a:rPr>
              <a:t>．人类有意识的思想活动是掌握客观规律的根本前提</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C</a:t>
            </a:r>
            <a:r>
              <a:rPr lang="zh-CN" altLang="zh-CN" sz="2400" kern="100" dirty="0">
                <a:effectLst/>
                <a:latin typeface="Times New Roman" panose="02020603050405020304" pitchFamily="18" charset="0"/>
                <a:ea typeface="宋体" panose="02010600030101010101" pitchFamily="2" charset="-122"/>
              </a:rPr>
              <a:t>．认识活动是客观规律性与主观能动性相统一的基础</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D</a:t>
            </a:r>
            <a:r>
              <a:rPr lang="zh-CN" altLang="zh-CN" sz="2400" kern="100" dirty="0">
                <a:effectLst/>
                <a:latin typeface="Times New Roman" panose="02020603050405020304" pitchFamily="18" charset="0"/>
                <a:ea typeface="宋体" panose="02010600030101010101" pitchFamily="2" charset="-122"/>
              </a:rPr>
              <a:t>．尚未认识的外在自然规律对人的实践活动起着至关重要的作用</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7893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AF26F035-9D48-419D-9B0F-C36D1D5ACC64}"/>
              </a:ext>
            </a:extLst>
          </p:cNvPr>
          <p:cNvSpPr txBox="1"/>
          <p:nvPr/>
        </p:nvSpPr>
        <p:spPr>
          <a:xfrm>
            <a:off x="409769" y="561548"/>
            <a:ext cx="11372461" cy="5811527"/>
          </a:xfrm>
          <a:prstGeom prst="rect">
            <a:avLst/>
          </a:prstGeom>
          <a:noFill/>
        </p:spPr>
        <p:txBody>
          <a:bodyPr wrap="square">
            <a:spAutoFit/>
          </a:bodyPr>
          <a:lstStyle/>
          <a:p>
            <a:pPr algn="just">
              <a:lnSpc>
                <a:spcPct val="120000"/>
              </a:lnSpc>
            </a:pPr>
            <a:r>
              <a:rPr lang="en-US" altLang="zh-CN" sz="2400" b="1" kern="100" dirty="0">
                <a:effectLst/>
                <a:latin typeface="Times New Roman" panose="02020603050405020304" pitchFamily="18" charset="0"/>
                <a:ea typeface="宋体" panose="02010600030101010101" pitchFamily="2" charset="-122"/>
              </a:rPr>
              <a:t>5. </a:t>
            </a:r>
            <a:r>
              <a:rPr lang="zh-CN" altLang="zh-CN" sz="2400" b="1" kern="100" dirty="0">
                <a:effectLst/>
                <a:latin typeface="Times New Roman" panose="02020603050405020304" pitchFamily="18" charset="0"/>
                <a:ea typeface="宋体" panose="02010600030101010101" pitchFamily="2" charset="-122"/>
              </a:rPr>
              <a:t>《百喻经》中有一则寓言，有一个愚人到别人家去做客，他嫌菜没有味道，主人就给他加了点盐，菜里加盐之后，味道好极了。愚人就想：菜之所以鲜美，是因为有了盐，加一点点就如此鲜美，如果加更多的盐，岂不更加好吃？回家之后，他把一把盐放进嘴里，结果又苦又咸。这则寓言给我们的启示是（</a:t>
            </a:r>
            <a:r>
              <a:rPr lang="en-US" altLang="zh-CN" sz="2400" b="1" kern="100" dirty="0">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a:t>
            </a: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A. </a:t>
            </a:r>
            <a:r>
              <a:rPr lang="zh-CN" altLang="zh-CN" sz="2400" kern="100" dirty="0">
                <a:effectLst/>
                <a:latin typeface="Times New Roman" panose="02020603050405020304" pitchFamily="18" charset="0"/>
                <a:ea typeface="宋体" panose="02010600030101010101" pitchFamily="2" charset="-122"/>
              </a:rPr>
              <a:t>在事物的发展过程中要时时注意事物的自我否定</a:t>
            </a: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B. </a:t>
            </a:r>
            <a:r>
              <a:rPr lang="zh-CN" altLang="zh-CN" sz="2400" kern="100" dirty="0">
                <a:effectLst/>
                <a:latin typeface="Times New Roman" panose="02020603050405020304" pitchFamily="18" charset="0"/>
                <a:ea typeface="宋体" panose="02010600030101010101" pitchFamily="2" charset="-122"/>
              </a:rPr>
              <a:t>在认识和处理问题时要掌握适度原则</a:t>
            </a: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C. </a:t>
            </a:r>
            <a:r>
              <a:rPr lang="zh-CN" altLang="zh-CN" sz="2400" kern="100" dirty="0">
                <a:effectLst/>
                <a:latin typeface="Times New Roman" panose="02020603050405020304" pitchFamily="18" charset="0"/>
                <a:ea typeface="宋体" panose="02010600030101010101" pitchFamily="2" charset="-122"/>
              </a:rPr>
              <a:t>不可能通过一些现象而去认识某个事物的本质</a:t>
            </a: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D. </a:t>
            </a:r>
            <a:r>
              <a:rPr lang="zh-CN" altLang="zh-CN" sz="2400" kern="100" dirty="0">
                <a:effectLst/>
                <a:latin typeface="Times New Roman" panose="02020603050405020304" pitchFamily="18" charset="0"/>
                <a:ea typeface="宋体" panose="02010600030101010101" pitchFamily="2" charset="-122"/>
              </a:rPr>
              <a:t>持续的质变会引起事物发生量的变化</a:t>
            </a:r>
          </a:p>
          <a:p>
            <a:pPr algn="just">
              <a:lnSpc>
                <a:spcPct val="120000"/>
              </a:lnSpc>
            </a:pPr>
            <a:r>
              <a:rPr lang="en-US" altLang="zh-CN" sz="2400" b="1" kern="100" dirty="0">
                <a:effectLst/>
                <a:latin typeface="Times New Roman" panose="02020603050405020304" pitchFamily="18" charset="0"/>
                <a:ea typeface="宋体" panose="02010600030101010101" pitchFamily="2" charset="-122"/>
              </a:rPr>
              <a:t>6. </a:t>
            </a:r>
            <a:r>
              <a:rPr lang="zh-CN" altLang="zh-CN" sz="2400" b="1" kern="100" dirty="0">
                <a:effectLst/>
                <a:latin typeface="Times New Roman" panose="02020603050405020304" pitchFamily="18" charset="0"/>
                <a:ea typeface="宋体" panose="02010600030101010101" pitchFamily="2" charset="-122"/>
              </a:rPr>
              <a:t>在听完一位成功的企业家讲课后。一些来自企业的学员感到有些失望，便问他：“你讲的那些内容我们也差不多知道，可为什么我们之间的差距会那么大呢？”这位企业家回答说：“那是因为你们仅是知道，而我却做到了。这就是我们的差别。”这句话表明了实践高于理论认识，因为实践具有（</a:t>
            </a:r>
            <a:r>
              <a:rPr lang="en-US" altLang="zh-CN" sz="2400" b="1" kern="100" dirty="0">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a:t>
            </a: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A</a:t>
            </a:r>
            <a:r>
              <a:rPr lang="zh-CN" altLang="zh-CN" sz="2400" kern="100" dirty="0">
                <a:effectLst/>
                <a:latin typeface="Times New Roman" panose="02020603050405020304" pitchFamily="18" charset="0"/>
                <a:ea typeface="宋体" panose="02010600030101010101" pitchFamily="2" charset="-122"/>
              </a:rPr>
              <a:t>．普遍有效性</a:t>
            </a:r>
            <a:r>
              <a:rPr lang="en-US" altLang="zh-CN" sz="2400" kern="100" dirty="0">
                <a:effectLst/>
                <a:latin typeface="Times New Roman" panose="02020603050405020304" pitchFamily="18" charset="0"/>
                <a:ea typeface="宋体" panose="02010600030101010101" pitchFamily="2" charset="-122"/>
              </a:rPr>
              <a:t>             B</a:t>
            </a:r>
            <a:r>
              <a:rPr lang="zh-CN" altLang="zh-CN" sz="2400" kern="100" dirty="0">
                <a:effectLst/>
                <a:latin typeface="Times New Roman" panose="02020603050405020304" pitchFamily="18" charset="0"/>
                <a:ea typeface="宋体" panose="02010600030101010101" pitchFamily="2" charset="-122"/>
              </a:rPr>
              <a:t>．客观规律性</a:t>
            </a:r>
            <a:r>
              <a:rPr lang="en-US" altLang="zh-CN" sz="2400" kern="100" dirty="0">
                <a:latin typeface="Times New Roman" panose="02020603050405020304" pitchFamily="18" charset="0"/>
              </a:rPr>
              <a:t>          </a:t>
            </a:r>
            <a:r>
              <a:rPr lang="en-US" altLang="zh-CN" sz="2400" kern="100" dirty="0">
                <a:effectLst/>
                <a:latin typeface="Times New Roman" panose="02020603050405020304" pitchFamily="18" charset="0"/>
                <a:ea typeface="宋体" panose="02010600030101010101" pitchFamily="2" charset="-122"/>
              </a:rPr>
              <a:t>C</a:t>
            </a:r>
            <a:r>
              <a:rPr lang="zh-CN" altLang="zh-CN" sz="2400" kern="100" dirty="0">
                <a:effectLst/>
                <a:latin typeface="Times New Roman" panose="02020603050405020304" pitchFamily="18" charset="0"/>
                <a:ea typeface="宋体" panose="02010600030101010101" pitchFamily="2" charset="-122"/>
              </a:rPr>
              <a:t>．社会历史性</a:t>
            </a:r>
            <a:r>
              <a:rPr lang="en-US" altLang="zh-CN" sz="2400" kern="100" dirty="0">
                <a:effectLst/>
                <a:latin typeface="Times New Roman" panose="02020603050405020304" pitchFamily="18" charset="0"/>
                <a:ea typeface="宋体" panose="02010600030101010101" pitchFamily="2" charset="-122"/>
              </a:rPr>
              <a:t>         D</a:t>
            </a:r>
            <a:r>
              <a:rPr lang="zh-CN" altLang="zh-CN" sz="2400" kern="100" dirty="0">
                <a:effectLst/>
                <a:latin typeface="Times New Roman" panose="02020603050405020304" pitchFamily="18" charset="0"/>
                <a:ea typeface="宋体" panose="02010600030101010101" pitchFamily="2" charset="-122"/>
              </a:rPr>
              <a:t>．直接现实性</a:t>
            </a:r>
          </a:p>
        </p:txBody>
      </p:sp>
    </p:spTree>
    <p:extLst>
      <p:ext uri="{BB962C8B-B14F-4D97-AF65-F5344CB8AC3E}">
        <p14:creationId xmlns:p14="http://schemas.microsoft.com/office/powerpoint/2010/main" val="337960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AF26F035-9D48-419D-9B0F-C36D1D5ACC64}"/>
              </a:ext>
            </a:extLst>
          </p:cNvPr>
          <p:cNvSpPr txBox="1"/>
          <p:nvPr/>
        </p:nvSpPr>
        <p:spPr>
          <a:xfrm>
            <a:off x="409769" y="508282"/>
            <a:ext cx="11372461" cy="6254726"/>
          </a:xfrm>
          <a:prstGeom prst="rect">
            <a:avLst/>
          </a:prstGeom>
          <a:noFill/>
        </p:spPr>
        <p:txBody>
          <a:bodyPr wrap="square">
            <a:spAutoFit/>
          </a:bodyPr>
          <a:lstStyle/>
          <a:p>
            <a:pPr algn="just">
              <a:lnSpc>
                <a:spcPct val="120000"/>
              </a:lnSpc>
            </a:pPr>
            <a:r>
              <a:rPr lang="en-US" altLang="zh-CN" sz="2400" b="1" kern="100" dirty="0">
                <a:effectLst/>
                <a:latin typeface="Times New Roman" panose="02020603050405020304" pitchFamily="18" charset="0"/>
                <a:ea typeface="宋体" panose="02010600030101010101" pitchFamily="2" charset="-122"/>
              </a:rPr>
              <a:t>7. </a:t>
            </a:r>
            <a:r>
              <a:rPr lang="zh-CN" altLang="zh-CN" sz="2400" b="1" kern="100" dirty="0">
                <a:effectLst/>
                <a:latin typeface="Times New Roman" panose="02020603050405020304" pitchFamily="18" charset="0"/>
                <a:ea typeface="宋体" panose="02010600030101010101" pitchFamily="2" charset="-122"/>
              </a:rPr>
              <a:t>“当一位杰出的老科学家说什么是可能的时候，他差不多总是对的；但当他说什么是不可能的时候，他差不多总是错的。”这一名言的哲学意蕴是 （</a:t>
            </a:r>
            <a:r>
              <a:rPr lang="en-US" altLang="zh-CN" sz="2400" b="1" kern="100" dirty="0">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a:t>
            </a:r>
          </a:p>
          <a:p>
            <a:pPr algn="just">
              <a:lnSpc>
                <a:spcPct val="120000"/>
              </a:lnSpc>
            </a:pPr>
            <a:r>
              <a:rPr lang="zh-CN" altLang="zh-CN" sz="2400"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A. </a:t>
            </a:r>
            <a:r>
              <a:rPr lang="zh-CN" altLang="zh-CN" sz="2400" kern="100" dirty="0">
                <a:effectLst/>
                <a:latin typeface="Times New Roman" panose="02020603050405020304" pitchFamily="18" charset="0"/>
                <a:ea typeface="宋体" panose="02010600030101010101" pitchFamily="2" charset="-122"/>
              </a:rPr>
              <a:t>在科学研究中，经验是不可靠的</a:t>
            </a:r>
          </a:p>
          <a:p>
            <a:pPr algn="just">
              <a:lnSpc>
                <a:spcPct val="120000"/>
              </a:lnSpc>
            </a:pPr>
            <a:r>
              <a:rPr lang="zh-CN" altLang="zh-CN" sz="2400"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B. </a:t>
            </a:r>
            <a:r>
              <a:rPr lang="zh-CN" altLang="zh-CN" sz="2400" kern="100" dirty="0">
                <a:effectLst/>
                <a:latin typeface="Times New Roman" panose="02020603050405020304" pitchFamily="18" charset="0"/>
                <a:ea typeface="宋体" panose="02010600030101010101" pitchFamily="2" charset="-122"/>
              </a:rPr>
              <a:t>事物的可能性是因人而异的</a:t>
            </a:r>
          </a:p>
          <a:p>
            <a:pPr algn="just">
              <a:lnSpc>
                <a:spcPct val="120000"/>
              </a:lnSpc>
            </a:pPr>
            <a:r>
              <a:rPr lang="zh-CN" altLang="zh-CN" sz="2400"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C. </a:t>
            </a:r>
            <a:r>
              <a:rPr lang="zh-CN" altLang="zh-CN" sz="2400" kern="100" dirty="0">
                <a:effectLst/>
                <a:latin typeface="Times New Roman" panose="02020603050405020304" pitchFamily="18" charset="0"/>
                <a:ea typeface="宋体" panose="02010600030101010101" pitchFamily="2" charset="-122"/>
              </a:rPr>
              <a:t>世界上一切事物只有可能性，没有不可能性</a:t>
            </a:r>
          </a:p>
          <a:p>
            <a:pPr algn="just">
              <a:lnSpc>
                <a:spcPct val="120000"/>
              </a:lnSpc>
            </a:pPr>
            <a:r>
              <a:rPr lang="zh-CN" altLang="zh-CN" sz="2400"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D. </a:t>
            </a:r>
            <a:r>
              <a:rPr lang="zh-CN" altLang="zh-CN" sz="2400" kern="100" dirty="0">
                <a:effectLst/>
                <a:latin typeface="Times New Roman" panose="02020603050405020304" pitchFamily="18" charset="0"/>
                <a:ea typeface="宋体" panose="02010600030101010101" pitchFamily="2" charset="-122"/>
              </a:rPr>
              <a:t>每代人所获得的真理性认识，既有绝对性，又有相对性</a:t>
            </a:r>
            <a:endParaRPr lang="en-US" altLang="zh-CN" sz="2400" kern="100" dirty="0">
              <a:effectLst/>
              <a:latin typeface="Times New Roman" panose="02020603050405020304" pitchFamily="18" charset="0"/>
              <a:ea typeface="宋体" panose="02010600030101010101" pitchFamily="2" charset="-122"/>
            </a:endParaRPr>
          </a:p>
          <a:p>
            <a:pPr algn="just">
              <a:lnSpc>
                <a:spcPct val="120000"/>
              </a:lnSpc>
            </a:pPr>
            <a:r>
              <a:rPr lang="en-US" altLang="zh-CN" sz="2400" b="1" kern="100" dirty="0">
                <a:effectLst/>
                <a:latin typeface="Times New Roman" panose="02020603050405020304" pitchFamily="18" charset="0"/>
                <a:ea typeface="宋体" panose="02010600030101010101" pitchFamily="2" charset="-122"/>
              </a:rPr>
              <a:t>8. 2008</a:t>
            </a:r>
            <a:r>
              <a:rPr lang="zh-CN" altLang="zh-CN" sz="2400" b="1" kern="100" dirty="0">
                <a:effectLst/>
                <a:latin typeface="Times New Roman" panose="02020603050405020304" pitchFamily="18" charset="0"/>
                <a:ea typeface="宋体" panose="02010600030101010101" pitchFamily="2" charset="-122"/>
              </a:rPr>
              <a:t>年经济危机后，马克思的《资本论》在西方一些国家销量大增。列宁曾说，马克思的《资本论》的成就之所以如此之大，是由于这本书使读者看到整个资本主义社会形态是个活生生的形态，既有“骨骼”，又有“血肉”。人类社会作为一种活的有机体，其“骨骼”系统是指（</a:t>
            </a:r>
            <a:r>
              <a:rPr lang="en-US" altLang="zh-CN" sz="2400" b="1" kern="100" dirty="0">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a:t>
            </a: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A</a:t>
            </a:r>
            <a:r>
              <a:rPr lang="zh-CN" altLang="zh-CN" sz="2400" kern="100" dirty="0">
                <a:effectLst/>
                <a:latin typeface="Times New Roman" panose="02020603050405020304" pitchFamily="18" charset="0"/>
                <a:ea typeface="宋体" panose="02010600030101010101" pitchFamily="2" charset="-122"/>
              </a:rPr>
              <a:t>．地理环境、人口因素和物质生产方式等社会物质生活条件</a:t>
            </a: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B</a:t>
            </a:r>
            <a:r>
              <a:rPr lang="zh-CN" altLang="zh-CN" sz="2400" kern="100" dirty="0">
                <a:effectLst/>
                <a:latin typeface="Times New Roman" panose="02020603050405020304" pitchFamily="18" charset="0"/>
                <a:ea typeface="宋体" panose="02010600030101010101" pitchFamily="2" charset="-122"/>
              </a:rPr>
              <a:t>．与一定的生产力相适应的生产关系</a:t>
            </a: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C</a:t>
            </a:r>
            <a:r>
              <a:rPr lang="zh-CN" altLang="zh-CN" sz="2400" kern="100" dirty="0">
                <a:effectLst/>
                <a:latin typeface="Times New Roman" panose="02020603050405020304" pitchFamily="18" charset="0"/>
                <a:ea typeface="宋体" panose="02010600030101010101" pitchFamily="2" charset="-122"/>
              </a:rPr>
              <a:t>．建立在一定经济基础之上的政治法律制度及设施</a:t>
            </a: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D</a:t>
            </a:r>
            <a:r>
              <a:rPr lang="zh-CN" altLang="zh-CN" sz="2400" kern="100" dirty="0">
                <a:effectLst/>
                <a:latin typeface="Times New Roman" panose="02020603050405020304" pitchFamily="18" charset="0"/>
                <a:ea typeface="宋体" panose="02010600030101010101" pitchFamily="2" charset="-122"/>
              </a:rPr>
              <a:t>．由政治法律思想、道德、宗教、哲学等构成的社会意识形态</a:t>
            </a:r>
          </a:p>
        </p:txBody>
      </p:sp>
    </p:spTree>
    <p:extLst>
      <p:ext uri="{BB962C8B-B14F-4D97-AF65-F5344CB8AC3E}">
        <p14:creationId xmlns:p14="http://schemas.microsoft.com/office/powerpoint/2010/main" val="47168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5CAD588D-A575-4F7C-A707-76136664F85A}"/>
              </a:ext>
            </a:extLst>
          </p:cNvPr>
          <p:cNvSpPr txBox="1"/>
          <p:nvPr/>
        </p:nvSpPr>
        <p:spPr>
          <a:xfrm>
            <a:off x="595604" y="905837"/>
            <a:ext cx="11000792" cy="4925131"/>
          </a:xfrm>
          <a:prstGeom prst="rect">
            <a:avLst/>
          </a:prstGeom>
          <a:noFill/>
        </p:spPr>
        <p:txBody>
          <a:bodyPr wrap="square">
            <a:spAutoFit/>
          </a:bodyPr>
          <a:lstStyle/>
          <a:p>
            <a:pPr algn="just">
              <a:lnSpc>
                <a:spcPct val="120000"/>
              </a:lnSpc>
            </a:pPr>
            <a:r>
              <a:rPr lang="en-US" altLang="zh-CN" sz="2400" b="1" kern="100" dirty="0">
                <a:effectLst/>
                <a:latin typeface="Times New Roman" panose="02020603050405020304" pitchFamily="18" charset="0"/>
                <a:ea typeface="宋体" panose="02010600030101010101" pitchFamily="2" charset="-122"/>
              </a:rPr>
              <a:t>9. </a:t>
            </a:r>
            <a:r>
              <a:rPr lang="zh-CN" altLang="zh-CN" sz="2400" b="1" kern="100" dirty="0">
                <a:effectLst/>
                <a:latin typeface="Times New Roman" panose="02020603050405020304" pitchFamily="18" charset="0"/>
                <a:ea typeface="宋体" panose="02010600030101010101" pitchFamily="2" charset="-122"/>
              </a:rPr>
              <a:t>《资本论》中有这样的表述：“对上衣来说，无论是裁缝自己穿还是他的顾客穿，都是一样的。”这主要是因为无论谁穿 </a:t>
            </a:r>
            <a:r>
              <a:rPr lang="en-US" altLang="zh-CN" sz="2400" b="1" kern="100" dirty="0">
                <a:effectLst/>
                <a:latin typeface="Times New Roman" panose="02020603050405020304" pitchFamily="18" charset="0"/>
                <a:ea typeface="宋体" panose="02010600030101010101" pitchFamily="2" charset="-122"/>
              </a:rPr>
              <a:t>(    ) </a:t>
            </a:r>
            <a:r>
              <a:rPr lang="zh-CN" altLang="zh-CN" sz="2400" b="1" kern="100" dirty="0">
                <a:effectLst/>
                <a:latin typeface="Times New Roman" panose="02020603050405020304" pitchFamily="18" charset="0"/>
                <a:ea typeface="宋体" panose="02010600030101010101" pitchFamily="2" charset="-122"/>
              </a:rPr>
              <a:t>。</a:t>
            </a: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A.  </a:t>
            </a:r>
            <a:r>
              <a:rPr lang="zh-CN" altLang="zh-CN" sz="2400" kern="100" dirty="0">
                <a:effectLst/>
                <a:latin typeface="Times New Roman" panose="02020603050405020304" pitchFamily="18" charset="0"/>
                <a:ea typeface="宋体" panose="02010600030101010101" pitchFamily="2" charset="-122"/>
              </a:rPr>
              <a:t>上衣都是抽象劳动的结果</a:t>
            </a:r>
            <a:r>
              <a:rPr lang="en-US" altLang="zh-CN" sz="2400" kern="100" dirty="0">
                <a:effectLst/>
                <a:latin typeface="Times New Roman" panose="02020603050405020304" pitchFamily="18" charset="0"/>
                <a:ea typeface="宋体" panose="02010600030101010101" pitchFamily="2" charset="-122"/>
              </a:rPr>
              <a:t>             B. </a:t>
            </a:r>
            <a:r>
              <a:rPr lang="zh-CN" altLang="zh-CN" sz="2400" kern="100" dirty="0">
                <a:effectLst/>
                <a:latin typeface="Times New Roman" panose="02020603050405020304" pitchFamily="18" charset="0"/>
                <a:ea typeface="宋体" panose="02010600030101010101" pitchFamily="2" charset="-122"/>
              </a:rPr>
              <a:t>上衣都起着价值的作用</a:t>
            </a: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C.  </a:t>
            </a:r>
            <a:r>
              <a:rPr lang="zh-CN" altLang="zh-CN" sz="2400" kern="100" dirty="0">
                <a:effectLst/>
                <a:latin typeface="Times New Roman" panose="02020603050405020304" pitchFamily="18" charset="0"/>
                <a:ea typeface="宋体" panose="02010600030101010101" pitchFamily="2" charset="-122"/>
              </a:rPr>
              <a:t>上衣都起着使用价值的作用</a:t>
            </a:r>
            <a:r>
              <a:rPr lang="en-US" altLang="zh-CN" sz="2400" kern="100" dirty="0">
                <a:effectLst/>
                <a:latin typeface="Times New Roman" panose="02020603050405020304" pitchFamily="18" charset="0"/>
                <a:ea typeface="宋体" panose="02010600030101010101" pitchFamily="2" charset="-122"/>
              </a:rPr>
              <a:t>         D. </a:t>
            </a:r>
            <a:r>
              <a:rPr lang="zh-CN" altLang="zh-CN" sz="2400" kern="100" dirty="0">
                <a:effectLst/>
                <a:latin typeface="Times New Roman" panose="02020603050405020304" pitchFamily="18" charset="0"/>
                <a:ea typeface="宋体" panose="02010600030101010101" pitchFamily="2" charset="-122"/>
              </a:rPr>
              <a:t>上衣都是社会劳动的结果</a:t>
            </a:r>
            <a:r>
              <a:rPr lang="en-US" altLang="zh-CN" sz="2400"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en-US" altLang="zh-CN" sz="2400" b="1" kern="100" dirty="0">
                <a:effectLst/>
                <a:latin typeface="Times New Roman" panose="02020603050405020304" pitchFamily="18" charset="0"/>
                <a:ea typeface="宋体" panose="02010600030101010101" pitchFamily="2" charset="-122"/>
              </a:rPr>
              <a:t>10</a:t>
            </a:r>
            <a:r>
              <a:rPr lang="zh-CN" altLang="zh-CN" sz="2400" b="1" kern="100" dirty="0">
                <a:effectLst/>
                <a:latin typeface="Times New Roman" panose="02020603050405020304" pitchFamily="18" charset="0"/>
                <a:ea typeface="宋体" panose="02010600030101010101" pitchFamily="2" charset="-122"/>
              </a:rPr>
              <a:t>．正确认识资本主义的历史过渡性要（</a:t>
            </a:r>
            <a:r>
              <a:rPr lang="en-US" altLang="zh-CN" sz="2400" b="1" kern="100" dirty="0">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a:t>
            </a:r>
          </a:p>
          <a:p>
            <a:pPr indent="304800" algn="just">
              <a:lnSpc>
                <a:spcPct val="120000"/>
              </a:lnSpc>
            </a:pPr>
            <a:r>
              <a:rPr lang="en-US" altLang="zh-CN" sz="2400" kern="100" dirty="0">
                <a:effectLst/>
                <a:latin typeface="Times New Roman" panose="02020603050405020304" pitchFamily="18" charset="0"/>
                <a:ea typeface="宋体" panose="02010600030101010101" pitchFamily="2" charset="-122"/>
              </a:rPr>
              <a:t>A.  </a:t>
            </a:r>
            <a:r>
              <a:rPr lang="zh-CN" altLang="zh-CN" sz="2400" kern="100" dirty="0">
                <a:effectLst/>
                <a:latin typeface="Times New Roman" panose="02020603050405020304" pitchFamily="18" charset="0"/>
                <a:ea typeface="宋体" panose="02010600030101010101" pitchFamily="2" charset="-122"/>
              </a:rPr>
              <a:t>否定资本主义生产关系的一切改良</a:t>
            </a:r>
          </a:p>
          <a:p>
            <a:pPr indent="304800" algn="just">
              <a:lnSpc>
                <a:spcPct val="120000"/>
              </a:lnSpc>
            </a:pPr>
            <a:r>
              <a:rPr lang="en-US" altLang="zh-CN" sz="2400" kern="100" dirty="0">
                <a:effectLst/>
                <a:latin typeface="Times New Roman" panose="02020603050405020304" pitchFamily="18" charset="0"/>
                <a:ea typeface="宋体" panose="02010600030101010101" pitchFamily="2" charset="-122"/>
              </a:rPr>
              <a:t>B.  </a:t>
            </a:r>
            <a:r>
              <a:rPr lang="zh-CN" altLang="zh-CN" sz="2400" kern="100" dirty="0">
                <a:effectLst/>
                <a:latin typeface="Times New Roman" panose="02020603050405020304" pitchFamily="18" charset="0"/>
                <a:ea typeface="宋体" panose="02010600030101010101" pitchFamily="2" charset="-122"/>
              </a:rPr>
              <a:t>对资本主义采取全面肯定的态度</a:t>
            </a:r>
          </a:p>
          <a:p>
            <a:pPr indent="304800" algn="just">
              <a:lnSpc>
                <a:spcPct val="120000"/>
              </a:lnSpc>
            </a:pPr>
            <a:r>
              <a:rPr lang="en-US" altLang="zh-CN" sz="2400" kern="100" dirty="0">
                <a:effectLst/>
                <a:latin typeface="Times New Roman" panose="02020603050405020304" pitchFamily="18" charset="0"/>
                <a:ea typeface="宋体" panose="02010600030101010101" pitchFamily="2" charset="-122"/>
              </a:rPr>
              <a:t>C.  </a:t>
            </a:r>
            <a:r>
              <a:rPr lang="zh-CN" altLang="zh-CN" sz="2400" kern="100" dirty="0">
                <a:effectLst/>
                <a:latin typeface="Times New Roman" panose="02020603050405020304" pitchFamily="18" charset="0"/>
                <a:ea typeface="宋体" panose="02010600030101010101" pitchFamily="2" charset="-122"/>
              </a:rPr>
              <a:t>借鉴资本主义社会中反映人类文明进步的改良</a:t>
            </a:r>
          </a:p>
          <a:p>
            <a:pPr algn="just">
              <a:lnSpc>
                <a:spcPct val="120000"/>
              </a:lnSpc>
            </a:pPr>
            <a:r>
              <a:rPr lang="en-US" altLang="zh-CN" sz="2400" kern="100" dirty="0">
                <a:effectLst/>
                <a:latin typeface="Times New Roman" panose="02020603050405020304" pitchFamily="18" charset="0"/>
                <a:ea typeface="宋体" panose="02010600030101010101" pitchFamily="2" charset="-122"/>
              </a:rPr>
              <a:t>    D</a:t>
            </a:r>
            <a:r>
              <a:rPr lang="en-US" altLang="zh-CN" sz="2400" kern="100" dirty="0">
                <a:latin typeface="Times New Roman" panose="02020603050405020304" pitchFamily="18" charset="0"/>
              </a:rPr>
              <a:t>.</a:t>
            </a:r>
            <a:r>
              <a:rPr lang="zh-CN" altLang="en-US" sz="2400" kern="100" dirty="0">
                <a:latin typeface="Times New Roman" panose="02020603050405020304" pitchFamily="18" charset="0"/>
              </a:rPr>
              <a:t>  </a:t>
            </a:r>
            <a:r>
              <a:rPr lang="zh-CN" altLang="zh-CN" sz="2400" kern="100" dirty="0">
                <a:effectLst/>
                <a:latin typeface="Times New Roman" panose="02020603050405020304" pitchFamily="18" charset="0"/>
                <a:ea typeface="宋体" panose="02010600030101010101" pitchFamily="2" charset="-122"/>
              </a:rPr>
              <a:t>借鉴并发展资本主义的经济制度</a:t>
            </a:r>
            <a:endParaRPr lang="en-US" altLang="zh-CN" sz="2400" kern="100" dirty="0">
              <a:effectLst/>
              <a:latin typeface="Times New Roman" panose="02020603050405020304" pitchFamily="18" charset="0"/>
              <a:ea typeface="宋体" panose="02010600030101010101" pitchFamily="2" charset="-122"/>
            </a:endParaRPr>
          </a:p>
          <a:p>
            <a:pPr algn="just">
              <a:lnSpc>
                <a:spcPct val="120000"/>
              </a:lnSpc>
            </a:pPr>
            <a:r>
              <a:rPr lang="en-US" altLang="zh-CN" sz="2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11</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2020</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年</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11</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月</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28</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日，是大思想家（ </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）诞辰</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200</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周年纪念日</a:t>
            </a:r>
            <a:r>
              <a:rPr lang="zh-CN" altLang="zh-CN" sz="2400" b="1" kern="100" dirty="0">
                <a:solidFill>
                  <a:srgbClr val="000000"/>
                </a:solidFill>
                <a:effectLst/>
                <a:latin typeface="Times New Roman" panose="02020603050405020304" pitchFamily="18" charset="0"/>
                <a:ea typeface="宋体" panose="02010600030101010101" pitchFamily="2" charset="-122"/>
              </a:rPr>
              <a:t>。</a:t>
            </a:r>
            <a:endParaRPr lang="zh-CN" altLang="zh-CN" sz="2400" b="1" kern="100" dirty="0">
              <a:effectLst/>
              <a:latin typeface="Times New Roman" panose="02020603050405020304" pitchFamily="18" charset="0"/>
              <a:ea typeface="宋体" panose="02010600030101010101" pitchFamily="2" charset="-122"/>
            </a:endParaRPr>
          </a:p>
          <a:p>
            <a:pPr marR="682625" indent="304800"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A. </a:t>
            </a:r>
            <a:r>
              <a:rPr lang="zh-CN" altLang="zh-CN" sz="2400" kern="100" dirty="0">
                <a:solidFill>
                  <a:srgbClr val="000000"/>
                </a:solidFill>
                <a:effectLst/>
                <a:latin typeface="Times New Roman" panose="02020603050405020304" pitchFamily="18" charset="0"/>
                <a:ea typeface="宋体" panose="02010600030101010101" pitchFamily="2" charset="-122"/>
              </a:rPr>
              <a:t>黑格尔</a:t>
            </a:r>
            <a:r>
              <a:rPr lang="en-US" altLang="zh-CN" sz="2400" kern="100" dirty="0">
                <a:solidFill>
                  <a:srgbClr val="000000"/>
                </a:solidFill>
                <a:effectLst/>
                <a:latin typeface="Times New Roman" panose="02020603050405020304" pitchFamily="18" charset="0"/>
                <a:ea typeface="宋体" panose="02010600030101010101" pitchFamily="2" charset="-122"/>
              </a:rPr>
              <a:t>                B. </a:t>
            </a:r>
            <a:r>
              <a:rPr lang="zh-CN" altLang="zh-CN" sz="2400" kern="100" dirty="0">
                <a:solidFill>
                  <a:srgbClr val="000000"/>
                </a:solidFill>
                <a:effectLst/>
                <a:latin typeface="Times New Roman" panose="02020603050405020304" pitchFamily="18" charset="0"/>
                <a:ea typeface="宋体" panose="02010600030101010101" pitchFamily="2" charset="-122"/>
              </a:rPr>
              <a:t>马克思</a:t>
            </a:r>
            <a:r>
              <a:rPr lang="en-US" altLang="zh-CN" sz="2400" kern="100" dirty="0">
                <a:latin typeface="Times New Roman" panose="02020603050405020304" pitchFamily="18" charset="0"/>
              </a:rPr>
              <a:t>                </a:t>
            </a:r>
            <a:r>
              <a:rPr lang="en-US" altLang="zh-CN" sz="2400" kern="100" dirty="0">
                <a:solidFill>
                  <a:srgbClr val="000000"/>
                </a:solidFill>
                <a:effectLst/>
                <a:latin typeface="Times New Roman" panose="02020603050405020304" pitchFamily="18" charset="0"/>
                <a:ea typeface="宋体" panose="02010600030101010101" pitchFamily="2" charset="-122"/>
              </a:rPr>
              <a:t>C. </a:t>
            </a:r>
            <a:r>
              <a:rPr lang="zh-CN" altLang="zh-CN" sz="2400" kern="100" dirty="0">
                <a:solidFill>
                  <a:srgbClr val="000000"/>
                </a:solidFill>
                <a:effectLst/>
                <a:latin typeface="Times New Roman" panose="02020603050405020304" pitchFamily="18" charset="0"/>
                <a:ea typeface="宋体" panose="02010600030101010101" pitchFamily="2" charset="-122"/>
              </a:rPr>
              <a:t>恩格斯</a:t>
            </a:r>
            <a:r>
              <a:rPr lang="en-US" altLang="zh-CN" sz="2400" kern="100" dirty="0">
                <a:solidFill>
                  <a:srgbClr val="000000"/>
                </a:solidFill>
                <a:effectLst/>
                <a:latin typeface="Times New Roman" panose="02020603050405020304" pitchFamily="18" charset="0"/>
                <a:ea typeface="宋体" panose="02010600030101010101" pitchFamily="2" charset="-122"/>
              </a:rPr>
              <a:t>                D. </a:t>
            </a:r>
            <a:r>
              <a:rPr lang="zh-CN" altLang="zh-CN" sz="2400" kern="100" dirty="0">
                <a:solidFill>
                  <a:srgbClr val="000000"/>
                </a:solidFill>
                <a:effectLst/>
                <a:latin typeface="Times New Roman" panose="02020603050405020304" pitchFamily="18" charset="0"/>
                <a:ea typeface="宋体" panose="02010600030101010101" pitchFamily="2" charset="-122"/>
              </a:rPr>
              <a:t>列宁</a:t>
            </a:r>
            <a:endParaRPr lang="en-US"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72965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993F7F99-ABFC-493A-B7DB-7A8A8F10E671}"/>
              </a:ext>
            </a:extLst>
          </p:cNvPr>
          <p:cNvSpPr txBox="1"/>
          <p:nvPr/>
        </p:nvSpPr>
        <p:spPr>
          <a:xfrm>
            <a:off x="840419" y="744835"/>
            <a:ext cx="10511161" cy="4481933"/>
          </a:xfrm>
          <a:prstGeom prst="rect">
            <a:avLst/>
          </a:prstGeom>
          <a:noFill/>
        </p:spPr>
        <p:txBody>
          <a:bodyPr wrap="square">
            <a:spAutoFit/>
          </a:bodyPr>
          <a:lstStyle/>
          <a:p>
            <a:pPr algn="just">
              <a:lnSpc>
                <a:spcPct val="120000"/>
              </a:lnSpc>
            </a:pPr>
            <a:r>
              <a:rPr lang="en-US" altLang="zh-CN" sz="2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12</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．下列选项属于主观唯心主义的是（ </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zh-CN" altLang="zh-CN" sz="2400" b="1" kern="100" dirty="0">
              <a:effectLst/>
              <a:latin typeface="Times New Roman" panose="02020603050405020304" pitchFamily="18" charset="0"/>
              <a:ea typeface="宋体" panose="02010600030101010101" pitchFamily="2" charset="-122"/>
            </a:endParaRPr>
          </a:p>
          <a:p>
            <a:pPr marR="682625" algn="just">
              <a:lnSpc>
                <a:spcPct val="120000"/>
              </a:lnSpc>
            </a:pPr>
            <a:r>
              <a:rPr lang="en-US"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r>
              <a:rPr lang="en-US" altLang="zh-CN" sz="2400" kern="100" dirty="0" smtClean="0">
                <a:solidFill>
                  <a:srgbClr val="000000"/>
                </a:solidFill>
                <a:effectLst/>
                <a:latin typeface="Times New Roman" panose="02020603050405020304" pitchFamily="18" charset="0"/>
                <a:ea typeface="宋体" panose="02010600030101010101" pitchFamily="2" charset="-122"/>
              </a:rPr>
              <a:t>A</a:t>
            </a:r>
            <a:r>
              <a:rPr lang="en-US" altLang="zh-CN" sz="2400" kern="100" dirty="0">
                <a:solidFill>
                  <a:srgbClr val="000000"/>
                </a:solidFill>
                <a:effectLst/>
                <a:latin typeface="Times New Roman" panose="02020603050405020304" pitchFamily="18" charset="0"/>
                <a:ea typeface="宋体" panose="02010600030101010101" pitchFamily="2" charset="-122"/>
              </a:rPr>
              <a:t>. </a:t>
            </a:r>
            <a:r>
              <a:rPr lang="zh-CN" altLang="zh-CN" sz="2400" kern="100" dirty="0">
                <a:solidFill>
                  <a:srgbClr val="000000"/>
                </a:solidFill>
                <a:effectLst/>
                <a:latin typeface="Times New Roman" panose="02020603050405020304" pitchFamily="18" charset="0"/>
                <a:ea typeface="宋体" panose="02010600030101010101" pitchFamily="2" charset="-122"/>
              </a:rPr>
              <a:t>世界是绝对精神的外化</a:t>
            </a:r>
            <a:r>
              <a:rPr lang="en-US" altLang="zh-CN" sz="2400" kern="100" dirty="0">
                <a:solidFill>
                  <a:srgbClr val="000000"/>
                </a:solidFill>
                <a:effectLst/>
                <a:latin typeface="Times New Roman" panose="02020603050405020304" pitchFamily="18" charset="0"/>
                <a:ea typeface="宋体" panose="02010600030101010101" pitchFamily="2" charset="-122"/>
              </a:rPr>
              <a:t>               B. </a:t>
            </a:r>
            <a:r>
              <a:rPr lang="zh-CN" altLang="zh-CN" sz="2400" kern="100" dirty="0">
                <a:solidFill>
                  <a:srgbClr val="000000"/>
                </a:solidFill>
                <a:effectLst/>
                <a:latin typeface="Times New Roman" panose="02020603050405020304" pitchFamily="18" charset="0"/>
                <a:ea typeface="宋体" panose="02010600030101010101" pitchFamily="2" charset="-122"/>
              </a:rPr>
              <a:t>存在就是被感知</a:t>
            </a:r>
            <a:endParaRPr lang="zh-CN" altLang="zh-CN" sz="2400" kern="100" dirty="0">
              <a:effectLst/>
              <a:latin typeface="Times New Roman" panose="02020603050405020304" pitchFamily="18" charset="0"/>
              <a:ea typeface="宋体" panose="02010600030101010101" pitchFamily="2" charset="-122"/>
            </a:endParaRPr>
          </a:p>
          <a:p>
            <a:pPr marR="682625"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    </a:t>
            </a:r>
            <a:r>
              <a:rPr lang="en-US" altLang="zh-CN" sz="2400" kern="100" dirty="0" smtClean="0">
                <a:solidFill>
                  <a:srgbClr val="000000"/>
                </a:solidFill>
                <a:effectLst/>
                <a:latin typeface="Times New Roman" panose="02020603050405020304" pitchFamily="18" charset="0"/>
                <a:ea typeface="宋体" panose="02010600030101010101" pitchFamily="2" charset="-122"/>
              </a:rPr>
              <a:t>C</a:t>
            </a:r>
            <a:r>
              <a:rPr lang="en-US" altLang="zh-CN" sz="2400" kern="100" dirty="0">
                <a:solidFill>
                  <a:srgbClr val="000000"/>
                </a:solidFill>
                <a:effectLst/>
                <a:latin typeface="Times New Roman" panose="02020603050405020304" pitchFamily="18" charset="0"/>
                <a:ea typeface="宋体" panose="02010600030101010101" pitchFamily="2" charset="-122"/>
              </a:rPr>
              <a:t>. </a:t>
            </a:r>
            <a:r>
              <a:rPr lang="zh-CN" altLang="zh-CN" sz="2400" kern="100" dirty="0">
                <a:solidFill>
                  <a:srgbClr val="000000"/>
                </a:solidFill>
                <a:effectLst/>
                <a:latin typeface="Times New Roman" panose="02020603050405020304" pitchFamily="18" charset="0"/>
                <a:ea typeface="宋体" panose="02010600030101010101" pitchFamily="2" charset="-122"/>
              </a:rPr>
              <a:t>感觉世界是理念世界的摹本</a:t>
            </a:r>
            <a:r>
              <a:rPr lang="en-US" altLang="zh-CN" sz="2400" kern="100" dirty="0">
                <a:solidFill>
                  <a:srgbClr val="000000"/>
                </a:solidFill>
                <a:effectLst/>
                <a:latin typeface="Times New Roman" panose="02020603050405020304" pitchFamily="18" charset="0"/>
                <a:ea typeface="宋体" panose="02010600030101010101" pitchFamily="2" charset="-122"/>
              </a:rPr>
              <a:t>       D. </a:t>
            </a:r>
            <a:r>
              <a:rPr lang="zh-CN" altLang="zh-CN" sz="2400" kern="100" dirty="0">
                <a:solidFill>
                  <a:srgbClr val="000000"/>
                </a:solidFill>
                <a:effectLst/>
                <a:latin typeface="Times New Roman" panose="02020603050405020304" pitchFamily="18" charset="0"/>
                <a:ea typeface="宋体" panose="02010600030101010101" pitchFamily="2" charset="-122"/>
              </a:rPr>
              <a:t>理在事先</a:t>
            </a:r>
            <a:endParaRPr lang="en-US" altLang="zh-CN" sz="240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a:p>
            <a:pPr algn="just">
              <a:lnSpc>
                <a:spcPct val="120000"/>
              </a:lnSpc>
            </a:pPr>
            <a:r>
              <a:rPr lang="en-US" altLang="zh-CN" sz="2400" b="1"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13</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．有人认为，既然人的意识是对客观外部世界的反映，那么人脑里的“鬼”、“神” 意识就是对外在世界上鬼、神真实存在的反映。这种观念的错误在于（ </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endParaRPr lang="en-US" altLang="zh-CN" sz="2400" b="1" kern="100" dirty="0">
              <a:latin typeface="Times New Roman" panose="02020603050405020304" pitchFamily="18" charset="0"/>
              <a:cs typeface="宋体" panose="02010600030101010101" pitchFamily="2" charset="-122"/>
            </a:endParaRPr>
          </a:p>
          <a:p>
            <a:pPr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    A. </a:t>
            </a:r>
            <a:r>
              <a:rPr lang="zh-CN" altLang="zh-CN" sz="2400" kern="100" dirty="0">
                <a:solidFill>
                  <a:srgbClr val="000000"/>
                </a:solidFill>
                <a:effectLst/>
                <a:latin typeface="Times New Roman" panose="02020603050405020304" pitchFamily="18" charset="0"/>
                <a:ea typeface="宋体" panose="02010600030101010101" pitchFamily="2" charset="-122"/>
              </a:rPr>
              <a:t>夸大意识的能动作用</a:t>
            </a:r>
            <a:r>
              <a:rPr lang="en-US" altLang="zh-CN" sz="2400" kern="100" dirty="0">
                <a:solidFill>
                  <a:srgbClr val="000000"/>
                </a:solidFill>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    B. </a:t>
            </a:r>
            <a:r>
              <a:rPr lang="zh-CN" altLang="zh-CN" sz="2400" kern="100" dirty="0">
                <a:solidFill>
                  <a:srgbClr val="000000"/>
                </a:solidFill>
                <a:effectLst/>
                <a:latin typeface="Times New Roman" panose="02020603050405020304" pitchFamily="18" charset="0"/>
                <a:ea typeface="宋体" panose="02010600030101010101" pitchFamily="2" charset="-122"/>
              </a:rPr>
              <a:t>把意识看成是物质的产物</a:t>
            </a:r>
            <a:r>
              <a:rPr lang="en-US" altLang="zh-CN" sz="2400" kern="100" dirty="0">
                <a:solidFill>
                  <a:srgbClr val="000000"/>
                </a:solidFill>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    C. </a:t>
            </a:r>
            <a:r>
              <a:rPr lang="zh-CN" altLang="zh-CN" sz="2400" kern="100" dirty="0">
                <a:solidFill>
                  <a:srgbClr val="000000"/>
                </a:solidFill>
                <a:effectLst/>
                <a:latin typeface="Times New Roman" panose="02020603050405020304" pitchFamily="18" charset="0"/>
                <a:ea typeface="宋体" panose="02010600030101010101" pitchFamily="2" charset="-122"/>
              </a:rPr>
              <a:t>认为意识是对存在的直观反映</a:t>
            </a:r>
            <a:r>
              <a:rPr lang="en-US" altLang="zh-CN" sz="2400" kern="100" dirty="0">
                <a:solidFill>
                  <a:srgbClr val="000000"/>
                </a:solidFill>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    D. </a:t>
            </a:r>
            <a:r>
              <a:rPr lang="zh-CN" altLang="zh-CN" sz="2400" kern="100" dirty="0">
                <a:solidFill>
                  <a:srgbClr val="000000"/>
                </a:solidFill>
                <a:effectLst/>
                <a:latin typeface="Times New Roman" panose="02020603050405020304" pitchFamily="18" charset="0"/>
                <a:ea typeface="宋体" panose="02010600030101010101" pitchFamily="2" charset="-122"/>
              </a:rPr>
              <a:t>混淆了人类意识自然演化的阶段</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6987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04AD15DC-0C81-4B84-B565-DE14B5B89839}"/>
              </a:ext>
            </a:extLst>
          </p:cNvPr>
          <p:cNvSpPr txBox="1"/>
          <p:nvPr/>
        </p:nvSpPr>
        <p:spPr>
          <a:xfrm>
            <a:off x="452761" y="603274"/>
            <a:ext cx="11026066" cy="5811527"/>
          </a:xfrm>
          <a:prstGeom prst="rect">
            <a:avLst/>
          </a:prstGeom>
          <a:noFill/>
        </p:spPr>
        <p:txBody>
          <a:bodyPr wrap="square">
            <a:spAutoFit/>
          </a:bodyPr>
          <a:lstStyle/>
          <a:p>
            <a:pPr algn="just">
              <a:lnSpc>
                <a:spcPct val="120000"/>
              </a:lnSpc>
            </a:pPr>
            <a:r>
              <a:rPr lang="en-US" altLang="zh-CN" sz="2400" b="1" kern="100" dirty="0">
                <a:solidFill>
                  <a:srgbClr val="000000"/>
                </a:solidFill>
                <a:effectLst/>
                <a:latin typeface="Times New Roman" panose="02020603050405020304" pitchFamily="18" charset="0"/>
                <a:ea typeface="宋体" panose="02010600030101010101" pitchFamily="2" charset="-122"/>
              </a:rPr>
              <a:t>14</a:t>
            </a:r>
            <a:r>
              <a:rPr lang="zh-CN" altLang="zh-CN" sz="2400" b="1" kern="100" dirty="0">
                <a:solidFill>
                  <a:srgbClr val="000000"/>
                </a:solidFill>
                <a:effectLst/>
                <a:latin typeface="Times New Roman" panose="02020603050405020304" pitchFamily="18" charset="0"/>
                <a:ea typeface="宋体" panose="02010600030101010101" pitchFamily="2" charset="-122"/>
              </a:rPr>
              <a:t>．我国数学家华罗庚在一次报告中以“一支粉笔多长为好”为例来讲解他所倡导的优选法。对此，他解释道：“每只粉笔都要丢掉一段一定短的粉笔头，但就这一点来说，愈长愈好。但太长了，使用起来很不方便，而且容易折断。每断一次，必然浪费一个粉笔头，反而不合适。因而就出现了粉笔多长合适的问题——这就是一个优选问题。”所谓优选问题，从辩证法的角度看。就是要</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rPr>
              <a:t>。</a:t>
            </a:r>
            <a:endParaRPr lang="zh-CN" altLang="zh-CN" sz="2400" b="1" kern="100" dirty="0">
              <a:effectLst/>
              <a:latin typeface="Times New Roman" panose="02020603050405020304" pitchFamily="18" charset="0"/>
              <a:ea typeface="宋体" panose="02010600030101010101" pitchFamily="2" charset="-122"/>
            </a:endParaRPr>
          </a:p>
          <a:p>
            <a:pPr algn="just">
              <a:lnSpc>
                <a:spcPct val="120000"/>
              </a:lnSpc>
            </a:pPr>
            <a:r>
              <a:rPr lang="zh-CN" altLang="zh-CN" sz="2400" kern="100" dirty="0">
                <a:solidFill>
                  <a:srgbClr val="000000"/>
                </a:solidFill>
                <a:effectLst/>
                <a:latin typeface="Times New Roman" panose="02020603050405020304" pitchFamily="18" charset="0"/>
                <a:ea typeface="宋体" panose="02010600030101010101" pitchFamily="2" charset="-122"/>
              </a:rPr>
              <a:t>　　</a:t>
            </a:r>
            <a:r>
              <a:rPr lang="en-US" altLang="zh-CN" sz="2400" kern="100" dirty="0">
                <a:solidFill>
                  <a:srgbClr val="000000"/>
                </a:solidFill>
                <a:effectLst/>
                <a:latin typeface="Times New Roman" panose="02020603050405020304" pitchFamily="18" charset="0"/>
                <a:ea typeface="宋体" panose="02010600030101010101" pitchFamily="2" charset="-122"/>
              </a:rPr>
              <a:t>A. </a:t>
            </a:r>
            <a:r>
              <a:rPr lang="zh-CN" altLang="zh-CN" sz="2400" kern="100" dirty="0">
                <a:solidFill>
                  <a:srgbClr val="000000"/>
                </a:solidFill>
                <a:effectLst/>
                <a:latin typeface="Times New Roman" panose="02020603050405020304" pitchFamily="18" charset="0"/>
                <a:ea typeface="宋体" panose="02010600030101010101" pitchFamily="2" charset="-122"/>
              </a:rPr>
              <a:t>注重量的积累  </a:t>
            </a:r>
            <a:r>
              <a:rPr lang="en-US" altLang="zh-CN" sz="2400" kern="100" dirty="0">
                <a:solidFill>
                  <a:srgbClr val="000000"/>
                </a:solidFill>
                <a:effectLst/>
                <a:latin typeface="Times New Roman" panose="02020603050405020304" pitchFamily="18" charset="0"/>
                <a:ea typeface="宋体" panose="02010600030101010101" pitchFamily="2" charset="-122"/>
              </a:rPr>
              <a:t>             B. </a:t>
            </a:r>
            <a:r>
              <a:rPr lang="zh-CN" altLang="zh-CN" sz="2400" kern="100" dirty="0">
                <a:solidFill>
                  <a:srgbClr val="000000"/>
                </a:solidFill>
                <a:effectLst/>
                <a:latin typeface="Times New Roman" panose="02020603050405020304" pitchFamily="18" charset="0"/>
                <a:ea typeface="宋体" panose="02010600030101010101" pitchFamily="2" charset="-122"/>
              </a:rPr>
              <a:t>保持事物质的稳定性 </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zh-CN" altLang="zh-CN" sz="2400" kern="100" dirty="0">
                <a:solidFill>
                  <a:srgbClr val="000000"/>
                </a:solidFill>
                <a:effectLst/>
                <a:latin typeface="Times New Roman" panose="02020603050405020304" pitchFamily="18" charset="0"/>
                <a:ea typeface="宋体" panose="02010600030101010101" pitchFamily="2" charset="-122"/>
              </a:rPr>
              <a:t>　　</a:t>
            </a:r>
            <a:r>
              <a:rPr lang="en-US" altLang="zh-CN" sz="2400" kern="100" dirty="0">
                <a:solidFill>
                  <a:srgbClr val="000000"/>
                </a:solidFill>
                <a:effectLst/>
                <a:latin typeface="Times New Roman" panose="02020603050405020304" pitchFamily="18" charset="0"/>
                <a:ea typeface="宋体" panose="02010600030101010101" pitchFamily="2" charset="-122"/>
              </a:rPr>
              <a:t>C. </a:t>
            </a:r>
            <a:r>
              <a:rPr lang="zh-CN" altLang="zh-CN" sz="2400" kern="100" dirty="0">
                <a:solidFill>
                  <a:srgbClr val="000000"/>
                </a:solidFill>
                <a:effectLst/>
                <a:latin typeface="Times New Roman" panose="02020603050405020304" pitchFamily="18" charset="0"/>
                <a:ea typeface="宋体" panose="02010600030101010101" pitchFamily="2" charset="-122"/>
              </a:rPr>
              <a:t>坚持适度原则  </a:t>
            </a:r>
            <a:r>
              <a:rPr lang="en-US" altLang="zh-CN" sz="2400" kern="100" dirty="0">
                <a:solidFill>
                  <a:srgbClr val="000000"/>
                </a:solidFill>
                <a:effectLst/>
                <a:latin typeface="Times New Roman" panose="02020603050405020304" pitchFamily="18" charset="0"/>
                <a:ea typeface="宋体" panose="02010600030101010101" pitchFamily="2" charset="-122"/>
              </a:rPr>
              <a:t>             D. </a:t>
            </a:r>
            <a:r>
              <a:rPr lang="zh-CN" altLang="zh-CN" sz="2400" kern="100" dirty="0">
                <a:solidFill>
                  <a:srgbClr val="000000"/>
                </a:solidFill>
                <a:effectLst/>
                <a:latin typeface="Times New Roman" panose="02020603050405020304" pitchFamily="18" charset="0"/>
                <a:ea typeface="宋体" panose="02010600030101010101" pitchFamily="2" charset="-122"/>
              </a:rPr>
              <a:t>全面考虑事物属性的多样性</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en-US" altLang="zh-CN" sz="2400" b="1" kern="100" dirty="0">
                <a:solidFill>
                  <a:srgbClr val="000000"/>
                </a:solidFill>
                <a:effectLst/>
                <a:latin typeface="Times New Roman" panose="02020603050405020304" pitchFamily="18" charset="0"/>
                <a:ea typeface="宋体" panose="02010600030101010101" pitchFamily="2" charset="-122"/>
              </a:rPr>
              <a:t>15</a:t>
            </a:r>
            <a:r>
              <a:rPr lang="zh-CN" altLang="zh-CN" sz="2400" b="1" kern="100" dirty="0">
                <a:solidFill>
                  <a:srgbClr val="000000"/>
                </a:solidFill>
                <a:effectLst/>
                <a:latin typeface="Times New Roman" panose="02020603050405020304" pitchFamily="18" charset="0"/>
                <a:ea typeface="宋体" panose="02010600030101010101" pitchFamily="2" charset="-122"/>
              </a:rPr>
              <a:t>．我国坚持以经济建设为中心和一系列“两手抓”的方针，这种做法体现了唯物辩证法的</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en-US"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r>
              <a:rPr lang="zh-CN" altLang="zh-CN" sz="2400" b="1"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rPr>
              <a:t>。</a:t>
            </a:r>
            <a:endParaRPr lang="zh-CN" altLang="zh-CN" sz="2400" b="1" kern="100" dirty="0">
              <a:effectLst/>
              <a:latin typeface="Times New Roman" panose="02020603050405020304" pitchFamily="18" charset="0"/>
              <a:ea typeface="宋体" panose="02010600030101010101" pitchFamily="2" charset="-122"/>
            </a:endParaRPr>
          </a:p>
          <a:p>
            <a:pPr algn="just">
              <a:lnSpc>
                <a:spcPct val="120000"/>
              </a:lnSpc>
            </a:pPr>
            <a:r>
              <a:rPr lang="zh-CN" altLang="zh-CN" sz="2400" kern="100" dirty="0">
                <a:solidFill>
                  <a:srgbClr val="000000"/>
                </a:solidFill>
                <a:effectLst/>
                <a:latin typeface="Times New Roman" panose="02020603050405020304" pitchFamily="18" charset="0"/>
                <a:ea typeface="宋体" panose="02010600030101010101" pitchFamily="2" charset="-122"/>
              </a:rPr>
              <a:t>　　</a:t>
            </a:r>
            <a:r>
              <a:rPr lang="en-US" altLang="zh-CN" sz="2400" kern="100" dirty="0">
                <a:solidFill>
                  <a:srgbClr val="000000"/>
                </a:solidFill>
                <a:effectLst/>
                <a:latin typeface="Times New Roman" panose="02020603050405020304" pitchFamily="18" charset="0"/>
                <a:ea typeface="宋体" panose="02010600030101010101" pitchFamily="2" charset="-122"/>
              </a:rPr>
              <a:t>A. </a:t>
            </a:r>
            <a:r>
              <a:rPr lang="zh-CN" altLang="zh-CN" sz="2400" kern="100" dirty="0">
                <a:solidFill>
                  <a:srgbClr val="000000"/>
                </a:solidFill>
                <a:effectLst/>
                <a:latin typeface="Times New Roman" panose="02020603050405020304" pitchFamily="18" charset="0"/>
                <a:ea typeface="宋体" panose="02010600030101010101" pitchFamily="2" charset="-122"/>
              </a:rPr>
              <a:t>认识和实践相统一的原理</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zh-CN" altLang="zh-CN" sz="2400" kern="100" dirty="0">
                <a:solidFill>
                  <a:srgbClr val="000000"/>
                </a:solidFill>
                <a:effectLst/>
                <a:latin typeface="Times New Roman" panose="02020603050405020304" pitchFamily="18" charset="0"/>
                <a:ea typeface="宋体" panose="02010600030101010101" pitchFamily="2" charset="-122"/>
              </a:rPr>
              <a:t>　　</a:t>
            </a:r>
            <a:r>
              <a:rPr lang="en-US" altLang="zh-CN" sz="2400" kern="100" dirty="0">
                <a:solidFill>
                  <a:srgbClr val="000000"/>
                </a:solidFill>
                <a:effectLst/>
                <a:latin typeface="Times New Roman" panose="02020603050405020304" pitchFamily="18" charset="0"/>
                <a:ea typeface="宋体" panose="02010600030101010101" pitchFamily="2" charset="-122"/>
              </a:rPr>
              <a:t>B. </a:t>
            </a:r>
            <a:r>
              <a:rPr lang="zh-CN" altLang="zh-CN" sz="2400" kern="100" dirty="0">
                <a:solidFill>
                  <a:srgbClr val="000000"/>
                </a:solidFill>
                <a:effectLst/>
                <a:latin typeface="Times New Roman" panose="02020603050405020304" pitchFamily="18" charset="0"/>
                <a:ea typeface="宋体" panose="02010600030101010101" pitchFamily="2" charset="-122"/>
              </a:rPr>
              <a:t>矛盾的普遍性和特殊性相统一的原理</a:t>
            </a:r>
            <a:endParaRPr lang="zh-CN" altLang="zh-CN" sz="2400" kern="100" dirty="0">
              <a:effectLst/>
              <a:latin typeface="Times New Roman" panose="02020603050405020304" pitchFamily="18" charset="0"/>
              <a:ea typeface="宋体" panose="02010600030101010101" pitchFamily="2" charset="-122"/>
            </a:endParaRPr>
          </a:p>
          <a:p>
            <a:pPr algn="just">
              <a:lnSpc>
                <a:spcPct val="120000"/>
              </a:lnSpc>
            </a:pPr>
            <a:r>
              <a:rPr lang="zh-CN" altLang="zh-CN" sz="2400" kern="100" dirty="0">
                <a:solidFill>
                  <a:srgbClr val="000000"/>
                </a:solidFill>
                <a:effectLst/>
                <a:latin typeface="Times New Roman" panose="02020603050405020304" pitchFamily="18" charset="0"/>
                <a:ea typeface="宋体" panose="02010600030101010101" pitchFamily="2" charset="-122"/>
              </a:rPr>
              <a:t>　　</a:t>
            </a:r>
            <a:r>
              <a:rPr lang="en-US" altLang="zh-CN" sz="2400" kern="100" dirty="0">
                <a:solidFill>
                  <a:srgbClr val="000000"/>
                </a:solidFill>
                <a:effectLst/>
                <a:latin typeface="Times New Roman" panose="02020603050405020304" pitchFamily="18" charset="0"/>
                <a:ea typeface="宋体" panose="02010600030101010101" pitchFamily="2" charset="-122"/>
              </a:rPr>
              <a:t>C. </a:t>
            </a:r>
            <a:r>
              <a:rPr lang="zh-CN" altLang="zh-CN" sz="2400" kern="100" dirty="0">
                <a:solidFill>
                  <a:srgbClr val="000000"/>
                </a:solidFill>
                <a:effectLst/>
                <a:latin typeface="Times New Roman" panose="02020603050405020304" pitchFamily="18" charset="0"/>
                <a:ea typeface="宋体" panose="02010600030101010101" pitchFamily="2" charset="-122"/>
              </a:rPr>
              <a:t>矛盾的同一性和斗争性相统一的原理</a:t>
            </a:r>
            <a:endParaRPr lang="zh-CN" altLang="zh-CN" sz="2400" kern="100" dirty="0">
              <a:effectLst/>
              <a:latin typeface="Times New Roman" panose="02020603050405020304" pitchFamily="18" charset="0"/>
              <a:ea typeface="宋体" panose="02010600030101010101" pitchFamily="2" charset="-122"/>
            </a:endParaRPr>
          </a:p>
          <a:p>
            <a:pPr indent="304800" algn="just">
              <a:lnSpc>
                <a:spcPct val="120000"/>
              </a:lnSpc>
            </a:pPr>
            <a:r>
              <a:rPr lang="en-US" altLang="zh-CN" sz="2400" kern="100" dirty="0">
                <a:solidFill>
                  <a:srgbClr val="000000"/>
                </a:solidFill>
                <a:effectLst/>
                <a:latin typeface="Times New Roman" panose="02020603050405020304" pitchFamily="18" charset="0"/>
                <a:ea typeface="宋体" panose="02010600030101010101" pitchFamily="2" charset="-122"/>
              </a:rPr>
              <a:t>    D. </a:t>
            </a:r>
            <a:r>
              <a:rPr lang="zh-CN" altLang="zh-CN" sz="2400" kern="100" dirty="0">
                <a:solidFill>
                  <a:srgbClr val="000000"/>
                </a:solidFill>
                <a:effectLst/>
                <a:latin typeface="Times New Roman" panose="02020603050405020304" pitchFamily="18" charset="0"/>
                <a:ea typeface="宋体" panose="02010600030101010101" pitchFamily="2" charset="-122"/>
              </a:rPr>
              <a:t>“两点论”和“重点论”相统一的原理</a:t>
            </a:r>
            <a:endParaRPr lang="zh-CN" altLang="zh-CN" sz="24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43620920"/>
      </p:ext>
    </p:extLst>
  </p:cSld>
  <p:clrMapOvr>
    <a:masterClrMapping/>
  </p:clrMapOvr>
</p:sld>
</file>

<file path=ppt/theme/theme1.xml><?xml version="1.0" encoding="utf-8"?>
<a:theme xmlns:a="http://schemas.openxmlformats.org/drawingml/2006/main" name="更多作品请在稻壳儿搜索艺随风">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2463</Words>
  <Application>Microsoft Office PowerPoint</Application>
  <PresentationFormat>自定义</PresentationFormat>
  <Paragraphs>151</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更多作品请在稻壳儿搜索艺随风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apple</cp:lastModifiedBy>
  <cp:revision>163</cp:revision>
  <dcterms:created xsi:type="dcterms:W3CDTF">2017-03-07T08:54:00Z</dcterms:created>
  <dcterms:modified xsi:type="dcterms:W3CDTF">2022-12-15T02:44:02Z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