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9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0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32" r:id="rId5"/>
    <p:sldMasterId id="2147483744" r:id="rId6"/>
    <p:sldMasterId id="2147483770" r:id="rId7"/>
    <p:sldMasterId id="2147483797" r:id="rId8"/>
    <p:sldMasterId id="2147483829" r:id="rId9"/>
    <p:sldMasterId id="2147483868" r:id="rId10"/>
    <p:sldMasterId id="2147483880" r:id="rId11"/>
  </p:sldMasterIdLst>
  <p:notesMasterIdLst>
    <p:notesMasterId r:id="rId50"/>
  </p:notesMasterIdLst>
  <p:sldIdLst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93" r:id="rId22"/>
    <p:sldId id="300" r:id="rId23"/>
    <p:sldId id="329" r:id="rId24"/>
    <p:sldId id="330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1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9F02-989F-4F88-8181-495B1C80E4E2}" type="datetimeFigureOut">
              <a:rPr lang="zh-CN" altLang="en-US" smtClean="0"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3A727-8840-49FE-AF05-49F934B11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4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120850-BD7F-441E-B7E3-83E1B911982D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0A664F8-3C4A-4C79-BB2D-0DC416FA1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169338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25B5431-1D2B-454B-B4C4-766771DD2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652449"/>
      </p:ext>
    </p:extLst>
  </p:cSld>
  <p:clrMapOvr>
    <a:masterClrMapping/>
  </p:clrMapOvr>
  <p:transition>
    <p:random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F35EA-2994-466E-BD09-9858BAD22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42327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0DF7F-FEC3-474E-8668-BBD8982AC6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8621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CFA6C-E314-4312-9F70-325D109149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007736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D843E-4206-493D-9D13-D5195033E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85798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A8B76-A769-4A95-9701-72B86949A0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50522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B7FA8-D275-4D53-823B-F43B5C91C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8858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50146-BCFC-4630-92B5-8720B15F1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44434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F131D54-847B-4F64-9FDF-566B4BEDAF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576463"/>
      </p:ext>
    </p:extLst>
  </p:cSld>
  <p:clrMapOvr>
    <a:masterClrMapping/>
  </p:clrMapOvr>
  <p:transition>
    <p:random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CA2D757-81F8-45FB-96EC-ACC232BB14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306393"/>
      </p:ext>
    </p:extLst>
  </p:cSld>
  <p:clrMapOvr>
    <a:masterClrMapping/>
  </p:clrMapOvr>
  <p:transition>
    <p:random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7D5E5B0-769B-47A0-89D6-AE99937BA0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721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550C9F-4111-4AAD-B812-3F065DF70D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518902"/>
      </p:ext>
    </p:extLst>
  </p:cSld>
  <p:clrMapOvr>
    <a:masterClrMapping/>
  </p:clrMapOvr>
  <p:transition>
    <p:random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6594FE7-61C5-473B-BB82-E41B8958BC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37295"/>
      </p:ext>
    </p:extLst>
  </p:cSld>
  <p:clrMapOvr>
    <a:masterClrMapping/>
  </p:clrMapOvr>
  <p:transition>
    <p:random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9CFB8BC-BC22-4708-BAA3-B31A06B252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391350"/>
      </p:ext>
    </p:extLst>
  </p:cSld>
  <p:clrMapOvr>
    <a:masterClrMapping/>
  </p:clrMapOvr>
  <p:transition>
    <p:random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CF0D4B94-F05D-4F69-8588-C1F860311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002219"/>
      </p:ext>
    </p:extLst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E8D3318-6366-4A96-9DB8-D9ACD95E10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81051"/>
      </p:ext>
    </p:extLst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A2BEA4D-7960-4CBA-8143-A699C71C14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853597"/>
      </p:ext>
    </p:extLst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F93B387-D659-4B90-A9A3-5CE3B811B9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373619"/>
      </p:ext>
    </p:extLst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E1A539E-4BBA-4D0E-A5B3-BB7AB8021C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25807"/>
      </p:ext>
    </p:extLst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CEB51F5-4513-40F1-A690-CE29F90E22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410888"/>
      </p:ext>
    </p:extLst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82DADAEB-7B54-45DB-A7E1-3CB06241E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038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F3A1B240-D88F-40F2-A386-F9D9BE1FE3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478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D059182-6636-4BC4-A164-36CD666AFAE7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4718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FF24947C-F9A8-4B48-BAD8-DBCCE9F76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001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7ADE76E3-DC32-404F-80D0-404C839EEA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5664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C7F4CEC8-E7BE-4580-B6E4-2F3942B1C8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91332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71D56CCD-07CE-489F-A3A2-DB6CABD72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791861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8EE6EB9B-EAE2-45C4-A701-CC41648683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2529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296102C3-56BF-4CC5-A1E7-81CEB82D5E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321875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97F8D36A-E710-4A13-AA38-7775EA0FC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3579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F88E8262-B32A-4B35-AFCF-F44F1CF00A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25586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CBDDCEA7-C1E1-480A-9893-7E0C64D851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480101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962400"/>
            <a:ext cx="39243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770C7DF4-C006-4DBB-98C1-42A8B39C4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94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5C6DE1B-A977-4ACF-AEA6-8438D5A78843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83377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75C7B878-DB80-4D17-B346-28E7649881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08948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3014C002-1728-496D-9DC1-559D32A5CE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735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1F946316-BCC6-446B-B130-F6A111271B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83691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F8008046-5D7C-4B18-8386-6F92AA128F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50714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Arial" pitchFamily="34" charset="0"/>
              </a:defRPr>
            </a:lvl1pPr>
          </a:lstStyle>
          <a:p>
            <a:pPr>
              <a:defRPr/>
            </a:pPr>
            <a:fld id="{8CA98E83-B102-4925-86DD-EB5AEDDD0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74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1EA5E847-3269-4C61-9556-94F32D69FAB0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61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44F7E6E9-C97D-4AE9-ACD2-EC9C30EAF3AC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4147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075A595-3E75-4627-9AE4-F7EF03077DCD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565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C30C602C-AB97-4110-8FC7-BB6095F1CC94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803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94A1691-64A6-490F-BD2A-B01A06FBD3DE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5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20AB3DE3-FAA9-44C5-BCA6-AC8E4CCC83C2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5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5EC441C-7FC1-4362-823E-2A5AECA9A6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820097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01C59F0C-1D64-45E7-92B0-B74BBE39ECFB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660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91ADC228-6B42-41C1-A244-3BE9367C013A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7063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74638"/>
            <a:ext cx="2076450" cy="5699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76950" cy="5699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algn="l">
              <a:spcBef>
                <a:spcPct val="20000"/>
              </a:spcBef>
              <a:buFontTx/>
              <a:buChar char="•"/>
              <a:defRPr sz="3200">
                <a:solidFill>
                  <a:srgbClr val="000000"/>
                </a:solidFill>
                <a:latin typeface="Arial" charset="0"/>
                <a:ea typeface="华文新魏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762BE5B9-065C-4528-B106-71766222716B}" type="slidenum">
              <a:rPr lang="en-US" altLang="zh-CN"/>
              <a:pPr fontAlgn="base"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12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A3CF-405C-43D5-A538-C645317CD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749637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620D7-2F8E-401A-BB79-34D1D5000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739595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D7699-2EE5-43BC-A0B3-C35019FC98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722876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04AE-1435-4B87-A212-87BACB9FB9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985789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67638-361C-4560-A932-563B9DF990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352490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E1009-44D9-4241-BD30-0C3686B51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454813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9BF0A8-DBB5-4241-A5F1-DCB44191C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90809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57A93E6-5497-49F3-897A-776F761A4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982125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AFE0-E7A4-4E31-91DD-CD7C5B305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59679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60987-379B-4EDB-89CD-D4E310B3C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331716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DDCBC-83BB-4875-AFE9-0953D8EDBD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535594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DB15A-7708-4918-A30B-8E0C15CE3D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75336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E018F-0DF2-4F12-ABE4-6144381C87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394195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337C0-385E-462F-8C8F-6F8DABC4FC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457711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52813-E871-42FE-A8FB-2FF9F5565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32915"/>
      </p:ext>
    </p:extLst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F6725-483C-4AC8-BA82-098A92ED5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377914"/>
      </p:ext>
    </p:extLst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AACFF-3D8D-40E6-890B-71442CB1C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925161"/>
      </p:ext>
    </p:extLst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711010-D9A8-49EA-858B-FB6FF888E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920865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F445265-F459-4E39-AA8F-55047A53E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716968"/>
      </p:ext>
    </p:extLst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FD39-0205-481A-ACDF-7C266517C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373851"/>
      </p:ext>
    </p:extLst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48905-AF2F-4C0C-ACD2-A67DC9616A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26055"/>
      </p:ext>
    </p:extLst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57B5D-E079-4892-95D9-8E886FD20F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152316"/>
      </p:ext>
    </p:extLst>
  </p:cSld>
  <p:clrMapOvr>
    <a:masterClrMapping/>
  </p:clrMapOvr>
  <p:transition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C98C2-E310-4FD2-B37D-193AE72321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949081"/>
      </p:ext>
    </p:extLst>
  </p:cSld>
  <p:clrMapOvr>
    <a:masterClrMapping/>
  </p:clrMapOvr>
  <p:transition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CA88E-6366-47B3-AF69-A8C80EA2E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9542876"/>
      </p:ext>
    </p:extLst>
  </p:cSld>
  <p:clrMapOvr>
    <a:masterClrMapping/>
  </p:clrMapOvr>
  <p:transition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9A16BE3-F120-46E4-B6A7-3F348F046E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64550"/>
      </p:ext>
    </p:extLst>
  </p:cSld>
  <p:clrMapOvr>
    <a:masterClrMapping/>
  </p:clrMapOvr>
  <p:transition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45514A0-8B39-40EC-AD3E-5C0FF62873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57765"/>
      </p:ext>
    </p:extLst>
  </p:cSld>
  <p:clrMapOvr>
    <a:masterClrMapping/>
  </p:clrMapOvr>
  <p:transition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2A3C020-1826-4988-8E04-68315E661A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8440601"/>
      </p:ext>
    </p:extLst>
  </p:cSld>
  <p:clrMapOvr>
    <a:masterClrMapping/>
  </p:clrMapOvr>
  <p:transition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6E641F4-FF4D-4D05-A14F-CC618DD67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285149"/>
      </p:ext>
    </p:extLst>
  </p:cSld>
  <p:clrMapOvr>
    <a:masterClrMapping/>
  </p:clrMapOvr>
  <p:transition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51A61B9-EAF3-4DFD-B00C-C5E46927A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023554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AF099F0-9B00-4354-B78B-B7931F5F82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982856"/>
      </p:ext>
    </p:extLst>
  </p:cSld>
  <p:clrMapOvr>
    <a:masterClrMapping/>
  </p:clrMapOvr>
  <p:transition>
    <p:random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02CD1A8-3B32-49BC-8109-5B3B6D735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91911"/>
      </p:ext>
    </p:extLst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12B3CD0-AE8C-4556-B8CC-66C0637F7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809497"/>
      </p:ext>
    </p:extLst>
  </p:cSld>
  <p:clrMapOvr>
    <a:masterClrMapping/>
  </p:clrMapOvr>
  <p:transition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78555F9-123D-45C8-B500-5726A64215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16624"/>
      </p:ext>
    </p:extLst>
  </p:cSld>
  <p:clrMapOvr>
    <a:masterClrMapping/>
  </p:clrMapOvr>
  <p:transition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750B66C-443C-4A75-9159-EE44303097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419878"/>
      </p:ext>
    </p:extLst>
  </p:cSld>
  <p:clrMapOvr>
    <a:masterClrMapping/>
  </p:clrMapOvr>
  <p:transition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FB2829F-3E78-45A5-97C9-31C0476913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020284"/>
      </p:ext>
    </p:extLst>
  </p:cSld>
  <p:clrMapOvr>
    <a:masterClrMapping/>
  </p:clrMapOvr>
  <p:transition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6A4EB75-EEED-4CE0-95DD-7FB698276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094196"/>
      </p:ext>
    </p:extLst>
  </p:cSld>
  <p:clrMapOvr>
    <a:masterClrMapping/>
  </p:clrMapOvr>
  <p:transition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8937F8F-D124-44BC-B6D2-09B4815EF5D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20F88BA-E5AC-477E-9396-3D2091ECCD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81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0DF76CC-0AE9-4AB0-B75B-E27656D6C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036F244-FFE9-472E-9772-4C32E46F344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6578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1D9288D-43BB-4F59-953D-DDAFC46F1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82EAAE9-0143-4C6F-AE2A-13DA1445376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458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474A55-DFFF-4CF3-A94E-1ADC319F95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85CCBBF-0D93-4A6F-8FFE-B29E34B27E7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7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4206E58-F38A-44A7-98B1-F4A54D232F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780130"/>
      </p:ext>
    </p:extLst>
  </p:cSld>
  <p:clrMapOvr>
    <a:masterClrMapping/>
  </p:clrMapOvr>
  <p:transition>
    <p:random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6B27DE2-1B1A-4B8D-8B5D-46DCEE93FF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8812E16-E746-4389-87D5-D5649184227D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7886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E4471C-565E-463F-9DFB-9F89CFE18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8FCDDEA-426F-4783-A94F-71BCD94FC2D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4116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E119756-DC48-4EBB-8BB4-58681C449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773158B-D6B4-40BD-BC61-670EA19F420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5389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FB342F-74CF-4289-9C57-FE60B71A9F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4AA8A1-B7A2-4342-8375-78B8A82EF97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4721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103591-C9BB-4E65-A2C8-766CE14097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D20E937-2DAD-4241-85BE-8DDDB6D70399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8971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7C05DED-451D-4136-903F-43A41291BD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01C40FA-2FB5-40B2-B5FF-C62303359337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765186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14A4277-D18C-43EF-AD7D-C1E2D637A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9FD8213-978D-47C4-8966-7B08E6A4A70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4967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8174D0C-98E1-4512-B411-A2451F340E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347C53F-A92F-473F-8A20-547A30882DF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5949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203B7C5-FF99-47F6-8AC0-4C9EADEE3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586BBF9-3D91-4FD7-8189-5C86B4786D2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6218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 smtClean="0">
                  <a:solidFill>
                    <a:srgbClr val="000000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smtClean="0">
                <a:solidFill>
                  <a:srgbClr val="000000"/>
                </a:solidFill>
                <a:latin typeface="Tahoma" pitchFamily="34" charset="0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 algn="ctr"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  <a:latin typeface="Arial" charset="0"/>
              </a:defRPr>
            </a:lvl1pPr>
          </a:lstStyle>
          <a:p>
            <a:pPr>
              <a:defRPr/>
            </a:pPr>
            <a:fld id="{CD960AA4-65D5-48E4-8D90-89BA605B1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1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466396E-7681-4F66-AA9B-BE0AFF82F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2237449"/>
      </p:ext>
    </p:extLst>
  </p:cSld>
  <p:clrMapOvr>
    <a:masterClrMapping/>
  </p:clrMapOvr>
  <p:transition>
    <p:random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3D3F0CD-100A-4F8A-A07C-729A3E868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873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C3733F7-7C13-4C6D-A133-E942557C28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1279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388BE27-A5A0-4C94-B126-7069F26266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08530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B8CA2196-6940-459B-9B84-782ACDE01F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94679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C11EF72-80CB-49E2-9BBD-4050544E1F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2588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CA10921-FA60-4F5B-9F79-5FFC796C17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872004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23F83402-478C-4FBB-BA9C-C266E28470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19406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797488D-C17F-4A9C-AF28-090BB9D61A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18625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3C88D182-0B9A-4407-BB4B-1DBE9DBE1C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59220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EEE06C85-3716-4AFE-AEC5-93B2CD41DD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64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F07E579-36ED-4097-88EE-A99C960A29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652554"/>
      </p:ext>
    </p:extLst>
  </p:cSld>
  <p:clrMapOvr>
    <a:masterClrMapping/>
  </p:clrMapOvr>
  <p:transition>
    <p:random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zh-CN" sz="2400" smtClean="0">
                  <a:solidFill>
                    <a:srgbClr val="0033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905000" y="1828800"/>
            <a:ext cx="6705600" cy="22098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a typeface="华文新魏" pitchFamily="2" charset="-122"/>
              </a:defRPr>
            </a:lvl1pPr>
          </a:lstStyle>
          <a:p>
            <a:r>
              <a:rPr lang="en-US" altLang="zh-CN"/>
              <a:t>        </a:t>
            </a:r>
            <a:r>
              <a:rPr lang="zh-CN" altLang="en-US"/>
              <a:t>马克思主义</a:t>
            </a:r>
            <a:br>
              <a:rPr lang="zh-CN" altLang="en-US"/>
            </a:br>
            <a:r>
              <a:rPr lang="zh-CN" altLang="en-US"/>
              <a:t>               基本原理概论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Makesi zhuyi </a:t>
            </a:r>
          </a:p>
          <a:p>
            <a:r>
              <a:rPr lang="en-US" altLang="zh-CN"/>
              <a:t>         jiben yuanli gailun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87E476FB-281A-4C4D-A4F7-443BA0E8FE51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172200"/>
            <a:ext cx="2895600" cy="457200"/>
          </a:xfrm>
        </p:spPr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DF6F724-7D81-4252-A8D7-468F513D54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90963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8ECBF3D-E0B8-4FA3-A27A-72E8616A3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3FE21A59-F2BF-4C26-BCC7-05FE7E59F84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7451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2D9D0AF-9A18-408D-A047-AF78A4AF6E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EFCAFEA-6F9B-44AA-87DB-458009754348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7923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F180B3-1FC5-4E24-AA2A-CC6FFC1622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D9095DE-0C06-4E27-8E4B-58174720E000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520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70B1FE9-D854-4C72-99A5-E53103B02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308DE576-3548-48A1-9142-A4B770EE7BB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1680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79B4D0E-D085-4760-B258-C17F164FA2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5D6405E-3CD4-44F6-8A34-D20F70D71243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0150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D049D74-854A-45BE-8F16-85E23B1C1B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A69FC885-5C1E-4C67-9EC8-F11B4BEA6DB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55243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E49AE8E-7AD0-4E10-B5AE-AA335B0352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C72461A1-3572-40AC-B82B-06E0E8F59B1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2615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7D58B53-DFA9-4AEB-B5B0-801A961A9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2D0C63CD-AE96-4456-8DC8-241950404CEC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079085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3DF5D8A-26A3-4A3F-87EA-5F08DCBBB5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5248E071-C1C3-4763-94BC-9416032A04F6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61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6056B3F-B1A9-4304-B0D4-0D7A329DF2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522711"/>
      </p:ext>
    </p:extLst>
  </p:cSld>
  <p:clrMapOvr>
    <a:masterClrMapping/>
  </p:clrMapOvr>
  <p:transition>
    <p:random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BEF80F6-135E-4757-A9DB-B056664A1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F5F9679B-8334-4313-9F0E-8A37C83877FB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57818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7580B404-0B39-4BCB-84BE-4834492D15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7CBF6DD2-67FC-4687-9FA2-24145361C284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53787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F10F383-4FBC-41DF-9987-C27A66A117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algn="ctr">
              <a:defRPr kumimoji="1"/>
            </a:lvl1pPr>
          </a:lstStyle>
          <a:p>
            <a:pPr>
              <a:defRPr/>
            </a:pPr>
            <a:fld id="{4D1B7529-A5D0-4D25-ACC0-1F1047CD4C3E}" type="datetimeFigureOut">
              <a:rPr lang="en-US" altLang="zh-CN"/>
              <a:pPr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02907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D6647-65F9-4AA1-A3A9-2DD5E0955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4197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BA43C-F78F-4C6C-8709-7167441F53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23885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9B8E7-3EF0-455D-BD5D-C32033D9CC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82730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96088-0886-48E5-A640-E64E45DDDD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8174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2C94C-6890-493E-A428-B942CB9B65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67416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D9D2B-42D0-4A49-B1B1-916FBB7259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6073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AB64B-002F-4C65-AF65-6E95284B3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38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slideLayout" Target="../slideLayouts/slideLayout13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94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886F28-834C-4C73-A659-7DEBE6B22EA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048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20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406802-D8AB-4926-BD67-5E0FAF3E743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458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04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2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Verdan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C84812-BEFA-463E-BE8D-31497520EE9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4478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299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2B36D28-422D-46FA-AFF1-E6288C14067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434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88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2C952E-5CBB-46F6-AEC3-46394F580B7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0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307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0000"/>
                </a:solidFill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934EE2-B950-4D6B-8389-11338012BE6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3300"/>
                </a:solidFill>
                <a:latin typeface="Arial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300"/>
                </a:solidFill>
                <a:latin typeface="Arial Black" pitchFamily="34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28DD7C-7A45-4F58-9D0D-00809804B97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5374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5376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1536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536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3300"/>
                </a:solidFill>
                <a:latin typeface="Arial" charset="0"/>
                <a:ea typeface="宋体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AEF80E-BD85-48AD-8D1D-DD5D15C39A82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52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000000"/>
                </a:solidFill>
                <a:latin typeface="Tahoma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C12C3F8-9BF0-48D8-BF94-F64AA8894EB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9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rgbClr val="003300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/>
              <a:t>陇桥学院  主讲教师沈俊花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solidFill>
                  <a:srgbClr val="003300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BB7B57-BB4D-496A-9133-43138004B75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6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6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333300"/>
                </a:solidFill>
              </a:endParaRPr>
            </a:p>
          </p:txBody>
        </p:sp>
        <p:sp>
          <p:nvSpPr>
            <p:cNvPr id="1947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z="2400" smtClean="0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1947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  <p:sp>
          <p:nvSpPr>
            <p:cNvPr id="1947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zh-CN" smtClean="0">
                <a:solidFill>
                  <a:srgbClr val="669900"/>
                </a:solidFill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200">
                <a:solidFill>
                  <a:srgbClr val="0033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D63D6A-95B9-44C0-B3EB-5CA54DF8CDB3}" type="datetimeFigureOut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11/3/2016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733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7" descr="河山图标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3009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24" descr="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F2EC32-637E-4697-9734-F81028B21DB2}" type="slidenum">
              <a:rPr kumimoji="1"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18872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640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目录的逻辑结构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5331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3950"/>
            <a:ext cx="7704138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9871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1268413"/>
            <a:ext cx="6978650" cy="1365250"/>
            <a:chOff x="576" y="1344"/>
            <a:chExt cx="4396" cy="860"/>
          </a:xfrm>
        </p:grpSpPr>
        <p:grpSp>
          <p:nvGrpSpPr>
            <p:cNvPr id="363550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⑴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运动的含义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2492375"/>
            <a:ext cx="7304087" cy="1365250"/>
            <a:chOff x="624" y="2496"/>
            <a:chExt cx="4615" cy="860"/>
          </a:xfrm>
        </p:grpSpPr>
        <p:grpSp>
          <p:nvGrpSpPr>
            <p:cNvPr id="363543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⑵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物质与运动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的关系</a:t>
              </a:r>
              <a:endParaRPr kumimoji="1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333375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运动观（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p.25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3644900"/>
            <a:ext cx="7326313" cy="1365250"/>
            <a:chOff x="624" y="2496"/>
            <a:chExt cx="4615" cy="860"/>
          </a:xfrm>
        </p:grpSpPr>
        <p:grpSp>
          <p:nvGrpSpPr>
            <p:cNvPr id="363534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⑶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745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静止的含义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917575" y="4797425"/>
            <a:ext cx="7326313" cy="1365250"/>
            <a:chOff x="624" y="2496"/>
            <a:chExt cx="4615" cy="860"/>
          </a:xfrm>
        </p:grpSpPr>
        <p:grpSp>
          <p:nvGrpSpPr>
            <p:cNvPr id="363527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35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6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1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⑷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gray">
            <a:xfrm>
              <a:off x="2390" y="2745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运动与静止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的关系</a:t>
              </a:r>
              <a:endPara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2015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1268413"/>
            <a:ext cx="6978650" cy="1365250"/>
            <a:chOff x="576" y="1344"/>
            <a:chExt cx="4396" cy="860"/>
          </a:xfrm>
        </p:grpSpPr>
        <p:grpSp>
          <p:nvGrpSpPr>
            <p:cNvPr id="37174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⑴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时空的含义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2492375"/>
            <a:ext cx="7681912" cy="1365250"/>
            <a:chOff x="624" y="2496"/>
            <a:chExt cx="4854" cy="860"/>
          </a:xfrm>
        </p:grpSpPr>
        <p:grpSp>
          <p:nvGrpSpPr>
            <p:cNvPr id="37173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⑵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3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30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时空与物质运动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的关系</a:t>
              </a:r>
              <a:endParaRPr kumimoji="1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333375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时空观（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p.26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3644900"/>
            <a:ext cx="7326313" cy="1365250"/>
            <a:chOff x="624" y="2496"/>
            <a:chExt cx="4615" cy="860"/>
          </a:xfrm>
        </p:grpSpPr>
        <p:grpSp>
          <p:nvGrpSpPr>
            <p:cNvPr id="371726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⑶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745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时空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的有限性与无限性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9" name="Group 21"/>
          <p:cNvGrpSpPr>
            <a:grpSpLocks/>
          </p:cNvGrpSpPr>
          <p:nvPr/>
        </p:nvGrpSpPr>
        <p:grpSpPr bwMode="auto">
          <a:xfrm>
            <a:off x="917575" y="4797425"/>
            <a:ext cx="7326313" cy="1365250"/>
            <a:chOff x="624" y="2496"/>
            <a:chExt cx="4615" cy="860"/>
          </a:xfrm>
        </p:grpSpPr>
        <p:grpSp>
          <p:nvGrpSpPr>
            <p:cNvPr id="371719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35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36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1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⑷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gray">
            <a:xfrm>
              <a:off x="2390" y="2745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4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时空的绝对性与相对性</a:t>
              </a:r>
              <a:endParaRPr kumimoji="1" lang="zh-CN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9858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133600"/>
            <a:ext cx="6978650" cy="1365250"/>
            <a:chOff x="576" y="1344"/>
            <a:chExt cx="4396" cy="860"/>
          </a:xfrm>
        </p:grpSpPr>
        <p:grpSp>
          <p:nvGrpSpPr>
            <p:cNvPr id="37890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⑴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从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意识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</a:t>
              </a:r>
              <a:r>
                <a:rPr kumimoji="1" lang="zh-CN" altLang="en-US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起源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来看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37889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⑵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从意识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</a:t>
              </a:r>
              <a:r>
                <a:rPr kumimoji="1" lang="zh-CN" altLang="en-US" sz="28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本质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来看</a:t>
              </a:r>
              <a:endParaRPr kumimoji="1" lang="zh-C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908050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意识观（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p.28-32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4652963"/>
            <a:ext cx="7097713" cy="1365250"/>
            <a:chOff x="624" y="2496"/>
            <a:chExt cx="4471" cy="860"/>
          </a:xfrm>
        </p:grpSpPr>
        <p:grpSp>
          <p:nvGrpSpPr>
            <p:cNvPr id="378886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⑶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sp>
        <p:nvSpPr>
          <p:cNvPr id="29" name="Text Box 17"/>
          <p:cNvSpPr txBox="1">
            <a:spLocks noChangeArrowheads="1"/>
          </p:cNvSpPr>
          <p:nvPr/>
        </p:nvSpPr>
        <p:spPr bwMode="gray">
          <a:xfrm>
            <a:off x="3707904" y="5137373"/>
            <a:ext cx="448374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从意识的</a:t>
            </a:r>
            <a:r>
              <a:rPr kumimoji="1"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作用</a:t>
            </a:r>
            <a:r>
              <a:rPr kumimoji="1" lang="zh-CN" altLang="en-US" sz="2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来看</a:t>
            </a:r>
            <a:endParaRPr kumimoji="1" lang="zh-CN" altLang="en-US" sz="4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0889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Text Box 7"/>
          <p:cNvSpPr txBox="1">
            <a:spLocks noChangeArrowheads="1"/>
          </p:cNvSpPr>
          <p:nvPr/>
        </p:nvSpPr>
        <p:spPr bwMode="auto">
          <a:xfrm>
            <a:off x="0" y="26035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srgbClr val="006600"/>
                </a:solidFill>
                <a:latin typeface="Arial" charset="0"/>
                <a:ea typeface="华文行楷" pitchFamily="2" charset="-122"/>
              </a:rPr>
              <a:t>如何正确发挥意识的能动作用？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p.30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/>
                <a:ea typeface="华文行楷" pitchFamily="2" charset="-122"/>
              </a:rPr>
              <a:t>）</a:t>
            </a:r>
            <a:endParaRPr lang="zh-CN" altLang="en-US" sz="1600" b="1" dirty="0" smtClean="0">
              <a:solidFill>
                <a:srgbClr val="006600"/>
              </a:solidFill>
              <a:latin typeface="Times New Roman"/>
              <a:ea typeface="华文行楷" pitchFamily="2" charset="-122"/>
            </a:endParaRPr>
          </a:p>
        </p:txBody>
      </p:sp>
      <p:sp>
        <p:nvSpPr>
          <p:cNvPr id="394243" name="Text Box 2"/>
          <p:cNvSpPr txBox="1">
            <a:spLocks noChangeArrowheads="1"/>
          </p:cNvSpPr>
          <p:nvPr/>
        </p:nvSpPr>
        <p:spPr bwMode="auto">
          <a:xfrm>
            <a:off x="447675" y="11303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zh-CN" altLang="zh-CN" sz="18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9424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300"/>
            <a:ext cx="9144000" cy="57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4245" name="矩形 46"/>
          <p:cNvSpPr>
            <a:spLocks noChangeArrowheads="1"/>
          </p:cNvSpPr>
          <p:nvPr/>
        </p:nvSpPr>
        <p:spPr bwMode="auto">
          <a:xfrm>
            <a:off x="0" y="2895327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zh-CN" altLang="en-US" sz="3600" b="1" dirty="0" smtClean="0">
                <a:solidFill>
                  <a:srgbClr val="000000"/>
                </a:solidFill>
                <a:latin typeface="宋体" pitchFamily="2" charset="-122"/>
              </a:rPr>
              <a:t>主观能动性与客观规律性的统一</a:t>
            </a:r>
          </a:p>
        </p:txBody>
      </p:sp>
    </p:spTree>
    <p:extLst>
      <p:ext uri="{BB962C8B-B14F-4D97-AF65-F5344CB8AC3E}">
        <p14:creationId xmlns:p14="http://schemas.microsoft.com/office/powerpoint/2010/main" val="82359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Text Box 2"/>
          <p:cNvSpPr txBox="1">
            <a:spLocks noChangeArrowheads="1"/>
          </p:cNvSpPr>
          <p:nvPr/>
        </p:nvSpPr>
        <p:spPr bwMode="auto">
          <a:xfrm>
            <a:off x="1116013" y="1125538"/>
            <a:ext cx="77057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b="1" smtClean="0">
                <a:solidFill>
                  <a:srgbClr val="6BA42C"/>
                </a:solidFill>
                <a:latin typeface="宋体" pitchFamily="2" charset="-122"/>
                <a:cs typeface="Times New Roman" pitchFamily="18" charset="0"/>
              </a:rPr>
              <a:t>主观能动性与客观规律性的统一</a:t>
            </a:r>
          </a:p>
        </p:txBody>
      </p:sp>
      <p:pic>
        <p:nvPicPr>
          <p:cNvPr id="395267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714500"/>
            <a:ext cx="8066088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5268" name="TextBox 13"/>
          <p:cNvSpPr txBox="1">
            <a:spLocks noChangeArrowheads="1"/>
          </p:cNvSpPr>
          <p:nvPr/>
        </p:nvSpPr>
        <p:spPr bwMode="auto">
          <a:xfrm flipH="1">
            <a:off x="1404938" y="2924175"/>
            <a:ext cx="1511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smtClean="0">
                <a:solidFill>
                  <a:srgbClr val="6BA42C"/>
                </a:solidFill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首先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5825" y="2720975"/>
            <a:ext cx="53228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宋体"/>
                <a:cs typeface="Arial" pitchFamily="34" charset="0"/>
              </a:rPr>
              <a:t>尊重客观规律是</a:t>
            </a:r>
            <a:r>
              <a:rPr lang="zh-CN" altLang="en-US" sz="2400" b="1" kern="0" dirty="0">
                <a:solidFill>
                  <a:srgbClr val="003300"/>
                </a:solidFill>
                <a:latin typeface="宋体"/>
                <a:cs typeface="Arial" pitchFamily="34" charset="0"/>
              </a:rPr>
              <a:t>正确发挥主观能动性的</a:t>
            </a:r>
            <a:r>
              <a:rPr lang="zh-CN" altLang="en-US" sz="2400" b="1" kern="0" dirty="0">
                <a:solidFill>
                  <a:srgbClr val="FF0000"/>
                </a:solidFill>
                <a:latin typeface="宋体"/>
                <a:cs typeface="Arial" pitchFamily="34" charset="0"/>
              </a:rPr>
              <a:t>前提</a:t>
            </a:r>
            <a:r>
              <a:rPr lang="zh-CN" altLang="en-US" sz="2400" b="1" kern="0" dirty="0">
                <a:solidFill>
                  <a:srgbClr val="003300"/>
                </a:solidFill>
                <a:latin typeface="宋体"/>
                <a:cs typeface="Arial" pitchFamily="34" charset="0"/>
              </a:rPr>
              <a:t>。</a:t>
            </a:r>
            <a:endParaRPr lang="en-US" altLang="zh-CN" sz="2400" b="1" kern="0" dirty="0">
              <a:solidFill>
                <a:srgbClr val="003300"/>
              </a:solidFill>
              <a:latin typeface="宋体"/>
              <a:cs typeface="Arial" pitchFamily="34" charset="0"/>
            </a:endParaRPr>
          </a:p>
        </p:txBody>
      </p:sp>
      <p:pic>
        <p:nvPicPr>
          <p:cNvPr id="395270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4122738"/>
            <a:ext cx="8066088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18"/>
          <p:cNvSpPr txBox="1">
            <a:spLocks noChangeArrowheads="1"/>
          </p:cNvSpPr>
          <p:nvPr/>
        </p:nvSpPr>
        <p:spPr bwMode="auto">
          <a:xfrm flipH="1">
            <a:off x="1476375" y="5157788"/>
            <a:ext cx="14398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FFFFFF">
                    <a:lumMod val="65000"/>
                  </a:srgbClr>
                </a:solidFill>
                <a:latin typeface="Arial Rounded MT Bold" pitchFamily="34" charset="0"/>
                <a:ea typeface="微软雅黑" pitchFamily="34" charset="-122"/>
                <a:cs typeface="Times New Roman" pitchFamily="18" charset="0"/>
              </a:rPr>
              <a:t>其次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25825" y="4365625"/>
            <a:ext cx="5121275" cy="1568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FFFFFF">
                    <a:lumMod val="65000"/>
                  </a:srgbClr>
                </a:solidFill>
                <a:latin typeface="宋体"/>
                <a:cs typeface="Arial" pitchFamily="34" charset="0"/>
              </a:rPr>
              <a:t>只有充分</a:t>
            </a:r>
            <a:r>
              <a:rPr lang="zh-CN" altLang="en-US" sz="2400" b="1" kern="0" dirty="0">
                <a:solidFill>
                  <a:srgbClr val="FF0000"/>
                </a:solidFill>
                <a:latin typeface="宋体"/>
                <a:cs typeface="Arial" pitchFamily="34" charset="0"/>
              </a:rPr>
              <a:t>发挥主观能动性</a:t>
            </a:r>
            <a:r>
              <a:rPr lang="zh-CN" altLang="en-US" sz="2400" b="1" kern="0" dirty="0">
                <a:solidFill>
                  <a:srgbClr val="FFFFFF">
                    <a:lumMod val="65000"/>
                  </a:srgbClr>
                </a:solidFill>
                <a:latin typeface="宋体"/>
                <a:cs typeface="Arial" pitchFamily="34" charset="0"/>
              </a:rPr>
              <a:t>，才能正确认识和利用客观规律。承认规律的客观性，并不是说人在规律面前是无能为力的。</a:t>
            </a:r>
            <a:endParaRPr lang="en-US" altLang="zh-CN" sz="2400" b="1" kern="0" dirty="0">
              <a:solidFill>
                <a:srgbClr val="FFFFFF">
                  <a:lumMod val="65000"/>
                </a:srgbClr>
              </a:solidFill>
              <a:latin typeface="宋体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2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420938"/>
            <a:ext cx="6978650" cy="1365250"/>
            <a:chOff x="576" y="1344"/>
            <a:chExt cx="4396" cy="860"/>
          </a:xfrm>
        </p:grpSpPr>
        <p:grpSp>
          <p:nvGrpSpPr>
            <p:cNvPr id="40654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⑴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物质决定意识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935413"/>
            <a:ext cx="8041618" cy="1365250"/>
            <a:chOff x="624" y="2496"/>
            <a:chExt cx="5081" cy="860"/>
          </a:xfrm>
        </p:grpSpPr>
        <p:grpSp>
          <p:nvGrpSpPr>
            <p:cNvPr id="40653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⑵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329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意识依赖于并反作用于物质</a:t>
              </a: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1195388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物质和意识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的辩证关系（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p.29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95775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160289" y="718592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680" y="478"/>
              <a:ext cx="39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 smtClean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结论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：世界统一于物质（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p.32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043608" y="1954819"/>
            <a:ext cx="1936750" cy="4138478"/>
            <a:chOff x="1248" y="912"/>
            <a:chExt cx="1359" cy="2347"/>
          </a:xfrm>
        </p:grpSpPr>
        <p:grpSp>
          <p:nvGrpSpPr>
            <p:cNvPr id="22" name="Group 11"/>
            <p:cNvGrpSpPr>
              <a:grpSpLocks/>
            </p:cNvGrpSpPr>
            <p:nvPr/>
          </p:nvGrpSpPr>
          <p:grpSpPr bwMode="auto">
            <a:xfrm>
              <a:off x="1392" y="912"/>
              <a:ext cx="454" cy="518"/>
              <a:chOff x="192" y="1917"/>
              <a:chExt cx="1042" cy="1102"/>
            </a:xfrm>
          </p:grpSpPr>
          <p:grpSp>
            <p:nvGrpSpPr>
              <p:cNvPr id="27" name="Group 12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29" name="Picture 13" descr="light_shadow"/>
                <p:cNvPicPr>
                  <a:picLocks noChangeAspect="1" noChangeArrowheads="1"/>
                </p:cNvPicPr>
                <p:nvPr/>
              </p:nvPicPr>
              <p:blipFill>
                <a:blip r:embed="rId2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4" descr="circuler_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1" name="Oval 15"/>
                <p:cNvSpPr>
                  <a:spLocks noChangeArrowheads="1"/>
                </p:cNvSpPr>
                <p:nvPr/>
              </p:nvSpPr>
              <p:spPr bwMode="gray">
                <a:xfrm>
                  <a:off x="191" y="1917"/>
                  <a:ext cx="1035" cy="102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CC99">
                        <a:gamma/>
                        <a:shade val="46275"/>
                        <a:invGamma/>
                        <a:alpha val="89999"/>
                      </a:srgbClr>
                    </a:gs>
                    <a:gs pos="50000">
                      <a:srgbClr val="00CC99">
                        <a:alpha val="55000"/>
                      </a:srgbClr>
                    </a:gs>
                    <a:gs pos="100000">
                      <a:srgbClr val="00CC99">
                        <a:gamma/>
                        <a:shade val="46275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  <p:pic>
            <p:nvPicPr>
              <p:cNvPr id="28" name="Picture 16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Freeform 17"/>
            <p:cNvSpPr>
              <a:spLocks/>
            </p:cNvSpPr>
            <p:nvPr/>
          </p:nvSpPr>
          <p:spPr bwMode="gray">
            <a:xfrm>
              <a:off x="1248" y="1101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4" name="WordArt 18"/>
            <p:cNvSpPr>
              <a:spLocks noChangeArrowheads="1" noChangeShapeType="1" noTextEdit="1"/>
            </p:cNvSpPr>
            <p:nvPr/>
          </p:nvSpPr>
          <p:spPr bwMode="gray">
            <a:xfrm>
              <a:off x="1429" y="1056"/>
              <a:ext cx="328" cy="2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i="1" kern="10" dirty="0" smtClean="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(1)</a:t>
              </a:r>
              <a:endParaRPr kumimoji="1" lang="zh-CN" altLang="en-US" sz="2400" i="1" kern="10" dirty="0" smtClean="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gray">
            <a:xfrm>
              <a:off x="1321" y="1966"/>
              <a:ext cx="1207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1364" y="1324"/>
              <a:ext cx="1104" cy="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自</a:t>
              </a:r>
              <a:endParaRPr kumimoji="1"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然</a:t>
              </a:r>
              <a:endParaRPr kumimoji="1"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kumimoji="1" lang="zh-CN" altLang="en-US" sz="2800" b="1" kern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界</a:t>
              </a:r>
              <a:endParaRPr kumimoji="1"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kumimoji="1"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统一于物</a:t>
              </a:r>
              <a:endParaRPr kumimoji="1"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kumimoji="1"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质</a:t>
              </a:r>
              <a:endParaRPr kumimoji="1" lang="en-US" altLang="zh-CN" sz="28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endParaRPr kumimoji="1" lang="zh-CN" altLang="en-US" sz="3200" b="1" kern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2" name="Group 21"/>
          <p:cNvGrpSpPr>
            <a:grpSpLocks/>
          </p:cNvGrpSpPr>
          <p:nvPr/>
        </p:nvGrpSpPr>
        <p:grpSpPr bwMode="auto">
          <a:xfrm>
            <a:off x="3635995" y="1954818"/>
            <a:ext cx="1979613" cy="4138478"/>
            <a:chOff x="2137" y="1152"/>
            <a:chExt cx="1359" cy="2325"/>
          </a:xfrm>
        </p:grpSpPr>
        <p:sp>
          <p:nvSpPr>
            <p:cNvPr id="33" name="Freeform 22"/>
            <p:cNvSpPr>
              <a:spLocks/>
            </p:cNvSpPr>
            <p:nvPr/>
          </p:nvSpPr>
          <p:spPr bwMode="gray">
            <a:xfrm>
              <a:off x="2137" y="1319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3333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3333CC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34" name="Group 23"/>
            <p:cNvGrpSpPr>
              <a:grpSpLocks/>
            </p:cNvGrpSpPr>
            <p:nvPr/>
          </p:nvGrpSpPr>
          <p:grpSpPr bwMode="auto">
            <a:xfrm>
              <a:off x="2230" y="1152"/>
              <a:ext cx="466" cy="518"/>
              <a:chOff x="2608" y="1076"/>
              <a:chExt cx="466" cy="518"/>
            </a:xfrm>
          </p:grpSpPr>
          <p:grpSp>
            <p:nvGrpSpPr>
              <p:cNvPr id="38" name="Group 24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40" name="Picture 25" descr="light_shadow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1" name="Picture 26" descr="circuler_1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2" name="Oval 27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333CC">
                        <a:gamma/>
                        <a:shade val="46275"/>
                        <a:invGamma/>
                        <a:alpha val="89999"/>
                      </a:srgbClr>
                    </a:gs>
                    <a:gs pos="50000">
                      <a:srgbClr val="3333CC">
                        <a:alpha val="55000"/>
                      </a:srgbClr>
                    </a:gs>
                    <a:gs pos="100000">
                      <a:srgbClr val="3333CC">
                        <a:gamma/>
                        <a:shade val="46275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  <p:pic>
            <p:nvPicPr>
              <p:cNvPr id="39" name="Picture 28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5" name="WordArt 29"/>
            <p:cNvSpPr>
              <a:spLocks noChangeArrowheads="1" noChangeShapeType="1" noTextEdit="1"/>
            </p:cNvSpPr>
            <p:nvPr/>
          </p:nvSpPr>
          <p:spPr bwMode="gray">
            <a:xfrm>
              <a:off x="2301" y="1262"/>
              <a:ext cx="334" cy="2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i="1" kern="10" dirty="0" smtClean="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(2)</a:t>
              </a:r>
              <a:endParaRPr kumimoji="1" lang="zh-CN" altLang="en-US" sz="2400" i="1" kern="10" dirty="0" smtClean="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gray">
            <a:xfrm>
              <a:off x="2192" y="2195"/>
              <a:ext cx="1207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2160" y="1632"/>
              <a:ext cx="1248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r>
                <a:rPr lang="zh-CN" altLang="en-US" sz="2800" b="1" kern="0" dirty="0" smtClean="0">
                  <a:solidFill>
                    <a:srgbClr val="FFC000"/>
                  </a:solidFill>
                  <a:latin typeface="楷体_GB2312" pitchFamily="49" charset="-122"/>
                  <a:ea typeface="楷体_GB2312" pitchFamily="49" charset="-122"/>
                </a:rPr>
                <a:t>意</a:t>
              </a:r>
              <a:endParaRPr lang="en-US" altLang="zh-CN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r>
                <a:rPr lang="zh-CN" altLang="en-US" sz="2800" b="1" kern="0" dirty="0" smtClean="0">
                  <a:solidFill>
                    <a:srgbClr val="FFC000"/>
                  </a:solidFill>
                  <a:latin typeface="楷体_GB2312" pitchFamily="49" charset="-122"/>
                  <a:ea typeface="楷体_GB2312" pitchFamily="49" charset="-122"/>
                </a:rPr>
                <a:t>识</a:t>
              </a:r>
              <a:endParaRPr lang="en-US" altLang="zh-CN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r>
                <a:rPr lang="zh-CN" altLang="en-US" sz="2800" b="1" kern="0" dirty="0" smtClean="0">
                  <a:solidFill>
                    <a:srgbClr val="FFC000"/>
                  </a:solidFill>
                  <a:latin typeface="楷体_GB2312" pitchFamily="49" charset="-122"/>
                  <a:ea typeface="楷体_GB2312" pitchFamily="49" charset="-122"/>
                </a:rPr>
                <a:t>统一于</a:t>
              </a:r>
              <a:endParaRPr lang="en-US" altLang="zh-CN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r>
                <a:rPr lang="zh-CN" altLang="en-US" sz="2800" b="1" kern="0" dirty="0" smtClean="0">
                  <a:solidFill>
                    <a:srgbClr val="FFC000"/>
                  </a:solidFill>
                  <a:latin typeface="楷体_GB2312" pitchFamily="49" charset="-122"/>
                  <a:ea typeface="楷体_GB2312" pitchFamily="49" charset="-122"/>
                </a:rPr>
                <a:t>物</a:t>
              </a:r>
              <a:endParaRPr lang="en-US" altLang="zh-CN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r>
                <a:rPr lang="zh-CN" altLang="en-US" sz="2800" b="1" kern="0" dirty="0" smtClean="0">
                  <a:solidFill>
                    <a:srgbClr val="FFC000"/>
                  </a:solidFill>
                  <a:latin typeface="楷体_GB2312" pitchFamily="49" charset="-122"/>
                  <a:ea typeface="楷体_GB2312" pitchFamily="49" charset="-122"/>
                </a:rPr>
                <a:t>质</a:t>
              </a:r>
              <a:endParaRPr lang="en-US" altLang="zh-CN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Tx/>
                <a:buNone/>
                <a:defRPr/>
              </a:pPr>
              <a:endParaRPr lang="zh-CN" altLang="en-US" sz="2800" b="1" kern="0" dirty="0" smtClean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43" name="Group 32"/>
          <p:cNvGrpSpPr>
            <a:grpSpLocks/>
          </p:cNvGrpSpPr>
          <p:nvPr/>
        </p:nvGrpSpPr>
        <p:grpSpPr bwMode="auto">
          <a:xfrm>
            <a:off x="6209333" y="1954819"/>
            <a:ext cx="1963737" cy="4108659"/>
            <a:chOff x="3803" y="1159"/>
            <a:chExt cx="1359" cy="2318"/>
          </a:xfrm>
        </p:grpSpPr>
        <p:sp>
          <p:nvSpPr>
            <p:cNvPr id="44" name="Freeform 33"/>
            <p:cNvSpPr>
              <a:spLocks/>
            </p:cNvSpPr>
            <p:nvPr/>
          </p:nvSpPr>
          <p:spPr bwMode="gray">
            <a:xfrm>
              <a:off x="3803" y="1319"/>
              <a:ext cx="1359" cy="2158"/>
            </a:xfrm>
            <a:custGeom>
              <a:avLst/>
              <a:gdLst>
                <a:gd name="T0" fmla="*/ 0 w 1359"/>
                <a:gd name="T1" fmla="*/ 207 h 2158"/>
                <a:gd name="T2" fmla="*/ 1 w 1359"/>
                <a:gd name="T3" fmla="*/ 1987 h 2158"/>
                <a:gd name="T4" fmla="*/ 309 w 1359"/>
                <a:gd name="T5" fmla="*/ 2154 h 2158"/>
                <a:gd name="T6" fmla="*/ 681 w 1359"/>
                <a:gd name="T7" fmla="*/ 2040 h 2158"/>
                <a:gd name="T8" fmla="*/ 999 w 1359"/>
                <a:gd name="T9" fmla="*/ 1902 h 2158"/>
                <a:gd name="T10" fmla="*/ 1359 w 1359"/>
                <a:gd name="T11" fmla="*/ 2017 h 2158"/>
                <a:gd name="T12" fmla="*/ 1359 w 1359"/>
                <a:gd name="T13" fmla="*/ 180 h 2158"/>
                <a:gd name="T14" fmla="*/ 1025 w 1359"/>
                <a:gd name="T15" fmla="*/ 21 h 2158"/>
                <a:gd name="T16" fmla="*/ 366 w 1359"/>
                <a:gd name="T17" fmla="*/ 378 h 2158"/>
                <a:gd name="T18" fmla="*/ 0 w 1359"/>
                <a:gd name="T19" fmla="*/ 207 h 2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9" h="2158">
                  <a:moveTo>
                    <a:pt x="0" y="207"/>
                  </a:moveTo>
                  <a:cubicBezTo>
                    <a:pt x="0" y="1097"/>
                    <a:pt x="1" y="1987"/>
                    <a:pt x="1" y="1987"/>
                  </a:cubicBezTo>
                  <a:cubicBezTo>
                    <a:pt x="105" y="2151"/>
                    <a:pt x="210" y="2148"/>
                    <a:pt x="309" y="2154"/>
                  </a:cubicBezTo>
                  <a:cubicBezTo>
                    <a:pt x="421" y="2158"/>
                    <a:pt x="576" y="2091"/>
                    <a:pt x="681" y="2040"/>
                  </a:cubicBezTo>
                  <a:cubicBezTo>
                    <a:pt x="786" y="1989"/>
                    <a:pt x="843" y="1908"/>
                    <a:pt x="999" y="1902"/>
                  </a:cubicBezTo>
                  <a:cubicBezTo>
                    <a:pt x="1155" y="1896"/>
                    <a:pt x="1224" y="1908"/>
                    <a:pt x="1359" y="2017"/>
                  </a:cubicBezTo>
                  <a:lnTo>
                    <a:pt x="1359" y="180"/>
                  </a:lnTo>
                  <a:cubicBezTo>
                    <a:pt x="1272" y="72"/>
                    <a:pt x="1219" y="0"/>
                    <a:pt x="1025" y="21"/>
                  </a:cubicBezTo>
                  <a:cubicBezTo>
                    <a:pt x="831" y="42"/>
                    <a:pt x="644" y="378"/>
                    <a:pt x="366" y="378"/>
                  </a:cubicBezTo>
                  <a:cubicBezTo>
                    <a:pt x="88" y="378"/>
                    <a:pt x="87" y="222"/>
                    <a:pt x="0" y="207"/>
                  </a:cubicBezTo>
                  <a:close/>
                </a:path>
              </a:pathLst>
            </a:custGeom>
            <a:gradFill rotWithShape="1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PerspectiveTop"/>
              <a:lightRig rig="legacyNormal2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CC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flatTx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pic>
          <p:nvPicPr>
            <p:cNvPr id="45" name="Picture 34" descr="Picture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968" y="1167"/>
              <a:ext cx="35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Line 35"/>
            <p:cNvSpPr>
              <a:spLocks noChangeShapeType="1"/>
            </p:cNvSpPr>
            <p:nvPr/>
          </p:nvSpPr>
          <p:spPr bwMode="gray">
            <a:xfrm>
              <a:off x="3886" y="2193"/>
              <a:ext cx="1207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195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 smtClean="0">
                <a:solidFill>
                  <a:srgbClr val="000000"/>
                </a:solidFill>
                <a:latin typeface="Times New Roman"/>
              </a:endParaRPr>
            </a:p>
          </p:txBody>
        </p:sp>
        <p:grpSp>
          <p:nvGrpSpPr>
            <p:cNvPr id="47" name="Group 36"/>
            <p:cNvGrpSpPr>
              <a:grpSpLocks/>
            </p:cNvGrpSpPr>
            <p:nvPr/>
          </p:nvGrpSpPr>
          <p:grpSpPr bwMode="auto">
            <a:xfrm>
              <a:off x="3897" y="1159"/>
              <a:ext cx="466" cy="518"/>
              <a:chOff x="2608" y="1076"/>
              <a:chExt cx="466" cy="518"/>
            </a:xfrm>
          </p:grpSpPr>
          <p:grpSp>
            <p:nvGrpSpPr>
              <p:cNvPr id="50" name="Group 37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52" name="Picture 38" descr="light_shadow"/>
                <p:cNvPicPr>
                  <a:picLocks noChangeAspect="1" noChangeArrowheads="1"/>
                </p:cNvPicPr>
                <p:nvPr/>
              </p:nvPicPr>
              <p:blipFill>
                <a:blip r:embed="rId7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39" descr="circuler_1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4" name="Oval 40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>
                        <a:gamma/>
                        <a:shade val="46275"/>
                        <a:invGamma/>
                        <a:alpha val="89999"/>
                      </a:srgbClr>
                    </a:gs>
                    <a:gs pos="50000">
                      <a:srgbClr val="CCCCFF">
                        <a:alpha val="55000"/>
                      </a:srgbClr>
                    </a:gs>
                    <a:gs pos="100000">
                      <a:srgbClr val="CCCCFF">
                        <a:gamma/>
                        <a:shade val="46275"/>
                        <a:invGamma/>
                        <a:alpha val="89999"/>
                      </a:srgbClr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 kern="0">
                    <a:solidFill>
                      <a:srgbClr val="000000"/>
                    </a:solidFill>
                    <a:latin typeface="Times New Roman"/>
                  </a:endParaRPr>
                </a:p>
              </p:txBody>
            </p:sp>
          </p:grpSp>
          <p:pic>
            <p:nvPicPr>
              <p:cNvPr id="51" name="Picture 41" descr="Picture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8" name="WordArt 42"/>
            <p:cNvSpPr>
              <a:spLocks noChangeArrowheads="1" noChangeShapeType="1" noTextEdit="1"/>
            </p:cNvSpPr>
            <p:nvPr/>
          </p:nvSpPr>
          <p:spPr bwMode="gray">
            <a:xfrm>
              <a:off x="3975" y="1272"/>
              <a:ext cx="334" cy="265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i="1" kern="10" dirty="0" smtClean="0">
                  <a:solidFill>
                    <a:srgbClr val="FCFCFC">
                      <a:alpha val="59999"/>
                    </a:srgbClr>
                  </a:solidFill>
                  <a:latin typeface="Arial Black"/>
                </a:rPr>
                <a:t>(3)</a:t>
              </a:r>
              <a:endParaRPr kumimoji="1" lang="zh-CN" altLang="en-US" sz="2400" i="1" kern="10" dirty="0" smtClean="0">
                <a:solidFill>
                  <a:srgbClr val="FCFCFC">
                    <a:alpha val="59999"/>
                  </a:srgbClr>
                </a:solidFill>
                <a:latin typeface="Arial Black"/>
              </a:endParaRP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865" y="1621"/>
              <a:ext cx="1152" cy="17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人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类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社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会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统一于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物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None/>
                <a:defRPr/>
              </a:pPr>
              <a:r>
                <a:rPr lang="zh-CN" altLang="en-US" sz="2800" b="1" kern="0" dirty="0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质</a:t>
              </a:r>
              <a:endParaRPr lang="en-US" altLang="zh-CN" sz="2800" b="1" kern="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1467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103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1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章的逻辑结构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9427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650" y="1412776"/>
            <a:ext cx="770413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9863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159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2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节 唯物辩证法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9427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7" y="2132856"/>
            <a:ext cx="7632848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05940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00113" y="2640013"/>
            <a:ext cx="6992938" cy="1365250"/>
            <a:chOff x="567" y="1344"/>
            <a:chExt cx="4405" cy="860"/>
          </a:xfrm>
        </p:grpSpPr>
        <p:grpSp>
          <p:nvGrpSpPr>
            <p:cNvPr id="413710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567" y="1632"/>
              <a:ext cx="13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5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事物的普遍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联系（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p.34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935413"/>
            <a:ext cx="7304087" cy="1365250"/>
            <a:chOff x="624" y="2496"/>
            <a:chExt cx="4615" cy="860"/>
          </a:xfrm>
        </p:grpSpPr>
        <p:grpSp>
          <p:nvGrpSpPr>
            <p:cNvPr id="413703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701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事物的永恒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发展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p.36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1127125"/>
            <a:ext cx="6796087" cy="1220788"/>
            <a:chOff x="551" y="251"/>
            <a:chExt cx="4057" cy="769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251"/>
              <a:ext cx="4057" cy="7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594" y="264"/>
              <a:ext cx="401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两大特征：联系和发展是唯物辩证法的总观点、总特征（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p.34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465337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640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绪论的逻辑结构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6355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68413"/>
            <a:ext cx="7704138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79819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899592" y="1054100"/>
            <a:ext cx="77768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0" lang="zh-CN" altLang="en-US" sz="3600" b="1" dirty="0" smtClean="0">
                <a:solidFill>
                  <a:srgbClr val="0000FF"/>
                </a:solidFill>
                <a:latin typeface="Arial" charset="0"/>
                <a:ea typeface="黑体" pitchFamily="49" charset="-122"/>
              </a:rPr>
              <a:t>事物的普遍联系</a:t>
            </a:r>
            <a:r>
              <a:rPr kumimoji="0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p.34</a:t>
            </a:r>
            <a:r>
              <a:rPr kumimoji="0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854770" y="2276872"/>
            <a:ext cx="8181726" cy="40324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</a:rPr>
              <a:t>①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联系的含义</a:t>
            </a:r>
            <a:endParaRPr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 联系是指事物内部各要素之间和事物之间相互影响、相互制约和相互作用的关系。</a:t>
            </a:r>
            <a:endParaRPr lang="zh-CN" altLang="en-US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SzPct val="100000"/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</a:rPr>
              <a:t>②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联系的特点</a:t>
            </a:r>
            <a:endParaRPr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◎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客观性：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◎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普遍性：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◎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多样性：</a:t>
            </a:r>
            <a:endParaRPr lang="en-US" altLang="zh-CN" sz="24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  </a:t>
            </a:r>
            <a:r>
              <a:rPr lang="zh-CN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◎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条件性：</a:t>
            </a:r>
            <a:endParaRPr lang="en-US" altLang="zh-CN" b="1" kern="0" dirty="0" smtClean="0">
              <a:solidFill>
                <a:srgbClr val="000000"/>
              </a:solidFill>
              <a:latin typeface="宋体"/>
            </a:endParaRPr>
          </a:p>
          <a:p>
            <a:pPr eaLnBrk="1" hangingPunct="1">
              <a:buClr>
                <a:srgbClr val="3333CC"/>
              </a:buClr>
              <a:defRPr/>
            </a:pPr>
            <a:endParaRPr lang="en-US" altLang="zh-CN" b="1" kern="0" dirty="0">
              <a:solidFill>
                <a:srgbClr val="000000"/>
              </a:solidFill>
              <a:latin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966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899592" y="1054100"/>
            <a:ext cx="77048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3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）事物的永恒发展</a:t>
            </a:r>
            <a:r>
              <a:rPr kumimoji="0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p.36</a:t>
            </a:r>
            <a:r>
              <a:rPr kumimoji="0" lang="zh-CN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0"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891480" y="2204417"/>
            <a:ext cx="8001000" cy="432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</a:rPr>
              <a:t>①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发展的含义</a:t>
            </a:r>
            <a:endParaRPr kumimoji="1" lang="en-US" altLang="zh-CN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发展是前进的、上升的运动。</a:t>
            </a:r>
            <a:endParaRPr kumimoji="1" lang="zh-CN" altLang="en-US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</a:rPr>
              <a:t>②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发展的实质</a:t>
            </a:r>
            <a:endParaRPr kumimoji="1" lang="en-US" altLang="zh-CN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发展的实质是新事物的产生和旧事物的灭亡。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/>
              </a:rPr>
              <a:t>a.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新事物是指合乎历史前进方向、具有远大前途的东西；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宋体"/>
              </a:rPr>
              <a:t>b.</a:t>
            </a:r>
            <a:r>
              <a:rPr kumimoji="1" lang="zh-CN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旧事物是指丧失历史必然性、日趋灭亡的东西。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Clr>
                <a:srgbClr val="00FF99"/>
              </a:buClr>
              <a:buFont typeface="Wingdings" pitchFamily="2" charset="2"/>
              <a:buNone/>
              <a:defRPr/>
            </a:pP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</a:rPr>
              <a:t>③</a:t>
            </a:r>
            <a:r>
              <a:rPr kumimoji="1" lang="zh-CN" altLang="en-US" sz="3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rPr>
              <a:t>事物的发展是一个过程</a:t>
            </a:r>
            <a:endParaRPr kumimoji="1" lang="en-US" altLang="zh-CN" sz="32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520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836613"/>
            <a:ext cx="6796087" cy="1220787"/>
            <a:chOff x="551" y="251"/>
            <a:chExt cx="4057" cy="769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251"/>
              <a:ext cx="4057" cy="7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637" y="264"/>
              <a:ext cx="3933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三大规律：对立统一规律是唯物辩证法的实质和核心（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p.40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914400" y="2133600"/>
            <a:ext cx="6978650" cy="1365250"/>
            <a:chOff x="576" y="1344"/>
            <a:chExt cx="4396" cy="860"/>
          </a:xfrm>
        </p:grpSpPr>
        <p:grpSp>
          <p:nvGrpSpPr>
            <p:cNvPr id="441364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0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★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对立统一规律（</a:t>
              </a: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p.40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441357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62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3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8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★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质量互变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规律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p.43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67" name="Group 21"/>
          <p:cNvGrpSpPr>
            <a:grpSpLocks/>
          </p:cNvGrpSpPr>
          <p:nvPr/>
        </p:nvGrpSpPr>
        <p:grpSpPr bwMode="auto">
          <a:xfrm>
            <a:off x="917575" y="4652963"/>
            <a:ext cx="7326313" cy="1365250"/>
            <a:chOff x="624" y="2496"/>
            <a:chExt cx="4615" cy="860"/>
          </a:xfrm>
        </p:grpSpPr>
        <p:grpSp>
          <p:nvGrpSpPr>
            <p:cNvPr id="441350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73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74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69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★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1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gray">
            <a:xfrm>
              <a:off x="2390" y="2756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否定之否定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规律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p.44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234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1268760"/>
            <a:ext cx="6796087" cy="666750"/>
            <a:chOff x="551" y="251"/>
            <a:chExt cx="4057" cy="420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251"/>
              <a:ext cx="4057" cy="4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637" y="264"/>
              <a:ext cx="39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对立统一规律（矛盾律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p.39-43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914400" y="2421632"/>
            <a:ext cx="7312025" cy="1365250"/>
            <a:chOff x="576" y="1344"/>
            <a:chExt cx="4606" cy="860"/>
          </a:xfrm>
        </p:grpSpPr>
        <p:grpSp>
          <p:nvGrpSpPr>
            <p:cNvPr id="44341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0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gray">
            <a:xfrm>
              <a:off x="2333" y="1525"/>
              <a:ext cx="2849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矛盾的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同一性和斗争性及其相互关系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p.40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922338" y="4007966"/>
            <a:ext cx="7304087" cy="1365250"/>
            <a:chOff x="624" y="2496"/>
            <a:chExt cx="4615" cy="860"/>
          </a:xfrm>
        </p:grpSpPr>
        <p:grpSp>
          <p:nvGrpSpPr>
            <p:cNvPr id="44340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62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3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8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2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gray">
            <a:xfrm>
              <a:off x="2406" y="2632"/>
              <a:ext cx="283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矛盾的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普遍性和特殊性及其相互关系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p.42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17832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251659"/>
            <a:ext cx="8820150" cy="1788335"/>
            <a:chOff x="1997" y="1497"/>
            <a:chExt cx="4226" cy="607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497"/>
              <a:ext cx="422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矛盾的同一性与斗争性</a:t>
              </a:r>
              <a:r>
                <a:rPr kumimoji="1" lang="zh-CN" altLang="en-US" sz="4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及其相互</a:t>
              </a: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关系</a:t>
              </a:r>
              <a:endParaRPr kumimoji="1" lang="en-US" altLang="zh-CN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（从矛盾的基本属性看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p.40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39487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①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矛盾</a:t>
            </a:r>
            <a:r>
              <a:rPr kumimoji="0" lang="zh-CN" altLang="en-US" sz="3600" b="1" dirty="0">
                <a:solidFill>
                  <a:srgbClr val="000000"/>
                </a:solidFill>
                <a:latin typeface="Arial"/>
                <a:ea typeface="黑体" pitchFamily="49" charset="-122"/>
              </a:rPr>
              <a:t>的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同一性     ②矛盾的斗争性  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56" y="1844824"/>
            <a:ext cx="6804288" cy="5013176"/>
          </a:xfrm>
          <a:prstGeom prst="rect">
            <a:avLst/>
          </a:prstGeom>
        </p:spPr>
      </p:pic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899592" y="2276872"/>
            <a:ext cx="738664" cy="4011607"/>
          </a:xfrm>
          <a:prstGeom prst="rect">
            <a:avLst/>
          </a:prstGeom>
          <a:solidFill>
            <a:srgbClr val="00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 dirty="0" smtClean="0">
              <a:solidFill>
                <a:srgbClr val="FFFFFF"/>
              </a:solidFill>
              <a:ea typeface="幼圆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2400047"/>
            <a:ext cx="738664" cy="38488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FFFF"/>
                </a:solidFill>
              </a:rPr>
              <a:t>矛盾就是对立统一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0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③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矛盾</a:t>
            </a:r>
            <a:r>
              <a:rPr kumimoji="0" lang="zh-CN" altLang="en-US" sz="3600" b="1" dirty="0">
                <a:solidFill>
                  <a:srgbClr val="000000"/>
                </a:solidFill>
                <a:latin typeface="Arial"/>
                <a:ea typeface="黑体" pitchFamily="49" charset="-122"/>
              </a:rPr>
              <a:t>的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同一性和斗争性的关系  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99592" y="2400047"/>
            <a:ext cx="738664" cy="38488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FFFF"/>
                </a:solidFill>
              </a:rPr>
              <a:t>矛盾就是对立统一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2726134"/>
            <a:ext cx="107950" cy="1439863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65353" y="4165997"/>
            <a:ext cx="107950" cy="1655762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4544641" y="3473846"/>
            <a:ext cx="107949" cy="1349375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683566" y="2732727"/>
            <a:ext cx="32407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3pPr>
            <a:lvl4pPr marL="16002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4pPr>
            <a:lvl5pPr marL="20574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</a:rPr>
              <a:t>没有斗争性</a:t>
            </a:r>
            <a:endParaRPr lang="en-US" altLang="zh-CN" sz="3600" b="1" dirty="0" smtClean="0">
              <a:solidFill>
                <a:prstClr val="black"/>
              </a:solidFill>
              <a:latin typeface="Arial" charset="0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</a:rPr>
              <a:t>就没有同一性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368925" y="4581128"/>
            <a:ext cx="30915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3pPr>
            <a:lvl4pPr marL="16002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4pPr>
            <a:lvl5pPr marL="20574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</a:rPr>
              <a:t>没有同一性</a:t>
            </a:r>
            <a:endParaRPr lang="en-US" altLang="zh-CN" sz="3600" b="1" dirty="0" smtClean="0">
              <a:solidFill>
                <a:prstClr val="black"/>
              </a:solidFill>
              <a:latin typeface="Arial" charset="0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 smtClean="0">
                <a:solidFill>
                  <a:prstClr val="black"/>
                </a:solidFill>
                <a:latin typeface="Arial" charset="0"/>
              </a:rPr>
              <a:t>就没有斗争性</a:t>
            </a: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4324469"/>
            <a:ext cx="3960442" cy="220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988839"/>
            <a:ext cx="3816424" cy="196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110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23850" y="2348880"/>
            <a:ext cx="8820150" cy="1761818"/>
            <a:chOff x="1997" y="1530"/>
            <a:chExt cx="4226" cy="598"/>
          </a:xfrm>
        </p:grpSpPr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1997" y="1533"/>
              <a:ext cx="422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6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en-US" altLang="zh-CN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矛盾的普遍性与特殊性</a:t>
              </a:r>
              <a:r>
                <a:rPr kumimoji="1" lang="zh-CN" altLang="en-US" sz="4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及其相互</a:t>
              </a:r>
              <a:r>
                <a:rPr kumimoji="1" lang="zh-CN" altLang="en-US" sz="40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关系</a:t>
              </a:r>
              <a:endParaRPr kumimoji="1" lang="en-US" altLang="zh-CN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  <a:p>
              <a:pPr algn="ctr" fontAlgn="base"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（当认识矛盾时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p.42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3993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①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矛盾的普遍性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grpSp>
        <p:nvGrpSpPr>
          <p:cNvPr id="13" name="Group 5"/>
          <p:cNvGrpSpPr>
            <a:grpSpLocks/>
          </p:cNvGrpSpPr>
          <p:nvPr/>
        </p:nvGrpSpPr>
        <p:grpSpPr bwMode="auto">
          <a:xfrm>
            <a:off x="484461" y="2578839"/>
            <a:ext cx="2719387" cy="2447925"/>
            <a:chOff x="386" y="1832"/>
            <a:chExt cx="1713" cy="1542"/>
          </a:xfrm>
        </p:grpSpPr>
        <p:sp>
          <p:nvSpPr>
            <p:cNvPr id="14" name="Freeform 6"/>
            <p:cNvSpPr>
              <a:spLocks/>
            </p:cNvSpPr>
            <p:nvPr/>
          </p:nvSpPr>
          <p:spPr bwMode="gray">
            <a:xfrm flipV="1">
              <a:off x="572" y="1836"/>
              <a:ext cx="1117" cy="639"/>
            </a:xfrm>
            <a:custGeom>
              <a:avLst/>
              <a:gdLst>
                <a:gd name="T0" fmla="*/ 52 w 1210"/>
                <a:gd name="T1" fmla="*/ 2147483647 h 97"/>
                <a:gd name="T2" fmla="*/ 56 w 1210"/>
                <a:gd name="T3" fmla="*/ 0 h 97"/>
                <a:gd name="T4" fmla="*/ 6 w 1210"/>
                <a:gd name="T5" fmla="*/ 0 h 97"/>
                <a:gd name="T6" fmla="*/ 0 w 1210"/>
                <a:gd name="T7" fmla="*/ 2147483647 h 97"/>
                <a:gd name="T8" fmla="*/ 52 w 1210"/>
                <a:gd name="T9" fmla="*/ 214748364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878787"/>
                </a:gs>
              </a:gsLst>
              <a:lin ang="5400000" scaled="1"/>
            </a:gradFill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575" y="2715"/>
              <a:ext cx="1114" cy="639"/>
            </a:xfrm>
            <a:custGeom>
              <a:avLst/>
              <a:gdLst>
                <a:gd name="T0" fmla="*/ 48 w 1210"/>
                <a:gd name="T1" fmla="*/ 2147483647 h 97"/>
                <a:gd name="T2" fmla="*/ 52 w 1210"/>
                <a:gd name="T3" fmla="*/ 0 h 97"/>
                <a:gd name="T4" fmla="*/ 6 w 1210"/>
                <a:gd name="T5" fmla="*/ 0 h 97"/>
                <a:gd name="T6" fmla="*/ 0 w 1210"/>
                <a:gd name="T7" fmla="*/ 2147483647 h 97"/>
                <a:gd name="T8" fmla="*/ 48 w 1210"/>
                <a:gd name="T9" fmla="*/ 2147483647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10" h="97">
                  <a:moveTo>
                    <a:pt x="1113" y="97"/>
                  </a:moveTo>
                  <a:lnTo>
                    <a:pt x="1210" y="0"/>
                  </a:lnTo>
                  <a:lnTo>
                    <a:pt x="97" y="0"/>
                  </a:lnTo>
                  <a:lnTo>
                    <a:pt x="0" y="97"/>
                  </a:lnTo>
                  <a:lnTo>
                    <a:pt x="1113" y="9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858585"/>
                </a:gs>
              </a:gsLst>
              <a:lin ang="5400000" scaled="1"/>
            </a:gradFill>
            <a:ln w="9525" cap="flat" cmpd="sng">
              <a:solidFill>
                <a:srgbClr val="80808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>
              <a:off x="386" y="2333"/>
              <a:ext cx="1713" cy="512"/>
            </a:xfrm>
            <a:prstGeom prst="rightArrow">
              <a:avLst>
                <a:gd name="adj1" fmla="val 54000"/>
                <a:gd name="adj2" fmla="val 68618"/>
              </a:avLst>
            </a:prstGeom>
            <a:gradFill rotWithShape="1">
              <a:gsLst>
                <a:gs pos="0">
                  <a:srgbClr val="6A5919"/>
                </a:gs>
                <a:gs pos="100000">
                  <a:srgbClr val="E5C037"/>
                </a:gs>
              </a:gsLst>
              <a:lin ang="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gray">
            <a:xfrm>
              <a:off x="446" y="1832"/>
              <a:ext cx="1152" cy="1542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42353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矛盾存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在于一切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事物中</a:t>
              </a:r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3254375" y="2783626"/>
            <a:ext cx="2667000" cy="1981200"/>
            <a:chOff x="2016" y="1824"/>
            <a:chExt cx="1680" cy="1248"/>
          </a:xfrm>
        </p:grpSpPr>
        <p:grpSp>
          <p:nvGrpSpPr>
            <p:cNvPr id="19" name="Group 11"/>
            <p:cNvGrpSpPr>
              <a:grpSpLocks/>
            </p:cNvGrpSpPr>
            <p:nvPr/>
          </p:nvGrpSpPr>
          <p:grpSpPr bwMode="auto">
            <a:xfrm>
              <a:off x="2016" y="1824"/>
              <a:ext cx="1680" cy="1248"/>
              <a:chOff x="1110" y="2656"/>
              <a:chExt cx="1549" cy="1351"/>
            </a:xfrm>
          </p:grpSpPr>
          <p:sp>
            <p:nvSpPr>
              <p:cNvPr id="21" name="AutoShape 1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AutoShape 1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0" name="Text Box 15"/>
            <p:cNvSpPr txBox="1">
              <a:spLocks noChangeArrowheads="1"/>
            </p:cNvSpPr>
            <p:nvPr/>
          </p:nvSpPr>
          <p:spPr bwMode="gray">
            <a:xfrm>
              <a:off x="2423" y="2043"/>
              <a:ext cx="887" cy="6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矛盾的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>
                  <a:solidFill>
                    <a:srgbClr val="FFFF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</a:rPr>
                <a:t>普遍性</a:t>
              </a:r>
            </a:p>
          </p:txBody>
        </p:sp>
      </p:grpSp>
      <p:grpSp>
        <p:nvGrpSpPr>
          <p:cNvPr id="24" name="Group 16"/>
          <p:cNvGrpSpPr>
            <a:grpSpLocks/>
          </p:cNvGrpSpPr>
          <p:nvPr/>
        </p:nvGrpSpPr>
        <p:grpSpPr bwMode="auto">
          <a:xfrm>
            <a:off x="5931098" y="2578877"/>
            <a:ext cx="2673350" cy="2447888"/>
            <a:chOff x="3614" y="1832"/>
            <a:chExt cx="1684" cy="1548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4007" y="1839"/>
              <a:ext cx="1146" cy="1513"/>
              <a:chOff x="4267" y="1389"/>
              <a:chExt cx="1344" cy="1774"/>
            </a:xfrm>
          </p:grpSpPr>
          <p:sp>
            <p:nvSpPr>
              <p:cNvPr id="30" name="Freeform 18"/>
              <p:cNvSpPr>
                <a:spLocks/>
              </p:cNvSpPr>
              <p:nvPr/>
            </p:nvSpPr>
            <p:spPr bwMode="gray">
              <a:xfrm flipH="1" flipV="1">
                <a:off x="4267" y="1389"/>
                <a:ext cx="1344" cy="747"/>
              </a:xfrm>
              <a:custGeom>
                <a:avLst/>
                <a:gdLst>
                  <a:gd name="T0" fmla="*/ 60189 w 1210"/>
                  <a:gd name="T1" fmla="*/ 2147483647 h 97"/>
                  <a:gd name="T2" fmla="*/ 65509 w 1210"/>
                  <a:gd name="T3" fmla="*/ 0 h 97"/>
                  <a:gd name="T4" fmla="*/ 5255 w 1210"/>
                  <a:gd name="T5" fmla="*/ 0 h 97"/>
                  <a:gd name="T6" fmla="*/ 0 w 1210"/>
                  <a:gd name="T7" fmla="*/ 2147483647 h 97"/>
                  <a:gd name="T8" fmla="*/ 60189 w 1210"/>
                  <a:gd name="T9" fmla="*/ 2147483647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 cap="flat" cmpd="sng">
                <a:solidFill>
                  <a:srgbClr val="8080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gray">
              <a:xfrm flipH="1">
                <a:off x="4267" y="2416"/>
                <a:ext cx="1329" cy="747"/>
              </a:xfrm>
              <a:custGeom>
                <a:avLst/>
                <a:gdLst>
                  <a:gd name="T0" fmla="*/ 39304 w 1210"/>
                  <a:gd name="T1" fmla="*/ 2147483647 h 97"/>
                  <a:gd name="T2" fmla="*/ 42767 w 1210"/>
                  <a:gd name="T3" fmla="*/ 0 h 97"/>
                  <a:gd name="T4" fmla="*/ 3463 w 1210"/>
                  <a:gd name="T5" fmla="*/ 0 h 97"/>
                  <a:gd name="T6" fmla="*/ 0 w 1210"/>
                  <a:gd name="T7" fmla="*/ 2147483647 h 97"/>
                  <a:gd name="T8" fmla="*/ 39304 w 1210"/>
                  <a:gd name="T9" fmla="*/ 2147483647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10" h="97">
                    <a:moveTo>
                      <a:pt x="1113" y="97"/>
                    </a:moveTo>
                    <a:lnTo>
                      <a:pt x="1210" y="0"/>
                    </a:lnTo>
                    <a:lnTo>
                      <a:pt x="97" y="0"/>
                    </a:lnTo>
                    <a:lnTo>
                      <a:pt x="0" y="97"/>
                    </a:lnTo>
                    <a:lnTo>
                      <a:pt x="1113" y="9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848484"/>
                  </a:gs>
                </a:gsLst>
                <a:lin ang="5400000" scaled="1"/>
              </a:gradFill>
              <a:ln w="9525" cap="flat" cmpd="sng">
                <a:solidFill>
                  <a:srgbClr val="80808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6" name="AutoShape 20"/>
            <p:cNvSpPr>
              <a:spLocks noChangeArrowheads="1"/>
            </p:cNvSpPr>
            <p:nvPr/>
          </p:nvSpPr>
          <p:spPr bwMode="gray">
            <a:xfrm flipH="1">
              <a:off x="3614" y="2346"/>
              <a:ext cx="1684" cy="452"/>
            </a:xfrm>
            <a:prstGeom prst="rightArrow">
              <a:avLst>
                <a:gd name="adj1" fmla="val 62213"/>
                <a:gd name="adj2" fmla="val 69425"/>
              </a:avLst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gray">
            <a:xfrm>
              <a:off x="4094" y="1832"/>
              <a:ext cx="1152" cy="1548"/>
            </a:xfrm>
            <a:prstGeom prst="rect">
              <a:avLst/>
            </a:prstGeom>
            <a:gradFill rotWithShape="1">
              <a:gsLst>
                <a:gs pos="0">
                  <a:schemeClr val="bg2"/>
                </a:gs>
                <a:gs pos="50000">
                  <a:schemeClr val="bg2">
                    <a:gamma/>
                    <a:tint val="33333"/>
                    <a:invGamma/>
                  </a:schemeClr>
                </a:gs>
                <a:gs pos="100000">
                  <a:schemeClr val="bg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113" y="2014"/>
              <a:ext cx="1104" cy="1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矛盾存在于一切事物发展过程的始终</a:t>
              </a:r>
            </a:p>
          </p:txBody>
        </p:sp>
      </p:grp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107504" y="5099119"/>
            <a:ext cx="28194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横向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·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空间</a:t>
            </a:r>
            <a:endParaRPr kumimoji="1" lang="en-US" altLang="zh-CN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事事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有矛盾</a:t>
            </a: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（矛盾无处不在）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300192" y="5099119"/>
            <a:ext cx="2590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纵向</a:t>
            </a:r>
            <a:r>
              <a:rPr kumimoji="1"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·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时间</a:t>
            </a:r>
            <a:endParaRPr kumimoji="1"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时时有矛盾</a:t>
            </a: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（矛盾无时不在）</a:t>
            </a:r>
          </a:p>
        </p:txBody>
      </p:sp>
    </p:spTree>
    <p:extLst>
      <p:ext uri="{BB962C8B-B14F-4D97-AF65-F5344CB8AC3E}">
        <p14:creationId xmlns:p14="http://schemas.microsoft.com/office/powerpoint/2010/main" val="354745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宋体"/>
                <a:ea typeface="宋体"/>
              </a:rPr>
              <a:t>②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矛盾的特殊性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902965" y="2562052"/>
            <a:ext cx="1912938" cy="3605212"/>
            <a:chOff x="513" y="998"/>
            <a:chExt cx="1109" cy="2271"/>
          </a:xfrm>
        </p:grpSpPr>
        <p:sp>
          <p:nvSpPr>
            <p:cNvPr id="32" name="Freeform 4"/>
            <p:cNvSpPr>
              <a:spLocks/>
            </p:cNvSpPr>
            <p:nvPr/>
          </p:nvSpPr>
          <p:spPr bwMode="gray">
            <a:xfrm flipV="1">
              <a:off x="683" y="2087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gray">
            <a:xfrm rot="-5400000">
              <a:off x="917" y="1548"/>
              <a:ext cx="301" cy="1109"/>
            </a:xfrm>
            <a:custGeom>
              <a:avLst/>
              <a:gdLst>
                <a:gd name="T0" fmla="*/ 2147483647 w 142"/>
                <a:gd name="T1" fmla="*/ 2147483647 h 604"/>
                <a:gd name="T2" fmla="*/ 2147483647 w 142"/>
                <a:gd name="T3" fmla="*/ 2147483647 h 604"/>
                <a:gd name="T4" fmla="*/ 0 w 142"/>
                <a:gd name="T5" fmla="*/ 2147483647 h 604"/>
                <a:gd name="T6" fmla="*/ 2147483647 w 142"/>
                <a:gd name="T7" fmla="*/ 2147483647 h 604"/>
                <a:gd name="T8" fmla="*/ 2147483647 w 142"/>
                <a:gd name="T9" fmla="*/ 2147483647 h 604"/>
                <a:gd name="T10" fmla="*/ 2147483647 w 142"/>
                <a:gd name="T11" fmla="*/ 2147483647 h 604"/>
                <a:gd name="T12" fmla="*/ 2147483647 w 142"/>
                <a:gd name="T13" fmla="*/ 0 h 604"/>
                <a:gd name="T14" fmla="*/ 2147483647 w 142"/>
                <a:gd name="T15" fmla="*/ 2147483647 h 6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2" h="604">
                  <a:moveTo>
                    <a:pt x="37" y="1"/>
                  </a:moveTo>
                  <a:lnTo>
                    <a:pt x="45" y="472"/>
                  </a:lnTo>
                  <a:lnTo>
                    <a:pt x="0" y="474"/>
                  </a:lnTo>
                  <a:lnTo>
                    <a:pt x="72" y="604"/>
                  </a:lnTo>
                  <a:lnTo>
                    <a:pt x="142" y="474"/>
                  </a:lnTo>
                  <a:lnTo>
                    <a:pt x="100" y="474"/>
                  </a:lnTo>
                  <a:lnTo>
                    <a:pt x="99" y="0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Freeform 6"/>
            <p:cNvSpPr>
              <a:spLocks/>
            </p:cNvSpPr>
            <p:nvPr/>
          </p:nvSpPr>
          <p:spPr bwMode="gray">
            <a:xfrm>
              <a:off x="677" y="998"/>
              <a:ext cx="933" cy="1182"/>
            </a:xfrm>
            <a:custGeom>
              <a:avLst/>
              <a:gdLst>
                <a:gd name="T0" fmla="*/ 118 w 933"/>
                <a:gd name="T1" fmla="*/ 1044 h 1182"/>
                <a:gd name="T2" fmla="*/ 128 w 933"/>
                <a:gd name="T3" fmla="*/ 340 h 1182"/>
                <a:gd name="T4" fmla="*/ 264 w 933"/>
                <a:gd name="T5" fmla="*/ 210 h 1182"/>
                <a:gd name="T6" fmla="*/ 720 w 933"/>
                <a:gd name="T7" fmla="*/ 202 h 1182"/>
                <a:gd name="T8" fmla="*/ 720 w 933"/>
                <a:gd name="T9" fmla="*/ 320 h 1182"/>
                <a:gd name="T10" fmla="*/ 933 w 933"/>
                <a:gd name="T11" fmla="*/ 153 h 1182"/>
                <a:gd name="T12" fmla="*/ 712 w 933"/>
                <a:gd name="T13" fmla="*/ 0 h 1182"/>
                <a:gd name="T14" fmla="*/ 714 w 933"/>
                <a:gd name="T15" fmla="*/ 92 h 1182"/>
                <a:gd name="T16" fmla="*/ 234 w 933"/>
                <a:gd name="T17" fmla="*/ 94 h 1182"/>
                <a:gd name="T18" fmla="*/ 0 w 933"/>
                <a:gd name="T19" fmla="*/ 298 h 1182"/>
                <a:gd name="T20" fmla="*/ 0 w 933"/>
                <a:gd name="T21" fmla="*/ 1058 h 1182"/>
                <a:gd name="T22" fmla="*/ 118 w 933"/>
                <a:gd name="T23" fmla="*/ 1044 h 11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33" h="1182">
                  <a:moveTo>
                    <a:pt x="118" y="1044"/>
                  </a:moveTo>
                  <a:lnTo>
                    <a:pt x="128" y="340"/>
                  </a:lnTo>
                  <a:cubicBezTo>
                    <a:pt x="134" y="214"/>
                    <a:pt x="182" y="212"/>
                    <a:pt x="264" y="210"/>
                  </a:cubicBezTo>
                  <a:lnTo>
                    <a:pt x="720" y="202"/>
                  </a:lnTo>
                  <a:lnTo>
                    <a:pt x="720" y="320"/>
                  </a:lnTo>
                  <a:lnTo>
                    <a:pt x="933" y="153"/>
                  </a:lnTo>
                  <a:lnTo>
                    <a:pt x="712" y="0"/>
                  </a:lnTo>
                  <a:lnTo>
                    <a:pt x="714" y="92"/>
                  </a:lnTo>
                  <a:cubicBezTo>
                    <a:pt x="714" y="92"/>
                    <a:pt x="406" y="94"/>
                    <a:pt x="234" y="94"/>
                  </a:cubicBezTo>
                  <a:cubicBezTo>
                    <a:pt x="60" y="96"/>
                    <a:pt x="2" y="156"/>
                    <a:pt x="0" y="298"/>
                  </a:cubicBezTo>
                  <a:lnTo>
                    <a:pt x="0" y="1058"/>
                  </a:lnTo>
                  <a:cubicBezTo>
                    <a:pt x="20" y="1182"/>
                    <a:pt x="93" y="1170"/>
                    <a:pt x="118" y="104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292929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37" name="Group 7"/>
          <p:cNvGrpSpPr>
            <a:grpSpLocks/>
          </p:cNvGrpSpPr>
          <p:nvPr/>
        </p:nvGrpSpPr>
        <p:grpSpPr bwMode="auto">
          <a:xfrm>
            <a:off x="323528" y="3381202"/>
            <a:ext cx="1882775" cy="1879600"/>
            <a:chOff x="249" y="1794"/>
            <a:chExt cx="1186" cy="1184"/>
          </a:xfrm>
        </p:grpSpPr>
        <p:pic>
          <p:nvPicPr>
            <p:cNvPr id="38" name="Picture 8" descr="YG_circl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1794"/>
              <a:ext cx="1186" cy="1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9"/>
            <p:cNvSpPr txBox="1">
              <a:spLocks noChangeArrowheads="1"/>
            </p:cNvSpPr>
            <p:nvPr/>
          </p:nvSpPr>
          <p:spPr bwMode="gray">
            <a:xfrm>
              <a:off x="336" y="2052"/>
              <a:ext cx="99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Arial" charset="0"/>
                </a:rPr>
                <a:t>矛盾的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zh-CN" altLang="en-US" sz="2800" dirty="0" smtClean="0">
                  <a:solidFill>
                    <a:srgbClr val="000000"/>
                  </a:solidFill>
                  <a:latin typeface="Arial" charset="0"/>
                </a:rPr>
                <a:t>特殊性</a:t>
              </a:r>
            </a:p>
          </p:txBody>
        </p:sp>
      </p:grpSp>
      <p:grpSp>
        <p:nvGrpSpPr>
          <p:cNvPr id="40" name="Group 10"/>
          <p:cNvGrpSpPr>
            <a:grpSpLocks/>
          </p:cNvGrpSpPr>
          <p:nvPr/>
        </p:nvGrpSpPr>
        <p:grpSpPr bwMode="auto">
          <a:xfrm>
            <a:off x="2906390" y="2204864"/>
            <a:ext cx="5697538" cy="1298575"/>
            <a:chOff x="1876" y="1053"/>
            <a:chExt cx="3308" cy="818"/>
          </a:xfrm>
        </p:grpSpPr>
        <p:sp>
          <p:nvSpPr>
            <p:cNvPr id="41" name="AutoShape 11"/>
            <p:cNvSpPr>
              <a:spLocks noChangeArrowheads="1"/>
            </p:cNvSpPr>
            <p:nvPr/>
          </p:nvSpPr>
          <p:spPr bwMode="gray">
            <a:xfrm>
              <a:off x="2785" y="1344"/>
              <a:ext cx="237" cy="217"/>
            </a:xfrm>
            <a:prstGeom prst="rightArrow">
              <a:avLst>
                <a:gd name="adj1" fmla="val 50000"/>
                <a:gd name="adj2" fmla="val 45507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AutoShape 12"/>
            <p:cNvSpPr>
              <a:spLocks noChangeArrowheads="1"/>
            </p:cNvSpPr>
            <p:nvPr/>
          </p:nvSpPr>
          <p:spPr bwMode="gray">
            <a:xfrm>
              <a:off x="1876" y="1053"/>
              <a:ext cx="3308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3" name="Freeform 13"/>
            <p:cNvSpPr>
              <a:spLocks/>
            </p:cNvSpPr>
            <p:nvPr/>
          </p:nvSpPr>
          <p:spPr bwMode="gray">
            <a:xfrm>
              <a:off x="1916" y="1094"/>
              <a:ext cx="512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tint val="48627"/>
                    <a:invGamma/>
                  </a:schemeClr>
                </a:gs>
                <a:gs pos="50000">
                  <a:schemeClr val="hlink">
                    <a:alpha val="0"/>
                  </a:schemeClr>
                </a:gs>
                <a:gs pos="100000">
                  <a:schemeClr val="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4" name="Text Box 14"/>
            <p:cNvSpPr txBox="1">
              <a:spLocks noChangeArrowheads="1"/>
            </p:cNvSpPr>
            <p:nvPr/>
          </p:nvSpPr>
          <p:spPr bwMode="white">
            <a:xfrm>
              <a:off x="1964" y="1248"/>
              <a:ext cx="31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不同事物的矛盾各有其特点；</a:t>
              </a:r>
              <a:endParaRPr kumimoji="1" lang="zh-CN" altLang="en-US" sz="2800" dirty="0">
                <a:solidFill>
                  <a:srgbClr val="000000"/>
                </a:solidFill>
                <a:latin typeface="Arial" pitchFamily="34" charset="0"/>
                <a:ea typeface="楷体_GB2312" pitchFamily="49" charset="-122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2919090" y="3706639"/>
            <a:ext cx="5684838" cy="1298575"/>
            <a:chOff x="1884" y="1999"/>
            <a:chExt cx="3300" cy="818"/>
          </a:xfrm>
        </p:grpSpPr>
        <p:sp>
          <p:nvSpPr>
            <p:cNvPr id="46" name="AutoShape 16"/>
            <p:cNvSpPr>
              <a:spLocks noChangeArrowheads="1"/>
            </p:cNvSpPr>
            <p:nvPr/>
          </p:nvSpPr>
          <p:spPr bwMode="gray">
            <a:xfrm>
              <a:off x="2797" y="2286"/>
              <a:ext cx="237" cy="217"/>
            </a:xfrm>
            <a:prstGeom prst="rightArrow">
              <a:avLst>
                <a:gd name="adj1" fmla="val 50000"/>
                <a:gd name="adj2" fmla="val 45507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AutoShape 17"/>
            <p:cNvSpPr>
              <a:spLocks noChangeArrowheads="1"/>
            </p:cNvSpPr>
            <p:nvPr/>
          </p:nvSpPr>
          <p:spPr bwMode="gray">
            <a:xfrm>
              <a:off x="1884" y="1999"/>
              <a:ext cx="3300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gray">
            <a:xfrm>
              <a:off x="1918" y="2040"/>
              <a:ext cx="516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tint val="48627"/>
                    <a:invGamma/>
                  </a:schemeClr>
                </a:gs>
                <a:gs pos="50000">
                  <a:schemeClr val="folHlink">
                    <a:alpha val="0"/>
                  </a:schemeClr>
                </a:gs>
                <a:gs pos="100000">
                  <a:schemeClr val="folHlink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white">
            <a:xfrm>
              <a:off x="1968" y="2112"/>
              <a:ext cx="316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同一事物的矛盾在不同发展过程和发展阶段各有不同特点</a:t>
              </a:r>
            </a:p>
          </p:txBody>
        </p:sp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2900040" y="5229052"/>
            <a:ext cx="5776913" cy="1298575"/>
            <a:chOff x="1872" y="2958"/>
            <a:chExt cx="3456" cy="818"/>
          </a:xfrm>
        </p:grpSpPr>
        <p:sp>
          <p:nvSpPr>
            <p:cNvPr id="51" name="AutoShape 21"/>
            <p:cNvSpPr>
              <a:spLocks noChangeArrowheads="1"/>
            </p:cNvSpPr>
            <p:nvPr/>
          </p:nvSpPr>
          <p:spPr bwMode="gray">
            <a:xfrm>
              <a:off x="2780" y="3257"/>
              <a:ext cx="237" cy="219"/>
            </a:xfrm>
            <a:prstGeom prst="rightArrow">
              <a:avLst>
                <a:gd name="adj1" fmla="val 50000"/>
                <a:gd name="adj2" fmla="val 45091"/>
              </a:avLst>
            </a:prstGeom>
            <a:solidFill>
              <a:srgbClr val="FEFE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AutoShape 22"/>
            <p:cNvSpPr>
              <a:spLocks noChangeArrowheads="1"/>
            </p:cNvSpPr>
            <p:nvPr/>
          </p:nvSpPr>
          <p:spPr bwMode="gray">
            <a:xfrm>
              <a:off x="1872" y="2958"/>
              <a:ext cx="3456" cy="818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69804"/>
                    <a:invGamma/>
                  </a:schemeClr>
                </a:gs>
              </a:gsLst>
              <a:lin ang="5400000" scaled="1"/>
            </a:gradFill>
            <a:ln w="25400">
              <a:solidFill>
                <a:srgbClr val="FEFEFE"/>
              </a:solidFill>
              <a:round/>
              <a:headEnd/>
              <a:tailEnd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gray">
            <a:xfrm>
              <a:off x="1906" y="2993"/>
              <a:ext cx="511" cy="409"/>
            </a:xfrm>
            <a:custGeom>
              <a:avLst/>
              <a:gdLst>
                <a:gd name="T0" fmla="*/ 118 w 596"/>
                <a:gd name="T1" fmla="*/ 0 h 598"/>
                <a:gd name="T2" fmla="*/ 0 w 596"/>
                <a:gd name="T3" fmla="*/ 118 h 598"/>
                <a:gd name="T4" fmla="*/ 0 w 596"/>
                <a:gd name="T5" fmla="*/ 589 h 598"/>
                <a:gd name="T6" fmla="*/ 161 w 596"/>
                <a:gd name="T7" fmla="*/ 174 h 598"/>
                <a:gd name="T8" fmla="*/ 589 w 596"/>
                <a:gd name="T9" fmla="*/ 0 h 598"/>
                <a:gd name="T10" fmla="*/ 118 w 596"/>
                <a:gd name="T11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>
                    <a:gamma/>
                    <a:tint val="48627"/>
                    <a:invGamma/>
                  </a:schemeClr>
                </a:gs>
                <a:gs pos="50000">
                  <a:schemeClr val="accent2">
                    <a:alpha val="0"/>
                  </a:schemeClr>
                </a:gs>
                <a:gs pos="100000">
                  <a:schemeClr val="accent2">
                    <a:gamma/>
                    <a:tint val="48627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white">
            <a:xfrm>
              <a:off x="1968" y="3004"/>
              <a:ext cx="336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构成事物的诸多矛盾及每一矛盾的不同方面各有不同的性质、地位和</a:t>
              </a:r>
              <a:r>
                <a:rPr kumimoji="1" lang="zh-CN" alt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作用</a:t>
              </a:r>
              <a:r>
                <a:rPr kumimoji="1"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。</a:t>
              </a:r>
              <a:r>
                <a:rPr kumimoji="1" lang="zh-CN" altLang="en-US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itchFamily="34" charset="0"/>
                  <a:ea typeface="楷体_GB2312" pitchFamily="49" charset="-122"/>
                </a:rPr>
                <a:t>（主矛、次矛、矛主、矛次） </a:t>
              </a:r>
              <a:endPara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8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3"/>
          <p:cNvGrpSpPr>
            <a:grpSpLocks/>
          </p:cNvGrpSpPr>
          <p:nvPr/>
        </p:nvGrpSpPr>
        <p:grpSpPr bwMode="auto">
          <a:xfrm>
            <a:off x="844550" y="1844675"/>
            <a:ext cx="7543800" cy="2667000"/>
            <a:chOff x="432" y="384"/>
            <a:chExt cx="4752" cy="1680"/>
          </a:xfrm>
        </p:grpSpPr>
        <p:sp>
          <p:nvSpPr>
            <p:cNvPr id="3076" name="Freeform 4"/>
            <p:cNvSpPr>
              <a:spLocks/>
            </p:cNvSpPr>
            <p:nvPr/>
          </p:nvSpPr>
          <p:spPr bwMode="gray">
            <a:xfrm>
              <a:off x="432" y="384"/>
              <a:ext cx="4752" cy="1680"/>
            </a:xfrm>
            <a:custGeom>
              <a:avLst/>
              <a:gdLst>
                <a:gd name="T0" fmla="*/ 3724 w 3796"/>
                <a:gd name="T1" fmla="*/ 288 h 816"/>
                <a:gd name="T2" fmla="*/ 1346 w 3796"/>
                <a:gd name="T3" fmla="*/ 290 h 816"/>
                <a:gd name="T4" fmla="*/ 1246 w 3796"/>
                <a:gd name="T5" fmla="*/ 258 h 816"/>
                <a:gd name="T6" fmla="*/ 1066 w 3796"/>
                <a:gd name="T7" fmla="*/ 79 h 816"/>
                <a:gd name="T8" fmla="*/ 923 w 3796"/>
                <a:gd name="T9" fmla="*/ 4 h 816"/>
                <a:gd name="T10" fmla="*/ 103 w 3796"/>
                <a:gd name="T11" fmla="*/ 4 h 816"/>
                <a:gd name="T12" fmla="*/ 2 w 3796"/>
                <a:gd name="T13" fmla="*/ 88 h 816"/>
                <a:gd name="T14" fmla="*/ 2 w 3796"/>
                <a:gd name="T15" fmla="*/ 729 h 816"/>
                <a:gd name="T16" fmla="*/ 103 w 3796"/>
                <a:gd name="T17" fmla="*/ 804 h 816"/>
                <a:gd name="T18" fmla="*/ 3688 w 3796"/>
                <a:gd name="T19" fmla="*/ 804 h 816"/>
                <a:gd name="T20" fmla="*/ 3790 w 3796"/>
                <a:gd name="T21" fmla="*/ 716 h 816"/>
                <a:gd name="T22" fmla="*/ 3790 w 3796"/>
                <a:gd name="T23" fmla="*/ 356 h 816"/>
                <a:gd name="T24" fmla="*/ 3724 w 3796"/>
                <a:gd name="T25" fmla="*/ 288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96" h="816">
                  <a:moveTo>
                    <a:pt x="3724" y="288"/>
                  </a:moveTo>
                  <a:cubicBezTo>
                    <a:pt x="2535" y="289"/>
                    <a:pt x="1346" y="290"/>
                    <a:pt x="1346" y="290"/>
                  </a:cubicBezTo>
                  <a:cubicBezTo>
                    <a:pt x="1304" y="288"/>
                    <a:pt x="1272" y="282"/>
                    <a:pt x="1246" y="258"/>
                  </a:cubicBezTo>
                  <a:cubicBezTo>
                    <a:pt x="1156" y="168"/>
                    <a:pt x="1066" y="79"/>
                    <a:pt x="1066" y="79"/>
                  </a:cubicBezTo>
                  <a:cubicBezTo>
                    <a:pt x="1034" y="48"/>
                    <a:pt x="1002" y="0"/>
                    <a:pt x="923" y="4"/>
                  </a:cubicBezTo>
                  <a:cubicBezTo>
                    <a:pt x="513" y="4"/>
                    <a:pt x="103" y="4"/>
                    <a:pt x="103" y="4"/>
                  </a:cubicBezTo>
                  <a:cubicBezTo>
                    <a:pt x="38" y="4"/>
                    <a:pt x="0" y="42"/>
                    <a:pt x="2" y="88"/>
                  </a:cubicBezTo>
                  <a:cubicBezTo>
                    <a:pt x="2" y="410"/>
                    <a:pt x="2" y="729"/>
                    <a:pt x="2" y="729"/>
                  </a:cubicBezTo>
                  <a:cubicBezTo>
                    <a:pt x="0" y="812"/>
                    <a:pt x="103" y="804"/>
                    <a:pt x="103" y="804"/>
                  </a:cubicBezTo>
                  <a:cubicBezTo>
                    <a:pt x="1895" y="804"/>
                    <a:pt x="3688" y="804"/>
                    <a:pt x="3688" y="804"/>
                  </a:cubicBezTo>
                  <a:cubicBezTo>
                    <a:pt x="3688" y="804"/>
                    <a:pt x="3794" y="816"/>
                    <a:pt x="3790" y="716"/>
                  </a:cubicBezTo>
                  <a:cubicBezTo>
                    <a:pt x="3790" y="536"/>
                    <a:pt x="3790" y="356"/>
                    <a:pt x="3790" y="356"/>
                  </a:cubicBezTo>
                  <a:cubicBezTo>
                    <a:pt x="3790" y="356"/>
                    <a:pt x="3796" y="288"/>
                    <a:pt x="3724" y="28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  <a:buFontTx/>
                <a:buChar char="•"/>
                <a:defRPr/>
              </a:pPr>
              <a:endParaRPr lang="zh-CN" altLang="en-US" sz="3200">
                <a:solidFill>
                  <a:srgbClr val="000000"/>
                </a:solidFill>
                <a:ea typeface="华文新魏" pitchFamily="2" charset="-122"/>
              </a:endParaRPr>
            </a:p>
          </p:txBody>
        </p:sp>
        <p:grpSp>
          <p:nvGrpSpPr>
            <p:cNvPr id="178180" name="Group 5"/>
            <p:cNvGrpSpPr>
              <a:grpSpLocks/>
            </p:cNvGrpSpPr>
            <p:nvPr/>
          </p:nvGrpSpPr>
          <p:grpSpPr bwMode="auto">
            <a:xfrm>
              <a:off x="720" y="1074"/>
              <a:ext cx="4224" cy="720"/>
              <a:chOff x="720" y="1056"/>
              <a:chExt cx="4224" cy="720"/>
            </a:xfrm>
          </p:grpSpPr>
          <p:sp>
            <p:nvSpPr>
              <p:cNvPr id="178181" name="Rectangle 6"/>
              <p:cNvSpPr>
                <a:spLocks noChangeArrowheads="1"/>
              </p:cNvSpPr>
              <p:nvPr/>
            </p:nvSpPr>
            <p:spPr bwMode="gray">
              <a:xfrm>
                <a:off x="720" y="1056"/>
                <a:ext cx="4213" cy="720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AE9FA"/>
                  </a:gs>
                </a:gsLst>
                <a:lin ang="5400000" scaled="1"/>
              </a:gradFill>
              <a:ln w="9525">
                <a:solidFill>
                  <a:srgbClr val="F8F8F8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080808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Aft>
                    <a:spcPct val="0"/>
                  </a:spcAft>
                </a:pPr>
                <a:endParaRPr lang="zh-CN" altLang="en-US" smtClean="0">
                  <a:solidFill>
                    <a:srgbClr val="000000"/>
                  </a:solidFill>
                  <a:ea typeface="华文新魏" pitchFamily="2" charset="-122"/>
                </a:endParaRPr>
              </a:p>
            </p:txBody>
          </p:sp>
          <p:sp>
            <p:nvSpPr>
              <p:cNvPr id="178182" name="Rectangle 7"/>
              <p:cNvSpPr>
                <a:spLocks noChangeArrowheads="1"/>
              </p:cNvSpPr>
              <p:nvPr/>
            </p:nvSpPr>
            <p:spPr bwMode="gray">
              <a:xfrm>
                <a:off x="720" y="1191"/>
                <a:ext cx="422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3600" b="1" smtClean="0">
                    <a:solidFill>
                      <a:srgbClr val="0000A4"/>
                    </a:solidFill>
                    <a:latin typeface="华文新魏" pitchFamily="2" charset="-122"/>
                    <a:ea typeface="华文新魏" pitchFamily="2" charset="-122"/>
                  </a:rPr>
                  <a:t>导论  哲学与哲学的基本问题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4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>
                <a:solidFill>
                  <a:srgbClr val="000000"/>
                </a:solidFill>
                <a:latin typeface="宋体"/>
                <a:ea typeface="宋体"/>
              </a:rPr>
              <a:t>③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矛盾的普遍性和特殊性的关系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55605" y="4293096"/>
            <a:ext cx="107950" cy="1439863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 rot="5400000">
            <a:off x="5989824" y="2586870"/>
            <a:ext cx="116307" cy="3384747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1409502" y="4337397"/>
            <a:ext cx="28024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3pPr>
            <a:lvl4pPr marL="16002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4pPr>
            <a:lvl5pPr marL="20574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prstClr val="black"/>
                </a:solidFill>
                <a:latin typeface="Arial" charset="0"/>
              </a:rPr>
              <a:t>没有离开</a:t>
            </a:r>
            <a:endParaRPr lang="en-US" altLang="zh-CN" sz="4000" b="1" dirty="0" smtClean="0">
              <a:solidFill>
                <a:prstClr val="black"/>
              </a:solidFill>
              <a:latin typeface="Arial" charset="0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prstClr val="black"/>
                </a:solidFill>
                <a:latin typeface="Arial" charset="0"/>
              </a:rPr>
              <a:t>个性的共性</a:t>
            </a:r>
          </a:p>
        </p:txBody>
      </p:sp>
      <p:sp>
        <p:nvSpPr>
          <p:cNvPr id="36" name="TextBox 13"/>
          <p:cNvSpPr txBox="1">
            <a:spLocks noChangeArrowheads="1"/>
          </p:cNvSpPr>
          <p:nvPr/>
        </p:nvSpPr>
        <p:spPr bwMode="auto">
          <a:xfrm>
            <a:off x="4932039" y="4365104"/>
            <a:ext cx="28083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20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1pPr>
            <a:lvl2pPr marL="742950" indent="-28575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2pPr>
            <a:lvl3pPr marL="11430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6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3pPr>
            <a:lvl4pPr marL="16002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4pPr>
            <a:lvl5pPr marL="2057400" indent="-228600" algn="l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>
                <a:solidFill>
                  <a:srgbClr val="7F7F7F"/>
                </a:solidFill>
                <a:latin typeface="微软雅黑" pitchFamily="34" charset="-122"/>
                <a:ea typeface="宋体" pitchFamily="2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prstClr val="black"/>
                </a:solidFill>
                <a:latin typeface="Arial" charset="0"/>
              </a:rPr>
              <a:t>没有离开</a:t>
            </a:r>
            <a:endParaRPr lang="en-US" altLang="zh-CN" sz="4000" b="1" dirty="0" smtClean="0">
              <a:solidFill>
                <a:prstClr val="black"/>
              </a:solidFill>
              <a:latin typeface="Arial" charset="0"/>
            </a:endParaRPr>
          </a:p>
          <a:p>
            <a:pPr algn="ctr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 smtClean="0">
                <a:solidFill>
                  <a:prstClr val="black"/>
                </a:solidFill>
                <a:latin typeface="Arial" charset="0"/>
              </a:rPr>
              <a:t>共性的个性</a:t>
            </a:r>
          </a:p>
        </p:txBody>
      </p:sp>
      <p:sp>
        <p:nvSpPr>
          <p:cNvPr id="37" name="矩形 36"/>
          <p:cNvSpPr/>
          <p:nvPr/>
        </p:nvSpPr>
        <p:spPr>
          <a:xfrm rot="5400000">
            <a:off x="2852453" y="4176501"/>
            <a:ext cx="107950" cy="3005560"/>
          </a:xfrm>
          <a:prstGeom prst="rect">
            <a:avLst/>
          </a:prstGeom>
          <a:solidFill>
            <a:srgbClr val="BD1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75656" y="2564904"/>
            <a:ext cx="6198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宋体" pitchFamily="2" charset="-122"/>
              </a:rPr>
              <a:t>矛盾的普遍性即矛盾的共性，矛盾的特殊性即矛盾的个性。</a:t>
            </a:r>
          </a:p>
        </p:txBody>
      </p:sp>
    </p:spTree>
    <p:extLst>
      <p:ext uri="{BB962C8B-B14F-4D97-AF65-F5344CB8AC3E}">
        <p14:creationId xmlns:p14="http://schemas.microsoft.com/office/powerpoint/2010/main" val="4873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640013"/>
            <a:ext cx="6978650" cy="1365250"/>
            <a:chOff x="576" y="1344"/>
            <a:chExt cx="4396" cy="860"/>
          </a:xfrm>
        </p:grpSpPr>
        <p:grpSp>
          <p:nvGrpSpPr>
            <p:cNvPr id="498702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74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质、量、度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935413"/>
            <a:ext cx="7304087" cy="1365250"/>
            <a:chOff x="624" y="2496"/>
            <a:chExt cx="4615" cy="860"/>
          </a:xfrm>
        </p:grpSpPr>
        <p:grpSp>
          <p:nvGrpSpPr>
            <p:cNvPr id="498695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45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量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变</a:t>
              </a:r>
              <a:r>
                <a:rPr kumimoji="1" lang="zh-CN" altLang="en-US" sz="280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、质变及其相互关系</a:t>
              </a:r>
              <a:endParaRPr kumimoji="1" lang="zh-CN" alt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1271588"/>
            <a:ext cx="6796087" cy="1077912"/>
            <a:chOff x="551" y="251"/>
            <a:chExt cx="4057" cy="709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251"/>
              <a:ext cx="4057" cy="7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594" y="352"/>
              <a:ext cx="4014" cy="4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4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质量互变规律（</a:t>
              </a:r>
              <a:r>
                <a:rPr kumimoji="1" lang="en-US" altLang="zh-CN" sz="4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p.43-44</a:t>
              </a:r>
              <a:r>
                <a:rPr kumimoji="1" lang="zh-CN" altLang="en-US" sz="4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4557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1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）质、量、度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gray">
          <a:xfrm>
            <a:off x="467544" y="2495128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CC99"/>
              </a:gs>
              <a:gs pos="100000">
                <a:srgbClr val="00CC99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kern="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质</a:t>
            </a: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gray">
          <a:xfrm>
            <a:off x="3234680" y="2495128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CCCFF"/>
              </a:gs>
              <a:gs pos="100000">
                <a:srgbClr val="CCCCFF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latin typeface="Arial" pitchFamily="34" charset="0"/>
              </a:rPr>
              <a:t>量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5970984" y="2492896"/>
            <a:ext cx="2057400" cy="57467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3333CC"/>
              </a:gs>
              <a:gs pos="100000">
                <a:srgbClr val="3333CC">
                  <a:gamma/>
                  <a:shade val="46275"/>
                  <a:invGamma/>
                </a:srgb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kern="0">
                <a:solidFill>
                  <a:srgbClr val="00CC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度</a:t>
            </a: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381000" y="3485728"/>
            <a:ext cx="3200400" cy="2895600"/>
            <a:chOff x="432" y="1920"/>
            <a:chExt cx="1872" cy="1824"/>
          </a:xfrm>
        </p:grpSpPr>
        <p:sp>
          <p:nvSpPr>
            <p:cNvPr id="25" name="AutoShape 8"/>
            <p:cNvSpPr>
              <a:spLocks noChangeArrowheads="1"/>
            </p:cNvSpPr>
            <p:nvPr/>
          </p:nvSpPr>
          <p:spPr bwMode="gray">
            <a:xfrm>
              <a:off x="432" y="1920"/>
              <a:ext cx="1872" cy="1824"/>
            </a:xfrm>
            <a:prstGeom prst="chevron">
              <a:avLst>
                <a:gd name="adj" fmla="val 17842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777" y="2027"/>
              <a:ext cx="1008" cy="14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Char char="q"/>
                <a:defRPr/>
              </a:pPr>
              <a:r>
                <a:rPr kumimoji="1" lang="zh-CN" altLang="en-US" sz="2800" kern="0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质是一事物区别于其他事物的内在规定性。</a:t>
              </a:r>
            </a:p>
          </p:txBody>
        </p:sp>
      </p:grpSp>
      <p:grpSp>
        <p:nvGrpSpPr>
          <p:cNvPr id="28" name="Group 10"/>
          <p:cNvGrpSpPr>
            <a:grpSpLocks/>
          </p:cNvGrpSpPr>
          <p:nvPr/>
        </p:nvGrpSpPr>
        <p:grpSpPr bwMode="auto">
          <a:xfrm>
            <a:off x="2743200" y="3485728"/>
            <a:ext cx="3352800" cy="2895600"/>
            <a:chOff x="1824" y="1920"/>
            <a:chExt cx="2112" cy="1824"/>
          </a:xfrm>
        </p:grpSpPr>
        <p:sp>
          <p:nvSpPr>
            <p:cNvPr id="29" name="AutoShape 11"/>
            <p:cNvSpPr>
              <a:spLocks noChangeArrowheads="1"/>
            </p:cNvSpPr>
            <p:nvPr/>
          </p:nvSpPr>
          <p:spPr bwMode="gray">
            <a:xfrm>
              <a:off x="1824" y="1920"/>
              <a:ext cx="2112" cy="1824"/>
            </a:xfrm>
            <a:prstGeom prst="chevron">
              <a:avLst>
                <a:gd name="adj" fmla="val 20129"/>
              </a:avLst>
            </a:prstGeom>
            <a:gradFill rotWithShape="1">
              <a:gsLst>
                <a:gs pos="0">
                  <a:srgbClr val="CCCCFF"/>
                </a:gs>
                <a:gs pos="100000">
                  <a:srgbClr val="CCCC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2222" y="2016"/>
              <a:ext cx="1344" cy="1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Char char="q"/>
                <a:defRPr/>
              </a:pPr>
              <a:r>
                <a:rPr lang="zh-CN" altLang="en-US" sz="2800" kern="0" smtClean="0">
                  <a:solidFill>
                    <a:srgbClr val="000000"/>
                  </a:solidFill>
                  <a:latin typeface="华文楷体" pitchFamily="2" charset="-122"/>
                  <a:ea typeface="华文楷体" pitchFamily="2" charset="-122"/>
                </a:rPr>
                <a:t>量是事物的规模、程度、速度等可以用数量关系表示的规定性。</a:t>
              </a:r>
            </a:p>
          </p:txBody>
        </p:sp>
      </p:grp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5410200" y="3485728"/>
            <a:ext cx="3265488" cy="2895600"/>
            <a:chOff x="3504" y="1920"/>
            <a:chExt cx="1968" cy="1824"/>
          </a:xfrm>
        </p:grpSpPr>
        <p:sp>
          <p:nvSpPr>
            <p:cNvPr id="34" name="AutoShape 14"/>
            <p:cNvSpPr>
              <a:spLocks noChangeArrowheads="1"/>
            </p:cNvSpPr>
            <p:nvPr/>
          </p:nvSpPr>
          <p:spPr bwMode="gray">
            <a:xfrm>
              <a:off x="3504" y="1920"/>
              <a:ext cx="1968" cy="1824"/>
            </a:xfrm>
            <a:prstGeom prst="chevron">
              <a:avLst>
                <a:gd name="adj" fmla="val 17768"/>
              </a:avLst>
            </a:prstGeom>
            <a:gradFill rotWithShape="1">
              <a:gsLst>
                <a:gs pos="0">
                  <a:srgbClr val="3333CC"/>
                </a:gs>
                <a:gs pos="100000">
                  <a:srgbClr val="3333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38100">
              <a:solidFill>
                <a:srgbClr val="EAEAEA"/>
              </a:solidFill>
              <a:miter lim="800000"/>
              <a:headEnd/>
              <a:tailEnd/>
            </a:ln>
            <a:effectLst>
              <a:outerShdw dist="109250" dir="3267739" algn="ctr" rotWithShape="0">
                <a:srgbClr val="333333">
                  <a:alpha val="50000"/>
                </a:srgbClr>
              </a:outerShdw>
            </a:effec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 kern="0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888" y="2011"/>
              <a:ext cx="1237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FF99"/>
                </a:buClr>
                <a:buFont typeface="Wingdings" pitchFamily="2" charset="2"/>
                <a:buChar char="q"/>
                <a:defRPr/>
              </a:pPr>
              <a:r>
                <a:rPr lang="zh-CN" altLang="en-US" sz="2800" kern="0" dirty="0" smtClean="0">
                  <a:solidFill>
                    <a:srgbClr val="FFFF00"/>
                  </a:solidFill>
                  <a:latin typeface="华文楷体" pitchFamily="2" charset="-122"/>
                  <a:ea typeface="华文楷体" pitchFamily="2" charset="-122"/>
                </a:rPr>
                <a:t>度是保持事物质的稳定性的数量界限，即事物的限度、幅度和范围。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38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0728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2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）质变、量变及其相互关系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614202" y="2347139"/>
            <a:ext cx="8224998" cy="1947284"/>
            <a:chOff x="186" y="1663"/>
            <a:chExt cx="5382" cy="1645"/>
          </a:xfrm>
        </p:grpSpPr>
        <p:grpSp>
          <p:nvGrpSpPr>
            <p:cNvPr id="16" name="Group 4"/>
            <p:cNvGrpSpPr>
              <a:grpSpLocks/>
            </p:cNvGrpSpPr>
            <p:nvPr/>
          </p:nvGrpSpPr>
          <p:grpSpPr bwMode="auto">
            <a:xfrm>
              <a:off x="1392" y="1663"/>
              <a:ext cx="4176" cy="1645"/>
              <a:chOff x="1104" y="1615"/>
              <a:chExt cx="4176" cy="1645"/>
            </a:xfrm>
          </p:grpSpPr>
          <p:grpSp>
            <p:nvGrpSpPr>
              <p:cNvPr id="46" name="Group 5"/>
              <p:cNvGrpSpPr>
                <a:grpSpLocks/>
              </p:cNvGrpSpPr>
              <p:nvPr/>
            </p:nvGrpSpPr>
            <p:grpSpPr bwMode="auto">
              <a:xfrm>
                <a:off x="1104" y="1615"/>
                <a:ext cx="4176" cy="1645"/>
                <a:chOff x="4320" y="1178"/>
                <a:chExt cx="414" cy="336"/>
              </a:xfrm>
            </p:grpSpPr>
            <p:sp>
              <p:nvSpPr>
                <p:cNvPr id="48" name="AutoShape 6"/>
                <p:cNvSpPr>
                  <a:spLocks noChangeArrowheads="1"/>
                </p:cNvSpPr>
                <p:nvPr/>
              </p:nvSpPr>
              <p:spPr bwMode="ltGray">
                <a:xfrm>
                  <a:off x="4320" y="1178"/>
                  <a:ext cx="414" cy="33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25400">
                  <a:solidFill>
                    <a:srgbClr val="FEFEFE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7"/>
                <p:cNvSpPr>
                  <a:spLocks/>
                </p:cNvSpPr>
                <p:nvPr/>
              </p:nvSpPr>
              <p:spPr bwMode="ltGray">
                <a:xfrm>
                  <a:off x="4346" y="1178"/>
                  <a:ext cx="206" cy="201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50000">
                      <a:schemeClr val="folHlink">
                        <a:alpha val="0"/>
                      </a:schemeClr>
                    </a:gs>
                    <a:gs pos="100000">
                      <a:schemeClr val="fol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200" y="1621"/>
                <a:ext cx="4080" cy="15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量变是事物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数量的增减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和组成要素排列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次序的变动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，是保持事物的质的相对稳定性的不显著变化，体现了事物发展渐进过程的连续性</a:t>
                </a:r>
                <a:r>
                  <a:rPr kumimoji="1" lang="zh-CN" altLang="en-US" sz="32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。</a:t>
                </a:r>
                <a:endParaRPr kumimoji="1" lang="zh-CN" altLang="en-US" sz="2400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 rot="20302575" flipH="1" flipV="1">
              <a:off x="186" y="2724"/>
              <a:ext cx="1040" cy="244"/>
              <a:chOff x="2532" y="1051"/>
              <a:chExt cx="893" cy="246"/>
            </a:xfrm>
          </p:grpSpPr>
          <p:grpSp>
            <p:nvGrpSpPr>
              <p:cNvPr id="36" name="Group 1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42" name="AutoShape 1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AutoShape 1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AutoShape 1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AutoShape 1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7" name="Group 2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8" name="AutoShape 2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AutoShape 2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AutoShape 2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AutoShape 2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50" name="Group 29"/>
          <p:cNvGrpSpPr>
            <a:grpSpLocks/>
          </p:cNvGrpSpPr>
          <p:nvPr/>
        </p:nvGrpSpPr>
        <p:grpSpPr bwMode="auto">
          <a:xfrm>
            <a:off x="614202" y="4584648"/>
            <a:ext cx="8224998" cy="1948501"/>
            <a:chOff x="186" y="1663"/>
            <a:chExt cx="5382" cy="1645"/>
          </a:xfrm>
        </p:grpSpPr>
        <p:grpSp>
          <p:nvGrpSpPr>
            <p:cNvPr id="51" name="Group 4"/>
            <p:cNvGrpSpPr>
              <a:grpSpLocks/>
            </p:cNvGrpSpPr>
            <p:nvPr/>
          </p:nvGrpSpPr>
          <p:grpSpPr bwMode="auto">
            <a:xfrm>
              <a:off x="1392" y="1663"/>
              <a:ext cx="4176" cy="1645"/>
              <a:chOff x="1104" y="1615"/>
              <a:chExt cx="4176" cy="1645"/>
            </a:xfrm>
          </p:grpSpPr>
          <p:grpSp>
            <p:nvGrpSpPr>
              <p:cNvPr id="69" name="Group 5"/>
              <p:cNvGrpSpPr>
                <a:grpSpLocks/>
              </p:cNvGrpSpPr>
              <p:nvPr/>
            </p:nvGrpSpPr>
            <p:grpSpPr bwMode="auto">
              <a:xfrm>
                <a:off x="1104" y="1615"/>
                <a:ext cx="4176" cy="1645"/>
                <a:chOff x="4320" y="1178"/>
                <a:chExt cx="414" cy="336"/>
              </a:xfrm>
            </p:grpSpPr>
            <p:sp>
              <p:nvSpPr>
                <p:cNvPr id="71" name="AutoShape 6"/>
                <p:cNvSpPr>
                  <a:spLocks noChangeArrowheads="1"/>
                </p:cNvSpPr>
                <p:nvPr/>
              </p:nvSpPr>
              <p:spPr bwMode="ltGray">
                <a:xfrm>
                  <a:off x="4320" y="1178"/>
                  <a:ext cx="414" cy="336"/>
                </a:xfrm>
                <a:prstGeom prst="roundRect">
                  <a:avLst>
                    <a:gd name="adj" fmla="val 11921"/>
                  </a:avLst>
                </a:prstGeom>
                <a:gradFill rotWithShape="1">
                  <a:gsLst>
                    <a:gs pos="0">
                      <a:schemeClr val="folHlink"/>
                    </a:gs>
                    <a:gs pos="100000">
                      <a:schemeClr val="folHlink">
                        <a:gamma/>
                        <a:shade val="69804"/>
                        <a:invGamma/>
                      </a:schemeClr>
                    </a:gs>
                  </a:gsLst>
                  <a:lin ang="5400000" scaled="1"/>
                </a:gradFill>
                <a:ln w="25400">
                  <a:solidFill>
                    <a:srgbClr val="FEFEFE"/>
                  </a:solidFill>
                  <a:round/>
                  <a:headEnd/>
                  <a:tailEnd/>
                </a:ln>
                <a:effectLst>
                  <a:outerShdw dist="53882" dir="2700000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72" name="Freeform 7"/>
                <p:cNvSpPr>
                  <a:spLocks/>
                </p:cNvSpPr>
                <p:nvPr/>
              </p:nvSpPr>
              <p:spPr bwMode="ltGray">
                <a:xfrm>
                  <a:off x="4346" y="1178"/>
                  <a:ext cx="206" cy="201"/>
                </a:xfrm>
                <a:custGeom>
                  <a:avLst/>
                  <a:gdLst>
                    <a:gd name="T0" fmla="*/ 118 w 596"/>
                    <a:gd name="T1" fmla="*/ 0 h 598"/>
                    <a:gd name="T2" fmla="*/ 0 w 596"/>
                    <a:gd name="T3" fmla="*/ 118 h 598"/>
                    <a:gd name="T4" fmla="*/ 0 w 596"/>
                    <a:gd name="T5" fmla="*/ 589 h 598"/>
                    <a:gd name="T6" fmla="*/ 161 w 596"/>
                    <a:gd name="T7" fmla="*/ 174 h 598"/>
                    <a:gd name="T8" fmla="*/ 589 w 596"/>
                    <a:gd name="T9" fmla="*/ 0 h 598"/>
                    <a:gd name="T10" fmla="*/ 118 w 596"/>
                    <a:gd name="T11" fmla="*/ 0 h 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96" h="598">
                      <a:moveTo>
                        <a:pt x="118" y="0"/>
                      </a:moveTo>
                      <a:cubicBezTo>
                        <a:pt x="53" y="0"/>
                        <a:pt x="0" y="53"/>
                        <a:pt x="0" y="118"/>
                      </a:cubicBezTo>
                      <a:lnTo>
                        <a:pt x="0" y="589"/>
                      </a:lnTo>
                      <a:cubicBezTo>
                        <a:pt x="27" y="598"/>
                        <a:pt x="12" y="309"/>
                        <a:pt x="161" y="174"/>
                      </a:cubicBezTo>
                      <a:cubicBezTo>
                        <a:pt x="310" y="39"/>
                        <a:pt x="596" y="29"/>
                        <a:pt x="589" y="0"/>
                      </a:cubicBezTo>
                      <a:lnTo>
                        <a:pt x="118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folHlink">
                        <a:gamma/>
                        <a:tint val="48627"/>
                        <a:invGamma/>
                      </a:schemeClr>
                    </a:gs>
                    <a:gs pos="50000">
                      <a:schemeClr val="folHlink">
                        <a:alpha val="0"/>
                      </a:schemeClr>
                    </a:gs>
                    <a:gs pos="100000">
                      <a:schemeClr val="folHlink">
                        <a:gamma/>
                        <a:tint val="48627"/>
                        <a:invGamma/>
                      </a:scheme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zh-CN" alt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70" name="Rectangle 8"/>
              <p:cNvSpPr>
                <a:spLocks noChangeArrowheads="1"/>
              </p:cNvSpPr>
              <p:nvPr/>
            </p:nvSpPr>
            <p:spPr bwMode="auto">
              <a:xfrm>
                <a:off x="1200" y="1679"/>
                <a:ext cx="4032" cy="1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质变是事物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性质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的根本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变化</a:t>
                </a: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/>
                  </a:rPr>
                  <a:t>，是事物由一种质态向另一种质态的飞跃，体现了事物发展渐进过程和连续性的中断。</a:t>
                </a:r>
                <a:endParaRPr kumimoji="1" lang="zh-CN" altLang="en-US" sz="2000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grpSp>
          <p:nvGrpSpPr>
            <p:cNvPr id="58" name="Group 14"/>
            <p:cNvGrpSpPr>
              <a:grpSpLocks/>
            </p:cNvGrpSpPr>
            <p:nvPr/>
          </p:nvGrpSpPr>
          <p:grpSpPr bwMode="auto">
            <a:xfrm rot="20302575" flipH="1" flipV="1">
              <a:off x="186" y="2724"/>
              <a:ext cx="1040" cy="244"/>
              <a:chOff x="2532" y="1051"/>
              <a:chExt cx="893" cy="246"/>
            </a:xfrm>
          </p:grpSpPr>
          <p:grpSp>
            <p:nvGrpSpPr>
              <p:cNvPr id="59" name="Group 15"/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65" name="AutoShape 16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6" name="AutoShape 17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7" name="AutoShape 18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8" name="AutoShape 19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0" name="Group 20"/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61" name="AutoShape 21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" name="AutoShape 22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AutoShape 23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4" name="AutoShape 24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8F8F8">
                    <a:alpha val="3922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76" name="Oval 12"/>
          <p:cNvSpPr>
            <a:spLocks noChangeArrowheads="1"/>
          </p:cNvSpPr>
          <p:nvPr/>
        </p:nvSpPr>
        <p:spPr bwMode="gray">
          <a:xfrm>
            <a:off x="375952" y="4660197"/>
            <a:ext cx="1891792" cy="1778313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26275"/>
                  <a:invGamma/>
                  <a:alpha val="89999"/>
                </a:srgbClr>
              </a:gs>
              <a:gs pos="50000">
                <a:srgbClr val="FFFF99">
                  <a:alpha val="45000"/>
                </a:srgbClr>
              </a:gs>
              <a:gs pos="100000">
                <a:srgbClr val="FFFF99">
                  <a:gamma/>
                  <a:shade val="26275"/>
                  <a:invGamma/>
                  <a:alpha val="89999"/>
                </a:srgbClr>
              </a:gs>
            </a:gsLst>
            <a:lin ang="5400000" scaled="1"/>
          </a:gradFill>
          <a:ln w="571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Freeform 13"/>
          <p:cNvSpPr>
            <a:spLocks/>
          </p:cNvSpPr>
          <p:nvPr/>
        </p:nvSpPr>
        <p:spPr bwMode="gray">
          <a:xfrm>
            <a:off x="574643" y="4694241"/>
            <a:ext cx="1485955" cy="616802"/>
          </a:xfrm>
          <a:custGeom>
            <a:avLst/>
            <a:gdLst>
              <a:gd name="T0" fmla="*/ 1 w 1321"/>
              <a:gd name="T1" fmla="*/ 0 h 712"/>
              <a:gd name="T2" fmla="*/ 1 w 1321"/>
              <a:gd name="T3" fmla="*/ 0 h 712"/>
              <a:gd name="T4" fmla="*/ 1 w 1321"/>
              <a:gd name="T5" fmla="*/ 0 h 712"/>
              <a:gd name="T6" fmla="*/ 1 w 1321"/>
              <a:gd name="T7" fmla="*/ 0 h 712"/>
              <a:gd name="T8" fmla="*/ 1 w 1321"/>
              <a:gd name="T9" fmla="*/ 0 h 712"/>
              <a:gd name="T10" fmla="*/ 1 w 1321"/>
              <a:gd name="T11" fmla="*/ 0 h 712"/>
              <a:gd name="T12" fmla="*/ 1 w 1321"/>
              <a:gd name="T13" fmla="*/ 0 h 712"/>
              <a:gd name="T14" fmla="*/ 1 w 1321"/>
              <a:gd name="T15" fmla="*/ 0 h 712"/>
              <a:gd name="T16" fmla="*/ 1 w 1321"/>
              <a:gd name="T17" fmla="*/ 0 h 712"/>
              <a:gd name="T18" fmla="*/ 1 w 1321"/>
              <a:gd name="T19" fmla="*/ 0 h 712"/>
              <a:gd name="T20" fmla="*/ 1 w 1321"/>
              <a:gd name="T21" fmla="*/ 0 h 712"/>
              <a:gd name="T22" fmla="*/ 1 w 1321"/>
              <a:gd name="T23" fmla="*/ 0 h 712"/>
              <a:gd name="T24" fmla="*/ 1 w 1321"/>
              <a:gd name="T25" fmla="*/ 0 h 712"/>
              <a:gd name="T26" fmla="*/ 1 w 1321"/>
              <a:gd name="T27" fmla="*/ 0 h 712"/>
              <a:gd name="T28" fmla="*/ 1 w 1321"/>
              <a:gd name="T29" fmla="*/ 0 h 712"/>
              <a:gd name="T30" fmla="*/ 1 w 1321"/>
              <a:gd name="T31" fmla="*/ 0 h 712"/>
              <a:gd name="T32" fmla="*/ 1 w 1321"/>
              <a:gd name="T33" fmla="*/ 0 h 712"/>
              <a:gd name="T34" fmla="*/ 1 w 1321"/>
              <a:gd name="T35" fmla="*/ 0 h 712"/>
              <a:gd name="T36" fmla="*/ 1 w 1321"/>
              <a:gd name="T37" fmla="*/ 0 h 712"/>
              <a:gd name="T38" fmla="*/ 1 w 1321"/>
              <a:gd name="T39" fmla="*/ 0 h 712"/>
              <a:gd name="T40" fmla="*/ 1 w 1321"/>
              <a:gd name="T41" fmla="*/ 0 h 712"/>
              <a:gd name="T42" fmla="*/ 1 w 1321"/>
              <a:gd name="T43" fmla="*/ 0 h 712"/>
              <a:gd name="T44" fmla="*/ 1 w 1321"/>
              <a:gd name="T45" fmla="*/ 0 h 712"/>
              <a:gd name="T46" fmla="*/ 1 w 1321"/>
              <a:gd name="T47" fmla="*/ 0 h 712"/>
              <a:gd name="T48" fmla="*/ 1 w 1321"/>
              <a:gd name="T49" fmla="*/ 0 h 712"/>
              <a:gd name="T50" fmla="*/ 1 w 1321"/>
              <a:gd name="T51" fmla="*/ 0 h 712"/>
              <a:gd name="T52" fmla="*/ 1 w 1321"/>
              <a:gd name="T53" fmla="*/ 0 h 712"/>
              <a:gd name="T54" fmla="*/ 1 w 1321"/>
              <a:gd name="T55" fmla="*/ 0 h 712"/>
              <a:gd name="T56" fmla="*/ 0 w 1321"/>
              <a:gd name="T57" fmla="*/ 0 h 712"/>
              <a:gd name="T58" fmla="*/ 0 w 1321"/>
              <a:gd name="T59" fmla="*/ 0 h 712"/>
              <a:gd name="T60" fmla="*/ 1 w 1321"/>
              <a:gd name="T61" fmla="*/ 0 h 712"/>
              <a:gd name="T62" fmla="*/ 1 w 1321"/>
              <a:gd name="T63" fmla="*/ 0 h 712"/>
              <a:gd name="T64" fmla="*/ 1 w 1321"/>
              <a:gd name="T65" fmla="*/ 0 h 712"/>
              <a:gd name="T66" fmla="*/ 1 w 1321"/>
              <a:gd name="T67" fmla="*/ 0 h 712"/>
              <a:gd name="T68" fmla="*/ 1 w 1321"/>
              <a:gd name="T69" fmla="*/ 0 h 712"/>
              <a:gd name="T70" fmla="*/ 1 w 1321"/>
              <a:gd name="T71" fmla="*/ 0 h 712"/>
              <a:gd name="T72" fmla="*/ 1 w 1321"/>
              <a:gd name="T73" fmla="*/ 0 h 712"/>
              <a:gd name="T74" fmla="*/ 1 w 1321"/>
              <a:gd name="T75" fmla="*/ 0 h 712"/>
              <a:gd name="T76" fmla="*/ 1 w 1321"/>
              <a:gd name="T77" fmla="*/ 0 h 712"/>
              <a:gd name="T78" fmla="*/ 1 w 1321"/>
              <a:gd name="T79" fmla="*/ 0 h 712"/>
              <a:gd name="T80" fmla="*/ 1 w 1321"/>
              <a:gd name="T81" fmla="*/ 0 h 712"/>
              <a:gd name="T82" fmla="*/ 1 w 1321"/>
              <a:gd name="T83" fmla="*/ 0 h 712"/>
              <a:gd name="T84" fmla="*/ 1 w 1321"/>
              <a:gd name="T85" fmla="*/ 0 h 712"/>
              <a:gd name="T86" fmla="*/ 1 w 1321"/>
              <a:gd name="T87" fmla="*/ 0 h 712"/>
              <a:gd name="T88" fmla="*/ 1 w 1321"/>
              <a:gd name="T89" fmla="*/ 0 h 712"/>
              <a:gd name="T90" fmla="*/ 1 w 1321"/>
              <a:gd name="T91" fmla="*/ 0 h 712"/>
              <a:gd name="T92" fmla="*/ 1 w 1321"/>
              <a:gd name="T93" fmla="*/ 0 h 712"/>
              <a:gd name="T94" fmla="*/ 1 w 1321"/>
              <a:gd name="T95" fmla="*/ 0 h 712"/>
              <a:gd name="T96" fmla="*/ 1 w 1321"/>
              <a:gd name="T97" fmla="*/ 0 h 712"/>
              <a:gd name="T98" fmla="*/ 1 w 1321"/>
              <a:gd name="T99" fmla="*/ 0 h 712"/>
              <a:gd name="T100" fmla="*/ 1 w 1321"/>
              <a:gd name="T101" fmla="*/ 0 h 712"/>
              <a:gd name="T102" fmla="*/ 1 w 1321"/>
              <a:gd name="T103" fmla="*/ 0 h 712"/>
              <a:gd name="T104" fmla="*/ 1 w 1321"/>
              <a:gd name="T105" fmla="*/ 0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E2E1B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gray">
          <a:xfrm rot="3965705" flipH="1" flipV="1">
            <a:off x="1560687" y="5680758"/>
            <a:ext cx="230363" cy="1002506"/>
          </a:xfrm>
          <a:prstGeom prst="moon">
            <a:avLst>
              <a:gd name="adj" fmla="val 49773"/>
            </a:avLst>
          </a:prstGeom>
          <a:solidFill>
            <a:srgbClr val="F8F8F8">
              <a:alpha val="39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79" name="AutoShape 21"/>
          <p:cNvSpPr>
            <a:spLocks noChangeArrowheads="1"/>
          </p:cNvSpPr>
          <p:nvPr/>
        </p:nvSpPr>
        <p:spPr bwMode="gray">
          <a:xfrm rot="5319245" flipH="1" flipV="1">
            <a:off x="1271278" y="5770453"/>
            <a:ext cx="231608" cy="1002506"/>
          </a:xfrm>
          <a:prstGeom prst="moon">
            <a:avLst>
              <a:gd name="adj" fmla="val 49773"/>
            </a:avLst>
          </a:prstGeom>
          <a:solidFill>
            <a:srgbClr val="F8F8F8">
              <a:alpha val="39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gray">
          <a:xfrm rot="6962427" flipH="1" flipV="1">
            <a:off x="901168" y="5711349"/>
            <a:ext cx="231608" cy="1002506"/>
          </a:xfrm>
          <a:prstGeom prst="moon">
            <a:avLst>
              <a:gd name="adj" fmla="val 49773"/>
            </a:avLst>
          </a:prstGeom>
          <a:solidFill>
            <a:srgbClr val="F8F8F8">
              <a:alpha val="39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81" name="Rectangle 25"/>
          <p:cNvSpPr>
            <a:spLocks noChangeArrowheads="1"/>
          </p:cNvSpPr>
          <p:nvPr/>
        </p:nvSpPr>
        <p:spPr bwMode="auto">
          <a:xfrm>
            <a:off x="467544" y="5128156"/>
            <a:ext cx="167993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②质变</a:t>
            </a:r>
            <a:endParaRPr kumimoji="1" lang="zh-CN" altLang="en-US" sz="3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gray">
          <a:xfrm>
            <a:off x="447960" y="2422913"/>
            <a:ext cx="1891792" cy="1777203"/>
          </a:xfrm>
          <a:prstGeom prst="ellipse">
            <a:avLst/>
          </a:prstGeom>
          <a:gradFill rotWithShape="1">
            <a:gsLst>
              <a:gs pos="0">
                <a:srgbClr val="FFFF99">
                  <a:gamma/>
                  <a:shade val="26275"/>
                  <a:invGamma/>
                  <a:alpha val="89999"/>
                </a:srgbClr>
              </a:gs>
              <a:gs pos="50000">
                <a:srgbClr val="FFFF99">
                  <a:alpha val="45000"/>
                </a:srgbClr>
              </a:gs>
              <a:gs pos="100000">
                <a:srgbClr val="FFFF99">
                  <a:gamma/>
                  <a:shade val="26275"/>
                  <a:invGamma/>
                  <a:alpha val="89999"/>
                </a:srgbClr>
              </a:gs>
            </a:gsLst>
            <a:lin ang="5400000" scaled="1"/>
          </a:gradFill>
          <a:ln w="57150" algn="ctr">
            <a:solidFill>
              <a:srgbClr val="F8F8F8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Freeform 13"/>
          <p:cNvSpPr>
            <a:spLocks/>
          </p:cNvSpPr>
          <p:nvPr/>
        </p:nvSpPr>
        <p:spPr bwMode="gray">
          <a:xfrm>
            <a:off x="646651" y="2456936"/>
            <a:ext cx="1485955" cy="616417"/>
          </a:xfrm>
          <a:custGeom>
            <a:avLst/>
            <a:gdLst>
              <a:gd name="T0" fmla="*/ 1 w 1321"/>
              <a:gd name="T1" fmla="*/ 0 h 712"/>
              <a:gd name="T2" fmla="*/ 1 w 1321"/>
              <a:gd name="T3" fmla="*/ 0 h 712"/>
              <a:gd name="T4" fmla="*/ 1 w 1321"/>
              <a:gd name="T5" fmla="*/ 0 h 712"/>
              <a:gd name="T6" fmla="*/ 1 w 1321"/>
              <a:gd name="T7" fmla="*/ 0 h 712"/>
              <a:gd name="T8" fmla="*/ 1 w 1321"/>
              <a:gd name="T9" fmla="*/ 0 h 712"/>
              <a:gd name="T10" fmla="*/ 1 w 1321"/>
              <a:gd name="T11" fmla="*/ 0 h 712"/>
              <a:gd name="T12" fmla="*/ 1 w 1321"/>
              <a:gd name="T13" fmla="*/ 0 h 712"/>
              <a:gd name="T14" fmla="*/ 1 w 1321"/>
              <a:gd name="T15" fmla="*/ 0 h 712"/>
              <a:gd name="T16" fmla="*/ 1 w 1321"/>
              <a:gd name="T17" fmla="*/ 0 h 712"/>
              <a:gd name="T18" fmla="*/ 1 w 1321"/>
              <a:gd name="T19" fmla="*/ 0 h 712"/>
              <a:gd name="T20" fmla="*/ 1 w 1321"/>
              <a:gd name="T21" fmla="*/ 0 h 712"/>
              <a:gd name="T22" fmla="*/ 1 w 1321"/>
              <a:gd name="T23" fmla="*/ 0 h 712"/>
              <a:gd name="T24" fmla="*/ 1 w 1321"/>
              <a:gd name="T25" fmla="*/ 0 h 712"/>
              <a:gd name="T26" fmla="*/ 1 w 1321"/>
              <a:gd name="T27" fmla="*/ 0 h 712"/>
              <a:gd name="T28" fmla="*/ 1 w 1321"/>
              <a:gd name="T29" fmla="*/ 0 h 712"/>
              <a:gd name="T30" fmla="*/ 1 w 1321"/>
              <a:gd name="T31" fmla="*/ 0 h 712"/>
              <a:gd name="T32" fmla="*/ 1 w 1321"/>
              <a:gd name="T33" fmla="*/ 0 h 712"/>
              <a:gd name="T34" fmla="*/ 1 w 1321"/>
              <a:gd name="T35" fmla="*/ 0 h 712"/>
              <a:gd name="T36" fmla="*/ 1 w 1321"/>
              <a:gd name="T37" fmla="*/ 0 h 712"/>
              <a:gd name="T38" fmla="*/ 1 w 1321"/>
              <a:gd name="T39" fmla="*/ 0 h 712"/>
              <a:gd name="T40" fmla="*/ 1 w 1321"/>
              <a:gd name="T41" fmla="*/ 0 h 712"/>
              <a:gd name="T42" fmla="*/ 1 w 1321"/>
              <a:gd name="T43" fmla="*/ 0 h 712"/>
              <a:gd name="T44" fmla="*/ 1 w 1321"/>
              <a:gd name="T45" fmla="*/ 0 h 712"/>
              <a:gd name="T46" fmla="*/ 1 w 1321"/>
              <a:gd name="T47" fmla="*/ 0 h 712"/>
              <a:gd name="T48" fmla="*/ 1 w 1321"/>
              <a:gd name="T49" fmla="*/ 0 h 712"/>
              <a:gd name="T50" fmla="*/ 1 w 1321"/>
              <a:gd name="T51" fmla="*/ 0 h 712"/>
              <a:gd name="T52" fmla="*/ 1 w 1321"/>
              <a:gd name="T53" fmla="*/ 0 h 712"/>
              <a:gd name="T54" fmla="*/ 1 w 1321"/>
              <a:gd name="T55" fmla="*/ 0 h 712"/>
              <a:gd name="T56" fmla="*/ 0 w 1321"/>
              <a:gd name="T57" fmla="*/ 0 h 712"/>
              <a:gd name="T58" fmla="*/ 0 w 1321"/>
              <a:gd name="T59" fmla="*/ 0 h 712"/>
              <a:gd name="T60" fmla="*/ 1 w 1321"/>
              <a:gd name="T61" fmla="*/ 0 h 712"/>
              <a:gd name="T62" fmla="*/ 1 w 1321"/>
              <a:gd name="T63" fmla="*/ 0 h 712"/>
              <a:gd name="T64" fmla="*/ 1 w 1321"/>
              <a:gd name="T65" fmla="*/ 0 h 712"/>
              <a:gd name="T66" fmla="*/ 1 w 1321"/>
              <a:gd name="T67" fmla="*/ 0 h 712"/>
              <a:gd name="T68" fmla="*/ 1 w 1321"/>
              <a:gd name="T69" fmla="*/ 0 h 712"/>
              <a:gd name="T70" fmla="*/ 1 w 1321"/>
              <a:gd name="T71" fmla="*/ 0 h 712"/>
              <a:gd name="T72" fmla="*/ 1 w 1321"/>
              <a:gd name="T73" fmla="*/ 0 h 712"/>
              <a:gd name="T74" fmla="*/ 1 w 1321"/>
              <a:gd name="T75" fmla="*/ 0 h 712"/>
              <a:gd name="T76" fmla="*/ 1 w 1321"/>
              <a:gd name="T77" fmla="*/ 0 h 712"/>
              <a:gd name="T78" fmla="*/ 1 w 1321"/>
              <a:gd name="T79" fmla="*/ 0 h 712"/>
              <a:gd name="T80" fmla="*/ 1 w 1321"/>
              <a:gd name="T81" fmla="*/ 0 h 712"/>
              <a:gd name="T82" fmla="*/ 1 w 1321"/>
              <a:gd name="T83" fmla="*/ 0 h 712"/>
              <a:gd name="T84" fmla="*/ 1 w 1321"/>
              <a:gd name="T85" fmla="*/ 0 h 712"/>
              <a:gd name="T86" fmla="*/ 1 w 1321"/>
              <a:gd name="T87" fmla="*/ 0 h 712"/>
              <a:gd name="T88" fmla="*/ 1 w 1321"/>
              <a:gd name="T89" fmla="*/ 0 h 712"/>
              <a:gd name="T90" fmla="*/ 1 w 1321"/>
              <a:gd name="T91" fmla="*/ 0 h 712"/>
              <a:gd name="T92" fmla="*/ 1 w 1321"/>
              <a:gd name="T93" fmla="*/ 0 h 712"/>
              <a:gd name="T94" fmla="*/ 1 w 1321"/>
              <a:gd name="T95" fmla="*/ 0 h 712"/>
              <a:gd name="T96" fmla="*/ 1 w 1321"/>
              <a:gd name="T97" fmla="*/ 0 h 712"/>
              <a:gd name="T98" fmla="*/ 1 w 1321"/>
              <a:gd name="T99" fmla="*/ 0 h 712"/>
              <a:gd name="T100" fmla="*/ 1 w 1321"/>
              <a:gd name="T101" fmla="*/ 0 h 712"/>
              <a:gd name="T102" fmla="*/ 1 w 1321"/>
              <a:gd name="T103" fmla="*/ 0 h 712"/>
              <a:gd name="T104" fmla="*/ 1 w 1321"/>
              <a:gd name="T105" fmla="*/ 0 h 71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E2E1B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BBF6EE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AutoShape 18"/>
          <p:cNvSpPr>
            <a:spLocks noChangeArrowheads="1"/>
          </p:cNvSpPr>
          <p:nvPr/>
        </p:nvSpPr>
        <p:spPr bwMode="gray">
          <a:xfrm rot="5076502" flipH="1" flipV="1">
            <a:off x="1382404" y="3517689"/>
            <a:ext cx="230219" cy="1002506"/>
          </a:xfrm>
          <a:prstGeom prst="moon">
            <a:avLst>
              <a:gd name="adj" fmla="val 49773"/>
            </a:avLst>
          </a:prstGeom>
          <a:solidFill>
            <a:srgbClr val="F8F8F8">
              <a:alpha val="39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gray">
          <a:xfrm rot="6962427" flipH="1" flipV="1">
            <a:off x="973258" y="3473127"/>
            <a:ext cx="231463" cy="1002506"/>
          </a:xfrm>
          <a:prstGeom prst="moon">
            <a:avLst>
              <a:gd name="adj" fmla="val 49773"/>
            </a:avLst>
          </a:prstGeom>
          <a:solidFill>
            <a:srgbClr val="F8F8F8">
              <a:alpha val="3922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zh-CN" altLang="en-US" sz="2400" kern="0" smtClean="0">
              <a:solidFill>
                <a:srgbClr val="000000"/>
              </a:solidFill>
            </a:endParaRPr>
          </a:p>
        </p:txBody>
      </p:sp>
      <p:sp>
        <p:nvSpPr>
          <p:cNvPr id="86" name="Rectangle 25"/>
          <p:cNvSpPr>
            <a:spLocks noChangeArrowheads="1"/>
          </p:cNvSpPr>
          <p:nvPr/>
        </p:nvSpPr>
        <p:spPr bwMode="auto">
          <a:xfrm>
            <a:off x="539552" y="2946386"/>
            <a:ext cx="164660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8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①量变</a:t>
            </a:r>
            <a:endParaRPr kumimoji="1" lang="zh-CN" altLang="en-US" sz="38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8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FF33"/>
            </a:gs>
            <a:gs pos="30000">
              <a:srgbClr val="72BD26"/>
            </a:gs>
            <a:gs pos="42000">
              <a:srgbClr val="65A822"/>
            </a:gs>
            <a:gs pos="62000">
              <a:srgbClr val="52881B"/>
            </a:gs>
            <a:gs pos="72000">
              <a:srgbClr val="3F6915"/>
            </a:gs>
            <a:gs pos="87000">
              <a:srgbClr val="4C7420"/>
            </a:gs>
            <a:gs pos="100000">
              <a:srgbClr val="375C12"/>
            </a:gs>
          </a:gsLst>
          <a:lin ang="30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836613"/>
            <a:ext cx="7705725" cy="684212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4000" b="1" kern="12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+mn-cs"/>
              </a:rPr>
              <a:t>③量变</a:t>
            </a:r>
            <a:r>
              <a:rPr kumimoji="1" lang="zh-CN" altLang="en-US" sz="4000" b="1" kern="1200" dirty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+mn-cs"/>
              </a:rPr>
              <a:t>和质变的辩证</a:t>
            </a:r>
            <a:r>
              <a:rPr kumimoji="1" lang="zh-CN" altLang="en-US" sz="4000" b="1" kern="12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+mn-cs"/>
              </a:rPr>
              <a:t>关系（</a:t>
            </a:r>
            <a:r>
              <a:rPr kumimoji="1" lang="en-US" altLang="zh-CN" sz="4000" b="1" kern="12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+mn-cs"/>
              </a:rPr>
              <a:t>p.44</a:t>
            </a:r>
            <a:r>
              <a:rPr kumimoji="1" lang="zh-CN" altLang="en-US" sz="4000" b="1" kern="1200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+mn-cs"/>
              </a:rPr>
              <a:t>）</a:t>
            </a:r>
            <a:endParaRPr kumimoji="1" lang="zh-CN" altLang="en-US" sz="4000" b="1" kern="1200" dirty="0"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cs typeface="+mn-cs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66738" y="1608138"/>
            <a:ext cx="8001000" cy="38369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 smtClean="0">
                <a:latin typeface="+mn-ea"/>
              </a:rPr>
              <a:t>第一，量变是质变的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必要准备</a:t>
            </a:r>
            <a:r>
              <a:rPr lang="zh-CN" altLang="en-US" sz="3600" b="1" dirty="0" smtClean="0">
                <a:latin typeface="+mn-ea"/>
              </a:rPr>
              <a:t>；</a:t>
            </a:r>
            <a:endParaRPr lang="en-US" altLang="zh-CN" sz="3600" b="1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 smtClean="0">
                <a:latin typeface="+mn-ea"/>
              </a:rPr>
              <a:t>第二，质变是量变的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必然结果</a:t>
            </a:r>
            <a:r>
              <a:rPr lang="zh-CN" altLang="en-US" sz="3600" b="1" dirty="0" smtClean="0">
                <a:latin typeface="+mn-ea"/>
              </a:rPr>
              <a:t>；</a:t>
            </a:r>
            <a:endParaRPr lang="en-US" altLang="zh-CN" sz="3600" b="1" dirty="0" smtClean="0">
              <a:latin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3600" b="1" dirty="0" smtClean="0">
                <a:latin typeface="+mn-ea"/>
              </a:rPr>
              <a:t>第三，量变和质变是</a:t>
            </a:r>
            <a:r>
              <a:rPr lang="zh-CN" altLang="en-US" sz="3600" b="1" dirty="0" smtClean="0">
                <a:solidFill>
                  <a:srgbClr val="FF0000"/>
                </a:solidFill>
                <a:latin typeface="+mn-ea"/>
              </a:rPr>
              <a:t>相互渗透</a:t>
            </a:r>
            <a:r>
              <a:rPr lang="zh-CN" altLang="en-US" sz="3600" b="1" dirty="0" smtClean="0">
                <a:latin typeface="+mn-ea"/>
              </a:rPr>
              <a:t>的。</a:t>
            </a:r>
            <a:endParaRPr lang="zh-CN" altLang="en-US" sz="3600" b="1" dirty="0">
              <a:latin typeface="+mn-ea"/>
            </a:endParaRPr>
          </a:p>
          <a:p>
            <a:pPr eaLnBrk="1" hangingPunct="1">
              <a:defRPr/>
            </a:pPr>
            <a:endParaRPr lang="en-US" altLang="zh-CN" sz="3200" b="1" dirty="0" smtClean="0">
              <a:latin typeface="+mn-ea"/>
            </a:endParaRPr>
          </a:p>
          <a:p>
            <a:pPr eaLnBrk="1" hangingPunct="1">
              <a:defRPr/>
            </a:pPr>
            <a:endParaRPr lang="en-US" altLang="zh-CN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855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836613"/>
            <a:ext cx="6796087" cy="666750"/>
            <a:chOff x="551" y="251"/>
            <a:chExt cx="4057" cy="420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251"/>
              <a:ext cx="4057" cy="4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637" y="264"/>
              <a:ext cx="39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否定之否定规律（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p.44-45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48" name="Group 2"/>
          <p:cNvGrpSpPr>
            <a:grpSpLocks/>
          </p:cNvGrpSpPr>
          <p:nvPr/>
        </p:nvGrpSpPr>
        <p:grpSpPr bwMode="auto">
          <a:xfrm>
            <a:off x="914400" y="2133600"/>
            <a:ext cx="7140575" cy="1365250"/>
            <a:chOff x="576" y="1344"/>
            <a:chExt cx="4498" cy="860"/>
          </a:xfrm>
        </p:grpSpPr>
        <p:grpSp>
          <p:nvGrpSpPr>
            <p:cNvPr id="519188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54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55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0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1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1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gray">
            <a:xfrm>
              <a:off x="2333" y="1661"/>
              <a:ext cx="27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肯定和否定</a:t>
              </a:r>
              <a:endPara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3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519181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62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63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58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2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59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0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1" name="Text Box 17"/>
            <p:cNvSpPr txBox="1">
              <a:spLocks noChangeArrowheads="1"/>
            </p:cNvSpPr>
            <p:nvPr/>
          </p:nvSpPr>
          <p:spPr bwMode="gray">
            <a:xfrm>
              <a:off x="2406" y="2756"/>
              <a:ext cx="28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Aft>
                  <a:spcPct val="0"/>
                </a:spcAft>
                <a:buFontTx/>
                <a:buChar char="•"/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 </a:t>
              </a: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辩证否定观</a:t>
              </a:r>
            </a:p>
          </p:txBody>
        </p:sp>
      </p:grpSp>
      <p:grpSp>
        <p:nvGrpSpPr>
          <p:cNvPr id="67" name="Group 21"/>
          <p:cNvGrpSpPr>
            <a:grpSpLocks/>
          </p:cNvGrpSpPr>
          <p:nvPr/>
        </p:nvGrpSpPr>
        <p:grpSpPr bwMode="auto">
          <a:xfrm>
            <a:off x="917575" y="4652963"/>
            <a:ext cx="7326313" cy="1365250"/>
            <a:chOff x="624" y="2496"/>
            <a:chExt cx="4615" cy="860"/>
          </a:xfrm>
        </p:grpSpPr>
        <p:grpSp>
          <p:nvGrpSpPr>
            <p:cNvPr id="519174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73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74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69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（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3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70" name="AutoShape 15"/>
            <p:cNvSpPr>
              <a:spLocks noChangeArrowheads="1"/>
            </p:cNvSpPr>
            <p:nvPr/>
          </p:nvSpPr>
          <p:spPr bwMode="gray">
            <a:xfrm>
              <a:off x="2045" y="2634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1" name="AutoShape 16"/>
            <p:cNvSpPr>
              <a:spLocks noChangeArrowheads="1"/>
            </p:cNvSpPr>
            <p:nvPr/>
          </p:nvSpPr>
          <p:spPr bwMode="gray">
            <a:xfrm>
              <a:off x="2070" y="27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gray">
            <a:xfrm>
              <a:off x="2390" y="2756"/>
              <a:ext cx="2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 fontAlgn="base">
                <a:spcBef>
                  <a:spcPct val="50000"/>
                </a:spcBef>
                <a:spcAft>
                  <a:spcPct val="0"/>
                </a:spcAft>
                <a:buFontTx/>
                <a:buChar char="•"/>
                <a:defRPr/>
              </a:pPr>
              <a:r>
                <a:rPr kumimoji="1" lang="zh-CN" alt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否定之否定</a:t>
              </a:r>
              <a:endParaRPr kumimoji="1" lang="en-US" altLang="zh-CN" sz="28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769938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1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）肯定和否定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grpSp>
        <p:nvGrpSpPr>
          <p:cNvPr id="15" name="Group 63"/>
          <p:cNvGrpSpPr>
            <a:grpSpLocks/>
          </p:cNvGrpSpPr>
          <p:nvPr/>
        </p:nvGrpSpPr>
        <p:grpSpPr bwMode="auto">
          <a:xfrm>
            <a:off x="1116013" y="1960339"/>
            <a:ext cx="6769100" cy="3844925"/>
            <a:chOff x="703" y="1253"/>
            <a:chExt cx="4264" cy="2515"/>
          </a:xfrm>
        </p:grpSpPr>
        <p:sp>
          <p:nvSpPr>
            <p:cNvPr id="16" name="Freeform 38"/>
            <p:cNvSpPr>
              <a:spLocks/>
            </p:cNvSpPr>
            <p:nvPr/>
          </p:nvSpPr>
          <p:spPr bwMode="gray">
            <a:xfrm rot="10800000">
              <a:off x="703" y="1714"/>
              <a:ext cx="4160" cy="1494"/>
            </a:xfrm>
            <a:custGeom>
              <a:avLst/>
              <a:gdLst>
                <a:gd name="T0" fmla="*/ 12 w 4728"/>
                <a:gd name="T1" fmla="*/ 3 h 1686"/>
                <a:gd name="T2" fmla="*/ 4 w 4728"/>
                <a:gd name="T3" fmla="*/ 9 h 1686"/>
                <a:gd name="T4" fmla="*/ 10 w 4728"/>
                <a:gd name="T5" fmla="*/ 15 h 1686"/>
                <a:gd name="T6" fmla="*/ 21 w 4728"/>
                <a:gd name="T7" fmla="*/ 17 h 1686"/>
                <a:gd name="T8" fmla="*/ 33 w 4728"/>
                <a:gd name="T9" fmla="*/ 15 h 1686"/>
                <a:gd name="T10" fmla="*/ 40 w 4728"/>
                <a:gd name="T11" fmla="*/ 9 h 1686"/>
                <a:gd name="T12" fmla="*/ 29 w 4728"/>
                <a:gd name="T13" fmla="*/ 4 h 1686"/>
                <a:gd name="T14" fmla="*/ 41 w 4728"/>
                <a:gd name="T15" fmla="*/ 9 h 1686"/>
                <a:gd name="T16" fmla="*/ 33 w 4728"/>
                <a:gd name="T17" fmla="*/ 17 h 1686"/>
                <a:gd name="T18" fmla="*/ 22 w 4728"/>
                <a:gd name="T19" fmla="*/ 19 h 1686"/>
                <a:gd name="T20" fmla="*/ 9 w 4728"/>
                <a:gd name="T21" fmla="*/ 17 h 1686"/>
                <a:gd name="T22" fmla="*/ 4 w 4728"/>
                <a:gd name="T23" fmla="*/ 9 h 1686"/>
                <a:gd name="T24" fmla="*/ 12 w 4728"/>
                <a:gd name="T25" fmla="*/ 3 h 168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728" h="1686">
                  <a:moveTo>
                    <a:pt x="1422" y="3"/>
                  </a:moveTo>
                  <a:cubicBezTo>
                    <a:pt x="1450" y="0"/>
                    <a:pt x="252" y="159"/>
                    <a:pt x="192" y="705"/>
                  </a:cubicBezTo>
                  <a:cubicBezTo>
                    <a:pt x="222" y="1041"/>
                    <a:pt x="828" y="1203"/>
                    <a:pt x="1096" y="1292"/>
                  </a:cubicBezTo>
                  <a:cubicBezTo>
                    <a:pt x="1364" y="1381"/>
                    <a:pt x="1955" y="1428"/>
                    <a:pt x="2388" y="1428"/>
                  </a:cubicBezTo>
                  <a:cubicBezTo>
                    <a:pt x="2821" y="1428"/>
                    <a:pt x="3307" y="1379"/>
                    <a:pt x="3672" y="1275"/>
                  </a:cubicBezTo>
                  <a:cubicBezTo>
                    <a:pt x="4037" y="1171"/>
                    <a:pt x="4506" y="987"/>
                    <a:pt x="4524" y="705"/>
                  </a:cubicBezTo>
                  <a:cubicBezTo>
                    <a:pt x="4518" y="207"/>
                    <a:pt x="3269" y="50"/>
                    <a:pt x="3294" y="27"/>
                  </a:cubicBezTo>
                  <a:cubicBezTo>
                    <a:pt x="3324" y="29"/>
                    <a:pt x="4674" y="201"/>
                    <a:pt x="4704" y="717"/>
                  </a:cubicBezTo>
                  <a:cubicBezTo>
                    <a:pt x="4728" y="1077"/>
                    <a:pt x="4236" y="1365"/>
                    <a:pt x="3798" y="1488"/>
                  </a:cubicBezTo>
                  <a:cubicBezTo>
                    <a:pt x="3360" y="1611"/>
                    <a:pt x="2883" y="1680"/>
                    <a:pt x="2412" y="1683"/>
                  </a:cubicBezTo>
                  <a:cubicBezTo>
                    <a:pt x="1941" y="1686"/>
                    <a:pt x="1374" y="1644"/>
                    <a:pt x="972" y="1506"/>
                  </a:cubicBezTo>
                  <a:cubicBezTo>
                    <a:pt x="570" y="1368"/>
                    <a:pt x="0" y="1173"/>
                    <a:pt x="24" y="723"/>
                  </a:cubicBezTo>
                  <a:cubicBezTo>
                    <a:pt x="42" y="117"/>
                    <a:pt x="1394" y="6"/>
                    <a:pt x="1422" y="3"/>
                  </a:cubicBezTo>
                  <a:close/>
                </a:path>
              </a:pathLst>
            </a:custGeom>
            <a:gradFill rotWithShape="1">
              <a:gsLst>
                <a:gs pos="0">
                  <a:srgbClr val="080808"/>
                </a:gs>
                <a:gs pos="100000">
                  <a:srgbClr val="D0D0D0"/>
                </a:gs>
              </a:gsLst>
              <a:lin ang="5400000" scaled="1"/>
            </a:gradFill>
            <a:ln w="9525">
              <a:round/>
              <a:headEnd/>
              <a:tailEnd/>
            </a:ln>
            <a:effectLst/>
            <a:scene3d>
              <a:camera prst="legacyObliqueBottom">
                <a:rot lat="21299970" lon="0" rev="0"/>
              </a:camera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080808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237256" dir="4468553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39"/>
            <p:cNvGrpSpPr>
              <a:grpSpLocks/>
            </p:cNvGrpSpPr>
            <p:nvPr/>
          </p:nvGrpSpPr>
          <p:grpSpPr bwMode="auto">
            <a:xfrm>
              <a:off x="2926" y="2797"/>
              <a:ext cx="2041" cy="904"/>
              <a:chOff x="3107" y="2321"/>
              <a:chExt cx="2041" cy="883"/>
            </a:xfrm>
          </p:grpSpPr>
          <p:sp>
            <p:nvSpPr>
              <p:cNvPr id="50" name="Rectangle 40"/>
              <p:cNvSpPr>
                <a:spLocks noChangeArrowheads="1"/>
              </p:cNvSpPr>
              <p:nvPr/>
            </p:nvSpPr>
            <p:spPr bwMode="gray">
              <a:xfrm rot="10800000">
                <a:off x="3107" y="2321"/>
                <a:ext cx="2041" cy="88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41"/>
              <p:cNvSpPr>
                <a:spLocks noChangeArrowheads="1"/>
              </p:cNvSpPr>
              <p:nvPr/>
            </p:nvSpPr>
            <p:spPr bwMode="ltGray">
              <a:xfrm rot="10800000">
                <a:off x="3189" y="2370"/>
                <a:ext cx="1877" cy="763"/>
              </a:xfrm>
              <a:prstGeom prst="bevel">
                <a:avLst>
                  <a:gd name="adj" fmla="val 1648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Rectangle 42"/>
              <p:cNvSpPr>
                <a:spLocks noChangeArrowheads="1"/>
              </p:cNvSpPr>
              <p:nvPr/>
            </p:nvSpPr>
            <p:spPr bwMode="auto">
              <a:xfrm>
                <a:off x="3272" y="2341"/>
                <a:ext cx="1686" cy="8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buClr>
                    <a:srgbClr val="00FF99"/>
                  </a:buClr>
                  <a:buFont typeface="Wingdings" pitchFamily="2" charset="2"/>
                  <a:buNone/>
                </a:pPr>
                <a:r>
                  <a:rPr lang="zh-CN" altLang="en-US" sz="2800" dirty="0" smtClean="0">
                    <a:solidFill>
                      <a:srgbClr val="000000"/>
                    </a:solidFill>
                    <a:latin typeface="Arial" charset="0"/>
                    <a:ea typeface="华文楷体" pitchFamily="2" charset="-122"/>
                  </a:rPr>
                  <a:t>否定因素是促成现存事物灭亡的因素</a:t>
                </a:r>
                <a:endParaRPr lang="zh-CN" altLang="en-US" sz="2800" dirty="0" smtClean="0">
                  <a:solidFill>
                    <a:srgbClr val="000000"/>
                  </a:solidFill>
                  <a:latin typeface="Arial" charset="0"/>
                  <a:ea typeface="华文楷体" pitchFamily="2" charset="-122"/>
                  <a:cs typeface="Arial" charset="0"/>
                </a:endParaRPr>
              </a:p>
            </p:txBody>
          </p:sp>
        </p:grpSp>
        <p:grpSp>
          <p:nvGrpSpPr>
            <p:cNvPr id="18" name="Group 43"/>
            <p:cNvGrpSpPr>
              <a:grpSpLocks/>
            </p:cNvGrpSpPr>
            <p:nvPr/>
          </p:nvGrpSpPr>
          <p:grpSpPr bwMode="auto">
            <a:xfrm rot="10800000">
              <a:off x="2019" y="1253"/>
              <a:ext cx="1406" cy="1135"/>
              <a:chOff x="2457" y="2000"/>
              <a:chExt cx="901" cy="888"/>
            </a:xfrm>
          </p:grpSpPr>
          <p:pic>
            <p:nvPicPr>
              <p:cNvPr id="36" name="Picture 44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ltGray">
              <a:xfrm>
                <a:off x="2457" y="2000"/>
                <a:ext cx="901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Oval 45"/>
              <p:cNvSpPr>
                <a:spLocks noChangeArrowheads="1"/>
              </p:cNvSpPr>
              <p:nvPr/>
            </p:nvSpPr>
            <p:spPr bwMode="ltGray">
              <a:xfrm>
                <a:off x="2457" y="2000"/>
                <a:ext cx="895" cy="888"/>
              </a:xfrm>
              <a:prstGeom prst="ellipse">
                <a:avLst/>
              </a:prstGeom>
              <a:gradFill rotWithShape="1">
                <a:gsLst>
                  <a:gs pos="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  <a:gs pos="50000">
                    <a:srgbClr val="F8F8F8">
                      <a:alpha val="45000"/>
                    </a:srgbClr>
                  </a:gs>
                  <a:gs pos="100000">
                    <a:srgbClr val="F8F8F8">
                      <a:gamma/>
                      <a:shade val="26275"/>
                      <a:invGamma/>
                      <a:alpha val="89999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46"/>
              <p:cNvSpPr>
                <a:spLocks/>
              </p:cNvSpPr>
              <p:nvPr/>
            </p:nvSpPr>
            <p:spPr bwMode="ltGray">
              <a:xfrm>
                <a:off x="2550" y="2018"/>
                <a:ext cx="703" cy="308"/>
              </a:xfrm>
              <a:custGeom>
                <a:avLst/>
                <a:gdLst>
                  <a:gd name="T0" fmla="*/ 1 w 1321"/>
                  <a:gd name="T1" fmla="*/ 0 h 712"/>
                  <a:gd name="T2" fmla="*/ 1 w 1321"/>
                  <a:gd name="T3" fmla="*/ 0 h 712"/>
                  <a:gd name="T4" fmla="*/ 1 w 1321"/>
                  <a:gd name="T5" fmla="*/ 0 h 712"/>
                  <a:gd name="T6" fmla="*/ 1 w 1321"/>
                  <a:gd name="T7" fmla="*/ 0 h 712"/>
                  <a:gd name="T8" fmla="*/ 1 w 1321"/>
                  <a:gd name="T9" fmla="*/ 0 h 712"/>
                  <a:gd name="T10" fmla="*/ 1 w 1321"/>
                  <a:gd name="T11" fmla="*/ 0 h 712"/>
                  <a:gd name="T12" fmla="*/ 1 w 1321"/>
                  <a:gd name="T13" fmla="*/ 0 h 712"/>
                  <a:gd name="T14" fmla="*/ 1 w 1321"/>
                  <a:gd name="T15" fmla="*/ 0 h 712"/>
                  <a:gd name="T16" fmla="*/ 1 w 1321"/>
                  <a:gd name="T17" fmla="*/ 0 h 712"/>
                  <a:gd name="T18" fmla="*/ 1 w 1321"/>
                  <a:gd name="T19" fmla="*/ 0 h 712"/>
                  <a:gd name="T20" fmla="*/ 1 w 1321"/>
                  <a:gd name="T21" fmla="*/ 0 h 712"/>
                  <a:gd name="T22" fmla="*/ 1 w 1321"/>
                  <a:gd name="T23" fmla="*/ 0 h 712"/>
                  <a:gd name="T24" fmla="*/ 1 w 1321"/>
                  <a:gd name="T25" fmla="*/ 0 h 712"/>
                  <a:gd name="T26" fmla="*/ 1 w 1321"/>
                  <a:gd name="T27" fmla="*/ 0 h 712"/>
                  <a:gd name="T28" fmla="*/ 1 w 1321"/>
                  <a:gd name="T29" fmla="*/ 0 h 712"/>
                  <a:gd name="T30" fmla="*/ 1 w 1321"/>
                  <a:gd name="T31" fmla="*/ 0 h 712"/>
                  <a:gd name="T32" fmla="*/ 1 w 1321"/>
                  <a:gd name="T33" fmla="*/ 0 h 712"/>
                  <a:gd name="T34" fmla="*/ 1 w 1321"/>
                  <a:gd name="T35" fmla="*/ 0 h 712"/>
                  <a:gd name="T36" fmla="*/ 1 w 1321"/>
                  <a:gd name="T37" fmla="*/ 0 h 712"/>
                  <a:gd name="T38" fmla="*/ 1 w 1321"/>
                  <a:gd name="T39" fmla="*/ 0 h 712"/>
                  <a:gd name="T40" fmla="*/ 1 w 1321"/>
                  <a:gd name="T41" fmla="*/ 0 h 712"/>
                  <a:gd name="T42" fmla="*/ 1 w 1321"/>
                  <a:gd name="T43" fmla="*/ 0 h 712"/>
                  <a:gd name="T44" fmla="*/ 1 w 1321"/>
                  <a:gd name="T45" fmla="*/ 0 h 712"/>
                  <a:gd name="T46" fmla="*/ 1 w 1321"/>
                  <a:gd name="T47" fmla="*/ 0 h 712"/>
                  <a:gd name="T48" fmla="*/ 1 w 1321"/>
                  <a:gd name="T49" fmla="*/ 0 h 712"/>
                  <a:gd name="T50" fmla="*/ 1 w 1321"/>
                  <a:gd name="T51" fmla="*/ 0 h 712"/>
                  <a:gd name="T52" fmla="*/ 1 w 1321"/>
                  <a:gd name="T53" fmla="*/ 0 h 712"/>
                  <a:gd name="T54" fmla="*/ 1 w 1321"/>
                  <a:gd name="T55" fmla="*/ 0 h 712"/>
                  <a:gd name="T56" fmla="*/ 0 w 1321"/>
                  <a:gd name="T57" fmla="*/ 0 h 712"/>
                  <a:gd name="T58" fmla="*/ 0 w 1321"/>
                  <a:gd name="T59" fmla="*/ 0 h 712"/>
                  <a:gd name="T60" fmla="*/ 1 w 1321"/>
                  <a:gd name="T61" fmla="*/ 0 h 712"/>
                  <a:gd name="T62" fmla="*/ 1 w 1321"/>
                  <a:gd name="T63" fmla="*/ 0 h 712"/>
                  <a:gd name="T64" fmla="*/ 1 w 1321"/>
                  <a:gd name="T65" fmla="*/ 0 h 712"/>
                  <a:gd name="T66" fmla="*/ 1 w 1321"/>
                  <a:gd name="T67" fmla="*/ 0 h 712"/>
                  <a:gd name="T68" fmla="*/ 1 w 1321"/>
                  <a:gd name="T69" fmla="*/ 0 h 712"/>
                  <a:gd name="T70" fmla="*/ 1 w 1321"/>
                  <a:gd name="T71" fmla="*/ 0 h 712"/>
                  <a:gd name="T72" fmla="*/ 1 w 1321"/>
                  <a:gd name="T73" fmla="*/ 0 h 712"/>
                  <a:gd name="T74" fmla="*/ 1 w 1321"/>
                  <a:gd name="T75" fmla="*/ 0 h 712"/>
                  <a:gd name="T76" fmla="*/ 1 w 1321"/>
                  <a:gd name="T77" fmla="*/ 0 h 712"/>
                  <a:gd name="T78" fmla="*/ 1 w 1321"/>
                  <a:gd name="T79" fmla="*/ 0 h 712"/>
                  <a:gd name="T80" fmla="*/ 1 w 1321"/>
                  <a:gd name="T81" fmla="*/ 0 h 712"/>
                  <a:gd name="T82" fmla="*/ 1 w 1321"/>
                  <a:gd name="T83" fmla="*/ 0 h 712"/>
                  <a:gd name="T84" fmla="*/ 1 w 1321"/>
                  <a:gd name="T85" fmla="*/ 0 h 712"/>
                  <a:gd name="T86" fmla="*/ 1 w 1321"/>
                  <a:gd name="T87" fmla="*/ 0 h 712"/>
                  <a:gd name="T88" fmla="*/ 1 w 1321"/>
                  <a:gd name="T89" fmla="*/ 0 h 712"/>
                  <a:gd name="T90" fmla="*/ 1 w 1321"/>
                  <a:gd name="T91" fmla="*/ 0 h 712"/>
                  <a:gd name="T92" fmla="*/ 1 w 1321"/>
                  <a:gd name="T93" fmla="*/ 0 h 712"/>
                  <a:gd name="T94" fmla="*/ 1 w 1321"/>
                  <a:gd name="T95" fmla="*/ 0 h 712"/>
                  <a:gd name="T96" fmla="*/ 1 w 1321"/>
                  <a:gd name="T97" fmla="*/ 0 h 712"/>
                  <a:gd name="T98" fmla="*/ 1 w 1321"/>
                  <a:gd name="T99" fmla="*/ 0 h 712"/>
                  <a:gd name="T100" fmla="*/ 1 w 1321"/>
                  <a:gd name="T101" fmla="*/ 0 h 712"/>
                  <a:gd name="T102" fmla="*/ 1 w 1321"/>
                  <a:gd name="T103" fmla="*/ 0 h 712"/>
                  <a:gd name="T104" fmla="*/ 1 w 1321"/>
                  <a:gd name="T105" fmla="*/ 0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BBF6EE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" name="Group 47"/>
              <p:cNvGrpSpPr>
                <a:grpSpLocks/>
              </p:cNvGrpSpPr>
              <p:nvPr/>
            </p:nvGrpSpPr>
            <p:grpSpPr bwMode="auto">
              <a:xfrm rot="-1297425" flipH="1" flipV="1">
                <a:off x="2525" y="2693"/>
                <a:ext cx="781" cy="188"/>
                <a:chOff x="2532" y="1051"/>
                <a:chExt cx="893" cy="246"/>
              </a:xfrm>
            </p:grpSpPr>
            <p:grpSp>
              <p:nvGrpSpPr>
                <p:cNvPr id="40" name="Group 48"/>
                <p:cNvGrpSpPr>
                  <a:grpSpLocks/>
                </p:cNvGrpSpPr>
                <p:nvPr/>
              </p:nvGrpSpPr>
              <p:grpSpPr bwMode="auto">
                <a:xfrm>
                  <a:off x="2532" y="1051"/>
                  <a:ext cx="743" cy="185"/>
                  <a:chOff x="1565" y="2568"/>
                  <a:chExt cx="1118" cy="279"/>
                </a:xfrm>
              </p:grpSpPr>
              <p:sp>
                <p:nvSpPr>
                  <p:cNvPr id="46" name="AutoShape 49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7" name="AutoShape 50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8" name="AutoShape 51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9" name="AutoShape 52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41" name="Group 53"/>
                <p:cNvGrpSpPr>
                  <a:grpSpLocks/>
                </p:cNvGrpSpPr>
                <p:nvPr/>
              </p:nvGrpSpPr>
              <p:grpSpPr bwMode="auto">
                <a:xfrm rot="1353540">
                  <a:off x="2682" y="1111"/>
                  <a:ext cx="743" cy="186"/>
                  <a:chOff x="1565" y="2568"/>
                  <a:chExt cx="1118" cy="279"/>
                </a:xfrm>
              </p:grpSpPr>
              <p:sp>
                <p:nvSpPr>
                  <p:cNvPr id="42" name="AutoShape 54"/>
                  <p:cNvSpPr>
                    <a:spLocks noChangeArrowheads="1"/>
                  </p:cNvSpPr>
                  <p:nvPr/>
                </p:nvSpPr>
                <p:spPr bwMode="lt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3" name="AutoShape 55"/>
                  <p:cNvSpPr>
                    <a:spLocks noChangeArrowheads="1"/>
                  </p:cNvSpPr>
                  <p:nvPr/>
                </p:nvSpPr>
                <p:spPr bwMode="lt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4" name="AutoShape 56"/>
                  <p:cNvSpPr>
                    <a:spLocks noChangeArrowheads="1"/>
                  </p:cNvSpPr>
                  <p:nvPr/>
                </p:nvSpPr>
                <p:spPr bwMode="lt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45" name="AutoShape 57"/>
                  <p:cNvSpPr>
                    <a:spLocks noChangeArrowheads="1"/>
                  </p:cNvSpPr>
                  <p:nvPr/>
                </p:nvSpPr>
                <p:spPr bwMode="lt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8F8F8">
                      <a:alpha val="3922"/>
                    </a:srgbClr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l"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1pPr>
                    <a:lvl2pPr marL="742950" indent="-285750" algn="l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2pPr>
                    <a:lvl3pPr marL="1143000" indent="-228600" algn="l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3pPr>
                    <a:lvl4pPr marL="1600200" indent="-228600" algn="l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4pPr>
                    <a:lvl5pPr marL="2057400" indent="-228600" algn="l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itchFamily="18" charset="0"/>
                        <a:ea typeface="宋体" pitchFamily="2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2400" smtClean="0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9" name="Rectangle 58"/>
            <p:cNvSpPr>
              <a:spLocks noChangeArrowheads="1"/>
            </p:cNvSpPr>
            <p:nvPr/>
          </p:nvSpPr>
          <p:spPr bwMode="auto">
            <a:xfrm>
              <a:off x="2018" y="1565"/>
              <a:ext cx="1403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隶书" pitchFamily="49" charset="-122"/>
                </a:rPr>
                <a:t>肯定和否定</a:t>
              </a:r>
            </a:p>
          </p:txBody>
        </p:sp>
        <p:grpSp>
          <p:nvGrpSpPr>
            <p:cNvPr id="20" name="Group 59"/>
            <p:cNvGrpSpPr>
              <a:grpSpLocks/>
            </p:cNvGrpSpPr>
            <p:nvPr/>
          </p:nvGrpSpPr>
          <p:grpSpPr bwMode="auto">
            <a:xfrm>
              <a:off x="793" y="2817"/>
              <a:ext cx="1909" cy="951"/>
              <a:chOff x="1202" y="2296"/>
              <a:chExt cx="1909" cy="951"/>
            </a:xfrm>
          </p:grpSpPr>
          <p:sp>
            <p:nvSpPr>
              <p:cNvPr id="27" name="Rectangle 60"/>
              <p:cNvSpPr>
                <a:spLocks noChangeArrowheads="1"/>
              </p:cNvSpPr>
              <p:nvPr/>
            </p:nvSpPr>
            <p:spPr bwMode="gray">
              <a:xfrm rot="10800000">
                <a:off x="1202" y="2296"/>
                <a:ext cx="1909" cy="90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AutoShape 61"/>
              <p:cNvSpPr>
                <a:spLocks noChangeArrowheads="1"/>
              </p:cNvSpPr>
              <p:nvPr/>
            </p:nvSpPr>
            <p:spPr bwMode="ltGray">
              <a:xfrm rot="10800000">
                <a:off x="1297" y="2362"/>
                <a:ext cx="1678" cy="793"/>
              </a:xfrm>
              <a:prstGeom prst="bevel">
                <a:avLst>
                  <a:gd name="adj" fmla="val 1648"/>
                </a:avLst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EAEAEA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62"/>
              <p:cNvSpPr>
                <a:spLocks noChangeArrowheads="1"/>
              </p:cNvSpPr>
              <p:nvPr/>
            </p:nvSpPr>
            <p:spPr bwMode="auto">
              <a:xfrm>
                <a:off x="1297" y="2336"/>
                <a:ext cx="1766" cy="9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FF99"/>
                  </a:buClr>
                  <a:buFont typeface="Wingdings" pitchFamily="2" charset="2"/>
                  <a:buNone/>
                  <a:defRPr/>
                </a:pPr>
                <a:r>
                  <a:rPr kumimoji="1" lang="zh-CN" altLang="en-US" sz="2800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pitchFamily="34" charset="0"/>
                    <a:ea typeface="华文楷体" pitchFamily="2" charset="-122"/>
                  </a:rPr>
                  <a:t>肯定因素是维持现存事物存在的因素</a:t>
                </a:r>
              </a:p>
            </p:txBody>
          </p:sp>
        </p:grpSp>
      </p:grp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95536" y="5848816"/>
            <a:ext cx="8208911" cy="892552"/>
          </a:xfrm>
          <a:prstGeom prst="rect">
            <a:avLst/>
          </a:prstGeom>
          <a:noFill/>
          <a:ln w="190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发展是新事物的产生旧事物的灭亡，新事物战胜旧事物。那么，事物为什么会发展，新事物为什么会战胜旧事物？</a:t>
            </a:r>
            <a:endParaRPr lang="zh-CN" altLang="en-US" sz="2400" b="1" dirty="0" smtClean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5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2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）辩证否定观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2497758" y="1917676"/>
            <a:ext cx="1582737" cy="1157287"/>
          </a:xfrm>
          <a:prstGeom prst="rightArrow">
            <a:avLst>
              <a:gd name="adj1" fmla="val 50000"/>
              <a:gd name="adj2" fmla="val 326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AutoShape 7"/>
          <p:cNvSpPr>
            <a:spLocks noChangeArrowheads="1"/>
          </p:cNvSpPr>
          <p:nvPr/>
        </p:nvSpPr>
        <p:spPr bwMode="auto">
          <a:xfrm>
            <a:off x="2497758" y="3141638"/>
            <a:ext cx="1582737" cy="1157288"/>
          </a:xfrm>
          <a:prstGeom prst="rightArrow">
            <a:avLst>
              <a:gd name="adj1" fmla="val 50000"/>
              <a:gd name="adj2" fmla="val 341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" name="AutoShape 8"/>
          <p:cNvSpPr>
            <a:spLocks noChangeArrowheads="1"/>
          </p:cNvSpPr>
          <p:nvPr/>
        </p:nvSpPr>
        <p:spPr bwMode="auto">
          <a:xfrm>
            <a:off x="2497758" y="4575151"/>
            <a:ext cx="1576387" cy="1014412"/>
          </a:xfrm>
          <a:prstGeom prst="rightArrow">
            <a:avLst>
              <a:gd name="adj1" fmla="val 50000"/>
              <a:gd name="adj2" fmla="val 3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AutoShape 10"/>
          <p:cNvSpPr>
            <a:spLocks noChangeArrowheads="1"/>
          </p:cNvSpPr>
          <p:nvPr/>
        </p:nvSpPr>
        <p:spPr bwMode="auto">
          <a:xfrm>
            <a:off x="4077321" y="1990701"/>
            <a:ext cx="3807420" cy="107950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是事物的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自我否定</a:t>
            </a:r>
          </a:p>
        </p:txBody>
      </p:sp>
      <p:sp>
        <p:nvSpPr>
          <p:cNvPr id="55" name="AutoShape 11"/>
          <p:cNvSpPr>
            <a:spLocks noChangeArrowheads="1"/>
          </p:cNvSpPr>
          <p:nvPr/>
        </p:nvSpPr>
        <p:spPr bwMode="auto">
          <a:xfrm>
            <a:off x="4077320" y="3286101"/>
            <a:ext cx="3807421" cy="10096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是事物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发展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环节</a:t>
            </a:r>
          </a:p>
        </p:txBody>
      </p:sp>
      <p:sp>
        <p:nvSpPr>
          <p:cNvPr id="56" name="AutoShape 12"/>
          <p:cNvSpPr>
            <a:spLocks noChangeArrowheads="1"/>
          </p:cNvSpPr>
          <p:nvPr/>
        </p:nvSpPr>
        <p:spPr bwMode="auto">
          <a:xfrm>
            <a:off x="4077320" y="4579913"/>
            <a:ext cx="3807421" cy="100965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是新旧事物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联系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环节</a:t>
            </a:r>
          </a:p>
        </p:txBody>
      </p:sp>
      <p:sp>
        <p:nvSpPr>
          <p:cNvPr id="57" name="AutoShape 13"/>
          <p:cNvSpPr>
            <a:spLocks noChangeArrowheads="1"/>
          </p:cNvSpPr>
          <p:nvPr/>
        </p:nvSpPr>
        <p:spPr bwMode="auto">
          <a:xfrm>
            <a:off x="4080495" y="5735613"/>
            <a:ext cx="3804246" cy="1006475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实质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是“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扬弃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</a:rPr>
              <a:t>”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2480295" y="5654651"/>
            <a:ext cx="1584325" cy="1014412"/>
          </a:xfrm>
          <a:prstGeom prst="rightArrow">
            <a:avLst>
              <a:gd name="adj1" fmla="val 50000"/>
              <a:gd name="adj2" fmla="val 390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240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43608" y="2454251"/>
            <a:ext cx="1284287" cy="3816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zh-CN" altLang="en-US" sz="4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否</a:t>
            </a:r>
          </a:p>
          <a:p>
            <a:pPr algn="ctr">
              <a:spcBef>
                <a:spcPct val="50000"/>
              </a:spcBef>
              <a:defRPr/>
            </a:pPr>
            <a:r>
              <a:rPr kumimoji="1" lang="zh-CN" altLang="en-US" sz="4800" b="1" dirty="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定</a:t>
            </a:r>
          </a:p>
        </p:txBody>
      </p:sp>
    </p:spTree>
    <p:extLst>
      <p:ext uri="{BB962C8B-B14F-4D97-AF65-F5344CB8AC3E}">
        <p14:creationId xmlns:p14="http://schemas.microsoft.com/office/powerpoint/2010/main" val="39146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043608" y="982469"/>
            <a:ext cx="75608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</a:pP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（</a:t>
            </a:r>
            <a:r>
              <a:rPr kumimoji="0" lang="en-US" altLang="zh-CN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3</a:t>
            </a:r>
            <a:r>
              <a:rPr kumimoji="0" lang="zh-CN" altLang="en-US" sz="3600" b="1" dirty="0" smtClean="0">
                <a:solidFill>
                  <a:srgbClr val="000000"/>
                </a:solidFill>
                <a:latin typeface="Arial"/>
                <a:ea typeface="黑体" pitchFamily="49" charset="-122"/>
              </a:rPr>
              <a:t>）否定之否定规律</a:t>
            </a:r>
            <a:endParaRPr kumimoji="0" lang="zh-CN" altLang="en-US" sz="3600" b="1" dirty="0">
              <a:solidFill>
                <a:srgbClr val="000000"/>
              </a:solidFill>
              <a:latin typeface="Arial"/>
              <a:ea typeface="黑体" pitchFamily="49" charset="-122"/>
            </a:endParaRPr>
          </a:p>
        </p:txBody>
      </p:sp>
      <p:sp>
        <p:nvSpPr>
          <p:cNvPr id="19" name="矩形 3"/>
          <p:cNvSpPr>
            <a:spLocks noChangeArrowheads="1"/>
          </p:cNvSpPr>
          <p:nvPr/>
        </p:nvSpPr>
        <p:spPr bwMode="auto">
          <a:xfrm>
            <a:off x="251520" y="2210088"/>
            <a:ext cx="8701980" cy="193899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altLang="zh-CN" sz="2400" b="1" dirty="0" smtClean="0">
                <a:solidFill>
                  <a:srgbClr val="000000"/>
                </a:solidFill>
              </a:rPr>
              <a:t>       ①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从内容上看：</a:t>
            </a:r>
            <a:r>
              <a:rPr lang="zh-CN" altLang="en-US" sz="2400" dirty="0" smtClean="0">
                <a:solidFill>
                  <a:srgbClr val="000000"/>
                </a:solidFill>
              </a:rPr>
              <a:t>事物的辩证发展过程经过第一次否定，使矛盾得到初步解决。而处于否定阶段的事物仍然具有片面性，还要经过再次否定，即否定之否定，实现对立面的统一，使矛盾得到解决。</a:t>
            </a:r>
            <a:r>
              <a:rPr lang="zh-CN" altLang="en-US" sz="2400" b="1" u="sng" dirty="0" smtClean="0">
                <a:solidFill>
                  <a:srgbClr val="FF0000"/>
                </a:solidFill>
              </a:rPr>
              <a:t>事物的辩证发展就是经过两次否定、三个阶段，形成一个周期。</a:t>
            </a:r>
            <a:endParaRPr lang="en-US" altLang="zh-CN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-36513" y="4129757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1520" y="4451628"/>
            <a:ext cx="8701980" cy="156966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</a:rPr>
              <a:t>      ②</a:t>
            </a:r>
            <a:r>
              <a:rPr lang="zh-CN" altLang="en-US" sz="2400" b="1" dirty="0" smtClean="0">
                <a:solidFill>
                  <a:srgbClr val="000000"/>
                </a:solidFill>
              </a:rPr>
              <a:t>从</a:t>
            </a:r>
            <a:r>
              <a:rPr lang="zh-CN" altLang="en-US" sz="2400" b="1" dirty="0">
                <a:solidFill>
                  <a:srgbClr val="000000"/>
                </a:solidFill>
              </a:rPr>
              <a:t>形式上看：</a:t>
            </a:r>
            <a:r>
              <a:rPr lang="zh-CN" altLang="en-US" sz="2400" dirty="0">
                <a:solidFill>
                  <a:srgbClr val="000000"/>
                </a:solidFill>
              </a:rPr>
              <a:t>其中否定之否定阶段仿佛是向原来出发点的“回复”，但这是在更高阶段的“回复”，是“扬弃”的结果，事物的发展呈现出周期性，上一个周期和下一个周期的无限交替，使事物的发展呈现出</a:t>
            </a:r>
            <a:r>
              <a:rPr lang="zh-CN" altLang="en-US" sz="2400" b="1" u="sng" dirty="0">
                <a:solidFill>
                  <a:srgbClr val="C00000"/>
                </a:solidFill>
              </a:rPr>
              <a:t>波浪式前进或螺旋式上升的总趋势。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251520" y="6279703"/>
            <a:ext cx="8784530" cy="461665"/>
          </a:xfrm>
          <a:prstGeom prst="rect">
            <a:avLst/>
          </a:prstGeom>
          <a:noFill/>
          <a:ln w="38100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 smtClean="0">
                <a:solidFill>
                  <a:srgbClr val="C00000"/>
                </a:solidFill>
                <a:cs typeface="Times New Roman" pitchFamily="18" charset="0"/>
              </a:rPr>
              <a:t>否定之否定</a:t>
            </a:r>
            <a:r>
              <a:rPr lang="zh-CN" altLang="zh-CN" sz="2400" b="1" kern="0" dirty="0" smtClean="0">
                <a:solidFill>
                  <a:srgbClr val="C00000"/>
                </a:solidFill>
                <a:cs typeface="Times New Roman" pitchFamily="18" charset="0"/>
              </a:rPr>
              <a:t>规律体现了事物发展的</a:t>
            </a:r>
            <a:r>
              <a:rPr lang="zh-CN" altLang="en-US" sz="2400" b="1" kern="0" dirty="0">
                <a:solidFill>
                  <a:srgbClr val="C00000"/>
                </a:solidFill>
                <a:cs typeface="Times New Roman" pitchFamily="18" charset="0"/>
              </a:rPr>
              <a:t>前</a:t>
            </a:r>
            <a:r>
              <a:rPr lang="zh-CN" altLang="zh-CN" sz="2400" b="1" kern="0" dirty="0" smtClean="0">
                <a:solidFill>
                  <a:srgbClr val="C00000"/>
                </a:solidFill>
                <a:cs typeface="Times New Roman" pitchFamily="18" charset="0"/>
              </a:rPr>
              <a:t>进性</a:t>
            </a:r>
            <a:r>
              <a:rPr lang="zh-CN" altLang="en-US" sz="2400" b="1" kern="0" dirty="0" smtClean="0">
                <a:solidFill>
                  <a:srgbClr val="C00000"/>
                </a:solidFill>
                <a:cs typeface="Times New Roman" pitchFamily="18" charset="0"/>
              </a:rPr>
              <a:t>与曲折</a:t>
            </a:r>
            <a:r>
              <a:rPr lang="zh-CN" altLang="zh-CN" sz="2400" b="1" kern="0" dirty="0" smtClean="0">
                <a:solidFill>
                  <a:srgbClr val="C00000"/>
                </a:solidFill>
                <a:cs typeface="Times New Roman" pitchFamily="18" charset="0"/>
              </a:rPr>
              <a:t>性的统一。</a:t>
            </a:r>
          </a:p>
        </p:txBody>
      </p:sp>
    </p:spTree>
    <p:extLst>
      <p:ext uri="{BB962C8B-B14F-4D97-AF65-F5344CB8AC3E}">
        <p14:creationId xmlns:p14="http://schemas.microsoft.com/office/powerpoint/2010/main" val="34685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04864"/>
            <a:ext cx="9144000" cy="2520280"/>
          </a:xfrm>
          <a:extLst/>
        </p:spPr>
        <p:txBody>
          <a:bodyPr/>
          <a:lstStyle/>
          <a:p>
            <a:pPr marL="0" indent="0" algn="ctr" eaLnBrk="1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itchFamily="2" charset="2"/>
              <a:buNone/>
              <a:defRPr/>
            </a:pPr>
            <a:r>
              <a:rPr lang="zh-CN" altLang="en-US" sz="5400" b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哲学的基本问题</a:t>
            </a:r>
            <a:r>
              <a:rPr lang="zh-CN" altLang="en-US" sz="4800" b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/>
            </a:r>
            <a:br>
              <a:rPr lang="zh-CN" altLang="en-US" sz="4800" b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</a:br>
            <a:r>
              <a:rPr lang="zh-CN" altLang="en-US" sz="2800" b="1" i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（</a:t>
            </a:r>
            <a:r>
              <a:rPr lang="en-US" altLang="zh-CN" sz="2800" b="1" i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p.22-24</a:t>
            </a:r>
            <a:r>
              <a:rPr lang="zh-CN" altLang="en-US" sz="2800" b="1" i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）</a:t>
            </a:r>
            <a:endParaRPr lang="zh-CN" altLang="en-US" sz="1800" b="1" i="1" dirty="0" smtClean="0">
              <a:latin typeface="华文仿宋" pitchFamily="2" charset="-122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1973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563813" y="4581525"/>
            <a:ext cx="403225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2562225" y="1922463"/>
            <a:ext cx="1588" cy="2659062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49413" y="548680"/>
            <a:ext cx="533400" cy="5328691"/>
          </a:xfrm>
          <a:prstGeom prst="rect">
            <a:avLst/>
          </a:prstGeom>
          <a:solidFill>
            <a:schemeClr val="bg1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思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维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存</a:t>
            </a:r>
            <a:endParaRPr kumimoji="1" lang="en-US" altLang="zh-CN" sz="3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在</a:t>
            </a:r>
            <a:endParaRPr kumimoji="1" lang="zh-CN" altLang="en-US" sz="3400" dirty="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的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关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系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题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82813" y="3213100"/>
            <a:ext cx="403225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63813" y="1916113"/>
            <a:ext cx="3810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67038" y="4005263"/>
            <a:ext cx="2492375" cy="1189037"/>
          </a:xfrm>
          <a:prstGeom prst="rect">
            <a:avLst/>
          </a:prstGeom>
          <a:solidFill>
            <a:schemeClr val="hlink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其二：思维和存在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有无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同一性问题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221413" y="808038"/>
            <a:ext cx="25273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唯物主义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2944813" y="1223963"/>
            <a:ext cx="2492375" cy="113823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1pPr>
            <a:lvl2pPr marL="742950" indent="-285750"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2pPr>
            <a:lvl3pPr marL="1143000" indent="-228600"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3pPr>
            <a:lvl4pPr marL="1600200" indent="-228600"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4pPr>
            <a:lvl5pPr marL="2057400" indent="-228600"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其一：思维和存在</a:t>
            </a:r>
            <a:endParaRPr kumimoji="1" lang="en-US" altLang="zh-CN" sz="2000" dirty="0" smtClean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何为</a:t>
            </a:r>
            <a:endParaRPr kumimoji="1" lang="en-US" altLang="zh-CN" sz="2000" dirty="0" smtClean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第一性问题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840413" y="1052513"/>
            <a:ext cx="0" cy="175260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840413" y="1052513"/>
            <a:ext cx="3810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5441950" y="1927225"/>
            <a:ext cx="398463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840413" y="2797175"/>
            <a:ext cx="403225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234113" y="2463800"/>
            <a:ext cx="25146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唯心主义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6221413" y="3532188"/>
            <a:ext cx="2527300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可知论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5840413" y="3760788"/>
            <a:ext cx="0" cy="161290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5840413" y="3760788"/>
            <a:ext cx="3810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840413" y="5373688"/>
            <a:ext cx="403225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243638" y="5127625"/>
            <a:ext cx="2505075" cy="533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660033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不可知论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459413" y="4581525"/>
            <a:ext cx="381000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757238" y="1700213"/>
            <a:ext cx="523875" cy="3097212"/>
          </a:xfrm>
          <a:prstGeom prst="rect">
            <a:avLst/>
          </a:prstGeom>
          <a:solidFill>
            <a:schemeClr val="bg1"/>
          </a:solidFill>
          <a:ln w="38100">
            <a:solidFill>
              <a:srgbClr val="080DD8"/>
            </a:solidFill>
            <a:miter lim="800000"/>
            <a:headEnd/>
            <a:tailEnd/>
          </a:ln>
          <a:effectLst/>
        </p:spPr>
        <p:txBody>
          <a:bodyPr vert="eaVert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400" dirty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楷体_GB2312" pitchFamily="49" charset="-122"/>
              </a:rPr>
              <a:t>哲学的基本问题</a:t>
            </a: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1258888" y="3213100"/>
            <a:ext cx="390525" cy="0"/>
          </a:xfrm>
          <a:prstGeom prst="line">
            <a:avLst/>
          </a:prstGeom>
          <a:noFill/>
          <a:ln w="28575">
            <a:solidFill>
              <a:srgbClr val="660033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165304"/>
            <a:ext cx="91440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一个经典表述、二个方面内容、三对哲学范畴</a:t>
            </a:r>
          </a:p>
        </p:txBody>
      </p:sp>
    </p:spTree>
    <p:extLst>
      <p:ext uri="{BB962C8B-B14F-4D97-AF65-F5344CB8AC3E}">
        <p14:creationId xmlns:p14="http://schemas.microsoft.com/office/powerpoint/2010/main" val="243130138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9" grpId="0" animBg="1" autoUpdateAnimBg="0"/>
      <p:bldP spid="10" grpId="0" animBg="1" autoUpdateAnimBg="0"/>
      <p:bldP spid="11" grpId="0" animBg="1"/>
      <p:bldP spid="16" grpId="0" animBg="1" autoUpdateAnimBg="0"/>
      <p:bldP spid="17" grpId="0" animBg="1" autoUpdateAnimBg="0"/>
      <p:bldP spid="2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640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1-3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章的逻辑结构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7379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650" y="1268760"/>
            <a:ext cx="770413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174144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103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1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章的逻辑结构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9427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650" y="1412776"/>
            <a:ext cx="7704138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7098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46A32"/>
            </a:gs>
            <a:gs pos="50000">
              <a:srgbClr val="F5DBB9"/>
            </a:gs>
            <a:gs pos="100000">
              <a:srgbClr val="FAEDDD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4119"/>
            <a:ext cx="9144000" cy="1008657"/>
          </a:xfrm>
          <a:extLst/>
        </p:spPr>
        <p:txBody>
          <a:bodyPr/>
          <a:lstStyle/>
          <a:p>
            <a:pPr marL="0" indent="0" algn="ctr"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  <a:defRPr/>
            </a:pP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第</a:t>
            </a:r>
            <a:r>
              <a:rPr lang="en-US" altLang="zh-CN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1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节</a:t>
            </a:r>
            <a:r>
              <a:rPr lang="zh-CN" altLang="en-US" sz="4800" b="1" kern="10" dirty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 </a:t>
            </a:r>
            <a:r>
              <a:rPr lang="zh-CN" altLang="en-US" sz="4800" b="1" kern="10" dirty="0" smtClean="0"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/>
                <a:ea typeface="隶书"/>
              </a:rPr>
              <a:t>唯物论</a:t>
            </a:r>
            <a:endParaRPr lang="zh-CN" altLang="en-US" sz="4800" b="1" kern="10" dirty="0">
              <a:ln w="19050">
                <a:solidFill>
                  <a:srgbClr val="FF0000"/>
                </a:solidFill>
                <a:round/>
                <a:headEnd/>
                <a:tailEnd/>
              </a:ln>
              <a:solidFill>
                <a:srgbClr val="FFFF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/>
              <a:ea typeface="隶书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400" b="1" dirty="0" smtClean="0">
              <a:latin typeface="华文仿宋" pitchFamily="2" charset="-122"/>
              <a:ea typeface="华文仿宋" pitchFamily="2" charset="-122"/>
            </a:endParaRPr>
          </a:p>
        </p:txBody>
      </p:sp>
      <p:pic>
        <p:nvPicPr>
          <p:cNvPr id="359427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772816"/>
            <a:ext cx="784879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5992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914400" y="2133600"/>
            <a:ext cx="6978650" cy="1365250"/>
            <a:chOff x="576" y="1344"/>
            <a:chExt cx="4396" cy="860"/>
          </a:xfrm>
        </p:grpSpPr>
        <p:grpSp>
          <p:nvGrpSpPr>
            <p:cNvPr id="361494" name="Group 3"/>
            <p:cNvGrpSpPr>
              <a:grpSpLocks/>
            </p:cNvGrpSpPr>
            <p:nvPr/>
          </p:nvGrpSpPr>
          <p:grpSpPr bwMode="auto">
            <a:xfrm>
              <a:off x="576" y="1344"/>
              <a:ext cx="1446" cy="860"/>
              <a:chOff x="471" y="272"/>
              <a:chExt cx="1161" cy="1539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lt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1" name="AutoShape 5"/>
              <p:cNvSpPr>
                <a:spLocks noChangeArrowheads="1"/>
              </p:cNvSpPr>
              <p:nvPr/>
            </p:nvSpPr>
            <p:spPr bwMode="lt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50000">
                    <a:schemeClr val="accent2">
                      <a:alpha val="50000"/>
                    </a:schemeClr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02" name="AutoShape 6"/>
            <p:cNvSpPr>
              <a:spLocks noChangeArrowheads="1"/>
            </p:cNvSpPr>
            <p:nvPr/>
          </p:nvSpPr>
          <p:spPr bwMode="ltGray">
            <a:xfrm>
              <a:off x="1997" y="1530"/>
              <a:ext cx="2975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" name="Text Box 7"/>
            <p:cNvSpPr txBox="1">
              <a:spLocks noChangeArrowheads="1"/>
            </p:cNvSpPr>
            <p:nvPr/>
          </p:nvSpPr>
          <p:spPr bwMode="white">
            <a:xfrm>
              <a:off x="628" y="1632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⑴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gray">
            <a:xfrm>
              <a:off x="2333" y="1616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物质观的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演变</a:t>
              </a:r>
            </a:p>
          </p:txBody>
        </p:sp>
        <p:sp>
          <p:nvSpPr>
            <p:cNvPr id="4105" name="AutoShape 9"/>
            <p:cNvSpPr>
              <a:spLocks noChangeArrowheads="1"/>
            </p:cNvSpPr>
            <p:nvPr/>
          </p:nvSpPr>
          <p:spPr bwMode="gray">
            <a:xfrm>
              <a:off x="2017" y="1680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922338" y="3429000"/>
            <a:ext cx="7304087" cy="1365250"/>
            <a:chOff x="624" y="2496"/>
            <a:chExt cx="4615" cy="860"/>
          </a:xfrm>
        </p:grpSpPr>
        <p:grpSp>
          <p:nvGrpSpPr>
            <p:cNvPr id="361487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4108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61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4109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61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32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⑵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4111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29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2" name="AutoShape 16"/>
            <p:cNvSpPr>
              <a:spLocks noChangeArrowheads="1"/>
            </p:cNvSpPr>
            <p:nvPr/>
          </p:nvSpPr>
          <p:spPr bwMode="gray">
            <a:xfrm>
              <a:off x="2070" y="28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3" name="Text Box 17"/>
            <p:cNvSpPr txBox="1">
              <a:spLocks noChangeArrowheads="1"/>
            </p:cNvSpPr>
            <p:nvPr/>
          </p:nvSpPr>
          <p:spPr bwMode="gray">
            <a:xfrm>
              <a:off x="2406" y="2768"/>
              <a:ext cx="28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物质观的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含义</a:t>
              </a:r>
              <a:endParaRPr kumimoji="1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  <p:grpSp>
        <p:nvGrpSpPr>
          <p:cNvPr id="4114" name="Group 18"/>
          <p:cNvGrpSpPr>
            <a:grpSpLocks/>
          </p:cNvGrpSpPr>
          <p:nvPr/>
        </p:nvGrpSpPr>
        <p:grpSpPr bwMode="auto">
          <a:xfrm>
            <a:off x="1258888" y="908050"/>
            <a:ext cx="6796087" cy="838200"/>
            <a:chOff x="551" y="432"/>
            <a:chExt cx="4057" cy="528"/>
          </a:xfrm>
        </p:grpSpPr>
        <p:sp>
          <p:nvSpPr>
            <p:cNvPr id="4115" name="AutoShape 19"/>
            <p:cNvSpPr>
              <a:spLocks noChangeArrowheads="1"/>
            </p:cNvSpPr>
            <p:nvPr/>
          </p:nvSpPr>
          <p:spPr bwMode="gray">
            <a:xfrm>
              <a:off x="551" y="432"/>
              <a:ext cx="4057" cy="52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8F8"/>
                </a:gs>
                <a:gs pos="100000">
                  <a:srgbClr val="F8F8F8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864" y="528"/>
              <a:ext cx="365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dirty="0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 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物质观（</a:t>
              </a:r>
              <a:r>
                <a:rPr kumimoji="1" lang="en-US" altLang="zh-CN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p.23-25</a:t>
              </a:r>
              <a:r>
                <a:rPr kumimoji="1" lang="zh-CN" altLang="en-US" sz="36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）</a:t>
              </a: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917575" y="4652963"/>
            <a:ext cx="7326313" cy="1365250"/>
            <a:chOff x="624" y="2496"/>
            <a:chExt cx="4615" cy="860"/>
          </a:xfrm>
        </p:grpSpPr>
        <p:grpSp>
          <p:nvGrpSpPr>
            <p:cNvPr id="361478" name="Group 11"/>
            <p:cNvGrpSpPr>
              <a:grpSpLocks/>
            </p:cNvGrpSpPr>
            <p:nvPr/>
          </p:nvGrpSpPr>
          <p:grpSpPr bwMode="auto">
            <a:xfrm>
              <a:off x="624" y="2496"/>
              <a:ext cx="1446" cy="860"/>
              <a:chOff x="471" y="272"/>
              <a:chExt cx="1161" cy="1539"/>
            </a:xfrm>
          </p:grpSpPr>
          <p:sp>
            <p:nvSpPr>
              <p:cNvPr id="27" name="Oval 12"/>
              <p:cNvSpPr>
                <a:spLocks noChangeArrowheads="1"/>
              </p:cNvSpPr>
              <p:nvPr/>
            </p:nvSpPr>
            <p:spPr bwMode="gray">
              <a:xfrm>
                <a:off x="471" y="1439"/>
                <a:ext cx="1159" cy="361"/>
              </a:xfrm>
              <a:prstGeom prst="ellipse">
                <a:avLst/>
              </a:prstGeom>
              <a:gradFill rotWithShape="1">
                <a:gsLst>
                  <a:gs pos="0">
                    <a:srgbClr val="C1CF9D"/>
                  </a:gs>
                  <a:gs pos="50000">
                    <a:srgbClr val="C1CF9D">
                      <a:gamma/>
                      <a:tint val="42353"/>
                      <a:invGamma/>
                    </a:srgbClr>
                  </a:gs>
                  <a:gs pos="100000">
                    <a:srgbClr val="C1CF9D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28" name="AutoShape 13"/>
              <p:cNvSpPr>
                <a:spLocks noChangeArrowheads="1"/>
              </p:cNvSpPr>
              <p:nvPr/>
            </p:nvSpPr>
            <p:spPr bwMode="gray">
              <a:xfrm>
                <a:off x="473" y="272"/>
                <a:ext cx="1159" cy="1539"/>
              </a:xfrm>
              <a:prstGeom prst="can">
                <a:avLst>
                  <a:gd name="adj" fmla="val 33197"/>
                </a:avLst>
              </a:prstGeom>
              <a:gradFill rotWithShape="1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>
                      <a:alpha val="50000"/>
                    </a:schemeClr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240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23" name="Text Box 14"/>
            <p:cNvSpPr txBox="1">
              <a:spLocks noChangeArrowheads="1"/>
            </p:cNvSpPr>
            <p:nvPr/>
          </p:nvSpPr>
          <p:spPr bwMode="white">
            <a:xfrm>
              <a:off x="676" y="2784"/>
              <a:ext cx="13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0033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 </a:t>
              </a: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⑶</a:t>
              </a:r>
              <a:endParaRPr kumimoji="1"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  <p:sp>
          <p:nvSpPr>
            <p:cNvPr id="24" name="AutoShape 15"/>
            <p:cNvSpPr>
              <a:spLocks noChangeArrowheads="1"/>
            </p:cNvSpPr>
            <p:nvPr/>
          </p:nvSpPr>
          <p:spPr bwMode="gray">
            <a:xfrm>
              <a:off x="2045" y="2693"/>
              <a:ext cx="3050" cy="574"/>
            </a:xfrm>
            <a:prstGeom prst="roundRect">
              <a:avLst>
                <a:gd name="adj" fmla="val 1150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prstDash val="sysDot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gray">
            <a:xfrm>
              <a:off x="2070" y="2846"/>
              <a:ext cx="336" cy="24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gray">
            <a:xfrm>
              <a:off x="2390" y="2763"/>
              <a:ext cx="28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2"/>
                      </a:gs>
                      <a:gs pos="100000">
                        <a:schemeClr val="accent2">
                          <a:gamma/>
                          <a:tint val="73725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800" dirty="0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物质观的</a:t>
              </a:r>
              <a:r>
                <a:rPr kumimoji="1" lang="zh-CN" altLang="en-US" sz="32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隶书" pitchFamily="2" charset="-122"/>
                  <a:ea typeface="华文隶书" pitchFamily="2" charset="-122"/>
                </a:rPr>
                <a:t>意义</a:t>
              </a:r>
              <a:endParaRPr kumimoji="1" lang="zh-C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77969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新魏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马原">
  <a:themeElements>
    <a:clrScheme name="马原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马原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马原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马原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马原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3_模糊地球">
  <a:themeElements>
    <a:clrScheme name="模糊地球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糊地球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糊地球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糊地球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糊地球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1296</Words>
  <Application>Microsoft Office PowerPoint</Application>
  <PresentationFormat>全屏显示(4:3)</PresentationFormat>
  <Paragraphs>215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3_Edge</vt:lpstr>
      <vt:lpstr>9_默认设计模板</vt:lpstr>
      <vt:lpstr>4_Edge</vt:lpstr>
      <vt:lpstr>5_Edge</vt:lpstr>
      <vt:lpstr>1_Edge</vt:lpstr>
      <vt:lpstr>4_马原</vt:lpstr>
      <vt:lpstr>Blends</vt:lpstr>
      <vt:lpstr>5_马原</vt:lpstr>
      <vt:lpstr>3_模糊地球</vt:lpstr>
      <vt:lpstr>2_Edge</vt:lpstr>
      <vt:lpstr>2_Profile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③量变和质变的辩证关系（p.44）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dekaiwu</dc:creator>
  <cp:lastModifiedBy>dekaiwu</cp:lastModifiedBy>
  <cp:revision>12</cp:revision>
  <dcterms:created xsi:type="dcterms:W3CDTF">2016-10-09T23:02:17Z</dcterms:created>
  <dcterms:modified xsi:type="dcterms:W3CDTF">2016-11-02T22:03:14Z</dcterms:modified>
</cp:coreProperties>
</file>