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0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2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9" r:id="rId3"/>
    <p:sldMasterId id="2147483735" r:id="rId4"/>
    <p:sldMasterId id="2147483749" r:id="rId5"/>
    <p:sldMasterId id="2147483773" r:id="rId6"/>
    <p:sldMasterId id="2147483797" r:id="rId7"/>
    <p:sldMasterId id="2147483809" r:id="rId8"/>
    <p:sldMasterId id="2147483823" r:id="rId9"/>
    <p:sldMasterId id="2147484041" r:id="rId10"/>
    <p:sldMasterId id="2147484055" r:id="rId11"/>
    <p:sldMasterId id="2147484081" r:id="rId12"/>
    <p:sldMasterId id="2147484093" r:id="rId13"/>
    <p:sldMasterId id="2147484185" r:id="rId14"/>
  </p:sldMasterIdLst>
  <p:notesMasterIdLst>
    <p:notesMasterId r:id="rId41"/>
  </p:notesMasterIdLst>
  <p:sldIdLst>
    <p:sldId id="467" r:id="rId15"/>
    <p:sldId id="260" r:id="rId16"/>
    <p:sldId id="262" r:id="rId17"/>
    <p:sldId id="516" r:id="rId18"/>
    <p:sldId id="517" r:id="rId19"/>
    <p:sldId id="518" r:id="rId20"/>
    <p:sldId id="292" r:id="rId21"/>
    <p:sldId id="566" r:id="rId22"/>
    <p:sldId id="541" r:id="rId23"/>
    <p:sldId id="567" r:id="rId24"/>
    <p:sldId id="565" r:id="rId25"/>
    <p:sldId id="569" r:id="rId26"/>
    <p:sldId id="568" r:id="rId27"/>
    <p:sldId id="578" r:id="rId28"/>
    <p:sldId id="602" r:id="rId29"/>
    <p:sldId id="604" r:id="rId30"/>
    <p:sldId id="605" r:id="rId31"/>
    <p:sldId id="356" r:id="rId32"/>
    <p:sldId id="358" r:id="rId33"/>
    <p:sldId id="647" r:id="rId34"/>
    <p:sldId id="625" r:id="rId35"/>
    <p:sldId id="648" r:id="rId36"/>
    <p:sldId id="628" r:id="rId37"/>
    <p:sldId id="629" r:id="rId38"/>
    <p:sldId id="654" r:id="rId39"/>
    <p:sldId id="658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6D1C-93B4-4E48-996F-9EE1A93904B8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30114-1474-45E6-B188-39EE1325E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8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70062-AA1A-4275-AE5C-634219C19E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062499E-2C83-45B3-A276-9581E39897AD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08903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6C23C-FAB5-4645-942E-83EB95BF8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81B1E39-9843-40DE-83EA-5091713D55D2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7365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EC34B-5133-4790-928B-DF7819D55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56CDCA5-91CB-4B21-A3A7-915705B51B86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9284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50492-1046-4CB4-ABBD-F42B7600E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D75D22D-EB3E-4D1F-9C5D-49BE2BEBA29B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0955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9B984-C892-42E1-8B0C-C719E3080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5D20F04-4439-4724-91BD-1EAA64C2B1DD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58321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18276-88EA-4BBD-B392-2794A1028A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E0EF85B-9123-4E4A-B8E6-B252F76EBE9E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79371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705600" cy="22098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a typeface="华文新魏" pitchFamily="2" charset="-122"/>
              </a:defRPr>
            </a:lvl1pPr>
          </a:lstStyle>
          <a:p>
            <a:r>
              <a:rPr lang="en-US" altLang="zh-CN"/>
              <a:t>        </a:t>
            </a:r>
            <a:r>
              <a:rPr lang="zh-CN" altLang="en-US"/>
              <a:t>马克思主义</a:t>
            </a:r>
            <a:br>
              <a:rPr lang="zh-CN" altLang="en-US"/>
            </a:br>
            <a:r>
              <a:rPr lang="zh-CN" altLang="en-US"/>
              <a:t>               基本原理概论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defRPr>
            </a:lvl1pPr>
          </a:lstStyle>
          <a:p>
            <a:r>
              <a:rPr lang="en-US" altLang="zh-CN"/>
              <a:t>Makesi zhuyi </a:t>
            </a:r>
          </a:p>
          <a:p>
            <a:r>
              <a:rPr lang="en-US" altLang="zh-CN"/>
              <a:t>         jiben yuanli gailun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1BB64B5-726A-4838-94A9-2FCC2D08A90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172200"/>
            <a:ext cx="2895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338900E-ED49-46ED-BB5F-F1A79B70E5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9957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6BB93F-8B05-4572-BA95-23577D72EC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76A0AE0-9275-4E59-B253-76E7A47BF13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35315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7CE2ADF-B547-4C7F-A4CA-D3330F0B0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3BCDFE7-C11F-4534-BCC7-4785B7018A1A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8947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031DB1A-A981-4278-8EAB-83E680A1B0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2DBF293-13BF-482B-AEB4-55FC60C03ED6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44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0F4C9C1-323D-45BE-A01E-6B2AF516A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1ACC2D26-3590-42F0-9F2C-C3A21635EAF9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561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A26407A-9ED4-4646-BEF7-5396C71D2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5DD0961-6891-4214-AB05-8A68F57BE434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85944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7ED9C04-DCE8-4A17-80E8-0F96BE6A1E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B16A3E8-405E-46EA-B4B4-48F4815FF7CC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8888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120CA24-E556-4B44-893D-4DEAA2CFE2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985DCA7-3A15-4590-95C8-DC5BC92F97D1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074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9123B0DD-D67E-4C6E-936C-CD73BC0582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AAA87F2-7D29-4B37-85D6-FAE4960FA63F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13803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A8CE762-65C7-4CA8-A3D4-C7D7FC126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CC5C867-7775-4E63-8018-509A3ED7B055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5592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2D6936D-AC61-46EA-A4BE-7B583E4309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2BFBF65-F939-43EB-93FB-F5C1C74FC8FC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10089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7B7C976-AB33-49F7-909B-D104B7B26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B806FE-73AC-4D0D-A140-7841E5171D7B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27506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FA857ED-3B14-4FE0-ACFD-88016C459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2EDBE71-9DBA-466F-B9AF-6BF4A8A2ED89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7471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705600" cy="22098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a typeface="华文新魏" pitchFamily="2" charset="-122"/>
              </a:defRPr>
            </a:lvl1pPr>
          </a:lstStyle>
          <a:p>
            <a:r>
              <a:rPr lang="en-US" altLang="zh-CN"/>
              <a:t>        </a:t>
            </a:r>
            <a:r>
              <a:rPr lang="zh-CN" altLang="en-US"/>
              <a:t>马克思主义</a:t>
            </a:r>
            <a:br>
              <a:rPr lang="zh-CN" altLang="en-US"/>
            </a:br>
            <a:r>
              <a:rPr lang="zh-CN" altLang="en-US"/>
              <a:t>               基本原理概论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defRPr>
            </a:lvl1pPr>
          </a:lstStyle>
          <a:p>
            <a:r>
              <a:rPr lang="en-US" altLang="zh-CN"/>
              <a:t>Makesi zhuyi </a:t>
            </a:r>
          </a:p>
          <a:p>
            <a:r>
              <a:rPr lang="en-US" altLang="zh-CN"/>
              <a:t>         jiben yuanli gailun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CC73398-958D-41FD-AA4D-9189037C57F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02E4-8778-4B1A-9D23-863D86FD25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49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6CB7F4A-B5C0-4C5E-A82B-54236FDA1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7575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9B39F-7C33-43A6-8BE0-620A488702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9FD409A-AA08-4E64-A180-A030E8754E07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96719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07A6D-AFD3-4679-A479-B36B30314F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FF486FA-5A44-4AF5-B262-1C6368324E2D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18434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B910B-E837-457C-836E-C5BCD41DD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8432A5B-8E01-45FA-9376-391495BB962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3655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7585A-D74E-447A-96E1-D8AF6E9A19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537FA8E-F83F-49E6-92E3-FCDDDF209D86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90351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76476-D732-430D-86E2-FA5EE671E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F440351-1967-428D-91E8-714E670899D4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77178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429B-7511-4B56-B0F9-AB50D0941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C0246E2-A584-4A91-BE80-B41DEBEB5677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50551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F930D-0AF3-401E-82DF-E6CF69416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5CDB5CF-B204-4C6A-9B78-77309B8545C1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99441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259C-0874-4116-8E0D-38D4598B1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633D5BD-877A-480F-9005-494CE40D4873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88904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9FE21-5E16-45CC-9769-51CE87BEB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284BAE2-381F-4B4C-906E-B4BFD1D0BAAD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4990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0F4D9-4F74-49B7-BFF1-F1AB917EF5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2C88AA1-195B-48F9-8851-00D565ACDA66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12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1616D71-55EA-4817-A597-8B759A9434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14596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EAEE1-C9BE-439B-8D45-F2AE42146B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3FBF225-0D3F-4D6F-A2E6-E1A7E7CE389D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8479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81142-22CC-40CE-8A57-5C9F3E41FA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8973811-D125-490A-AC6A-44C6347047B7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52918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CF131D54-847B-4F64-9FDF-566B4BEDA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21858"/>
      </p:ext>
    </p:extLst>
  </p:cSld>
  <p:clrMapOvr>
    <a:masterClrMapping/>
  </p:clrMapOvr>
  <p:transition>
    <p:random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CA2D757-81F8-45FB-96EC-ACC232BB1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101069"/>
      </p:ext>
    </p:extLst>
  </p:cSld>
  <p:clrMapOvr>
    <a:masterClrMapping/>
  </p:clrMapOvr>
  <p:transition>
    <p:random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7D5E5B0-769B-47A0-89D6-AE99937BA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729145"/>
      </p:ext>
    </p:extLst>
  </p:cSld>
  <p:clrMapOvr>
    <a:masterClrMapping/>
  </p:clrMapOvr>
  <p:transition>
    <p:random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6594FE7-61C5-473B-BB82-E41B8958B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027304"/>
      </p:ext>
    </p:extLst>
  </p:cSld>
  <p:clrMapOvr>
    <a:masterClrMapping/>
  </p:clrMapOvr>
  <p:transition>
    <p:random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9CFB8BC-BC22-4708-BAA3-B31A06B252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402835"/>
      </p:ext>
    </p:extLst>
  </p:cSld>
  <p:clrMapOvr>
    <a:masterClrMapping/>
  </p:clrMapOvr>
  <p:transition>
    <p:random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CF0D4B94-F05D-4F69-8588-C1F860311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699814"/>
      </p:ext>
    </p:extLst>
  </p:cSld>
  <p:clrMapOvr>
    <a:masterClrMapping/>
  </p:clrMapOvr>
  <p:transition>
    <p:rand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E8D3318-6366-4A96-9DB8-D9ACD95E1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30648"/>
      </p:ext>
    </p:extLst>
  </p:cSld>
  <p:clrMapOvr>
    <a:masterClrMapping/>
  </p:clrMapOvr>
  <p:transition>
    <p:random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A2BEA4D-7960-4CBA-8143-A699C71C14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979396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6031690-CAE3-4A8B-84AA-F3A1E524B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55138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F93B387-D659-4B90-A9A3-5CE3B811B9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279285"/>
      </p:ext>
    </p:extLst>
  </p:cSld>
  <p:clrMapOvr>
    <a:masterClrMapping/>
  </p:clrMapOvr>
  <p:transition>
    <p:random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E1A539E-4BBA-4D0E-A5B3-BB7AB8021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08144"/>
      </p:ext>
    </p:extLst>
  </p:cSld>
  <p:clrMapOvr>
    <a:masterClrMapping/>
  </p:clrMapOvr>
  <p:transition>
    <p:random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CEB51F5-4513-40F1-A690-CE29F90E2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920239"/>
      </p:ext>
    </p:extLst>
  </p:cSld>
  <p:clrMapOvr>
    <a:masterClrMapping/>
  </p:clrMapOvr>
  <p:transition>
    <p:random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D6647-65F9-4AA1-A3A9-2DD5E0955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16390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BA43C-F78F-4C6C-8709-7167441F53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94005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9B8E7-3EF0-455D-BD5D-C32033D9CC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24644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96088-0886-48E5-A640-E64E45DDDD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91665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C94C-6890-493E-A428-B942CB9B6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345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D9D2B-42D0-4A49-B1B1-916FBB725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62062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AB64B-002F-4C65-AF65-6E95284B3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54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970D825-4A30-4F9E-BDAF-236D3CBFA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54353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F35EA-2994-466E-BD09-9858BAD22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45180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0DF7F-FEC3-474E-8668-BBD8982AC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93061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CFA6C-E314-4312-9F70-325D109149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13262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843E-4206-493D-9D13-D5195033E8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36046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A8B76-A769-4A95-9701-72B86949A0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8803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B7FA8-D275-4D53-823B-F43B5C91C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10673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50146-BCFC-4630-92B5-8720B15F1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695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705600" cy="22098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a typeface="华文新魏" pitchFamily="2" charset="-122"/>
              </a:defRPr>
            </a:lvl1pPr>
          </a:lstStyle>
          <a:p>
            <a:r>
              <a:rPr lang="en-US" altLang="zh-CN"/>
              <a:t>        </a:t>
            </a:r>
            <a:r>
              <a:rPr lang="zh-CN" altLang="en-US"/>
              <a:t>马克思主义</a:t>
            </a:r>
            <a:br>
              <a:rPr lang="zh-CN" altLang="en-US"/>
            </a:br>
            <a:r>
              <a:rPr lang="zh-CN" altLang="en-US"/>
              <a:t>               基本原理概论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defRPr>
            </a:lvl1pPr>
          </a:lstStyle>
          <a:p>
            <a:r>
              <a:rPr lang="en-US" altLang="zh-CN"/>
              <a:t>Makesi zhuyi </a:t>
            </a:r>
          </a:p>
          <a:p>
            <a:r>
              <a:rPr lang="en-US" altLang="zh-CN"/>
              <a:t>         jiben yuanli gailun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8937F8F-D124-44BC-B6D2-09B4815EF5D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172200"/>
            <a:ext cx="2895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20F88BA-E5AC-477E-9396-3D2091ECCD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7694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0DF76CC-0AE9-4AB0-B75B-E27656D6C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036F244-FFE9-472E-9772-4C32E46F3447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33673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1D9288D-43BB-4F59-953D-DDAFC46F1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82EAAE9-0143-4C6F-AE2A-13DA1445376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71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ECFC6DD-7A08-417F-A8D0-54910E7842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6303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0474A55-DFFF-4CF3-A94E-1ADC319F9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85CCBBF-0D93-4A6F-8FFE-B29E34B27E7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23367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6B27DE2-1B1A-4B8D-8B5D-46DCEE93FF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8812E16-E746-4389-87D5-D5649184227D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11830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0E4471C-565E-463F-9DFB-9F89CFE18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8FCDDEA-426F-4783-A94F-71BCD94FC2DB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96608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E119756-DC48-4EBB-8BB4-58681C449B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773158B-D6B4-40BD-BC61-670EA19F4208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76899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FB342F-74CF-4289-9C57-FE60B71A9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4AA8A1-B7A2-4342-8375-78B8A82EF973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685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103591-C9BB-4E65-A2C8-766CE1409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D20E937-2DAD-4241-85BE-8DDDB6D70399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7340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7C05DED-451D-4136-903F-43A41291B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01C40FA-2FB5-40B2-B5FF-C62303359337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5739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14A4277-D18C-43EF-AD7D-C1E2D637A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19FD8213-978D-47C4-8966-7B08E6A4A70E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79163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8174D0C-98E1-4512-B411-A2451F340E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347C53F-A92F-473F-8A20-547A30882DF8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85730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203B7C5-FF99-47F6-8AC0-4C9EADEE3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586BBF9-3D91-4FD7-8189-5C86B4786D21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200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94FD6F7-0D0E-4633-A754-8143A3656B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292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AB016F5-B0B5-4F7C-A0FF-4EB4702166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240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D72613B-B3F2-4709-BE37-266143130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3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2A3EF9C-6846-420F-A015-1D16602126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21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3BA347B-3CFD-414C-86A1-6B17794EE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686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C0C97FB-0F8F-4D11-BD2A-302DEFF494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587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9980240-A292-4BE2-BA5D-633F2618A5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422524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E8DB08C-3E98-4AD6-894D-7EC46EE40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37558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9DB0E92-D16C-43F1-B4BF-F9A62EC264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457129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0D044C8-F90A-485E-8027-AF20077A2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660850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AFAC407-0325-4DE9-A18C-E4F2178A7D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071226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2812A45-1FE5-4714-887D-BF16564E9F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957426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B37DC36-CF7A-430F-BFD5-C304BCEEF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838537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D998B1F-769F-4F01-8459-1536C41C97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563296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BDCC1CC-EBCC-4E98-A9E5-D1D230618F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832306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468C820-2636-41F4-B73F-4CC9F1D419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550810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287C065-BFEF-4B56-BB68-CBAC09F03D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0774644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705600" cy="22098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a typeface="华文新魏" pitchFamily="2" charset="-122"/>
              </a:defRPr>
            </a:lvl1pPr>
          </a:lstStyle>
          <a:p>
            <a:r>
              <a:rPr lang="en-US" altLang="zh-CN"/>
              <a:t>        </a:t>
            </a:r>
            <a:r>
              <a:rPr lang="zh-CN" altLang="en-US"/>
              <a:t>马克思主义</a:t>
            </a:r>
            <a:br>
              <a:rPr lang="zh-CN" altLang="en-US"/>
            </a:br>
            <a:r>
              <a:rPr lang="zh-CN" altLang="en-US"/>
              <a:t>               基本原理概论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defRPr>
            </a:lvl1pPr>
          </a:lstStyle>
          <a:p>
            <a:r>
              <a:rPr lang="en-US" altLang="zh-CN"/>
              <a:t>Makesi zhuyi </a:t>
            </a:r>
          </a:p>
          <a:p>
            <a:r>
              <a:rPr lang="en-US" altLang="zh-CN"/>
              <a:t>         jiben yuanli gailun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C7909CA8-65DD-46E5-995F-1B0C07FFF389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172200"/>
            <a:ext cx="2895600" cy="457200"/>
          </a:xfrm>
        </p:spPr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C731095-1C2F-4CE3-A2E2-6C1FD53FEA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392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B064066-9547-4BBA-8EE0-6FD0897C7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ECD42622-2B21-4604-AC9E-EC448CFD8D87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429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0FF7D1D-AD2F-4DEE-A3B7-71755D4B9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EC42B867-F225-4DB1-8877-3B9B2C82703B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7848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E17F210-BE58-414B-8D22-FD3FD0CDDB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8A556BCF-BEF0-4B30-B04B-1467D5CC76F6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8331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CBFA948F-4907-4966-8386-7FED663D43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221F5677-9A1C-4A76-8A2A-5FB8FC3BA95C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101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3B3E8B6-0A13-4746-A9E7-6A181225B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2DEF9BCE-FCAA-41FA-B42E-4F369342FFBC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6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5654D3F-0D4E-4C3A-A016-D61E261CB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98CB7538-98D1-40DA-9D4A-C932D8D0069F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987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EC326AE-FCE8-4B15-B288-3F89625F0F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1F6BF16A-16AE-4D43-8868-B902FC910ED7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6730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E8577F7-02F7-4AD2-9894-6C6F42D7CA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F89A4008-64FD-4740-AF2C-0B8647E7084B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4985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607761D-C135-4A3A-8431-9D31A3B21D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464EEFD3-413F-4BC2-8455-34AB20C89CC3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5224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7B076DF-58C1-46A1-8511-674830855A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C2679CC7-2FF9-4634-B06E-42ED6D89427E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3962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653CF19-C21F-4E99-852B-496EB91BB4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A25FAF0B-EC17-4C63-91B5-73491CD21BFA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2883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433C7FF-61F4-44DA-A7B4-BCF8DEEB3F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B2BD1E69-DED6-45A1-BF3F-1B4C188D0C91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679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035556B-9900-4496-9BC8-CE9D4860E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127280"/>
      </p:ext>
    </p:extLst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30BA4C6-D15E-4678-9735-5658894D4A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741780"/>
      </p:ext>
    </p:extLst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2821276-F739-43E4-83FF-6BAB522978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8941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CBCDDFAB-A64F-4283-B63F-3E7534DF9B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064567"/>
      </p:ext>
    </p:extLst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D4AA14D-A7D6-4CFF-B0D3-F71D1B922A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525825"/>
      </p:ext>
    </p:extLst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9BF633-551F-4239-ADB6-2E50E6C35E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309123"/>
      </p:ext>
    </p:extLst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FA8D82E-A63B-4B3C-A403-77AC4E34D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870727"/>
      </p:ext>
    </p:extLst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CF7B974-1A29-4164-AF6B-DFD849DE84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260372"/>
      </p:ext>
    </p:extLst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6347C9D-7CB1-44FE-B597-7933D6CEB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731609"/>
      </p:ext>
    </p:extLst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784F3A7-9D5E-4ACB-A045-123E5DE3E5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656321"/>
      </p:ext>
    </p:extLst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6743152-5750-44E4-88BF-0D0C4716A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446056"/>
      </p:ext>
    </p:extLst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smtClean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smtClean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smtClean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smtClean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algn="ctr">
              <a:defRPr>
                <a:solidFill>
                  <a:srgbClr val="1C1C1C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Arial" charset="0"/>
              </a:defRPr>
            </a:lvl1pPr>
          </a:lstStyle>
          <a:p>
            <a:pPr>
              <a:defRPr/>
            </a:pPr>
            <a:fld id="{5AEE8DA4-330D-4FD3-B3C3-A690E16565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1167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4DD1997-9911-463F-A29F-09DF9FD76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39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FC0A351-BBDE-4288-B5B3-81DF17896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914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D41869D-A8ED-459D-BD30-ECE801F424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4943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5B40518-90F1-4D48-8397-CE893B18D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3094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ABD105B-BAF9-48ED-B002-23E5F656B6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671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54921D5-6AA1-4886-94F2-13268881EC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1956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CF4FF92-B68D-455D-B9DA-ED15E3A60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4325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88900F4B-0FA4-4BED-9276-A770E7F63B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3531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E656518-CD29-49D6-A5C5-A517A96D5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1164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F4CACFB-203A-475D-A632-B7E7A49656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0258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0A664F8-3C4A-4C79-BB2D-0DC416FA1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12241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5EC441C-7FC1-4362-823E-2A5AECA9A6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614802"/>
      </p:ext>
    </p:extLst>
  </p:cSld>
  <p:clrMapOvr>
    <a:masterClrMapping/>
  </p:clrMapOvr>
  <p:transition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57A93E6-5497-49F3-897A-776F761A4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294698"/>
      </p:ext>
    </p:extLst>
  </p:cSld>
  <p:clrMapOvr>
    <a:masterClrMapping/>
  </p:clrMapOvr>
  <p:transition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F445265-F459-4E39-AA8F-55047A53E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940723"/>
      </p:ext>
    </p:extLst>
  </p:cSld>
  <p:clrMapOvr>
    <a:masterClrMapping/>
  </p:clrMapOvr>
  <p:transition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AF099F0-9B00-4354-B78B-B7931F5F8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4509375"/>
      </p:ext>
    </p:extLst>
  </p:cSld>
  <p:clrMapOvr>
    <a:masterClrMapping/>
  </p:clrMapOvr>
  <p:transition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4206E58-F38A-44A7-98B1-F4A54D232F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118842"/>
      </p:ext>
    </p:extLst>
  </p:cSld>
  <p:clrMapOvr>
    <a:masterClrMapping/>
  </p:clrMapOvr>
  <p:transition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466396E-7681-4F66-AA9B-BE0AFF82F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658803"/>
      </p:ext>
    </p:extLst>
  </p:cSld>
  <p:clrMapOvr>
    <a:masterClrMapping/>
  </p:clrMapOvr>
  <p:transition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F07E579-36ED-4097-88EE-A99C960A29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253870"/>
      </p:ext>
    </p:extLst>
  </p:cSld>
  <p:clrMapOvr>
    <a:masterClrMapping/>
  </p:clrMapOvr>
  <p:transition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6056B3F-B1A9-4304-B0D4-0D7A329DF2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830824"/>
      </p:ext>
    </p:extLst>
  </p:cSld>
  <p:clrMapOvr>
    <a:masterClrMapping/>
  </p:clrMapOvr>
  <p:transition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25B5431-1D2B-454B-B4C4-766771DD2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444681"/>
      </p:ext>
    </p:extLst>
  </p:cSld>
  <p:clrMapOvr>
    <a:masterClrMapping/>
  </p:clrMapOvr>
  <p:transition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1550C9F-4111-4AAD-B812-3F065DF70D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07742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705600" cy="22098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a typeface="华文新魏" pitchFamily="2" charset="-122"/>
              </a:defRPr>
            </a:lvl1pPr>
          </a:lstStyle>
          <a:p>
            <a:r>
              <a:rPr lang="en-US" altLang="zh-CN"/>
              <a:t>        </a:t>
            </a:r>
            <a:r>
              <a:rPr lang="zh-CN" altLang="en-US"/>
              <a:t>马克思主义</a:t>
            </a:r>
            <a:br>
              <a:rPr lang="zh-CN" altLang="en-US"/>
            </a:br>
            <a:r>
              <a:rPr lang="zh-CN" altLang="en-US"/>
              <a:t>               基本原理概论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defRPr>
            </a:lvl1pPr>
          </a:lstStyle>
          <a:p>
            <a:r>
              <a:rPr lang="en-US" altLang="zh-CN"/>
              <a:t>Makesi zhuyi </a:t>
            </a:r>
          </a:p>
          <a:p>
            <a:r>
              <a:rPr lang="en-US" altLang="zh-CN"/>
              <a:t>         jiben yuanli gailun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87E476FB-281A-4C4D-A4F7-443BA0E8FE51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172200"/>
            <a:ext cx="2895600" cy="457200"/>
          </a:xfrm>
        </p:spPr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DF6F724-7D81-4252-A8D7-468F513D5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4564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8ECBF3D-E0B8-4FA3-A27A-72E8616A3C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3FE21A59-F2BF-4C26-BCC7-05FE7E59F84C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5191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2D9D0AF-9A18-408D-A047-AF78A4AF6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CEFCAFEA-6F9B-44AA-87DB-458009754348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802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CF180B3-1FC5-4E24-AA2A-CC6FFC1622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4D9095DE-0C06-4E27-8E4B-58174720E00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06787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70B1FE9-D854-4C72-99A5-E53103B02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308DE576-3548-48A1-9142-A4B770EE7BB4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5023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79B4D0E-D085-4760-B258-C17F164FA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45D6405E-3CD4-44F6-8A34-D20F70D71243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1626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D049D74-854A-45BE-8F16-85E23B1C1B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A69FC885-5C1E-4C67-9EC8-F11B4BEA6DB4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0886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E49AE8E-7AD0-4E10-B5AE-AA335B035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C72461A1-3572-40AC-B82B-06E0E8F59B14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21209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7D58B53-DFA9-4AEB-B5B0-801A961A95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2D0C63CD-AE96-4456-8DC8-241950404CEC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56130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3DF5D8A-26A3-4A3F-87EA-5F08DCBBB5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5248E071-C1C3-4763-94BC-9416032A04F6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5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BEF80F6-135E-4757-A9DB-B056664A1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F5F9679B-8334-4313-9F0E-8A37C83877FB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4223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580B404-0B39-4BCB-84BE-4834492D15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7CBF6DD2-67FC-4687-9FA2-24145361C284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4455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F10F383-4FBC-41DF-9987-C27A66A117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4D1B7529-A5D0-4D25-ACC0-1F1047CD4C3E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7241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705600" cy="22098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a typeface="华文新魏" pitchFamily="2" charset="-122"/>
              </a:defRPr>
            </a:lvl1pPr>
          </a:lstStyle>
          <a:p>
            <a:r>
              <a:rPr lang="en-US" altLang="zh-CN"/>
              <a:t>        </a:t>
            </a:r>
            <a:r>
              <a:rPr lang="zh-CN" altLang="en-US"/>
              <a:t>马克思主义</a:t>
            </a:r>
            <a:br>
              <a:rPr lang="zh-CN" altLang="en-US"/>
            </a:br>
            <a:r>
              <a:rPr lang="zh-CN" altLang="en-US"/>
              <a:t>               基本原理概论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defRPr>
            </a:lvl1pPr>
          </a:lstStyle>
          <a:p>
            <a:r>
              <a:rPr lang="en-US" altLang="zh-CN"/>
              <a:t>Makesi zhuyi </a:t>
            </a:r>
          </a:p>
          <a:p>
            <a:r>
              <a:rPr lang="en-US" altLang="zh-CN"/>
              <a:t>         jiben yuanli gailun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B015F38-A6F6-437D-8466-B30CF5593C2C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676A-162A-46EB-B198-13AC46DBB7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60686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87D79-C4B2-4C90-A0FA-A01F793E9B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E305595-1CB3-4308-87A2-42186FE785BD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7194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3956A-6E31-48CC-8B0C-0EE524FB71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EEFB726-A2F4-4370-85F2-928C5421EF95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8342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34CEE-30C7-46E1-8E0E-886C7313B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B26E24F7-40AC-479B-B95C-17655B755193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63193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555A7-9190-4D06-8B95-516C58A8C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4726788-64B0-4105-9132-56109225C931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74413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182C7-5C83-4777-8F4B-D37303AC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DD64A9E-5C0F-448A-A7AC-4029912C0B19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4260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58BC4-3ADC-4046-B267-361D337D34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7B49D9F-F073-4CF1-90C1-B2F7F1FD2D95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0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4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00"/>
                </a:solidFill>
                <a:latin typeface="Arial" pitchFamily="34" charset="0"/>
                <a:ea typeface="宋体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3300"/>
                </a:solidFill>
                <a:latin typeface="Arial Black" pitchFamily="34" charset="0"/>
                <a:ea typeface="宋体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42BA38-E885-420D-83E7-2D2959B39DD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6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7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537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</p:grpSp>
      <p:sp>
        <p:nvSpPr>
          <p:cNvPr id="2560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560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3300"/>
                </a:solidFill>
                <a:latin typeface="Arial" charset="0"/>
                <a:ea typeface="宋体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6A2344-FFF1-428A-812E-CFDA2B6815E6}" type="datetimeFigureOut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33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1CB7C6-8B78-450E-9B96-8345987742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6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7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537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</p:grpSp>
      <p:sp>
        <p:nvSpPr>
          <p:cNvPr id="5018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018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33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C5C038-3173-48EE-B98C-969E89DDC01E}" type="datetimeFigureOut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39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406802-D8AB-4926-BD67-5E0FAF3E743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2458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9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河山图标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3009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24" descr="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F2EC32-637E-4697-9734-F81028B21DB2}" type="slidenum">
              <a:rPr kumimoji="1"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59520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00"/>
                </a:solidFill>
                <a:latin typeface="Arial" pitchFamily="34" charset="0"/>
                <a:ea typeface="宋体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3300"/>
                </a:solidFill>
                <a:latin typeface="Arial Black" pitchFamily="34" charset="0"/>
                <a:ea typeface="宋体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28DD7C-7A45-4F58-9D0D-00809804B97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6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7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537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</p:grpSp>
      <p:sp>
        <p:nvSpPr>
          <p:cNvPr id="1536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3300"/>
                </a:solidFill>
                <a:latin typeface="Arial" charset="0"/>
                <a:ea typeface="宋体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AEF80E-BD85-48AD-8D1D-DD5D15C39A82}" type="datetimeFigureOut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18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  <p:sldLayoutId id="214748419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29176"/>
            </a:gs>
            <a:gs pos="50000">
              <a:srgbClr val="E0F6F8"/>
            </a:gs>
            <a:gs pos="100000">
              <a:srgbClr val="EFFAF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76DADD-1EE0-4772-A837-AD5CC653C13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90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83790F-40D2-4769-AEE9-FC4D5C72FAF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92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256BF5-022D-4808-A999-96CD4285DCA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946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946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946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946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947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947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</p:grpSp>
      <p:sp>
        <p:nvSpPr>
          <p:cNvPr id="1024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33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C74E5B-426A-4279-A2D6-133CD27F66F7}" type="datetimeFigureOut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3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8A6536-CC7F-46A8-9C50-89819B0DFFA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127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35A1BA-594E-4EDA-8453-C62906B56F0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83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886F28-834C-4C73-A659-7DEBE6B22EA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BB7B57-BB4D-496A-9133-43138004B75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946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946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946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946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947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947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33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D63D6A-95B9-44C0-B3EB-5CA54DF8CDB3}" type="datetimeFigureOut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19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3300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E9C0D1-E966-438D-9EB9-E24960B72B9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6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7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537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</p:grpSp>
      <p:sp>
        <p:nvSpPr>
          <p:cNvPr id="1229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3300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67B913-15BD-4FF7-879D-CD5EBA8BB3E5}" type="datetimeFigureOut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3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46A32"/>
            </a:gs>
            <a:gs pos="50000">
              <a:srgbClr val="F5DBB9"/>
            </a:gs>
            <a:gs pos="100000">
              <a:srgbClr val="FAEDD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2656"/>
            <a:ext cx="9144000" cy="1008657"/>
          </a:xfrm>
          <a:extLst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第</a:t>
            </a:r>
            <a:r>
              <a:rPr lang="en-US" altLang="zh-CN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2</a:t>
            </a: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章的逻辑结构</a:t>
            </a:r>
            <a:endParaRPr lang="zh-CN" altLang="en-US" sz="4800" b="1" kern="10" dirty="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FF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/>
              <a:ea typeface="隶书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400" b="1" dirty="0" smtClean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59427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412776"/>
            <a:ext cx="792023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51970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23850" y="2348881"/>
            <a:ext cx="8820150" cy="1691110"/>
            <a:chOff x="1997" y="1530"/>
            <a:chExt cx="4226" cy="574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1997" y="1603"/>
              <a:ext cx="422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2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  <a:p>
              <a:pPr algn="ctr" fontAlgn="base">
                <a:spcAft>
                  <a:spcPct val="0"/>
                </a:spcAft>
                <a:defRPr/>
              </a:pP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认识的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本质：认识是主体对客体的能动反映（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p.64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163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827584" y="980728"/>
            <a:ext cx="86409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①唯物主义和唯心主义对认识本质的不同回答  </a:t>
            </a:r>
            <a:endParaRPr kumimoji="0" lang="zh-CN" altLang="en-US" sz="18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28" name="Picture 2" descr="猪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224168"/>
            <a:ext cx="2881313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 descr="猪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089230"/>
            <a:ext cx="3024188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445250" y="3217818"/>
            <a:ext cx="2735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zh-CN" altLang="zh-CN" smtClean="0">
              <a:solidFill>
                <a:srgbClr val="000000"/>
              </a:solidFill>
              <a:ea typeface="黑体" pitchFamily="49" charset="-122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6732588" y="3511505"/>
            <a:ext cx="1871662" cy="1104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b="1" smtClean="0">
                <a:solidFill>
                  <a:srgbClr val="000000"/>
                </a:solidFill>
                <a:ea typeface="黑体" pitchFamily="49" charset="-122"/>
              </a:rPr>
              <a:t>脑子里有猪的形象</a:t>
            </a:r>
          </a:p>
        </p:txBody>
      </p:sp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3924300" y="2936830"/>
            <a:ext cx="2232025" cy="720725"/>
            <a:chOff x="2336" y="1207"/>
            <a:chExt cx="1406" cy="454"/>
          </a:xfrm>
        </p:grpSpPr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2336" y="1661"/>
              <a:ext cx="1406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2744" y="1207"/>
              <a:ext cx="90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b="1" smtClean="0">
                  <a:solidFill>
                    <a:srgbClr val="000000"/>
                  </a:solidFill>
                  <a:ea typeface="黑体" pitchFamily="49" charset="-122"/>
                </a:rPr>
                <a:t>然后</a:t>
              </a:r>
            </a:p>
          </p:txBody>
        </p:sp>
      </p:grp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3102124" y="1895926"/>
            <a:ext cx="3551312" cy="1040904"/>
          </a:xfrm>
          <a:prstGeom prst="wedgeEllipseCallout">
            <a:avLst>
              <a:gd name="adj1" fmla="val -24745"/>
              <a:gd name="adj2" fmla="val 934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物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→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感觉和思想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唯物主义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反映论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49" charset="-122"/>
            </a:endParaRPr>
          </a:p>
        </p:txBody>
      </p:sp>
      <p:grpSp>
        <p:nvGrpSpPr>
          <p:cNvPr id="57" name="Group 10"/>
          <p:cNvGrpSpPr>
            <a:grpSpLocks/>
          </p:cNvGrpSpPr>
          <p:nvPr/>
        </p:nvGrpSpPr>
        <p:grpSpPr bwMode="auto">
          <a:xfrm>
            <a:off x="3924300" y="4592593"/>
            <a:ext cx="2160588" cy="650875"/>
            <a:chOff x="2336" y="1888"/>
            <a:chExt cx="1361" cy="410"/>
          </a:xfrm>
        </p:grpSpPr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>
              <a:off x="2336" y="1888"/>
              <a:ext cx="1361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" name="Text Box 12"/>
            <p:cNvSpPr txBox="1">
              <a:spLocks noChangeArrowheads="1"/>
            </p:cNvSpPr>
            <p:nvPr/>
          </p:nvSpPr>
          <p:spPr bwMode="auto">
            <a:xfrm>
              <a:off x="2744" y="1933"/>
              <a:ext cx="7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b="1" smtClean="0">
                  <a:solidFill>
                    <a:srgbClr val="000000"/>
                  </a:solidFill>
                  <a:ea typeface="黑体" pitchFamily="49" charset="-122"/>
                </a:rPr>
                <a:t>然后</a:t>
              </a:r>
            </a:p>
          </p:txBody>
        </p:sp>
      </p:grpSp>
      <p:sp>
        <p:nvSpPr>
          <p:cNvPr id="61" name="AutoShape 13"/>
          <p:cNvSpPr>
            <a:spLocks noChangeArrowheads="1"/>
          </p:cNvSpPr>
          <p:nvPr/>
        </p:nvSpPr>
        <p:spPr bwMode="auto">
          <a:xfrm flipV="1">
            <a:off x="5093804" y="5136286"/>
            <a:ext cx="3366628" cy="1080120"/>
          </a:xfrm>
          <a:prstGeom prst="wedgeEllipseCallout">
            <a:avLst>
              <a:gd name="adj1" fmla="val -31452"/>
              <a:gd name="adj2" fmla="val 77457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感觉和思想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→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</a:rPr>
              <a:t>物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唯心主义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</a:rPr>
              <a:t>先验论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0" y="6341258"/>
            <a:ext cx="9144000" cy="40011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00"/>
            </a:solidFill>
            <a:prstDash val="lgDash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物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→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感觉和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思想的唯物主义反映论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VS 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感觉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和思想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→</a:t>
            </a: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物的唯心主义先验论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52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0"/>
      <p:bldP spid="56" grpId="0" animBg="1" autoUpdateAnimBg="0"/>
      <p:bldP spid="61" grpId="0" animBg="1" autoUpdateAnimBg="0"/>
      <p:bldP spid="6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827584" y="980728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800" b="1" dirty="0">
                <a:solidFill>
                  <a:srgbClr val="000000"/>
                </a:solidFill>
                <a:latin typeface="宋体"/>
                <a:ea typeface="宋体"/>
              </a:rPr>
              <a:t>②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辩证唯物主义和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/>
                <a:ea typeface="宋体"/>
              </a:rPr>
              <a:t>旧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唯物主义对认识本质的不同回答  </a:t>
            </a:r>
            <a:endParaRPr kumimoji="0" lang="zh-CN" altLang="en-US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0" y="6237312"/>
            <a:ext cx="9144000" cy="52322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00"/>
            </a:solidFill>
            <a:prstDash val="lgDash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能动反映论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VS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被动反映论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39" y="2885869"/>
            <a:ext cx="2770981" cy="20782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5F3F4"/>
              </a:clrFrom>
              <a:clrTo>
                <a:srgbClr val="F5F3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8" y="2197870"/>
            <a:ext cx="2736304" cy="3607394"/>
          </a:xfrm>
          <a:prstGeom prst="rect">
            <a:avLst/>
          </a:prstGeom>
        </p:spPr>
      </p:pic>
      <p:pic>
        <p:nvPicPr>
          <p:cNvPr id="20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8144" y="2510092"/>
            <a:ext cx="2840954" cy="28409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978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47" y="2393934"/>
            <a:ext cx="9143653" cy="2278366"/>
            <a:chOff x="1842" y="1530"/>
            <a:chExt cx="4381" cy="574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1842" y="1573"/>
              <a:ext cx="4381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algn="ctr" fontAlgn="base">
                <a:spcAft>
                  <a:spcPct val="0"/>
                </a:spcAft>
                <a:defRPr/>
              </a:pP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3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宋体"/>
                </a:rPr>
                <a:t>认识的过程：</a:t>
              </a:r>
              <a:endParaRPr lang="zh-CN" altLang="en-US" sz="2800" b="1" dirty="0">
                <a:solidFill>
                  <a:srgbClr val="000000"/>
                </a:solidFill>
                <a:latin typeface="宋体"/>
              </a:endParaRPr>
            </a:p>
          </p:txBody>
        </p:sp>
      </p:grp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702024" y="3717032"/>
            <a:ext cx="6143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406006" y="3414192"/>
            <a:ext cx="1368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认识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487093" y="3717032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134793" y="3395142"/>
            <a:ext cx="1584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再实践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518448" y="3717032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223943" y="3414192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再认识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83568" y="3404667"/>
            <a:ext cx="1147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楷体_GB2312" pitchFamily="49" charset="-122"/>
              </a:rPr>
              <a:t>实践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7102624" y="3140968"/>
            <a:ext cx="181451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400" b="1" dirty="0" smtClean="0">
                <a:solidFill>
                  <a:srgbClr val="000000"/>
                </a:solidFill>
              </a:rPr>
              <a:t>……</a:t>
            </a:r>
            <a:endParaRPr lang="zh-CN" altLang="en-US" sz="4400" b="1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" y="4149080"/>
            <a:ext cx="914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（一飞、二飞、不断飞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/>
              </a:rPr>
              <a:t>p.67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80" y="3212976"/>
            <a:ext cx="41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/>
              </a:rPr>
              <a:t>①</a:t>
            </a:r>
            <a:endParaRPr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78835" y="3203684"/>
            <a:ext cx="41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宋体"/>
              </a:rPr>
              <a:t>②</a:t>
            </a:r>
            <a:endParaRPr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23051" y="3212976"/>
            <a:ext cx="41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000000"/>
                </a:solidFill>
                <a:latin typeface="宋体"/>
              </a:rPr>
              <a:t>③</a:t>
            </a:r>
            <a:endParaRPr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288794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1043608" y="1044025"/>
            <a:ext cx="8100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①从实践到认识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/>
                <a:ea typeface="宋体"/>
              </a:rPr>
              <a:t>（一</a:t>
            </a:r>
            <a:r>
              <a:rPr kumimoji="0" lang="zh-CN" altLang="en-US" sz="2400" b="1" dirty="0" smtClean="0">
                <a:solidFill>
                  <a:srgbClr val="000000"/>
                </a:solidFill>
                <a:latin typeface="宋体"/>
                <a:ea typeface="宋体"/>
              </a:rPr>
              <a:t>飞：感性认识飞理性认识</a:t>
            </a:r>
            <a:r>
              <a:rPr kumimoji="0" lang="en-US" altLang="zh-CN" sz="2400" b="1" dirty="0" smtClean="0">
                <a:solidFill>
                  <a:srgbClr val="000000"/>
                </a:solidFill>
                <a:latin typeface="宋体"/>
                <a:ea typeface="宋体"/>
              </a:rPr>
              <a:t>p.68</a:t>
            </a:r>
            <a:r>
              <a:rPr kumimoji="0" lang="zh-CN" altLang="en-US" sz="2400" b="1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endParaRPr kumimoji="0" lang="zh-CN" altLang="en-US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76" y="2053297"/>
            <a:ext cx="7758608" cy="1015663"/>
          </a:xfrm>
          <a:prstGeom prst="rect">
            <a:avLst/>
          </a:prstGeom>
          <a:noFill/>
          <a:ln w="28575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i="0" strike="noStrike" kern="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       </a:t>
            </a:r>
            <a:r>
              <a:rPr kumimoji="1" lang="zh-CN" altLang="en-US" sz="3200" i="0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从</a:t>
            </a:r>
            <a:r>
              <a:rPr kumimoji="1" lang="zh-CN" altLang="en-US" sz="3200" i="0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实践到</a:t>
            </a:r>
            <a:r>
              <a:rPr kumimoji="1" lang="zh-CN" altLang="en-US" sz="3200" i="0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认识的过程，即</a:t>
            </a:r>
            <a:r>
              <a:rPr kumimoji="1" lang="zh-CN" altLang="en-US" sz="2800" b="0" i="0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在</a:t>
            </a:r>
            <a:r>
              <a:rPr kumimoji="1" lang="zh-CN" altLang="en-US" sz="2800" b="0" i="0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itchFamily="2" charset="-122"/>
                <a:ea typeface="华文新魏" pitchFamily="2" charset="-122"/>
              </a:rPr>
              <a:t>实践基础上由感性认识能动地飞跃到理性认识的过程。</a:t>
            </a:r>
          </a:p>
        </p:txBody>
      </p: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1517576" y="3322910"/>
            <a:ext cx="6019874" cy="874712"/>
            <a:chOff x="480" y="1095"/>
            <a:chExt cx="3792" cy="551"/>
          </a:xfrm>
        </p:grpSpPr>
        <p:grpSp>
          <p:nvGrpSpPr>
            <p:cNvPr id="45" name="Group 4"/>
            <p:cNvGrpSpPr>
              <a:grpSpLocks/>
            </p:cNvGrpSpPr>
            <p:nvPr/>
          </p:nvGrpSpPr>
          <p:grpSpPr bwMode="auto">
            <a:xfrm>
              <a:off x="480" y="1095"/>
              <a:ext cx="3438" cy="551"/>
              <a:chOff x="480" y="1095"/>
              <a:chExt cx="3438" cy="551"/>
            </a:xfrm>
          </p:grpSpPr>
          <p:sp>
            <p:nvSpPr>
              <p:cNvPr id="47" name="AutoShape 5"/>
              <p:cNvSpPr>
                <a:spLocks noChangeArrowheads="1"/>
              </p:cNvSpPr>
              <p:nvPr/>
            </p:nvSpPr>
            <p:spPr bwMode="gray">
              <a:xfrm>
                <a:off x="480" y="1095"/>
                <a:ext cx="3438" cy="551"/>
              </a:xfrm>
              <a:prstGeom prst="roundRect">
                <a:avLst>
                  <a:gd name="adj" fmla="val 11505"/>
                </a:avLst>
              </a:prstGeom>
              <a:gradFill rotWithShape="1">
                <a:gsLst>
                  <a:gs pos="0">
                    <a:schemeClr val="hlink">
                      <a:alpha val="79999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gray">
              <a:xfrm>
                <a:off x="576" y="1143"/>
                <a:ext cx="511" cy="409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8627"/>
                      <a:invGamma/>
                    </a:schemeClr>
                  </a:gs>
                  <a:gs pos="5000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576" y="1162"/>
              <a:ext cx="3696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800" b="1" dirty="0" smtClean="0">
                  <a:solidFill>
                    <a:srgbClr val="3333CC"/>
                  </a:solidFill>
                  <a:ea typeface="华文隶书" pitchFamily="2" charset="-122"/>
                </a:rPr>
                <a:t>A.</a:t>
              </a:r>
              <a:r>
                <a:rPr lang="zh-CN" altLang="en-US" sz="3800" dirty="0" smtClean="0">
                  <a:solidFill>
                    <a:srgbClr val="3333CC"/>
                  </a:solidFill>
                  <a:ea typeface="华文隶书" pitchFamily="2" charset="-122"/>
                </a:rPr>
                <a:t>感性认识</a:t>
              </a:r>
              <a:endParaRPr lang="zh-CN" altLang="en-US" sz="3800" u="sng" dirty="0" smtClean="0">
                <a:solidFill>
                  <a:srgbClr val="FF0000"/>
                </a:solidFill>
                <a:ea typeface="华文隶书" pitchFamily="2" charset="-122"/>
              </a:endParaRPr>
            </a:p>
          </p:txBody>
        </p:sp>
      </p:grpSp>
      <p:grpSp>
        <p:nvGrpSpPr>
          <p:cNvPr id="49" name="Group 8"/>
          <p:cNvGrpSpPr>
            <a:grpSpLocks/>
          </p:cNvGrpSpPr>
          <p:nvPr/>
        </p:nvGrpSpPr>
        <p:grpSpPr bwMode="auto">
          <a:xfrm>
            <a:off x="1517650" y="4643710"/>
            <a:ext cx="6640513" cy="874712"/>
            <a:chOff x="480" y="1797"/>
            <a:chExt cx="4183" cy="551"/>
          </a:xfrm>
        </p:grpSpPr>
        <p:grpSp>
          <p:nvGrpSpPr>
            <p:cNvPr id="50" name="Group 9"/>
            <p:cNvGrpSpPr>
              <a:grpSpLocks/>
            </p:cNvGrpSpPr>
            <p:nvPr/>
          </p:nvGrpSpPr>
          <p:grpSpPr bwMode="auto">
            <a:xfrm>
              <a:off x="480" y="1797"/>
              <a:ext cx="3438" cy="551"/>
              <a:chOff x="480" y="1797"/>
              <a:chExt cx="3438" cy="551"/>
            </a:xfrm>
          </p:grpSpPr>
          <p:sp>
            <p:nvSpPr>
              <p:cNvPr id="52" name="AutoShape 10"/>
              <p:cNvSpPr>
                <a:spLocks noChangeArrowheads="1"/>
              </p:cNvSpPr>
              <p:nvPr/>
            </p:nvSpPr>
            <p:spPr bwMode="gray">
              <a:xfrm>
                <a:off x="480" y="1797"/>
                <a:ext cx="3438" cy="551"/>
              </a:xfrm>
              <a:prstGeom prst="roundRect">
                <a:avLst>
                  <a:gd name="adj" fmla="val 11505"/>
                </a:avLst>
              </a:prstGeom>
              <a:gradFill rotWithShape="1">
                <a:gsLst>
                  <a:gs pos="0">
                    <a:srgbClr val="7FAC0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gray">
              <a:xfrm>
                <a:off x="576" y="1863"/>
                <a:ext cx="511" cy="409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5000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576" y="1863"/>
              <a:ext cx="4087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800" b="1" dirty="0" smtClean="0">
                  <a:solidFill>
                    <a:srgbClr val="3333CC"/>
                  </a:solidFill>
                  <a:ea typeface="华文隶书" pitchFamily="2" charset="-122"/>
                </a:rPr>
                <a:t>B.</a:t>
              </a:r>
              <a:r>
                <a:rPr lang="zh-CN" altLang="en-US" sz="3800" dirty="0" smtClean="0">
                  <a:solidFill>
                    <a:srgbClr val="3333CC"/>
                  </a:solidFill>
                  <a:ea typeface="华文隶书" pitchFamily="2" charset="-122"/>
                </a:rPr>
                <a:t>理性认识</a:t>
              </a:r>
              <a:endParaRPr lang="zh-CN" altLang="en-US" sz="3800" u="sng" dirty="0" smtClean="0">
                <a:solidFill>
                  <a:srgbClr val="FF0000"/>
                </a:solidFill>
                <a:ea typeface="华文隶书" pitchFamily="2" charset="-122"/>
              </a:endParaRPr>
            </a:p>
          </p:txBody>
        </p:sp>
      </p:grpSp>
      <p:grpSp>
        <p:nvGrpSpPr>
          <p:cNvPr id="54" name="Group 13"/>
          <p:cNvGrpSpPr>
            <a:grpSpLocks/>
          </p:cNvGrpSpPr>
          <p:nvPr/>
        </p:nvGrpSpPr>
        <p:grpSpPr bwMode="auto">
          <a:xfrm>
            <a:off x="1517650" y="5788297"/>
            <a:ext cx="7518846" cy="881063"/>
            <a:chOff x="507" y="2565"/>
            <a:chExt cx="4293" cy="555"/>
          </a:xfrm>
        </p:grpSpPr>
        <p:grpSp>
          <p:nvGrpSpPr>
            <p:cNvPr id="55" name="Group 14"/>
            <p:cNvGrpSpPr>
              <a:grpSpLocks/>
            </p:cNvGrpSpPr>
            <p:nvPr/>
          </p:nvGrpSpPr>
          <p:grpSpPr bwMode="auto">
            <a:xfrm>
              <a:off x="507" y="2565"/>
              <a:ext cx="3416" cy="555"/>
              <a:chOff x="507" y="2565"/>
              <a:chExt cx="3416" cy="555"/>
            </a:xfrm>
          </p:grpSpPr>
          <p:sp>
            <p:nvSpPr>
              <p:cNvPr id="57" name="AutoShape 15"/>
              <p:cNvSpPr>
                <a:spLocks noChangeArrowheads="1"/>
              </p:cNvSpPr>
              <p:nvPr/>
            </p:nvSpPr>
            <p:spPr bwMode="ltGray">
              <a:xfrm>
                <a:off x="507" y="2565"/>
                <a:ext cx="3416" cy="555"/>
              </a:xfrm>
              <a:prstGeom prst="roundRect">
                <a:avLst>
                  <a:gd name="adj" fmla="val 11505"/>
                </a:avLst>
              </a:prstGeom>
              <a:gradFill rotWithShape="1">
                <a:gsLst>
                  <a:gs pos="0">
                    <a:srgbClr val="6161CB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16"/>
              <p:cNvSpPr>
                <a:spLocks/>
              </p:cNvSpPr>
              <p:nvPr/>
            </p:nvSpPr>
            <p:spPr bwMode="gray">
              <a:xfrm>
                <a:off x="647" y="2631"/>
                <a:ext cx="347" cy="21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8627"/>
                      <a:invGamma/>
                    </a:schemeClr>
                  </a:gs>
                  <a:gs pos="5000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594" y="2631"/>
              <a:ext cx="420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3800" b="1" dirty="0" smtClean="0">
                  <a:solidFill>
                    <a:srgbClr val="3333CC"/>
                  </a:solidFill>
                  <a:ea typeface="华文隶书" pitchFamily="2" charset="-122"/>
                </a:rPr>
                <a:t>C.</a:t>
              </a:r>
              <a:r>
                <a:rPr lang="zh-CN" altLang="en-US" sz="3800" dirty="0" smtClean="0">
                  <a:solidFill>
                    <a:srgbClr val="3333CC"/>
                  </a:solidFill>
                  <a:ea typeface="华文隶书" pitchFamily="2" charset="-122"/>
                </a:rPr>
                <a:t>感性认识与理性认识的关系</a:t>
              </a:r>
              <a:endParaRPr lang="zh-CN" altLang="en-US" sz="3800" u="sng" dirty="0">
                <a:solidFill>
                  <a:srgbClr val="FF0000"/>
                </a:solidFill>
                <a:ea typeface="华文隶书" pitchFamily="2" charset="-122"/>
              </a:endParaRPr>
            </a:p>
          </p:txBody>
        </p:sp>
      </p:grpSp>
      <p:pic>
        <p:nvPicPr>
          <p:cNvPr id="60" name="Picture 7" descr="Ico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6992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7" descr="Ico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8375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7" descr="Ico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23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7"/>
          <p:cNvSpPr txBox="1">
            <a:spLocks noChangeArrowheads="1"/>
          </p:cNvSpPr>
          <p:nvPr/>
        </p:nvSpPr>
        <p:spPr bwMode="auto">
          <a:xfrm>
            <a:off x="0" y="26035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4000" b="1" dirty="0" smtClean="0">
                <a:solidFill>
                  <a:srgbClr val="006600"/>
                </a:solidFill>
                <a:latin typeface="Arial" charset="0"/>
                <a:ea typeface="华文行楷" pitchFamily="2" charset="-122"/>
              </a:rPr>
              <a:t>如何实现一飞？</a:t>
            </a:r>
            <a:r>
              <a:rPr lang="en-US" altLang="zh-CN" sz="4000" b="1" dirty="0" smtClean="0">
                <a:solidFill>
                  <a:srgbClr val="006600"/>
                </a:solidFill>
                <a:latin typeface="Arial" charset="0"/>
                <a:ea typeface="华文行楷" pitchFamily="2" charset="-122"/>
              </a:rPr>
              <a:t>——</a:t>
            </a:r>
            <a:r>
              <a:rPr lang="zh-CN" altLang="en-US" sz="4000" b="1" dirty="0" smtClean="0">
                <a:solidFill>
                  <a:srgbClr val="006600"/>
                </a:solidFill>
                <a:latin typeface="Arial" charset="0"/>
                <a:ea typeface="华文行楷" pitchFamily="2" charset="-122"/>
              </a:rPr>
              <a:t>两条件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/>
                <a:ea typeface="华文行楷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6600"/>
                </a:solidFill>
                <a:latin typeface="Times New Roman"/>
                <a:ea typeface="华文行楷" pitchFamily="2" charset="-122"/>
              </a:rPr>
              <a:t>p.69-70</a:t>
            </a:r>
            <a:r>
              <a:rPr lang="zh-CN" altLang="en-US" sz="2800" b="1" dirty="0" smtClean="0">
                <a:solidFill>
                  <a:srgbClr val="006600"/>
                </a:solidFill>
                <a:latin typeface="Times New Roman"/>
                <a:ea typeface="华文行楷" pitchFamily="2" charset="-122"/>
              </a:rPr>
              <a:t>）</a:t>
            </a:r>
            <a:endParaRPr lang="zh-CN" altLang="en-US" sz="1800" b="1" dirty="0" smtClean="0">
              <a:solidFill>
                <a:srgbClr val="006600"/>
              </a:solidFill>
              <a:latin typeface="Times New Roman"/>
              <a:ea typeface="华文行楷" pitchFamily="2" charset="-122"/>
            </a:endParaRPr>
          </a:p>
        </p:txBody>
      </p:sp>
      <p:sp>
        <p:nvSpPr>
          <p:cNvPr id="394243" name="Text Box 2"/>
          <p:cNvSpPr txBox="1">
            <a:spLocks noChangeArrowheads="1"/>
          </p:cNvSpPr>
          <p:nvPr/>
        </p:nvSpPr>
        <p:spPr bwMode="auto">
          <a:xfrm>
            <a:off x="447675" y="11303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CN" altLang="zh-CN" sz="18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9424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300"/>
            <a:ext cx="914400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73489"/>
            <a:ext cx="7127518" cy="276758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22" y="3541736"/>
            <a:ext cx="7127518" cy="27675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20459180" flipH="1">
            <a:off x="1265842" y="2729082"/>
            <a:ext cx="5536370" cy="645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>
                <a:srgbClr val="FF3300"/>
              </a:buClr>
            </a:pPr>
            <a:r>
              <a:rPr lang="zh-CN" altLang="en-US" sz="3200" b="1" dirty="0">
                <a:solidFill>
                  <a:srgbClr val="006600"/>
                </a:solidFill>
                <a:ea typeface="楷体_GB2312" pitchFamily="49" charset="-122"/>
              </a:rPr>
              <a:t>第一，占有大量的感性材料。</a:t>
            </a:r>
          </a:p>
        </p:txBody>
      </p:sp>
      <p:sp>
        <p:nvSpPr>
          <p:cNvPr id="12" name="TextBox 11"/>
          <p:cNvSpPr txBox="1"/>
          <p:nvPr/>
        </p:nvSpPr>
        <p:spPr>
          <a:xfrm rot="20459180" flipH="1">
            <a:off x="2281660" y="4376838"/>
            <a:ext cx="5536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Aft>
                <a:spcPct val="0"/>
              </a:spcAft>
              <a:buClr>
                <a:srgbClr val="FF3300"/>
              </a:buClr>
            </a:pPr>
            <a:r>
              <a:rPr lang="zh-CN" altLang="en-US" sz="2800" b="1" dirty="0">
                <a:solidFill>
                  <a:srgbClr val="006600"/>
                </a:solidFill>
                <a:ea typeface="楷体_GB2312" pitchFamily="49" charset="-122"/>
              </a:rPr>
              <a:t>第二</a:t>
            </a:r>
            <a:r>
              <a:rPr lang="zh-CN" altLang="en-US" sz="2800" b="1" dirty="0" smtClean="0">
                <a:solidFill>
                  <a:srgbClr val="006600"/>
                </a:solidFill>
                <a:ea typeface="楷体_GB2312" pitchFamily="49" charset="-122"/>
              </a:rPr>
              <a:t>，“</a:t>
            </a:r>
            <a:r>
              <a:rPr lang="zh-CN" altLang="en-US" sz="2800" b="1" dirty="0">
                <a:solidFill>
                  <a:srgbClr val="006600"/>
                </a:solidFill>
                <a:ea typeface="楷体_GB2312" pitchFamily="49" charset="-122"/>
              </a:rPr>
              <a:t>去粗取精、去伪存真、由此及彼、由表及里” 。</a:t>
            </a:r>
          </a:p>
        </p:txBody>
      </p:sp>
    </p:spTree>
    <p:extLst>
      <p:ext uri="{BB962C8B-B14F-4D97-AF65-F5344CB8AC3E}">
        <p14:creationId xmlns:p14="http://schemas.microsoft.com/office/powerpoint/2010/main" val="3824069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1043608" y="1044025"/>
            <a:ext cx="8100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②从认识到实践</a:t>
            </a:r>
            <a:r>
              <a:rPr kumimoji="0" lang="zh-CN" altLang="en-US" sz="2400" b="1" dirty="0" smtClean="0">
                <a:solidFill>
                  <a:srgbClr val="000000"/>
                </a:solidFill>
                <a:latin typeface="宋体"/>
                <a:ea typeface="宋体"/>
              </a:rPr>
              <a:t>（二飞：理性认识飞实践</a:t>
            </a:r>
            <a:r>
              <a:rPr kumimoji="0" lang="en-US" altLang="zh-CN" sz="2400" b="1" dirty="0" smtClean="0">
                <a:solidFill>
                  <a:srgbClr val="000000"/>
                </a:solidFill>
                <a:latin typeface="宋体"/>
                <a:ea typeface="宋体"/>
              </a:rPr>
              <a:t>p.70</a:t>
            </a:r>
            <a:r>
              <a:rPr kumimoji="0" lang="zh-CN" altLang="en-US" sz="2400" b="1" dirty="0" smtClean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endParaRPr kumimoji="0" lang="zh-CN" altLang="en-US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22" name="Group 60"/>
          <p:cNvGrpSpPr>
            <a:grpSpLocks noChangeAspect="1"/>
          </p:cNvGrpSpPr>
          <p:nvPr/>
        </p:nvGrpSpPr>
        <p:grpSpPr bwMode="auto">
          <a:xfrm rot="20413169" flipH="1">
            <a:off x="3463913" y="2867781"/>
            <a:ext cx="1125726" cy="1085237"/>
            <a:chOff x="413" y="341"/>
            <a:chExt cx="1835" cy="1769"/>
          </a:xfrm>
          <a:solidFill>
            <a:srgbClr val="00B0F0"/>
          </a:solidFill>
        </p:grpSpPr>
        <p:grpSp>
          <p:nvGrpSpPr>
            <p:cNvPr id="23" name="Group 261"/>
            <p:cNvGrpSpPr>
              <a:grpSpLocks/>
            </p:cNvGrpSpPr>
            <p:nvPr/>
          </p:nvGrpSpPr>
          <p:grpSpPr bwMode="auto">
            <a:xfrm>
              <a:off x="413" y="570"/>
              <a:ext cx="1821" cy="1497"/>
              <a:chOff x="413" y="570"/>
              <a:chExt cx="1821" cy="1497"/>
            </a:xfrm>
            <a:grpFill/>
          </p:grpSpPr>
          <p:sp>
            <p:nvSpPr>
              <p:cNvPr id="301" name="Freeform 61"/>
              <p:cNvSpPr>
                <a:spLocks/>
              </p:cNvSpPr>
              <p:nvPr/>
            </p:nvSpPr>
            <p:spPr bwMode="auto">
              <a:xfrm>
                <a:off x="1247" y="858"/>
                <a:ext cx="120" cy="94"/>
              </a:xfrm>
              <a:custGeom>
                <a:avLst/>
                <a:gdLst>
                  <a:gd name="T0" fmla="*/ 50 w 51"/>
                  <a:gd name="T1" fmla="*/ 33 h 40"/>
                  <a:gd name="T2" fmla="*/ 50 w 51"/>
                  <a:gd name="T3" fmla="*/ 24 h 40"/>
                  <a:gd name="T4" fmla="*/ 45 w 51"/>
                  <a:gd name="T5" fmla="*/ 11 h 40"/>
                  <a:gd name="T6" fmla="*/ 31 w 51"/>
                  <a:gd name="T7" fmla="*/ 1 h 40"/>
                  <a:gd name="T8" fmla="*/ 21 w 51"/>
                  <a:gd name="T9" fmla="*/ 1 h 40"/>
                  <a:gd name="T10" fmla="*/ 12 w 51"/>
                  <a:gd name="T11" fmla="*/ 7 h 40"/>
                  <a:gd name="T12" fmla="*/ 4 w 51"/>
                  <a:gd name="T13" fmla="*/ 20 h 40"/>
                  <a:gd name="T14" fmla="*/ 4 w 51"/>
                  <a:gd name="T15" fmla="*/ 29 h 40"/>
                  <a:gd name="T16" fmla="*/ 3 w 51"/>
                  <a:gd name="T17" fmla="*/ 34 h 40"/>
                  <a:gd name="T18" fmla="*/ 0 w 51"/>
                  <a:gd name="T19" fmla="*/ 38 h 40"/>
                  <a:gd name="T20" fmla="*/ 6 w 51"/>
                  <a:gd name="T21" fmla="*/ 35 h 40"/>
                  <a:gd name="T22" fmla="*/ 10 w 51"/>
                  <a:gd name="T23" fmla="*/ 26 h 40"/>
                  <a:gd name="T24" fmla="*/ 22 w 51"/>
                  <a:gd name="T25" fmla="*/ 13 h 40"/>
                  <a:gd name="T26" fmla="*/ 35 w 51"/>
                  <a:gd name="T27" fmla="*/ 16 h 40"/>
                  <a:gd name="T28" fmla="*/ 34 w 51"/>
                  <a:gd name="T29" fmla="*/ 16 h 40"/>
                  <a:gd name="T30" fmla="*/ 27 w 51"/>
                  <a:gd name="T31" fmla="*/ 18 h 40"/>
                  <a:gd name="T32" fmla="*/ 21 w 51"/>
                  <a:gd name="T33" fmla="*/ 22 h 40"/>
                  <a:gd name="T34" fmla="*/ 16 w 51"/>
                  <a:gd name="T35" fmla="*/ 28 h 40"/>
                  <a:gd name="T36" fmla="*/ 12 w 51"/>
                  <a:gd name="T37" fmla="*/ 34 h 40"/>
                  <a:gd name="T38" fmla="*/ 7 w 51"/>
                  <a:gd name="T39" fmla="*/ 40 h 40"/>
                  <a:gd name="T40" fmla="*/ 14 w 51"/>
                  <a:gd name="T41" fmla="*/ 38 h 40"/>
                  <a:gd name="T42" fmla="*/ 19 w 51"/>
                  <a:gd name="T43" fmla="*/ 39 h 40"/>
                  <a:gd name="T44" fmla="*/ 28 w 51"/>
                  <a:gd name="T45" fmla="*/ 35 h 40"/>
                  <a:gd name="T46" fmla="*/ 35 w 51"/>
                  <a:gd name="T47" fmla="*/ 26 h 40"/>
                  <a:gd name="T48" fmla="*/ 43 w 51"/>
                  <a:gd name="T49" fmla="*/ 22 h 40"/>
                  <a:gd name="T50" fmla="*/ 48 w 51"/>
                  <a:gd name="T51" fmla="*/ 25 h 40"/>
                  <a:gd name="T52" fmla="*/ 50 w 51"/>
                  <a:gd name="T53" fmla="*/ 30 h 40"/>
                  <a:gd name="T54" fmla="*/ 50 w 51"/>
                  <a:gd name="T55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" h="40">
                    <a:moveTo>
                      <a:pt x="50" y="33"/>
                    </a:moveTo>
                    <a:cubicBezTo>
                      <a:pt x="50" y="31"/>
                      <a:pt x="51" y="26"/>
                      <a:pt x="50" y="24"/>
                    </a:cubicBezTo>
                    <a:cubicBezTo>
                      <a:pt x="50" y="20"/>
                      <a:pt x="48" y="14"/>
                      <a:pt x="45" y="11"/>
                    </a:cubicBezTo>
                    <a:cubicBezTo>
                      <a:pt x="42" y="7"/>
                      <a:pt x="38" y="3"/>
                      <a:pt x="31" y="1"/>
                    </a:cubicBezTo>
                    <a:cubicBezTo>
                      <a:pt x="28" y="0"/>
                      <a:pt x="25" y="0"/>
                      <a:pt x="21" y="1"/>
                    </a:cubicBezTo>
                    <a:cubicBezTo>
                      <a:pt x="18" y="2"/>
                      <a:pt x="15" y="4"/>
                      <a:pt x="12" y="7"/>
                    </a:cubicBezTo>
                    <a:cubicBezTo>
                      <a:pt x="9" y="9"/>
                      <a:pt x="5" y="14"/>
                      <a:pt x="4" y="20"/>
                    </a:cubicBezTo>
                    <a:cubicBezTo>
                      <a:pt x="3" y="22"/>
                      <a:pt x="4" y="26"/>
                      <a:pt x="4" y="29"/>
                    </a:cubicBezTo>
                    <a:cubicBezTo>
                      <a:pt x="4" y="31"/>
                      <a:pt x="3" y="33"/>
                      <a:pt x="3" y="34"/>
                    </a:cubicBezTo>
                    <a:cubicBezTo>
                      <a:pt x="2" y="35"/>
                      <a:pt x="1" y="37"/>
                      <a:pt x="0" y="38"/>
                    </a:cubicBezTo>
                    <a:cubicBezTo>
                      <a:pt x="3" y="37"/>
                      <a:pt x="4" y="37"/>
                      <a:pt x="6" y="35"/>
                    </a:cubicBezTo>
                    <a:cubicBezTo>
                      <a:pt x="8" y="32"/>
                      <a:pt x="9" y="28"/>
                      <a:pt x="10" y="26"/>
                    </a:cubicBezTo>
                    <a:cubicBezTo>
                      <a:pt x="12" y="20"/>
                      <a:pt x="17" y="15"/>
                      <a:pt x="22" y="13"/>
                    </a:cubicBezTo>
                    <a:cubicBezTo>
                      <a:pt x="29" y="11"/>
                      <a:pt x="37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7"/>
                      <a:pt x="30" y="17"/>
                      <a:pt x="27" y="18"/>
                    </a:cubicBezTo>
                    <a:cubicBezTo>
                      <a:pt x="24" y="20"/>
                      <a:pt x="22" y="21"/>
                      <a:pt x="21" y="22"/>
                    </a:cubicBezTo>
                    <a:cubicBezTo>
                      <a:pt x="19" y="24"/>
                      <a:pt x="18" y="26"/>
                      <a:pt x="16" y="28"/>
                    </a:cubicBezTo>
                    <a:cubicBezTo>
                      <a:pt x="15" y="30"/>
                      <a:pt x="14" y="32"/>
                      <a:pt x="12" y="34"/>
                    </a:cubicBezTo>
                    <a:cubicBezTo>
                      <a:pt x="11" y="36"/>
                      <a:pt x="7" y="38"/>
                      <a:pt x="7" y="40"/>
                    </a:cubicBezTo>
                    <a:cubicBezTo>
                      <a:pt x="8" y="39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9" y="39"/>
                    </a:cubicBezTo>
                    <a:cubicBezTo>
                      <a:pt x="22" y="38"/>
                      <a:pt x="26" y="37"/>
                      <a:pt x="28" y="35"/>
                    </a:cubicBezTo>
                    <a:cubicBezTo>
                      <a:pt x="31" y="33"/>
                      <a:pt x="33" y="29"/>
                      <a:pt x="35" y="26"/>
                    </a:cubicBezTo>
                    <a:cubicBezTo>
                      <a:pt x="37" y="24"/>
                      <a:pt x="40" y="21"/>
                      <a:pt x="43" y="22"/>
                    </a:cubicBezTo>
                    <a:cubicBezTo>
                      <a:pt x="45" y="23"/>
                      <a:pt x="46" y="23"/>
                      <a:pt x="48" y="25"/>
                    </a:cubicBezTo>
                    <a:cubicBezTo>
                      <a:pt x="48" y="26"/>
                      <a:pt x="49" y="28"/>
                      <a:pt x="50" y="30"/>
                    </a:cubicBezTo>
                    <a:cubicBezTo>
                      <a:pt x="50" y="31"/>
                      <a:pt x="50" y="34"/>
                      <a:pt x="50" y="3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02" name="Freeform 62"/>
              <p:cNvSpPr>
                <a:spLocks/>
              </p:cNvSpPr>
              <p:nvPr/>
            </p:nvSpPr>
            <p:spPr bwMode="auto">
              <a:xfrm>
                <a:off x="1733" y="1300"/>
                <a:ext cx="196" cy="56"/>
              </a:xfrm>
              <a:custGeom>
                <a:avLst/>
                <a:gdLst>
                  <a:gd name="T0" fmla="*/ 77 w 83"/>
                  <a:gd name="T1" fmla="*/ 10 h 24"/>
                  <a:gd name="T2" fmla="*/ 61 w 83"/>
                  <a:gd name="T3" fmla="*/ 22 h 24"/>
                  <a:gd name="T4" fmla="*/ 33 w 83"/>
                  <a:gd name="T5" fmla="*/ 19 h 24"/>
                  <a:gd name="T6" fmla="*/ 0 w 83"/>
                  <a:gd name="T7" fmla="*/ 0 h 24"/>
                  <a:gd name="T8" fmla="*/ 29 w 83"/>
                  <a:gd name="T9" fmla="*/ 8 h 24"/>
                  <a:gd name="T10" fmla="*/ 48 w 83"/>
                  <a:gd name="T11" fmla="*/ 3 h 24"/>
                  <a:gd name="T12" fmla="*/ 38 w 83"/>
                  <a:gd name="T13" fmla="*/ 10 h 24"/>
                  <a:gd name="T14" fmla="*/ 47 w 83"/>
                  <a:gd name="T15" fmla="*/ 12 h 24"/>
                  <a:gd name="T16" fmla="*/ 65 w 83"/>
                  <a:gd name="T17" fmla="*/ 6 h 24"/>
                  <a:gd name="T18" fmla="*/ 58 w 83"/>
                  <a:gd name="T19" fmla="*/ 13 h 24"/>
                  <a:gd name="T20" fmla="*/ 53 w 83"/>
                  <a:gd name="T21" fmla="*/ 16 h 24"/>
                  <a:gd name="T22" fmla="*/ 75 w 83"/>
                  <a:gd name="T23" fmla="*/ 11 h 24"/>
                  <a:gd name="T24" fmla="*/ 77 w 83"/>
                  <a:gd name="T25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4">
                    <a:moveTo>
                      <a:pt x="77" y="10"/>
                    </a:moveTo>
                    <a:cubicBezTo>
                      <a:pt x="77" y="10"/>
                      <a:pt x="71" y="20"/>
                      <a:pt x="61" y="22"/>
                    </a:cubicBezTo>
                    <a:cubicBezTo>
                      <a:pt x="51" y="24"/>
                      <a:pt x="47" y="24"/>
                      <a:pt x="33" y="19"/>
                    </a:cubicBezTo>
                    <a:cubicBezTo>
                      <a:pt x="19" y="15"/>
                      <a:pt x="0" y="0"/>
                      <a:pt x="0" y="0"/>
                    </a:cubicBezTo>
                    <a:cubicBezTo>
                      <a:pt x="0" y="0"/>
                      <a:pt x="18" y="7"/>
                      <a:pt x="29" y="8"/>
                    </a:cubicBezTo>
                    <a:cubicBezTo>
                      <a:pt x="39" y="8"/>
                      <a:pt x="46" y="3"/>
                      <a:pt x="48" y="3"/>
                    </a:cubicBezTo>
                    <a:cubicBezTo>
                      <a:pt x="49" y="3"/>
                      <a:pt x="43" y="10"/>
                      <a:pt x="38" y="10"/>
                    </a:cubicBezTo>
                    <a:cubicBezTo>
                      <a:pt x="33" y="10"/>
                      <a:pt x="42" y="11"/>
                      <a:pt x="47" y="12"/>
                    </a:cubicBezTo>
                    <a:cubicBezTo>
                      <a:pt x="53" y="12"/>
                      <a:pt x="62" y="8"/>
                      <a:pt x="65" y="6"/>
                    </a:cubicBezTo>
                    <a:cubicBezTo>
                      <a:pt x="68" y="4"/>
                      <a:pt x="63" y="11"/>
                      <a:pt x="58" y="13"/>
                    </a:cubicBezTo>
                    <a:cubicBezTo>
                      <a:pt x="54" y="15"/>
                      <a:pt x="47" y="15"/>
                      <a:pt x="53" y="16"/>
                    </a:cubicBezTo>
                    <a:cubicBezTo>
                      <a:pt x="59" y="18"/>
                      <a:pt x="67" y="18"/>
                      <a:pt x="75" y="11"/>
                    </a:cubicBezTo>
                    <a:cubicBezTo>
                      <a:pt x="83" y="1"/>
                      <a:pt x="77" y="11"/>
                      <a:pt x="77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03" name="Freeform 63"/>
              <p:cNvSpPr>
                <a:spLocks/>
              </p:cNvSpPr>
              <p:nvPr/>
            </p:nvSpPr>
            <p:spPr bwMode="auto">
              <a:xfrm>
                <a:off x="921" y="1937"/>
                <a:ext cx="68" cy="130"/>
              </a:xfrm>
              <a:custGeom>
                <a:avLst/>
                <a:gdLst>
                  <a:gd name="T0" fmla="*/ 14 w 29"/>
                  <a:gd name="T1" fmla="*/ 16 h 55"/>
                  <a:gd name="T2" fmla="*/ 15 w 29"/>
                  <a:gd name="T3" fmla="*/ 39 h 55"/>
                  <a:gd name="T4" fmla="*/ 9 w 29"/>
                  <a:gd name="T5" fmla="*/ 40 h 55"/>
                  <a:gd name="T6" fmla="*/ 1 w 29"/>
                  <a:gd name="T7" fmla="*/ 31 h 55"/>
                  <a:gd name="T8" fmla="*/ 4 w 29"/>
                  <a:gd name="T9" fmla="*/ 32 h 55"/>
                  <a:gd name="T10" fmla="*/ 2 w 29"/>
                  <a:gd name="T11" fmla="*/ 24 h 55"/>
                  <a:gd name="T12" fmla="*/ 8 w 29"/>
                  <a:gd name="T13" fmla="*/ 11 h 55"/>
                  <a:gd name="T14" fmla="*/ 25 w 29"/>
                  <a:gd name="T15" fmla="*/ 2 h 55"/>
                  <a:gd name="T16" fmla="*/ 21 w 29"/>
                  <a:gd name="T17" fmla="*/ 10 h 55"/>
                  <a:gd name="T18" fmla="*/ 27 w 29"/>
                  <a:gd name="T19" fmla="*/ 33 h 55"/>
                  <a:gd name="T20" fmla="*/ 19 w 29"/>
                  <a:gd name="T21" fmla="*/ 40 h 55"/>
                  <a:gd name="T22" fmla="*/ 19 w 29"/>
                  <a:gd name="T23" fmla="*/ 45 h 55"/>
                  <a:gd name="T24" fmla="*/ 14 w 29"/>
                  <a:gd name="T25" fmla="*/ 1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55">
                    <a:moveTo>
                      <a:pt x="14" y="16"/>
                    </a:moveTo>
                    <a:cubicBezTo>
                      <a:pt x="14" y="15"/>
                      <a:pt x="12" y="23"/>
                      <a:pt x="15" y="39"/>
                    </a:cubicBezTo>
                    <a:cubicBezTo>
                      <a:pt x="19" y="55"/>
                      <a:pt x="15" y="38"/>
                      <a:pt x="9" y="40"/>
                    </a:cubicBezTo>
                    <a:cubicBezTo>
                      <a:pt x="3" y="42"/>
                      <a:pt x="0" y="30"/>
                      <a:pt x="1" y="31"/>
                    </a:cubicBezTo>
                    <a:cubicBezTo>
                      <a:pt x="2" y="32"/>
                      <a:pt x="4" y="32"/>
                      <a:pt x="4" y="32"/>
                    </a:cubicBezTo>
                    <a:cubicBezTo>
                      <a:pt x="4" y="32"/>
                      <a:pt x="4" y="32"/>
                      <a:pt x="2" y="24"/>
                    </a:cubicBezTo>
                    <a:cubicBezTo>
                      <a:pt x="0" y="16"/>
                      <a:pt x="3" y="21"/>
                      <a:pt x="8" y="11"/>
                    </a:cubicBezTo>
                    <a:cubicBezTo>
                      <a:pt x="14" y="0"/>
                      <a:pt x="25" y="2"/>
                      <a:pt x="25" y="2"/>
                    </a:cubicBezTo>
                    <a:cubicBezTo>
                      <a:pt x="25" y="2"/>
                      <a:pt x="23" y="3"/>
                      <a:pt x="21" y="10"/>
                    </a:cubicBezTo>
                    <a:cubicBezTo>
                      <a:pt x="19" y="16"/>
                      <a:pt x="26" y="24"/>
                      <a:pt x="27" y="33"/>
                    </a:cubicBezTo>
                    <a:cubicBezTo>
                      <a:pt x="29" y="43"/>
                      <a:pt x="19" y="33"/>
                      <a:pt x="19" y="40"/>
                    </a:cubicBezTo>
                    <a:cubicBezTo>
                      <a:pt x="19" y="47"/>
                      <a:pt x="19" y="47"/>
                      <a:pt x="19" y="45"/>
                    </a:cubicBez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04" name="Freeform 64"/>
              <p:cNvSpPr>
                <a:spLocks/>
              </p:cNvSpPr>
              <p:nvPr/>
            </p:nvSpPr>
            <p:spPr bwMode="auto">
              <a:xfrm>
                <a:off x="1100" y="650"/>
                <a:ext cx="182" cy="165"/>
              </a:xfrm>
              <a:custGeom>
                <a:avLst/>
                <a:gdLst>
                  <a:gd name="T0" fmla="*/ 62 w 77"/>
                  <a:gd name="T1" fmla="*/ 66 h 70"/>
                  <a:gd name="T2" fmla="*/ 65 w 77"/>
                  <a:gd name="T3" fmla="*/ 26 h 70"/>
                  <a:gd name="T4" fmla="*/ 25 w 77"/>
                  <a:gd name="T5" fmla="*/ 11 h 70"/>
                  <a:gd name="T6" fmla="*/ 13 w 77"/>
                  <a:gd name="T7" fmla="*/ 49 h 70"/>
                  <a:gd name="T8" fmla="*/ 42 w 77"/>
                  <a:gd name="T9" fmla="*/ 26 h 70"/>
                  <a:gd name="T10" fmla="*/ 42 w 77"/>
                  <a:gd name="T11" fmla="*/ 26 h 70"/>
                  <a:gd name="T12" fmla="*/ 25 w 77"/>
                  <a:gd name="T13" fmla="*/ 60 h 70"/>
                  <a:gd name="T14" fmla="*/ 4 w 77"/>
                  <a:gd name="T15" fmla="*/ 43 h 70"/>
                  <a:gd name="T16" fmla="*/ 9 w 77"/>
                  <a:gd name="T17" fmla="*/ 17 h 70"/>
                  <a:gd name="T18" fmla="*/ 61 w 77"/>
                  <a:gd name="T19" fmla="*/ 15 h 70"/>
                  <a:gd name="T20" fmla="*/ 65 w 77"/>
                  <a:gd name="T21" fmla="*/ 68 h 70"/>
                  <a:gd name="T22" fmla="*/ 62 w 77"/>
                  <a:gd name="T23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70">
                    <a:moveTo>
                      <a:pt x="62" y="66"/>
                    </a:moveTo>
                    <a:cubicBezTo>
                      <a:pt x="70" y="54"/>
                      <a:pt x="72" y="40"/>
                      <a:pt x="65" y="26"/>
                    </a:cubicBezTo>
                    <a:cubicBezTo>
                      <a:pt x="57" y="11"/>
                      <a:pt x="40" y="5"/>
                      <a:pt x="25" y="11"/>
                    </a:cubicBezTo>
                    <a:cubicBezTo>
                      <a:pt x="10" y="16"/>
                      <a:pt x="0" y="35"/>
                      <a:pt x="13" y="49"/>
                    </a:cubicBezTo>
                    <a:cubicBezTo>
                      <a:pt x="28" y="67"/>
                      <a:pt x="61" y="41"/>
                      <a:pt x="42" y="26"/>
                    </a:cubicBezTo>
                    <a:cubicBezTo>
                      <a:pt x="40" y="24"/>
                      <a:pt x="40" y="24"/>
                      <a:pt x="42" y="26"/>
                    </a:cubicBezTo>
                    <a:cubicBezTo>
                      <a:pt x="60" y="40"/>
                      <a:pt x="43" y="61"/>
                      <a:pt x="25" y="60"/>
                    </a:cubicBezTo>
                    <a:cubicBezTo>
                      <a:pt x="15" y="59"/>
                      <a:pt x="7" y="51"/>
                      <a:pt x="4" y="43"/>
                    </a:cubicBezTo>
                    <a:cubicBezTo>
                      <a:pt x="1" y="33"/>
                      <a:pt x="4" y="24"/>
                      <a:pt x="9" y="17"/>
                    </a:cubicBezTo>
                    <a:cubicBezTo>
                      <a:pt x="21" y="2"/>
                      <a:pt x="46" y="0"/>
                      <a:pt x="61" y="15"/>
                    </a:cubicBezTo>
                    <a:cubicBezTo>
                      <a:pt x="77" y="30"/>
                      <a:pt x="77" y="53"/>
                      <a:pt x="65" y="68"/>
                    </a:cubicBezTo>
                    <a:cubicBezTo>
                      <a:pt x="64" y="70"/>
                      <a:pt x="60" y="68"/>
                      <a:pt x="62" y="6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05" name="Freeform 65"/>
              <p:cNvSpPr>
                <a:spLocks/>
              </p:cNvSpPr>
              <p:nvPr/>
            </p:nvSpPr>
            <p:spPr bwMode="auto">
              <a:xfrm>
                <a:off x="1180" y="570"/>
                <a:ext cx="144" cy="397"/>
              </a:xfrm>
              <a:custGeom>
                <a:avLst/>
                <a:gdLst>
                  <a:gd name="T0" fmla="*/ 32 w 61"/>
                  <a:gd name="T1" fmla="*/ 0 h 168"/>
                  <a:gd name="T2" fmla="*/ 56 w 61"/>
                  <a:gd name="T3" fmla="*/ 42 h 168"/>
                  <a:gd name="T4" fmla="*/ 41 w 61"/>
                  <a:gd name="T5" fmla="*/ 84 h 168"/>
                  <a:gd name="T6" fmla="*/ 24 w 61"/>
                  <a:gd name="T7" fmla="*/ 167 h 168"/>
                  <a:gd name="T8" fmla="*/ 28 w 61"/>
                  <a:gd name="T9" fmla="*/ 168 h 168"/>
                  <a:gd name="T10" fmla="*/ 43 w 61"/>
                  <a:gd name="T11" fmla="*/ 87 h 168"/>
                  <a:gd name="T12" fmla="*/ 61 w 61"/>
                  <a:gd name="T13" fmla="*/ 46 h 168"/>
                  <a:gd name="T14" fmla="*/ 36 w 61"/>
                  <a:gd name="T15" fmla="*/ 1 h 168"/>
                  <a:gd name="T16" fmla="*/ 32 w 61"/>
                  <a:gd name="T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68">
                    <a:moveTo>
                      <a:pt x="32" y="0"/>
                    </a:moveTo>
                    <a:cubicBezTo>
                      <a:pt x="49" y="10"/>
                      <a:pt x="55" y="27"/>
                      <a:pt x="56" y="42"/>
                    </a:cubicBezTo>
                    <a:cubicBezTo>
                      <a:pt x="58" y="60"/>
                      <a:pt x="50" y="73"/>
                      <a:pt x="41" y="84"/>
                    </a:cubicBezTo>
                    <a:cubicBezTo>
                      <a:pt x="25" y="102"/>
                      <a:pt x="0" y="130"/>
                      <a:pt x="24" y="167"/>
                    </a:cubicBezTo>
                    <a:cubicBezTo>
                      <a:pt x="24" y="168"/>
                      <a:pt x="27" y="168"/>
                      <a:pt x="28" y="168"/>
                    </a:cubicBezTo>
                    <a:cubicBezTo>
                      <a:pt x="5" y="133"/>
                      <a:pt x="28" y="105"/>
                      <a:pt x="43" y="87"/>
                    </a:cubicBezTo>
                    <a:cubicBezTo>
                      <a:pt x="53" y="76"/>
                      <a:pt x="61" y="64"/>
                      <a:pt x="61" y="46"/>
                    </a:cubicBezTo>
                    <a:cubicBezTo>
                      <a:pt x="60" y="31"/>
                      <a:pt x="53" y="12"/>
                      <a:pt x="36" y="1"/>
                    </a:cubicBezTo>
                    <a:cubicBezTo>
                      <a:pt x="35" y="1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06" name="Freeform 66"/>
              <p:cNvSpPr>
                <a:spLocks/>
              </p:cNvSpPr>
              <p:nvPr/>
            </p:nvSpPr>
            <p:spPr bwMode="auto">
              <a:xfrm>
                <a:off x="1213" y="811"/>
                <a:ext cx="239" cy="274"/>
              </a:xfrm>
              <a:custGeom>
                <a:avLst/>
                <a:gdLst>
                  <a:gd name="T0" fmla="*/ 64 w 101"/>
                  <a:gd name="T1" fmla="*/ 115 h 116"/>
                  <a:gd name="T2" fmla="*/ 98 w 101"/>
                  <a:gd name="T3" fmla="*/ 51 h 116"/>
                  <a:gd name="T4" fmla="*/ 49 w 101"/>
                  <a:gd name="T5" fmla="*/ 1 h 116"/>
                  <a:gd name="T6" fmla="*/ 3 w 101"/>
                  <a:gd name="T7" fmla="*/ 49 h 116"/>
                  <a:gd name="T8" fmla="*/ 23 w 101"/>
                  <a:gd name="T9" fmla="*/ 78 h 116"/>
                  <a:gd name="T10" fmla="*/ 57 w 101"/>
                  <a:gd name="T11" fmla="*/ 73 h 116"/>
                  <a:gd name="T12" fmla="*/ 63 w 101"/>
                  <a:gd name="T13" fmla="*/ 40 h 116"/>
                  <a:gd name="T14" fmla="*/ 59 w 101"/>
                  <a:gd name="T15" fmla="*/ 42 h 116"/>
                  <a:gd name="T16" fmla="*/ 45 w 101"/>
                  <a:gd name="T17" fmla="*/ 76 h 116"/>
                  <a:gd name="T18" fmla="*/ 11 w 101"/>
                  <a:gd name="T19" fmla="*/ 62 h 116"/>
                  <a:gd name="T20" fmla="*/ 11 w 101"/>
                  <a:gd name="T21" fmla="*/ 25 h 116"/>
                  <a:gd name="T22" fmla="*/ 43 w 101"/>
                  <a:gd name="T23" fmla="*/ 5 h 116"/>
                  <a:gd name="T24" fmla="*/ 94 w 101"/>
                  <a:gd name="T25" fmla="*/ 48 h 116"/>
                  <a:gd name="T26" fmla="*/ 64 w 101"/>
                  <a:gd name="T27" fmla="*/ 115 h 116"/>
                  <a:gd name="T28" fmla="*/ 64 w 101"/>
                  <a:gd name="T29" fmla="*/ 11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" h="116">
                    <a:moveTo>
                      <a:pt x="64" y="115"/>
                    </a:moveTo>
                    <a:cubicBezTo>
                      <a:pt x="87" y="103"/>
                      <a:pt x="101" y="77"/>
                      <a:pt x="98" y="51"/>
                    </a:cubicBezTo>
                    <a:cubicBezTo>
                      <a:pt x="95" y="24"/>
                      <a:pt x="77" y="2"/>
                      <a:pt x="49" y="1"/>
                    </a:cubicBezTo>
                    <a:cubicBezTo>
                      <a:pt x="23" y="0"/>
                      <a:pt x="0" y="22"/>
                      <a:pt x="3" y="49"/>
                    </a:cubicBezTo>
                    <a:cubicBezTo>
                      <a:pt x="5" y="61"/>
                      <a:pt x="11" y="73"/>
                      <a:pt x="23" y="78"/>
                    </a:cubicBezTo>
                    <a:cubicBezTo>
                      <a:pt x="34" y="83"/>
                      <a:pt x="47" y="81"/>
                      <a:pt x="57" y="73"/>
                    </a:cubicBezTo>
                    <a:cubicBezTo>
                      <a:pt x="66" y="65"/>
                      <a:pt x="67" y="51"/>
                      <a:pt x="63" y="40"/>
                    </a:cubicBezTo>
                    <a:cubicBezTo>
                      <a:pt x="62" y="38"/>
                      <a:pt x="58" y="40"/>
                      <a:pt x="59" y="42"/>
                    </a:cubicBezTo>
                    <a:cubicBezTo>
                      <a:pt x="65" y="56"/>
                      <a:pt x="59" y="71"/>
                      <a:pt x="45" y="76"/>
                    </a:cubicBezTo>
                    <a:cubicBezTo>
                      <a:pt x="32" y="80"/>
                      <a:pt x="18" y="73"/>
                      <a:pt x="11" y="62"/>
                    </a:cubicBezTo>
                    <a:cubicBezTo>
                      <a:pt x="5" y="51"/>
                      <a:pt x="6" y="36"/>
                      <a:pt x="11" y="25"/>
                    </a:cubicBezTo>
                    <a:cubicBezTo>
                      <a:pt x="18" y="13"/>
                      <a:pt x="30" y="7"/>
                      <a:pt x="43" y="5"/>
                    </a:cubicBezTo>
                    <a:cubicBezTo>
                      <a:pt x="70" y="1"/>
                      <a:pt x="90" y="23"/>
                      <a:pt x="94" y="48"/>
                    </a:cubicBezTo>
                    <a:cubicBezTo>
                      <a:pt x="98" y="74"/>
                      <a:pt x="86" y="103"/>
                      <a:pt x="64" y="115"/>
                    </a:cubicBezTo>
                    <a:cubicBezTo>
                      <a:pt x="62" y="116"/>
                      <a:pt x="62" y="116"/>
                      <a:pt x="64" y="11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07" name="Freeform 67"/>
              <p:cNvSpPr>
                <a:spLocks/>
              </p:cNvSpPr>
              <p:nvPr/>
            </p:nvSpPr>
            <p:spPr bwMode="auto">
              <a:xfrm>
                <a:off x="1388" y="636"/>
                <a:ext cx="234" cy="458"/>
              </a:xfrm>
              <a:custGeom>
                <a:avLst/>
                <a:gdLst>
                  <a:gd name="T0" fmla="*/ 99 w 99"/>
                  <a:gd name="T1" fmla="*/ 2 h 194"/>
                  <a:gd name="T2" fmla="*/ 48 w 99"/>
                  <a:gd name="T3" fmla="*/ 30 h 194"/>
                  <a:gd name="T4" fmla="*/ 37 w 99"/>
                  <a:gd name="T5" fmla="*/ 88 h 194"/>
                  <a:gd name="T6" fmla="*/ 1 w 99"/>
                  <a:gd name="T7" fmla="*/ 194 h 194"/>
                  <a:gd name="T8" fmla="*/ 1 w 99"/>
                  <a:gd name="T9" fmla="*/ 194 h 194"/>
                  <a:gd name="T10" fmla="*/ 32 w 99"/>
                  <a:gd name="T11" fmla="*/ 91 h 194"/>
                  <a:gd name="T12" fmla="*/ 41 w 99"/>
                  <a:gd name="T13" fmla="*/ 31 h 194"/>
                  <a:gd name="T14" fmla="*/ 99 w 99"/>
                  <a:gd name="T15" fmla="*/ 2 h 194"/>
                  <a:gd name="T16" fmla="*/ 99 w 99"/>
                  <a:gd name="T17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94">
                    <a:moveTo>
                      <a:pt x="99" y="2"/>
                    </a:moveTo>
                    <a:cubicBezTo>
                      <a:pt x="76" y="0"/>
                      <a:pt x="59" y="15"/>
                      <a:pt x="48" y="30"/>
                    </a:cubicBezTo>
                    <a:cubicBezTo>
                      <a:pt x="34" y="48"/>
                      <a:pt x="34" y="69"/>
                      <a:pt x="37" y="88"/>
                    </a:cubicBezTo>
                    <a:cubicBezTo>
                      <a:pt x="41" y="121"/>
                      <a:pt x="49" y="171"/>
                      <a:pt x="1" y="194"/>
                    </a:cubicBezTo>
                    <a:cubicBezTo>
                      <a:pt x="0" y="194"/>
                      <a:pt x="2" y="193"/>
                      <a:pt x="1" y="194"/>
                    </a:cubicBezTo>
                    <a:cubicBezTo>
                      <a:pt x="47" y="172"/>
                      <a:pt x="37" y="122"/>
                      <a:pt x="32" y="91"/>
                    </a:cubicBezTo>
                    <a:cubicBezTo>
                      <a:pt x="29" y="70"/>
                      <a:pt x="29" y="51"/>
                      <a:pt x="41" y="31"/>
                    </a:cubicBezTo>
                    <a:cubicBezTo>
                      <a:pt x="51" y="15"/>
                      <a:pt x="75" y="0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08" name="Freeform 68"/>
              <p:cNvSpPr>
                <a:spLocks/>
              </p:cNvSpPr>
              <p:nvPr/>
            </p:nvSpPr>
            <p:spPr bwMode="auto">
              <a:xfrm>
                <a:off x="1343" y="1018"/>
                <a:ext cx="331" cy="282"/>
              </a:xfrm>
              <a:custGeom>
                <a:avLst/>
                <a:gdLst>
                  <a:gd name="T0" fmla="*/ 4 w 140"/>
                  <a:gd name="T1" fmla="*/ 59 h 119"/>
                  <a:gd name="T2" fmla="*/ 67 w 140"/>
                  <a:gd name="T3" fmla="*/ 7 h 119"/>
                  <a:gd name="T4" fmla="*/ 131 w 140"/>
                  <a:gd name="T5" fmla="*/ 57 h 119"/>
                  <a:gd name="T6" fmla="*/ 74 w 140"/>
                  <a:gd name="T7" fmla="*/ 108 h 119"/>
                  <a:gd name="T8" fmla="*/ 50 w 140"/>
                  <a:gd name="T9" fmla="*/ 72 h 119"/>
                  <a:gd name="T10" fmla="*/ 84 w 140"/>
                  <a:gd name="T11" fmla="*/ 46 h 119"/>
                  <a:gd name="T12" fmla="*/ 86 w 140"/>
                  <a:gd name="T13" fmla="*/ 43 h 119"/>
                  <a:gd name="T14" fmla="*/ 53 w 140"/>
                  <a:gd name="T15" fmla="*/ 54 h 119"/>
                  <a:gd name="T16" fmla="*/ 49 w 140"/>
                  <a:gd name="T17" fmla="*/ 90 h 119"/>
                  <a:gd name="T18" fmla="*/ 116 w 140"/>
                  <a:gd name="T19" fmla="*/ 104 h 119"/>
                  <a:gd name="T20" fmla="*/ 127 w 140"/>
                  <a:gd name="T21" fmla="*/ 33 h 119"/>
                  <a:gd name="T22" fmla="*/ 57 w 140"/>
                  <a:gd name="T23" fmla="*/ 5 h 119"/>
                  <a:gd name="T24" fmla="*/ 1 w 140"/>
                  <a:gd name="T25" fmla="*/ 58 h 119"/>
                  <a:gd name="T26" fmla="*/ 4 w 140"/>
                  <a:gd name="T27" fmla="*/ 5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0" h="119">
                    <a:moveTo>
                      <a:pt x="4" y="59"/>
                    </a:moveTo>
                    <a:cubicBezTo>
                      <a:pt x="12" y="30"/>
                      <a:pt x="37" y="10"/>
                      <a:pt x="67" y="7"/>
                    </a:cubicBezTo>
                    <a:cubicBezTo>
                      <a:pt x="99" y="5"/>
                      <a:pt x="127" y="25"/>
                      <a:pt x="131" y="57"/>
                    </a:cubicBezTo>
                    <a:cubicBezTo>
                      <a:pt x="136" y="89"/>
                      <a:pt x="106" y="117"/>
                      <a:pt x="74" y="108"/>
                    </a:cubicBezTo>
                    <a:cubicBezTo>
                      <a:pt x="59" y="103"/>
                      <a:pt x="49" y="88"/>
                      <a:pt x="50" y="72"/>
                    </a:cubicBezTo>
                    <a:cubicBezTo>
                      <a:pt x="50" y="54"/>
                      <a:pt x="67" y="42"/>
                      <a:pt x="84" y="46"/>
                    </a:cubicBezTo>
                    <a:cubicBezTo>
                      <a:pt x="87" y="47"/>
                      <a:pt x="88" y="43"/>
                      <a:pt x="86" y="43"/>
                    </a:cubicBezTo>
                    <a:cubicBezTo>
                      <a:pt x="74" y="40"/>
                      <a:pt x="60" y="44"/>
                      <a:pt x="53" y="54"/>
                    </a:cubicBezTo>
                    <a:cubicBezTo>
                      <a:pt x="45" y="64"/>
                      <a:pt x="44" y="78"/>
                      <a:pt x="49" y="90"/>
                    </a:cubicBezTo>
                    <a:cubicBezTo>
                      <a:pt x="60" y="116"/>
                      <a:pt x="95" y="119"/>
                      <a:pt x="116" y="104"/>
                    </a:cubicBezTo>
                    <a:cubicBezTo>
                      <a:pt x="138" y="88"/>
                      <a:pt x="140" y="56"/>
                      <a:pt x="127" y="33"/>
                    </a:cubicBezTo>
                    <a:cubicBezTo>
                      <a:pt x="113" y="8"/>
                      <a:pt x="83" y="0"/>
                      <a:pt x="57" y="5"/>
                    </a:cubicBezTo>
                    <a:cubicBezTo>
                      <a:pt x="30" y="10"/>
                      <a:pt x="8" y="32"/>
                      <a:pt x="1" y="58"/>
                    </a:cubicBezTo>
                    <a:cubicBezTo>
                      <a:pt x="0" y="60"/>
                      <a:pt x="4" y="62"/>
                      <a:pt x="4" y="5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09" name="Freeform 69"/>
              <p:cNvSpPr>
                <a:spLocks/>
              </p:cNvSpPr>
              <p:nvPr/>
            </p:nvSpPr>
            <p:spPr bwMode="auto">
              <a:xfrm>
                <a:off x="1398" y="641"/>
                <a:ext cx="75" cy="163"/>
              </a:xfrm>
              <a:custGeom>
                <a:avLst/>
                <a:gdLst>
                  <a:gd name="T0" fmla="*/ 28 w 32"/>
                  <a:gd name="T1" fmla="*/ 32 h 69"/>
                  <a:gd name="T2" fmla="*/ 22 w 32"/>
                  <a:gd name="T3" fmla="*/ 17 h 69"/>
                  <a:gd name="T4" fmla="*/ 19 w 32"/>
                  <a:gd name="T5" fmla="*/ 21 h 69"/>
                  <a:gd name="T6" fmla="*/ 15 w 32"/>
                  <a:gd name="T7" fmla="*/ 11 h 69"/>
                  <a:gd name="T8" fmla="*/ 11 w 32"/>
                  <a:gd name="T9" fmla="*/ 16 h 69"/>
                  <a:gd name="T10" fmla="*/ 3 w 32"/>
                  <a:gd name="T11" fmla="*/ 6 h 69"/>
                  <a:gd name="T12" fmla="*/ 9 w 32"/>
                  <a:gd name="T13" fmla="*/ 4 h 69"/>
                  <a:gd name="T14" fmla="*/ 4 w 32"/>
                  <a:gd name="T15" fmla="*/ 1 h 69"/>
                  <a:gd name="T16" fmla="*/ 0 w 32"/>
                  <a:gd name="T17" fmla="*/ 8 h 69"/>
                  <a:gd name="T18" fmla="*/ 3 w 32"/>
                  <a:gd name="T19" fmla="*/ 16 h 69"/>
                  <a:gd name="T20" fmla="*/ 5 w 32"/>
                  <a:gd name="T21" fmla="*/ 24 h 69"/>
                  <a:gd name="T22" fmla="*/ 1 w 32"/>
                  <a:gd name="T23" fmla="*/ 23 h 69"/>
                  <a:gd name="T24" fmla="*/ 3 w 32"/>
                  <a:gd name="T25" fmla="*/ 28 h 69"/>
                  <a:gd name="T26" fmla="*/ 7 w 32"/>
                  <a:gd name="T27" fmla="*/ 33 h 69"/>
                  <a:gd name="T28" fmla="*/ 4 w 32"/>
                  <a:gd name="T29" fmla="*/ 34 h 69"/>
                  <a:gd name="T30" fmla="*/ 5 w 32"/>
                  <a:gd name="T31" fmla="*/ 39 h 69"/>
                  <a:gd name="T32" fmla="*/ 24 w 32"/>
                  <a:gd name="T33" fmla="*/ 60 h 69"/>
                  <a:gd name="T34" fmla="*/ 26 w 32"/>
                  <a:gd name="T35" fmla="*/ 68 h 69"/>
                  <a:gd name="T36" fmla="*/ 24 w 32"/>
                  <a:gd name="T37" fmla="*/ 60 h 69"/>
                  <a:gd name="T38" fmla="*/ 27 w 32"/>
                  <a:gd name="T39" fmla="*/ 41 h 69"/>
                  <a:gd name="T40" fmla="*/ 28 w 32"/>
                  <a:gd name="T41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9">
                    <a:moveTo>
                      <a:pt x="28" y="32"/>
                    </a:moveTo>
                    <a:cubicBezTo>
                      <a:pt x="23" y="35"/>
                      <a:pt x="24" y="18"/>
                      <a:pt x="22" y="17"/>
                    </a:cubicBezTo>
                    <a:cubicBezTo>
                      <a:pt x="20" y="16"/>
                      <a:pt x="19" y="21"/>
                      <a:pt x="19" y="21"/>
                    </a:cubicBezTo>
                    <a:cubicBezTo>
                      <a:pt x="19" y="21"/>
                      <a:pt x="17" y="12"/>
                      <a:pt x="15" y="11"/>
                    </a:cubicBezTo>
                    <a:cubicBezTo>
                      <a:pt x="12" y="10"/>
                      <a:pt x="11" y="15"/>
                      <a:pt x="11" y="16"/>
                    </a:cubicBezTo>
                    <a:cubicBezTo>
                      <a:pt x="11" y="17"/>
                      <a:pt x="2" y="11"/>
                      <a:pt x="3" y="6"/>
                    </a:cubicBezTo>
                    <a:cubicBezTo>
                      <a:pt x="4" y="0"/>
                      <a:pt x="9" y="4"/>
                      <a:pt x="9" y="4"/>
                    </a:cubicBezTo>
                    <a:cubicBezTo>
                      <a:pt x="9" y="4"/>
                      <a:pt x="7" y="0"/>
                      <a:pt x="4" y="1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10"/>
                      <a:pt x="1" y="12"/>
                      <a:pt x="3" y="16"/>
                    </a:cubicBezTo>
                    <a:cubicBezTo>
                      <a:pt x="5" y="20"/>
                      <a:pt x="5" y="24"/>
                      <a:pt x="5" y="24"/>
                    </a:cubicBezTo>
                    <a:cubicBezTo>
                      <a:pt x="5" y="24"/>
                      <a:pt x="2" y="22"/>
                      <a:pt x="1" y="23"/>
                    </a:cubicBezTo>
                    <a:cubicBezTo>
                      <a:pt x="0" y="25"/>
                      <a:pt x="0" y="26"/>
                      <a:pt x="3" y="28"/>
                    </a:cubicBezTo>
                    <a:cubicBezTo>
                      <a:pt x="5" y="30"/>
                      <a:pt x="7" y="33"/>
                      <a:pt x="7" y="33"/>
                    </a:cubicBezTo>
                    <a:cubicBezTo>
                      <a:pt x="7" y="33"/>
                      <a:pt x="4" y="33"/>
                      <a:pt x="4" y="34"/>
                    </a:cubicBezTo>
                    <a:cubicBezTo>
                      <a:pt x="3" y="36"/>
                      <a:pt x="3" y="37"/>
                      <a:pt x="5" y="39"/>
                    </a:cubicBezTo>
                    <a:cubicBezTo>
                      <a:pt x="8" y="40"/>
                      <a:pt x="20" y="50"/>
                      <a:pt x="24" y="60"/>
                    </a:cubicBezTo>
                    <a:cubicBezTo>
                      <a:pt x="28" y="69"/>
                      <a:pt x="26" y="68"/>
                      <a:pt x="26" y="6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59"/>
                      <a:pt x="21" y="47"/>
                      <a:pt x="27" y="41"/>
                    </a:cubicBezTo>
                    <a:cubicBezTo>
                      <a:pt x="32" y="35"/>
                      <a:pt x="28" y="32"/>
                      <a:pt x="28" y="3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10" name="Freeform 70"/>
              <p:cNvSpPr>
                <a:spLocks/>
              </p:cNvSpPr>
              <p:nvPr/>
            </p:nvSpPr>
            <p:spPr bwMode="auto">
              <a:xfrm>
                <a:off x="1466" y="752"/>
                <a:ext cx="109" cy="85"/>
              </a:xfrm>
              <a:custGeom>
                <a:avLst/>
                <a:gdLst>
                  <a:gd name="T0" fmla="*/ 11 w 46"/>
                  <a:gd name="T1" fmla="*/ 25 h 36"/>
                  <a:gd name="T2" fmla="*/ 30 w 46"/>
                  <a:gd name="T3" fmla="*/ 29 h 36"/>
                  <a:gd name="T4" fmla="*/ 27 w 46"/>
                  <a:gd name="T5" fmla="*/ 27 h 36"/>
                  <a:gd name="T6" fmla="*/ 36 w 46"/>
                  <a:gd name="T7" fmla="*/ 22 h 36"/>
                  <a:gd name="T8" fmla="*/ 35 w 46"/>
                  <a:gd name="T9" fmla="*/ 14 h 36"/>
                  <a:gd name="T10" fmla="*/ 46 w 46"/>
                  <a:gd name="T11" fmla="*/ 3 h 36"/>
                  <a:gd name="T12" fmla="*/ 35 w 46"/>
                  <a:gd name="T13" fmla="*/ 5 h 36"/>
                  <a:gd name="T14" fmla="*/ 30 w 46"/>
                  <a:gd name="T15" fmla="*/ 7 h 36"/>
                  <a:gd name="T16" fmla="*/ 29 w 46"/>
                  <a:gd name="T17" fmla="*/ 3 h 36"/>
                  <a:gd name="T18" fmla="*/ 23 w 46"/>
                  <a:gd name="T19" fmla="*/ 3 h 36"/>
                  <a:gd name="T20" fmla="*/ 19 w 46"/>
                  <a:gd name="T21" fmla="*/ 6 h 36"/>
                  <a:gd name="T22" fmla="*/ 15 w 46"/>
                  <a:gd name="T23" fmla="*/ 0 h 36"/>
                  <a:gd name="T24" fmla="*/ 7 w 46"/>
                  <a:gd name="T25" fmla="*/ 14 h 36"/>
                  <a:gd name="T26" fmla="*/ 8 w 46"/>
                  <a:gd name="T27" fmla="*/ 21 h 36"/>
                  <a:gd name="T28" fmla="*/ 0 w 46"/>
                  <a:gd name="T29" fmla="*/ 21 h 36"/>
                  <a:gd name="T30" fmla="*/ 11 w 46"/>
                  <a:gd name="T31" fmla="*/ 26 h 36"/>
                  <a:gd name="T32" fmla="*/ 11 w 46"/>
                  <a:gd name="T33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36">
                    <a:moveTo>
                      <a:pt x="11" y="25"/>
                    </a:moveTo>
                    <a:cubicBezTo>
                      <a:pt x="12" y="34"/>
                      <a:pt x="24" y="36"/>
                      <a:pt x="30" y="29"/>
                    </a:cubicBezTo>
                    <a:cubicBezTo>
                      <a:pt x="29" y="28"/>
                      <a:pt x="28" y="28"/>
                      <a:pt x="27" y="27"/>
                    </a:cubicBezTo>
                    <a:cubicBezTo>
                      <a:pt x="29" y="25"/>
                      <a:pt x="33" y="25"/>
                      <a:pt x="36" y="22"/>
                    </a:cubicBezTo>
                    <a:cubicBezTo>
                      <a:pt x="38" y="19"/>
                      <a:pt x="39" y="16"/>
                      <a:pt x="35" y="14"/>
                    </a:cubicBezTo>
                    <a:cubicBezTo>
                      <a:pt x="36" y="11"/>
                      <a:pt x="42" y="4"/>
                      <a:pt x="46" y="3"/>
                    </a:cubicBezTo>
                    <a:cubicBezTo>
                      <a:pt x="43" y="3"/>
                      <a:pt x="38" y="4"/>
                      <a:pt x="35" y="5"/>
                    </a:cubicBezTo>
                    <a:cubicBezTo>
                      <a:pt x="33" y="5"/>
                      <a:pt x="31" y="7"/>
                      <a:pt x="30" y="7"/>
                    </a:cubicBezTo>
                    <a:cubicBezTo>
                      <a:pt x="29" y="6"/>
                      <a:pt x="30" y="4"/>
                      <a:pt x="29" y="3"/>
                    </a:cubicBezTo>
                    <a:cubicBezTo>
                      <a:pt x="28" y="3"/>
                      <a:pt x="24" y="3"/>
                      <a:pt x="23" y="3"/>
                    </a:cubicBezTo>
                    <a:cubicBezTo>
                      <a:pt x="21" y="4"/>
                      <a:pt x="20" y="5"/>
                      <a:pt x="19" y="6"/>
                    </a:cubicBezTo>
                    <a:cubicBezTo>
                      <a:pt x="14" y="7"/>
                      <a:pt x="18" y="1"/>
                      <a:pt x="15" y="0"/>
                    </a:cubicBezTo>
                    <a:cubicBezTo>
                      <a:pt x="10" y="5"/>
                      <a:pt x="6" y="7"/>
                      <a:pt x="7" y="14"/>
                    </a:cubicBezTo>
                    <a:cubicBezTo>
                      <a:pt x="7" y="16"/>
                      <a:pt x="10" y="20"/>
                      <a:pt x="8" y="21"/>
                    </a:cubicBezTo>
                    <a:cubicBezTo>
                      <a:pt x="6" y="22"/>
                      <a:pt x="1" y="21"/>
                      <a:pt x="0" y="21"/>
                    </a:cubicBezTo>
                    <a:cubicBezTo>
                      <a:pt x="2" y="25"/>
                      <a:pt x="13" y="18"/>
                      <a:pt x="11" y="26"/>
                    </a:cubicBezTo>
                    <a:lnTo>
                      <a:pt x="11" y="25"/>
                    </a:ln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11" name="Freeform 71"/>
              <p:cNvSpPr>
                <a:spLocks/>
              </p:cNvSpPr>
              <p:nvPr/>
            </p:nvSpPr>
            <p:spPr bwMode="auto">
              <a:xfrm>
                <a:off x="1683" y="808"/>
                <a:ext cx="88" cy="118"/>
              </a:xfrm>
              <a:custGeom>
                <a:avLst/>
                <a:gdLst>
                  <a:gd name="T0" fmla="*/ 22 w 37"/>
                  <a:gd name="T1" fmla="*/ 40 h 50"/>
                  <a:gd name="T2" fmla="*/ 33 w 37"/>
                  <a:gd name="T3" fmla="*/ 24 h 50"/>
                  <a:gd name="T4" fmla="*/ 30 w 37"/>
                  <a:gd name="T5" fmla="*/ 26 h 50"/>
                  <a:gd name="T6" fmla="*/ 28 w 37"/>
                  <a:gd name="T7" fmla="*/ 16 h 50"/>
                  <a:gd name="T8" fmla="*/ 20 w 37"/>
                  <a:gd name="T9" fmla="*/ 14 h 50"/>
                  <a:gd name="T10" fmla="*/ 14 w 37"/>
                  <a:gd name="T11" fmla="*/ 0 h 50"/>
                  <a:gd name="T12" fmla="*/ 12 w 37"/>
                  <a:gd name="T13" fmla="*/ 11 h 50"/>
                  <a:gd name="T14" fmla="*/ 12 w 37"/>
                  <a:gd name="T15" fmla="*/ 16 h 50"/>
                  <a:gd name="T16" fmla="*/ 8 w 37"/>
                  <a:gd name="T17" fmla="*/ 16 h 50"/>
                  <a:gd name="T18" fmla="*/ 6 w 37"/>
                  <a:gd name="T19" fmla="*/ 21 h 50"/>
                  <a:gd name="T20" fmla="*/ 7 w 37"/>
                  <a:gd name="T21" fmla="*/ 26 h 50"/>
                  <a:gd name="T22" fmla="*/ 0 w 37"/>
                  <a:gd name="T23" fmla="*/ 28 h 50"/>
                  <a:gd name="T24" fmla="*/ 10 w 37"/>
                  <a:gd name="T25" fmla="*/ 40 h 50"/>
                  <a:gd name="T26" fmla="*/ 17 w 37"/>
                  <a:gd name="T27" fmla="*/ 42 h 50"/>
                  <a:gd name="T28" fmla="*/ 15 w 37"/>
                  <a:gd name="T29" fmla="*/ 50 h 50"/>
                  <a:gd name="T30" fmla="*/ 23 w 37"/>
                  <a:gd name="T31" fmla="*/ 40 h 50"/>
                  <a:gd name="T32" fmla="*/ 22 w 37"/>
                  <a:gd name="T3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50">
                    <a:moveTo>
                      <a:pt x="22" y="40"/>
                    </a:moveTo>
                    <a:cubicBezTo>
                      <a:pt x="31" y="42"/>
                      <a:pt x="37" y="32"/>
                      <a:pt x="33" y="24"/>
                    </a:cubicBezTo>
                    <a:cubicBezTo>
                      <a:pt x="32" y="25"/>
                      <a:pt x="31" y="25"/>
                      <a:pt x="30" y="26"/>
                    </a:cubicBezTo>
                    <a:cubicBezTo>
                      <a:pt x="28" y="23"/>
                      <a:pt x="30" y="19"/>
                      <a:pt x="28" y="16"/>
                    </a:cubicBezTo>
                    <a:cubicBezTo>
                      <a:pt x="26" y="13"/>
                      <a:pt x="24" y="11"/>
                      <a:pt x="20" y="14"/>
                    </a:cubicBezTo>
                    <a:cubicBezTo>
                      <a:pt x="18" y="12"/>
                      <a:pt x="13" y="4"/>
                      <a:pt x="14" y="0"/>
                    </a:cubicBezTo>
                    <a:cubicBezTo>
                      <a:pt x="12" y="3"/>
                      <a:pt x="12" y="8"/>
                      <a:pt x="12" y="11"/>
                    </a:cubicBezTo>
                    <a:cubicBezTo>
                      <a:pt x="12" y="12"/>
                      <a:pt x="13" y="15"/>
                      <a:pt x="12" y="16"/>
                    </a:cubicBezTo>
                    <a:cubicBezTo>
                      <a:pt x="10" y="17"/>
                      <a:pt x="9" y="15"/>
                      <a:pt x="8" y="16"/>
                    </a:cubicBezTo>
                    <a:cubicBezTo>
                      <a:pt x="7" y="17"/>
                      <a:pt x="6" y="20"/>
                      <a:pt x="6" y="21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31"/>
                      <a:pt x="2" y="25"/>
                      <a:pt x="0" y="28"/>
                    </a:cubicBezTo>
                    <a:cubicBezTo>
                      <a:pt x="3" y="34"/>
                      <a:pt x="3" y="39"/>
                      <a:pt x="10" y="40"/>
                    </a:cubicBezTo>
                    <a:cubicBezTo>
                      <a:pt x="13" y="41"/>
                      <a:pt x="17" y="39"/>
                      <a:pt x="17" y="42"/>
                    </a:cubicBezTo>
                    <a:cubicBezTo>
                      <a:pt x="17" y="44"/>
                      <a:pt x="15" y="48"/>
                      <a:pt x="15" y="50"/>
                    </a:cubicBezTo>
                    <a:cubicBezTo>
                      <a:pt x="19" y="49"/>
                      <a:pt x="16" y="36"/>
                      <a:pt x="23" y="40"/>
                    </a:cubicBezTo>
                    <a:lnTo>
                      <a:pt x="22" y="40"/>
                    </a:ln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12" name="Freeform 72"/>
              <p:cNvSpPr>
                <a:spLocks/>
              </p:cNvSpPr>
              <p:nvPr/>
            </p:nvSpPr>
            <p:spPr bwMode="auto">
              <a:xfrm>
                <a:off x="1790" y="945"/>
                <a:ext cx="156" cy="64"/>
              </a:xfrm>
              <a:custGeom>
                <a:avLst/>
                <a:gdLst>
                  <a:gd name="T0" fmla="*/ 26 w 66"/>
                  <a:gd name="T1" fmla="*/ 25 h 27"/>
                  <a:gd name="T2" fmla="*/ 40 w 66"/>
                  <a:gd name="T3" fmla="*/ 26 h 27"/>
                  <a:gd name="T4" fmla="*/ 40 w 66"/>
                  <a:gd name="T5" fmla="*/ 22 h 27"/>
                  <a:gd name="T6" fmla="*/ 50 w 66"/>
                  <a:gd name="T7" fmla="*/ 22 h 27"/>
                  <a:gd name="T8" fmla="*/ 49 w 66"/>
                  <a:gd name="T9" fmla="*/ 17 h 27"/>
                  <a:gd name="T10" fmla="*/ 62 w 66"/>
                  <a:gd name="T11" fmla="*/ 14 h 27"/>
                  <a:gd name="T12" fmla="*/ 59 w 66"/>
                  <a:gd name="T13" fmla="*/ 20 h 27"/>
                  <a:gd name="T14" fmla="*/ 65 w 66"/>
                  <a:gd name="T15" fmla="*/ 17 h 27"/>
                  <a:gd name="T16" fmla="*/ 63 w 66"/>
                  <a:gd name="T17" fmla="*/ 11 h 27"/>
                  <a:gd name="T18" fmla="*/ 55 w 66"/>
                  <a:gd name="T19" fmla="*/ 10 h 27"/>
                  <a:gd name="T20" fmla="*/ 48 w 66"/>
                  <a:gd name="T21" fmla="*/ 8 h 27"/>
                  <a:gd name="T22" fmla="*/ 51 w 66"/>
                  <a:gd name="T23" fmla="*/ 4 h 27"/>
                  <a:gd name="T24" fmla="*/ 47 w 66"/>
                  <a:gd name="T25" fmla="*/ 4 h 27"/>
                  <a:gd name="T26" fmla="*/ 39 w 66"/>
                  <a:gd name="T27" fmla="*/ 6 h 27"/>
                  <a:gd name="T28" fmla="*/ 42 w 66"/>
                  <a:gd name="T29" fmla="*/ 2 h 27"/>
                  <a:gd name="T30" fmla="*/ 37 w 66"/>
                  <a:gd name="T31" fmla="*/ 1 h 27"/>
                  <a:gd name="T32" fmla="*/ 9 w 66"/>
                  <a:gd name="T33" fmla="*/ 9 h 27"/>
                  <a:gd name="T34" fmla="*/ 1 w 66"/>
                  <a:gd name="T35" fmla="*/ 6 h 27"/>
                  <a:gd name="T36" fmla="*/ 9 w 66"/>
                  <a:gd name="T37" fmla="*/ 9 h 27"/>
                  <a:gd name="T38" fmla="*/ 20 w 66"/>
                  <a:gd name="T39" fmla="*/ 20 h 27"/>
                  <a:gd name="T40" fmla="*/ 26 w 66"/>
                  <a:gd name="T41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6" h="27">
                    <a:moveTo>
                      <a:pt x="26" y="25"/>
                    </a:moveTo>
                    <a:cubicBezTo>
                      <a:pt x="27" y="18"/>
                      <a:pt x="39" y="27"/>
                      <a:pt x="40" y="26"/>
                    </a:cubicBezTo>
                    <a:cubicBezTo>
                      <a:pt x="42" y="25"/>
                      <a:pt x="40" y="22"/>
                      <a:pt x="40" y="22"/>
                    </a:cubicBezTo>
                    <a:cubicBezTo>
                      <a:pt x="40" y="22"/>
                      <a:pt x="47" y="24"/>
                      <a:pt x="50" y="22"/>
                    </a:cubicBezTo>
                    <a:cubicBezTo>
                      <a:pt x="53" y="20"/>
                      <a:pt x="50" y="17"/>
                      <a:pt x="49" y="17"/>
                    </a:cubicBezTo>
                    <a:cubicBezTo>
                      <a:pt x="49" y="17"/>
                      <a:pt x="59" y="11"/>
                      <a:pt x="62" y="14"/>
                    </a:cubicBezTo>
                    <a:cubicBezTo>
                      <a:pt x="65" y="18"/>
                      <a:pt x="59" y="20"/>
                      <a:pt x="59" y="20"/>
                    </a:cubicBezTo>
                    <a:cubicBezTo>
                      <a:pt x="59" y="20"/>
                      <a:pt x="64" y="20"/>
                      <a:pt x="65" y="17"/>
                    </a:cubicBezTo>
                    <a:cubicBezTo>
                      <a:pt x="66" y="14"/>
                      <a:pt x="65" y="12"/>
                      <a:pt x="63" y="11"/>
                    </a:cubicBezTo>
                    <a:cubicBezTo>
                      <a:pt x="61" y="10"/>
                      <a:pt x="59" y="10"/>
                      <a:pt x="55" y="10"/>
                    </a:cubicBezTo>
                    <a:cubicBezTo>
                      <a:pt x="50" y="9"/>
                      <a:pt x="48" y="8"/>
                      <a:pt x="48" y="8"/>
                    </a:cubicBezTo>
                    <a:cubicBezTo>
                      <a:pt x="48" y="8"/>
                      <a:pt x="52" y="6"/>
                      <a:pt x="51" y="4"/>
                    </a:cubicBezTo>
                    <a:cubicBezTo>
                      <a:pt x="51" y="3"/>
                      <a:pt x="50" y="3"/>
                      <a:pt x="47" y="4"/>
                    </a:cubicBezTo>
                    <a:cubicBezTo>
                      <a:pt x="44" y="5"/>
                      <a:pt x="39" y="6"/>
                      <a:pt x="39" y="6"/>
                    </a:cubicBezTo>
                    <a:cubicBezTo>
                      <a:pt x="39" y="6"/>
                      <a:pt x="42" y="3"/>
                      <a:pt x="42" y="2"/>
                    </a:cubicBezTo>
                    <a:cubicBezTo>
                      <a:pt x="41" y="0"/>
                      <a:pt x="40" y="0"/>
                      <a:pt x="37" y="1"/>
                    </a:cubicBezTo>
                    <a:cubicBezTo>
                      <a:pt x="34" y="3"/>
                      <a:pt x="19" y="9"/>
                      <a:pt x="9" y="9"/>
                    </a:cubicBezTo>
                    <a:cubicBezTo>
                      <a:pt x="0" y="8"/>
                      <a:pt x="1" y="6"/>
                      <a:pt x="1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20" y="12"/>
                      <a:pt x="20" y="20"/>
                    </a:cubicBezTo>
                    <a:cubicBezTo>
                      <a:pt x="20" y="27"/>
                      <a:pt x="26" y="25"/>
                      <a:pt x="26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13" name="Freeform 73"/>
              <p:cNvSpPr>
                <a:spLocks/>
              </p:cNvSpPr>
              <p:nvPr/>
            </p:nvSpPr>
            <p:spPr bwMode="auto">
              <a:xfrm>
                <a:off x="1643" y="1104"/>
                <a:ext cx="175" cy="224"/>
              </a:xfrm>
              <a:custGeom>
                <a:avLst/>
                <a:gdLst>
                  <a:gd name="T0" fmla="*/ 22 w 74"/>
                  <a:gd name="T1" fmla="*/ 67 h 95"/>
                  <a:gd name="T2" fmla="*/ 59 w 74"/>
                  <a:gd name="T3" fmla="*/ 86 h 95"/>
                  <a:gd name="T4" fmla="*/ 50 w 74"/>
                  <a:gd name="T5" fmla="*/ 67 h 95"/>
                  <a:gd name="T6" fmla="*/ 35 w 74"/>
                  <a:gd name="T7" fmla="*/ 59 h 95"/>
                  <a:gd name="T8" fmla="*/ 40 w 74"/>
                  <a:gd name="T9" fmla="*/ 53 h 95"/>
                  <a:gd name="T10" fmla="*/ 18 w 74"/>
                  <a:gd name="T11" fmla="*/ 38 h 95"/>
                  <a:gd name="T12" fmla="*/ 23 w 74"/>
                  <a:gd name="T13" fmla="*/ 6 h 95"/>
                  <a:gd name="T14" fmla="*/ 31 w 74"/>
                  <a:gd name="T15" fmla="*/ 2 h 95"/>
                  <a:gd name="T16" fmla="*/ 15 w 74"/>
                  <a:gd name="T17" fmla="*/ 9 h 95"/>
                  <a:gd name="T18" fmla="*/ 22 w 74"/>
                  <a:gd name="T19" fmla="*/ 6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95">
                    <a:moveTo>
                      <a:pt x="22" y="67"/>
                    </a:moveTo>
                    <a:cubicBezTo>
                      <a:pt x="25" y="72"/>
                      <a:pt x="43" y="95"/>
                      <a:pt x="59" y="86"/>
                    </a:cubicBezTo>
                    <a:cubicBezTo>
                      <a:pt x="74" y="76"/>
                      <a:pt x="62" y="57"/>
                      <a:pt x="50" y="67"/>
                    </a:cubicBezTo>
                    <a:cubicBezTo>
                      <a:pt x="42" y="75"/>
                      <a:pt x="33" y="64"/>
                      <a:pt x="35" y="59"/>
                    </a:cubicBezTo>
                    <a:cubicBezTo>
                      <a:pt x="36" y="55"/>
                      <a:pt x="40" y="53"/>
                      <a:pt x="40" y="53"/>
                    </a:cubicBezTo>
                    <a:cubicBezTo>
                      <a:pt x="40" y="53"/>
                      <a:pt x="23" y="53"/>
                      <a:pt x="18" y="38"/>
                    </a:cubicBezTo>
                    <a:cubicBezTo>
                      <a:pt x="12" y="24"/>
                      <a:pt x="16" y="11"/>
                      <a:pt x="23" y="6"/>
                    </a:cubicBezTo>
                    <a:cubicBezTo>
                      <a:pt x="29" y="1"/>
                      <a:pt x="31" y="2"/>
                      <a:pt x="31" y="2"/>
                    </a:cubicBezTo>
                    <a:cubicBezTo>
                      <a:pt x="31" y="2"/>
                      <a:pt x="22" y="0"/>
                      <a:pt x="15" y="9"/>
                    </a:cubicBezTo>
                    <a:cubicBezTo>
                      <a:pt x="0" y="30"/>
                      <a:pt x="19" y="63"/>
                      <a:pt x="22" y="6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14" name="Freeform 74"/>
              <p:cNvSpPr>
                <a:spLocks/>
              </p:cNvSpPr>
              <p:nvPr/>
            </p:nvSpPr>
            <p:spPr bwMode="auto">
              <a:xfrm>
                <a:off x="1058" y="1614"/>
                <a:ext cx="158" cy="186"/>
              </a:xfrm>
              <a:custGeom>
                <a:avLst/>
                <a:gdLst>
                  <a:gd name="T0" fmla="*/ 57 w 67"/>
                  <a:gd name="T1" fmla="*/ 34 h 79"/>
                  <a:gd name="T2" fmla="*/ 50 w 67"/>
                  <a:gd name="T3" fmla="*/ 71 h 79"/>
                  <a:gd name="T4" fmla="*/ 41 w 67"/>
                  <a:gd name="T5" fmla="*/ 57 h 79"/>
                  <a:gd name="T6" fmla="*/ 44 w 67"/>
                  <a:gd name="T7" fmla="*/ 40 h 79"/>
                  <a:gd name="T8" fmla="*/ 36 w 67"/>
                  <a:gd name="T9" fmla="*/ 41 h 79"/>
                  <a:gd name="T10" fmla="*/ 37 w 67"/>
                  <a:gd name="T11" fmla="*/ 18 h 79"/>
                  <a:gd name="T12" fmla="*/ 9 w 67"/>
                  <a:gd name="T13" fmla="*/ 7 h 79"/>
                  <a:gd name="T14" fmla="*/ 0 w 67"/>
                  <a:gd name="T15" fmla="*/ 12 h 79"/>
                  <a:gd name="T16" fmla="*/ 16 w 67"/>
                  <a:gd name="T17" fmla="*/ 2 h 79"/>
                  <a:gd name="T18" fmla="*/ 57 w 67"/>
                  <a:gd name="T19" fmla="*/ 3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79">
                    <a:moveTo>
                      <a:pt x="57" y="34"/>
                    </a:moveTo>
                    <a:cubicBezTo>
                      <a:pt x="59" y="38"/>
                      <a:pt x="67" y="63"/>
                      <a:pt x="50" y="71"/>
                    </a:cubicBezTo>
                    <a:cubicBezTo>
                      <a:pt x="34" y="79"/>
                      <a:pt x="26" y="61"/>
                      <a:pt x="41" y="57"/>
                    </a:cubicBezTo>
                    <a:cubicBezTo>
                      <a:pt x="51" y="53"/>
                      <a:pt x="49" y="41"/>
                      <a:pt x="44" y="40"/>
                    </a:cubicBezTo>
                    <a:cubicBezTo>
                      <a:pt x="39" y="39"/>
                      <a:pt x="36" y="41"/>
                      <a:pt x="36" y="41"/>
                    </a:cubicBezTo>
                    <a:cubicBezTo>
                      <a:pt x="36" y="41"/>
                      <a:pt x="45" y="29"/>
                      <a:pt x="37" y="18"/>
                    </a:cubicBezTo>
                    <a:cubicBezTo>
                      <a:pt x="29" y="7"/>
                      <a:pt x="17" y="4"/>
                      <a:pt x="9" y="7"/>
                    </a:cubicBezTo>
                    <a:cubicBezTo>
                      <a:pt x="1" y="10"/>
                      <a:pt x="0" y="12"/>
                      <a:pt x="0" y="12"/>
                    </a:cubicBezTo>
                    <a:cubicBezTo>
                      <a:pt x="0" y="12"/>
                      <a:pt x="5" y="4"/>
                      <a:pt x="16" y="2"/>
                    </a:cubicBezTo>
                    <a:cubicBezTo>
                      <a:pt x="41" y="0"/>
                      <a:pt x="56" y="30"/>
                      <a:pt x="57" y="3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15" name="Freeform 75"/>
              <p:cNvSpPr>
                <a:spLocks/>
              </p:cNvSpPr>
              <p:nvPr/>
            </p:nvSpPr>
            <p:spPr bwMode="auto">
              <a:xfrm>
                <a:off x="729" y="1590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10 w 12"/>
                  <a:gd name="T3" fmla="*/ 9 h 11"/>
                  <a:gd name="T4" fmla="*/ 3 w 12"/>
                  <a:gd name="T5" fmla="*/ 9 h 11"/>
                  <a:gd name="T6" fmla="*/ 1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8"/>
                      <a:pt x="10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7"/>
                      <a:pt x="0" y="3"/>
                      <a:pt x="1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16" name="Freeform 76"/>
              <p:cNvSpPr>
                <a:spLocks/>
              </p:cNvSpPr>
              <p:nvPr/>
            </p:nvSpPr>
            <p:spPr bwMode="auto">
              <a:xfrm>
                <a:off x="729" y="1590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9 h 11"/>
                  <a:gd name="T14" fmla="*/ 3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2 h 11"/>
                  <a:gd name="T26" fmla="*/ 8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4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9" y="4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8" y="10"/>
                      <a:pt x="7" y="10"/>
                    </a:cubicBezTo>
                    <a:cubicBezTo>
                      <a:pt x="6" y="10"/>
                      <a:pt x="5" y="9"/>
                      <a:pt x="4" y="9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2" y="7"/>
                      <a:pt x="1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0"/>
                      <a:pt x="6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17" name="Freeform 77"/>
              <p:cNvSpPr>
                <a:spLocks/>
              </p:cNvSpPr>
              <p:nvPr/>
            </p:nvSpPr>
            <p:spPr bwMode="auto">
              <a:xfrm>
                <a:off x="720" y="1564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2 w 12"/>
                  <a:gd name="T7" fmla="*/ 1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2" y="4"/>
                      <a:pt x="12" y="7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6"/>
                      <a:pt x="0" y="3"/>
                      <a:pt x="2" y="1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18" name="Freeform 78"/>
              <p:cNvSpPr>
                <a:spLocks/>
              </p:cNvSpPr>
              <p:nvPr/>
            </p:nvSpPr>
            <p:spPr bwMode="auto">
              <a:xfrm>
                <a:off x="720" y="1564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9 w 12"/>
                  <a:gd name="T3" fmla="*/ 2 h 11"/>
                  <a:gd name="T4" fmla="*/ 11 w 12"/>
                  <a:gd name="T5" fmla="*/ 6 h 11"/>
                  <a:gd name="T6" fmla="*/ 11 w 12"/>
                  <a:gd name="T7" fmla="*/ 9 h 11"/>
                  <a:gd name="T8" fmla="*/ 10 w 12"/>
                  <a:gd name="T9" fmla="*/ 9 h 11"/>
                  <a:gd name="T10" fmla="*/ 8 w 12"/>
                  <a:gd name="T11" fmla="*/ 10 h 11"/>
                  <a:gd name="T12" fmla="*/ 4 w 12"/>
                  <a:gd name="T13" fmla="*/ 8 h 11"/>
                  <a:gd name="T14" fmla="*/ 4 w 12"/>
                  <a:gd name="T15" fmla="*/ 8 h 11"/>
                  <a:gd name="T16" fmla="*/ 2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2 h 11"/>
                  <a:gd name="T26" fmla="*/ 9 w 12"/>
                  <a:gd name="T27" fmla="*/ 2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1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1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8 w 12"/>
                  <a:gd name="T47" fmla="*/ 11 h 11"/>
                  <a:gd name="T48" fmla="*/ 11 w 12"/>
                  <a:gd name="T49" fmla="*/ 10 h 11"/>
                  <a:gd name="T50" fmla="*/ 11 w 12"/>
                  <a:gd name="T51" fmla="*/ 9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10" y="3"/>
                      <a:pt x="11" y="5"/>
                      <a:pt x="11" y="6"/>
                    </a:cubicBezTo>
                    <a:cubicBezTo>
                      <a:pt x="11" y="7"/>
                      <a:pt x="11" y="8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2" y="6"/>
                      <a:pt x="2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1" y="6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19" name="Freeform 79"/>
              <p:cNvSpPr>
                <a:spLocks/>
              </p:cNvSpPr>
              <p:nvPr/>
            </p:nvSpPr>
            <p:spPr bwMode="auto">
              <a:xfrm>
                <a:off x="668" y="1465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1 w 12"/>
                  <a:gd name="T7" fmla="*/ 1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7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6"/>
                      <a:pt x="0" y="3"/>
                      <a:pt x="1" y="1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0" name="Freeform 80"/>
              <p:cNvSpPr>
                <a:spLocks/>
              </p:cNvSpPr>
              <p:nvPr/>
            </p:nvSpPr>
            <p:spPr bwMode="auto">
              <a:xfrm>
                <a:off x="668" y="1465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8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2 h 11"/>
                  <a:gd name="T26" fmla="*/ 8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1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9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10" y="3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7" y="10"/>
                    </a:cubicBezTo>
                    <a:cubicBezTo>
                      <a:pt x="6" y="10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10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1" name="Freeform 81"/>
              <p:cNvSpPr>
                <a:spLocks/>
              </p:cNvSpPr>
              <p:nvPr/>
            </p:nvSpPr>
            <p:spPr bwMode="auto">
              <a:xfrm>
                <a:off x="710" y="1538"/>
                <a:ext cx="31" cy="26"/>
              </a:xfrm>
              <a:custGeom>
                <a:avLst/>
                <a:gdLst>
                  <a:gd name="T0" fmla="*/ 9 w 13"/>
                  <a:gd name="T1" fmla="*/ 2 h 11"/>
                  <a:gd name="T2" fmla="*/ 11 w 13"/>
                  <a:gd name="T3" fmla="*/ 9 h 11"/>
                  <a:gd name="T4" fmla="*/ 4 w 13"/>
                  <a:gd name="T5" fmla="*/ 9 h 11"/>
                  <a:gd name="T6" fmla="*/ 2 w 13"/>
                  <a:gd name="T7" fmla="*/ 1 h 11"/>
                  <a:gd name="T8" fmla="*/ 9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12" y="4"/>
                      <a:pt x="13" y="7"/>
                      <a:pt x="11" y="9"/>
                    </a:cubicBezTo>
                    <a:cubicBezTo>
                      <a:pt x="10" y="11"/>
                      <a:pt x="6" y="11"/>
                      <a:pt x="4" y="9"/>
                    </a:cubicBezTo>
                    <a:cubicBezTo>
                      <a:pt x="1" y="6"/>
                      <a:pt x="0" y="3"/>
                      <a:pt x="2" y="1"/>
                    </a:cubicBezTo>
                    <a:cubicBezTo>
                      <a:pt x="3" y="0"/>
                      <a:pt x="7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2" name="Freeform 82"/>
              <p:cNvSpPr>
                <a:spLocks/>
              </p:cNvSpPr>
              <p:nvPr/>
            </p:nvSpPr>
            <p:spPr bwMode="auto">
              <a:xfrm>
                <a:off x="710" y="1538"/>
                <a:ext cx="31" cy="26"/>
              </a:xfrm>
              <a:custGeom>
                <a:avLst/>
                <a:gdLst>
                  <a:gd name="T0" fmla="*/ 9 w 13"/>
                  <a:gd name="T1" fmla="*/ 2 h 11"/>
                  <a:gd name="T2" fmla="*/ 9 w 13"/>
                  <a:gd name="T3" fmla="*/ 2 h 11"/>
                  <a:gd name="T4" fmla="*/ 11 w 13"/>
                  <a:gd name="T5" fmla="*/ 6 h 11"/>
                  <a:gd name="T6" fmla="*/ 11 w 13"/>
                  <a:gd name="T7" fmla="*/ 9 h 11"/>
                  <a:gd name="T8" fmla="*/ 11 w 13"/>
                  <a:gd name="T9" fmla="*/ 9 h 11"/>
                  <a:gd name="T10" fmla="*/ 8 w 13"/>
                  <a:gd name="T11" fmla="*/ 10 h 11"/>
                  <a:gd name="T12" fmla="*/ 4 w 13"/>
                  <a:gd name="T13" fmla="*/ 8 h 11"/>
                  <a:gd name="T14" fmla="*/ 4 w 13"/>
                  <a:gd name="T15" fmla="*/ 8 h 11"/>
                  <a:gd name="T16" fmla="*/ 2 w 13"/>
                  <a:gd name="T17" fmla="*/ 5 h 11"/>
                  <a:gd name="T18" fmla="*/ 2 w 13"/>
                  <a:gd name="T19" fmla="*/ 2 h 11"/>
                  <a:gd name="T20" fmla="*/ 2 w 13"/>
                  <a:gd name="T21" fmla="*/ 2 h 11"/>
                  <a:gd name="T22" fmla="*/ 5 w 13"/>
                  <a:gd name="T23" fmla="*/ 1 h 11"/>
                  <a:gd name="T24" fmla="*/ 9 w 13"/>
                  <a:gd name="T25" fmla="*/ 2 h 11"/>
                  <a:gd name="T26" fmla="*/ 9 w 13"/>
                  <a:gd name="T27" fmla="*/ 2 h 11"/>
                  <a:gd name="T28" fmla="*/ 9 w 13"/>
                  <a:gd name="T29" fmla="*/ 2 h 11"/>
                  <a:gd name="T30" fmla="*/ 10 w 13"/>
                  <a:gd name="T31" fmla="*/ 2 h 11"/>
                  <a:gd name="T32" fmla="*/ 9 w 13"/>
                  <a:gd name="T33" fmla="*/ 1 h 11"/>
                  <a:gd name="T34" fmla="*/ 5 w 13"/>
                  <a:gd name="T35" fmla="*/ 0 h 11"/>
                  <a:gd name="T36" fmla="*/ 2 w 13"/>
                  <a:gd name="T37" fmla="*/ 1 h 11"/>
                  <a:gd name="T38" fmla="*/ 1 w 13"/>
                  <a:gd name="T39" fmla="*/ 1 h 11"/>
                  <a:gd name="T40" fmla="*/ 1 w 13"/>
                  <a:gd name="T41" fmla="*/ 5 h 11"/>
                  <a:gd name="T42" fmla="*/ 3 w 13"/>
                  <a:gd name="T43" fmla="*/ 9 h 11"/>
                  <a:gd name="T44" fmla="*/ 4 w 13"/>
                  <a:gd name="T45" fmla="*/ 9 h 11"/>
                  <a:gd name="T46" fmla="*/ 8 w 13"/>
                  <a:gd name="T47" fmla="*/ 11 h 11"/>
                  <a:gd name="T48" fmla="*/ 12 w 13"/>
                  <a:gd name="T49" fmla="*/ 10 h 11"/>
                  <a:gd name="T50" fmla="*/ 12 w 13"/>
                  <a:gd name="T51" fmla="*/ 9 h 11"/>
                  <a:gd name="T52" fmla="*/ 12 w 13"/>
                  <a:gd name="T53" fmla="*/ 5 h 11"/>
                  <a:gd name="T54" fmla="*/ 10 w 13"/>
                  <a:gd name="T55" fmla="*/ 2 h 11"/>
                  <a:gd name="T56" fmla="*/ 9 w 13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10" y="3"/>
                      <a:pt x="11" y="5"/>
                      <a:pt x="11" y="6"/>
                    </a:cubicBezTo>
                    <a:cubicBezTo>
                      <a:pt x="12" y="7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2" y="6"/>
                      <a:pt x="2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0"/>
                      <a:pt x="7" y="0"/>
                      <a:pt x="5" y="0"/>
                    </a:cubicBezTo>
                    <a:cubicBezTo>
                      <a:pt x="4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1" y="6"/>
                      <a:pt x="2" y="8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7" y="11"/>
                      <a:pt x="8" y="11"/>
                    </a:cubicBezTo>
                    <a:cubicBezTo>
                      <a:pt x="9" y="11"/>
                      <a:pt x="11" y="11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7"/>
                      <a:pt x="12" y="5"/>
                    </a:cubicBezTo>
                    <a:cubicBezTo>
                      <a:pt x="12" y="4"/>
                      <a:pt x="11" y="3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3" name="Freeform 83"/>
              <p:cNvSpPr>
                <a:spLocks/>
              </p:cNvSpPr>
              <p:nvPr/>
            </p:nvSpPr>
            <p:spPr bwMode="auto">
              <a:xfrm>
                <a:off x="699" y="1512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4 w 12"/>
                  <a:gd name="T5" fmla="*/ 9 h 11"/>
                  <a:gd name="T6" fmla="*/ 2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2" y="4"/>
                      <a:pt x="12" y="7"/>
                      <a:pt x="11" y="9"/>
                    </a:cubicBezTo>
                    <a:cubicBezTo>
                      <a:pt x="9" y="11"/>
                      <a:pt x="6" y="11"/>
                      <a:pt x="4" y="9"/>
                    </a:cubicBezTo>
                    <a:cubicBezTo>
                      <a:pt x="1" y="7"/>
                      <a:pt x="0" y="3"/>
                      <a:pt x="2" y="2"/>
                    </a:cubicBezTo>
                    <a:cubicBezTo>
                      <a:pt x="3" y="0"/>
                      <a:pt x="7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4" name="Freeform 84"/>
              <p:cNvSpPr>
                <a:spLocks/>
              </p:cNvSpPr>
              <p:nvPr/>
            </p:nvSpPr>
            <p:spPr bwMode="auto">
              <a:xfrm>
                <a:off x="699" y="1512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9 w 12"/>
                  <a:gd name="T3" fmla="*/ 3 h 11"/>
                  <a:gd name="T4" fmla="*/ 11 w 12"/>
                  <a:gd name="T5" fmla="*/ 6 h 11"/>
                  <a:gd name="T6" fmla="*/ 11 w 12"/>
                  <a:gd name="T7" fmla="*/ 9 h 11"/>
                  <a:gd name="T8" fmla="*/ 11 w 12"/>
                  <a:gd name="T9" fmla="*/ 9 h 11"/>
                  <a:gd name="T10" fmla="*/ 8 w 12"/>
                  <a:gd name="T11" fmla="*/ 10 h 11"/>
                  <a:gd name="T12" fmla="*/ 4 w 12"/>
                  <a:gd name="T13" fmla="*/ 8 h 11"/>
                  <a:gd name="T14" fmla="*/ 4 w 12"/>
                  <a:gd name="T15" fmla="*/ 8 h 11"/>
                  <a:gd name="T16" fmla="*/ 2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2 h 11"/>
                  <a:gd name="T26" fmla="*/ 9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1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1 w 12"/>
                  <a:gd name="T41" fmla="*/ 5 h 11"/>
                  <a:gd name="T42" fmla="*/ 3 w 12"/>
                  <a:gd name="T43" fmla="*/ 9 h 11"/>
                  <a:gd name="T44" fmla="*/ 4 w 12"/>
                  <a:gd name="T45" fmla="*/ 9 h 11"/>
                  <a:gd name="T46" fmla="*/ 8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1" y="7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2" y="6"/>
                      <a:pt x="2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9" y="2"/>
                      <a:pt x="9" y="2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11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5" name="Freeform 85"/>
              <p:cNvSpPr>
                <a:spLocks/>
              </p:cNvSpPr>
              <p:nvPr/>
            </p:nvSpPr>
            <p:spPr bwMode="auto">
              <a:xfrm>
                <a:off x="684" y="1489"/>
                <a:ext cx="29" cy="25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1 w 12"/>
                  <a:gd name="T7" fmla="*/ 1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7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6"/>
                      <a:pt x="0" y="3"/>
                      <a:pt x="1" y="1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6" name="Freeform 86"/>
              <p:cNvSpPr>
                <a:spLocks/>
              </p:cNvSpPr>
              <p:nvPr/>
            </p:nvSpPr>
            <p:spPr bwMode="auto">
              <a:xfrm>
                <a:off x="684" y="1489"/>
                <a:ext cx="29" cy="25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2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8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2 h 11"/>
                  <a:gd name="T26" fmla="*/ 8 w 12"/>
                  <a:gd name="T27" fmla="*/ 2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1 h 11"/>
                  <a:gd name="T34" fmla="*/ 4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9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7" y="10"/>
                    </a:cubicBezTo>
                    <a:cubicBezTo>
                      <a:pt x="6" y="10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7" y="0"/>
                      <a:pt x="6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" y="6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10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7" name="Freeform 87"/>
              <p:cNvSpPr>
                <a:spLocks/>
              </p:cNvSpPr>
              <p:nvPr/>
            </p:nvSpPr>
            <p:spPr bwMode="auto">
              <a:xfrm>
                <a:off x="649" y="1441"/>
                <a:ext cx="28" cy="26"/>
              </a:xfrm>
              <a:custGeom>
                <a:avLst/>
                <a:gdLst>
                  <a:gd name="T0" fmla="*/ 8 w 12"/>
                  <a:gd name="T1" fmla="*/ 2 h 11"/>
                  <a:gd name="T2" fmla="*/ 10 w 12"/>
                  <a:gd name="T3" fmla="*/ 10 h 11"/>
                  <a:gd name="T4" fmla="*/ 3 w 12"/>
                  <a:gd name="T5" fmla="*/ 9 h 11"/>
                  <a:gd name="T6" fmla="*/ 1 w 12"/>
                  <a:gd name="T7" fmla="*/ 2 h 11"/>
                  <a:gd name="T8" fmla="*/ 8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8" y="2"/>
                    </a:moveTo>
                    <a:cubicBezTo>
                      <a:pt x="11" y="5"/>
                      <a:pt x="12" y="8"/>
                      <a:pt x="10" y="10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8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8" name="Freeform 88"/>
              <p:cNvSpPr>
                <a:spLocks/>
              </p:cNvSpPr>
              <p:nvPr/>
            </p:nvSpPr>
            <p:spPr bwMode="auto">
              <a:xfrm>
                <a:off x="649" y="1441"/>
                <a:ext cx="28" cy="26"/>
              </a:xfrm>
              <a:custGeom>
                <a:avLst/>
                <a:gdLst>
                  <a:gd name="T0" fmla="*/ 8 w 12"/>
                  <a:gd name="T1" fmla="*/ 2 h 11"/>
                  <a:gd name="T2" fmla="*/ 8 w 12"/>
                  <a:gd name="T3" fmla="*/ 3 h 11"/>
                  <a:gd name="T4" fmla="*/ 10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9 h 11"/>
                  <a:gd name="T14" fmla="*/ 3 w 12"/>
                  <a:gd name="T15" fmla="*/ 9 h 11"/>
                  <a:gd name="T16" fmla="*/ 1 w 12"/>
                  <a:gd name="T17" fmla="*/ 5 h 11"/>
                  <a:gd name="T18" fmla="*/ 1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3 h 11"/>
                  <a:gd name="T26" fmla="*/ 8 w 12"/>
                  <a:gd name="T27" fmla="*/ 3 h 11"/>
                  <a:gd name="T28" fmla="*/ 8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4 w 12"/>
                  <a:gd name="T35" fmla="*/ 0 h 11"/>
                  <a:gd name="T36" fmla="*/ 1 w 12"/>
                  <a:gd name="T37" fmla="*/ 2 h 11"/>
                  <a:gd name="T38" fmla="*/ 1 w 12"/>
                  <a:gd name="T39" fmla="*/ 2 h 11"/>
                  <a:gd name="T40" fmla="*/ 0 w 12"/>
                  <a:gd name="T41" fmla="*/ 6 h 11"/>
                  <a:gd name="T42" fmla="*/ 3 w 12"/>
                  <a:gd name="T43" fmla="*/ 9 h 11"/>
                  <a:gd name="T44" fmla="*/ 3 w 12"/>
                  <a:gd name="T45" fmla="*/ 10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1 w 12"/>
                  <a:gd name="T53" fmla="*/ 6 h 11"/>
                  <a:gd name="T54" fmla="*/ 9 w 12"/>
                  <a:gd name="T55" fmla="*/ 2 h 11"/>
                  <a:gd name="T56" fmla="*/ 8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8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9" y="4"/>
                      <a:pt x="10" y="5"/>
                      <a:pt x="10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8" y="10"/>
                      <a:pt x="7" y="10"/>
                    </a:cubicBezTo>
                    <a:cubicBezTo>
                      <a:pt x="6" y="10"/>
                      <a:pt x="5" y="10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8"/>
                      <a:pt x="1" y="6"/>
                      <a:pt x="1" y="5"/>
                    </a:cubicBezTo>
                    <a:cubicBezTo>
                      <a:pt x="1" y="4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5" y="1"/>
                      <a:pt x="7" y="2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2" y="0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1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6"/>
                    </a:cubicBezTo>
                    <a:cubicBezTo>
                      <a:pt x="11" y="5"/>
                      <a:pt x="10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29" name="Freeform 89"/>
              <p:cNvSpPr>
                <a:spLocks/>
              </p:cNvSpPr>
              <p:nvPr/>
            </p:nvSpPr>
            <p:spPr bwMode="auto">
              <a:xfrm>
                <a:off x="628" y="1420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1 w 12"/>
                  <a:gd name="T7" fmla="*/ 1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7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6"/>
                      <a:pt x="0" y="3"/>
                      <a:pt x="1" y="1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30" name="Freeform 90"/>
              <p:cNvSpPr>
                <a:spLocks/>
              </p:cNvSpPr>
              <p:nvPr/>
            </p:nvSpPr>
            <p:spPr bwMode="auto">
              <a:xfrm>
                <a:off x="628" y="1420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2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8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2 h 11"/>
                  <a:gd name="T26" fmla="*/ 8 w 12"/>
                  <a:gd name="T27" fmla="*/ 2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1 h 11"/>
                  <a:gd name="T34" fmla="*/ 4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9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7" y="10"/>
                    </a:cubicBezTo>
                    <a:cubicBezTo>
                      <a:pt x="6" y="10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7" y="0"/>
                      <a:pt x="6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" y="6"/>
                      <a:pt x="1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31" name="Freeform 91"/>
              <p:cNvSpPr>
                <a:spLocks/>
              </p:cNvSpPr>
              <p:nvPr/>
            </p:nvSpPr>
            <p:spPr bwMode="auto">
              <a:xfrm>
                <a:off x="741" y="1588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10 h 11"/>
                  <a:gd name="T4" fmla="*/ 3 w 12"/>
                  <a:gd name="T5" fmla="*/ 9 h 11"/>
                  <a:gd name="T6" fmla="*/ 1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5"/>
                      <a:pt x="12" y="8"/>
                      <a:pt x="11" y="10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32" name="Freeform 92"/>
              <p:cNvSpPr>
                <a:spLocks/>
              </p:cNvSpPr>
              <p:nvPr/>
            </p:nvSpPr>
            <p:spPr bwMode="auto">
              <a:xfrm>
                <a:off x="741" y="1588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8 w 12"/>
                  <a:gd name="T11" fmla="*/ 10 h 11"/>
                  <a:gd name="T12" fmla="*/ 4 w 12"/>
                  <a:gd name="T13" fmla="*/ 9 h 11"/>
                  <a:gd name="T14" fmla="*/ 4 w 12"/>
                  <a:gd name="T15" fmla="*/ 9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3 h 11"/>
                  <a:gd name="T26" fmla="*/ 8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2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10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10" y="4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6" y="10"/>
                      <a:pt x="5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6" y="1"/>
                      <a:pt x="7" y="2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33" name="Freeform 93"/>
              <p:cNvSpPr>
                <a:spLocks/>
              </p:cNvSpPr>
              <p:nvPr/>
            </p:nvSpPr>
            <p:spPr bwMode="auto">
              <a:xfrm>
                <a:off x="732" y="1562"/>
                <a:ext cx="30" cy="26"/>
              </a:xfrm>
              <a:custGeom>
                <a:avLst/>
                <a:gdLst>
                  <a:gd name="T0" fmla="*/ 9 w 13"/>
                  <a:gd name="T1" fmla="*/ 2 h 11"/>
                  <a:gd name="T2" fmla="*/ 11 w 13"/>
                  <a:gd name="T3" fmla="*/ 9 h 11"/>
                  <a:gd name="T4" fmla="*/ 4 w 13"/>
                  <a:gd name="T5" fmla="*/ 9 h 11"/>
                  <a:gd name="T6" fmla="*/ 2 w 13"/>
                  <a:gd name="T7" fmla="*/ 2 h 11"/>
                  <a:gd name="T8" fmla="*/ 9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12" y="4"/>
                      <a:pt x="13" y="8"/>
                      <a:pt x="11" y="9"/>
                    </a:cubicBezTo>
                    <a:cubicBezTo>
                      <a:pt x="10" y="11"/>
                      <a:pt x="6" y="11"/>
                      <a:pt x="4" y="9"/>
                    </a:cubicBezTo>
                    <a:cubicBezTo>
                      <a:pt x="1" y="7"/>
                      <a:pt x="0" y="3"/>
                      <a:pt x="2" y="2"/>
                    </a:cubicBezTo>
                    <a:cubicBezTo>
                      <a:pt x="3" y="0"/>
                      <a:pt x="7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34" name="Freeform 94"/>
              <p:cNvSpPr>
                <a:spLocks/>
              </p:cNvSpPr>
              <p:nvPr/>
            </p:nvSpPr>
            <p:spPr bwMode="auto">
              <a:xfrm>
                <a:off x="732" y="1562"/>
                <a:ext cx="30" cy="26"/>
              </a:xfrm>
              <a:custGeom>
                <a:avLst/>
                <a:gdLst>
                  <a:gd name="T0" fmla="*/ 9 w 13"/>
                  <a:gd name="T1" fmla="*/ 2 h 11"/>
                  <a:gd name="T2" fmla="*/ 9 w 13"/>
                  <a:gd name="T3" fmla="*/ 3 h 11"/>
                  <a:gd name="T4" fmla="*/ 11 w 13"/>
                  <a:gd name="T5" fmla="*/ 6 h 11"/>
                  <a:gd name="T6" fmla="*/ 11 w 13"/>
                  <a:gd name="T7" fmla="*/ 9 h 11"/>
                  <a:gd name="T8" fmla="*/ 11 w 13"/>
                  <a:gd name="T9" fmla="*/ 9 h 11"/>
                  <a:gd name="T10" fmla="*/ 8 w 13"/>
                  <a:gd name="T11" fmla="*/ 10 h 11"/>
                  <a:gd name="T12" fmla="*/ 4 w 13"/>
                  <a:gd name="T13" fmla="*/ 9 h 11"/>
                  <a:gd name="T14" fmla="*/ 4 w 13"/>
                  <a:gd name="T15" fmla="*/ 8 h 11"/>
                  <a:gd name="T16" fmla="*/ 2 w 13"/>
                  <a:gd name="T17" fmla="*/ 5 h 11"/>
                  <a:gd name="T18" fmla="*/ 2 w 13"/>
                  <a:gd name="T19" fmla="*/ 2 h 11"/>
                  <a:gd name="T20" fmla="*/ 2 w 13"/>
                  <a:gd name="T21" fmla="*/ 2 h 11"/>
                  <a:gd name="T22" fmla="*/ 5 w 13"/>
                  <a:gd name="T23" fmla="*/ 1 h 11"/>
                  <a:gd name="T24" fmla="*/ 9 w 13"/>
                  <a:gd name="T25" fmla="*/ 2 h 11"/>
                  <a:gd name="T26" fmla="*/ 9 w 13"/>
                  <a:gd name="T27" fmla="*/ 3 h 11"/>
                  <a:gd name="T28" fmla="*/ 9 w 13"/>
                  <a:gd name="T29" fmla="*/ 2 h 11"/>
                  <a:gd name="T30" fmla="*/ 10 w 13"/>
                  <a:gd name="T31" fmla="*/ 2 h 11"/>
                  <a:gd name="T32" fmla="*/ 9 w 13"/>
                  <a:gd name="T33" fmla="*/ 2 h 11"/>
                  <a:gd name="T34" fmla="*/ 5 w 13"/>
                  <a:gd name="T35" fmla="*/ 0 h 11"/>
                  <a:gd name="T36" fmla="*/ 1 w 13"/>
                  <a:gd name="T37" fmla="*/ 1 h 11"/>
                  <a:gd name="T38" fmla="*/ 1 w 13"/>
                  <a:gd name="T39" fmla="*/ 1 h 11"/>
                  <a:gd name="T40" fmla="*/ 1 w 13"/>
                  <a:gd name="T41" fmla="*/ 5 h 11"/>
                  <a:gd name="T42" fmla="*/ 3 w 13"/>
                  <a:gd name="T43" fmla="*/ 9 h 11"/>
                  <a:gd name="T44" fmla="*/ 4 w 13"/>
                  <a:gd name="T45" fmla="*/ 9 h 11"/>
                  <a:gd name="T46" fmla="*/ 8 w 13"/>
                  <a:gd name="T47" fmla="*/ 11 h 11"/>
                  <a:gd name="T48" fmla="*/ 12 w 13"/>
                  <a:gd name="T49" fmla="*/ 10 h 11"/>
                  <a:gd name="T50" fmla="*/ 12 w 13"/>
                  <a:gd name="T51" fmla="*/ 10 h 11"/>
                  <a:gd name="T52" fmla="*/ 12 w 13"/>
                  <a:gd name="T53" fmla="*/ 6 h 11"/>
                  <a:gd name="T54" fmla="*/ 10 w 13"/>
                  <a:gd name="T55" fmla="*/ 2 h 11"/>
                  <a:gd name="T56" fmla="*/ 9 w 13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1" y="7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6" y="10"/>
                      <a:pt x="4" y="9"/>
                    </a:cubicBezTo>
                    <a:cubicBezTo>
                      <a:pt x="4" y="9"/>
                      <a:pt x="4" y="8"/>
                      <a:pt x="4" y="8"/>
                    </a:cubicBezTo>
                    <a:cubicBezTo>
                      <a:pt x="3" y="7"/>
                      <a:pt x="2" y="6"/>
                      <a:pt x="2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2"/>
                      <a:pt x="9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10"/>
                      <a:pt x="7" y="11"/>
                      <a:pt x="8" y="11"/>
                    </a:cubicBezTo>
                    <a:cubicBezTo>
                      <a:pt x="9" y="11"/>
                      <a:pt x="11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3" y="7"/>
                      <a:pt x="12" y="6"/>
                    </a:cubicBezTo>
                    <a:cubicBezTo>
                      <a:pt x="12" y="4"/>
                      <a:pt x="11" y="3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35" name="Freeform 95"/>
              <p:cNvSpPr>
                <a:spLocks/>
              </p:cNvSpPr>
              <p:nvPr/>
            </p:nvSpPr>
            <p:spPr bwMode="auto">
              <a:xfrm>
                <a:off x="680" y="1463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2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8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7"/>
                      <a:pt x="0" y="3"/>
                      <a:pt x="2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36" name="Freeform 96"/>
              <p:cNvSpPr>
                <a:spLocks/>
              </p:cNvSpPr>
              <p:nvPr/>
            </p:nvSpPr>
            <p:spPr bwMode="auto">
              <a:xfrm>
                <a:off x="680" y="1463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9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8 w 12"/>
                  <a:gd name="T11" fmla="*/ 10 h 11"/>
                  <a:gd name="T12" fmla="*/ 4 w 12"/>
                  <a:gd name="T13" fmla="*/ 9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2 h 11"/>
                  <a:gd name="T26" fmla="*/ 9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10 h 11"/>
                  <a:gd name="T46" fmla="*/ 8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5" y="10"/>
                      <a:pt x="4" y="9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3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2"/>
                      <a:pt x="8" y="2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5" y="11"/>
                      <a:pt x="6" y="11"/>
                      <a:pt x="8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2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37" name="Freeform 97"/>
              <p:cNvSpPr>
                <a:spLocks/>
              </p:cNvSpPr>
              <p:nvPr/>
            </p:nvSpPr>
            <p:spPr bwMode="auto">
              <a:xfrm>
                <a:off x="725" y="1536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0 w 12"/>
                  <a:gd name="T3" fmla="*/ 9 h 11"/>
                  <a:gd name="T4" fmla="*/ 3 w 12"/>
                  <a:gd name="T5" fmla="*/ 9 h 11"/>
                  <a:gd name="T6" fmla="*/ 1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8"/>
                      <a:pt x="10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0" y="7"/>
                      <a:pt x="0" y="3"/>
                      <a:pt x="1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38" name="Freeform 98"/>
              <p:cNvSpPr>
                <a:spLocks/>
              </p:cNvSpPr>
              <p:nvPr/>
            </p:nvSpPr>
            <p:spPr bwMode="auto">
              <a:xfrm>
                <a:off x="725" y="1536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3 h 11"/>
                  <a:gd name="T4" fmla="*/ 10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9 h 11"/>
                  <a:gd name="T14" fmla="*/ 3 w 12"/>
                  <a:gd name="T15" fmla="*/ 8 h 11"/>
                  <a:gd name="T16" fmla="*/ 1 w 12"/>
                  <a:gd name="T17" fmla="*/ 5 h 11"/>
                  <a:gd name="T18" fmla="*/ 1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2 h 11"/>
                  <a:gd name="T26" fmla="*/ 8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4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9" y="4"/>
                      <a:pt x="10" y="5"/>
                      <a:pt x="10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8" y="10"/>
                      <a:pt x="7" y="10"/>
                    </a:cubicBezTo>
                    <a:cubicBezTo>
                      <a:pt x="6" y="10"/>
                      <a:pt x="5" y="9"/>
                      <a:pt x="4" y="9"/>
                    </a:cubicBezTo>
                    <a:cubicBezTo>
                      <a:pt x="4" y="8"/>
                      <a:pt x="3" y="8"/>
                      <a:pt x="3" y="8"/>
                    </a:cubicBezTo>
                    <a:cubicBezTo>
                      <a:pt x="2" y="7"/>
                      <a:pt x="1" y="6"/>
                      <a:pt x="1" y="5"/>
                    </a:cubicBezTo>
                    <a:cubicBezTo>
                      <a:pt x="1" y="4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39" name="Freeform 99"/>
              <p:cNvSpPr>
                <a:spLocks/>
              </p:cNvSpPr>
              <p:nvPr/>
            </p:nvSpPr>
            <p:spPr bwMode="auto">
              <a:xfrm>
                <a:off x="710" y="1510"/>
                <a:ext cx="31" cy="26"/>
              </a:xfrm>
              <a:custGeom>
                <a:avLst/>
                <a:gdLst>
                  <a:gd name="T0" fmla="*/ 9 w 13"/>
                  <a:gd name="T1" fmla="*/ 2 h 11"/>
                  <a:gd name="T2" fmla="*/ 11 w 13"/>
                  <a:gd name="T3" fmla="*/ 10 h 11"/>
                  <a:gd name="T4" fmla="*/ 4 w 13"/>
                  <a:gd name="T5" fmla="*/ 9 h 11"/>
                  <a:gd name="T6" fmla="*/ 2 w 13"/>
                  <a:gd name="T7" fmla="*/ 2 h 11"/>
                  <a:gd name="T8" fmla="*/ 9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12" y="4"/>
                      <a:pt x="13" y="8"/>
                      <a:pt x="11" y="10"/>
                    </a:cubicBezTo>
                    <a:cubicBezTo>
                      <a:pt x="10" y="11"/>
                      <a:pt x="6" y="11"/>
                      <a:pt x="4" y="9"/>
                    </a:cubicBezTo>
                    <a:cubicBezTo>
                      <a:pt x="1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0" name="Freeform 100"/>
              <p:cNvSpPr>
                <a:spLocks/>
              </p:cNvSpPr>
              <p:nvPr/>
            </p:nvSpPr>
            <p:spPr bwMode="auto">
              <a:xfrm>
                <a:off x="710" y="1510"/>
                <a:ext cx="31" cy="26"/>
              </a:xfrm>
              <a:custGeom>
                <a:avLst/>
                <a:gdLst>
                  <a:gd name="T0" fmla="*/ 9 w 13"/>
                  <a:gd name="T1" fmla="*/ 2 h 11"/>
                  <a:gd name="T2" fmla="*/ 9 w 13"/>
                  <a:gd name="T3" fmla="*/ 3 h 11"/>
                  <a:gd name="T4" fmla="*/ 11 w 13"/>
                  <a:gd name="T5" fmla="*/ 6 h 11"/>
                  <a:gd name="T6" fmla="*/ 11 w 13"/>
                  <a:gd name="T7" fmla="*/ 9 h 11"/>
                  <a:gd name="T8" fmla="*/ 11 w 13"/>
                  <a:gd name="T9" fmla="*/ 9 h 11"/>
                  <a:gd name="T10" fmla="*/ 8 w 13"/>
                  <a:gd name="T11" fmla="*/ 10 h 11"/>
                  <a:gd name="T12" fmla="*/ 4 w 13"/>
                  <a:gd name="T13" fmla="*/ 9 h 11"/>
                  <a:gd name="T14" fmla="*/ 4 w 13"/>
                  <a:gd name="T15" fmla="*/ 8 h 11"/>
                  <a:gd name="T16" fmla="*/ 2 w 13"/>
                  <a:gd name="T17" fmla="*/ 5 h 11"/>
                  <a:gd name="T18" fmla="*/ 2 w 13"/>
                  <a:gd name="T19" fmla="*/ 2 h 11"/>
                  <a:gd name="T20" fmla="*/ 2 w 13"/>
                  <a:gd name="T21" fmla="*/ 2 h 11"/>
                  <a:gd name="T22" fmla="*/ 5 w 13"/>
                  <a:gd name="T23" fmla="*/ 1 h 11"/>
                  <a:gd name="T24" fmla="*/ 9 w 13"/>
                  <a:gd name="T25" fmla="*/ 3 h 11"/>
                  <a:gd name="T26" fmla="*/ 9 w 13"/>
                  <a:gd name="T27" fmla="*/ 3 h 11"/>
                  <a:gd name="T28" fmla="*/ 9 w 13"/>
                  <a:gd name="T29" fmla="*/ 2 h 11"/>
                  <a:gd name="T30" fmla="*/ 10 w 13"/>
                  <a:gd name="T31" fmla="*/ 2 h 11"/>
                  <a:gd name="T32" fmla="*/ 9 w 13"/>
                  <a:gd name="T33" fmla="*/ 2 h 11"/>
                  <a:gd name="T34" fmla="*/ 5 w 13"/>
                  <a:gd name="T35" fmla="*/ 0 h 11"/>
                  <a:gd name="T36" fmla="*/ 1 w 13"/>
                  <a:gd name="T37" fmla="*/ 1 h 11"/>
                  <a:gd name="T38" fmla="*/ 1 w 13"/>
                  <a:gd name="T39" fmla="*/ 2 h 11"/>
                  <a:gd name="T40" fmla="*/ 1 w 13"/>
                  <a:gd name="T41" fmla="*/ 5 h 11"/>
                  <a:gd name="T42" fmla="*/ 3 w 13"/>
                  <a:gd name="T43" fmla="*/ 9 h 11"/>
                  <a:gd name="T44" fmla="*/ 4 w 13"/>
                  <a:gd name="T45" fmla="*/ 10 h 11"/>
                  <a:gd name="T46" fmla="*/ 8 w 13"/>
                  <a:gd name="T47" fmla="*/ 11 h 11"/>
                  <a:gd name="T48" fmla="*/ 12 w 13"/>
                  <a:gd name="T49" fmla="*/ 10 h 11"/>
                  <a:gd name="T50" fmla="*/ 12 w 13"/>
                  <a:gd name="T51" fmla="*/ 10 h 11"/>
                  <a:gd name="T52" fmla="*/ 12 w 13"/>
                  <a:gd name="T53" fmla="*/ 6 h 11"/>
                  <a:gd name="T54" fmla="*/ 10 w 13"/>
                  <a:gd name="T55" fmla="*/ 2 h 11"/>
                  <a:gd name="T56" fmla="*/ 9 w 13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2" y="7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6" y="10"/>
                      <a:pt x="4" y="9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3" y="7"/>
                      <a:pt x="2" y="6"/>
                      <a:pt x="2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4" y="9"/>
                      <a:pt x="4" y="9"/>
                      <a:pt x="4" y="10"/>
                    </a:cubicBezTo>
                    <a:cubicBezTo>
                      <a:pt x="5" y="11"/>
                      <a:pt x="7" y="11"/>
                      <a:pt x="8" y="11"/>
                    </a:cubicBezTo>
                    <a:cubicBezTo>
                      <a:pt x="9" y="11"/>
                      <a:pt x="11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9"/>
                      <a:pt x="13" y="7"/>
                      <a:pt x="12" y="6"/>
                    </a:cubicBezTo>
                    <a:cubicBezTo>
                      <a:pt x="12" y="4"/>
                      <a:pt x="11" y="3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1" name="Freeform 101"/>
              <p:cNvSpPr>
                <a:spLocks/>
              </p:cNvSpPr>
              <p:nvPr/>
            </p:nvSpPr>
            <p:spPr bwMode="auto">
              <a:xfrm>
                <a:off x="696" y="1486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2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8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7"/>
                      <a:pt x="0" y="3"/>
                      <a:pt x="2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2" name="Freeform 102"/>
              <p:cNvSpPr>
                <a:spLocks/>
              </p:cNvSpPr>
              <p:nvPr/>
            </p:nvSpPr>
            <p:spPr bwMode="auto">
              <a:xfrm>
                <a:off x="696" y="1486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9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8 w 12"/>
                  <a:gd name="T11" fmla="*/ 10 h 11"/>
                  <a:gd name="T12" fmla="*/ 4 w 12"/>
                  <a:gd name="T13" fmla="*/ 9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2 h 11"/>
                  <a:gd name="T26" fmla="*/ 9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8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5" y="10"/>
                      <a:pt x="4" y="9"/>
                    </a:cubicBezTo>
                    <a:cubicBezTo>
                      <a:pt x="4" y="9"/>
                      <a:pt x="4" y="8"/>
                      <a:pt x="4" y="8"/>
                    </a:cubicBezTo>
                    <a:cubicBezTo>
                      <a:pt x="3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5" y="1"/>
                    </a:cubicBezTo>
                    <a:cubicBezTo>
                      <a:pt x="6" y="1"/>
                      <a:pt x="7" y="2"/>
                      <a:pt x="8" y="2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2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3" name="Freeform 103"/>
              <p:cNvSpPr>
                <a:spLocks/>
              </p:cNvSpPr>
              <p:nvPr/>
            </p:nvSpPr>
            <p:spPr bwMode="auto">
              <a:xfrm>
                <a:off x="661" y="1439"/>
                <a:ext cx="28" cy="28"/>
              </a:xfrm>
              <a:custGeom>
                <a:avLst/>
                <a:gdLst>
                  <a:gd name="T0" fmla="*/ 9 w 12"/>
                  <a:gd name="T1" fmla="*/ 3 h 12"/>
                  <a:gd name="T2" fmla="*/ 11 w 12"/>
                  <a:gd name="T3" fmla="*/ 10 h 12"/>
                  <a:gd name="T4" fmla="*/ 3 w 12"/>
                  <a:gd name="T5" fmla="*/ 9 h 12"/>
                  <a:gd name="T6" fmla="*/ 1 w 12"/>
                  <a:gd name="T7" fmla="*/ 2 h 12"/>
                  <a:gd name="T8" fmla="*/ 9 w 12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9" y="3"/>
                    </a:moveTo>
                    <a:cubicBezTo>
                      <a:pt x="11" y="5"/>
                      <a:pt x="12" y="8"/>
                      <a:pt x="11" y="10"/>
                    </a:cubicBezTo>
                    <a:cubicBezTo>
                      <a:pt x="9" y="12"/>
                      <a:pt x="6" y="11"/>
                      <a:pt x="3" y="9"/>
                    </a:cubicBezTo>
                    <a:cubicBezTo>
                      <a:pt x="1" y="7"/>
                      <a:pt x="0" y="4"/>
                      <a:pt x="1" y="2"/>
                    </a:cubicBezTo>
                    <a:cubicBezTo>
                      <a:pt x="3" y="0"/>
                      <a:pt x="6" y="1"/>
                      <a:pt x="9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4" name="Freeform 104"/>
              <p:cNvSpPr>
                <a:spLocks/>
              </p:cNvSpPr>
              <p:nvPr/>
            </p:nvSpPr>
            <p:spPr bwMode="auto">
              <a:xfrm>
                <a:off x="661" y="1439"/>
                <a:ext cx="28" cy="28"/>
              </a:xfrm>
              <a:custGeom>
                <a:avLst/>
                <a:gdLst>
                  <a:gd name="T0" fmla="*/ 9 w 12"/>
                  <a:gd name="T1" fmla="*/ 3 h 12"/>
                  <a:gd name="T2" fmla="*/ 8 w 12"/>
                  <a:gd name="T3" fmla="*/ 3 h 12"/>
                  <a:gd name="T4" fmla="*/ 11 w 12"/>
                  <a:gd name="T5" fmla="*/ 6 h 12"/>
                  <a:gd name="T6" fmla="*/ 10 w 12"/>
                  <a:gd name="T7" fmla="*/ 9 h 12"/>
                  <a:gd name="T8" fmla="*/ 10 w 12"/>
                  <a:gd name="T9" fmla="*/ 10 h 12"/>
                  <a:gd name="T10" fmla="*/ 7 w 12"/>
                  <a:gd name="T11" fmla="*/ 11 h 12"/>
                  <a:gd name="T12" fmla="*/ 4 w 12"/>
                  <a:gd name="T13" fmla="*/ 9 h 12"/>
                  <a:gd name="T14" fmla="*/ 4 w 12"/>
                  <a:gd name="T15" fmla="*/ 9 h 12"/>
                  <a:gd name="T16" fmla="*/ 1 w 12"/>
                  <a:gd name="T17" fmla="*/ 5 h 12"/>
                  <a:gd name="T18" fmla="*/ 2 w 12"/>
                  <a:gd name="T19" fmla="*/ 3 h 12"/>
                  <a:gd name="T20" fmla="*/ 2 w 12"/>
                  <a:gd name="T21" fmla="*/ 2 h 12"/>
                  <a:gd name="T22" fmla="*/ 4 w 12"/>
                  <a:gd name="T23" fmla="*/ 1 h 12"/>
                  <a:gd name="T24" fmla="*/ 8 w 12"/>
                  <a:gd name="T25" fmla="*/ 3 h 12"/>
                  <a:gd name="T26" fmla="*/ 8 w 12"/>
                  <a:gd name="T27" fmla="*/ 3 h 12"/>
                  <a:gd name="T28" fmla="*/ 9 w 12"/>
                  <a:gd name="T29" fmla="*/ 3 h 12"/>
                  <a:gd name="T30" fmla="*/ 9 w 12"/>
                  <a:gd name="T31" fmla="*/ 2 h 12"/>
                  <a:gd name="T32" fmla="*/ 9 w 12"/>
                  <a:gd name="T33" fmla="*/ 2 h 12"/>
                  <a:gd name="T34" fmla="*/ 4 w 12"/>
                  <a:gd name="T35" fmla="*/ 0 h 12"/>
                  <a:gd name="T36" fmla="*/ 1 w 12"/>
                  <a:gd name="T37" fmla="*/ 2 h 12"/>
                  <a:gd name="T38" fmla="*/ 1 w 12"/>
                  <a:gd name="T39" fmla="*/ 2 h 12"/>
                  <a:gd name="T40" fmla="*/ 0 w 12"/>
                  <a:gd name="T41" fmla="*/ 6 h 12"/>
                  <a:gd name="T42" fmla="*/ 3 w 12"/>
                  <a:gd name="T43" fmla="*/ 10 h 12"/>
                  <a:gd name="T44" fmla="*/ 3 w 12"/>
                  <a:gd name="T45" fmla="*/ 10 h 12"/>
                  <a:gd name="T46" fmla="*/ 7 w 12"/>
                  <a:gd name="T47" fmla="*/ 12 h 12"/>
                  <a:gd name="T48" fmla="*/ 11 w 12"/>
                  <a:gd name="T49" fmla="*/ 10 h 12"/>
                  <a:gd name="T50" fmla="*/ 11 w 12"/>
                  <a:gd name="T51" fmla="*/ 10 h 12"/>
                  <a:gd name="T52" fmla="*/ 12 w 12"/>
                  <a:gd name="T53" fmla="*/ 6 h 12"/>
                  <a:gd name="T54" fmla="*/ 9 w 12"/>
                  <a:gd name="T55" fmla="*/ 2 h 12"/>
                  <a:gd name="T56" fmla="*/ 9 w 12"/>
                  <a:gd name="T5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2">
                    <a:moveTo>
                      <a:pt x="9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10" y="4"/>
                      <a:pt x="10" y="5"/>
                      <a:pt x="11" y="6"/>
                    </a:cubicBezTo>
                    <a:cubicBezTo>
                      <a:pt x="11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9" y="11"/>
                      <a:pt x="7" y="11"/>
                    </a:cubicBezTo>
                    <a:cubicBezTo>
                      <a:pt x="6" y="10"/>
                      <a:pt x="5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2" y="7"/>
                      <a:pt x="1" y="5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6" y="1"/>
                      <a:pt x="7" y="2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1" y="7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11"/>
                      <a:pt x="6" y="12"/>
                      <a:pt x="7" y="12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2" y="6"/>
                    </a:cubicBezTo>
                    <a:cubicBezTo>
                      <a:pt x="11" y="5"/>
                      <a:pt x="10" y="3"/>
                      <a:pt x="9" y="2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5" name="Freeform 105"/>
              <p:cNvSpPr>
                <a:spLocks/>
              </p:cNvSpPr>
              <p:nvPr/>
            </p:nvSpPr>
            <p:spPr bwMode="auto">
              <a:xfrm>
                <a:off x="640" y="1418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1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8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7"/>
                      <a:pt x="0" y="3"/>
                      <a:pt x="1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6" name="Freeform 106"/>
              <p:cNvSpPr>
                <a:spLocks/>
              </p:cNvSpPr>
              <p:nvPr/>
            </p:nvSpPr>
            <p:spPr bwMode="auto">
              <a:xfrm>
                <a:off x="640" y="1418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9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8 w 12"/>
                  <a:gd name="T11" fmla="*/ 10 h 11"/>
                  <a:gd name="T12" fmla="*/ 4 w 12"/>
                  <a:gd name="T13" fmla="*/ 9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2 h 11"/>
                  <a:gd name="T26" fmla="*/ 9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8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6" y="10"/>
                      <a:pt x="5" y="10"/>
                      <a:pt x="4" y="9"/>
                    </a:cubicBezTo>
                    <a:cubicBezTo>
                      <a:pt x="4" y="9"/>
                      <a:pt x="4" y="8"/>
                      <a:pt x="4" y="8"/>
                    </a:cubicBezTo>
                    <a:cubicBezTo>
                      <a:pt x="3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6" y="1"/>
                      <a:pt x="7" y="2"/>
                      <a:pt x="8" y="2"/>
                    </a:cubicBezTo>
                    <a:cubicBezTo>
                      <a:pt x="8" y="2"/>
                      <a:pt x="8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2" y="6"/>
                    </a:cubicBezTo>
                    <a:cubicBezTo>
                      <a:pt x="11" y="4"/>
                      <a:pt x="11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7" name="Freeform 107"/>
              <p:cNvSpPr>
                <a:spLocks/>
              </p:cNvSpPr>
              <p:nvPr/>
            </p:nvSpPr>
            <p:spPr bwMode="auto">
              <a:xfrm>
                <a:off x="753" y="1656"/>
                <a:ext cx="26" cy="26"/>
              </a:xfrm>
              <a:custGeom>
                <a:avLst/>
                <a:gdLst>
                  <a:gd name="T0" fmla="*/ 7 w 11"/>
                  <a:gd name="T1" fmla="*/ 0 h 11"/>
                  <a:gd name="T2" fmla="*/ 10 w 11"/>
                  <a:gd name="T3" fmla="*/ 7 h 11"/>
                  <a:gd name="T4" fmla="*/ 4 w 11"/>
                  <a:gd name="T5" fmla="*/ 11 h 11"/>
                  <a:gd name="T6" fmla="*/ 1 w 11"/>
                  <a:gd name="T7" fmla="*/ 4 h 11"/>
                  <a:gd name="T8" fmla="*/ 7 w 1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0"/>
                    </a:moveTo>
                    <a:cubicBezTo>
                      <a:pt x="10" y="1"/>
                      <a:pt x="11" y="4"/>
                      <a:pt x="10" y="7"/>
                    </a:cubicBezTo>
                    <a:cubicBezTo>
                      <a:pt x="10" y="10"/>
                      <a:pt x="7" y="11"/>
                      <a:pt x="4" y="11"/>
                    </a:cubicBezTo>
                    <a:cubicBezTo>
                      <a:pt x="2" y="10"/>
                      <a:pt x="0" y="7"/>
                      <a:pt x="1" y="4"/>
                    </a:cubicBezTo>
                    <a:cubicBezTo>
                      <a:pt x="2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8" name="Freeform 108"/>
              <p:cNvSpPr>
                <a:spLocks/>
              </p:cNvSpPr>
              <p:nvPr/>
            </p:nvSpPr>
            <p:spPr bwMode="auto">
              <a:xfrm>
                <a:off x="753" y="1654"/>
                <a:ext cx="28" cy="31"/>
              </a:xfrm>
              <a:custGeom>
                <a:avLst/>
                <a:gdLst>
                  <a:gd name="T0" fmla="*/ 7 w 12"/>
                  <a:gd name="T1" fmla="*/ 1 h 13"/>
                  <a:gd name="T2" fmla="*/ 7 w 12"/>
                  <a:gd name="T3" fmla="*/ 2 h 13"/>
                  <a:gd name="T4" fmla="*/ 8 w 12"/>
                  <a:gd name="T5" fmla="*/ 2 h 13"/>
                  <a:gd name="T6" fmla="*/ 10 w 12"/>
                  <a:gd name="T7" fmla="*/ 8 h 13"/>
                  <a:gd name="T8" fmla="*/ 9 w 12"/>
                  <a:gd name="T9" fmla="*/ 10 h 13"/>
                  <a:gd name="T10" fmla="*/ 4 w 12"/>
                  <a:gd name="T11" fmla="*/ 11 h 13"/>
                  <a:gd name="T12" fmla="*/ 3 w 12"/>
                  <a:gd name="T13" fmla="*/ 11 h 13"/>
                  <a:gd name="T14" fmla="*/ 2 w 12"/>
                  <a:gd name="T15" fmla="*/ 5 h 13"/>
                  <a:gd name="T16" fmla="*/ 3 w 12"/>
                  <a:gd name="T17" fmla="*/ 3 h 13"/>
                  <a:gd name="T18" fmla="*/ 7 w 12"/>
                  <a:gd name="T19" fmla="*/ 2 h 13"/>
                  <a:gd name="T20" fmla="*/ 7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1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8 w 12"/>
                  <a:gd name="T39" fmla="*/ 1 h 13"/>
                  <a:gd name="T40" fmla="*/ 7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6"/>
                      <a:pt x="10" y="8"/>
                    </a:cubicBezTo>
                    <a:cubicBezTo>
                      <a:pt x="10" y="8"/>
                      <a:pt x="9" y="9"/>
                      <a:pt x="9" y="10"/>
                    </a:cubicBezTo>
                    <a:cubicBezTo>
                      <a:pt x="8" y="11"/>
                      <a:pt x="6" y="12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10"/>
                      <a:pt x="1" y="7"/>
                      <a:pt x="2" y="5"/>
                    </a:cubicBezTo>
                    <a:cubicBezTo>
                      <a:pt x="2" y="5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1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2" y="5"/>
                      <a:pt x="11" y="3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49" name="Freeform 109"/>
              <p:cNvSpPr>
                <a:spLocks/>
              </p:cNvSpPr>
              <p:nvPr/>
            </p:nvSpPr>
            <p:spPr bwMode="auto">
              <a:xfrm>
                <a:off x="741" y="1633"/>
                <a:ext cx="26" cy="28"/>
              </a:xfrm>
              <a:custGeom>
                <a:avLst/>
                <a:gdLst>
                  <a:gd name="T0" fmla="*/ 7 w 11"/>
                  <a:gd name="T1" fmla="*/ 0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4 h 12"/>
                  <a:gd name="T8" fmla="*/ 7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0"/>
                    </a:moveTo>
                    <a:cubicBezTo>
                      <a:pt x="10" y="1"/>
                      <a:pt x="11" y="4"/>
                      <a:pt x="10" y="7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0"/>
                      <a:pt x="0" y="7"/>
                      <a:pt x="1" y="4"/>
                    </a:cubicBezTo>
                    <a:cubicBezTo>
                      <a:pt x="2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0" name="Freeform 110"/>
              <p:cNvSpPr>
                <a:spLocks/>
              </p:cNvSpPr>
              <p:nvPr/>
            </p:nvSpPr>
            <p:spPr bwMode="auto">
              <a:xfrm>
                <a:off x="741" y="1630"/>
                <a:ext cx="26" cy="31"/>
              </a:xfrm>
              <a:custGeom>
                <a:avLst/>
                <a:gdLst>
                  <a:gd name="T0" fmla="*/ 7 w 11"/>
                  <a:gd name="T1" fmla="*/ 1 h 13"/>
                  <a:gd name="T2" fmla="*/ 7 w 11"/>
                  <a:gd name="T3" fmla="*/ 2 h 13"/>
                  <a:gd name="T4" fmla="*/ 8 w 11"/>
                  <a:gd name="T5" fmla="*/ 3 h 13"/>
                  <a:gd name="T6" fmla="*/ 10 w 11"/>
                  <a:gd name="T7" fmla="*/ 8 h 13"/>
                  <a:gd name="T8" fmla="*/ 9 w 11"/>
                  <a:gd name="T9" fmla="*/ 10 h 13"/>
                  <a:gd name="T10" fmla="*/ 4 w 11"/>
                  <a:gd name="T11" fmla="*/ 11 h 13"/>
                  <a:gd name="T12" fmla="*/ 3 w 11"/>
                  <a:gd name="T13" fmla="*/ 11 h 13"/>
                  <a:gd name="T14" fmla="*/ 2 w 11"/>
                  <a:gd name="T15" fmla="*/ 6 h 13"/>
                  <a:gd name="T16" fmla="*/ 3 w 11"/>
                  <a:gd name="T17" fmla="*/ 4 h 13"/>
                  <a:gd name="T18" fmla="*/ 7 w 11"/>
                  <a:gd name="T19" fmla="*/ 2 h 13"/>
                  <a:gd name="T20" fmla="*/ 7 w 11"/>
                  <a:gd name="T21" fmla="*/ 1 h 13"/>
                  <a:gd name="T22" fmla="*/ 7 w 11"/>
                  <a:gd name="T23" fmla="*/ 1 h 13"/>
                  <a:gd name="T24" fmla="*/ 2 w 11"/>
                  <a:gd name="T25" fmla="*/ 3 h 13"/>
                  <a:gd name="T26" fmla="*/ 1 w 11"/>
                  <a:gd name="T27" fmla="*/ 5 h 13"/>
                  <a:gd name="T28" fmla="*/ 2 w 11"/>
                  <a:gd name="T29" fmla="*/ 12 h 13"/>
                  <a:gd name="T30" fmla="*/ 4 w 11"/>
                  <a:gd name="T31" fmla="*/ 12 h 13"/>
                  <a:gd name="T32" fmla="*/ 10 w 11"/>
                  <a:gd name="T33" fmla="*/ 10 h 13"/>
                  <a:gd name="T34" fmla="*/ 11 w 11"/>
                  <a:gd name="T35" fmla="*/ 8 h 13"/>
                  <a:gd name="T36" fmla="*/ 9 w 11"/>
                  <a:gd name="T37" fmla="*/ 2 h 13"/>
                  <a:gd name="T38" fmla="*/ 7 w 11"/>
                  <a:gd name="T39" fmla="*/ 1 h 13"/>
                  <a:gd name="T40" fmla="*/ 7 w 11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10" y="4"/>
                      <a:pt x="10" y="6"/>
                      <a:pt x="10" y="8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8" y="11"/>
                      <a:pt x="6" y="12"/>
                      <a:pt x="4" y="11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2" y="10"/>
                      <a:pt x="1" y="8"/>
                      <a:pt x="2" y="6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2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2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10"/>
                      <a:pt x="10" y="9"/>
                      <a:pt x="11" y="8"/>
                    </a:cubicBezTo>
                    <a:cubicBezTo>
                      <a:pt x="11" y="6"/>
                      <a:pt x="11" y="3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1" name="Freeform 111"/>
              <p:cNvSpPr>
                <a:spLocks/>
              </p:cNvSpPr>
              <p:nvPr/>
            </p:nvSpPr>
            <p:spPr bwMode="auto">
              <a:xfrm>
                <a:off x="680" y="1557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8 h 12"/>
                  <a:gd name="T4" fmla="*/ 4 w 11"/>
                  <a:gd name="T5" fmla="*/ 12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9" y="2"/>
                      <a:pt x="11" y="5"/>
                      <a:pt x="10" y="8"/>
                    </a:cubicBezTo>
                    <a:cubicBezTo>
                      <a:pt x="9" y="11"/>
                      <a:pt x="6" y="12"/>
                      <a:pt x="4" y="12"/>
                    </a:cubicBezTo>
                    <a:cubicBezTo>
                      <a:pt x="1" y="11"/>
                      <a:pt x="0" y="8"/>
                      <a:pt x="1" y="5"/>
                    </a:cubicBezTo>
                    <a:cubicBezTo>
                      <a:pt x="2" y="2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2" name="Freeform 112"/>
              <p:cNvSpPr>
                <a:spLocks/>
              </p:cNvSpPr>
              <p:nvPr/>
            </p:nvSpPr>
            <p:spPr bwMode="auto">
              <a:xfrm>
                <a:off x="680" y="1557"/>
                <a:ext cx="26" cy="31"/>
              </a:xfrm>
              <a:custGeom>
                <a:avLst/>
                <a:gdLst>
                  <a:gd name="T0" fmla="*/ 7 w 11"/>
                  <a:gd name="T1" fmla="*/ 1 h 13"/>
                  <a:gd name="T2" fmla="*/ 7 w 11"/>
                  <a:gd name="T3" fmla="*/ 2 h 13"/>
                  <a:gd name="T4" fmla="*/ 8 w 11"/>
                  <a:gd name="T5" fmla="*/ 2 h 13"/>
                  <a:gd name="T6" fmla="*/ 9 w 11"/>
                  <a:gd name="T7" fmla="*/ 7 h 13"/>
                  <a:gd name="T8" fmla="*/ 8 w 11"/>
                  <a:gd name="T9" fmla="*/ 9 h 13"/>
                  <a:gd name="T10" fmla="*/ 4 w 11"/>
                  <a:gd name="T11" fmla="*/ 11 h 13"/>
                  <a:gd name="T12" fmla="*/ 3 w 11"/>
                  <a:gd name="T13" fmla="*/ 10 h 13"/>
                  <a:gd name="T14" fmla="*/ 1 w 11"/>
                  <a:gd name="T15" fmla="*/ 5 h 13"/>
                  <a:gd name="T16" fmla="*/ 2 w 11"/>
                  <a:gd name="T17" fmla="*/ 3 h 13"/>
                  <a:gd name="T18" fmla="*/ 7 w 11"/>
                  <a:gd name="T19" fmla="*/ 2 h 13"/>
                  <a:gd name="T20" fmla="*/ 7 w 11"/>
                  <a:gd name="T21" fmla="*/ 1 h 13"/>
                  <a:gd name="T22" fmla="*/ 7 w 11"/>
                  <a:gd name="T23" fmla="*/ 1 h 13"/>
                  <a:gd name="T24" fmla="*/ 1 w 11"/>
                  <a:gd name="T25" fmla="*/ 3 h 13"/>
                  <a:gd name="T26" fmla="*/ 0 w 11"/>
                  <a:gd name="T27" fmla="*/ 5 h 13"/>
                  <a:gd name="T28" fmla="*/ 2 w 11"/>
                  <a:gd name="T29" fmla="*/ 11 h 13"/>
                  <a:gd name="T30" fmla="*/ 4 w 11"/>
                  <a:gd name="T31" fmla="*/ 12 h 13"/>
                  <a:gd name="T32" fmla="*/ 9 w 11"/>
                  <a:gd name="T33" fmla="*/ 10 h 13"/>
                  <a:gd name="T34" fmla="*/ 10 w 11"/>
                  <a:gd name="T35" fmla="*/ 8 h 13"/>
                  <a:gd name="T36" fmla="*/ 8 w 11"/>
                  <a:gd name="T37" fmla="*/ 1 h 13"/>
                  <a:gd name="T38" fmla="*/ 7 w 11"/>
                  <a:gd name="T39" fmla="*/ 1 h 13"/>
                  <a:gd name="T40" fmla="*/ 7 w 11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9" y="3"/>
                      <a:pt x="10" y="5"/>
                      <a:pt x="9" y="7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3" y="11"/>
                      <a:pt x="3" y="11"/>
                      <a:pt x="3" y="10"/>
                    </a:cubicBezTo>
                    <a:cubicBezTo>
                      <a:pt x="1" y="9"/>
                      <a:pt x="1" y="7"/>
                      <a:pt x="1" y="5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3" y="2"/>
                      <a:pt x="5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1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7"/>
                      <a:pt x="0" y="10"/>
                      <a:pt x="2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9" y="10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1" y="5"/>
                      <a:pt x="10" y="3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3" name="Freeform 113"/>
              <p:cNvSpPr>
                <a:spLocks/>
              </p:cNvSpPr>
              <p:nvPr/>
            </p:nvSpPr>
            <p:spPr bwMode="auto">
              <a:xfrm>
                <a:off x="729" y="1609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2"/>
                      <a:pt x="11" y="5"/>
                      <a:pt x="10" y="7"/>
                    </a:cubicBezTo>
                    <a:cubicBezTo>
                      <a:pt x="9" y="10"/>
                      <a:pt x="6" y="12"/>
                      <a:pt x="4" y="11"/>
                    </a:cubicBezTo>
                    <a:cubicBezTo>
                      <a:pt x="1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4" name="Freeform 114"/>
              <p:cNvSpPr>
                <a:spLocks/>
              </p:cNvSpPr>
              <p:nvPr/>
            </p:nvSpPr>
            <p:spPr bwMode="auto">
              <a:xfrm>
                <a:off x="729" y="1609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7 w 11"/>
                  <a:gd name="T3" fmla="*/ 1 h 12"/>
                  <a:gd name="T4" fmla="*/ 8 w 11"/>
                  <a:gd name="T5" fmla="*/ 2 h 12"/>
                  <a:gd name="T6" fmla="*/ 10 w 11"/>
                  <a:gd name="T7" fmla="*/ 7 h 12"/>
                  <a:gd name="T8" fmla="*/ 9 w 11"/>
                  <a:gd name="T9" fmla="*/ 9 h 12"/>
                  <a:gd name="T10" fmla="*/ 4 w 11"/>
                  <a:gd name="T11" fmla="*/ 11 h 12"/>
                  <a:gd name="T12" fmla="*/ 3 w 11"/>
                  <a:gd name="T13" fmla="*/ 10 h 12"/>
                  <a:gd name="T14" fmla="*/ 2 w 11"/>
                  <a:gd name="T15" fmla="*/ 5 h 12"/>
                  <a:gd name="T16" fmla="*/ 2 w 11"/>
                  <a:gd name="T17" fmla="*/ 3 h 12"/>
                  <a:gd name="T18" fmla="*/ 7 w 11"/>
                  <a:gd name="T19" fmla="*/ 1 h 12"/>
                  <a:gd name="T20" fmla="*/ 7 w 11"/>
                  <a:gd name="T21" fmla="*/ 1 h 12"/>
                  <a:gd name="T22" fmla="*/ 7 w 11"/>
                  <a:gd name="T23" fmla="*/ 0 h 12"/>
                  <a:gd name="T24" fmla="*/ 2 w 11"/>
                  <a:gd name="T25" fmla="*/ 2 h 12"/>
                  <a:gd name="T26" fmla="*/ 0 w 11"/>
                  <a:gd name="T27" fmla="*/ 5 h 12"/>
                  <a:gd name="T28" fmla="*/ 2 w 11"/>
                  <a:gd name="T29" fmla="*/ 11 h 12"/>
                  <a:gd name="T30" fmla="*/ 4 w 11"/>
                  <a:gd name="T31" fmla="*/ 12 h 12"/>
                  <a:gd name="T32" fmla="*/ 9 w 11"/>
                  <a:gd name="T33" fmla="*/ 10 h 12"/>
                  <a:gd name="T34" fmla="*/ 11 w 11"/>
                  <a:gd name="T35" fmla="*/ 8 h 12"/>
                  <a:gd name="T36" fmla="*/ 9 w 11"/>
                  <a:gd name="T37" fmla="*/ 1 h 12"/>
                  <a:gd name="T38" fmla="*/ 7 w 11"/>
                  <a:gd name="T39" fmla="*/ 0 h 12"/>
                  <a:gd name="T40" fmla="*/ 7 w 11"/>
                  <a:gd name="T4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3"/>
                      <a:pt x="10" y="5"/>
                      <a:pt x="10" y="7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7" y="11"/>
                      <a:pt x="6" y="11"/>
                      <a:pt x="4" y="11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4" y="2"/>
                      <a:pt x="5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1" y="4"/>
                      <a:pt x="0" y="5"/>
                    </a:cubicBezTo>
                    <a:cubicBezTo>
                      <a:pt x="0" y="7"/>
                      <a:pt x="1" y="10"/>
                      <a:pt x="2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6" y="12"/>
                      <a:pt x="8" y="12"/>
                      <a:pt x="9" y="10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5"/>
                      <a:pt x="11" y="2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5" name="Freeform 115"/>
              <p:cNvSpPr>
                <a:spLocks/>
              </p:cNvSpPr>
              <p:nvPr/>
            </p:nvSpPr>
            <p:spPr bwMode="auto">
              <a:xfrm>
                <a:off x="715" y="1590"/>
                <a:ext cx="24" cy="28"/>
              </a:xfrm>
              <a:custGeom>
                <a:avLst/>
                <a:gdLst>
                  <a:gd name="T0" fmla="*/ 7 w 10"/>
                  <a:gd name="T1" fmla="*/ 0 h 12"/>
                  <a:gd name="T2" fmla="*/ 10 w 10"/>
                  <a:gd name="T3" fmla="*/ 7 h 12"/>
                  <a:gd name="T4" fmla="*/ 4 w 10"/>
                  <a:gd name="T5" fmla="*/ 11 h 12"/>
                  <a:gd name="T6" fmla="*/ 1 w 10"/>
                  <a:gd name="T7" fmla="*/ 4 h 12"/>
                  <a:gd name="T8" fmla="*/ 7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7" y="0"/>
                    </a:moveTo>
                    <a:cubicBezTo>
                      <a:pt x="9" y="1"/>
                      <a:pt x="10" y="4"/>
                      <a:pt x="10" y="7"/>
                    </a:cubicBezTo>
                    <a:cubicBezTo>
                      <a:pt x="9" y="10"/>
                      <a:pt x="6" y="12"/>
                      <a:pt x="4" y="11"/>
                    </a:cubicBezTo>
                    <a:cubicBezTo>
                      <a:pt x="1" y="10"/>
                      <a:pt x="0" y="7"/>
                      <a:pt x="1" y="4"/>
                    </a:cubicBezTo>
                    <a:cubicBezTo>
                      <a:pt x="1" y="1"/>
                      <a:pt x="4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6" name="Freeform 116"/>
              <p:cNvSpPr>
                <a:spLocks/>
              </p:cNvSpPr>
              <p:nvPr/>
            </p:nvSpPr>
            <p:spPr bwMode="auto">
              <a:xfrm>
                <a:off x="713" y="1588"/>
                <a:ext cx="28" cy="30"/>
              </a:xfrm>
              <a:custGeom>
                <a:avLst/>
                <a:gdLst>
                  <a:gd name="T0" fmla="*/ 8 w 12"/>
                  <a:gd name="T1" fmla="*/ 1 h 13"/>
                  <a:gd name="T2" fmla="*/ 7 w 12"/>
                  <a:gd name="T3" fmla="*/ 2 h 13"/>
                  <a:gd name="T4" fmla="*/ 9 w 12"/>
                  <a:gd name="T5" fmla="*/ 3 h 13"/>
                  <a:gd name="T6" fmla="*/ 10 w 12"/>
                  <a:gd name="T7" fmla="*/ 8 h 13"/>
                  <a:gd name="T8" fmla="*/ 9 w 12"/>
                  <a:gd name="T9" fmla="*/ 10 h 13"/>
                  <a:gd name="T10" fmla="*/ 5 w 12"/>
                  <a:gd name="T11" fmla="*/ 11 h 13"/>
                  <a:gd name="T12" fmla="*/ 4 w 12"/>
                  <a:gd name="T13" fmla="*/ 11 h 13"/>
                  <a:gd name="T14" fmla="*/ 2 w 12"/>
                  <a:gd name="T15" fmla="*/ 5 h 13"/>
                  <a:gd name="T16" fmla="*/ 3 w 12"/>
                  <a:gd name="T17" fmla="*/ 4 h 13"/>
                  <a:gd name="T18" fmla="*/ 7 w 12"/>
                  <a:gd name="T19" fmla="*/ 2 h 13"/>
                  <a:gd name="T20" fmla="*/ 8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2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8 w 12"/>
                  <a:gd name="T39" fmla="*/ 1 h 13"/>
                  <a:gd name="T40" fmla="*/ 8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8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9" y="3"/>
                    </a:cubicBezTo>
                    <a:cubicBezTo>
                      <a:pt x="10" y="4"/>
                      <a:pt x="11" y="6"/>
                      <a:pt x="10" y="8"/>
                    </a:cubicBezTo>
                    <a:cubicBezTo>
                      <a:pt x="10" y="9"/>
                      <a:pt x="10" y="9"/>
                      <a:pt x="9" y="10"/>
                    </a:cubicBezTo>
                    <a:cubicBezTo>
                      <a:pt x="8" y="11"/>
                      <a:pt x="6" y="12"/>
                      <a:pt x="5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2" y="10"/>
                      <a:pt x="1" y="8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9" y="12"/>
                      <a:pt x="10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2" y="6"/>
                      <a:pt x="11" y="3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7" name="Freeform 117"/>
              <p:cNvSpPr>
                <a:spLocks/>
              </p:cNvSpPr>
              <p:nvPr/>
            </p:nvSpPr>
            <p:spPr bwMode="auto">
              <a:xfrm>
                <a:off x="699" y="1574"/>
                <a:ext cx="23" cy="28"/>
              </a:xfrm>
              <a:custGeom>
                <a:avLst/>
                <a:gdLst>
                  <a:gd name="T0" fmla="*/ 6 w 10"/>
                  <a:gd name="T1" fmla="*/ 0 h 12"/>
                  <a:gd name="T2" fmla="*/ 9 w 10"/>
                  <a:gd name="T3" fmla="*/ 7 h 12"/>
                  <a:gd name="T4" fmla="*/ 3 w 10"/>
                  <a:gd name="T5" fmla="*/ 11 h 12"/>
                  <a:gd name="T6" fmla="*/ 0 w 10"/>
                  <a:gd name="T7" fmla="*/ 4 h 12"/>
                  <a:gd name="T8" fmla="*/ 6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cubicBezTo>
                      <a:pt x="9" y="1"/>
                      <a:pt x="10" y="4"/>
                      <a:pt x="9" y="7"/>
                    </a:cubicBezTo>
                    <a:cubicBezTo>
                      <a:pt x="9" y="10"/>
                      <a:pt x="6" y="12"/>
                      <a:pt x="3" y="11"/>
                    </a:cubicBezTo>
                    <a:cubicBezTo>
                      <a:pt x="1" y="10"/>
                      <a:pt x="0" y="7"/>
                      <a:pt x="0" y="4"/>
                    </a:cubicBezTo>
                    <a:cubicBezTo>
                      <a:pt x="1" y="1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8" name="Freeform 118"/>
              <p:cNvSpPr>
                <a:spLocks/>
              </p:cNvSpPr>
              <p:nvPr/>
            </p:nvSpPr>
            <p:spPr bwMode="auto">
              <a:xfrm>
                <a:off x="696" y="1571"/>
                <a:ext cx="29" cy="31"/>
              </a:xfrm>
              <a:custGeom>
                <a:avLst/>
                <a:gdLst>
                  <a:gd name="T0" fmla="*/ 7 w 12"/>
                  <a:gd name="T1" fmla="*/ 1 h 13"/>
                  <a:gd name="T2" fmla="*/ 7 w 12"/>
                  <a:gd name="T3" fmla="*/ 2 h 13"/>
                  <a:gd name="T4" fmla="*/ 8 w 12"/>
                  <a:gd name="T5" fmla="*/ 3 h 13"/>
                  <a:gd name="T6" fmla="*/ 10 w 12"/>
                  <a:gd name="T7" fmla="*/ 8 h 13"/>
                  <a:gd name="T8" fmla="*/ 9 w 12"/>
                  <a:gd name="T9" fmla="*/ 10 h 13"/>
                  <a:gd name="T10" fmla="*/ 5 w 12"/>
                  <a:gd name="T11" fmla="*/ 11 h 13"/>
                  <a:gd name="T12" fmla="*/ 3 w 12"/>
                  <a:gd name="T13" fmla="*/ 11 h 13"/>
                  <a:gd name="T14" fmla="*/ 2 w 12"/>
                  <a:gd name="T15" fmla="*/ 5 h 13"/>
                  <a:gd name="T16" fmla="*/ 3 w 12"/>
                  <a:gd name="T17" fmla="*/ 4 h 13"/>
                  <a:gd name="T18" fmla="*/ 7 w 12"/>
                  <a:gd name="T19" fmla="*/ 2 h 13"/>
                  <a:gd name="T20" fmla="*/ 7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2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8 w 12"/>
                  <a:gd name="T39" fmla="*/ 1 h 13"/>
                  <a:gd name="T40" fmla="*/ 7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10" y="4"/>
                      <a:pt x="11" y="6"/>
                      <a:pt x="10" y="8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8" y="11"/>
                      <a:pt x="6" y="12"/>
                      <a:pt x="5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10"/>
                      <a:pt x="1" y="8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2" y="6"/>
                      <a:pt x="11" y="3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59" name="Freeform 119"/>
              <p:cNvSpPr>
                <a:spLocks/>
              </p:cNvSpPr>
              <p:nvPr/>
            </p:nvSpPr>
            <p:spPr bwMode="auto">
              <a:xfrm>
                <a:off x="659" y="1545"/>
                <a:ext cx="25" cy="29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2"/>
                      <a:pt x="11" y="4"/>
                      <a:pt x="10" y="7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0"/>
                      <a:pt x="0" y="8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0" name="Freeform 120"/>
              <p:cNvSpPr>
                <a:spLocks/>
              </p:cNvSpPr>
              <p:nvPr/>
            </p:nvSpPr>
            <p:spPr bwMode="auto">
              <a:xfrm>
                <a:off x="659" y="1545"/>
                <a:ext cx="25" cy="29"/>
              </a:xfrm>
              <a:custGeom>
                <a:avLst/>
                <a:gdLst>
                  <a:gd name="T0" fmla="*/ 7 w 11"/>
                  <a:gd name="T1" fmla="*/ 1 h 12"/>
                  <a:gd name="T2" fmla="*/ 7 w 11"/>
                  <a:gd name="T3" fmla="*/ 1 h 12"/>
                  <a:gd name="T4" fmla="*/ 8 w 11"/>
                  <a:gd name="T5" fmla="*/ 2 h 12"/>
                  <a:gd name="T6" fmla="*/ 10 w 11"/>
                  <a:gd name="T7" fmla="*/ 7 h 12"/>
                  <a:gd name="T8" fmla="*/ 9 w 11"/>
                  <a:gd name="T9" fmla="*/ 9 h 12"/>
                  <a:gd name="T10" fmla="*/ 4 w 11"/>
                  <a:gd name="T11" fmla="*/ 11 h 12"/>
                  <a:gd name="T12" fmla="*/ 3 w 11"/>
                  <a:gd name="T13" fmla="*/ 10 h 12"/>
                  <a:gd name="T14" fmla="*/ 2 w 11"/>
                  <a:gd name="T15" fmla="*/ 5 h 12"/>
                  <a:gd name="T16" fmla="*/ 3 w 11"/>
                  <a:gd name="T17" fmla="*/ 3 h 12"/>
                  <a:gd name="T18" fmla="*/ 7 w 11"/>
                  <a:gd name="T19" fmla="*/ 1 h 12"/>
                  <a:gd name="T20" fmla="*/ 7 w 11"/>
                  <a:gd name="T21" fmla="*/ 1 h 12"/>
                  <a:gd name="T22" fmla="*/ 7 w 11"/>
                  <a:gd name="T23" fmla="*/ 0 h 12"/>
                  <a:gd name="T24" fmla="*/ 2 w 11"/>
                  <a:gd name="T25" fmla="*/ 2 h 12"/>
                  <a:gd name="T26" fmla="*/ 1 w 11"/>
                  <a:gd name="T27" fmla="*/ 5 h 12"/>
                  <a:gd name="T28" fmla="*/ 2 w 11"/>
                  <a:gd name="T29" fmla="*/ 11 h 12"/>
                  <a:gd name="T30" fmla="*/ 4 w 11"/>
                  <a:gd name="T31" fmla="*/ 12 h 12"/>
                  <a:gd name="T32" fmla="*/ 10 w 11"/>
                  <a:gd name="T33" fmla="*/ 10 h 12"/>
                  <a:gd name="T34" fmla="*/ 11 w 11"/>
                  <a:gd name="T35" fmla="*/ 7 h 12"/>
                  <a:gd name="T36" fmla="*/ 9 w 11"/>
                  <a:gd name="T37" fmla="*/ 1 h 12"/>
                  <a:gd name="T38" fmla="*/ 7 w 11"/>
                  <a:gd name="T39" fmla="*/ 0 h 12"/>
                  <a:gd name="T40" fmla="*/ 7 w 11"/>
                  <a:gd name="T4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10" y="3"/>
                      <a:pt x="10" y="5"/>
                      <a:pt x="10" y="7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8" y="10"/>
                      <a:pt x="6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4" y="1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10"/>
                      <a:pt x="2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6" y="12"/>
                      <a:pt x="8" y="11"/>
                      <a:pt x="10" y="10"/>
                    </a:cubicBezTo>
                    <a:cubicBezTo>
                      <a:pt x="10" y="9"/>
                      <a:pt x="11" y="8"/>
                      <a:pt x="11" y="7"/>
                    </a:cubicBezTo>
                    <a:cubicBezTo>
                      <a:pt x="11" y="5"/>
                      <a:pt x="11" y="2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1" name="Freeform 121"/>
              <p:cNvSpPr>
                <a:spLocks/>
              </p:cNvSpPr>
              <p:nvPr/>
            </p:nvSpPr>
            <p:spPr bwMode="auto">
              <a:xfrm>
                <a:off x="637" y="1533"/>
                <a:ext cx="26" cy="29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8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2"/>
                      <a:pt x="11" y="5"/>
                      <a:pt x="10" y="8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2" name="Freeform 122"/>
              <p:cNvSpPr>
                <a:spLocks/>
              </p:cNvSpPr>
              <p:nvPr/>
            </p:nvSpPr>
            <p:spPr bwMode="auto">
              <a:xfrm>
                <a:off x="637" y="1533"/>
                <a:ext cx="26" cy="31"/>
              </a:xfrm>
              <a:custGeom>
                <a:avLst/>
                <a:gdLst>
                  <a:gd name="T0" fmla="*/ 7 w 11"/>
                  <a:gd name="T1" fmla="*/ 1 h 13"/>
                  <a:gd name="T2" fmla="*/ 7 w 11"/>
                  <a:gd name="T3" fmla="*/ 2 h 13"/>
                  <a:gd name="T4" fmla="*/ 8 w 11"/>
                  <a:gd name="T5" fmla="*/ 2 h 13"/>
                  <a:gd name="T6" fmla="*/ 10 w 11"/>
                  <a:gd name="T7" fmla="*/ 7 h 13"/>
                  <a:gd name="T8" fmla="*/ 9 w 11"/>
                  <a:gd name="T9" fmla="*/ 9 h 13"/>
                  <a:gd name="T10" fmla="*/ 4 w 11"/>
                  <a:gd name="T11" fmla="*/ 11 h 13"/>
                  <a:gd name="T12" fmla="*/ 3 w 11"/>
                  <a:gd name="T13" fmla="*/ 10 h 13"/>
                  <a:gd name="T14" fmla="*/ 2 w 11"/>
                  <a:gd name="T15" fmla="*/ 5 h 13"/>
                  <a:gd name="T16" fmla="*/ 3 w 11"/>
                  <a:gd name="T17" fmla="*/ 3 h 13"/>
                  <a:gd name="T18" fmla="*/ 7 w 11"/>
                  <a:gd name="T19" fmla="*/ 2 h 13"/>
                  <a:gd name="T20" fmla="*/ 7 w 11"/>
                  <a:gd name="T21" fmla="*/ 1 h 13"/>
                  <a:gd name="T22" fmla="*/ 7 w 11"/>
                  <a:gd name="T23" fmla="*/ 1 h 13"/>
                  <a:gd name="T24" fmla="*/ 2 w 11"/>
                  <a:gd name="T25" fmla="*/ 3 h 13"/>
                  <a:gd name="T26" fmla="*/ 1 w 11"/>
                  <a:gd name="T27" fmla="*/ 5 h 13"/>
                  <a:gd name="T28" fmla="*/ 2 w 11"/>
                  <a:gd name="T29" fmla="*/ 11 h 13"/>
                  <a:gd name="T30" fmla="*/ 4 w 11"/>
                  <a:gd name="T31" fmla="*/ 12 h 13"/>
                  <a:gd name="T32" fmla="*/ 10 w 11"/>
                  <a:gd name="T33" fmla="*/ 10 h 13"/>
                  <a:gd name="T34" fmla="*/ 11 w 11"/>
                  <a:gd name="T35" fmla="*/ 8 h 13"/>
                  <a:gd name="T36" fmla="*/ 9 w 11"/>
                  <a:gd name="T37" fmla="*/ 1 h 13"/>
                  <a:gd name="T38" fmla="*/ 7 w 11"/>
                  <a:gd name="T39" fmla="*/ 1 h 13"/>
                  <a:gd name="T40" fmla="*/ 7 w 11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5"/>
                      <a:pt x="10" y="7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8" y="11"/>
                      <a:pt x="6" y="11"/>
                      <a:pt x="4" y="11"/>
                    </a:cubicBezTo>
                    <a:cubicBezTo>
                      <a:pt x="4" y="11"/>
                      <a:pt x="3" y="11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10"/>
                      <a:pt x="2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9"/>
                      <a:pt x="10" y="9"/>
                      <a:pt x="11" y="8"/>
                    </a:cubicBezTo>
                    <a:cubicBezTo>
                      <a:pt x="11" y="5"/>
                      <a:pt x="11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3" name="Freeform 123"/>
              <p:cNvSpPr>
                <a:spLocks/>
              </p:cNvSpPr>
              <p:nvPr/>
            </p:nvSpPr>
            <p:spPr bwMode="auto">
              <a:xfrm>
                <a:off x="765" y="1644"/>
                <a:ext cx="23" cy="29"/>
              </a:xfrm>
              <a:custGeom>
                <a:avLst/>
                <a:gdLst>
                  <a:gd name="T0" fmla="*/ 6 w 10"/>
                  <a:gd name="T1" fmla="*/ 1 h 12"/>
                  <a:gd name="T2" fmla="*/ 9 w 10"/>
                  <a:gd name="T3" fmla="*/ 8 h 12"/>
                  <a:gd name="T4" fmla="*/ 3 w 10"/>
                  <a:gd name="T5" fmla="*/ 12 h 12"/>
                  <a:gd name="T6" fmla="*/ 0 w 10"/>
                  <a:gd name="T7" fmla="*/ 5 h 12"/>
                  <a:gd name="T8" fmla="*/ 6 w 10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1"/>
                    </a:moveTo>
                    <a:cubicBezTo>
                      <a:pt x="9" y="2"/>
                      <a:pt x="10" y="5"/>
                      <a:pt x="9" y="8"/>
                    </a:cubicBezTo>
                    <a:cubicBezTo>
                      <a:pt x="9" y="11"/>
                      <a:pt x="6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2"/>
                      <a:pt x="4" y="0"/>
                      <a:pt x="6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4" name="Freeform 124"/>
              <p:cNvSpPr>
                <a:spLocks/>
              </p:cNvSpPr>
              <p:nvPr/>
            </p:nvSpPr>
            <p:spPr bwMode="auto">
              <a:xfrm>
                <a:off x="762" y="1644"/>
                <a:ext cx="29" cy="31"/>
              </a:xfrm>
              <a:custGeom>
                <a:avLst/>
                <a:gdLst>
                  <a:gd name="T0" fmla="*/ 7 w 12"/>
                  <a:gd name="T1" fmla="*/ 1 h 13"/>
                  <a:gd name="T2" fmla="*/ 7 w 12"/>
                  <a:gd name="T3" fmla="*/ 2 h 13"/>
                  <a:gd name="T4" fmla="*/ 8 w 12"/>
                  <a:gd name="T5" fmla="*/ 2 h 13"/>
                  <a:gd name="T6" fmla="*/ 10 w 12"/>
                  <a:gd name="T7" fmla="*/ 8 h 13"/>
                  <a:gd name="T8" fmla="*/ 9 w 12"/>
                  <a:gd name="T9" fmla="*/ 9 h 13"/>
                  <a:gd name="T10" fmla="*/ 4 w 12"/>
                  <a:gd name="T11" fmla="*/ 11 h 13"/>
                  <a:gd name="T12" fmla="*/ 3 w 12"/>
                  <a:gd name="T13" fmla="*/ 11 h 13"/>
                  <a:gd name="T14" fmla="*/ 2 w 12"/>
                  <a:gd name="T15" fmla="*/ 5 h 13"/>
                  <a:gd name="T16" fmla="*/ 3 w 12"/>
                  <a:gd name="T17" fmla="*/ 3 h 13"/>
                  <a:gd name="T18" fmla="*/ 7 w 12"/>
                  <a:gd name="T19" fmla="*/ 2 h 13"/>
                  <a:gd name="T20" fmla="*/ 7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1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1 h 13"/>
                  <a:gd name="T38" fmla="*/ 8 w 12"/>
                  <a:gd name="T39" fmla="*/ 1 h 13"/>
                  <a:gd name="T40" fmla="*/ 7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6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8" y="11"/>
                      <a:pt x="6" y="12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5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10"/>
                      <a:pt x="3" y="11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2" y="5"/>
                      <a:pt x="11" y="3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5" name="Freeform 125"/>
              <p:cNvSpPr>
                <a:spLocks/>
              </p:cNvSpPr>
              <p:nvPr/>
            </p:nvSpPr>
            <p:spPr bwMode="auto">
              <a:xfrm>
                <a:off x="751" y="1623"/>
                <a:ext cx="26" cy="28"/>
              </a:xfrm>
              <a:custGeom>
                <a:avLst/>
                <a:gdLst>
                  <a:gd name="T0" fmla="*/ 7 w 11"/>
                  <a:gd name="T1" fmla="*/ 0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4 h 12"/>
                  <a:gd name="T8" fmla="*/ 7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0"/>
                    </a:moveTo>
                    <a:cubicBezTo>
                      <a:pt x="10" y="1"/>
                      <a:pt x="11" y="4"/>
                      <a:pt x="10" y="7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0"/>
                      <a:pt x="0" y="7"/>
                      <a:pt x="1" y="4"/>
                    </a:cubicBezTo>
                    <a:cubicBezTo>
                      <a:pt x="2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6" name="Freeform 126"/>
              <p:cNvSpPr>
                <a:spLocks/>
              </p:cNvSpPr>
              <p:nvPr/>
            </p:nvSpPr>
            <p:spPr bwMode="auto">
              <a:xfrm>
                <a:off x="751" y="1621"/>
                <a:ext cx="28" cy="30"/>
              </a:xfrm>
              <a:custGeom>
                <a:avLst/>
                <a:gdLst>
                  <a:gd name="T0" fmla="*/ 7 w 12"/>
                  <a:gd name="T1" fmla="*/ 1 h 13"/>
                  <a:gd name="T2" fmla="*/ 7 w 12"/>
                  <a:gd name="T3" fmla="*/ 2 h 13"/>
                  <a:gd name="T4" fmla="*/ 8 w 12"/>
                  <a:gd name="T5" fmla="*/ 3 h 13"/>
                  <a:gd name="T6" fmla="*/ 10 w 12"/>
                  <a:gd name="T7" fmla="*/ 8 h 13"/>
                  <a:gd name="T8" fmla="*/ 9 w 12"/>
                  <a:gd name="T9" fmla="*/ 10 h 13"/>
                  <a:gd name="T10" fmla="*/ 4 w 12"/>
                  <a:gd name="T11" fmla="*/ 11 h 13"/>
                  <a:gd name="T12" fmla="*/ 3 w 12"/>
                  <a:gd name="T13" fmla="*/ 11 h 13"/>
                  <a:gd name="T14" fmla="*/ 2 w 12"/>
                  <a:gd name="T15" fmla="*/ 5 h 13"/>
                  <a:gd name="T16" fmla="*/ 3 w 12"/>
                  <a:gd name="T17" fmla="*/ 4 h 13"/>
                  <a:gd name="T18" fmla="*/ 7 w 12"/>
                  <a:gd name="T19" fmla="*/ 2 h 13"/>
                  <a:gd name="T20" fmla="*/ 7 w 12"/>
                  <a:gd name="T21" fmla="*/ 1 h 13"/>
                  <a:gd name="T22" fmla="*/ 7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2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7 w 12"/>
                  <a:gd name="T39" fmla="*/ 1 h 13"/>
                  <a:gd name="T40" fmla="*/ 7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10" y="4"/>
                      <a:pt x="10" y="6"/>
                      <a:pt x="10" y="8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8" y="11"/>
                      <a:pt x="6" y="12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10"/>
                      <a:pt x="1" y="8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2" y="6"/>
                      <a:pt x="11" y="3"/>
                      <a:pt x="9" y="2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7" name="Freeform 127"/>
              <p:cNvSpPr>
                <a:spLocks/>
              </p:cNvSpPr>
              <p:nvPr/>
            </p:nvSpPr>
            <p:spPr bwMode="auto">
              <a:xfrm>
                <a:off x="689" y="1548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8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9" y="2"/>
                      <a:pt x="11" y="5"/>
                      <a:pt x="10" y="8"/>
                    </a:cubicBezTo>
                    <a:cubicBezTo>
                      <a:pt x="9" y="10"/>
                      <a:pt x="6" y="12"/>
                      <a:pt x="4" y="11"/>
                    </a:cubicBezTo>
                    <a:cubicBezTo>
                      <a:pt x="1" y="11"/>
                      <a:pt x="0" y="8"/>
                      <a:pt x="1" y="5"/>
                    </a:cubicBezTo>
                    <a:cubicBezTo>
                      <a:pt x="2" y="2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8" name="Freeform 128"/>
              <p:cNvSpPr>
                <a:spLocks/>
              </p:cNvSpPr>
              <p:nvPr/>
            </p:nvSpPr>
            <p:spPr bwMode="auto">
              <a:xfrm>
                <a:off x="689" y="1548"/>
                <a:ext cx="26" cy="30"/>
              </a:xfrm>
              <a:custGeom>
                <a:avLst/>
                <a:gdLst>
                  <a:gd name="T0" fmla="*/ 7 w 11"/>
                  <a:gd name="T1" fmla="*/ 1 h 13"/>
                  <a:gd name="T2" fmla="*/ 7 w 11"/>
                  <a:gd name="T3" fmla="*/ 2 h 13"/>
                  <a:gd name="T4" fmla="*/ 8 w 11"/>
                  <a:gd name="T5" fmla="*/ 2 h 13"/>
                  <a:gd name="T6" fmla="*/ 9 w 11"/>
                  <a:gd name="T7" fmla="*/ 7 h 13"/>
                  <a:gd name="T8" fmla="*/ 8 w 11"/>
                  <a:gd name="T9" fmla="*/ 9 h 13"/>
                  <a:gd name="T10" fmla="*/ 4 w 11"/>
                  <a:gd name="T11" fmla="*/ 11 h 13"/>
                  <a:gd name="T12" fmla="*/ 3 w 11"/>
                  <a:gd name="T13" fmla="*/ 10 h 13"/>
                  <a:gd name="T14" fmla="*/ 1 w 11"/>
                  <a:gd name="T15" fmla="*/ 5 h 13"/>
                  <a:gd name="T16" fmla="*/ 2 w 11"/>
                  <a:gd name="T17" fmla="*/ 3 h 13"/>
                  <a:gd name="T18" fmla="*/ 7 w 11"/>
                  <a:gd name="T19" fmla="*/ 2 h 13"/>
                  <a:gd name="T20" fmla="*/ 7 w 11"/>
                  <a:gd name="T21" fmla="*/ 1 h 13"/>
                  <a:gd name="T22" fmla="*/ 7 w 11"/>
                  <a:gd name="T23" fmla="*/ 0 h 13"/>
                  <a:gd name="T24" fmla="*/ 1 w 11"/>
                  <a:gd name="T25" fmla="*/ 3 h 13"/>
                  <a:gd name="T26" fmla="*/ 0 w 11"/>
                  <a:gd name="T27" fmla="*/ 5 h 13"/>
                  <a:gd name="T28" fmla="*/ 2 w 11"/>
                  <a:gd name="T29" fmla="*/ 11 h 13"/>
                  <a:gd name="T30" fmla="*/ 4 w 11"/>
                  <a:gd name="T31" fmla="*/ 12 h 13"/>
                  <a:gd name="T32" fmla="*/ 9 w 11"/>
                  <a:gd name="T33" fmla="*/ 10 h 13"/>
                  <a:gd name="T34" fmla="*/ 10 w 11"/>
                  <a:gd name="T35" fmla="*/ 8 h 13"/>
                  <a:gd name="T36" fmla="*/ 9 w 11"/>
                  <a:gd name="T37" fmla="*/ 1 h 13"/>
                  <a:gd name="T38" fmla="*/ 7 w 11"/>
                  <a:gd name="T39" fmla="*/ 0 h 13"/>
                  <a:gd name="T40" fmla="*/ 7 w 11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9" y="3"/>
                      <a:pt x="10" y="5"/>
                      <a:pt x="9" y="7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7" y="11"/>
                      <a:pt x="6" y="11"/>
                      <a:pt x="4" y="11"/>
                    </a:cubicBezTo>
                    <a:cubicBezTo>
                      <a:pt x="3" y="11"/>
                      <a:pt x="3" y="11"/>
                      <a:pt x="3" y="10"/>
                    </a:cubicBezTo>
                    <a:cubicBezTo>
                      <a:pt x="1" y="9"/>
                      <a:pt x="1" y="7"/>
                      <a:pt x="1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2"/>
                      <a:pt x="5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1" y="3"/>
                    </a:cubicBezTo>
                    <a:cubicBezTo>
                      <a:pt x="1" y="3"/>
                      <a:pt x="1" y="4"/>
                      <a:pt x="0" y="5"/>
                    </a:cubicBezTo>
                    <a:cubicBezTo>
                      <a:pt x="0" y="7"/>
                      <a:pt x="0" y="10"/>
                      <a:pt x="2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9" y="10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1" y="5"/>
                      <a:pt x="10" y="3"/>
                      <a:pt x="9" y="1"/>
                    </a:cubicBezTo>
                    <a:cubicBezTo>
                      <a:pt x="8" y="1"/>
                      <a:pt x="8" y="1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69" name="Freeform 129"/>
              <p:cNvSpPr>
                <a:spLocks/>
              </p:cNvSpPr>
              <p:nvPr/>
            </p:nvSpPr>
            <p:spPr bwMode="auto">
              <a:xfrm>
                <a:off x="739" y="1600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2"/>
                      <a:pt x="11" y="4"/>
                      <a:pt x="10" y="7"/>
                    </a:cubicBezTo>
                    <a:cubicBezTo>
                      <a:pt x="9" y="10"/>
                      <a:pt x="6" y="12"/>
                      <a:pt x="4" y="11"/>
                    </a:cubicBezTo>
                    <a:cubicBezTo>
                      <a:pt x="2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70" name="Freeform 130"/>
              <p:cNvSpPr>
                <a:spLocks/>
              </p:cNvSpPr>
              <p:nvPr/>
            </p:nvSpPr>
            <p:spPr bwMode="auto">
              <a:xfrm>
                <a:off x="739" y="1600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7 w 11"/>
                  <a:gd name="T3" fmla="*/ 1 h 12"/>
                  <a:gd name="T4" fmla="*/ 8 w 11"/>
                  <a:gd name="T5" fmla="*/ 2 h 12"/>
                  <a:gd name="T6" fmla="*/ 10 w 11"/>
                  <a:gd name="T7" fmla="*/ 7 h 12"/>
                  <a:gd name="T8" fmla="*/ 9 w 11"/>
                  <a:gd name="T9" fmla="*/ 9 h 12"/>
                  <a:gd name="T10" fmla="*/ 4 w 11"/>
                  <a:gd name="T11" fmla="*/ 11 h 12"/>
                  <a:gd name="T12" fmla="*/ 3 w 11"/>
                  <a:gd name="T13" fmla="*/ 10 h 12"/>
                  <a:gd name="T14" fmla="*/ 2 w 11"/>
                  <a:gd name="T15" fmla="*/ 5 h 12"/>
                  <a:gd name="T16" fmla="*/ 2 w 11"/>
                  <a:gd name="T17" fmla="*/ 3 h 12"/>
                  <a:gd name="T18" fmla="*/ 7 w 11"/>
                  <a:gd name="T19" fmla="*/ 1 h 12"/>
                  <a:gd name="T20" fmla="*/ 7 w 11"/>
                  <a:gd name="T21" fmla="*/ 1 h 12"/>
                  <a:gd name="T22" fmla="*/ 7 w 11"/>
                  <a:gd name="T23" fmla="*/ 0 h 12"/>
                  <a:gd name="T24" fmla="*/ 2 w 11"/>
                  <a:gd name="T25" fmla="*/ 2 h 12"/>
                  <a:gd name="T26" fmla="*/ 1 w 11"/>
                  <a:gd name="T27" fmla="*/ 5 h 12"/>
                  <a:gd name="T28" fmla="*/ 2 w 11"/>
                  <a:gd name="T29" fmla="*/ 11 h 12"/>
                  <a:gd name="T30" fmla="*/ 4 w 11"/>
                  <a:gd name="T31" fmla="*/ 12 h 12"/>
                  <a:gd name="T32" fmla="*/ 9 w 11"/>
                  <a:gd name="T33" fmla="*/ 10 h 12"/>
                  <a:gd name="T34" fmla="*/ 11 w 11"/>
                  <a:gd name="T35" fmla="*/ 7 h 12"/>
                  <a:gd name="T36" fmla="*/ 9 w 11"/>
                  <a:gd name="T37" fmla="*/ 1 h 12"/>
                  <a:gd name="T38" fmla="*/ 7 w 11"/>
                  <a:gd name="T39" fmla="*/ 0 h 12"/>
                  <a:gd name="T40" fmla="*/ 7 w 11"/>
                  <a:gd name="T4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3"/>
                      <a:pt x="10" y="5"/>
                      <a:pt x="10" y="7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7" y="11"/>
                      <a:pt x="6" y="11"/>
                      <a:pt x="4" y="11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4" y="2"/>
                      <a:pt x="5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10"/>
                      <a:pt x="2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6" y="12"/>
                      <a:pt x="8" y="11"/>
                      <a:pt x="9" y="10"/>
                    </a:cubicBezTo>
                    <a:cubicBezTo>
                      <a:pt x="10" y="9"/>
                      <a:pt x="10" y="8"/>
                      <a:pt x="11" y="7"/>
                    </a:cubicBezTo>
                    <a:cubicBezTo>
                      <a:pt x="11" y="5"/>
                      <a:pt x="11" y="2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71" name="Freeform 131"/>
              <p:cNvSpPr>
                <a:spLocks/>
              </p:cNvSpPr>
              <p:nvPr/>
            </p:nvSpPr>
            <p:spPr bwMode="auto">
              <a:xfrm>
                <a:off x="725" y="1581"/>
                <a:ext cx="23" cy="28"/>
              </a:xfrm>
              <a:custGeom>
                <a:avLst/>
                <a:gdLst>
                  <a:gd name="T0" fmla="*/ 7 w 10"/>
                  <a:gd name="T1" fmla="*/ 0 h 12"/>
                  <a:gd name="T2" fmla="*/ 10 w 10"/>
                  <a:gd name="T3" fmla="*/ 7 h 12"/>
                  <a:gd name="T4" fmla="*/ 4 w 10"/>
                  <a:gd name="T5" fmla="*/ 11 h 12"/>
                  <a:gd name="T6" fmla="*/ 1 w 10"/>
                  <a:gd name="T7" fmla="*/ 4 h 12"/>
                  <a:gd name="T8" fmla="*/ 7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7" y="0"/>
                    </a:moveTo>
                    <a:cubicBezTo>
                      <a:pt x="9" y="1"/>
                      <a:pt x="10" y="4"/>
                      <a:pt x="10" y="7"/>
                    </a:cubicBezTo>
                    <a:cubicBezTo>
                      <a:pt x="9" y="10"/>
                      <a:pt x="6" y="12"/>
                      <a:pt x="4" y="11"/>
                    </a:cubicBezTo>
                    <a:cubicBezTo>
                      <a:pt x="1" y="10"/>
                      <a:pt x="0" y="7"/>
                      <a:pt x="1" y="4"/>
                    </a:cubicBezTo>
                    <a:cubicBezTo>
                      <a:pt x="1" y="1"/>
                      <a:pt x="4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72" name="Freeform 132"/>
              <p:cNvSpPr>
                <a:spLocks/>
              </p:cNvSpPr>
              <p:nvPr/>
            </p:nvSpPr>
            <p:spPr bwMode="auto">
              <a:xfrm>
                <a:off x="722" y="1578"/>
                <a:ext cx="29" cy="31"/>
              </a:xfrm>
              <a:custGeom>
                <a:avLst/>
                <a:gdLst>
                  <a:gd name="T0" fmla="*/ 8 w 12"/>
                  <a:gd name="T1" fmla="*/ 1 h 13"/>
                  <a:gd name="T2" fmla="*/ 8 w 12"/>
                  <a:gd name="T3" fmla="*/ 2 h 13"/>
                  <a:gd name="T4" fmla="*/ 9 w 12"/>
                  <a:gd name="T5" fmla="*/ 2 h 13"/>
                  <a:gd name="T6" fmla="*/ 10 w 12"/>
                  <a:gd name="T7" fmla="*/ 8 h 13"/>
                  <a:gd name="T8" fmla="*/ 9 w 12"/>
                  <a:gd name="T9" fmla="*/ 10 h 13"/>
                  <a:gd name="T10" fmla="*/ 5 w 12"/>
                  <a:gd name="T11" fmla="*/ 11 h 13"/>
                  <a:gd name="T12" fmla="*/ 4 w 12"/>
                  <a:gd name="T13" fmla="*/ 11 h 13"/>
                  <a:gd name="T14" fmla="*/ 2 w 12"/>
                  <a:gd name="T15" fmla="*/ 5 h 13"/>
                  <a:gd name="T16" fmla="*/ 3 w 12"/>
                  <a:gd name="T17" fmla="*/ 4 h 13"/>
                  <a:gd name="T18" fmla="*/ 8 w 12"/>
                  <a:gd name="T19" fmla="*/ 2 h 13"/>
                  <a:gd name="T20" fmla="*/ 8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2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8 w 12"/>
                  <a:gd name="T39" fmla="*/ 1 h 13"/>
                  <a:gd name="T40" fmla="*/ 8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10" y="4"/>
                      <a:pt x="11" y="6"/>
                      <a:pt x="10" y="8"/>
                    </a:cubicBezTo>
                    <a:cubicBezTo>
                      <a:pt x="10" y="8"/>
                      <a:pt x="10" y="9"/>
                      <a:pt x="9" y="10"/>
                    </a:cubicBezTo>
                    <a:cubicBezTo>
                      <a:pt x="8" y="11"/>
                      <a:pt x="6" y="12"/>
                      <a:pt x="5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2" y="10"/>
                      <a:pt x="1" y="7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4" y="2"/>
                      <a:pt x="6" y="1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9" y="12"/>
                      <a:pt x="10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6"/>
                      <a:pt x="11" y="3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73" name="Freeform 133"/>
              <p:cNvSpPr>
                <a:spLocks/>
              </p:cNvSpPr>
              <p:nvPr/>
            </p:nvSpPr>
            <p:spPr bwMode="auto">
              <a:xfrm>
                <a:off x="708" y="1564"/>
                <a:ext cx="24" cy="28"/>
              </a:xfrm>
              <a:custGeom>
                <a:avLst/>
                <a:gdLst>
                  <a:gd name="T0" fmla="*/ 6 w 10"/>
                  <a:gd name="T1" fmla="*/ 0 h 12"/>
                  <a:gd name="T2" fmla="*/ 9 w 10"/>
                  <a:gd name="T3" fmla="*/ 7 h 12"/>
                  <a:gd name="T4" fmla="*/ 3 w 10"/>
                  <a:gd name="T5" fmla="*/ 11 h 12"/>
                  <a:gd name="T6" fmla="*/ 0 w 10"/>
                  <a:gd name="T7" fmla="*/ 4 h 12"/>
                  <a:gd name="T8" fmla="*/ 6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cubicBezTo>
                      <a:pt x="9" y="1"/>
                      <a:pt x="10" y="4"/>
                      <a:pt x="9" y="7"/>
                    </a:cubicBezTo>
                    <a:cubicBezTo>
                      <a:pt x="9" y="10"/>
                      <a:pt x="6" y="12"/>
                      <a:pt x="3" y="11"/>
                    </a:cubicBezTo>
                    <a:cubicBezTo>
                      <a:pt x="1" y="10"/>
                      <a:pt x="0" y="7"/>
                      <a:pt x="0" y="4"/>
                    </a:cubicBezTo>
                    <a:cubicBezTo>
                      <a:pt x="1" y="1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74" name="Freeform 134"/>
              <p:cNvSpPr>
                <a:spLocks/>
              </p:cNvSpPr>
              <p:nvPr/>
            </p:nvSpPr>
            <p:spPr bwMode="auto">
              <a:xfrm>
                <a:off x="706" y="1562"/>
                <a:ext cx="28" cy="30"/>
              </a:xfrm>
              <a:custGeom>
                <a:avLst/>
                <a:gdLst>
                  <a:gd name="T0" fmla="*/ 7 w 12"/>
                  <a:gd name="T1" fmla="*/ 1 h 13"/>
                  <a:gd name="T2" fmla="*/ 7 w 12"/>
                  <a:gd name="T3" fmla="*/ 2 h 13"/>
                  <a:gd name="T4" fmla="*/ 8 w 12"/>
                  <a:gd name="T5" fmla="*/ 3 h 13"/>
                  <a:gd name="T6" fmla="*/ 10 w 12"/>
                  <a:gd name="T7" fmla="*/ 8 h 13"/>
                  <a:gd name="T8" fmla="*/ 9 w 12"/>
                  <a:gd name="T9" fmla="*/ 10 h 13"/>
                  <a:gd name="T10" fmla="*/ 5 w 12"/>
                  <a:gd name="T11" fmla="*/ 11 h 13"/>
                  <a:gd name="T12" fmla="*/ 3 w 12"/>
                  <a:gd name="T13" fmla="*/ 11 h 13"/>
                  <a:gd name="T14" fmla="*/ 2 w 12"/>
                  <a:gd name="T15" fmla="*/ 5 h 13"/>
                  <a:gd name="T16" fmla="*/ 3 w 12"/>
                  <a:gd name="T17" fmla="*/ 4 h 13"/>
                  <a:gd name="T18" fmla="*/ 7 w 12"/>
                  <a:gd name="T19" fmla="*/ 2 h 13"/>
                  <a:gd name="T20" fmla="*/ 7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2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8 w 12"/>
                  <a:gd name="T39" fmla="*/ 1 h 13"/>
                  <a:gd name="T40" fmla="*/ 7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10" y="4"/>
                      <a:pt x="11" y="6"/>
                      <a:pt x="10" y="8"/>
                    </a:cubicBezTo>
                    <a:cubicBezTo>
                      <a:pt x="10" y="8"/>
                      <a:pt x="9" y="9"/>
                      <a:pt x="9" y="10"/>
                    </a:cubicBezTo>
                    <a:cubicBezTo>
                      <a:pt x="8" y="11"/>
                      <a:pt x="6" y="12"/>
                      <a:pt x="5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10"/>
                      <a:pt x="1" y="8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9" y="12"/>
                      <a:pt x="10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2" y="6"/>
                      <a:pt x="11" y="3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75" name="Freeform 135"/>
              <p:cNvSpPr>
                <a:spLocks/>
              </p:cNvSpPr>
              <p:nvPr/>
            </p:nvSpPr>
            <p:spPr bwMode="auto">
              <a:xfrm>
                <a:off x="668" y="1536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1"/>
                      <a:pt x="11" y="4"/>
                      <a:pt x="10" y="7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0"/>
                      <a:pt x="0" y="7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76" name="Freeform 136"/>
              <p:cNvSpPr>
                <a:spLocks/>
              </p:cNvSpPr>
              <p:nvPr/>
            </p:nvSpPr>
            <p:spPr bwMode="auto">
              <a:xfrm>
                <a:off x="668" y="1536"/>
                <a:ext cx="28" cy="28"/>
              </a:xfrm>
              <a:custGeom>
                <a:avLst/>
                <a:gdLst>
                  <a:gd name="T0" fmla="*/ 7 w 12"/>
                  <a:gd name="T1" fmla="*/ 1 h 12"/>
                  <a:gd name="T2" fmla="*/ 7 w 12"/>
                  <a:gd name="T3" fmla="*/ 1 h 12"/>
                  <a:gd name="T4" fmla="*/ 8 w 12"/>
                  <a:gd name="T5" fmla="*/ 2 h 12"/>
                  <a:gd name="T6" fmla="*/ 10 w 12"/>
                  <a:gd name="T7" fmla="*/ 7 h 12"/>
                  <a:gd name="T8" fmla="*/ 9 w 12"/>
                  <a:gd name="T9" fmla="*/ 9 h 12"/>
                  <a:gd name="T10" fmla="*/ 4 w 12"/>
                  <a:gd name="T11" fmla="*/ 11 h 12"/>
                  <a:gd name="T12" fmla="*/ 3 w 12"/>
                  <a:gd name="T13" fmla="*/ 10 h 12"/>
                  <a:gd name="T14" fmla="*/ 2 w 12"/>
                  <a:gd name="T15" fmla="*/ 5 h 12"/>
                  <a:gd name="T16" fmla="*/ 3 w 12"/>
                  <a:gd name="T17" fmla="*/ 3 h 12"/>
                  <a:gd name="T18" fmla="*/ 7 w 12"/>
                  <a:gd name="T19" fmla="*/ 1 h 12"/>
                  <a:gd name="T20" fmla="*/ 7 w 12"/>
                  <a:gd name="T21" fmla="*/ 1 h 12"/>
                  <a:gd name="T22" fmla="*/ 7 w 12"/>
                  <a:gd name="T23" fmla="*/ 0 h 12"/>
                  <a:gd name="T24" fmla="*/ 2 w 12"/>
                  <a:gd name="T25" fmla="*/ 2 h 12"/>
                  <a:gd name="T26" fmla="*/ 1 w 12"/>
                  <a:gd name="T27" fmla="*/ 4 h 12"/>
                  <a:gd name="T28" fmla="*/ 3 w 12"/>
                  <a:gd name="T29" fmla="*/ 11 h 12"/>
                  <a:gd name="T30" fmla="*/ 4 w 12"/>
                  <a:gd name="T31" fmla="*/ 12 h 12"/>
                  <a:gd name="T32" fmla="*/ 10 w 12"/>
                  <a:gd name="T33" fmla="*/ 10 h 12"/>
                  <a:gd name="T34" fmla="*/ 11 w 12"/>
                  <a:gd name="T35" fmla="*/ 7 h 12"/>
                  <a:gd name="T36" fmla="*/ 9 w 12"/>
                  <a:gd name="T37" fmla="*/ 1 h 12"/>
                  <a:gd name="T38" fmla="*/ 7 w 12"/>
                  <a:gd name="T39" fmla="*/ 0 h 12"/>
                  <a:gd name="T40" fmla="*/ 7 w 12"/>
                  <a:gd name="T4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10" y="3"/>
                      <a:pt x="10" y="5"/>
                      <a:pt x="10" y="7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8" y="10"/>
                      <a:pt x="6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4" y="1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7"/>
                      <a:pt x="1" y="10"/>
                      <a:pt x="3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6" y="12"/>
                      <a:pt x="8" y="11"/>
                      <a:pt x="10" y="10"/>
                    </a:cubicBezTo>
                    <a:cubicBezTo>
                      <a:pt x="10" y="9"/>
                      <a:pt x="11" y="8"/>
                      <a:pt x="11" y="7"/>
                    </a:cubicBezTo>
                    <a:cubicBezTo>
                      <a:pt x="12" y="5"/>
                      <a:pt x="11" y="2"/>
                      <a:pt x="9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77" name="Freeform 137"/>
              <p:cNvSpPr>
                <a:spLocks/>
              </p:cNvSpPr>
              <p:nvPr/>
            </p:nvSpPr>
            <p:spPr bwMode="auto">
              <a:xfrm>
                <a:off x="647" y="1524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8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2"/>
                      <a:pt x="11" y="5"/>
                      <a:pt x="10" y="8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78" name="Freeform 138"/>
              <p:cNvSpPr>
                <a:spLocks/>
              </p:cNvSpPr>
              <p:nvPr/>
            </p:nvSpPr>
            <p:spPr bwMode="auto">
              <a:xfrm>
                <a:off x="647" y="1524"/>
                <a:ext cx="26" cy="31"/>
              </a:xfrm>
              <a:custGeom>
                <a:avLst/>
                <a:gdLst>
                  <a:gd name="T0" fmla="*/ 7 w 11"/>
                  <a:gd name="T1" fmla="*/ 1 h 13"/>
                  <a:gd name="T2" fmla="*/ 7 w 11"/>
                  <a:gd name="T3" fmla="*/ 1 h 13"/>
                  <a:gd name="T4" fmla="*/ 8 w 11"/>
                  <a:gd name="T5" fmla="*/ 2 h 13"/>
                  <a:gd name="T6" fmla="*/ 10 w 11"/>
                  <a:gd name="T7" fmla="*/ 7 h 13"/>
                  <a:gd name="T8" fmla="*/ 9 w 11"/>
                  <a:gd name="T9" fmla="*/ 9 h 13"/>
                  <a:gd name="T10" fmla="*/ 4 w 11"/>
                  <a:gd name="T11" fmla="*/ 11 h 13"/>
                  <a:gd name="T12" fmla="*/ 3 w 11"/>
                  <a:gd name="T13" fmla="*/ 10 h 13"/>
                  <a:gd name="T14" fmla="*/ 2 w 11"/>
                  <a:gd name="T15" fmla="*/ 5 h 13"/>
                  <a:gd name="T16" fmla="*/ 3 w 11"/>
                  <a:gd name="T17" fmla="*/ 3 h 13"/>
                  <a:gd name="T18" fmla="*/ 7 w 11"/>
                  <a:gd name="T19" fmla="*/ 1 h 13"/>
                  <a:gd name="T20" fmla="*/ 7 w 11"/>
                  <a:gd name="T21" fmla="*/ 1 h 13"/>
                  <a:gd name="T22" fmla="*/ 7 w 11"/>
                  <a:gd name="T23" fmla="*/ 0 h 13"/>
                  <a:gd name="T24" fmla="*/ 2 w 11"/>
                  <a:gd name="T25" fmla="*/ 3 h 13"/>
                  <a:gd name="T26" fmla="*/ 1 w 11"/>
                  <a:gd name="T27" fmla="*/ 5 h 13"/>
                  <a:gd name="T28" fmla="*/ 3 w 11"/>
                  <a:gd name="T29" fmla="*/ 11 h 13"/>
                  <a:gd name="T30" fmla="*/ 4 w 11"/>
                  <a:gd name="T31" fmla="*/ 12 h 13"/>
                  <a:gd name="T32" fmla="*/ 10 w 11"/>
                  <a:gd name="T33" fmla="*/ 10 h 13"/>
                  <a:gd name="T34" fmla="*/ 11 w 11"/>
                  <a:gd name="T35" fmla="*/ 8 h 13"/>
                  <a:gd name="T36" fmla="*/ 9 w 11"/>
                  <a:gd name="T37" fmla="*/ 1 h 13"/>
                  <a:gd name="T38" fmla="*/ 7 w 11"/>
                  <a:gd name="T39" fmla="*/ 0 h 13"/>
                  <a:gd name="T40" fmla="*/ 7 w 11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5"/>
                      <a:pt x="10" y="7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8" y="11"/>
                      <a:pt x="6" y="11"/>
                      <a:pt x="4" y="11"/>
                    </a:cubicBezTo>
                    <a:cubicBezTo>
                      <a:pt x="4" y="11"/>
                      <a:pt x="4" y="11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10"/>
                      <a:pt x="3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5"/>
                      <a:pt x="11" y="3"/>
                      <a:pt x="9" y="1"/>
                    </a:cubicBezTo>
                    <a:cubicBezTo>
                      <a:pt x="9" y="1"/>
                      <a:pt x="8" y="1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79" name="Freeform 139"/>
              <p:cNvSpPr>
                <a:spLocks/>
              </p:cNvSpPr>
              <p:nvPr/>
            </p:nvSpPr>
            <p:spPr bwMode="auto">
              <a:xfrm>
                <a:off x="1180" y="1061"/>
                <a:ext cx="154" cy="163"/>
              </a:xfrm>
              <a:custGeom>
                <a:avLst/>
                <a:gdLst>
                  <a:gd name="T0" fmla="*/ 62 w 65"/>
                  <a:gd name="T1" fmla="*/ 69 h 69"/>
                  <a:gd name="T2" fmla="*/ 45 w 65"/>
                  <a:gd name="T3" fmla="*/ 49 h 69"/>
                  <a:gd name="T4" fmla="*/ 57 w 65"/>
                  <a:gd name="T5" fmla="*/ 50 h 69"/>
                  <a:gd name="T6" fmla="*/ 34 w 65"/>
                  <a:gd name="T7" fmla="*/ 33 h 69"/>
                  <a:gd name="T8" fmla="*/ 50 w 65"/>
                  <a:gd name="T9" fmla="*/ 36 h 69"/>
                  <a:gd name="T10" fmla="*/ 16 w 65"/>
                  <a:gd name="T11" fmla="*/ 18 h 69"/>
                  <a:gd name="T12" fmla="*/ 1 w 65"/>
                  <a:gd name="T13" fmla="*/ 0 h 69"/>
                  <a:gd name="T14" fmla="*/ 39 w 65"/>
                  <a:gd name="T15" fmla="*/ 15 h 69"/>
                  <a:gd name="T16" fmla="*/ 62 w 65"/>
                  <a:gd name="T1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69">
                    <a:moveTo>
                      <a:pt x="62" y="69"/>
                    </a:moveTo>
                    <a:cubicBezTo>
                      <a:pt x="63" y="61"/>
                      <a:pt x="51" y="43"/>
                      <a:pt x="45" y="49"/>
                    </a:cubicBezTo>
                    <a:cubicBezTo>
                      <a:pt x="44" y="45"/>
                      <a:pt x="52" y="42"/>
                      <a:pt x="57" y="50"/>
                    </a:cubicBezTo>
                    <a:cubicBezTo>
                      <a:pt x="60" y="43"/>
                      <a:pt x="40" y="35"/>
                      <a:pt x="34" y="33"/>
                    </a:cubicBezTo>
                    <a:cubicBezTo>
                      <a:pt x="37" y="31"/>
                      <a:pt x="45" y="33"/>
                      <a:pt x="50" y="36"/>
                    </a:cubicBezTo>
                    <a:cubicBezTo>
                      <a:pt x="47" y="26"/>
                      <a:pt x="24" y="26"/>
                      <a:pt x="16" y="18"/>
                    </a:cubicBezTo>
                    <a:cubicBezTo>
                      <a:pt x="43" y="15"/>
                      <a:pt x="0" y="10"/>
                      <a:pt x="1" y="0"/>
                    </a:cubicBezTo>
                    <a:cubicBezTo>
                      <a:pt x="5" y="8"/>
                      <a:pt x="24" y="6"/>
                      <a:pt x="39" y="15"/>
                    </a:cubicBezTo>
                    <a:cubicBezTo>
                      <a:pt x="64" y="31"/>
                      <a:pt x="65" y="52"/>
                      <a:pt x="62" y="6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80" name="Freeform 140"/>
              <p:cNvSpPr>
                <a:spLocks/>
              </p:cNvSpPr>
              <p:nvPr/>
            </p:nvSpPr>
            <p:spPr bwMode="auto">
              <a:xfrm>
                <a:off x="1124" y="1014"/>
                <a:ext cx="130" cy="73"/>
              </a:xfrm>
              <a:custGeom>
                <a:avLst/>
                <a:gdLst>
                  <a:gd name="T0" fmla="*/ 40 w 55"/>
                  <a:gd name="T1" fmla="*/ 11 h 31"/>
                  <a:gd name="T2" fmla="*/ 44 w 55"/>
                  <a:gd name="T3" fmla="*/ 16 h 31"/>
                  <a:gd name="T4" fmla="*/ 55 w 55"/>
                  <a:gd name="T5" fmla="*/ 31 h 31"/>
                  <a:gd name="T6" fmla="*/ 0 w 55"/>
                  <a:gd name="T7" fmla="*/ 3 h 31"/>
                  <a:gd name="T8" fmla="*/ 17 w 55"/>
                  <a:gd name="T9" fmla="*/ 10 h 31"/>
                  <a:gd name="T10" fmla="*/ 8 w 55"/>
                  <a:gd name="T11" fmla="*/ 0 h 31"/>
                  <a:gd name="T12" fmla="*/ 26 w 55"/>
                  <a:gd name="T13" fmla="*/ 12 h 31"/>
                  <a:gd name="T14" fmla="*/ 19 w 55"/>
                  <a:gd name="T15" fmla="*/ 2 h 31"/>
                  <a:gd name="T16" fmla="*/ 38 w 55"/>
                  <a:gd name="T17" fmla="*/ 15 h 31"/>
                  <a:gd name="T18" fmla="*/ 40 w 55"/>
                  <a:gd name="T19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1">
                    <a:moveTo>
                      <a:pt x="40" y="11"/>
                    </a:moveTo>
                    <a:cubicBezTo>
                      <a:pt x="40" y="11"/>
                      <a:pt x="44" y="16"/>
                      <a:pt x="44" y="16"/>
                    </a:cubicBezTo>
                    <a:cubicBezTo>
                      <a:pt x="53" y="26"/>
                      <a:pt x="43" y="22"/>
                      <a:pt x="55" y="31"/>
                    </a:cubicBezTo>
                    <a:cubicBezTo>
                      <a:pt x="29" y="16"/>
                      <a:pt x="33" y="26"/>
                      <a:pt x="0" y="3"/>
                    </a:cubicBezTo>
                    <a:cubicBezTo>
                      <a:pt x="10" y="9"/>
                      <a:pt x="9" y="5"/>
                      <a:pt x="17" y="10"/>
                    </a:cubicBezTo>
                    <a:cubicBezTo>
                      <a:pt x="15" y="6"/>
                      <a:pt x="13" y="5"/>
                      <a:pt x="8" y="0"/>
                    </a:cubicBezTo>
                    <a:cubicBezTo>
                      <a:pt x="13" y="2"/>
                      <a:pt x="21" y="6"/>
                      <a:pt x="26" y="12"/>
                    </a:cubicBezTo>
                    <a:cubicBezTo>
                      <a:pt x="29" y="12"/>
                      <a:pt x="18" y="1"/>
                      <a:pt x="19" y="2"/>
                    </a:cubicBezTo>
                    <a:cubicBezTo>
                      <a:pt x="36" y="11"/>
                      <a:pt x="33" y="11"/>
                      <a:pt x="38" y="15"/>
                    </a:cubicBezTo>
                    <a:cubicBezTo>
                      <a:pt x="39" y="14"/>
                      <a:pt x="40" y="14"/>
                      <a:pt x="40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81" name="Freeform 141"/>
              <p:cNvSpPr>
                <a:spLocks/>
              </p:cNvSpPr>
              <p:nvPr/>
            </p:nvSpPr>
            <p:spPr bwMode="auto">
              <a:xfrm>
                <a:off x="1247" y="1047"/>
                <a:ext cx="96" cy="101"/>
              </a:xfrm>
              <a:custGeom>
                <a:avLst/>
                <a:gdLst>
                  <a:gd name="T0" fmla="*/ 26 w 41"/>
                  <a:gd name="T1" fmla="*/ 0 h 43"/>
                  <a:gd name="T2" fmla="*/ 30 w 41"/>
                  <a:gd name="T3" fmla="*/ 43 h 43"/>
                  <a:gd name="T4" fmla="*/ 0 w 41"/>
                  <a:gd name="T5" fmla="*/ 0 h 43"/>
                  <a:gd name="T6" fmla="*/ 15 w 41"/>
                  <a:gd name="T7" fmla="*/ 13 h 43"/>
                  <a:gd name="T8" fmla="*/ 26 w 41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3">
                    <a:moveTo>
                      <a:pt x="26" y="0"/>
                    </a:moveTo>
                    <a:cubicBezTo>
                      <a:pt x="16" y="17"/>
                      <a:pt x="41" y="31"/>
                      <a:pt x="30" y="43"/>
                    </a:cubicBezTo>
                    <a:cubicBezTo>
                      <a:pt x="37" y="26"/>
                      <a:pt x="0" y="15"/>
                      <a:pt x="0" y="0"/>
                    </a:cubicBezTo>
                    <a:cubicBezTo>
                      <a:pt x="3" y="6"/>
                      <a:pt x="8" y="10"/>
                      <a:pt x="15" y="13"/>
                    </a:cubicBezTo>
                    <a:cubicBezTo>
                      <a:pt x="19" y="12"/>
                      <a:pt x="16" y="5"/>
                      <a:pt x="2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82" name="Freeform 142"/>
              <p:cNvSpPr>
                <a:spLocks/>
              </p:cNvSpPr>
              <p:nvPr/>
            </p:nvSpPr>
            <p:spPr bwMode="auto">
              <a:xfrm>
                <a:off x="1464" y="943"/>
                <a:ext cx="198" cy="92"/>
              </a:xfrm>
              <a:custGeom>
                <a:avLst/>
                <a:gdLst>
                  <a:gd name="T0" fmla="*/ 0 w 84"/>
                  <a:gd name="T1" fmla="*/ 16 h 39"/>
                  <a:gd name="T2" fmla="*/ 24 w 84"/>
                  <a:gd name="T3" fmla="*/ 21 h 39"/>
                  <a:gd name="T4" fmla="*/ 19 w 84"/>
                  <a:gd name="T5" fmla="*/ 12 h 39"/>
                  <a:gd name="T6" fmla="*/ 42 w 84"/>
                  <a:gd name="T7" fmla="*/ 23 h 39"/>
                  <a:gd name="T8" fmla="*/ 35 w 84"/>
                  <a:gd name="T9" fmla="*/ 12 h 39"/>
                  <a:gd name="T10" fmla="*/ 62 w 84"/>
                  <a:gd name="T11" fmla="*/ 30 h 39"/>
                  <a:gd name="T12" fmla="*/ 84 w 84"/>
                  <a:gd name="T13" fmla="*/ 35 h 39"/>
                  <a:gd name="T14" fmla="*/ 58 w 84"/>
                  <a:gd name="T15" fmla="*/ 12 h 39"/>
                  <a:gd name="T16" fmla="*/ 0 w 84"/>
                  <a:gd name="T17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39">
                    <a:moveTo>
                      <a:pt x="0" y="16"/>
                    </a:moveTo>
                    <a:cubicBezTo>
                      <a:pt x="7" y="13"/>
                      <a:pt x="28" y="14"/>
                      <a:pt x="24" y="21"/>
                    </a:cubicBezTo>
                    <a:cubicBezTo>
                      <a:pt x="28" y="20"/>
                      <a:pt x="28" y="13"/>
                      <a:pt x="19" y="12"/>
                    </a:cubicBezTo>
                    <a:cubicBezTo>
                      <a:pt x="25" y="7"/>
                      <a:pt x="38" y="19"/>
                      <a:pt x="42" y="23"/>
                    </a:cubicBezTo>
                    <a:cubicBezTo>
                      <a:pt x="43" y="20"/>
                      <a:pt x="39" y="14"/>
                      <a:pt x="35" y="12"/>
                    </a:cubicBezTo>
                    <a:cubicBezTo>
                      <a:pt x="45" y="10"/>
                      <a:pt x="52" y="28"/>
                      <a:pt x="62" y="30"/>
                    </a:cubicBezTo>
                    <a:cubicBezTo>
                      <a:pt x="56" y="9"/>
                      <a:pt x="74" y="39"/>
                      <a:pt x="84" y="35"/>
                    </a:cubicBezTo>
                    <a:cubicBezTo>
                      <a:pt x="74" y="35"/>
                      <a:pt x="70" y="19"/>
                      <a:pt x="58" y="12"/>
                    </a:cubicBezTo>
                    <a:cubicBezTo>
                      <a:pt x="35" y="0"/>
                      <a:pt x="15" y="7"/>
                      <a:pt x="0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83" name="Freeform 143"/>
              <p:cNvSpPr>
                <a:spLocks/>
              </p:cNvSpPr>
              <p:nvPr/>
            </p:nvSpPr>
            <p:spPr bwMode="auto">
              <a:xfrm>
                <a:off x="1615" y="981"/>
                <a:ext cx="102" cy="73"/>
              </a:xfrm>
              <a:custGeom>
                <a:avLst/>
                <a:gdLst>
                  <a:gd name="T0" fmla="*/ 23 w 43"/>
                  <a:gd name="T1" fmla="*/ 4 h 31"/>
                  <a:gd name="T2" fmla="*/ 17 w 43"/>
                  <a:gd name="T3" fmla="*/ 2 h 31"/>
                  <a:gd name="T4" fmla="*/ 0 w 43"/>
                  <a:gd name="T5" fmla="*/ 0 h 31"/>
                  <a:gd name="T6" fmla="*/ 42 w 43"/>
                  <a:gd name="T7" fmla="*/ 31 h 31"/>
                  <a:gd name="T8" fmla="*/ 31 w 43"/>
                  <a:gd name="T9" fmla="*/ 20 h 31"/>
                  <a:gd name="T10" fmla="*/ 43 w 43"/>
                  <a:gd name="T11" fmla="*/ 23 h 31"/>
                  <a:gd name="T12" fmla="*/ 27 w 43"/>
                  <a:gd name="T13" fmla="*/ 14 h 31"/>
                  <a:gd name="T14" fmla="*/ 38 w 43"/>
                  <a:gd name="T15" fmla="*/ 15 h 31"/>
                  <a:gd name="T16" fmla="*/ 19 w 43"/>
                  <a:gd name="T17" fmla="*/ 7 h 31"/>
                  <a:gd name="T18" fmla="*/ 23 w 43"/>
                  <a:gd name="T19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31">
                    <a:moveTo>
                      <a:pt x="23" y="4"/>
                    </a:moveTo>
                    <a:cubicBezTo>
                      <a:pt x="23" y="3"/>
                      <a:pt x="17" y="2"/>
                      <a:pt x="17" y="2"/>
                    </a:cubicBezTo>
                    <a:cubicBezTo>
                      <a:pt x="5" y="0"/>
                      <a:pt x="12" y="5"/>
                      <a:pt x="0" y="0"/>
                    </a:cubicBezTo>
                    <a:cubicBezTo>
                      <a:pt x="22" y="14"/>
                      <a:pt x="11" y="15"/>
                      <a:pt x="42" y="31"/>
                    </a:cubicBezTo>
                    <a:cubicBezTo>
                      <a:pt x="34" y="26"/>
                      <a:pt x="38" y="24"/>
                      <a:pt x="31" y="20"/>
                    </a:cubicBezTo>
                    <a:cubicBezTo>
                      <a:pt x="36" y="20"/>
                      <a:pt x="37" y="21"/>
                      <a:pt x="43" y="23"/>
                    </a:cubicBezTo>
                    <a:cubicBezTo>
                      <a:pt x="40" y="20"/>
                      <a:pt x="33" y="16"/>
                      <a:pt x="27" y="14"/>
                    </a:cubicBezTo>
                    <a:cubicBezTo>
                      <a:pt x="25" y="12"/>
                      <a:pt x="39" y="16"/>
                      <a:pt x="38" y="15"/>
                    </a:cubicBezTo>
                    <a:cubicBezTo>
                      <a:pt x="24" y="6"/>
                      <a:pt x="25" y="9"/>
                      <a:pt x="19" y="7"/>
                    </a:cubicBezTo>
                    <a:cubicBezTo>
                      <a:pt x="21" y="5"/>
                      <a:pt x="20" y="5"/>
                      <a:pt x="2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84" name="Freeform 144"/>
              <p:cNvSpPr>
                <a:spLocks/>
              </p:cNvSpPr>
              <p:nvPr/>
            </p:nvSpPr>
            <p:spPr bwMode="auto">
              <a:xfrm>
                <a:off x="1537" y="922"/>
                <a:ext cx="118" cy="63"/>
              </a:xfrm>
              <a:custGeom>
                <a:avLst/>
                <a:gdLst>
                  <a:gd name="T0" fmla="*/ 41 w 50"/>
                  <a:gd name="T1" fmla="*/ 0 h 27"/>
                  <a:gd name="T2" fmla="*/ 0 w 50"/>
                  <a:gd name="T3" fmla="*/ 15 h 27"/>
                  <a:gd name="T4" fmla="*/ 50 w 50"/>
                  <a:gd name="T5" fmla="*/ 20 h 27"/>
                  <a:gd name="T6" fmla="*/ 33 w 50"/>
                  <a:gd name="T7" fmla="*/ 14 h 27"/>
                  <a:gd name="T8" fmla="*/ 41 w 50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7">
                    <a:moveTo>
                      <a:pt x="41" y="0"/>
                    </a:moveTo>
                    <a:cubicBezTo>
                      <a:pt x="29" y="15"/>
                      <a:pt x="8" y="2"/>
                      <a:pt x="0" y="15"/>
                    </a:cubicBezTo>
                    <a:cubicBezTo>
                      <a:pt x="13" y="3"/>
                      <a:pt x="35" y="27"/>
                      <a:pt x="50" y="20"/>
                    </a:cubicBezTo>
                    <a:cubicBezTo>
                      <a:pt x="42" y="20"/>
                      <a:pt x="38" y="18"/>
                      <a:pt x="33" y="14"/>
                    </a:cubicBezTo>
                    <a:cubicBezTo>
                      <a:pt x="32" y="11"/>
                      <a:pt x="40" y="10"/>
                      <a:pt x="4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85" name="Freeform 145"/>
              <p:cNvSpPr>
                <a:spLocks/>
              </p:cNvSpPr>
              <p:nvPr/>
            </p:nvSpPr>
            <p:spPr bwMode="auto">
              <a:xfrm>
                <a:off x="1490" y="1115"/>
                <a:ext cx="127" cy="156"/>
              </a:xfrm>
              <a:custGeom>
                <a:avLst/>
                <a:gdLst>
                  <a:gd name="T0" fmla="*/ 13 w 54"/>
                  <a:gd name="T1" fmla="*/ 1 h 66"/>
                  <a:gd name="T2" fmla="*/ 46 w 54"/>
                  <a:gd name="T3" fmla="*/ 18 h 66"/>
                  <a:gd name="T4" fmla="*/ 38 w 54"/>
                  <a:gd name="T5" fmla="*/ 57 h 66"/>
                  <a:gd name="T6" fmla="*/ 15 w 54"/>
                  <a:gd name="T7" fmla="*/ 59 h 66"/>
                  <a:gd name="T8" fmla="*/ 4 w 54"/>
                  <a:gd name="T9" fmla="*/ 49 h 66"/>
                  <a:gd name="T10" fmla="*/ 4 w 54"/>
                  <a:gd name="T11" fmla="*/ 29 h 66"/>
                  <a:gd name="T12" fmla="*/ 25 w 54"/>
                  <a:gd name="T13" fmla="*/ 24 h 66"/>
                  <a:gd name="T14" fmla="*/ 30 w 54"/>
                  <a:gd name="T15" fmla="*/ 44 h 66"/>
                  <a:gd name="T16" fmla="*/ 12 w 54"/>
                  <a:gd name="T17" fmla="*/ 38 h 66"/>
                  <a:gd name="T18" fmla="*/ 13 w 54"/>
                  <a:gd name="T19" fmla="*/ 39 h 66"/>
                  <a:gd name="T20" fmla="*/ 31 w 54"/>
                  <a:gd name="T21" fmla="*/ 41 h 66"/>
                  <a:gd name="T22" fmla="*/ 20 w 54"/>
                  <a:gd name="T23" fmla="*/ 23 h 66"/>
                  <a:gd name="T24" fmla="*/ 2 w 54"/>
                  <a:gd name="T25" fmla="*/ 36 h 66"/>
                  <a:gd name="T26" fmla="*/ 12 w 54"/>
                  <a:gd name="T27" fmla="*/ 57 h 66"/>
                  <a:gd name="T28" fmla="*/ 50 w 54"/>
                  <a:gd name="T29" fmla="*/ 39 h 66"/>
                  <a:gd name="T30" fmla="*/ 23 w 54"/>
                  <a:gd name="T31" fmla="*/ 3 h 66"/>
                  <a:gd name="T32" fmla="*/ 14 w 54"/>
                  <a:gd name="T33" fmla="*/ 2 h 66"/>
                  <a:gd name="T34" fmla="*/ 13 w 54"/>
                  <a:gd name="T35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66">
                    <a:moveTo>
                      <a:pt x="13" y="1"/>
                    </a:moveTo>
                    <a:cubicBezTo>
                      <a:pt x="26" y="0"/>
                      <a:pt x="39" y="7"/>
                      <a:pt x="46" y="18"/>
                    </a:cubicBezTo>
                    <a:cubicBezTo>
                      <a:pt x="54" y="31"/>
                      <a:pt x="52" y="48"/>
                      <a:pt x="38" y="57"/>
                    </a:cubicBezTo>
                    <a:cubicBezTo>
                      <a:pt x="31" y="61"/>
                      <a:pt x="23" y="62"/>
                      <a:pt x="15" y="59"/>
                    </a:cubicBezTo>
                    <a:cubicBezTo>
                      <a:pt x="10" y="57"/>
                      <a:pt x="6" y="53"/>
                      <a:pt x="4" y="49"/>
                    </a:cubicBezTo>
                    <a:cubicBezTo>
                      <a:pt x="0" y="43"/>
                      <a:pt x="0" y="35"/>
                      <a:pt x="4" y="29"/>
                    </a:cubicBezTo>
                    <a:cubicBezTo>
                      <a:pt x="9" y="22"/>
                      <a:pt x="18" y="20"/>
                      <a:pt x="25" y="24"/>
                    </a:cubicBezTo>
                    <a:cubicBezTo>
                      <a:pt x="33" y="28"/>
                      <a:pt x="36" y="38"/>
                      <a:pt x="30" y="44"/>
                    </a:cubicBezTo>
                    <a:cubicBezTo>
                      <a:pt x="24" y="51"/>
                      <a:pt x="13" y="46"/>
                      <a:pt x="12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4" y="49"/>
                      <a:pt x="27" y="47"/>
                      <a:pt x="31" y="41"/>
                    </a:cubicBezTo>
                    <a:cubicBezTo>
                      <a:pt x="36" y="33"/>
                      <a:pt x="28" y="24"/>
                      <a:pt x="20" y="23"/>
                    </a:cubicBezTo>
                    <a:cubicBezTo>
                      <a:pt x="12" y="22"/>
                      <a:pt x="4" y="28"/>
                      <a:pt x="2" y="36"/>
                    </a:cubicBezTo>
                    <a:cubicBezTo>
                      <a:pt x="0" y="44"/>
                      <a:pt x="5" y="53"/>
                      <a:pt x="12" y="57"/>
                    </a:cubicBezTo>
                    <a:cubicBezTo>
                      <a:pt x="28" y="66"/>
                      <a:pt x="46" y="54"/>
                      <a:pt x="50" y="39"/>
                    </a:cubicBezTo>
                    <a:cubicBezTo>
                      <a:pt x="54" y="23"/>
                      <a:pt x="40" y="7"/>
                      <a:pt x="23" y="3"/>
                    </a:cubicBezTo>
                    <a:cubicBezTo>
                      <a:pt x="20" y="2"/>
                      <a:pt x="17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86" name="Freeform 146"/>
              <p:cNvSpPr>
                <a:spLocks/>
              </p:cNvSpPr>
              <p:nvPr/>
            </p:nvSpPr>
            <p:spPr bwMode="auto">
              <a:xfrm>
                <a:off x="1700" y="830"/>
                <a:ext cx="423" cy="155"/>
              </a:xfrm>
              <a:custGeom>
                <a:avLst/>
                <a:gdLst>
                  <a:gd name="T0" fmla="*/ 179 w 179"/>
                  <a:gd name="T1" fmla="*/ 24 h 66"/>
                  <a:gd name="T2" fmla="*/ 142 w 179"/>
                  <a:gd name="T3" fmla="*/ 5 h 66"/>
                  <a:gd name="T4" fmla="*/ 93 w 179"/>
                  <a:gd name="T5" fmla="*/ 24 h 66"/>
                  <a:gd name="T6" fmla="*/ 0 w 179"/>
                  <a:gd name="T7" fmla="*/ 47 h 66"/>
                  <a:gd name="T8" fmla="*/ 0 w 179"/>
                  <a:gd name="T9" fmla="*/ 47 h 66"/>
                  <a:gd name="T10" fmla="*/ 90 w 179"/>
                  <a:gd name="T11" fmla="*/ 23 h 66"/>
                  <a:gd name="T12" fmla="*/ 139 w 179"/>
                  <a:gd name="T13" fmla="*/ 1 h 66"/>
                  <a:gd name="T14" fmla="*/ 178 w 179"/>
                  <a:gd name="T15" fmla="*/ 20 h 66"/>
                  <a:gd name="T16" fmla="*/ 179 w 179"/>
                  <a:gd name="T17" fmla="*/ 2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66">
                    <a:moveTo>
                      <a:pt x="179" y="24"/>
                    </a:moveTo>
                    <a:cubicBezTo>
                      <a:pt x="173" y="9"/>
                      <a:pt x="157" y="5"/>
                      <a:pt x="142" y="5"/>
                    </a:cubicBezTo>
                    <a:cubicBezTo>
                      <a:pt x="124" y="5"/>
                      <a:pt x="108" y="14"/>
                      <a:pt x="93" y="24"/>
                    </a:cubicBezTo>
                    <a:cubicBezTo>
                      <a:pt x="69" y="42"/>
                      <a:pt x="32" y="66"/>
                      <a:pt x="0" y="47"/>
                    </a:cubicBezTo>
                    <a:cubicBezTo>
                      <a:pt x="0" y="46"/>
                      <a:pt x="1" y="47"/>
                      <a:pt x="0" y="47"/>
                    </a:cubicBezTo>
                    <a:cubicBezTo>
                      <a:pt x="30" y="65"/>
                      <a:pt x="67" y="40"/>
                      <a:pt x="90" y="23"/>
                    </a:cubicBezTo>
                    <a:cubicBezTo>
                      <a:pt x="105" y="12"/>
                      <a:pt x="121" y="2"/>
                      <a:pt x="139" y="1"/>
                    </a:cubicBezTo>
                    <a:cubicBezTo>
                      <a:pt x="155" y="0"/>
                      <a:pt x="173" y="4"/>
                      <a:pt x="178" y="20"/>
                    </a:cubicBezTo>
                    <a:cubicBezTo>
                      <a:pt x="179" y="22"/>
                      <a:pt x="178" y="23"/>
                      <a:pt x="179" y="2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87" name="Freeform 147"/>
              <p:cNvSpPr>
                <a:spLocks/>
              </p:cNvSpPr>
              <p:nvPr/>
            </p:nvSpPr>
            <p:spPr bwMode="auto">
              <a:xfrm>
                <a:off x="2163" y="992"/>
                <a:ext cx="19" cy="64"/>
              </a:xfrm>
              <a:custGeom>
                <a:avLst/>
                <a:gdLst>
                  <a:gd name="T0" fmla="*/ 8 w 8"/>
                  <a:gd name="T1" fmla="*/ 27 h 27"/>
                  <a:gd name="T2" fmla="*/ 5 w 8"/>
                  <a:gd name="T3" fmla="*/ 26 h 27"/>
                  <a:gd name="T4" fmla="*/ 1 w 8"/>
                  <a:gd name="T5" fmla="*/ 21 h 27"/>
                  <a:gd name="T6" fmla="*/ 3 w 8"/>
                  <a:gd name="T7" fmla="*/ 11 h 27"/>
                  <a:gd name="T8" fmla="*/ 4 w 8"/>
                  <a:gd name="T9" fmla="*/ 7 h 27"/>
                  <a:gd name="T10" fmla="*/ 4 w 8"/>
                  <a:gd name="T11" fmla="*/ 4 h 27"/>
                  <a:gd name="T12" fmla="*/ 2 w 8"/>
                  <a:gd name="T13" fmla="*/ 2 h 27"/>
                  <a:gd name="T14" fmla="*/ 0 w 8"/>
                  <a:gd name="T15" fmla="*/ 1 h 27"/>
                  <a:gd name="T16" fmla="*/ 2 w 8"/>
                  <a:gd name="T17" fmla="*/ 1 h 27"/>
                  <a:gd name="T18" fmla="*/ 4 w 8"/>
                  <a:gd name="T19" fmla="*/ 6 h 27"/>
                  <a:gd name="T20" fmla="*/ 2 w 8"/>
                  <a:gd name="T21" fmla="*/ 16 h 27"/>
                  <a:gd name="T22" fmla="*/ 2 w 8"/>
                  <a:gd name="T23" fmla="*/ 22 h 27"/>
                  <a:gd name="T24" fmla="*/ 4 w 8"/>
                  <a:gd name="T25" fmla="*/ 25 h 27"/>
                  <a:gd name="T26" fmla="*/ 8 w 8"/>
                  <a:gd name="T2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7">
                    <a:moveTo>
                      <a:pt x="8" y="27"/>
                    </a:moveTo>
                    <a:cubicBezTo>
                      <a:pt x="8" y="27"/>
                      <a:pt x="7" y="27"/>
                      <a:pt x="5" y="26"/>
                    </a:cubicBezTo>
                    <a:cubicBezTo>
                      <a:pt x="4" y="25"/>
                      <a:pt x="2" y="24"/>
                      <a:pt x="1" y="21"/>
                    </a:cubicBezTo>
                    <a:cubicBezTo>
                      <a:pt x="1" y="19"/>
                      <a:pt x="1" y="15"/>
                      <a:pt x="3" y="11"/>
                    </a:cubicBezTo>
                    <a:cubicBezTo>
                      <a:pt x="3" y="10"/>
                      <a:pt x="4" y="8"/>
                      <a:pt x="4" y="7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2" y="1"/>
                    </a:cubicBezTo>
                    <a:cubicBezTo>
                      <a:pt x="3" y="2"/>
                      <a:pt x="5" y="3"/>
                      <a:pt x="4" y="6"/>
                    </a:cubicBezTo>
                    <a:cubicBezTo>
                      <a:pt x="5" y="8"/>
                      <a:pt x="3" y="12"/>
                      <a:pt x="2" y="16"/>
                    </a:cubicBezTo>
                    <a:cubicBezTo>
                      <a:pt x="1" y="19"/>
                      <a:pt x="1" y="21"/>
                      <a:pt x="2" y="22"/>
                    </a:cubicBezTo>
                    <a:cubicBezTo>
                      <a:pt x="2" y="23"/>
                      <a:pt x="2" y="24"/>
                      <a:pt x="4" y="25"/>
                    </a:cubicBezTo>
                    <a:cubicBezTo>
                      <a:pt x="5" y="26"/>
                      <a:pt x="6" y="27"/>
                      <a:pt x="8" y="2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88" name="Freeform 148"/>
              <p:cNvSpPr>
                <a:spLocks/>
              </p:cNvSpPr>
              <p:nvPr/>
            </p:nvSpPr>
            <p:spPr bwMode="auto">
              <a:xfrm>
                <a:off x="2163" y="992"/>
                <a:ext cx="19" cy="64"/>
              </a:xfrm>
              <a:custGeom>
                <a:avLst/>
                <a:gdLst>
                  <a:gd name="T0" fmla="*/ 8 w 8"/>
                  <a:gd name="T1" fmla="*/ 27 h 27"/>
                  <a:gd name="T2" fmla="*/ 8 w 8"/>
                  <a:gd name="T3" fmla="*/ 27 h 27"/>
                  <a:gd name="T4" fmla="*/ 7 w 8"/>
                  <a:gd name="T5" fmla="*/ 27 h 27"/>
                  <a:gd name="T6" fmla="*/ 1 w 8"/>
                  <a:gd name="T7" fmla="*/ 22 h 27"/>
                  <a:gd name="T8" fmla="*/ 3 w 8"/>
                  <a:gd name="T9" fmla="*/ 11 h 27"/>
                  <a:gd name="T10" fmla="*/ 4 w 8"/>
                  <a:gd name="T11" fmla="*/ 4 h 27"/>
                  <a:gd name="T12" fmla="*/ 2 w 8"/>
                  <a:gd name="T13" fmla="*/ 2 h 27"/>
                  <a:gd name="T14" fmla="*/ 1 w 8"/>
                  <a:gd name="T15" fmla="*/ 1 h 27"/>
                  <a:gd name="T16" fmla="*/ 0 w 8"/>
                  <a:gd name="T17" fmla="*/ 1 h 27"/>
                  <a:gd name="T18" fmla="*/ 0 w 8"/>
                  <a:gd name="T19" fmla="*/ 1 h 27"/>
                  <a:gd name="T20" fmla="*/ 0 w 8"/>
                  <a:gd name="T21" fmla="*/ 1 h 27"/>
                  <a:gd name="T22" fmla="*/ 0 w 8"/>
                  <a:gd name="T23" fmla="*/ 1 h 27"/>
                  <a:gd name="T24" fmla="*/ 0 w 8"/>
                  <a:gd name="T25" fmla="*/ 1 h 27"/>
                  <a:gd name="T26" fmla="*/ 0 w 8"/>
                  <a:gd name="T27" fmla="*/ 1 h 27"/>
                  <a:gd name="T28" fmla="*/ 0 w 8"/>
                  <a:gd name="T29" fmla="*/ 1 h 27"/>
                  <a:gd name="T30" fmla="*/ 0 w 8"/>
                  <a:gd name="T31" fmla="*/ 1 h 27"/>
                  <a:gd name="T32" fmla="*/ 0 w 8"/>
                  <a:gd name="T33" fmla="*/ 1 h 27"/>
                  <a:gd name="T34" fmla="*/ 0 w 8"/>
                  <a:gd name="T35" fmla="*/ 1 h 27"/>
                  <a:gd name="T36" fmla="*/ 0 w 8"/>
                  <a:gd name="T37" fmla="*/ 1 h 27"/>
                  <a:gd name="T38" fmla="*/ 0 w 8"/>
                  <a:gd name="T39" fmla="*/ 1 h 27"/>
                  <a:gd name="T40" fmla="*/ 0 w 8"/>
                  <a:gd name="T41" fmla="*/ 1 h 27"/>
                  <a:gd name="T42" fmla="*/ 0 w 8"/>
                  <a:gd name="T43" fmla="*/ 1 h 27"/>
                  <a:gd name="T44" fmla="*/ 0 w 8"/>
                  <a:gd name="T45" fmla="*/ 1 h 27"/>
                  <a:gd name="T46" fmla="*/ 0 w 8"/>
                  <a:gd name="T47" fmla="*/ 1 h 27"/>
                  <a:gd name="T48" fmla="*/ 0 w 8"/>
                  <a:gd name="T49" fmla="*/ 1 h 27"/>
                  <a:gd name="T50" fmla="*/ 0 w 8"/>
                  <a:gd name="T51" fmla="*/ 1 h 27"/>
                  <a:gd name="T52" fmla="*/ 0 w 8"/>
                  <a:gd name="T53" fmla="*/ 1 h 27"/>
                  <a:gd name="T54" fmla="*/ 0 w 8"/>
                  <a:gd name="T55" fmla="*/ 1 h 27"/>
                  <a:gd name="T56" fmla="*/ 1 w 8"/>
                  <a:gd name="T57" fmla="*/ 1 h 27"/>
                  <a:gd name="T58" fmla="*/ 4 w 8"/>
                  <a:gd name="T59" fmla="*/ 4 h 27"/>
                  <a:gd name="T60" fmla="*/ 2 w 8"/>
                  <a:gd name="T61" fmla="*/ 16 h 27"/>
                  <a:gd name="T62" fmla="*/ 2 w 8"/>
                  <a:gd name="T63" fmla="*/ 22 h 27"/>
                  <a:gd name="T64" fmla="*/ 2 w 8"/>
                  <a:gd name="T65" fmla="*/ 22 h 27"/>
                  <a:gd name="T66" fmla="*/ 8 w 8"/>
                  <a:gd name="T67" fmla="*/ 27 h 27"/>
                  <a:gd name="T68" fmla="*/ 8 w 8"/>
                  <a:gd name="T69" fmla="*/ 27 h 27"/>
                  <a:gd name="T70" fmla="*/ 8 w 8"/>
                  <a:gd name="T71" fmla="*/ 27 h 27"/>
                  <a:gd name="T72" fmla="*/ 2 w 8"/>
                  <a:gd name="T73" fmla="*/ 22 h 27"/>
                  <a:gd name="T74" fmla="*/ 2 w 8"/>
                  <a:gd name="T75" fmla="*/ 22 h 27"/>
                  <a:gd name="T76" fmla="*/ 2 w 8"/>
                  <a:gd name="T77" fmla="*/ 16 h 27"/>
                  <a:gd name="T78" fmla="*/ 4 w 8"/>
                  <a:gd name="T79" fmla="*/ 4 h 27"/>
                  <a:gd name="T80" fmla="*/ 1 w 8"/>
                  <a:gd name="T81" fmla="*/ 1 h 27"/>
                  <a:gd name="T82" fmla="*/ 0 w 8"/>
                  <a:gd name="T83" fmla="*/ 0 h 27"/>
                  <a:gd name="T84" fmla="*/ 0 w 8"/>
                  <a:gd name="T85" fmla="*/ 1 h 27"/>
                  <a:gd name="T86" fmla="*/ 0 w 8"/>
                  <a:gd name="T87" fmla="*/ 1 h 27"/>
                  <a:gd name="T88" fmla="*/ 0 w 8"/>
                  <a:gd name="T89" fmla="*/ 1 h 27"/>
                  <a:gd name="T90" fmla="*/ 0 w 8"/>
                  <a:gd name="T91" fmla="*/ 1 h 27"/>
                  <a:gd name="T92" fmla="*/ 2 w 8"/>
                  <a:gd name="T93" fmla="*/ 2 h 27"/>
                  <a:gd name="T94" fmla="*/ 4 w 8"/>
                  <a:gd name="T95" fmla="*/ 4 h 27"/>
                  <a:gd name="T96" fmla="*/ 3 w 8"/>
                  <a:gd name="T97" fmla="*/ 11 h 27"/>
                  <a:gd name="T98" fmla="*/ 1 w 8"/>
                  <a:gd name="T99" fmla="*/ 22 h 27"/>
                  <a:gd name="T100" fmla="*/ 7 w 8"/>
                  <a:gd name="T101" fmla="*/ 27 h 27"/>
                  <a:gd name="T102" fmla="*/ 8 w 8"/>
                  <a:gd name="T103" fmla="*/ 27 h 27"/>
                  <a:gd name="T104" fmla="*/ 8 w 8"/>
                  <a:gd name="T105" fmla="*/ 27 h 27"/>
                  <a:gd name="T106" fmla="*/ 8 w 8"/>
                  <a:gd name="T107" fmla="*/ 27 h 27"/>
                  <a:gd name="T108" fmla="*/ 8 w 8"/>
                  <a:gd name="T109" fmla="*/ 27 h 27"/>
                  <a:gd name="T110" fmla="*/ 8 w 8"/>
                  <a:gd name="T111" fmla="*/ 27 h 27"/>
                  <a:gd name="T112" fmla="*/ 8 w 8"/>
                  <a:gd name="T113" fmla="*/ 27 h 27"/>
                  <a:gd name="T114" fmla="*/ 8 w 8"/>
                  <a:gd name="T115" fmla="*/ 27 h 27"/>
                  <a:gd name="T116" fmla="*/ 8 w 8"/>
                  <a:gd name="T117" fmla="*/ 27 h 27"/>
                  <a:gd name="T118" fmla="*/ 8 w 8"/>
                  <a:gd name="T119" fmla="*/ 27 h 27"/>
                  <a:gd name="T120" fmla="*/ 8 w 8"/>
                  <a:gd name="T1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" h="27">
                    <a:moveTo>
                      <a:pt x="8" y="27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7"/>
                      <a:pt x="7" y="27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2" y="24"/>
                      <a:pt x="1" y="22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19"/>
                      <a:pt x="1" y="15"/>
                      <a:pt x="3" y="11"/>
                    </a:cubicBezTo>
                    <a:cubicBezTo>
                      <a:pt x="3" y="10"/>
                      <a:pt x="4" y="8"/>
                      <a:pt x="4" y="7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2"/>
                      <a:pt x="4" y="3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8"/>
                      <a:pt x="3" y="12"/>
                      <a:pt x="2" y="16"/>
                    </a:cubicBezTo>
                    <a:cubicBezTo>
                      <a:pt x="1" y="19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4"/>
                      <a:pt x="4" y="25"/>
                    </a:cubicBezTo>
                    <a:cubicBezTo>
                      <a:pt x="5" y="26"/>
                      <a:pt x="6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7"/>
                      <a:pt x="5" y="26"/>
                      <a:pt x="4" y="25"/>
                    </a:cubicBezTo>
                    <a:cubicBezTo>
                      <a:pt x="2" y="24"/>
                      <a:pt x="2" y="23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1"/>
                      <a:pt x="1" y="19"/>
                      <a:pt x="2" y="16"/>
                    </a:cubicBezTo>
                    <a:cubicBezTo>
                      <a:pt x="3" y="12"/>
                      <a:pt x="5" y="8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4" y="3"/>
                      <a:pt x="3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8"/>
                      <a:pt x="3" y="10"/>
                      <a:pt x="3" y="11"/>
                    </a:cubicBezTo>
                    <a:cubicBezTo>
                      <a:pt x="1" y="15"/>
                      <a:pt x="1" y="19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2" y="24"/>
                      <a:pt x="4" y="25"/>
                      <a:pt x="5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89" name="Freeform 149"/>
              <p:cNvSpPr>
                <a:spLocks/>
              </p:cNvSpPr>
              <p:nvPr/>
            </p:nvSpPr>
            <p:spPr bwMode="auto">
              <a:xfrm>
                <a:off x="2168" y="1028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1 h 2"/>
                  <a:gd name="T4" fmla="*/ 2 w 2"/>
                  <a:gd name="T5" fmla="*/ 1 h 2"/>
                  <a:gd name="T6" fmla="*/ 1 w 2"/>
                  <a:gd name="T7" fmla="*/ 2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90" name="Freeform 150"/>
              <p:cNvSpPr>
                <a:spLocks/>
              </p:cNvSpPr>
              <p:nvPr/>
            </p:nvSpPr>
            <p:spPr bwMode="auto">
              <a:xfrm>
                <a:off x="2168" y="1028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2 h 2"/>
                  <a:gd name="T16" fmla="*/ 1 w 2"/>
                  <a:gd name="T17" fmla="*/ 2 h 2"/>
                  <a:gd name="T18" fmla="*/ 0 w 2"/>
                  <a:gd name="T19" fmla="*/ 2 h 2"/>
                  <a:gd name="T20" fmla="*/ 0 w 2"/>
                  <a:gd name="T21" fmla="*/ 2 h 2"/>
                  <a:gd name="T22" fmla="*/ 0 w 2"/>
                  <a:gd name="T23" fmla="*/ 2 h 2"/>
                  <a:gd name="T24" fmla="*/ 1 w 2"/>
                  <a:gd name="T25" fmla="*/ 2 h 2"/>
                  <a:gd name="T26" fmla="*/ 1 w 2"/>
                  <a:gd name="T27" fmla="*/ 2 h 2"/>
                  <a:gd name="T28" fmla="*/ 2 w 2"/>
                  <a:gd name="T29" fmla="*/ 1 h 2"/>
                  <a:gd name="T30" fmla="*/ 2 w 2"/>
                  <a:gd name="T31" fmla="*/ 1 h 2"/>
                  <a:gd name="T32" fmla="*/ 1 w 2"/>
                  <a:gd name="T33" fmla="*/ 0 h 2"/>
                  <a:gd name="T34" fmla="*/ 1 w 2"/>
                  <a:gd name="T35" fmla="*/ 1 h 2"/>
                  <a:gd name="T36" fmla="*/ 0 w 2"/>
                  <a:gd name="T37" fmla="*/ 1 h 2"/>
                  <a:gd name="T38" fmla="*/ 0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91" name="Freeform 151"/>
              <p:cNvSpPr>
                <a:spLocks/>
              </p:cNvSpPr>
              <p:nvPr/>
            </p:nvSpPr>
            <p:spPr bwMode="auto">
              <a:xfrm>
                <a:off x="2168" y="1035"/>
                <a:ext cx="4" cy="5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0 h 2"/>
                  <a:gd name="T4" fmla="*/ 2 w 2"/>
                  <a:gd name="T5" fmla="*/ 0 h 2"/>
                  <a:gd name="T6" fmla="*/ 1 w 2"/>
                  <a:gd name="T7" fmla="*/ 1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92" name="Freeform 152"/>
              <p:cNvSpPr>
                <a:spLocks/>
              </p:cNvSpPr>
              <p:nvPr/>
            </p:nvSpPr>
            <p:spPr bwMode="auto">
              <a:xfrm>
                <a:off x="2168" y="1035"/>
                <a:ext cx="4" cy="5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0 h 2"/>
                  <a:gd name="T8" fmla="*/ 1 w 2"/>
                  <a:gd name="T9" fmla="*/ 0 h 2"/>
                  <a:gd name="T10" fmla="*/ 2 w 2"/>
                  <a:gd name="T11" fmla="*/ 0 h 2"/>
                  <a:gd name="T12" fmla="*/ 2 w 2"/>
                  <a:gd name="T13" fmla="*/ 1 h 2"/>
                  <a:gd name="T14" fmla="*/ 1 w 2"/>
                  <a:gd name="T15" fmla="*/ 1 h 2"/>
                  <a:gd name="T16" fmla="*/ 1 w 2"/>
                  <a:gd name="T17" fmla="*/ 1 h 2"/>
                  <a:gd name="T18" fmla="*/ 0 w 2"/>
                  <a:gd name="T19" fmla="*/ 1 h 2"/>
                  <a:gd name="T20" fmla="*/ 0 w 2"/>
                  <a:gd name="T21" fmla="*/ 1 h 2"/>
                  <a:gd name="T22" fmla="*/ 0 w 2"/>
                  <a:gd name="T23" fmla="*/ 1 h 2"/>
                  <a:gd name="T24" fmla="*/ 1 w 2"/>
                  <a:gd name="T25" fmla="*/ 1 h 2"/>
                  <a:gd name="T26" fmla="*/ 1 w 2"/>
                  <a:gd name="T27" fmla="*/ 1 h 2"/>
                  <a:gd name="T28" fmla="*/ 2 w 2"/>
                  <a:gd name="T29" fmla="*/ 1 h 2"/>
                  <a:gd name="T30" fmla="*/ 2 w 2"/>
                  <a:gd name="T31" fmla="*/ 0 h 2"/>
                  <a:gd name="T32" fmla="*/ 1 w 2"/>
                  <a:gd name="T33" fmla="*/ 0 h 2"/>
                  <a:gd name="T34" fmla="*/ 0 w 2"/>
                  <a:gd name="T35" fmla="*/ 0 h 2"/>
                  <a:gd name="T36" fmla="*/ 0 w 2"/>
                  <a:gd name="T37" fmla="*/ 1 h 2"/>
                  <a:gd name="T38" fmla="*/ 0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93" name="Freeform 153"/>
              <p:cNvSpPr>
                <a:spLocks/>
              </p:cNvSpPr>
              <p:nvPr/>
            </p:nvSpPr>
            <p:spPr bwMode="auto">
              <a:xfrm>
                <a:off x="2170" y="1044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94" name="Freeform 154"/>
              <p:cNvSpPr>
                <a:spLocks/>
              </p:cNvSpPr>
              <p:nvPr/>
            </p:nvSpPr>
            <p:spPr bwMode="auto">
              <a:xfrm>
                <a:off x="2170" y="1044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1 h 1"/>
                  <a:gd name="T14" fmla="*/ 1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0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0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95" name="Freeform 155"/>
              <p:cNvSpPr>
                <a:spLocks/>
              </p:cNvSpPr>
              <p:nvPr/>
            </p:nvSpPr>
            <p:spPr bwMode="auto">
              <a:xfrm>
                <a:off x="2168" y="1040"/>
                <a:ext cx="4" cy="4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0 h 2"/>
                  <a:gd name="T4" fmla="*/ 2 w 2"/>
                  <a:gd name="T5" fmla="*/ 0 h 2"/>
                  <a:gd name="T6" fmla="*/ 1 w 2"/>
                  <a:gd name="T7" fmla="*/ 1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96" name="Freeform 156"/>
              <p:cNvSpPr>
                <a:spLocks/>
              </p:cNvSpPr>
              <p:nvPr/>
            </p:nvSpPr>
            <p:spPr bwMode="auto">
              <a:xfrm>
                <a:off x="2168" y="1040"/>
                <a:ext cx="4" cy="4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1 h 2"/>
                  <a:gd name="T4" fmla="*/ 0 w 2"/>
                  <a:gd name="T5" fmla="*/ 1 h 2"/>
                  <a:gd name="T6" fmla="*/ 1 w 2"/>
                  <a:gd name="T7" fmla="*/ 0 h 2"/>
                  <a:gd name="T8" fmla="*/ 1 w 2"/>
                  <a:gd name="T9" fmla="*/ 0 h 2"/>
                  <a:gd name="T10" fmla="*/ 2 w 2"/>
                  <a:gd name="T11" fmla="*/ 0 h 2"/>
                  <a:gd name="T12" fmla="*/ 2 w 2"/>
                  <a:gd name="T13" fmla="*/ 1 h 2"/>
                  <a:gd name="T14" fmla="*/ 1 w 2"/>
                  <a:gd name="T15" fmla="*/ 1 h 2"/>
                  <a:gd name="T16" fmla="*/ 1 w 2"/>
                  <a:gd name="T17" fmla="*/ 1 h 2"/>
                  <a:gd name="T18" fmla="*/ 0 w 2"/>
                  <a:gd name="T19" fmla="*/ 1 h 2"/>
                  <a:gd name="T20" fmla="*/ 0 w 2"/>
                  <a:gd name="T21" fmla="*/ 1 h 2"/>
                  <a:gd name="T22" fmla="*/ 0 w 2"/>
                  <a:gd name="T23" fmla="*/ 1 h 2"/>
                  <a:gd name="T24" fmla="*/ 1 w 2"/>
                  <a:gd name="T25" fmla="*/ 1 h 2"/>
                  <a:gd name="T26" fmla="*/ 1 w 2"/>
                  <a:gd name="T27" fmla="*/ 1 h 2"/>
                  <a:gd name="T28" fmla="*/ 2 w 2"/>
                  <a:gd name="T29" fmla="*/ 1 h 2"/>
                  <a:gd name="T30" fmla="*/ 2 w 2"/>
                  <a:gd name="T31" fmla="*/ 0 h 2"/>
                  <a:gd name="T32" fmla="*/ 1 w 2"/>
                  <a:gd name="T33" fmla="*/ 0 h 2"/>
                  <a:gd name="T34" fmla="*/ 1 w 2"/>
                  <a:gd name="T35" fmla="*/ 0 h 2"/>
                  <a:gd name="T36" fmla="*/ 0 w 2"/>
                  <a:gd name="T37" fmla="*/ 1 h 2"/>
                  <a:gd name="T38" fmla="*/ 0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97" name="Freeform 157"/>
              <p:cNvSpPr>
                <a:spLocks/>
              </p:cNvSpPr>
              <p:nvPr/>
            </p:nvSpPr>
            <p:spPr bwMode="auto">
              <a:xfrm>
                <a:off x="2172" y="1047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98" name="Freeform 158"/>
              <p:cNvSpPr>
                <a:spLocks/>
              </p:cNvSpPr>
              <p:nvPr/>
            </p:nvSpPr>
            <p:spPr bwMode="auto">
              <a:xfrm>
                <a:off x="2172" y="104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1 w 1"/>
                  <a:gd name="T5" fmla="*/ 1 w 1"/>
                  <a:gd name="T6" fmla="*/ 1 w 1"/>
                  <a:gd name="T7" fmla="*/ 1 w 1"/>
                  <a:gd name="T8" fmla="*/ 0 w 1"/>
                  <a:gd name="T9" fmla="*/ 0 w 1"/>
                  <a:gd name="T10" fmla="*/ 0 w 1"/>
                  <a:gd name="T11" fmla="*/ 0 w 1"/>
                  <a:gd name="T12" fmla="*/ 0 w 1"/>
                  <a:gd name="T13" fmla="*/ 1 w 1"/>
                  <a:gd name="T14" fmla="*/ 1 w 1"/>
                  <a:gd name="T15" fmla="*/ 1 w 1"/>
                  <a:gd name="T16" fmla="*/ 1 w 1"/>
                  <a:gd name="T17" fmla="*/ 0 w 1"/>
                  <a:gd name="T18" fmla="*/ 0 w 1"/>
                  <a:gd name="T19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99" name="Freeform 159"/>
              <p:cNvSpPr>
                <a:spLocks/>
              </p:cNvSpPr>
              <p:nvPr/>
            </p:nvSpPr>
            <p:spPr bwMode="auto">
              <a:xfrm>
                <a:off x="2175" y="104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00" name="Freeform 160"/>
              <p:cNvSpPr>
                <a:spLocks/>
              </p:cNvSpPr>
              <p:nvPr/>
            </p:nvSpPr>
            <p:spPr bwMode="auto">
              <a:xfrm>
                <a:off x="2175" y="104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1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01" name="Freeform 161"/>
              <p:cNvSpPr>
                <a:spLocks/>
              </p:cNvSpPr>
              <p:nvPr/>
            </p:nvSpPr>
            <p:spPr bwMode="auto">
              <a:xfrm>
                <a:off x="2177" y="1052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02" name="Freeform 162"/>
              <p:cNvSpPr>
                <a:spLocks/>
              </p:cNvSpPr>
              <p:nvPr/>
            </p:nvSpPr>
            <p:spPr bwMode="auto">
              <a:xfrm>
                <a:off x="2177" y="1052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0 h 1"/>
                  <a:gd name="T30" fmla="*/ 1 w 1"/>
                  <a:gd name="T31" fmla="*/ 0 h 1"/>
                  <a:gd name="T32" fmla="*/ 1 w 1"/>
                  <a:gd name="T33" fmla="*/ 0 h 1"/>
                  <a:gd name="T34" fmla="*/ 1 w 1"/>
                  <a:gd name="T35" fmla="*/ 0 h 1"/>
                  <a:gd name="T36" fmla="*/ 0 w 1"/>
                  <a:gd name="T37" fmla="*/ 0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03" name="Freeform 163"/>
              <p:cNvSpPr>
                <a:spLocks/>
              </p:cNvSpPr>
              <p:nvPr/>
            </p:nvSpPr>
            <p:spPr bwMode="auto">
              <a:xfrm>
                <a:off x="2170" y="1023"/>
                <a:ext cx="5" cy="5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  <a:gd name="T6" fmla="*/ 1 w 2"/>
                  <a:gd name="T7" fmla="*/ 2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04" name="Freeform 164"/>
              <p:cNvSpPr>
                <a:spLocks/>
              </p:cNvSpPr>
              <p:nvPr/>
            </p:nvSpPr>
            <p:spPr bwMode="auto">
              <a:xfrm>
                <a:off x="2170" y="1023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0 w 1"/>
                  <a:gd name="T7" fmla="*/ 0 h 2"/>
                  <a:gd name="T8" fmla="*/ 1 w 1"/>
                  <a:gd name="T9" fmla="*/ 0 h 2"/>
                  <a:gd name="T10" fmla="*/ 1 w 1"/>
                  <a:gd name="T11" fmla="*/ 1 h 2"/>
                  <a:gd name="T12" fmla="*/ 1 w 1"/>
                  <a:gd name="T13" fmla="*/ 1 h 2"/>
                  <a:gd name="T14" fmla="*/ 1 w 1"/>
                  <a:gd name="T15" fmla="*/ 2 h 2"/>
                  <a:gd name="T16" fmla="*/ 0 w 1"/>
                  <a:gd name="T17" fmla="*/ 2 h 2"/>
                  <a:gd name="T18" fmla="*/ 0 w 1"/>
                  <a:gd name="T19" fmla="*/ 1 h 2"/>
                  <a:gd name="T20" fmla="*/ 0 w 1"/>
                  <a:gd name="T21" fmla="*/ 1 h 2"/>
                  <a:gd name="T22" fmla="*/ 0 w 1"/>
                  <a:gd name="T23" fmla="*/ 1 h 2"/>
                  <a:gd name="T24" fmla="*/ 0 w 1"/>
                  <a:gd name="T25" fmla="*/ 2 h 2"/>
                  <a:gd name="T26" fmla="*/ 1 w 1"/>
                  <a:gd name="T27" fmla="*/ 2 h 2"/>
                  <a:gd name="T28" fmla="*/ 1 w 1"/>
                  <a:gd name="T29" fmla="*/ 1 h 2"/>
                  <a:gd name="T30" fmla="*/ 1 w 1"/>
                  <a:gd name="T31" fmla="*/ 1 h 2"/>
                  <a:gd name="T32" fmla="*/ 1 w 1"/>
                  <a:gd name="T33" fmla="*/ 0 h 2"/>
                  <a:gd name="T34" fmla="*/ 0 w 1"/>
                  <a:gd name="T35" fmla="*/ 0 h 2"/>
                  <a:gd name="T36" fmla="*/ 0 w 1"/>
                  <a:gd name="T37" fmla="*/ 1 h 2"/>
                  <a:gd name="T38" fmla="*/ 0 w 1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05" name="Freeform 165"/>
              <p:cNvSpPr>
                <a:spLocks/>
              </p:cNvSpPr>
              <p:nvPr/>
            </p:nvSpPr>
            <p:spPr bwMode="auto">
              <a:xfrm>
                <a:off x="2179" y="105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06" name="Freeform 166"/>
              <p:cNvSpPr>
                <a:spLocks/>
              </p:cNvSpPr>
              <p:nvPr/>
            </p:nvSpPr>
            <p:spPr bwMode="auto">
              <a:xfrm>
                <a:off x="2179" y="1054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1 w 1"/>
                  <a:gd name="T4" fmla="*/ 1 w 1"/>
                  <a:gd name="T5" fmla="*/ 1 w 1"/>
                  <a:gd name="T6" fmla="*/ 1 w 1"/>
                  <a:gd name="T7" fmla="*/ 1 w 1"/>
                  <a:gd name="T8" fmla="*/ 1 w 1"/>
                  <a:gd name="T9" fmla="*/ 0 w 1"/>
                  <a:gd name="T10" fmla="*/ 0 w 1"/>
                  <a:gd name="T11" fmla="*/ 0 w 1"/>
                  <a:gd name="T12" fmla="*/ 1 w 1"/>
                  <a:gd name="T13" fmla="*/ 1 w 1"/>
                  <a:gd name="T14" fmla="*/ 1 w 1"/>
                  <a:gd name="T15" fmla="*/ 1 w 1"/>
                  <a:gd name="T16" fmla="*/ 1 w 1"/>
                  <a:gd name="T17" fmla="*/ 0 w 1"/>
                  <a:gd name="T18" fmla="*/ 0 w 1"/>
                  <a:gd name="T19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07" name="Freeform 167"/>
              <p:cNvSpPr>
                <a:spLocks/>
              </p:cNvSpPr>
              <p:nvPr/>
            </p:nvSpPr>
            <p:spPr bwMode="auto">
              <a:xfrm>
                <a:off x="2172" y="1014"/>
                <a:ext cx="5" cy="4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08" name="Freeform 168"/>
              <p:cNvSpPr>
                <a:spLocks/>
              </p:cNvSpPr>
              <p:nvPr/>
            </p:nvSpPr>
            <p:spPr bwMode="auto">
              <a:xfrm>
                <a:off x="2172" y="1014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0 w 2"/>
                  <a:gd name="T11" fmla="*/ 1 h 1"/>
                  <a:gd name="T12" fmla="*/ 0 w 2"/>
                  <a:gd name="T13" fmla="*/ 0 h 1"/>
                  <a:gd name="T14" fmla="*/ 1 w 2"/>
                  <a:gd name="T15" fmla="*/ 0 h 1"/>
                  <a:gd name="T16" fmla="*/ 1 w 2"/>
                  <a:gd name="T17" fmla="*/ 0 h 1"/>
                  <a:gd name="T18" fmla="*/ 2 w 2"/>
                  <a:gd name="T19" fmla="*/ 0 h 1"/>
                  <a:gd name="T20" fmla="*/ 2 w 2"/>
                  <a:gd name="T21" fmla="*/ 0 h 1"/>
                  <a:gd name="T22" fmla="*/ 2 w 2"/>
                  <a:gd name="T23" fmla="*/ 0 h 1"/>
                  <a:gd name="T24" fmla="*/ 1 w 2"/>
                  <a:gd name="T25" fmla="*/ 0 h 1"/>
                  <a:gd name="T26" fmla="*/ 1 w 2"/>
                  <a:gd name="T27" fmla="*/ 0 h 1"/>
                  <a:gd name="T28" fmla="*/ 0 w 2"/>
                  <a:gd name="T29" fmla="*/ 0 h 1"/>
                  <a:gd name="T30" fmla="*/ 0 w 2"/>
                  <a:gd name="T31" fmla="*/ 1 h 1"/>
                  <a:gd name="T32" fmla="*/ 1 w 2"/>
                  <a:gd name="T33" fmla="*/ 1 h 1"/>
                  <a:gd name="T34" fmla="*/ 1 w 2"/>
                  <a:gd name="T35" fmla="*/ 1 h 1"/>
                  <a:gd name="T36" fmla="*/ 2 w 2"/>
                  <a:gd name="T37" fmla="*/ 1 h 1"/>
                  <a:gd name="T38" fmla="*/ 2 w 2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09" name="Freeform 169"/>
              <p:cNvSpPr>
                <a:spLocks/>
              </p:cNvSpPr>
              <p:nvPr/>
            </p:nvSpPr>
            <p:spPr bwMode="auto">
              <a:xfrm>
                <a:off x="2175" y="100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10" name="Freeform 170"/>
              <p:cNvSpPr>
                <a:spLocks/>
              </p:cNvSpPr>
              <p:nvPr/>
            </p:nvSpPr>
            <p:spPr bwMode="auto">
              <a:xfrm>
                <a:off x="2175" y="100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1 h 1"/>
                  <a:gd name="T32" fmla="*/ 0 w 1"/>
                  <a:gd name="T33" fmla="*/ 1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11" name="Freeform 171"/>
              <p:cNvSpPr>
                <a:spLocks/>
              </p:cNvSpPr>
              <p:nvPr/>
            </p:nvSpPr>
            <p:spPr bwMode="auto">
              <a:xfrm>
                <a:off x="2172" y="1000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12" name="Freeform 172"/>
              <p:cNvSpPr>
                <a:spLocks/>
              </p:cNvSpPr>
              <p:nvPr/>
            </p:nvSpPr>
            <p:spPr bwMode="auto">
              <a:xfrm>
                <a:off x="2175" y="100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1 h 1"/>
                  <a:gd name="T32" fmla="*/ 0 w 1"/>
                  <a:gd name="T33" fmla="*/ 1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13" name="Freeform 173"/>
              <p:cNvSpPr>
                <a:spLocks/>
              </p:cNvSpPr>
              <p:nvPr/>
            </p:nvSpPr>
            <p:spPr bwMode="auto">
              <a:xfrm>
                <a:off x="2175" y="1004"/>
                <a:ext cx="4" cy="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0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14" name="Freeform 174"/>
              <p:cNvSpPr>
                <a:spLocks/>
              </p:cNvSpPr>
              <p:nvPr/>
            </p:nvSpPr>
            <p:spPr bwMode="auto">
              <a:xfrm>
                <a:off x="2175" y="1004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1 h 1"/>
                  <a:gd name="T32" fmla="*/ 0 w 1"/>
                  <a:gd name="T33" fmla="*/ 1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15" name="Freeform 175"/>
              <p:cNvSpPr>
                <a:spLocks/>
              </p:cNvSpPr>
              <p:nvPr/>
            </p:nvSpPr>
            <p:spPr bwMode="auto">
              <a:xfrm>
                <a:off x="2172" y="997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16" name="Freeform 176"/>
              <p:cNvSpPr>
                <a:spLocks/>
              </p:cNvSpPr>
              <p:nvPr/>
            </p:nvSpPr>
            <p:spPr bwMode="auto">
              <a:xfrm>
                <a:off x="2172" y="997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1 h 1"/>
                  <a:gd name="T34" fmla="*/ 1 w 1"/>
                  <a:gd name="T35" fmla="*/ 1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17" name="Freeform 177"/>
              <p:cNvSpPr>
                <a:spLocks/>
              </p:cNvSpPr>
              <p:nvPr/>
            </p:nvSpPr>
            <p:spPr bwMode="auto">
              <a:xfrm>
                <a:off x="2170" y="99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18" name="Freeform 178"/>
              <p:cNvSpPr>
                <a:spLocks/>
              </p:cNvSpPr>
              <p:nvPr/>
            </p:nvSpPr>
            <p:spPr bwMode="auto">
              <a:xfrm>
                <a:off x="2170" y="99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1 h 1"/>
                  <a:gd name="T34" fmla="*/ 1 w 1"/>
                  <a:gd name="T35" fmla="*/ 1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19" name="Freeform 179"/>
              <p:cNvSpPr>
                <a:spLocks/>
              </p:cNvSpPr>
              <p:nvPr/>
            </p:nvSpPr>
            <p:spPr bwMode="auto">
              <a:xfrm>
                <a:off x="2168" y="992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20" name="Freeform 180"/>
              <p:cNvSpPr>
                <a:spLocks/>
              </p:cNvSpPr>
              <p:nvPr/>
            </p:nvSpPr>
            <p:spPr bwMode="auto">
              <a:xfrm>
                <a:off x="2168" y="992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1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1 w 1"/>
                  <a:gd name="T27" fmla="*/ 0 h 1"/>
                  <a:gd name="T28" fmla="*/ 0 w 1"/>
                  <a:gd name="T29" fmla="*/ 1 h 1"/>
                  <a:gd name="T30" fmla="*/ 0 w 1"/>
                  <a:gd name="T31" fmla="*/ 1 h 1"/>
                  <a:gd name="T32" fmla="*/ 1 w 1"/>
                  <a:gd name="T33" fmla="*/ 1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21" name="Freeform 181"/>
              <p:cNvSpPr>
                <a:spLocks/>
              </p:cNvSpPr>
              <p:nvPr/>
            </p:nvSpPr>
            <p:spPr bwMode="auto">
              <a:xfrm>
                <a:off x="2170" y="1018"/>
                <a:ext cx="5" cy="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0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22" name="Freeform 182"/>
              <p:cNvSpPr>
                <a:spLocks/>
              </p:cNvSpPr>
              <p:nvPr/>
            </p:nvSpPr>
            <p:spPr bwMode="auto">
              <a:xfrm>
                <a:off x="2170" y="1018"/>
                <a:ext cx="5" cy="5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1 h 2"/>
                  <a:gd name="T8" fmla="*/ 1 w 2"/>
                  <a:gd name="T9" fmla="*/ 1 h 2"/>
                  <a:gd name="T10" fmla="*/ 0 w 2"/>
                  <a:gd name="T11" fmla="*/ 1 h 2"/>
                  <a:gd name="T12" fmla="*/ 1 w 2"/>
                  <a:gd name="T13" fmla="*/ 0 h 2"/>
                  <a:gd name="T14" fmla="*/ 1 w 2"/>
                  <a:gd name="T15" fmla="*/ 0 h 2"/>
                  <a:gd name="T16" fmla="*/ 2 w 2"/>
                  <a:gd name="T17" fmla="*/ 0 h 2"/>
                  <a:gd name="T18" fmla="*/ 2 w 2"/>
                  <a:gd name="T19" fmla="*/ 1 h 2"/>
                  <a:gd name="T20" fmla="*/ 2 w 2"/>
                  <a:gd name="T21" fmla="*/ 1 h 2"/>
                  <a:gd name="T22" fmla="*/ 2 w 2"/>
                  <a:gd name="T23" fmla="*/ 1 h 2"/>
                  <a:gd name="T24" fmla="*/ 2 w 2"/>
                  <a:gd name="T25" fmla="*/ 0 h 2"/>
                  <a:gd name="T26" fmla="*/ 1 w 2"/>
                  <a:gd name="T27" fmla="*/ 0 h 2"/>
                  <a:gd name="T28" fmla="*/ 0 w 2"/>
                  <a:gd name="T29" fmla="*/ 0 h 2"/>
                  <a:gd name="T30" fmla="*/ 0 w 2"/>
                  <a:gd name="T31" fmla="*/ 1 h 2"/>
                  <a:gd name="T32" fmla="*/ 1 w 2"/>
                  <a:gd name="T33" fmla="*/ 1 h 2"/>
                  <a:gd name="T34" fmla="*/ 1 w 2"/>
                  <a:gd name="T35" fmla="*/ 1 h 2"/>
                  <a:gd name="T36" fmla="*/ 2 w 2"/>
                  <a:gd name="T37" fmla="*/ 1 h 2"/>
                  <a:gd name="T38" fmla="*/ 2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23" name="Oval 183"/>
              <p:cNvSpPr>
                <a:spLocks noChangeArrowheads="1"/>
              </p:cNvSpPr>
              <p:nvPr/>
            </p:nvSpPr>
            <p:spPr bwMode="auto">
              <a:xfrm>
                <a:off x="2168" y="992"/>
                <a:ext cx="1" cy="1"/>
              </a:xfrm>
              <a:prstGeom prst="ellipse">
                <a:avLst/>
              </a:pr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24" name="Freeform 184"/>
              <p:cNvSpPr>
                <a:spLocks/>
              </p:cNvSpPr>
              <p:nvPr/>
            </p:nvSpPr>
            <p:spPr bwMode="auto">
              <a:xfrm>
                <a:off x="2168" y="9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25" name="Freeform 185"/>
              <p:cNvSpPr>
                <a:spLocks/>
              </p:cNvSpPr>
              <p:nvPr/>
            </p:nvSpPr>
            <p:spPr bwMode="auto">
              <a:xfrm>
                <a:off x="2094" y="891"/>
                <a:ext cx="76" cy="106"/>
              </a:xfrm>
              <a:custGeom>
                <a:avLst/>
                <a:gdLst>
                  <a:gd name="T0" fmla="*/ 10 w 32"/>
                  <a:gd name="T1" fmla="*/ 0 h 45"/>
                  <a:gd name="T2" fmla="*/ 15 w 32"/>
                  <a:gd name="T3" fmla="*/ 27 h 45"/>
                  <a:gd name="T4" fmla="*/ 11 w 32"/>
                  <a:gd name="T5" fmla="*/ 0 h 45"/>
                  <a:gd name="T6" fmla="*/ 32 w 32"/>
                  <a:gd name="T7" fmla="*/ 45 h 45"/>
                  <a:gd name="T8" fmla="*/ 7 w 32"/>
                  <a:gd name="T9" fmla="*/ 5 h 45"/>
                  <a:gd name="T10" fmla="*/ 10 w 32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5">
                    <a:moveTo>
                      <a:pt x="10" y="0"/>
                    </a:moveTo>
                    <a:cubicBezTo>
                      <a:pt x="9" y="11"/>
                      <a:pt x="8" y="19"/>
                      <a:pt x="15" y="27"/>
                    </a:cubicBezTo>
                    <a:cubicBezTo>
                      <a:pt x="10" y="17"/>
                      <a:pt x="12" y="11"/>
                      <a:pt x="11" y="0"/>
                    </a:cubicBezTo>
                    <a:cubicBezTo>
                      <a:pt x="20" y="16"/>
                      <a:pt x="16" y="31"/>
                      <a:pt x="32" y="45"/>
                    </a:cubicBezTo>
                    <a:cubicBezTo>
                      <a:pt x="22" y="43"/>
                      <a:pt x="0" y="27"/>
                      <a:pt x="7" y="5"/>
                    </a:cubicBezTo>
                    <a:cubicBezTo>
                      <a:pt x="8" y="2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26" name="Freeform 186"/>
              <p:cNvSpPr>
                <a:spLocks/>
              </p:cNvSpPr>
              <p:nvPr/>
            </p:nvSpPr>
            <p:spPr bwMode="auto">
              <a:xfrm>
                <a:off x="2120" y="886"/>
                <a:ext cx="57" cy="88"/>
              </a:xfrm>
              <a:custGeom>
                <a:avLst/>
                <a:gdLst>
                  <a:gd name="T0" fmla="*/ 1 w 24"/>
                  <a:gd name="T1" fmla="*/ 1 h 37"/>
                  <a:gd name="T2" fmla="*/ 16 w 24"/>
                  <a:gd name="T3" fmla="*/ 17 h 37"/>
                  <a:gd name="T4" fmla="*/ 0 w 24"/>
                  <a:gd name="T5" fmla="*/ 2 h 37"/>
                  <a:gd name="T6" fmla="*/ 19 w 24"/>
                  <a:gd name="T7" fmla="*/ 37 h 37"/>
                  <a:gd name="T8" fmla="*/ 7 w 24"/>
                  <a:gd name="T9" fmla="*/ 1 h 37"/>
                  <a:gd name="T10" fmla="*/ 1 w 24"/>
                  <a:gd name="T11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37">
                    <a:moveTo>
                      <a:pt x="1" y="1"/>
                    </a:moveTo>
                    <a:cubicBezTo>
                      <a:pt x="9" y="5"/>
                      <a:pt x="15" y="9"/>
                      <a:pt x="16" y="17"/>
                    </a:cubicBezTo>
                    <a:cubicBezTo>
                      <a:pt x="13" y="9"/>
                      <a:pt x="7" y="7"/>
                      <a:pt x="0" y="2"/>
                    </a:cubicBezTo>
                    <a:cubicBezTo>
                      <a:pt x="8" y="20"/>
                      <a:pt x="19" y="23"/>
                      <a:pt x="19" y="37"/>
                    </a:cubicBezTo>
                    <a:cubicBezTo>
                      <a:pt x="22" y="25"/>
                      <a:pt x="24" y="5"/>
                      <a:pt x="7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27" name="Freeform 187"/>
              <p:cNvSpPr>
                <a:spLocks/>
              </p:cNvSpPr>
              <p:nvPr/>
            </p:nvSpPr>
            <p:spPr bwMode="auto">
              <a:xfrm>
                <a:off x="2144" y="943"/>
                <a:ext cx="90" cy="64"/>
              </a:xfrm>
              <a:custGeom>
                <a:avLst/>
                <a:gdLst>
                  <a:gd name="T0" fmla="*/ 37 w 38"/>
                  <a:gd name="T1" fmla="*/ 12 h 27"/>
                  <a:gd name="T2" fmla="*/ 35 w 38"/>
                  <a:gd name="T3" fmla="*/ 18 h 27"/>
                  <a:gd name="T4" fmla="*/ 31 w 38"/>
                  <a:gd name="T5" fmla="*/ 22 h 27"/>
                  <a:gd name="T6" fmla="*/ 3 w 38"/>
                  <a:gd name="T7" fmla="*/ 8 h 27"/>
                  <a:gd name="T8" fmla="*/ 0 w 38"/>
                  <a:gd name="T9" fmla="*/ 1 h 27"/>
                  <a:gd name="T10" fmla="*/ 0 w 38"/>
                  <a:gd name="T11" fmla="*/ 0 h 27"/>
                  <a:gd name="T12" fmla="*/ 10 w 38"/>
                  <a:gd name="T13" fmla="*/ 17 h 27"/>
                  <a:gd name="T14" fmla="*/ 25 w 38"/>
                  <a:gd name="T15" fmla="*/ 23 h 27"/>
                  <a:gd name="T16" fmla="*/ 32 w 38"/>
                  <a:gd name="T17" fmla="*/ 21 h 27"/>
                  <a:gd name="T18" fmla="*/ 37 w 38"/>
                  <a:gd name="T19" fmla="*/ 15 h 27"/>
                  <a:gd name="T20" fmla="*/ 36 w 38"/>
                  <a:gd name="T21" fmla="*/ 12 h 27"/>
                  <a:gd name="T22" fmla="*/ 34 w 38"/>
                  <a:gd name="T23" fmla="*/ 10 h 27"/>
                  <a:gd name="T24" fmla="*/ 31 w 38"/>
                  <a:gd name="T25" fmla="*/ 11 h 27"/>
                  <a:gd name="T26" fmla="*/ 30 w 38"/>
                  <a:gd name="T27" fmla="*/ 12 h 27"/>
                  <a:gd name="T28" fmla="*/ 30 w 38"/>
                  <a:gd name="T29" fmla="*/ 12 h 27"/>
                  <a:gd name="T30" fmla="*/ 31 w 38"/>
                  <a:gd name="T31" fmla="*/ 11 h 27"/>
                  <a:gd name="T32" fmla="*/ 34 w 38"/>
                  <a:gd name="T33" fmla="*/ 10 h 27"/>
                  <a:gd name="T34" fmla="*/ 37 w 38"/>
                  <a:gd name="T35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" h="27">
                    <a:moveTo>
                      <a:pt x="37" y="12"/>
                    </a:moveTo>
                    <a:cubicBezTo>
                      <a:pt x="38" y="14"/>
                      <a:pt x="37" y="17"/>
                      <a:pt x="35" y="18"/>
                    </a:cubicBezTo>
                    <a:cubicBezTo>
                      <a:pt x="34" y="20"/>
                      <a:pt x="33" y="21"/>
                      <a:pt x="31" y="22"/>
                    </a:cubicBezTo>
                    <a:cubicBezTo>
                      <a:pt x="21" y="27"/>
                      <a:pt x="9" y="20"/>
                      <a:pt x="3" y="8"/>
                    </a:cubicBezTo>
                    <a:cubicBezTo>
                      <a:pt x="2" y="6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2" y="7"/>
                      <a:pt x="5" y="13"/>
                      <a:pt x="10" y="17"/>
                    </a:cubicBezTo>
                    <a:cubicBezTo>
                      <a:pt x="14" y="21"/>
                      <a:pt x="19" y="23"/>
                      <a:pt x="25" y="23"/>
                    </a:cubicBezTo>
                    <a:cubicBezTo>
                      <a:pt x="27" y="23"/>
                      <a:pt x="30" y="22"/>
                      <a:pt x="32" y="21"/>
                    </a:cubicBezTo>
                    <a:cubicBezTo>
                      <a:pt x="34" y="20"/>
                      <a:pt x="36" y="18"/>
                      <a:pt x="37" y="15"/>
                    </a:cubicBezTo>
                    <a:cubicBezTo>
                      <a:pt x="37" y="14"/>
                      <a:pt x="37" y="13"/>
                      <a:pt x="36" y="12"/>
                    </a:cubicBezTo>
                    <a:cubicBezTo>
                      <a:pt x="36" y="11"/>
                      <a:pt x="35" y="10"/>
                      <a:pt x="34" y="10"/>
                    </a:cubicBezTo>
                    <a:cubicBezTo>
                      <a:pt x="33" y="10"/>
                      <a:pt x="32" y="11"/>
                      <a:pt x="31" y="11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0"/>
                      <a:pt x="33" y="10"/>
                      <a:pt x="34" y="10"/>
                    </a:cubicBezTo>
                    <a:cubicBezTo>
                      <a:pt x="35" y="10"/>
                      <a:pt x="36" y="11"/>
                      <a:pt x="37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28" name="Freeform 188"/>
              <p:cNvSpPr>
                <a:spLocks/>
              </p:cNvSpPr>
              <p:nvPr/>
            </p:nvSpPr>
            <p:spPr bwMode="auto">
              <a:xfrm>
                <a:off x="2170" y="985"/>
                <a:ext cx="7" cy="7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2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3" y="2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29" name="Freeform 189"/>
              <p:cNvSpPr>
                <a:spLocks/>
              </p:cNvSpPr>
              <p:nvPr/>
            </p:nvSpPr>
            <p:spPr bwMode="auto">
              <a:xfrm>
                <a:off x="2170" y="985"/>
                <a:ext cx="7" cy="7"/>
              </a:xfrm>
              <a:custGeom>
                <a:avLst/>
                <a:gdLst>
                  <a:gd name="T0" fmla="*/ 2 w 3"/>
                  <a:gd name="T1" fmla="*/ 3 h 3"/>
                  <a:gd name="T2" fmla="*/ 2 w 3"/>
                  <a:gd name="T3" fmla="*/ 3 h 3"/>
                  <a:gd name="T4" fmla="*/ 1 w 3"/>
                  <a:gd name="T5" fmla="*/ 3 h 3"/>
                  <a:gd name="T6" fmla="*/ 0 w 3"/>
                  <a:gd name="T7" fmla="*/ 2 h 3"/>
                  <a:gd name="T8" fmla="*/ 1 w 3"/>
                  <a:gd name="T9" fmla="*/ 1 h 3"/>
                  <a:gd name="T10" fmla="*/ 2 w 3"/>
                  <a:gd name="T11" fmla="*/ 0 h 3"/>
                  <a:gd name="T12" fmla="*/ 3 w 3"/>
                  <a:gd name="T13" fmla="*/ 1 h 3"/>
                  <a:gd name="T14" fmla="*/ 3 w 3"/>
                  <a:gd name="T15" fmla="*/ 2 h 3"/>
                  <a:gd name="T16" fmla="*/ 3 w 3"/>
                  <a:gd name="T17" fmla="*/ 3 h 3"/>
                  <a:gd name="T18" fmla="*/ 2 w 3"/>
                  <a:gd name="T19" fmla="*/ 3 h 3"/>
                  <a:gd name="T20" fmla="*/ 2 w 3"/>
                  <a:gd name="T21" fmla="*/ 3 h 3"/>
                  <a:gd name="T22" fmla="*/ 2 w 3"/>
                  <a:gd name="T23" fmla="*/ 3 h 3"/>
                  <a:gd name="T24" fmla="*/ 3 w 3"/>
                  <a:gd name="T25" fmla="*/ 3 h 3"/>
                  <a:gd name="T26" fmla="*/ 3 w 3"/>
                  <a:gd name="T27" fmla="*/ 2 h 3"/>
                  <a:gd name="T28" fmla="*/ 3 w 3"/>
                  <a:gd name="T29" fmla="*/ 1 h 3"/>
                  <a:gd name="T30" fmla="*/ 2 w 3"/>
                  <a:gd name="T31" fmla="*/ 0 h 3"/>
                  <a:gd name="T32" fmla="*/ 1 w 3"/>
                  <a:gd name="T33" fmla="*/ 1 h 3"/>
                  <a:gd name="T34" fmla="*/ 0 w 3"/>
                  <a:gd name="T35" fmla="*/ 2 h 3"/>
                  <a:gd name="T36" fmla="*/ 1 w 3"/>
                  <a:gd name="T37" fmla="*/ 3 h 3"/>
                  <a:gd name="T38" fmla="*/ 2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30" name="Freeform 190"/>
              <p:cNvSpPr>
                <a:spLocks/>
              </p:cNvSpPr>
              <p:nvPr/>
            </p:nvSpPr>
            <p:spPr bwMode="auto">
              <a:xfrm>
                <a:off x="2179" y="990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2 h 3"/>
                  <a:gd name="T4" fmla="*/ 2 w 3"/>
                  <a:gd name="T5" fmla="*/ 0 h 3"/>
                  <a:gd name="T6" fmla="*/ 3 w 3"/>
                  <a:gd name="T7" fmla="*/ 2 h 3"/>
                  <a:gd name="T8" fmla="*/ 1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2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31" name="Freeform 191"/>
              <p:cNvSpPr>
                <a:spLocks/>
              </p:cNvSpPr>
              <p:nvPr/>
            </p:nvSpPr>
            <p:spPr bwMode="auto">
              <a:xfrm>
                <a:off x="2179" y="990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1 w 3"/>
                  <a:gd name="T3" fmla="*/ 3 h 3"/>
                  <a:gd name="T4" fmla="*/ 0 w 3"/>
                  <a:gd name="T5" fmla="*/ 3 h 3"/>
                  <a:gd name="T6" fmla="*/ 0 w 3"/>
                  <a:gd name="T7" fmla="*/ 2 h 3"/>
                  <a:gd name="T8" fmla="*/ 1 w 3"/>
                  <a:gd name="T9" fmla="*/ 1 h 3"/>
                  <a:gd name="T10" fmla="*/ 2 w 3"/>
                  <a:gd name="T11" fmla="*/ 0 h 3"/>
                  <a:gd name="T12" fmla="*/ 3 w 3"/>
                  <a:gd name="T13" fmla="*/ 1 h 3"/>
                  <a:gd name="T14" fmla="*/ 3 w 3"/>
                  <a:gd name="T15" fmla="*/ 2 h 3"/>
                  <a:gd name="T16" fmla="*/ 2 w 3"/>
                  <a:gd name="T17" fmla="*/ 3 h 3"/>
                  <a:gd name="T18" fmla="*/ 1 w 3"/>
                  <a:gd name="T19" fmla="*/ 3 h 3"/>
                  <a:gd name="T20" fmla="*/ 1 w 3"/>
                  <a:gd name="T21" fmla="*/ 3 h 3"/>
                  <a:gd name="T22" fmla="*/ 1 w 3"/>
                  <a:gd name="T23" fmla="*/ 3 h 3"/>
                  <a:gd name="T24" fmla="*/ 2 w 3"/>
                  <a:gd name="T25" fmla="*/ 3 h 3"/>
                  <a:gd name="T26" fmla="*/ 3 w 3"/>
                  <a:gd name="T27" fmla="*/ 2 h 3"/>
                  <a:gd name="T28" fmla="*/ 3 w 3"/>
                  <a:gd name="T29" fmla="*/ 1 h 3"/>
                  <a:gd name="T30" fmla="*/ 2 w 3"/>
                  <a:gd name="T31" fmla="*/ 0 h 3"/>
                  <a:gd name="T32" fmla="*/ 1 w 3"/>
                  <a:gd name="T33" fmla="*/ 1 h 3"/>
                  <a:gd name="T34" fmla="*/ 0 w 3"/>
                  <a:gd name="T35" fmla="*/ 2 h 3"/>
                  <a:gd name="T36" fmla="*/ 0 w 3"/>
                  <a:gd name="T37" fmla="*/ 3 h 3"/>
                  <a:gd name="T38" fmla="*/ 1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32" name="Freeform 192"/>
              <p:cNvSpPr>
                <a:spLocks/>
              </p:cNvSpPr>
              <p:nvPr/>
            </p:nvSpPr>
            <p:spPr bwMode="auto">
              <a:xfrm>
                <a:off x="2198" y="995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2 h 3"/>
                  <a:gd name="T4" fmla="*/ 1 w 2"/>
                  <a:gd name="T5" fmla="*/ 0 h 3"/>
                  <a:gd name="T6" fmla="*/ 2 w 2"/>
                  <a:gd name="T7" fmla="*/ 1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33" name="Freeform 193"/>
              <p:cNvSpPr>
                <a:spLocks/>
              </p:cNvSpPr>
              <p:nvPr/>
            </p:nvSpPr>
            <p:spPr bwMode="auto">
              <a:xfrm>
                <a:off x="2198" y="995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0 w 2"/>
                  <a:gd name="T9" fmla="*/ 1 h 3"/>
                  <a:gd name="T10" fmla="*/ 1 w 2"/>
                  <a:gd name="T11" fmla="*/ 0 h 3"/>
                  <a:gd name="T12" fmla="*/ 2 w 2"/>
                  <a:gd name="T13" fmla="*/ 1 h 3"/>
                  <a:gd name="T14" fmla="*/ 2 w 2"/>
                  <a:gd name="T15" fmla="*/ 1 h 3"/>
                  <a:gd name="T16" fmla="*/ 2 w 2"/>
                  <a:gd name="T17" fmla="*/ 2 h 3"/>
                  <a:gd name="T18" fmla="*/ 1 w 2"/>
                  <a:gd name="T19" fmla="*/ 3 h 3"/>
                  <a:gd name="T20" fmla="*/ 1 w 2"/>
                  <a:gd name="T21" fmla="*/ 3 h 3"/>
                  <a:gd name="T22" fmla="*/ 1 w 2"/>
                  <a:gd name="T23" fmla="*/ 3 h 3"/>
                  <a:gd name="T24" fmla="*/ 2 w 2"/>
                  <a:gd name="T25" fmla="*/ 2 h 3"/>
                  <a:gd name="T26" fmla="*/ 2 w 2"/>
                  <a:gd name="T27" fmla="*/ 1 h 3"/>
                  <a:gd name="T28" fmla="*/ 2 w 2"/>
                  <a:gd name="T29" fmla="*/ 1 h 3"/>
                  <a:gd name="T30" fmla="*/ 1 w 2"/>
                  <a:gd name="T31" fmla="*/ 0 h 3"/>
                  <a:gd name="T32" fmla="*/ 0 w 2"/>
                  <a:gd name="T33" fmla="*/ 1 h 3"/>
                  <a:gd name="T34" fmla="*/ 0 w 2"/>
                  <a:gd name="T35" fmla="*/ 2 h 3"/>
                  <a:gd name="T36" fmla="*/ 0 w 2"/>
                  <a:gd name="T37" fmla="*/ 2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34" name="Freeform 194"/>
              <p:cNvSpPr>
                <a:spLocks/>
              </p:cNvSpPr>
              <p:nvPr/>
            </p:nvSpPr>
            <p:spPr bwMode="auto">
              <a:xfrm>
                <a:off x="2189" y="995"/>
                <a:ext cx="7" cy="7"/>
              </a:xfrm>
              <a:custGeom>
                <a:avLst/>
                <a:gdLst>
                  <a:gd name="T0" fmla="*/ 1 w 3"/>
                  <a:gd name="T1" fmla="*/ 2 h 3"/>
                  <a:gd name="T2" fmla="*/ 0 w 3"/>
                  <a:gd name="T3" fmla="*/ 1 h 3"/>
                  <a:gd name="T4" fmla="*/ 1 w 3"/>
                  <a:gd name="T5" fmla="*/ 0 h 3"/>
                  <a:gd name="T6" fmla="*/ 2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35" name="Freeform 195"/>
              <p:cNvSpPr>
                <a:spLocks/>
              </p:cNvSpPr>
              <p:nvPr/>
            </p:nvSpPr>
            <p:spPr bwMode="auto">
              <a:xfrm>
                <a:off x="2189" y="995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0 w 2"/>
                  <a:gd name="T9" fmla="*/ 0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2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2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0 w 2"/>
                  <a:gd name="T33" fmla="*/ 0 h 2"/>
                  <a:gd name="T34" fmla="*/ 0 w 2"/>
                  <a:gd name="T35" fmla="*/ 1 h 2"/>
                  <a:gd name="T36" fmla="*/ 0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36" name="Freeform 196"/>
              <p:cNvSpPr>
                <a:spLocks/>
              </p:cNvSpPr>
              <p:nvPr/>
            </p:nvSpPr>
            <p:spPr bwMode="auto">
              <a:xfrm>
                <a:off x="2205" y="995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37" name="Freeform 197"/>
              <p:cNvSpPr>
                <a:spLocks/>
              </p:cNvSpPr>
              <p:nvPr/>
            </p:nvSpPr>
            <p:spPr bwMode="auto">
              <a:xfrm>
                <a:off x="2205" y="995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0 w 2"/>
                  <a:gd name="T9" fmla="*/ 1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2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2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0 w 2"/>
                  <a:gd name="T33" fmla="*/ 1 h 2"/>
                  <a:gd name="T34" fmla="*/ 0 w 2"/>
                  <a:gd name="T35" fmla="*/ 1 h 2"/>
                  <a:gd name="T36" fmla="*/ 0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38" name="Freeform 198"/>
              <p:cNvSpPr>
                <a:spLocks/>
              </p:cNvSpPr>
              <p:nvPr/>
            </p:nvSpPr>
            <p:spPr bwMode="auto">
              <a:xfrm>
                <a:off x="2212" y="995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39" name="Freeform 199"/>
              <p:cNvSpPr>
                <a:spLocks/>
              </p:cNvSpPr>
              <p:nvPr/>
            </p:nvSpPr>
            <p:spPr bwMode="auto">
              <a:xfrm>
                <a:off x="2212" y="995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  <a:gd name="T32" fmla="*/ 0 w 1"/>
                  <a:gd name="T33" fmla="*/ 0 h 1"/>
                  <a:gd name="T34" fmla="*/ 0 w 1"/>
                  <a:gd name="T35" fmla="*/ 1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40" name="Freeform 200"/>
              <p:cNvSpPr>
                <a:spLocks/>
              </p:cNvSpPr>
              <p:nvPr/>
            </p:nvSpPr>
            <p:spPr bwMode="auto">
              <a:xfrm>
                <a:off x="2217" y="992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41" name="Freeform 201"/>
              <p:cNvSpPr>
                <a:spLocks/>
              </p:cNvSpPr>
              <p:nvPr/>
            </p:nvSpPr>
            <p:spPr bwMode="auto">
              <a:xfrm>
                <a:off x="2217" y="992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42" name="Freeform 202"/>
              <p:cNvSpPr>
                <a:spLocks/>
              </p:cNvSpPr>
              <p:nvPr/>
            </p:nvSpPr>
            <p:spPr bwMode="auto">
              <a:xfrm>
                <a:off x="2163" y="981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1 h 3"/>
                  <a:gd name="T8" fmla="*/ 1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0" y="2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43" name="Freeform 203"/>
              <p:cNvSpPr>
                <a:spLocks/>
              </p:cNvSpPr>
              <p:nvPr/>
            </p:nvSpPr>
            <p:spPr bwMode="auto">
              <a:xfrm>
                <a:off x="2163" y="981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1 w 3"/>
                  <a:gd name="T3" fmla="*/ 3 h 3"/>
                  <a:gd name="T4" fmla="*/ 1 w 3"/>
                  <a:gd name="T5" fmla="*/ 2 h 3"/>
                  <a:gd name="T6" fmla="*/ 0 w 3"/>
                  <a:gd name="T7" fmla="*/ 1 h 3"/>
                  <a:gd name="T8" fmla="*/ 1 w 3"/>
                  <a:gd name="T9" fmla="*/ 0 h 3"/>
                  <a:gd name="T10" fmla="*/ 2 w 3"/>
                  <a:gd name="T11" fmla="*/ 0 h 3"/>
                  <a:gd name="T12" fmla="*/ 3 w 3"/>
                  <a:gd name="T13" fmla="*/ 0 h 3"/>
                  <a:gd name="T14" fmla="*/ 3 w 3"/>
                  <a:gd name="T15" fmla="*/ 1 h 3"/>
                  <a:gd name="T16" fmla="*/ 3 w 3"/>
                  <a:gd name="T17" fmla="*/ 2 h 3"/>
                  <a:gd name="T18" fmla="*/ 1 w 3"/>
                  <a:gd name="T19" fmla="*/ 3 h 3"/>
                  <a:gd name="T20" fmla="*/ 1 w 3"/>
                  <a:gd name="T21" fmla="*/ 3 h 3"/>
                  <a:gd name="T22" fmla="*/ 1 w 3"/>
                  <a:gd name="T23" fmla="*/ 3 h 3"/>
                  <a:gd name="T24" fmla="*/ 3 w 3"/>
                  <a:gd name="T25" fmla="*/ 2 h 3"/>
                  <a:gd name="T26" fmla="*/ 3 w 3"/>
                  <a:gd name="T27" fmla="*/ 1 h 3"/>
                  <a:gd name="T28" fmla="*/ 3 w 3"/>
                  <a:gd name="T29" fmla="*/ 0 h 3"/>
                  <a:gd name="T30" fmla="*/ 2 w 3"/>
                  <a:gd name="T31" fmla="*/ 0 h 3"/>
                  <a:gd name="T32" fmla="*/ 1 w 3"/>
                  <a:gd name="T33" fmla="*/ 0 h 3"/>
                  <a:gd name="T34" fmla="*/ 0 w 3"/>
                  <a:gd name="T35" fmla="*/ 1 h 3"/>
                  <a:gd name="T36" fmla="*/ 1 w 3"/>
                  <a:gd name="T37" fmla="*/ 2 h 3"/>
                  <a:gd name="T38" fmla="*/ 1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44" name="Freeform 204"/>
              <p:cNvSpPr>
                <a:spLocks/>
              </p:cNvSpPr>
              <p:nvPr/>
            </p:nvSpPr>
            <p:spPr bwMode="auto">
              <a:xfrm>
                <a:off x="2222" y="98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45" name="Freeform 205"/>
              <p:cNvSpPr>
                <a:spLocks/>
              </p:cNvSpPr>
              <p:nvPr/>
            </p:nvSpPr>
            <p:spPr bwMode="auto">
              <a:xfrm>
                <a:off x="2222" y="98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  <a:gd name="T12" fmla="*/ 1 w 1"/>
                  <a:gd name="T13" fmla="*/ 1 h 2"/>
                  <a:gd name="T14" fmla="*/ 1 w 1"/>
                  <a:gd name="T15" fmla="*/ 1 h 2"/>
                  <a:gd name="T16" fmla="*/ 1 w 1"/>
                  <a:gd name="T17" fmla="*/ 1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1 h 2"/>
                  <a:gd name="T26" fmla="*/ 1 w 1"/>
                  <a:gd name="T27" fmla="*/ 1 h 2"/>
                  <a:gd name="T28" fmla="*/ 1 w 1"/>
                  <a:gd name="T29" fmla="*/ 1 h 2"/>
                  <a:gd name="T30" fmla="*/ 1 w 1"/>
                  <a:gd name="T31" fmla="*/ 1 h 2"/>
                  <a:gd name="T32" fmla="*/ 0 w 1"/>
                  <a:gd name="T33" fmla="*/ 1 h 2"/>
                  <a:gd name="T34" fmla="*/ 0 w 1"/>
                  <a:gd name="T35" fmla="*/ 1 h 2"/>
                  <a:gd name="T36" fmla="*/ 0 w 1"/>
                  <a:gd name="T37" fmla="*/ 1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46" name="Freeform 206"/>
              <p:cNvSpPr>
                <a:spLocks/>
              </p:cNvSpPr>
              <p:nvPr/>
            </p:nvSpPr>
            <p:spPr bwMode="auto">
              <a:xfrm>
                <a:off x="2156" y="974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1 h 3"/>
                  <a:gd name="T8" fmla="*/ 1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47" name="Freeform 207"/>
              <p:cNvSpPr>
                <a:spLocks/>
              </p:cNvSpPr>
              <p:nvPr/>
            </p:nvSpPr>
            <p:spPr bwMode="auto">
              <a:xfrm>
                <a:off x="2156" y="974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1 w 3"/>
                  <a:gd name="T3" fmla="*/ 3 h 3"/>
                  <a:gd name="T4" fmla="*/ 1 w 3"/>
                  <a:gd name="T5" fmla="*/ 2 h 3"/>
                  <a:gd name="T6" fmla="*/ 0 w 3"/>
                  <a:gd name="T7" fmla="*/ 1 h 3"/>
                  <a:gd name="T8" fmla="*/ 1 w 3"/>
                  <a:gd name="T9" fmla="*/ 0 h 3"/>
                  <a:gd name="T10" fmla="*/ 2 w 3"/>
                  <a:gd name="T11" fmla="*/ 0 h 3"/>
                  <a:gd name="T12" fmla="*/ 3 w 3"/>
                  <a:gd name="T13" fmla="*/ 0 h 3"/>
                  <a:gd name="T14" fmla="*/ 3 w 3"/>
                  <a:gd name="T15" fmla="*/ 1 h 3"/>
                  <a:gd name="T16" fmla="*/ 2 w 3"/>
                  <a:gd name="T17" fmla="*/ 2 h 3"/>
                  <a:gd name="T18" fmla="*/ 1 w 3"/>
                  <a:gd name="T19" fmla="*/ 3 h 3"/>
                  <a:gd name="T20" fmla="*/ 1 w 3"/>
                  <a:gd name="T21" fmla="*/ 3 h 3"/>
                  <a:gd name="T22" fmla="*/ 1 w 3"/>
                  <a:gd name="T23" fmla="*/ 3 h 3"/>
                  <a:gd name="T24" fmla="*/ 2 w 3"/>
                  <a:gd name="T25" fmla="*/ 2 h 3"/>
                  <a:gd name="T26" fmla="*/ 3 w 3"/>
                  <a:gd name="T27" fmla="*/ 1 h 3"/>
                  <a:gd name="T28" fmla="*/ 3 w 3"/>
                  <a:gd name="T29" fmla="*/ 0 h 3"/>
                  <a:gd name="T30" fmla="*/ 2 w 3"/>
                  <a:gd name="T31" fmla="*/ 0 h 3"/>
                  <a:gd name="T32" fmla="*/ 1 w 3"/>
                  <a:gd name="T33" fmla="*/ 0 h 3"/>
                  <a:gd name="T34" fmla="*/ 0 w 3"/>
                  <a:gd name="T35" fmla="*/ 1 h 3"/>
                  <a:gd name="T36" fmla="*/ 1 w 3"/>
                  <a:gd name="T37" fmla="*/ 2 h 3"/>
                  <a:gd name="T38" fmla="*/ 1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48" name="Freeform 208"/>
              <p:cNvSpPr>
                <a:spLocks/>
              </p:cNvSpPr>
              <p:nvPr/>
            </p:nvSpPr>
            <p:spPr bwMode="auto">
              <a:xfrm>
                <a:off x="2151" y="967"/>
                <a:ext cx="7" cy="4"/>
              </a:xfrm>
              <a:custGeom>
                <a:avLst/>
                <a:gdLst>
                  <a:gd name="T0" fmla="*/ 1 w 3"/>
                  <a:gd name="T1" fmla="*/ 2 h 2"/>
                  <a:gd name="T2" fmla="*/ 0 w 3"/>
                  <a:gd name="T3" fmla="*/ 1 h 2"/>
                  <a:gd name="T4" fmla="*/ 2 w 3"/>
                  <a:gd name="T5" fmla="*/ 0 h 2"/>
                  <a:gd name="T6" fmla="*/ 3 w 3"/>
                  <a:gd name="T7" fmla="*/ 1 h 2"/>
                  <a:gd name="T8" fmla="*/ 1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49" name="Freeform 209"/>
              <p:cNvSpPr>
                <a:spLocks/>
              </p:cNvSpPr>
              <p:nvPr/>
            </p:nvSpPr>
            <p:spPr bwMode="auto">
              <a:xfrm>
                <a:off x="2151" y="967"/>
                <a:ext cx="7" cy="4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2 h 2"/>
                  <a:gd name="T4" fmla="*/ 0 w 3"/>
                  <a:gd name="T5" fmla="*/ 2 h 2"/>
                  <a:gd name="T6" fmla="*/ 0 w 3"/>
                  <a:gd name="T7" fmla="*/ 1 h 2"/>
                  <a:gd name="T8" fmla="*/ 1 w 3"/>
                  <a:gd name="T9" fmla="*/ 0 h 2"/>
                  <a:gd name="T10" fmla="*/ 2 w 3"/>
                  <a:gd name="T11" fmla="*/ 0 h 2"/>
                  <a:gd name="T12" fmla="*/ 3 w 3"/>
                  <a:gd name="T13" fmla="*/ 0 h 2"/>
                  <a:gd name="T14" fmla="*/ 3 w 3"/>
                  <a:gd name="T15" fmla="*/ 1 h 2"/>
                  <a:gd name="T16" fmla="*/ 2 w 3"/>
                  <a:gd name="T17" fmla="*/ 2 h 2"/>
                  <a:gd name="T18" fmla="*/ 1 w 3"/>
                  <a:gd name="T19" fmla="*/ 2 h 2"/>
                  <a:gd name="T20" fmla="*/ 1 w 3"/>
                  <a:gd name="T21" fmla="*/ 2 h 2"/>
                  <a:gd name="T22" fmla="*/ 1 w 3"/>
                  <a:gd name="T23" fmla="*/ 2 h 2"/>
                  <a:gd name="T24" fmla="*/ 2 w 3"/>
                  <a:gd name="T25" fmla="*/ 2 h 2"/>
                  <a:gd name="T26" fmla="*/ 3 w 3"/>
                  <a:gd name="T27" fmla="*/ 1 h 2"/>
                  <a:gd name="T28" fmla="*/ 3 w 3"/>
                  <a:gd name="T29" fmla="*/ 0 h 2"/>
                  <a:gd name="T30" fmla="*/ 2 w 3"/>
                  <a:gd name="T31" fmla="*/ 0 h 2"/>
                  <a:gd name="T32" fmla="*/ 1 w 3"/>
                  <a:gd name="T33" fmla="*/ 0 h 2"/>
                  <a:gd name="T34" fmla="*/ 0 w 3"/>
                  <a:gd name="T35" fmla="*/ 1 h 2"/>
                  <a:gd name="T36" fmla="*/ 0 w 3"/>
                  <a:gd name="T37" fmla="*/ 2 h 2"/>
                  <a:gd name="T38" fmla="*/ 1 w 3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50" name="Freeform 210"/>
              <p:cNvSpPr>
                <a:spLocks/>
              </p:cNvSpPr>
              <p:nvPr/>
            </p:nvSpPr>
            <p:spPr bwMode="auto">
              <a:xfrm>
                <a:off x="2149" y="959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51" name="Freeform 211"/>
              <p:cNvSpPr>
                <a:spLocks/>
              </p:cNvSpPr>
              <p:nvPr/>
            </p:nvSpPr>
            <p:spPr bwMode="auto">
              <a:xfrm>
                <a:off x="2149" y="959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1 h 2"/>
                  <a:gd name="T6" fmla="*/ 0 w 2"/>
                  <a:gd name="T7" fmla="*/ 1 h 2"/>
                  <a:gd name="T8" fmla="*/ 0 w 2"/>
                  <a:gd name="T9" fmla="*/ 0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1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0 w 2"/>
                  <a:gd name="T23" fmla="*/ 2 h 2"/>
                  <a:gd name="T24" fmla="*/ 1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0 w 2"/>
                  <a:gd name="T33" fmla="*/ 0 h 2"/>
                  <a:gd name="T34" fmla="*/ 0 w 2"/>
                  <a:gd name="T35" fmla="*/ 1 h 2"/>
                  <a:gd name="T36" fmla="*/ 0 w 2"/>
                  <a:gd name="T37" fmla="*/ 1 h 2"/>
                  <a:gd name="T38" fmla="*/ 0 w 2"/>
                  <a:gd name="T39" fmla="*/ 2 h 2"/>
                  <a:gd name="T40" fmla="*/ 1 w 2"/>
                  <a:gd name="T4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52" name="Freeform 212"/>
              <p:cNvSpPr>
                <a:spLocks/>
              </p:cNvSpPr>
              <p:nvPr/>
            </p:nvSpPr>
            <p:spPr bwMode="auto">
              <a:xfrm>
                <a:off x="557" y="1311"/>
                <a:ext cx="423" cy="744"/>
              </a:xfrm>
              <a:custGeom>
                <a:avLst/>
                <a:gdLst>
                  <a:gd name="T0" fmla="*/ 0 w 179"/>
                  <a:gd name="T1" fmla="*/ 12 h 315"/>
                  <a:gd name="T2" fmla="*/ 70 w 179"/>
                  <a:gd name="T3" fmla="*/ 47 h 315"/>
                  <a:gd name="T4" fmla="*/ 94 w 179"/>
                  <a:gd name="T5" fmla="*/ 143 h 315"/>
                  <a:gd name="T6" fmla="*/ 178 w 179"/>
                  <a:gd name="T7" fmla="*/ 314 h 315"/>
                  <a:gd name="T8" fmla="*/ 178 w 179"/>
                  <a:gd name="T9" fmla="*/ 314 h 315"/>
                  <a:gd name="T10" fmla="*/ 100 w 179"/>
                  <a:gd name="T11" fmla="*/ 146 h 315"/>
                  <a:gd name="T12" fmla="*/ 79 w 179"/>
                  <a:gd name="T13" fmla="*/ 47 h 315"/>
                  <a:gd name="T14" fmla="*/ 7 w 179"/>
                  <a:gd name="T15" fmla="*/ 9 h 315"/>
                  <a:gd name="T16" fmla="*/ 0 w 179"/>
                  <a:gd name="T17" fmla="*/ 1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315">
                    <a:moveTo>
                      <a:pt x="0" y="12"/>
                    </a:moveTo>
                    <a:cubicBezTo>
                      <a:pt x="30" y="4"/>
                      <a:pt x="54" y="24"/>
                      <a:pt x="70" y="47"/>
                    </a:cubicBezTo>
                    <a:cubicBezTo>
                      <a:pt x="91" y="75"/>
                      <a:pt x="94" y="109"/>
                      <a:pt x="94" y="143"/>
                    </a:cubicBezTo>
                    <a:cubicBezTo>
                      <a:pt x="94" y="200"/>
                      <a:pt x="106" y="285"/>
                      <a:pt x="178" y="314"/>
                    </a:cubicBezTo>
                    <a:cubicBezTo>
                      <a:pt x="179" y="315"/>
                      <a:pt x="177" y="314"/>
                      <a:pt x="178" y="314"/>
                    </a:cubicBezTo>
                    <a:cubicBezTo>
                      <a:pt x="117" y="289"/>
                      <a:pt x="100" y="201"/>
                      <a:pt x="100" y="146"/>
                    </a:cubicBezTo>
                    <a:cubicBezTo>
                      <a:pt x="101" y="111"/>
                      <a:pt x="98" y="77"/>
                      <a:pt x="79" y="47"/>
                    </a:cubicBezTo>
                    <a:cubicBezTo>
                      <a:pt x="64" y="22"/>
                      <a:pt x="37" y="0"/>
                      <a:pt x="7" y="9"/>
                    </a:cubicBezTo>
                    <a:cubicBezTo>
                      <a:pt x="4" y="9"/>
                      <a:pt x="3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53" name="Freeform 213"/>
              <p:cNvSpPr>
                <a:spLocks/>
              </p:cNvSpPr>
              <p:nvPr/>
            </p:nvSpPr>
            <p:spPr bwMode="auto">
              <a:xfrm>
                <a:off x="538" y="1330"/>
                <a:ext cx="121" cy="26"/>
              </a:xfrm>
              <a:custGeom>
                <a:avLst/>
                <a:gdLst>
                  <a:gd name="T0" fmla="*/ 9 w 51"/>
                  <a:gd name="T1" fmla="*/ 5 h 11"/>
                  <a:gd name="T2" fmla="*/ 9 w 51"/>
                  <a:gd name="T3" fmla="*/ 5 h 11"/>
                  <a:gd name="T4" fmla="*/ 36 w 51"/>
                  <a:gd name="T5" fmla="*/ 1 h 11"/>
                  <a:gd name="T6" fmla="*/ 36 w 51"/>
                  <a:gd name="T7" fmla="*/ 1 h 11"/>
                  <a:gd name="T8" fmla="*/ 51 w 51"/>
                  <a:gd name="T9" fmla="*/ 6 h 11"/>
                  <a:gd name="T10" fmla="*/ 47 w 51"/>
                  <a:gd name="T11" fmla="*/ 4 h 11"/>
                  <a:gd name="T12" fmla="*/ 22 w 51"/>
                  <a:gd name="T13" fmla="*/ 1 h 11"/>
                  <a:gd name="T14" fmla="*/ 7 w 51"/>
                  <a:gd name="T15" fmla="*/ 6 h 11"/>
                  <a:gd name="T16" fmla="*/ 3 w 51"/>
                  <a:gd name="T17" fmla="*/ 8 h 11"/>
                  <a:gd name="T18" fmla="*/ 0 w 51"/>
                  <a:gd name="T19" fmla="*/ 11 h 11"/>
                  <a:gd name="T20" fmla="*/ 3 w 51"/>
                  <a:gd name="T21" fmla="*/ 9 h 11"/>
                  <a:gd name="T22" fmla="*/ 9 w 51"/>
                  <a:gd name="T2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11">
                    <a:moveTo>
                      <a:pt x="9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18" y="1"/>
                      <a:pt x="32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45" y="3"/>
                      <a:pt x="49" y="5"/>
                      <a:pt x="51" y="6"/>
                    </a:cubicBezTo>
                    <a:cubicBezTo>
                      <a:pt x="50" y="6"/>
                      <a:pt x="49" y="5"/>
                      <a:pt x="47" y="4"/>
                    </a:cubicBezTo>
                    <a:cubicBezTo>
                      <a:pt x="41" y="1"/>
                      <a:pt x="32" y="0"/>
                      <a:pt x="22" y="1"/>
                    </a:cubicBezTo>
                    <a:cubicBezTo>
                      <a:pt x="16" y="2"/>
                      <a:pt x="11" y="4"/>
                      <a:pt x="7" y="6"/>
                    </a:cubicBezTo>
                    <a:cubicBezTo>
                      <a:pt x="5" y="7"/>
                      <a:pt x="4" y="7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1" y="10"/>
                      <a:pt x="2" y="10"/>
                      <a:pt x="3" y="9"/>
                    </a:cubicBezTo>
                    <a:cubicBezTo>
                      <a:pt x="5" y="7"/>
                      <a:pt x="7" y="6"/>
                      <a:pt x="9" y="5"/>
                    </a:cubicBezTo>
                    <a:close/>
                  </a:path>
                </a:pathLst>
              </a:custGeom>
              <a:grpFill/>
              <a:ln w="9" cap="flat">
                <a:solidFill>
                  <a:srgbClr val="00B0F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54" name="Freeform 214"/>
              <p:cNvSpPr>
                <a:spLocks/>
              </p:cNvSpPr>
              <p:nvPr/>
            </p:nvSpPr>
            <p:spPr bwMode="auto">
              <a:xfrm>
                <a:off x="517" y="1288"/>
                <a:ext cx="45" cy="47"/>
              </a:xfrm>
              <a:custGeom>
                <a:avLst/>
                <a:gdLst>
                  <a:gd name="T0" fmla="*/ 0 w 19"/>
                  <a:gd name="T1" fmla="*/ 4 h 20"/>
                  <a:gd name="T2" fmla="*/ 2 w 19"/>
                  <a:gd name="T3" fmla="*/ 6 h 20"/>
                  <a:gd name="T4" fmla="*/ 0 w 19"/>
                  <a:gd name="T5" fmla="*/ 5 h 20"/>
                  <a:gd name="T6" fmla="*/ 0 w 19"/>
                  <a:gd name="T7" fmla="*/ 10 h 20"/>
                  <a:gd name="T8" fmla="*/ 1 w 19"/>
                  <a:gd name="T9" fmla="*/ 10 h 20"/>
                  <a:gd name="T10" fmla="*/ 3 w 19"/>
                  <a:gd name="T11" fmla="*/ 11 h 20"/>
                  <a:gd name="T12" fmla="*/ 5 w 19"/>
                  <a:gd name="T13" fmla="*/ 11 h 20"/>
                  <a:gd name="T14" fmla="*/ 0 w 19"/>
                  <a:gd name="T15" fmla="*/ 11 h 20"/>
                  <a:gd name="T16" fmla="*/ 0 w 19"/>
                  <a:gd name="T17" fmla="*/ 12 h 20"/>
                  <a:gd name="T18" fmla="*/ 1 w 19"/>
                  <a:gd name="T19" fmla="*/ 13 h 20"/>
                  <a:gd name="T20" fmla="*/ 3 w 19"/>
                  <a:gd name="T21" fmla="*/ 16 h 20"/>
                  <a:gd name="T22" fmla="*/ 3 w 19"/>
                  <a:gd name="T23" fmla="*/ 16 h 20"/>
                  <a:gd name="T24" fmla="*/ 8 w 19"/>
                  <a:gd name="T25" fmla="*/ 16 h 20"/>
                  <a:gd name="T26" fmla="*/ 9 w 19"/>
                  <a:gd name="T27" fmla="*/ 16 h 20"/>
                  <a:gd name="T28" fmla="*/ 4 w 19"/>
                  <a:gd name="T29" fmla="*/ 17 h 20"/>
                  <a:gd name="T30" fmla="*/ 4 w 19"/>
                  <a:gd name="T31" fmla="*/ 17 h 20"/>
                  <a:gd name="T32" fmla="*/ 12 w 19"/>
                  <a:gd name="T33" fmla="*/ 20 h 20"/>
                  <a:gd name="T34" fmla="*/ 12 w 19"/>
                  <a:gd name="T35" fmla="*/ 20 h 20"/>
                  <a:gd name="T36" fmla="*/ 12 w 19"/>
                  <a:gd name="T37" fmla="*/ 20 h 20"/>
                  <a:gd name="T38" fmla="*/ 15 w 19"/>
                  <a:gd name="T39" fmla="*/ 19 h 20"/>
                  <a:gd name="T40" fmla="*/ 13 w 19"/>
                  <a:gd name="T41" fmla="*/ 20 h 20"/>
                  <a:gd name="T42" fmla="*/ 13 w 19"/>
                  <a:gd name="T43" fmla="*/ 20 h 20"/>
                  <a:gd name="T44" fmla="*/ 17 w 19"/>
                  <a:gd name="T45" fmla="*/ 20 h 20"/>
                  <a:gd name="T46" fmla="*/ 19 w 19"/>
                  <a:gd name="T47" fmla="*/ 20 h 20"/>
                  <a:gd name="T48" fmla="*/ 14 w 19"/>
                  <a:gd name="T49" fmla="*/ 19 h 20"/>
                  <a:gd name="T50" fmla="*/ 10 w 19"/>
                  <a:gd name="T51" fmla="*/ 16 h 20"/>
                  <a:gd name="T52" fmla="*/ 4 w 19"/>
                  <a:gd name="T53" fmla="*/ 8 h 20"/>
                  <a:gd name="T54" fmla="*/ 3 w 19"/>
                  <a:gd name="T55" fmla="*/ 4 h 20"/>
                  <a:gd name="T56" fmla="*/ 2 w 19"/>
                  <a:gd name="T57" fmla="*/ 0 h 20"/>
                  <a:gd name="T58" fmla="*/ 0 w 19"/>
                  <a:gd name="T5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" h="20">
                    <a:moveTo>
                      <a:pt x="0" y="4"/>
                    </a:moveTo>
                    <a:cubicBezTo>
                      <a:pt x="1" y="5"/>
                      <a:pt x="2" y="6"/>
                      <a:pt x="2" y="6"/>
                    </a:cubicBezTo>
                    <a:cubicBezTo>
                      <a:pt x="2" y="6"/>
                      <a:pt x="1" y="5"/>
                      <a:pt x="0" y="5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4" y="11"/>
                      <a:pt x="2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1" y="14"/>
                      <a:pt x="1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6"/>
                      <a:pt x="7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8" y="16"/>
                      <a:pt x="6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7" y="20"/>
                      <a:pt x="9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4" y="20"/>
                      <a:pt x="15" y="19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20"/>
                    </a:cubicBezTo>
                    <a:cubicBezTo>
                      <a:pt x="18" y="20"/>
                      <a:pt x="19" y="20"/>
                      <a:pt x="19" y="20"/>
                    </a:cubicBezTo>
                    <a:cubicBezTo>
                      <a:pt x="18" y="20"/>
                      <a:pt x="15" y="19"/>
                      <a:pt x="14" y="19"/>
                    </a:cubicBezTo>
                    <a:cubicBezTo>
                      <a:pt x="12" y="18"/>
                      <a:pt x="11" y="17"/>
                      <a:pt x="10" y="16"/>
                    </a:cubicBezTo>
                    <a:cubicBezTo>
                      <a:pt x="7" y="14"/>
                      <a:pt x="5" y="11"/>
                      <a:pt x="4" y="8"/>
                    </a:cubicBezTo>
                    <a:cubicBezTo>
                      <a:pt x="3" y="7"/>
                      <a:pt x="3" y="6"/>
                      <a:pt x="3" y="4"/>
                    </a:cubicBezTo>
                    <a:cubicBezTo>
                      <a:pt x="2" y="4"/>
                      <a:pt x="2" y="1"/>
                      <a:pt x="2" y="0"/>
                    </a:cubicBezTo>
                    <a:cubicBezTo>
                      <a:pt x="2" y="2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55" name="Freeform 215"/>
              <p:cNvSpPr>
                <a:spLocks/>
              </p:cNvSpPr>
              <p:nvPr/>
            </p:nvSpPr>
            <p:spPr bwMode="auto">
              <a:xfrm>
                <a:off x="522" y="1290"/>
                <a:ext cx="56" cy="47"/>
              </a:xfrm>
              <a:custGeom>
                <a:avLst/>
                <a:gdLst>
                  <a:gd name="T0" fmla="*/ 1 w 24"/>
                  <a:gd name="T1" fmla="*/ 5 h 20"/>
                  <a:gd name="T2" fmla="*/ 1 w 24"/>
                  <a:gd name="T3" fmla="*/ 0 h 20"/>
                  <a:gd name="T4" fmla="*/ 1 w 24"/>
                  <a:gd name="T5" fmla="*/ 0 h 20"/>
                  <a:gd name="T6" fmla="*/ 1 w 24"/>
                  <a:gd name="T7" fmla="*/ 0 h 20"/>
                  <a:gd name="T8" fmla="*/ 1 w 24"/>
                  <a:gd name="T9" fmla="*/ 0 h 20"/>
                  <a:gd name="T10" fmla="*/ 2 w 24"/>
                  <a:gd name="T11" fmla="*/ 6 h 20"/>
                  <a:gd name="T12" fmla="*/ 13 w 24"/>
                  <a:gd name="T13" fmla="*/ 17 h 20"/>
                  <a:gd name="T14" fmla="*/ 24 w 24"/>
                  <a:gd name="T15" fmla="*/ 20 h 20"/>
                  <a:gd name="T16" fmla="*/ 22 w 24"/>
                  <a:gd name="T17" fmla="*/ 20 h 20"/>
                  <a:gd name="T18" fmla="*/ 13 w 24"/>
                  <a:gd name="T19" fmla="*/ 17 h 20"/>
                  <a:gd name="T20" fmla="*/ 1 w 24"/>
                  <a:gd name="T21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0">
                    <a:moveTo>
                      <a:pt x="1" y="5"/>
                    </a:moveTo>
                    <a:cubicBezTo>
                      <a:pt x="1" y="4"/>
                      <a:pt x="1" y="4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1" y="5"/>
                      <a:pt x="2" y="6"/>
                    </a:cubicBezTo>
                    <a:cubicBezTo>
                      <a:pt x="4" y="11"/>
                      <a:pt x="8" y="15"/>
                      <a:pt x="13" y="17"/>
                    </a:cubicBezTo>
                    <a:cubicBezTo>
                      <a:pt x="16" y="19"/>
                      <a:pt x="20" y="20"/>
                      <a:pt x="24" y="20"/>
                    </a:cubicBezTo>
                    <a:cubicBezTo>
                      <a:pt x="23" y="20"/>
                      <a:pt x="23" y="20"/>
                      <a:pt x="22" y="20"/>
                    </a:cubicBezTo>
                    <a:cubicBezTo>
                      <a:pt x="19" y="19"/>
                      <a:pt x="16" y="19"/>
                      <a:pt x="13" y="17"/>
                    </a:cubicBezTo>
                    <a:cubicBezTo>
                      <a:pt x="8" y="15"/>
                      <a:pt x="3" y="9"/>
                      <a:pt x="1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56" name="Freeform 216"/>
              <p:cNvSpPr>
                <a:spLocks/>
              </p:cNvSpPr>
              <p:nvPr/>
            </p:nvSpPr>
            <p:spPr bwMode="auto">
              <a:xfrm>
                <a:off x="519" y="1314"/>
                <a:ext cx="5" cy="12"/>
              </a:xfrm>
              <a:custGeom>
                <a:avLst/>
                <a:gdLst>
                  <a:gd name="T0" fmla="*/ 2 w 2"/>
                  <a:gd name="T1" fmla="*/ 5 h 5"/>
                  <a:gd name="T2" fmla="*/ 0 w 2"/>
                  <a:gd name="T3" fmla="*/ 0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1" y="3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3"/>
                      <a:pt x="2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57" name="Freeform 217"/>
              <p:cNvSpPr>
                <a:spLocks/>
              </p:cNvSpPr>
              <p:nvPr/>
            </p:nvSpPr>
            <p:spPr bwMode="auto">
              <a:xfrm>
                <a:off x="519" y="1302"/>
                <a:ext cx="0" cy="9"/>
              </a:xfrm>
              <a:custGeom>
                <a:avLst/>
                <a:gdLst>
                  <a:gd name="T0" fmla="*/ 4 h 4"/>
                  <a:gd name="T1" fmla="*/ 0 h 4"/>
                  <a:gd name="T2" fmla="*/ 0 h 4"/>
                  <a:gd name="T3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58" name="Freeform 218"/>
              <p:cNvSpPr>
                <a:spLocks/>
              </p:cNvSpPr>
              <p:nvPr/>
            </p:nvSpPr>
            <p:spPr bwMode="auto">
              <a:xfrm>
                <a:off x="529" y="1330"/>
                <a:ext cx="9" cy="5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0 w 4"/>
                  <a:gd name="T5" fmla="*/ 0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1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59" name="Freeform 219"/>
              <p:cNvSpPr>
                <a:spLocks/>
              </p:cNvSpPr>
              <p:nvPr/>
            </p:nvSpPr>
            <p:spPr bwMode="auto">
              <a:xfrm>
                <a:off x="413" y="1432"/>
                <a:ext cx="50" cy="33"/>
              </a:xfrm>
              <a:custGeom>
                <a:avLst/>
                <a:gdLst>
                  <a:gd name="T0" fmla="*/ 1 w 21"/>
                  <a:gd name="T1" fmla="*/ 14 h 14"/>
                  <a:gd name="T2" fmla="*/ 0 w 21"/>
                  <a:gd name="T3" fmla="*/ 10 h 14"/>
                  <a:gd name="T4" fmla="*/ 3 w 21"/>
                  <a:gd name="T5" fmla="*/ 6 h 14"/>
                  <a:gd name="T6" fmla="*/ 12 w 21"/>
                  <a:gd name="T7" fmla="*/ 5 h 14"/>
                  <a:gd name="T8" fmla="*/ 16 w 21"/>
                  <a:gd name="T9" fmla="*/ 5 h 14"/>
                  <a:gd name="T10" fmla="*/ 19 w 21"/>
                  <a:gd name="T11" fmla="*/ 4 h 14"/>
                  <a:gd name="T12" fmla="*/ 20 w 21"/>
                  <a:gd name="T13" fmla="*/ 1 h 14"/>
                  <a:gd name="T14" fmla="*/ 21 w 21"/>
                  <a:gd name="T15" fmla="*/ 0 h 14"/>
                  <a:gd name="T16" fmla="*/ 21 w 21"/>
                  <a:gd name="T17" fmla="*/ 2 h 14"/>
                  <a:gd name="T18" fmla="*/ 18 w 21"/>
                  <a:gd name="T19" fmla="*/ 5 h 14"/>
                  <a:gd name="T20" fmla="*/ 8 w 21"/>
                  <a:gd name="T21" fmla="*/ 5 h 14"/>
                  <a:gd name="T22" fmla="*/ 3 w 21"/>
                  <a:gd name="T23" fmla="*/ 6 h 14"/>
                  <a:gd name="T24" fmla="*/ 1 w 21"/>
                  <a:gd name="T25" fmla="*/ 9 h 14"/>
                  <a:gd name="T26" fmla="*/ 1 w 21"/>
                  <a:gd name="T2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4">
                    <a:moveTo>
                      <a:pt x="1" y="14"/>
                    </a:moveTo>
                    <a:cubicBezTo>
                      <a:pt x="1" y="14"/>
                      <a:pt x="0" y="13"/>
                      <a:pt x="0" y="10"/>
                    </a:cubicBezTo>
                    <a:cubicBezTo>
                      <a:pt x="1" y="9"/>
                      <a:pt x="1" y="7"/>
                      <a:pt x="3" y="6"/>
                    </a:cubicBezTo>
                    <a:cubicBezTo>
                      <a:pt x="5" y="5"/>
                      <a:pt x="8" y="4"/>
                      <a:pt x="12" y="5"/>
                    </a:cubicBezTo>
                    <a:cubicBezTo>
                      <a:pt x="14" y="5"/>
                      <a:pt x="15" y="5"/>
                      <a:pt x="16" y="5"/>
                    </a:cubicBezTo>
                    <a:cubicBezTo>
                      <a:pt x="17" y="5"/>
                      <a:pt x="18" y="4"/>
                      <a:pt x="19" y="4"/>
                    </a:cubicBezTo>
                    <a:cubicBezTo>
                      <a:pt x="20" y="3"/>
                      <a:pt x="20" y="2"/>
                      <a:pt x="20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2"/>
                    </a:cubicBezTo>
                    <a:cubicBezTo>
                      <a:pt x="20" y="3"/>
                      <a:pt x="20" y="5"/>
                      <a:pt x="18" y="5"/>
                    </a:cubicBezTo>
                    <a:cubicBezTo>
                      <a:pt x="15" y="6"/>
                      <a:pt x="12" y="5"/>
                      <a:pt x="8" y="5"/>
                    </a:cubicBezTo>
                    <a:cubicBezTo>
                      <a:pt x="5" y="5"/>
                      <a:pt x="4" y="6"/>
                      <a:pt x="3" y="6"/>
                    </a:cubicBezTo>
                    <a:cubicBezTo>
                      <a:pt x="2" y="7"/>
                      <a:pt x="1" y="7"/>
                      <a:pt x="1" y="9"/>
                    </a:cubicBezTo>
                    <a:cubicBezTo>
                      <a:pt x="0" y="11"/>
                      <a:pt x="0" y="12"/>
                      <a:pt x="1" y="1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60" name="Freeform 220"/>
              <p:cNvSpPr>
                <a:spLocks/>
              </p:cNvSpPr>
              <p:nvPr/>
            </p:nvSpPr>
            <p:spPr bwMode="auto">
              <a:xfrm>
                <a:off x="413" y="1432"/>
                <a:ext cx="50" cy="33"/>
              </a:xfrm>
              <a:custGeom>
                <a:avLst/>
                <a:gdLst>
                  <a:gd name="T0" fmla="*/ 1 w 21"/>
                  <a:gd name="T1" fmla="*/ 14 h 14"/>
                  <a:gd name="T2" fmla="*/ 1 w 21"/>
                  <a:gd name="T3" fmla="*/ 14 h 14"/>
                  <a:gd name="T4" fmla="*/ 0 w 21"/>
                  <a:gd name="T5" fmla="*/ 13 h 14"/>
                  <a:gd name="T6" fmla="*/ 3 w 21"/>
                  <a:gd name="T7" fmla="*/ 6 h 14"/>
                  <a:gd name="T8" fmla="*/ 13 w 21"/>
                  <a:gd name="T9" fmla="*/ 5 h 14"/>
                  <a:gd name="T10" fmla="*/ 19 w 21"/>
                  <a:gd name="T11" fmla="*/ 4 h 14"/>
                  <a:gd name="T12" fmla="*/ 20 w 21"/>
                  <a:gd name="T13" fmla="*/ 1 h 14"/>
                  <a:gd name="T14" fmla="*/ 21 w 21"/>
                  <a:gd name="T15" fmla="*/ 0 h 14"/>
                  <a:gd name="T16" fmla="*/ 21 w 21"/>
                  <a:gd name="T17" fmla="*/ 0 h 14"/>
                  <a:gd name="T18" fmla="*/ 21 w 21"/>
                  <a:gd name="T19" fmla="*/ 0 h 14"/>
                  <a:gd name="T20" fmla="*/ 21 w 21"/>
                  <a:gd name="T21" fmla="*/ 0 h 14"/>
                  <a:gd name="T22" fmla="*/ 21 w 21"/>
                  <a:gd name="T23" fmla="*/ 0 h 14"/>
                  <a:gd name="T24" fmla="*/ 21 w 21"/>
                  <a:gd name="T25" fmla="*/ 0 h 14"/>
                  <a:gd name="T26" fmla="*/ 21 w 21"/>
                  <a:gd name="T27" fmla="*/ 0 h 14"/>
                  <a:gd name="T28" fmla="*/ 21 w 21"/>
                  <a:gd name="T29" fmla="*/ 0 h 14"/>
                  <a:gd name="T30" fmla="*/ 21 w 21"/>
                  <a:gd name="T31" fmla="*/ 0 h 14"/>
                  <a:gd name="T32" fmla="*/ 21 w 21"/>
                  <a:gd name="T33" fmla="*/ 0 h 14"/>
                  <a:gd name="T34" fmla="*/ 21 w 21"/>
                  <a:gd name="T35" fmla="*/ 0 h 14"/>
                  <a:gd name="T36" fmla="*/ 21 w 21"/>
                  <a:gd name="T37" fmla="*/ 0 h 14"/>
                  <a:gd name="T38" fmla="*/ 21 w 21"/>
                  <a:gd name="T39" fmla="*/ 0 h 14"/>
                  <a:gd name="T40" fmla="*/ 21 w 21"/>
                  <a:gd name="T41" fmla="*/ 0 h 14"/>
                  <a:gd name="T42" fmla="*/ 21 w 21"/>
                  <a:gd name="T43" fmla="*/ 0 h 14"/>
                  <a:gd name="T44" fmla="*/ 21 w 21"/>
                  <a:gd name="T45" fmla="*/ 0 h 14"/>
                  <a:gd name="T46" fmla="*/ 21 w 21"/>
                  <a:gd name="T47" fmla="*/ 0 h 14"/>
                  <a:gd name="T48" fmla="*/ 21 w 21"/>
                  <a:gd name="T49" fmla="*/ 0 h 14"/>
                  <a:gd name="T50" fmla="*/ 21 w 21"/>
                  <a:gd name="T51" fmla="*/ 0 h 14"/>
                  <a:gd name="T52" fmla="*/ 21 w 21"/>
                  <a:gd name="T53" fmla="*/ 0 h 14"/>
                  <a:gd name="T54" fmla="*/ 21 w 21"/>
                  <a:gd name="T55" fmla="*/ 0 h 14"/>
                  <a:gd name="T56" fmla="*/ 21 w 21"/>
                  <a:gd name="T57" fmla="*/ 0 h 14"/>
                  <a:gd name="T58" fmla="*/ 19 w 21"/>
                  <a:gd name="T59" fmla="*/ 4 h 14"/>
                  <a:gd name="T60" fmla="*/ 8 w 21"/>
                  <a:gd name="T61" fmla="*/ 5 h 14"/>
                  <a:gd name="T62" fmla="*/ 3 w 21"/>
                  <a:gd name="T63" fmla="*/ 6 h 14"/>
                  <a:gd name="T64" fmla="*/ 3 w 21"/>
                  <a:gd name="T65" fmla="*/ 6 h 14"/>
                  <a:gd name="T66" fmla="*/ 0 w 21"/>
                  <a:gd name="T67" fmla="*/ 14 h 14"/>
                  <a:gd name="T68" fmla="*/ 1 w 21"/>
                  <a:gd name="T69" fmla="*/ 14 h 14"/>
                  <a:gd name="T70" fmla="*/ 1 w 21"/>
                  <a:gd name="T71" fmla="*/ 14 h 14"/>
                  <a:gd name="T72" fmla="*/ 3 w 21"/>
                  <a:gd name="T73" fmla="*/ 6 h 14"/>
                  <a:gd name="T74" fmla="*/ 3 w 21"/>
                  <a:gd name="T75" fmla="*/ 6 h 14"/>
                  <a:gd name="T76" fmla="*/ 8 w 21"/>
                  <a:gd name="T77" fmla="*/ 5 h 14"/>
                  <a:gd name="T78" fmla="*/ 19 w 21"/>
                  <a:gd name="T79" fmla="*/ 4 h 14"/>
                  <a:gd name="T80" fmla="*/ 21 w 21"/>
                  <a:gd name="T81" fmla="*/ 0 h 14"/>
                  <a:gd name="T82" fmla="*/ 21 w 21"/>
                  <a:gd name="T83" fmla="*/ 0 h 14"/>
                  <a:gd name="T84" fmla="*/ 21 w 21"/>
                  <a:gd name="T85" fmla="*/ 0 h 14"/>
                  <a:gd name="T86" fmla="*/ 21 w 21"/>
                  <a:gd name="T87" fmla="*/ 0 h 14"/>
                  <a:gd name="T88" fmla="*/ 21 w 21"/>
                  <a:gd name="T89" fmla="*/ 0 h 14"/>
                  <a:gd name="T90" fmla="*/ 21 w 21"/>
                  <a:gd name="T91" fmla="*/ 0 h 14"/>
                  <a:gd name="T92" fmla="*/ 20 w 21"/>
                  <a:gd name="T93" fmla="*/ 1 h 14"/>
                  <a:gd name="T94" fmla="*/ 19 w 21"/>
                  <a:gd name="T95" fmla="*/ 4 h 14"/>
                  <a:gd name="T96" fmla="*/ 12 w 21"/>
                  <a:gd name="T97" fmla="*/ 5 h 14"/>
                  <a:gd name="T98" fmla="*/ 3 w 21"/>
                  <a:gd name="T99" fmla="*/ 6 h 14"/>
                  <a:gd name="T100" fmla="*/ 0 w 21"/>
                  <a:gd name="T101" fmla="*/ 13 h 14"/>
                  <a:gd name="T102" fmla="*/ 0 w 21"/>
                  <a:gd name="T103" fmla="*/ 14 h 14"/>
                  <a:gd name="T104" fmla="*/ 0 w 21"/>
                  <a:gd name="T105" fmla="*/ 14 h 14"/>
                  <a:gd name="T106" fmla="*/ 0 w 21"/>
                  <a:gd name="T107" fmla="*/ 14 h 14"/>
                  <a:gd name="T108" fmla="*/ 1 w 21"/>
                  <a:gd name="T109" fmla="*/ 14 h 14"/>
                  <a:gd name="T110" fmla="*/ 1 w 21"/>
                  <a:gd name="T111" fmla="*/ 14 h 14"/>
                  <a:gd name="T112" fmla="*/ 0 w 21"/>
                  <a:gd name="T113" fmla="*/ 14 h 14"/>
                  <a:gd name="T114" fmla="*/ 1 w 21"/>
                  <a:gd name="T115" fmla="*/ 14 h 14"/>
                  <a:gd name="T116" fmla="*/ 1 w 21"/>
                  <a:gd name="T117" fmla="*/ 14 h 14"/>
                  <a:gd name="T118" fmla="*/ 1 w 21"/>
                  <a:gd name="T119" fmla="*/ 14 h 14"/>
                  <a:gd name="T120" fmla="*/ 1 w 21"/>
                  <a:gd name="T1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" h="14">
                    <a:moveTo>
                      <a:pt x="1" y="14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0"/>
                    </a:cubicBezTo>
                    <a:cubicBezTo>
                      <a:pt x="1" y="9"/>
                      <a:pt x="1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5" y="5"/>
                      <a:pt x="8" y="4"/>
                      <a:pt x="13" y="5"/>
                    </a:cubicBezTo>
                    <a:cubicBezTo>
                      <a:pt x="14" y="5"/>
                      <a:pt x="15" y="5"/>
                      <a:pt x="16" y="5"/>
                    </a:cubicBezTo>
                    <a:cubicBezTo>
                      <a:pt x="17" y="5"/>
                      <a:pt x="18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2"/>
                      <a:pt x="20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2"/>
                    </a:cubicBezTo>
                    <a:cubicBezTo>
                      <a:pt x="21" y="2"/>
                      <a:pt x="20" y="4"/>
                      <a:pt x="19" y="4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6"/>
                      <a:pt x="12" y="5"/>
                      <a:pt x="8" y="5"/>
                    </a:cubicBezTo>
                    <a:cubicBezTo>
                      <a:pt x="5" y="5"/>
                      <a:pt x="4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1" y="7"/>
                      <a:pt x="1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2"/>
                      <a:pt x="0" y="11"/>
                      <a:pt x="1" y="9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5" y="5"/>
                      <a:pt x="8" y="5"/>
                    </a:cubicBezTo>
                    <a:cubicBezTo>
                      <a:pt x="12" y="5"/>
                      <a:pt x="15" y="6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20" y="4"/>
                      <a:pt x="21" y="2"/>
                      <a:pt x="21" y="2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0" y="1"/>
                    </a:cubicBezTo>
                    <a:cubicBezTo>
                      <a:pt x="20" y="2"/>
                      <a:pt x="20" y="3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7"/>
                      <a:pt x="1" y="9"/>
                      <a:pt x="0" y="10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61" name="Freeform 221"/>
              <p:cNvSpPr>
                <a:spLocks/>
              </p:cNvSpPr>
              <p:nvPr/>
            </p:nvSpPr>
            <p:spPr bwMode="auto">
              <a:xfrm>
                <a:off x="429" y="1444"/>
                <a:ext cx="5" cy="4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1 h 2"/>
                  <a:gd name="T4" fmla="*/ 2 w 2"/>
                  <a:gd name="T5" fmla="*/ 2 h 2"/>
                  <a:gd name="T6" fmla="*/ 1 w 2"/>
                  <a:gd name="T7" fmla="*/ 2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62" name="Freeform 222"/>
              <p:cNvSpPr>
                <a:spLocks/>
              </p:cNvSpPr>
              <p:nvPr/>
            </p:nvSpPr>
            <p:spPr bwMode="auto">
              <a:xfrm>
                <a:off x="429" y="1444"/>
                <a:ext cx="5" cy="4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1 h 2"/>
                  <a:gd name="T4" fmla="*/ 1 w 2"/>
                  <a:gd name="T5" fmla="*/ 0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2 h 2"/>
                  <a:gd name="T12" fmla="*/ 1 w 2"/>
                  <a:gd name="T13" fmla="*/ 2 h 2"/>
                  <a:gd name="T14" fmla="*/ 1 w 2"/>
                  <a:gd name="T15" fmla="*/ 2 h 2"/>
                  <a:gd name="T16" fmla="*/ 0 w 2"/>
                  <a:gd name="T17" fmla="*/ 1 h 2"/>
                  <a:gd name="T18" fmla="*/ 0 w 2"/>
                  <a:gd name="T19" fmla="*/ 1 h 2"/>
                  <a:gd name="T20" fmla="*/ 0 w 2"/>
                  <a:gd name="T21" fmla="*/ 1 h 2"/>
                  <a:gd name="T22" fmla="*/ 0 w 2"/>
                  <a:gd name="T23" fmla="*/ 1 h 2"/>
                  <a:gd name="T24" fmla="*/ 0 w 2"/>
                  <a:gd name="T25" fmla="*/ 1 h 2"/>
                  <a:gd name="T26" fmla="*/ 1 w 2"/>
                  <a:gd name="T27" fmla="*/ 2 h 2"/>
                  <a:gd name="T28" fmla="*/ 1 w 2"/>
                  <a:gd name="T29" fmla="*/ 2 h 2"/>
                  <a:gd name="T30" fmla="*/ 2 w 2"/>
                  <a:gd name="T31" fmla="*/ 2 h 2"/>
                  <a:gd name="T32" fmla="*/ 2 w 2"/>
                  <a:gd name="T33" fmla="*/ 1 h 2"/>
                  <a:gd name="T34" fmla="*/ 1 w 2"/>
                  <a:gd name="T35" fmla="*/ 1 h 2"/>
                  <a:gd name="T36" fmla="*/ 1 w 2"/>
                  <a:gd name="T37" fmla="*/ 0 h 2"/>
                  <a:gd name="T38" fmla="*/ 0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63" name="Freeform 223"/>
              <p:cNvSpPr>
                <a:spLocks/>
              </p:cNvSpPr>
              <p:nvPr/>
            </p:nvSpPr>
            <p:spPr bwMode="auto">
              <a:xfrm>
                <a:off x="425" y="1446"/>
                <a:ext cx="4" cy="5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0 h 2"/>
                  <a:gd name="T4" fmla="*/ 2 w 2"/>
                  <a:gd name="T5" fmla="*/ 1 h 2"/>
                  <a:gd name="T6" fmla="*/ 1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64" name="Freeform 224"/>
              <p:cNvSpPr>
                <a:spLocks/>
              </p:cNvSpPr>
              <p:nvPr/>
            </p:nvSpPr>
            <p:spPr bwMode="auto">
              <a:xfrm>
                <a:off x="425" y="1446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  <a:gd name="T8" fmla="*/ 2 w 2"/>
                  <a:gd name="T9" fmla="*/ 1 h 1"/>
                  <a:gd name="T10" fmla="*/ 2 w 2"/>
                  <a:gd name="T11" fmla="*/ 1 h 1"/>
                  <a:gd name="T12" fmla="*/ 1 w 2"/>
                  <a:gd name="T13" fmla="*/ 1 h 1"/>
                  <a:gd name="T14" fmla="*/ 1 w 2"/>
                  <a:gd name="T15" fmla="*/ 1 h 1"/>
                  <a:gd name="T16" fmla="*/ 0 w 2"/>
                  <a:gd name="T17" fmla="*/ 1 h 1"/>
                  <a:gd name="T18" fmla="*/ 0 w 2"/>
                  <a:gd name="T19" fmla="*/ 0 h 1"/>
                  <a:gd name="T20" fmla="*/ 0 w 2"/>
                  <a:gd name="T21" fmla="*/ 0 h 1"/>
                  <a:gd name="T22" fmla="*/ 0 w 2"/>
                  <a:gd name="T23" fmla="*/ 0 h 1"/>
                  <a:gd name="T24" fmla="*/ 0 w 2"/>
                  <a:gd name="T25" fmla="*/ 1 h 1"/>
                  <a:gd name="T26" fmla="*/ 1 w 2"/>
                  <a:gd name="T27" fmla="*/ 1 h 1"/>
                  <a:gd name="T28" fmla="*/ 1 w 2"/>
                  <a:gd name="T29" fmla="*/ 1 h 1"/>
                  <a:gd name="T30" fmla="*/ 2 w 2"/>
                  <a:gd name="T31" fmla="*/ 1 h 1"/>
                  <a:gd name="T32" fmla="*/ 2 w 2"/>
                  <a:gd name="T33" fmla="*/ 1 h 1"/>
                  <a:gd name="T34" fmla="*/ 1 w 2"/>
                  <a:gd name="T35" fmla="*/ 0 h 1"/>
                  <a:gd name="T36" fmla="*/ 1 w 2"/>
                  <a:gd name="T37" fmla="*/ 0 h 1"/>
                  <a:gd name="T38" fmla="*/ 0 w 2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65" name="Freeform 225"/>
              <p:cNvSpPr>
                <a:spLocks/>
              </p:cNvSpPr>
              <p:nvPr/>
            </p:nvSpPr>
            <p:spPr bwMode="auto">
              <a:xfrm>
                <a:off x="418" y="1451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66" name="Freeform 226"/>
              <p:cNvSpPr>
                <a:spLocks/>
              </p:cNvSpPr>
              <p:nvPr/>
            </p:nvSpPr>
            <p:spPr bwMode="auto">
              <a:xfrm>
                <a:off x="418" y="1451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1 h 1"/>
                  <a:gd name="T32" fmla="*/ 1 w 1"/>
                  <a:gd name="T33" fmla="*/ 0 h 1"/>
                  <a:gd name="T34" fmla="*/ 1 w 1"/>
                  <a:gd name="T35" fmla="*/ 0 h 1"/>
                  <a:gd name="T36" fmla="*/ 1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67" name="Freeform 227"/>
              <p:cNvSpPr>
                <a:spLocks/>
              </p:cNvSpPr>
              <p:nvPr/>
            </p:nvSpPr>
            <p:spPr bwMode="auto">
              <a:xfrm>
                <a:off x="420" y="1446"/>
                <a:ext cx="5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2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68" name="Freeform 228"/>
              <p:cNvSpPr>
                <a:spLocks/>
              </p:cNvSpPr>
              <p:nvPr/>
            </p:nvSpPr>
            <p:spPr bwMode="auto">
              <a:xfrm>
                <a:off x="420" y="1448"/>
                <a:ext cx="5" cy="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  <a:gd name="T8" fmla="*/ 2 w 2"/>
                  <a:gd name="T9" fmla="*/ 0 h 1"/>
                  <a:gd name="T10" fmla="*/ 2 w 2"/>
                  <a:gd name="T11" fmla="*/ 1 h 1"/>
                  <a:gd name="T12" fmla="*/ 1 w 2"/>
                  <a:gd name="T13" fmla="*/ 1 h 1"/>
                  <a:gd name="T14" fmla="*/ 1 w 2"/>
                  <a:gd name="T15" fmla="*/ 1 h 1"/>
                  <a:gd name="T16" fmla="*/ 1 w 2"/>
                  <a:gd name="T17" fmla="*/ 0 h 1"/>
                  <a:gd name="T18" fmla="*/ 1 w 2"/>
                  <a:gd name="T19" fmla="*/ 0 h 1"/>
                  <a:gd name="T20" fmla="*/ 1 w 2"/>
                  <a:gd name="T21" fmla="*/ 0 h 1"/>
                  <a:gd name="T22" fmla="*/ 1 w 2"/>
                  <a:gd name="T23" fmla="*/ 0 h 1"/>
                  <a:gd name="T24" fmla="*/ 1 w 2"/>
                  <a:gd name="T25" fmla="*/ 0 h 1"/>
                  <a:gd name="T26" fmla="*/ 1 w 2"/>
                  <a:gd name="T27" fmla="*/ 1 h 1"/>
                  <a:gd name="T28" fmla="*/ 1 w 2"/>
                  <a:gd name="T29" fmla="*/ 1 h 1"/>
                  <a:gd name="T30" fmla="*/ 2 w 2"/>
                  <a:gd name="T31" fmla="*/ 1 h 1"/>
                  <a:gd name="T32" fmla="*/ 2 w 2"/>
                  <a:gd name="T33" fmla="*/ 0 h 1"/>
                  <a:gd name="T34" fmla="*/ 1 w 2"/>
                  <a:gd name="T35" fmla="*/ 0 h 1"/>
                  <a:gd name="T36" fmla="*/ 1 w 2"/>
                  <a:gd name="T37" fmla="*/ 0 h 1"/>
                  <a:gd name="T38" fmla="*/ 1 w 2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69" name="Freeform 229"/>
              <p:cNvSpPr>
                <a:spLocks/>
              </p:cNvSpPr>
              <p:nvPr/>
            </p:nvSpPr>
            <p:spPr bwMode="auto">
              <a:xfrm>
                <a:off x="415" y="1453"/>
                <a:ext cx="5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70" name="Freeform 230"/>
              <p:cNvSpPr>
                <a:spLocks/>
              </p:cNvSpPr>
              <p:nvPr/>
            </p:nvSpPr>
            <p:spPr bwMode="auto">
              <a:xfrm>
                <a:off x="418" y="1453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1 h 1"/>
                  <a:gd name="T16" fmla="*/ 0 w 1"/>
                  <a:gd name="T17" fmla="*/ 1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1 h 1"/>
                  <a:gd name="T26" fmla="*/ 0 w 1"/>
                  <a:gd name="T27" fmla="*/ 1 h 1"/>
                  <a:gd name="T28" fmla="*/ 0 w 1"/>
                  <a:gd name="T29" fmla="*/ 1 h 1"/>
                  <a:gd name="T30" fmla="*/ 0 w 1"/>
                  <a:gd name="T31" fmla="*/ 1 h 1"/>
                  <a:gd name="T32" fmla="*/ 0 w 1"/>
                  <a:gd name="T33" fmla="*/ 1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71" name="Freeform 231"/>
              <p:cNvSpPr>
                <a:spLocks/>
              </p:cNvSpPr>
              <p:nvPr/>
            </p:nvSpPr>
            <p:spPr bwMode="auto">
              <a:xfrm>
                <a:off x="415" y="1458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72" name="Freeform 232"/>
              <p:cNvSpPr>
                <a:spLocks/>
              </p:cNvSpPr>
              <p:nvPr/>
            </p:nvSpPr>
            <p:spPr bwMode="auto">
              <a:xfrm>
                <a:off x="415" y="1458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1 w 1"/>
                  <a:gd name="T5" fmla="*/ 1 w 1"/>
                  <a:gd name="T6" fmla="*/ 1 w 1"/>
                  <a:gd name="T7" fmla="*/ 1 w 1"/>
                  <a:gd name="T8" fmla="*/ 0 w 1"/>
                  <a:gd name="T9" fmla="*/ 0 w 1"/>
                  <a:gd name="T10" fmla="*/ 0 w 1"/>
                  <a:gd name="T11" fmla="*/ 0 w 1"/>
                  <a:gd name="T12" fmla="*/ 0 w 1"/>
                  <a:gd name="T13" fmla="*/ 1 w 1"/>
                  <a:gd name="T14" fmla="*/ 1 w 1"/>
                  <a:gd name="T15" fmla="*/ 1 w 1"/>
                  <a:gd name="T16" fmla="*/ 1 w 1"/>
                  <a:gd name="T17" fmla="*/ 1 w 1"/>
                  <a:gd name="T18" fmla="*/ 1 w 1"/>
                  <a:gd name="T19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73" name="Freeform 233"/>
              <p:cNvSpPr>
                <a:spLocks/>
              </p:cNvSpPr>
              <p:nvPr/>
            </p:nvSpPr>
            <p:spPr bwMode="auto">
              <a:xfrm>
                <a:off x="415" y="146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74" name="Freeform 234"/>
              <p:cNvSpPr>
                <a:spLocks/>
              </p:cNvSpPr>
              <p:nvPr/>
            </p:nvSpPr>
            <p:spPr bwMode="auto">
              <a:xfrm>
                <a:off x="415" y="1460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1 w 1"/>
                  <a:gd name="T5" fmla="*/ 1 w 1"/>
                  <a:gd name="T6" fmla="*/ 1 w 1"/>
                  <a:gd name="T7" fmla="*/ 1 w 1"/>
                  <a:gd name="T8" fmla="*/ 0 w 1"/>
                  <a:gd name="T9" fmla="*/ 0 w 1"/>
                  <a:gd name="T10" fmla="*/ 0 w 1"/>
                  <a:gd name="T11" fmla="*/ 0 w 1"/>
                  <a:gd name="T12" fmla="*/ 0 w 1"/>
                  <a:gd name="T13" fmla="*/ 0 w 1"/>
                  <a:gd name="T14" fmla="*/ 1 w 1"/>
                  <a:gd name="T15" fmla="*/ 1 w 1"/>
                  <a:gd name="T16" fmla="*/ 1 w 1"/>
                  <a:gd name="T17" fmla="*/ 1 w 1"/>
                  <a:gd name="T18" fmla="*/ 1 w 1"/>
                  <a:gd name="T19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75" name="Freeform 235"/>
              <p:cNvSpPr>
                <a:spLocks/>
              </p:cNvSpPr>
              <p:nvPr/>
            </p:nvSpPr>
            <p:spPr bwMode="auto">
              <a:xfrm>
                <a:off x="434" y="1444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2 w 2"/>
                  <a:gd name="T5" fmla="*/ 2 h 2"/>
                  <a:gd name="T6" fmla="*/ 1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76" name="Freeform 236"/>
              <p:cNvSpPr>
                <a:spLocks/>
              </p:cNvSpPr>
              <p:nvPr/>
            </p:nvSpPr>
            <p:spPr bwMode="auto">
              <a:xfrm>
                <a:off x="437" y="144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  <a:gd name="T6" fmla="*/ 1 w 1"/>
                  <a:gd name="T7" fmla="*/ 1 h 2"/>
                  <a:gd name="T8" fmla="*/ 1 w 1"/>
                  <a:gd name="T9" fmla="*/ 1 h 2"/>
                  <a:gd name="T10" fmla="*/ 1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  <a:gd name="T16" fmla="*/ 0 w 1"/>
                  <a:gd name="T17" fmla="*/ 1 h 2"/>
                  <a:gd name="T18" fmla="*/ 0 w 1"/>
                  <a:gd name="T19" fmla="*/ 0 h 2"/>
                  <a:gd name="T20" fmla="*/ 0 w 1"/>
                  <a:gd name="T21" fmla="*/ 0 h 2"/>
                  <a:gd name="T22" fmla="*/ 0 w 1"/>
                  <a:gd name="T23" fmla="*/ 0 h 2"/>
                  <a:gd name="T24" fmla="*/ 0 w 1"/>
                  <a:gd name="T25" fmla="*/ 1 h 2"/>
                  <a:gd name="T26" fmla="*/ 0 w 1"/>
                  <a:gd name="T27" fmla="*/ 2 h 2"/>
                  <a:gd name="T28" fmla="*/ 0 w 1"/>
                  <a:gd name="T29" fmla="*/ 2 h 2"/>
                  <a:gd name="T30" fmla="*/ 1 w 1"/>
                  <a:gd name="T31" fmla="*/ 2 h 2"/>
                  <a:gd name="T32" fmla="*/ 1 w 1"/>
                  <a:gd name="T33" fmla="*/ 1 h 2"/>
                  <a:gd name="T34" fmla="*/ 1 w 1"/>
                  <a:gd name="T35" fmla="*/ 1 h 2"/>
                  <a:gd name="T36" fmla="*/ 0 w 1"/>
                  <a:gd name="T37" fmla="*/ 0 h 2"/>
                  <a:gd name="T38" fmla="*/ 0 w 1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77" name="Freeform 237"/>
              <p:cNvSpPr>
                <a:spLocks/>
              </p:cNvSpPr>
              <p:nvPr/>
            </p:nvSpPr>
            <p:spPr bwMode="auto">
              <a:xfrm>
                <a:off x="415" y="1463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78" name="Freeform 238"/>
              <p:cNvSpPr>
                <a:spLocks/>
              </p:cNvSpPr>
              <p:nvPr/>
            </p:nvSpPr>
            <p:spPr bwMode="auto">
              <a:xfrm>
                <a:off x="415" y="1463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1 h 1"/>
                  <a:gd name="T14" fmla="*/ 1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1 w 1"/>
                  <a:gd name="T27" fmla="*/ 0 h 1"/>
                  <a:gd name="T28" fmla="*/ 1 w 1"/>
                  <a:gd name="T29" fmla="*/ 1 h 1"/>
                  <a:gd name="T30" fmla="*/ 1 w 1"/>
                  <a:gd name="T31" fmla="*/ 0 h 1"/>
                  <a:gd name="T32" fmla="*/ 1 w 1"/>
                  <a:gd name="T33" fmla="*/ 0 h 1"/>
                  <a:gd name="T34" fmla="*/ 1 w 1"/>
                  <a:gd name="T35" fmla="*/ 0 h 1"/>
                  <a:gd name="T36" fmla="*/ 1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79" name="Freeform 239"/>
              <p:cNvSpPr>
                <a:spLocks/>
              </p:cNvSpPr>
              <p:nvPr/>
            </p:nvSpPr>
            <p:spPr bwMode="auto">
              <a:xfrm>
                <a:off x="446" y="1446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80" name="Freeform 240"/>
              <p:cNvSpPr>
                <a:spLocks/>
              </p:cNvSpPr>
              <p:nvPr/>
            </p:nvSpPr>
            <p:spPr bwMode="auto">
              <a:xfrm>
                <a:off x="446" y="144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1 h 1"/>
                  <a:gd name="T36" fmla="*/ 1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81" name="Freeform 241"/>
              <p:cNvSpPr>
                <a:spLocks/>
              </p:cNvSpPr>
              <p:nvPr/>
            </p:nvSpPr>
            <p:spPr bwMode="auto">
              <a:xfrm>
                <a:off x="451" y="144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82" name="Freeform 242"/>
              <p:cNvSpPr>
                <a:spLocks/>
              </p:cNvSpPr>
              <p:nvPr/>
            </p:nvSpPr>
            <p:spPr bwMode="auto">
              <a:xfrm>
                <a:off x="451" y="144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1 h 1"/>
                  <a:gd name="T36" fmla="*/ 1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83" name="Freeform 243"/>
              <p:cNvSpPr>
                <a:spLocks/>
              </p:cNvSpPr>
              <p:nvPr/>
            </p:nvSpPr>
            <p:spPr bwMode="auto">
              <a:xfrm>
                <a:off x="458" y="1441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84" name="Freeform 244"/>
              <p:cNvSpPr>
                <a:spLocks/>
              </p:cNvSpPr>
              <p:nvPr/>
            </p:nvSpPr>
            <p:spPr bwMode="auto">
              <a:xfrm>
                <a:off x="458" y="144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0 h 1"/>
                  <a:gd name="T26" fmla="*/ 1 w 1"/>
                  <a:gd name="T27" fmla="*/ 0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85" name="Freeform 245"/>
              <p:cNvSpPr>
                <a:spLocks/>
              </p:cNvSpPr>
              <p:nvPr/>
            </p:nvSpPr>
            <p:spPr bwMode="auto">
              <a:xfrm>
                <a:off x="455" y="1444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1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86" name="Freeform 246"/>
              <p:cNvSpPr>
                <a:spLocks/>
              </p:cNvSpPr>
              <p:nvPr/>
            </p:nvSpPr>
            <p:spPr bwMode="auto">
              <a:xfrm>
                <a:off x="455" y="1444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1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1 h 2"/>
                  <a:gd name="T16" fmla="*/ 1 w 1"/>
                  <a:gd name="T17" fmla="*/ 1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1 h 2"/>
                  <a:gd name="T26" fmla="*/ 1 w 1"/>
                  <a:gd name="T27" fmla="*/ 1 h 2"/>
                  <a:gd name="T28" fmla="*/ 0 w 1"/>
                  <a:gd name="T29" fmla="*/ 0 h 2"/>
                  <a:gd name="T30" fmla="*/ 0 w 1"/>
                  <a:gd name="T31" fmla="*/ 0 h 2"/>
                  <a:gd name="T32" fmla="*/ 0 w 1"/>
                  <a:gd name="T33" fmla="*/ 1 h 2"/>
                  <a:gd name="T34" fmla="*/ 0 w 1"/>
                  <a:gd name="T35" fmla="*/ 2 h 2"/>
                  <a:gd name="T36" fmla="*/ 1 w 1"/>
                  <a:gd name="T37" fmla="*/ 2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87" name="Freeform 247"/>
              <p:cNvSpPr>
                <a:spLocks/>
              </p:cNvSpPr>
              <p:nvPr/>
            </p:nvSpPr>
            <p:spPr bwMode="auto">
              <a:xfrm>
                <a:off x="460" y="1441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88" name="Freeform 248"/>
              <p:cNvSpPr>
                <a:spLocks/>
              </p:cNvSpPr>
              <p:nvPr/>
            </p:nvSpPr>
            <p:spPr bwMode="auto">
              <a:xfrm>
                <a:off x="460" y="1441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0 h 1"/>
                  <a:gd name="T26" fmla="*/ 1 w 1"/>
                  <a:gd name="T27" fmla="*/ 0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1 w 1"/>
                  <a:gd name="T35" fmla="*/ 0 h 1"/>
                  <a:gd name="T36" fmla="*/ 1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89" name="Freeform 249"/>
              <p:cNvSpPr>
                <a:spLocks/>
              </p:cNvSpPr>
              <p:nvPr/>
            </p:nvSpPr>
            <p:spPr bwMode="auto">
              <a:xfrm>
                <a:off x="463" y="1439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90" name="Freeform 250"/>
              <p:cNvSpPr>
                <a:spLocks/>
              </p:cNvSpPr>
              <p:nvPr/>
            </p:nvSpPr>
            <p:spPr bwMode="auto">
              <a:xfrm>
                <a:off x="463" y="1439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0 w 1"/>
                  <a:gd name="T6" fmla="*/ 0 w 1"/>
                  <a:gd name="T7" fmla="*/ 0 w 1"/>
                  <a:gd name="T8" fmla="*/ 1 w 1"/>
                  <a:gd name="T9" fmla="*/ 1 w 1"/>
                  <a:gd name="T10" fmla="*/ 1 w 1"/>
                  <a:gd name="T11" fmla="*/ 1 w 1"/>
                  <a:gd name="T12" fmla="*/ 1 w 1"/>
                  <a:gd name="T13" fmla="*/ 0 w 1"/>
                  <a:gd name="T14" fmla="*/ 0 w 1"/>
                  <a:gd name="T15" fmla="*/ 0 w 1"/>
                  <a:gd name="T16" fmla="*/ 0 w 1"/>
                  <a:gd name="T17" fmla="*/ 0 w 1"/>
                  <a:gd name="T18" fmla="*/ 0 w 1"/>
                  <a:gd name="T19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91" name="Freeform 251"/>
              <p:cNvSpPr>
                <a:spLocks/>
              </p:cNvSpPr>
              <p:nvPr/>
            </p:nvSpPr>
            <p:spPr bwMode="auto">
              <a:xfrm>
                <a:off x="463" y="1437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92" name="Freeform 252"/>
              <p:cNvSpPr>
                <a:spLocks/>
              </p:cNvSpPr>
              <p:nvPr/>
            </p:nvSpPr>
            <p:spPr bwMode="auto">
              <a:xfrm>
                <a:off x="463" y="143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0 w 1"/>
                  <a:gd name="T5" fmla="*/ 0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  <a:gd name="T11" fmla="*/ 1 w 1"/>
                  <a:gd name="T12" fmla="*/ 1 w 1"/>
                  <a:gd name="T13" fmla="*/ 1 w 1"/>
                  <a:gd name="T14" fmla="*/ 1 w 1"/>
                  <a:gd name="T15" fmla="*/ 0 w 1"/>
                  <a:gd name="T16" fmla="*/ 0 w 1"/>
                  <a:gd name="T17" fmla="*/ 0 w 1"/>
                  <a:gd name="T18" fmla="*/ 1 w 1"/>
                  <a:gd name="T19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93" name="Freeform 253"/>
              <p:cNvSpPr>
                <a:spLocks/>
              </p:cNvSpPr>
              <p:nvPr/>
            </p:nvSpPr>
            <p:spPr bwMode="auto">
              <a:xfrm>
                <a:off x="441" y="1444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2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94" name="Freeform 254"/>
              <p:cNvSpPr>
                <a:spLocks/>
              </p:cNvSpPr>
              <p:nvPr/>
            </p:nvSpPr>
            <p:spPr bwMode="auto">
              <a:xfrm>
                <a:off x="441" y="1444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1 h 2"/>
                  <a:gd name="T10" fmla="*/ 0 w 1"/>
                  <a:gd name="T11" fmla="*/ 1 h 2"/>
                  <a:gd name="T12" fmla="*/ 0 w 1"/>
                  <a:gd name="T13" fmla="*/ 0 h 2"/>
                  <a:gd name="T14" fmla="*/ 1 w 1"/>
                  <a:gd name="T15" fmla="*/ 1 h 2"/>
                  <a:gd name="T16" fmla="*/ 1 w 1"/>
                  <a:gd name="T17" fmla="*/ 2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2 h 2"/>
                  <a:gd name="T26" fmla="*/ 1 w 1"/>
                  <a:gd name="T27" fmla="*/ 1 h 2"/>
                  <a:gd name="T28" fmla="*/ 0 w 1"/>
                  <a:gd name="T29" fmla="*/ 0 h 2"/>
                  <a:gd name="T30" fmla="*/ 0 w 1"/>
                  <a:gd name="T31" fmla="*/ 1 h 2"/>
                  <a:gd name="T32" fmla="*/ 0 w 1"/>
                  <a:gd name="T33" fmla="*/ 1 h 2"/>
                  <a:gd name="T34" fmla="*/ 0 w 1"/>
                  <a:gd name="T35" fmla="*/ 2 h 2"/>
                  <a:gd name="T36" fmla="*/ 0 w 1"/>
                  <a:gd name="T37" fmla="*/ 2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95" name="Freeform 255"/>
              <p:cNvSpPr>
                <a:spLocks/>
              </p:cNvSpPr>
              <p:nvPr/>
            </p:nvSpPr>
            <p:spPr bwMode="auto">
              <a:xfrm>
                <a:off x="463" y="143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96" name="Freeform 256"/>
              <p:cNvSpPr>
                <a:spLocks/>
              </p:cNvSpPr>
              <p:nvPr/>
            </p:nvSpPr>
            <p:spPr bwMode="auto">
              <a:xfrm>
                <a:off x="463" y="143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0 w 1"/>
                  <a:gd name="T5" fmla="*/ 1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  <a:gd name="T11" fmla="*/ 1 w 1"/>
                  <a:gd name="T12" fmla="*/ 1 w 1"/>
                  <a:gd name="T13" fmla="*/ 1 w 1"/>
                  <a:gd name="T14" fmla="*/ 1 w 1"/>
                  <a:gd name="T15" fmla="*/ 1 w 1"/>
                  <a:gd name="T16" fmla="*/ 0 w 1"/>
                  <a:gd name="T17" fmla="*/ 1 w 1"/>
                  <a:gd name="T18" fmla="*/ 1 w 1"/>
                  <a:gd name="T19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97" name="Freeform 257"/>
              <p:cNvSpPr>
                <a:spLocks/>
              </p:cNvSpPr>
              <p:nvPr/>
            </p:nvSpPr>
            <p:spPr bwMode="auto">
              <a:xfrm>
                <a:off x="458" y="1352"/>
                <a:ext cx="78" cy="85"/>
              </a:xfrm>
              <a:custGeom>
                <a:avLst/>
                <a:gdLst>
                  <a:gd name="T0" fmla="*/ 32 w 33"/>
                  <a:gd name="T1" fmla="*/ 3 h 36"/>
                  <a:gd name="T2" fmla="*/ 11 w 33"/>
                  <a:gd name="T3" fmla="*/ 15 h 36"/>
                  <a:gd name="T4" fmla="*/ 33 w 33"/>
                  <a:gd name="T5" fmla="*/ 4 h 36"/>
                  <a:gd name="T6" fmla="*/ 2 w 33"/>
                  <a:gd name="T7" fmla="*/ 36 h 36"/>
                  <a:gd name="T8" fmla="*/ 27 w 33"/>
                  <a:gd name="T9" fmla="*/ 2 h 36"/>
                  <a:gd name="T10" fmla="*/ 32 w 33"/>
                  <a:gd name="T11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6">
                    <a:moveTo>
                      <a:pt x="32" y="3"/>
                    </a:moveTo>
                    <a:cubicBezTo>
                      <a:pt x="23" y="5"/>
                      <a:pt x="15" y="6"/>
                      <a:pt x="11" y="15"/>
                    </a:cubicBezTo>
                    <a:cubicBezTo>
                      <a:pt x="17" y="8"/>
                      <a:pt x="24" y="8"/>
                      <a:pt x="33" y="4"/>
                    </a:cubicBezTo>
                    <a:cubicBezTo>
                      <a:pt x="22" y="17"/>
                      <a:pt x="8" y="17"/>
                      <a:pt x="2" y="36"/>
                    </a:cubicBezTo>
                    <a:cubicBezTo>
                      <a:pt x="0" y="26"/>
                      <a:pt x="5" y="0"/>
                      <a:pt x="27" y="2"/>
                    </a:cubicBezTo>
                    <a:cubicBezTo>
                      <a:pt x="30" y="2"/>
                      <a:pt x="31" y="3"/>
                      <a:pt x="3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98" name="Freeform 258"/>
              <p:cNvSpPr>
                <a:spLocks/>
              </p:cNvSpPr>
              <p:nvPr/>
            </p:nvSpPr>
            <p:spPr bwMode="auto">
              <a:xfrm>
                <a:off x="479" y="1363"/>
                <a:ext cx="71" cy="64"/>
              </a:xfrm>
              <a:custGeom>
                <a:avLst/>
                <a:gdLst>
                  <a:gd name="T0" fmla="*/ 25 w 30"/>
                  <a:gd name="T1" fmla="*/ 0 h 27"/>
                  <a:gd name="T2" fmla="*/ 16 w 30"/>
                  <a:gd name="T3" fmla="*/ 20 h 27"/>
                  <a:gd name="T4" fmla="*/ 24 w 30"/>
                  <a:gd name="T5" fmla="*/ 0 h 27"/>
                  <a:gd name="T6" fmla="*/ 0 w 30"/>
                  <a:gd name="T7" fmla="*/ 27 h 27"/>
                  <a:gd name="T8" fmla="*/ 27 w 30"/>
                  <a:gd name="T9" fmla="*/ 6 h 27"/>
                  <a:gd name="T10" fmla="*/ 25 w 30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7">
                    <a:moveTo>
                      <a:pt x="25" y="0"/>
                    </a:moveTo>
                    <a:cubicBezTo>
                      <a:pt x="24" y="9"/>
                      <a:pt x="24" y="16"/>
                      <a:pt x="16" y="20"/>
                    </a:cubicBezTo>
                    <a:cubicBezTo>
                      <a:pt x="22" y="14"/>
                      <a:pt x="21" y="8"/>
                      <a:pt x="24" y="0"/>
                    </a:cubicBezTo>
                    <a:cubicBezTo>
                      <a:pt x="11" y="12"/>
                      <a:pt x="12" y="24"/>
                      <a:pt x="0" y="27"/>
                    </a:cubicBezTo>
                    <a:cubicBezTo>
                      <a:pt x="12" y="27"/>
                      <a:pt x="30" y="23"/>
                      <a:pt x="27" y="6"/>
                    </a:cubicBezTo>
                    <a:cubicBezTo>
                      <a:pt x="27" y="3"/>
                      <a:pt x="25" y="1"/>
                      <a:pt x="25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499" name="Freeform 259"/>
              <p:cNvSpPr>
                <a:spLocks/>
              </p:cNvSpPr>
              <p:nvPr/>
            </p:nvSpPr>
            <p:spPr bwMode="auto">
              <a:xfrm>
                <a:off x="463" y="1399"/>
                <a:ext cx="47" cy="97"/>
              </a:xfrm>
              <a:custGeom>
                <a:avLst/>
                <a:gdLst>
                  <a:gd name="T0" fmla="*/ 18 w 20"/>
                  <a:gd name="T1" fmla="*/ 39 h 41"/>
                  <a:gd name="T2" fmla="*/ 12 w 20"/>
                  <a:gd name="T3" fmla="*/ 40 h 41"/>
                  <a:gd name="T4" fmla="*/ 8 w 20"/>
                  <a:gd name="T5" fmla="*/ 36 h 41"/>
                  <a:gd name="T6" fmla="*/ 9 w 20"/>
                  <a:gd name="T7" fmla="*/ 5 h 41"/>
                  <a:gd name="T8" fmla="*/ 14 w 20"/>
                  <a:gd name="T9" fmla="*/ 1 h 41"/>
                  <a:gd name="T10" fmla="*/ 15 w 20"/>
                  <a:gd name="T11" fmla="*/ 0 h 41"/>
                  <a:gd name="T12" fmla="*/ 4 w 20"/>
                  <a:gd name="T13" fmla="*/ 14 h 41"/>
                  <a:gd name="T14" fmla="*/ 4 w 20"/>
                  <a:gd name="T15" fmla="*/ 30 h 41"/>
                  <a:gd name="T16" fmla="*/ 9 w 20"/>
                  <a:gd name="T17" fmla="*/ 37 h 41"/>
                  <a:gd name="T18" fmla="*/ 15 w 20"/>
                  <a:gd name="T19" fmla="*/ 40 h 41"/>
                  <a:gd name="T20" fmla="*/ 18 w 20"/>
                  <a:gd name="T21" fmla="*/ 39 h 41"/>
                  <a:gd name="T22" fmla="*/ 19 w 20"/>
                  <a:gd name="T23" fmla="*/ 36 h 41"/>
                  <a:gd name="T24" fmla="*/ 17 w 20"/>
                  <a:gd name="T25" fmla="*/ 33 h 41"/>
                  <a:gd name="T26" fmla="*/ 16 w 20"/>
                  <a:gd name="T27" fmla="*/ 33 h 41"/>
                  <a:gd name="T28" fmla="*/ 16 w 20"/>
                  <a:gd name="T29" fmla="*/ 33 h 41"/>
                  <a:gd name="T30" fmla="*/ 17 w 20"/>
                  <a:gd name="T31" fmla="*/ 34 h 41"/>
                  <a:gd name="T32" fmla="*/ 19 w 20"/>
                  <a:gd name="T33" fmla="*/ 36 h 41"/>
                  <a:gd name="T34" fmla="*/ 18 w 20"/>
                  <a:gd name="T35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41">
                    <a:moveTo>
                      <a:pt x="18" y="39"/>
                    </a:moveTo>
                    <a:cubicBezTo>
                      <a:pt x="17" y="41"/>
                      <a:pt x="14" y="40"/>
                      <a:pt x="12" y="40"/>
                    </a:cubicBezTo>
                    <a:cubicBezTo>
                      <a:pt x="11" y="39"/>
                      <a:pt x="9" y="37"/>
                      <a:pt x="8" y="36"/>
                    </a:cubicBezTo>
                    <a:cubicBezTo>
                      <a:pt x="0" y="28"/>
                      <a:pt x="1" y="14"/>
                      <a:pt x="9" y="5"/>
                    </a:cubicBezTo>
                    <a:cubicBezTo>
                      <a:pt x="11" y="3"/>
                      <a:pt x="12" y="2"/>
                      <a:pt x="14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0" y="3"/>
                      <a:pt x="6" y="8"/>
                      <a:pt x="4" y="14"/>
                    </a:cubicBezTo>
                    <a:cubicBezTo>
                      <a:pt x="2" y="19"/>
                      <a:pt x="2" y="25"/>
                      <a:pt x="4" y="30"/>
                    </a:cubicBezTo>
                    <a:cubicBezTo>
                      <a:pt x="5" y="33"/>
                      <a:pt x="7" y="35"/>
                      <a:pt x="9" y="37"/>
                    </a:cubicBezTo>
                    <a:cubicBezTo>
                      <a:pt x="11" y="39"/>
                      <a:pt x="13" y="40"/>
                      <a:pt x="15" y="40"/>
                    </a:cubicBezTo>
                    <a:cubicBezTo>
                      <a:pt x="17" y="40"/>
                      <a:pt x="18" y="40"/>
                      <a:pt x="18" y="39"/>
                    </a:cubicBezTo>
                    <a:cubicBezTo>
                      <a:pt x="19" y="38"/>
                      <a:pt x="19" y="37"/>
                      <a:pt x="19" y="36"/>
                    </a:cubicBezTo>
                    <a:cubicBezTo>
                      <a:pt x="19" y="35"/>
                      <a:pt x="18" y="34"/>
                      <a:pt x="17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4"/>
                    </a:cubicBezTo>
                    <a:cubicBezTo>
                      <a:pt x="18" y="34"/>
                      <a:pt x="19" y="35"/>
                      <a:pt x="19" y="36"/>
                    </a:cubicBezTo>
                    <a:cubicBezTo>
                      <a:pt x="20" y="37"/>
                      <a:pt x="19" y="38"/>
                      <a:pt x="18" y="3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500" name="Freeform 260"/>
              <p:cNvSpPr>
                <a:spLocks/>
              </p:cNvSpPr>
              <p:nvPr/>
            </p:nvSpPr>
            <p:spPr bwMode="auto">
              <a:xfrm>
                <a:off x="465" y="1437"/>
                <a:ext cx="9" cy="7"/>
              </a:xfrm>
              <a:custGeom>
                <a:avLst/>
                <a:gdLst>
                  <a:gd name="T0" fmla="*/ 0 w 4"/>
                  <a:gd name="T1" fmla="*/ 2 h 3"/>
                  <a:gd name="T2" fmla="*/ 1 w 4"/>
                  <a:gd name="T3" fmla="*/ 0 h 3"/>
                  <a:gd name="T4" fmla="*/ 3 w 4"/>
                  <a:gd name="T5" fmla="*/ 1 h 3"/>
                  <a:gd name="T6" fmla="*/ 3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2" y="3"/>
                      <a:pt x="1" y="3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4" name="Group 462"/>
            <p:cNvGrpSpPr>
              <a:grpSpLocks/>
            </p:cNvGrpSpPr>
            <p:nvPr/>
          </p:nvGrpSpPr>
          <p:grpSpPr bwMode="auto">
            <a:xfrm>
              <a:off x="465" y="341"/>
              <a:ext cx="1783" cy="1769"/>
              <a:chOff x="465" y="341"/>
              <a:chExt cx="1783" cy="1769"/>
            </a:xfrm>
            <a:grpFill/>
          </p:grpSpPr>
          <p:sp>
            <p:nvSpPr>
              <p:cNvPr id="101" name="Freeform 262"/>
              <p:cNvSpPr>
                <a:spLocks/>
              </p:cNvSpPr>
              <p:nvPr/>
            </p:nvSpPr>
            <p:spPr bwMode="auto">
              <a:xfrm>
                <a:off x="465" y="1437"/>
                <a:ext cx="7" cy="7"/>
              </a:xfrm>
              <a:custGeom>
                <a:avLst/>
                <a:gdLst>
                  <a:gd name="T0" fmla="*/ 0 w 3"/>
                  <a:gd name="T1" fmla="*/ 2 h 3"/>
                  <a:gd name="T2" fmla="*/ 0 w 3"/>
                  <a:gd name="T3" fmla="*/ 2 h 3"/>
                  <a:gd name="T4" fmla="*/ 0 w 3"/>
                  <a:gd name="T5" fmla="*/ 1 h 3"/>
                  <a:gd name="T6" fmla="*/ 1 w 3"/>
                  <a:gd name="T7" fmla="*/ 0 h 3"/>
                  <a:gd name="T8" fmla="*/ 2 w 3"/>
                  <a:gd name="T9" fmla="*/ 0 h 3"/>
                  <a:gd name="T10" fmla="*/ 3 w 3"/>
                  <a:gd name="T11" fmla="*/ 1 h 3"/>
                  <a:gd name="T12" fmla="*/ 3 w 3"/>
                  <a:gd name="T13" fmla="*/ 2 h 3"/>
                  <a:gd name="T14" fmla="*/ 3 w 3"/>
                  <a:gd name="T15" fmla="*/ 3 h 3"/>
                  <a:gd name="T16" fmla="*/ 1 w 3"/>
                  <a:gd name="T17" fmla="*/ 3 h 3"/>
                  <a:gd name="T18" fmla="*/ 0 w 3"/>
                  <a:gd name="T19" fmla="*/ 2 h 3"/>
                  <a:gd name="T20" fmla="*/ 0 w 3"/>
                  <a:gd name="T21" fmla="*/ 2 h 3"/>
                  <a:gd name="T22" fmla="*/ 0 w 3"/>
                  <a:gd name="T23" fmla="*/ 2 h 3"/>
                  <a:gd name="T24" fmla="*/ 1 w 3"/>
                  <a:gd name="T25" fmla="*/ 3 h 3"/>
                  <a:gd name="T26" fmla="*/ 3 w 3"/>
                  <a:gd name="T27" fmla="*/ 3 h 3"/>
                  <a:gd name="T28" fmla="*/ 3 w 3"/>
                  <a:gd name="T29" fmla="*/ 2 h 3"/>
                  <a:gd name="T30" fmla="*/ 3 w 3"/>
                  <a:gd name="T31" fmla="*/ 1 h 3"/>
                  <a:gd name="T32" fmla="*/ 2 w 3"/>
                  <a:gd name="T33" fmla="*/ 0 h 3"/>
                  <a:gd name="T34" fmla="*/ 1 w 3"/>
                  <a:gd name="T35" fmla="*/ 0 h 3"/>
                  <a:gd name="T36" fmla="*/ 0 w 3"/>
                  <a:gd name="T37" fmla="*/ 1 h 3"/>
                  <a:gd name="T38" fmla="*/ 0 w 3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2" name="Freeform 263"/>
              <p:cNvSpPr>
                <a:spLocks/>
              </p:cNvSpPr>
              <p:nvPr/>
            </p:nvSpPr>
            <p:spPr bwMode="auto">
              <a:xfrm>
                <a:off x="465" y="1446"/>
                <a:ext cx="7" cy="7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1" y="3"/>
                      <a:pt x="1" y="3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3" name="Freeform 264"/>
              <p:cNvSpPr>
                <a:spLocks/>
              </p:cNvSpPr>
              <p:nvPr/>
            </p:nvSpPr>
            <p:spPr bwMode="auto">
              <a:xfrm>
                <a:off x="465" y="1446"/>
                <a:ext cx="7" cy="7"/>
              </a:xfrm>
              <a:custGeom>
                <a:avLst/>
                <a:gdLst>
                  <a:gd name="T0" fmla="*/ 0 w 3"/>
                  <a:gd name="T1" fmla="*/ 2 h 3"/>
                  <a:gd name="T2" fmla="*/ 0 w 3"/>
                  <a:gd name="T3" fmla="*/ 2 h 3"/>
                  <a:gd name="T4" fmla="*/ 0 w 3"/>
                  <a:gd name="T5" fmla="*/ 1 h 3"/>
                  <a:gd name="T6" fmla="*/ 1 w 3"/>
                  <a:gd name="T7" fmla="*/ 0 h 3"/>
                  <a:gd name="T8" fmla="*/ 2 w 3"/>
                  <a:gd name="T9" fmla="*/ 1 h 3"/>
                  <a:gd name="T10" fmla="*/ 3 w 3"/>
                  <a:gd name="T11" fmla="*/ 2 h 3"/>
                  <a:gd name="T12" fmla="*/ 3 w 3"/>
                  <a:gd name="T13" fmla="*/ 3 h 3"/>
                  <a:gd name="T14" fmla="*/ 2 w 3"/>
                  <a:gd name="T15" fmla="*/ 3 h 3"/>
                  <a:gd name="T16" fmla="*/ 1 w 3"/>
                  <a:gd name="T17" fmla="*/ 3 h 3"/>
                  <a:gd name="T18" fmla="*/ 0 w 3"/>
                  <a:gd name="T19" fmla="*/ 2 h 3"/>
                  <a:gd name="T20" fmla="*/ 0 w 3"/>
                  <a:gd name="T21" fmla="*/ 2 h 3"/>
                  <a:gd name="T22" fmla="*/ 0 w 3"/>
                  <a:gd name="T23" fmla="*/ 2 h 3"/>
                  <a:gd name="T24" fmla="*/ 1 w 3"/>
                  <a:gd name="T25" fmla="*/ 3 h 3"/>
                  <a:gd name="T26" fmla="*/ 2 w 3"/>
                  <a:gd name="T27" fmla="*/ 3 h 3"/>
                  <a:gd name="T28" fmla="*/ 3 w 3"/>
                  <a:gd name="T29" fmla="*/ 3 h 3"/>
                  <a:gd name="T30" fmla="*/ 3 w 3"/>
                  <a:gd name="T31" fmla="*/ 2 h 3"/>
                  <a:gd name="T32" fmla="*/ 2 w 3"/>
                  <a:gd name="T33" fmla="*/ 1 h 3"/>
                  <a:gd name="T34" fmla="*/ 1 w 3"/>
                  <a:gd name="T35" fmla="*/ 0 h 3"/>
                  <a:gd name="T36" fmla="*/ 0 w 3"/>
                  <a:gd name="T37" fmla="*/ 1 h 3"/>
                  <a:gd name="T38" fmla="*/ 0 w 3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4" name="Freeform 265"/>
              <p:cNvSpPr>
                <a:spLocks/>
              </p:cNvSpPr>
              <p:nvPr/>
            </p:nvSpPr>
            <p:spPr bwMode="auto">
              <a:xfrm>
                <a:off x="467" y="1465"/>
                <a:ext cx="7" cy="7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0 h 3"/>
                  <a:gd name="T4" fmla="*/ 3 w 3"/>
                  <a:gd name="T5" fmla="*/ 1 h 3"/>
                  <a:gd name="T6" fmla="*/ 2 w 3"/>
                  <a:gd name="T7" fmla="*/ 2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5" name="Freeform 266"/>
              <p:cNvSpPr>
                <a:spLocks/>
              </p:cNvSpPr>
              <p:nvPr/>
            </p:nvSpPr>
            <p:spPr bwMode="auto">
              <a:xfrm>
                <a:off x="467" y="1465"/>
                <a:ext cx="7" cy="5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2 h 2"/>
                  <a:gd name="T4" fmla="*/ 1 w 3"/>
                  <a:gd name="T5" fmla="*/ 1 h 2"/>
                  <a:gd name="T6" fmla="*/ 1 w 3"/>
                  <a:gd name="T7" fmla="*/ 0 h 2"/>
                  <a:gd name="T8" fmla="*/ 2 w 3"/>
                  <a:gd name="T9" fmla="*/ 0 h 2"/>
                  <a:gd name="T10" fmla="*/ 3 w 3"/>
                  <a:gd name="T11" fmla="*/ 1 h 2"/>
                  <a:gd name="T12" fmla="*/ 3 w 3"/>
                  <a:gd name="T13" fmla="*/ 2 h 2"/>
                  <a:gd name="T14" fmla="*/ 2 w 3"/>
                  <a:gd name="T15" fmla="*/ 2 h 2"/>
                  <a:gd name="T16" fmla="*/ 1 w 3"/>
                  <a:gd name="T17" fmla="*/ 2 h 2"/>
                  <a:gd name="T18" fmla="*/ 1 w 3"/>
                  <a:gd name="T19" fmla="*/ 2 h 2"/>
                  <a:gd name="T20" fmla="*/ 1 w 3"/>
                  <a:gd name="T21" fmla="*/ 2 h 2"/>
                  <a:gd name="T22" fmla="*/ 1 w 3"/>
                  <a:gd name="T23" fmla="*/ 2 h 2"/>
                  <a:gd name="T24" fmla="*/ 1 w 3"/>
                  <a:gd name="T25" fmla="*/ 2 h 2"/>
                  <a:gd name="T26" fmla="*/ 2 w 3"/>
                  <a:gd name="T27" fmla="*/ 2 h 2"/>
                  <a:gd name="T28" fmla="*/ 3 w 3"/>
                  <a:gd name="T29" fmla="*/ 2 h 2"/>
                  <a:gd name="T30" fmla="*/ 3 w 3"/>
                  <a:gd name="T31" fmla="*/ 1 h 2"/>
                  <a:gd name="T32" fmla="*/ 2 w 3"/>
                  <a:gd name="T33" fmla="*/ 0 h 2"/>
                  <a:gd name="T34" fmla="*/ 1 w 3"/>
                  <a:gd name="T35" fmla="*/ 0 h 2"/>
                  <a:gd name="T36" fmla="*/ 1 w 3"/>
                  <a:gd name="T37" fmla="*/ 1 h 2"/>
                  <a:gd name="T38" fmla="*/ 1 w 3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6" name="Freeform 267"/>
              <p:cNvSpPr>
                <a:spLocks/>
              </p:cNvSpPr>
              <p:nvPr/>
            </p:nvSpPr>
            <p:spPr bwMode="auto">
              <a:xfrm>
                <a:off x="465" y="1455"/>
                <a:ext cx="7" cy="8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0 h 3"/>
                  <a:gd name="T4" fmla="*/ 3 w 3"/>
                  <a:gd name="T5" fmla="*/ 1 h 3"/>
                  <a:gd name="T6" fmla="*/ 2 w 3"/>
                  <a:gd name="T7" fmla="*/ 3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1" y="3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7" name="Freeform 268"/>
              <p:cNvSpPr>
                <a:spLocks/>
              </p:cNvSpPr>
              <p:nvPr/>
            </p:nvSpPr>
            <p:spPr bwMode="auto">
              <a:xfrm>
                <a:off x="465" y="1455"/>
                <a:ext cx="7" cy="8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2 h 3"/>
                  <a:gd name="T4" fmla="*/ 0 w 3"/>
                  <a:gd name="T5" fmla="*/ 1 h 3"/>
                  <a:gd name="T6" fmla="*/ 1 w 3"/>
                  <a:gd name="T7" fmla="*/ 0 h 3"/>
                  <a:gd name="T8" fmla="*/ 2 w 3"/>
                  <a:gd name="T9" fmla="*/ 1 h 3"/>
                  <a:gd name="T10" fmla="*/ 3 w 3"/>
                  <a:gd name="T11" fmla="*/ 1 h 3"/>
                  <a:gd name="T12" fmla="*/ 3 w 3"/>
                  <a:gd name="T13" fmla="*/ 2 h 3"/>
                  <a:gd name="T14" fmla="*/ 2 w 3"/>
                  <a:gd name="T15" fmla="*/ 3 h 3"/>
                  <a:gd name="T16" fmla="*/ 1 w 3"/>
                  <a:gd name="T17" fmla="*/ 3 h 3"/>
                  <a:gd name="T18" fmla="*/ 1 w 3"/>
                  <a:gd name="T19" fmla="*/ 2 h 3"/>
                  <a:gd name="T20" fmla="*/ 1 w 3"/>
                  <a:gd name="T21" fmla="*/ 2 h 3"/>
                  <a:gd name="T22" fmla="*/ 1 w 3"/>
                  <a:gd name="T23" fmla="*/ 2 h 3"/>
                  <a:gd name="T24" fmla="*/ 1 w 3"/>
                  <a:gd name="T25" fmla="*/ 3 h 3"/>
                  <a:gd name="T26" fmla="*/ 2 w 3"/>
                  <a:gd name="T27" fmla="*/ 3 h 3"/>
                  <a:gd name="T28" fmla="*/ 3 w 3"/>
                  <a:gd name="T29" fmla="*/ 2 h 3"/>
                  <a:gd name="T30" fmla="*/ 3 w 3"/>
                  <a:gd name="T31" fmla="*/ 1 h 3"/>
                  <a:gd name="T32" fmla="*/ 2 w 3"/>
                  <a:gd name="T33" fmla="*/ 1 h 3"/>
                  <a:gd name="T34" fmla="*/ 1 w 3"/>
                  <a:gd name="T35" fmla="*/ 0 h 3"/>
                  <a:gd name="T36" fmla="*/ 0 w 3"/>
                  <a:gd name="T37" fmla="*/ 1 h 3"/>
                  <a:gd name="T38" fmla="*/ 1 w 3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8" name="Freeform 269"/>
              <p:cNvSpPr>
                <a:spLocks/>
              </p:cNvSpPr>
              <p:nvPr/>
            </p:nvSpPr>
            <p:spPr bwMode="auto">
              <a:xfrm>
                <a:off x="472" y="1474"/>
                <a:ext cx="5" cy="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2 w 2"/>
                  <a:gd name="T5" fmla="*/ 0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09" name="Freeform 270"/>
              <p:cNvSpPr>
                <a:spLocks/>
              </p:cNvSpPr>
              <p:nvPr/>
            </p:nvSpPr>
            <p:spPr bwMode="auto">
              <a:xfrm>
                <a:off x="472" y="1474"/>
                <a:ext cx="5" cy="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2 w 2"/>
                  <a:gd name="T11" fmla="*/ 0 h 1"/>
                  <a:gd name="T12" fmla="*/ 2 w 2"/>
                  <a:gd name="T13" fmla="*/ 1 h 1"/>
                  <a:gd name="T14" fmla="*/ 2 w 2"/>
                  <a:gd name="T15" fmla="*/ 1 h 1"/>
                  <a:gd name="T16" fmla="*/ 1 w 2"/>
                  <a:gd name="T17" fmla="*/ 1 h 1"/>
                  <a:gd name="T18" fmla="*/ 0 w 2"/>
                  <a:gd name="T19" fmla="*/ 1 h 1"/>
                  <a:gd name="T20" fmla="*/ 0 w 2"/>
                  <a:gd name="T21" fmla="*/ 1 h 1"/>
                  <a:gd name="T22" fmla="*/ 0 w 2"/>
                  <a:gd name="T23" fmla="*/ 1 h 1"/>
                  <a:gd name="T24" fmla="*/ 1 w 2"/>
                  <a:gd name="T25" fmla="*/ 1 h 1"/>
                  <a:gd name="T26" fmla="*/ 2 w 2"/>
                  <a:gd name="T27" fmla="*/ 1 h 1"/>
                  <a:gd name="T28" fmla="*/ 2 w 2"/>
                  <a:gd name="T29" fmla="*/ 1 h 1"/>
                  <a:gd name="T30" fmla="*/ 2 w 2"/>
                  <a:gd name="T31" fmla="*/ 0 h 1"/>
                  <a:gd name="T32" fmla="*/ 1 w 2"/>
                  <a:gd name="T33" fmla="*/ 0 h 1"/>
                  <a:gd name="T34" fmla="*/ 1 w 2"/>
                  <a:gd name="T35" fmla="*/ 0 h 1"/>
                  <a:gd name="T36" fmla="*/ 0 w 2"/>
                  <a:gd name="T37" fmla="*/ 0 h 1"/>
                  <a:gd name="T38" fmla="*/ 0 w 2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0" name="Freeform 271"/>
              <p:cNvSpPr>
                <a:spLocks/>
              </p:cNvSpPr>
              <p:nvPr/>
            </p:nvSpPr>
            <p:spPr bwMode="auto">
              <a:xfrm>
                <a:off x="477" y="147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1" name="Freeform 272"/>
              <p:cNvSpPr>
                <a:spLocks/>
              </p:cNvSpPr>
              <p:nvPr/>
            </p:nvSpPr>
            <p:spPr bwMode="auto">
              <a:xfrm>
                <a:off x="477" y="147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1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2" name="Freeform 273"/>
              <p:cNvSpPr>
                <a:spLocks/>
              </p:cNvSpPr>
              <p:nvPr/>
            </p:nvSpPr>
            <p:spPr bwMode="auto">
              <a:xfrm>
                <a:off x="481" y="1484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3" name="Freeform 274"/>
              <p:cNvSpPr>
                <a:spLocks/>
              </p:cNvSpPr>
              <p:nvPr/>
            </p:nvSpPr>
            <p:spPr bwMode="auto">
              <a:xfrm>
                <a:off x="481" y="1484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0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1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4" name="Freeform 275"/>
              <p:cNvSpPr>
                <a:spLocks/>
              </p:cNvSpPr>
              <p:nvPr/>
            </p:nvSpPr>
            <p:spPr bwMode="auto">
              <a:xfrm>
                <a:off x="467" y="1427"/>
                <a:ext cx="10" cy="7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  <a:gd name="T6" fmla="*/ 2 w 4"/>
                  <a:gd name="T7" fmla="*/ 3 h 3"/>
                  <a:gd name="T8" fmla="*/ 1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2" y="3"/>
                      <a:pt x="1" y="3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5" name="Freeform 276"/>
              <p:cNvSpPr>
                <a:spLocks/>
              </p:cNvSpPr>
              <p:nvPr/>
            </p:nvSpPr>
            <p:spPr bwMode="auto">
              <a:xfrm>
                <a:off x="467" y="1427"/>
                <a:ext cx="7" cy="7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2 h 3"/>
                  <a:gd name="T4" fmla="*/ 1 w 3"/>
                  <a:gd name="T5" fmla="*/ 1 h 3"/>
                  <a:gd name="T6" fmla="*/ 1 w 3"/>
                  <a:gd name="T7" fmla="*/ 1 h 3"/>
                  <a:gd name="T8" fmla="*/ 3 w 3"/>
                  <a:gd name="T9" fmla="*/ 1 h 3"/>
                  <a:gd name="T10" fmla="*/ 3 w 3"/>
                  <a:gd name="T11" fmla="*/ 2 h 3"/>
                  <a:gd name="T12" fmla="*/ 3 w 3"/>
                  <a:gd name="T13" fmla="*/ 3 h 3"/>
                  <a:gd name="T14" fmla="*/ 2 w 3"/>
                  <a:gd name="T15" fmla="*/ 3 h 3"/>
                  <a:gd name="T16" fmla="*/ 1 w 3"/>
                  <a:gd name="T17" fmla="*/ 3 h 3"/>
                  <a:gd name="T18" fmla="*/ 1 w 3"/>
                  <a:gd name="T19" fmla="*/ 2 h 3"/>
                  <a:gd name="T20" fmla="*/ 1 w 3"/>
                  <a:gd name="T21" fmla="*/ 2 h 3"/>
                  <a:gd name="T22" fmla="*/ 1 w 3"/>
                  <a:gd name="T23" fmla="*/ 2 h 3"/>
                  <a:gd name="T24" fmla="*/ 1 w 3"/>
                  <a:gd name="T25" fmla="*/ 3 h 3"/>
                  <a:gd name="T26" fmla="*/ 2 w 3"/>
                  <a:gd name="T27" fmla="*/ 3 h 3"/>
                  <a:gd name="T28" fmla="*/ 3 w 3"/>
                  <a:gd name="T29" fmla="*/ 3 h 3"/>
                  <a:gd name="T30" fmla="*/ 3 w 3"/>
                  <a:gd name="T31" fmla="*/ 2 h 3"/>
                  <a:gd name="T32" fmla="*/ 3 w 3"/>
                  <a:gd name="T33" fmla="*/ 1 h 3"/>
                  <a:gd name="T34" fmla="*/ 1 w 3"/>
                  <a:gd name="T35" fmla="*/ 1 h 3"/>
                  <a:gd name="T36" fmla="*/ 1 w 3"/>
                  <a:gd name="T37" fmla="*/ 1 h 3"/>
                  <a:gd name="T38" fmla="*/ 1 w 3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6" name="Freeform 277"/>
              <p:cNvSpPr>
                <a:spLocks/>
              </p:cNvSpPr>
              <p:nvPr/>
            </p:nvSpPr>
            <p:spPr bwMode="auto">
              <a:xfrm>
                <a:off x="486" y="1489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7" name="Freeform 278"/>
              <p:cNvSpPr>
                <a:spLocks/>
              </p:cNvSpPr>
              <p:nvPr/>
            </p:nvSpPr>
            <p:spPr bwMode="auto">
              <a:xfrm>
                <a:off x="486" y="1489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1 h 1"/>
                  <a:gd name="T14" fmla="*/ 1 w 1"/>
                  <a:gd name="T15" fmla="*/ 1 h 1"/>
                  <a:gd name="T16" fmla="*/ 0 w 1"/>
                  <a:gd name="T17" fmla="*/ 1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0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8" name="Freeform 279"/>
              <p:cNvSpPr>
                <a:spLocks/>
              </p:cNvSpPr>
              <p:nvPr/>
            </p:nvSpPr>
            <p:spPr bwMode="auto">
              <a:xfrm>
                <a:off x="472" y="1420"/>
                <a:ext cx="7" cy="7"/>
              </a:xfrm>
              <a:custGeom>
                <a:avLst/>
                <a:gdLst>
                  <a:gd name="T0" fmla="*/ 0 w 3"/>
                  <a:gd name="T1" fmla="*/ 1 h 3"/>
                  <a:gd name="T2" fmla="*/ 1 w 3"/>
                  <a:gd name="T3" fmla="*/ 0 h 3"/>
                  <a:gd name="T4" fmla="*/ 3 w 3"/>
                  <a:gd name="T5" fmla="*/ 1 h 3"/>
                  <a:gd name="T6" fmla="*/ 2 w 3"/>
                  <a:gd name="T7" fmla="*/ 2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2"/>
                      <a:pt x="2" y="3"/>
                      <a:pt x="2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19" name="Freeform 280"/>
              <p:cNvSpPr>
                <a:spLocks/>
              </p:cNvSpPr>
              <p:nvPr/>
            </p:nvSpPr>
            <p:spPr bwMode="auto">
              <a:xfrm>
                <a:off x="472" y="1420"/>
                <a:ext cx="7" cy="7"/>
              </a:xfrm>
              <a:custGeom>
                <a:avLst/>
                <a:gdLst>
                  <a:gd name="T0" fmla="*/ 0 w 3"/>
                  <a:gd name="T1" fmla="*/ 1 h 3"/>
                  <a:gd name="T2" fmla="*/ 0 w 3"/>
                  <a:gd name="T3" fmla="*/ 1 h 3"/>
                  <a:gd name="T4" fmla="*/ 0 w 3"/>
                  <a:gd name="T5" fmla="*/ 0 h 3"/>
                  <a:gd name="T6" fmla="*/ 1 w 3"/>
                  <a:gd name="T7" fmla="*/ 0 h 3"/>
                  <a:gd name="T8" fmla="*/ 2 w 3"/>
                  <a:gd name="T9" fmla="*/ 0 h 3"/>
                  <a:gd name="T10" fmla="*/ 3 w 3"/>
                  <a:gd name="T11" fmla="*/ 1 h 3"/>
                  <a:gd name="T12" fmla="*/ 3 w 3"/>
                  <a:gd name="T13" fmla="*/ 2 h 3"/>
                  <a:gd name="T14" fmla="*/ 2 w 3"/>
                  <a:gd name="T15" fmla="*/ 2 h 3"/>
                  <a:gd name="T16" fmla="*/ 1 w 3"/>
                  <a:gd name="T17" fmla="*/ 2 h 3"/>
                  <a:gd name="T18" fmla="*/ 0 w 3"/>
                  <a:gd name="T19" fmla="*/ 1 h 3"/>
                  <a:gd name="T20" fmla="*/ 0 w 3"/>
                  <a:gd name="T21" fmla="*/ 1 h 3"/>
                  <a:gd name="T22" fmla="*/ 0 w 3"/>
                  <a:gd name="T23" fmla="*/ 1 h 3"/>
                  <a:gd name="T24" fmla="*/ 1 w 3"/>
                  <a:gd name="T25" fmla="*/ 2 h 3"/>
                  <a:gd name="T26" fmla="*/ 2 w 3"/>
                  <a:gd name="T27" fmla="*/ 3 h 3"/>
                  <a:gd name="T28" fmla="*/ 3 w 3"/>
                  <a:gd name="T29" fmla="*/ 2 h 3"/>
                  <a:gd name="T30" fmla="*/ 3 w 3"/>
                  <a:gd name="T31" fmla="*/ 1 h 3"/>
                  <a:gd name="T32" fmla="*/ 2 w 3"/>
                  <a:gd name="T33" fmla="*/ 0 h 3"/>
                  <a:gd name="T34" fmla="*/ 1 w 3"/>
                  <a:gd name="T35" fmla="*/ 0 h 3"/>
                  <a:gd name="T36" fmla="*/ 0 w 3"/>
                  <a:gd name="T37" fmla="*/ 0 h 3"/>
                  <a:gd name="T38" fmla="*/ 0 w 3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0" name="Freeform 281"/>
              <p:cNvSpPr>
                <a:spLocks/>
              </p:cNvSpPr>
              <p:nvPr/>
            </p:nvSpPr>
            <p:spPr bwMode="auto">
              <a:xfrm>
                <a:off x="477" y="1413"/>
                <a:ext cx="7" cy="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0 h 2"/>
                  <a:gd name="T4" fmla="*/ 2 w 3"/>
                  <a:gd name="T5" fmla="*/ 1 h 2"/>
                  <a:gd name="T6" fmla="*/ 2 w 3"/>
                  <a:gd name="T7" fmla="*/ 2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1" name="Freeform 282"/>
              <p:cNvSpPr>
                <a:spLocks/>
              </p:cNvSpPr>
              <p:nvPr/>
            </p:nvSpPr>
            <p:spPr bwMode="auto">
              <a:xfrm>
                <a:off x="477" y="1413"/>
                <a:ext cx="7" cy="5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0 h 2"/>
                  <a:gd name="T6" fmla="*/ 1 w 3"/>
                  <a:gd name="T7" fmla="*/ 0 h 2"/>
                  <a:gd name="T8" fmla="*/ 2 w 3"/>
                  <a:gd name="T9" fmla="*/ 0 h 2"/>
                  <a:gd name="T10" fmla="*/ 2 w 3"/>
                  <a:gd name="T11" fmla="*/ 1 h 2"/>
                  <a:gd name="T12" fmla="*/ 2 w 3"/>
                  <a:gd name="T13" fmla="*/ 2 h 2"/>
                  <a:gd name="T14" fmla="*/ 2 w 3"/>
                  <a:gd name="T15" fmla="*/ 2 h 2"/>
                  <a:gd name="T16" fmla="*/ 1 w 3"/>
                  <a:gd name="T17" fmla="*/ 2 h 2"/>
                  <a:gd name="T18" fmla="*/ 0 w 3"/>
                  <a:gd name="T19" fmla="*/ 1 h 2"/>
                  <a:gd name="T20" fmla="*/ 0 w 3"/>
                  <a:gd name="T21" fmla="*/ 1 h 2"/>
                  <a:gd name="T22" fmla="*/ 0 w 3"/>
                  <a:gd name="T23" fmla="*/ 1 h 2"/>
                  <a:gd name="T24" fmla="*/ 1 w 3"/>
                  <a:gd name="T25" fmla="*/ 2 h 2"/>
                  <a:gd name="T26" fmla="*/ 2 w 3"/>
                  <a:gd name="T27" fmla="*/ 2 h 2"/>
                  <a:gd name="T28" fmla="*/ 2 w 3"/>
                  <a:gd name="T29" fmla="*/ 2 h 2"/>
                  <a:gd name="T30" fmla="*/ 2 w 3"/>
                  <a:gd name="T31" fmla="*/ 1 h 2"/>
                  <a:gd name="T32" fmla="*/ 2 w 3"/>
                  <a:gd name="T33" fmla="*/ 0 h 2"/>
                  <a:gd name="T34" fmla="*/ 1 w 3"/>
                  <a:gd name="T35" fmla="*/ 0 h 2"/>
                  <a:gd name="T36" fmla="*/ 0 w 3"/>
                  <a:gd name="T37" fmla="*/ 0 h 2"/>
                  <a:gd name="T38" fmla="*/ 0 w 3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2" name="Freeform 283"/>
              <p:cNvSpPr>
                <a:spLocks/>
              </p:cNvSpPr>
              <p:nvPr/>
            </p:nvSpPr>
            <p:spPr bwMode="auto">
              <a:xfrm>
                <a:off x="481" y="1408"/>
                <a:ext cx="5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  <a:gd name="T6" fmla="*/ 2 w 2"/>
                  <a:gd name="T7" fmla="*/ 2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3" name="Freeform 284"/>
              <p:cNvSpPr>
                <a:spLocks/>
              </p:cNvSpPr>
              <p:nvPr/>
            </p:nvSpPr>
            <p:spPr bwMode="auto">
              <a:xfrm>
                <a:off x="481" y="1408"/>
                <a:ext cx="5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0 h 2"/>
                  <a:gd name="T8" fmla="*/ 2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2 h 2"/>
                  <a:gd name="T16" fmla="*/ 1 w 2"/>
                  <a:gd name="T17" fmla="*/ 1 h 2"/>
                  <a:gd name="T18" fmla="*/ 1 w 2"/>
                  <a:gd name="T19" fmla="*/ 1 h 2"/>
                  <a:gd name="T20" fmla="*/ 1 w 2"/>
                  <a:gd name="T21" fmla="*/ 1 h 2"/>
                  <a:gd name="T22" fmla="*/ 1 w 2"/>
                  <a:gd name="T23" fmla="*/ 1 h 2"/>
                  <a:gd name="T24" fmla="*/ 1 w 2"/>
                  <a:gd name="T25" fmla="*/ 1 h 2"/>
                  <a:gd name="T26" fmla="*/ 2 w 2"/>
                  <a:gd name="T27" fmla="*/ 2 h 2"/>
                  <a:gd name="T28" fmla="*/ 2 w 2"/>
                  <a:gd name="T29" fmla="*/ 1 h 2"/>
                  <a:gd name="T30" fmla="*/ 2 w 2"/>
                  <a:gd name="T31" fmla="*/ 1 h 2"/>
                  <a:gd name="T32" fmla="*/ 2 w 2"/>
                  <a:gd name="T33" fmla="*/ 0 h 2"/>
                  <a:gd name="T34" fmla="*/ 1 w 2"/>
                  <a:gd name="T35" fmla="*/ 0 h 2"/>
                  <a:gd name="T36" fmla="*/ 1 w 2"/>
                  <a:gd name="T37" fmla="*/ 0 h 2"/>
                  <a:gd name="T38" fmla="*/ 1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4" name="Freeform 285"/>
              <p:cNvSpPr>
                <a:spLocks/>
              </p:cNvSpPr>
              <p:nvPr/>
            </p:nvSpPr>
            <p:spPr bwMode="auto">
              <a:xfrm>
                <a:off x="1341" y="645"/>
                <a:ext cx="623" cy="501"/>
              </a:xfrm>
              <a:custGeom>
                <a:avLst/>
                <a:gdLst>
                  <a:gd name="T0" fmla="*/ 250 w 264"/>
                  <a:gd name="T1" fmla="*/ 0 h 212"/>
                  <a:gd name="T2" fmla="*/ 226 w 264"/>
                  <a:gd name="T3" fmla="*/ 86 h 212"/>
                  <a:gd name="T4" fmla="*/ 144 w 264"/>
                  <a:gd name="T5" fmla="*/ 120 h 212"/>
                  <a:gd name="T6" fmla="*/ 1 w 264"/>
                  <a:gd name="T7" fmla="*/ 205 h 212"/>
                  <a:gd name="T8" fmla="*/ 4 w 264"/>
                  <a:gd name="T9" fmla="*/ 212 h 212"/>
                  <a:gd name="T10" fmla="*/ 142 w 264"/>
                  <a:gd name="T11" fmla="*/ 127 h 212"/>
                  <a:gd name="T12" fmla="*/ 227 w 264"/>
                  <a:gd name="T13" fmla="*/ 96 h 212"/>
                  <a:gd name="T14" fmla="*/ 254 w 264"/>
                  <a:gd name="T15" fmla="*/ 7 h 212"/>
                  <a:gd name="T16" fmla="*/ 250 w 264"/>
                  <a:gd name="T1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212">
                    <a:moveTo>
                      <a:pt x="250" y="0"/>
                    </a:moveTo>
                    <a:cubicBezTo>
                      <a:pt x="260" y="35"/>
                      <a:pt x="245" y="65"/>
                      <a:pt x="226" y="86"/>
                    </a:cubicBezTo>
                    <a:cubicBezTo>
                      <a:pt x="203" y="112"/>
                      <a:pt x="174" y="118"/>
                      <a:pt x="144" y="120"/>
                    </a:cubicBezTo>
                    <a:cubicBezTo>
                      <a:pt x="95" y="124"/>
                      <a:pt x="18" y="126"/>
                      <a:pt x="1" y="205"/>
                    </a:cubicBezTo>
                    <a:cubicBezTo>
                      <a:pt x="0" y="207"/>
                      <a:pt x="5" y="210"/>
                      <a:pt x="4" y="212"/>
                    </a:cubicBezTo>
                    <a:cubicBezTo>
                      <a:pt x="21" y="137"/>
                      <a:pt x="94" y="130"/>
                      <a:pt x="142" y="127"/>
                    </a:cubicBezTo>
                    <a:cubicBezTo>
                      <a:pt x="173" y="126"/>
                      <a:pt x="202" y="121"/>
                      <a:pt x="227" y="96"/>
                    </a:cubicBezTo>
                    <a:cubicBezTo>
                      <a:pt x="247" y="76"/>
                      <a:pt x="264" y="43"/>
                      <a:pt x="254" y="7"/>
                    </a:cubicBezTo>
                    <a:cubicBezTo>
                      <a:pt x="253" y="4"/>
                      <a:pt x="251" y="3"/>
                      <a:pt x="25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5" name="Freeform 286"/>
              <p:cNvSpPr>
                <a:spLocks/>
              </p:cNvSpPr>
              <p:nvPr/>
            </p:nvSpPr>
            <p:spPr bwMode="auto">
              <a:xfrm>
                <a:off x="1450" y="362"/>
                <a:ext cx="498" cy="354"/>
              </a:xfrm>
              <a:custGeom>
                <a:avLst/>
                <a:gdLst>
                  <a:gd name="T0" fmla="*/ 6 w 211"/>
                  <a:gd name="T1" fmla="*/ 62 h 150"/>
                  <a:gd name="T2" fmla="*/ 19 w 211"/>
                  <a:gd name="T3" fmla="*/ 30 h 150"/>
                  <a:gd name="T4" fmla="*/ 49 w 211"/>
                  <a:gd name="T5" fmla="*/ 16 h 150"/>
                  <a:gd name="T6" fmla="*/ 202 w 211"/>
                  <a:gd name="T7" fmla="*/ 108 h 150"/>
                  <a:gd name="T8" fmla="*/ 211 w 211"/>
                  <a:gd name="T9" fmla="*/ 146 h 150"/>
                  <a:gd name="T10" fmla="*/ 209 w 211"/>
                  <a:gd name="T11" fmla="*/ 150 h 150"/>
                  <a:gd name="T12" fmla="*/ 170 w 211"/>
                  <a:gd name="T13" fmla="*/ 59 h 150"/>
                  <a:gd name="T14" fmla="*/ 87 w 211"/>
                  <a:gd name="T15" fmla="*/ 14 h 150"/>
                  <a:gd name="T16" fmla="*/ 41 w 211"/>
                  <a:gd name="T17" fmla="*/ 19 h 150"/>
                  <a:gd name="T18" fmla="*/ 9 w 211"/>
                  <a:gd name="T19" fmla="*/ 44 h 150"/>
                  <a:gd name="T20" fmla="*/ 8 w 211"/>
                  <a:gd name="T21" fmla="*/ 62 h 150"/>
                  <a:gd name="T22" fmla="*/ 22 w 211"/>
                  <a:gd name="T23" fmla="*/ 74 h 150"/>
                  <a:gd name="T24" fmla="*/ 40 w 211"/>
                  <a:gd name="T25" fmla="*/ 71 h 150"/>
                  <a:gd name="T26" fmla="*/ 43 w 211"/>
                  <a:gd name="T27" fmla="*/ 68 h 150"/>
                  <a:gd name="T28" fmla="*/ 43 w 211"/>
                  <a:gd name="T29" fmla="*/ 68 h 150"/>
                  <a:gd name="T30" fmla="*/ 37 w 211"/>
                  <a:gd name="T31" fmla="*/ 72 h 150"/>
                  <a:gd name="T32" fmla="*/ 20 w 211"/>
                  <a:gd name="T33" fmla="*/ 75 h 150"/>
                  <a:gd name="T34" fmla="*/ 6 w 211"/>
                  <a:gd name="T35" fmla="*/ 62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1" h="150">
                    <a:moveTo>
                      <a:pt x="6" y="62"/>
                    </a:moveTo>
                    <a:cubicBezTo>
                      <a:pt x="0" y="49"/>
                      <a:pt x="11" y="37"/>
                      <a:pt x="19" y="30"/>
                    </a:cubicBezTo>
                    <a:cubicBezTo>
                      <a:pt x="28" y="23"/>
                      <a:pt x="38" y="19"/>
                      <a:pt x="49" y="16"/>
                    </a:cubicBezTo>
                    <a:cubicBezTo>
                      <a:pt x="109" y="0"/>
                      <a:pt x="177" y="42"/>
                      <a:pt x="202" y="108"/>
                    </a:cubicBezTo>
                    <a:cubicBezTo>
                      <a:pt x="206" y="120"/>
                      <a:pt x="209" y="133"/>
                      <a:pt x="211" y="146"/>
                    </a:cubicBezTo>
                    <a:cubicBezTo>
                      <a:pt x="210" y="147"/>
                      <a:pt x="209" y="148"/>
                      <a:pt x="209" y="150"/>
                    </a:cubicBezTo>
                    <a:cubicBezTo>
                      <a:pt x="206" y="117"/>
                      <a:pt x="192" y="84"/>
                      <a:pt x="170" y="59"/>
                    </a:cubicBezTo>
                    <a:cubicBezTo>
                      <a:pt x="147" y="34"/>
                      <a:pt x="117" y="18"/>
                      <a:pt x="87" y="14"/>
                    </a:cubicBezTo>
                    <a:cubicBezTo>
                      <a:pt x="71" y="12"/>
                      <a:pt x="56" y="14"/>
                      <a:pt x="41" y="19"/>
                    </a:cubicBezTo>
                    <a:cubicBezTo>
                      <a:pt x="28" y="23"/>
                      <a:pt x="15" y="31"/>
                      <a:pt x="9" y="44"/>
                    </a:cubicBezTo>
                    <a:cubicBezTo>
                      <a:pt x="6" y="49"/>
                      <a:pt x="6" y="56"/>
                      <a:pt x="8" y="62"/>
                    </a:cubicBezTo>
                    <a:cubicBezTo>
                      <a:pt x="11" y="68"/>
                      <a:pt x="16" y="73"/>
                      <a:pt x="22" y="74"/>
                    </a:cubicBezTo>
                    <a:cubicBezTo>
                      <a:pt x="28" y="75"/>
                      <a:pt x="34" y="73"/>
                      <a:pt x="40" y="71"/>
                    </a:cubicBezTo>
                    <a:cubicBezTo>
                      <a:pt x="40" y="70"/>
                      <a:pt x="42" y="69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1" y="70"/>
                      <a:pt x="38" y="71"/>
                      <a:pt x="37" y="72"/>
                    </a:cubicBezTo>
                    <a:cubicBezTo>
                      <a:pt x="32" y="74"/>
                      <a:pt x="26" y="76"/>
                      <a:pt x="20" y="75"/>
                    </a:cubicBezTo>
                    <a:cubicBezTo>
                      <a:pt x="14" y="74"/>
                      <a:pt x="9" y="68"/>
                      <a:pt x="6" y="6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6" name="Freeform 287"/>
              <p:cNvSpPr>
                <a:spLocks/>
              </p:cNvSpPr>
              <p:nvPr/>
            </p:nvSpPr>
            <p:spPr bwMode="auto">
              <a:xfrm>
                <a:off x="1572" y="440"/>
                <a:ext cx="185" cy="132"/>
              </a:xfrm>
              <a:custGeom>
                <a:avLst/>
                <a:gdLst>
                  <a:gd name="T0" fmla="*/ 0 w 78"/>
                  <a:gd name="T1" fmla="*/ 32 h 56"/>
                  <a:gd name="T2" fmla="*/ 45 w 78"/>
                  <a:gd name="T3" fmla="*/ 30 h 56"/>
                  <a:gd name="T4" fmla="*/ 0 w 78"/>
                  <a:gd name="T5" fmla="*/ 35 h 56"/>
                  <a:gd name="T6" fmla="*/ 78 w 78"/>
                  <a:gd name="T7" fmla="*/ 56 h 56"/>
                  <a:gd name="T8" fmla="*/ 8 w 78"/>
                  <a:gd name="T9" fmla="*/ 25 h 56"/>
                  <a:gd name="T10" fmla="*/ 0 w 78"/>
                  <a:gd name="T11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6">
                    <a:moveTo>
                      <a:pt x="0" y="32"/>
                    </a:moveTo>
                    <a:cubicBezTo>
                      <a:pt x="17" y="25"/>
                      <a:pt x="30" y="19"/>
                      <a:pt x="45" y="30"/>
                    </a:cubicBezTo>
                    <a:cubicBezTo>
                      <a:pt x="27" y="25"/>
                      <a:pt x="18" y="31"/>
                      <a:pt x="0" y="35"/>
                    </a:cubicBezTo>
                    <a:cubicBezTo>
                      <a:pt x="29" y="44"/>
                      <a:pt x="51" y="31"/>
                      <a:pt x="78" y="56"/>
                    </a:cubicBezTo>
                    <a:cubicBezTo>
                      <a:pt x="72" y="37"/>
                      <a:pt x="40" y="0"/>
                      <a:pt x="8" y="25"/>
                    </a:cubicBezTo>
                    <a:cubicBezTo>
                      <a:pt x="3" y="28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7" name="Freeform 288"/>
              <p:cNvSpPr>
                <a:spLocks/>
              </p:cNvSpPr>
              <p:nvPr/>
            </p:nvSpPr>
            <p:spPr bwMode="auto">
              <a:xfrm>
                <a:off x="1629" y="341"/>
                <a:ext cx="97" cy="137"/>
              </a:xfrm>
              <a:custGeom>
                <a:avLst/>
                <a:gdLst>
                  <a:gd name="T0" fmla="*/ 8 w 41"/>
                  <a:gd name="T1" fmla="*/ 53 h 58"/>
                  <a:gd name="T2" fmla="*/ 34 w 41"/>
                  <a:gd name="T3" fmla="*/ 27 h 58"/>
                  <a:gd name="T4" fmla="*/ 0 w 41"/>
                  <a:gd name="T5" fmla="*/ 55 h 58"/>
                  <a:gd name="T6" fmla="*/ 32 w 41"/>
                  <a:gd name="T7" fmla="*/ 21 h 58"/>
                  <a:gd name="T8" fmla="*/ 40 w 41"/>
                  <a:gd name="T9" fmla="*/ 0 h 58"/>
                  <a:gd name="T10" fmla="*/ 12 w 41"/>
                  <a:gd name="T11" fmla="*/ 55 h 58"/>
                  <a:gd name="T12" fmla="*/ 8 w 41"/>
                  <a:gd name="T13" fmla="*/ 5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58">
                    <a:moveTo>
                      <a:pt x="8" y="53"/>
                    </a:moveTo>
                    <a:cubicBezTo>
                      <a:pt x="20" y="42"/>
                      <a:pt x="25" y="44"/>
                      <a:pt x="34" y="27"/>
                    </a:cubicBezTo>
                    <a:cubicBezTo>
                      <a:pt x="23" y="32"/>
                      <a:pt x="9" y="47"/>
                      <a:pt x="0" y="55"/>
                    </a:cubicBezTo>
                    <a:cubicBezTo>
                      <a:pt x="3" y="45"/>
                      <a:pt x="9" y="27"/>
                      <a:pt x="32" y="21"/>
                    </a:cubicBezTo>
                    <a:cubicBezTo>
                      <a:pt x="37" y="17"/>
                      <a:pt x="38" y="8"/>
                      <a:pt x="40" y="0"/>
                    </a:cubicBezTo>
                    <a:cubicBezTo>
                      <a:pt x="41" y="18"/>
                      <a:pt x="38" y="56"/>
                      <a:pt x="12" y="55"/>
                    </a:cubicBezTo>
                    <a:cubicBezTo>
                      <a:pt x="7" y="54"/>
                      <a:pt x="2" y="58"/>
                      <a:pt x="8" y="5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8" name="Freeform 289"/>
              <p:cNvSpPr>
                <a:spLocks/>
              </p:cNvSpPr>
              <p:nvPr/>
            </p:nvSpPr>
            <p:spPr bwMode="auto">
              <a:xfrm>
                <a:off x="1683" y="390"/>
                <a:ext cx="137" cy="132"/>
              </a:xfrm>
              <a:custGeom>
                <a:avLst/>
                <a:gdLst>
                  <a:gd name="T0" fmla="*/ 0 w 58"/>
                  <a:gd name="T1" fmla="*/ 38 h 56"/>
                  <a:gd name="T2" fmla="*/ 33 w 58"/>
                  <a:gd name="T3" fmla="*/ 30 h 56"/>
                  <a:gd name="T4" fmla="*/ 0 w 58"/>
                  <a:gd name="T5" fmla="*/ 36 h 56"/>
                  <a:gd name="T6" fmla="*/ 58 w 58"/>
                  <a:gd name="T7" fmla="*/ 0 h 56"/>
                  <a:gd name="T8" fmla="*/ 7 w 58"/>
                  <a:gd name="T9" fmla="*/ 41 h 56"/>
                  <a:gd name="T10" fmla="*/ 0 w 58"/>
                  <a:gd name="T11" fmla="*/ 3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56">
                    <a:moveTo>
                      <a:pt x="0" y="38"/>
                    </a:moveTo>
                    <a:cubicBezTo>
                      <a:pt x="13" y="39"/>
                      <a:pt x="25" y="40"/>
                      <a:pt x="33" y="30"/>
                    </a:cubicBezTo>
                    <a:cubicBezTo>
                      <a:pt x="22" y="37"/>
                      <a:pt x="13" y="35"/>
                      <a:pt x="0" y="36"/>
                    </a:cubicBezTo>
                    <a:cubicBezTo>
                      <a:pt x="21" y="18"/>
                      <a:pt x="41" y="28"/>
                      <a:pt x="58" y="0"/>
                    </a:cubicBezTo>
                    <a:cubicBezTo>
                      <a:pt x="43" y="28"/>
                      <a:pt x="37" y="56"/>
                      <a:pt x="7" y="41"/>
                    </a:cubicBezTo>
                    <a:cubicBezTo>
                      <a:pt x="3" y="40"/>
                      <a:pt x="1" y="38"/>
                      <a:pt x="0" y="3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29" name="Freeform 290"/>
              <p:cNvSpPr>
                <a:spLocks/>
              </p:cNvSpPr>
              <p:nvPr/>
            </p:nvSpPr>
            <p:spPr bwMode="auto">
              <a:xfrm>
                <a:off x="1565" y="530"/>
                <a:ext cx="137" cy="87"/>
              </a:xfrm>
              <a:custGeom>
                <a:avLst/>
                <a:gdLst>
                  <a:gd name="T0" fmla="*/ 0 w 58"/>
                  <a:gd name="T1" fmla="*/ 2 h 37"/>
                  <a:gd name="T2" fmla="*/ 29 w 58"/>
                  <a:gd name="T3" fmla="*/ 20 h 37"/>
                  <a:gd name="T4" fmla="*/ 2 w 58"/>
                  <a:gd name="T5" fmla="*/ 0 h 37"/>
                  <a:gd name="T6" fmla="*/ 58 w 58"/>
                  <a:gd name="T7" fmla="*/ 14 h 37"/>
                  <a:gd name="T8" fmla="*/ 2 w 58"/>
                  <a:gd name="T9" fmla="*/ 10 h 37"/>
                  <a:gd name="T10" fmla="*/ 0 w 58"/>
                  <a:gd name="T11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37">
                    <a:moveTo>
                      <a:pt x="0" y="2"/>
                    </a:moveTo>
                    <a:cubicBezTo>
                      <a:pt x="9" y="12"/>
                      <a:pt x="17" y="22"/>
                      <a:pt x="29" y="20"/>
                    </a:cubicBezTo>
                    <a:cubicBezTo>
                      <a:pt x="16" y="18"/>
                      <a:pt x="12" y="8"/>
                      <a:pt x="2" y="0"/>
                    </a:cubicBezTo>
                    <a:cubicBezTo>
                      <a:pt x="30" y="5"/>
                      <a:pt x="38" y="23"/>
                      <a:pt x="58" y="14"/>
                    </a:cubicBezTo>
                    <a:cubicBezTo>
                      <a:pt x="42" y="25"/>
                      <a:pt x="16" y="37"/>
                      <a:pt x="2" y="10"/>
                    </a:cubicBezTo>
                    <a:cubicBezTo>
                      <a:pt x="0" y="6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0" name="Freeform 291"/>
              <p:cNvSpPr>
                <a:spLocks/>
              </p:cNvSpPr>
              <p:nvPr/>
            </p:nvSpPr>
            <p:spPr bwMode="auto">
              <a:xfrm>
                <a:off x="1537" y="343"/>
                <a:ext cx="104" cy="170"/>
              </a:xfrm>
              <a:custGeom>
                <a:avLst/>
                <a:gdLst>
                  <a:gd name="T0" fmla="*/ 12 w 44"/>
                  <a:gd name="T1" fmla="*/ 72 h 72"/>
                  <a:gd name="T2" fmla="*/ 31 w 44"/>
                  <a:gd name="T3" fmla="*/ 32 h 72"/>
                  <a:gd name="T4" fmla="*/ 10 w 44"/>
                  <a:gd name="T5" fmla="*/ 66 h 72"/>
                  <a:gd name="T6" fmla="*/ 27 w 44"/>
                  <a:gd name="T7" fmla="*/ 0 h 72"/>
                  <a:gd name="T8" fmla="*/ 20 w 44"/>
                  <a:gd name="T9" fmla="*/ 63 h 72"/>
                  <a:gd name="T10" fmla="*/ 12 w 44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72">
                    <a:moveTo>
                      <a:pt x="12" y="72"/>
                    </a:moveTo>
                    <a:cubicBezTo>
                      <a:pt x="12" y="64"/>
                      <a:pt x="32" y="45"/>
                      <a:pt x="31" y="32"/>
                    </a:cubicBezTo>
                    <a:cubicBezTo>
                      <a:pt x="27" y="46"/>
                      <a:pt x="12" y="56"/>
                      <a:pt x="10" y="66"/>
                    </a:cubicBezTo>
                    <a:cubicBezTo>
                      <a:pt x="0" y="40"/>
                      <a:pt x="41" y="25"/>
                      <a:pt x="27" y="0"/>
                    </a:cubicBezTo>
                    <a:cubicBezTo>
                      <a:pt x="42" y="21"/>
                      <a:pt x="44" y="45"/>
                      <a:pt x="20" y="63"/>
                    </a:cubicBezTo>
                    <a:cubicBezTo>
                      <a:pt x="17" y="66"/>
                      <a:pt x="12" y="72"/>
                      <a:pt x="12" y="7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1" name="Freeform 292"/>
              <p:cNvSpPr>
                <a:spLocks/>
              </p:cNvSpPr>
              <p:nvPr/>
            </p:nvSpPr>
            <p:spPr bwMode="auto">
              <a:xfrm>
                <a:off x="1809" y="390"/>
                <a:ext cx="63" cy="128"/>
              </a:xfrm>
              <a:custGeom>
                <a:avLst/>
                <a:gdLst>
                  <a:gd name="T0" fmla="*/ 26 w 27"/>
                  <a:gd name="T1" fmla="*/ 54 h 54"/>
                  <a:gd name="T2" fmla="*/ 15 w 27"/>
                  <a:gd name="T3" fmla="*/ 27 h 54"/>
                  <a:gd name="T4" fmla="*/ 27 w 27"/>
                  <a:gd name="T5" fmla="*/ 53 h 54"/>
                  <a:gd name="T6" fmla="*/ 21 w 27"/>
                  <a:gd name="T7" fmla="*/ 0 h 54"/>
                  <a:gd name="T8" fmla="*/ 20 w 27"/>
                  <a:gd name="T9" fmla="*/ 51 h 54"/>
                  <a:gd name="T10" fmla="*/ 26 w 27"/>
                  <a:gd name="T1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54">
                    <a:moveTo>
                      <a:pt x="26" y="54"/>
                    </a:moveTo>
                    <a:cubicBezTo>
                      <a:pt x="19" y="45"/>
                      <a:pt x="13" y="38"/>
                      <a:pt x="15" y="27"/>
                    </a:cubicBezTo>
                    <a:cubicBezTo>
                      <a:pt x="16" y="39"/>
                      <a:pt x="21" y="43"/>
                      <a:pt x="27" y="53"/>
                    </a:cubicBezTo>
                    <a:cubicBezTo>
                      <a:pt x="26" y="33"/>
                      <a:pt x="14" y="23"/>
                      <a:pt x="21" y="0"/>
                    </a:cubicBezTo>
                    <a:cubicBezTo>
                      <a:pt x="12" y="9"/>
                      <a:pt x="0" y="37"/>
                      <a:pt x="20" y="51"/>
                    </a:cubicBezTo>
                    <a:cubicBezTo>
                      <a:pt x="23" y="53"/>
                      <a:pt x="25" y="53"/>
                      <a:pt x="26" y="5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2" name="Freeform 293"/>
              <p:cNvSpPr>
                <a:spLocks/>
              </p:cNvSpPr>
              <p:nvPr/>
            </p:nvSpPr>
            <p:spPr bwMode="auto">
              <a:xfrm>
                <a:off x="1766" y="478"/>
                <a:ext cx="113" cy="68"/>
              </a:xfrm>
              <a:custGeom>
                <a:avLst/>
                <a:gdLst>
                  <a:gd name="T0" fmla="*/ 48 w 48"/>
                  <a:gd name="T1" fmla="*/ 24 h 29"/>
                  <a:gd name="T2" fmla="*/ 24 w 48"/>
                  <a:gd name="T3" fmla="*/ 17 h 29"/>
                  <a:gd name="T4" fmla="*/ 47 w 48"/>
                  <a:gd name="T5" fmla="*/ 26 h 29"/>
                  <a:gd name="T6" fmla="*/ 0 w 48"/>
                  <a:gd name="T7" fmla="*/ 27 h 29"/>
                  <a:gd name="T8" fmla="*/ 45 w 48"/>
                  <a:gd name="T9" fmla="*/ 20 h 29"/>
                  <a:gd name="T10" fmla="*/ 48 w 48"/>
                  <a:gd name="T11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29">
                    <a:moveTo>
                      <a:pt x="48" y="24"/>
                    </a:moveTo>
                    <a:cubicBezTo>
                      <a:pt x="40" y="19"/>
                      <a:pt x="33" y="14"/>
                      <a:pt x="24" y="17"/>
                    </a:cubicBezTo>
                    <a:cubicBezTo>
                      <a:pt x="34" y="17"/>
                      <a:pt x="39" y="22"/>
                      <a:pt x="47" y="26"/>
                    </a:cubicBezTo>
                    <a:cubicBezTo>
                      <a:pt x="29" y="29"/>
                      <a:pt x="19" y="15"/>
                      <a:pt x="0" y="27"/>
                    </a:cubicBezTo>
                    <a:cubicBezTo>
                      <a:pt x="18" y="15"/>
                      <a:pt x="30" y="0"/>
                      <a:pt x="45" y="20"/>
                    </a:cubicBezTo>
                    <a:cubicBezTo>
                      <a:pt x="46" y="22"/>
                      <a:pt x="47" y="24"/>
                      <a:pt x="48" y="2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3" name="Freeform 294"/>
              <p:cNvSpPr>
                <a:spLocks/>
              </p:cNvSpPr>
              <p:nvPr/>
            </p:nvSpPr>
            <p:spPr bwMode="auto">
              <a:xfrm>
                <a:off x="1549" y="513"/>
                <a:ext cx="12" cy="12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0 h 5"/>
                  <a:gd name="T4" fmla="*/ 5 w 5"/>
                  <a:gd name="T5" fmla="*/ 0 h 5"/>
                  <a:gd name="T6" fmla="*/ 4 w 5"/>
                  <a:gd name="T7" fmla="*/ 1 h 5"/>
                  <a:gd name="T8" fmla="*/ 3 w 5"/>
                  <a:gd name="T9" fmla="*/ 2 h 5"/>
                  <a:gd name="T10" fmla="*/ 1 w 5"/>
                  <a:gd name="T11" fmla="*/ 4 h 5"/>
                  <a:gd name="T12" fmla="*/ 1 w 5"/>
                  <a:gd name="T13" fmla="*/ 5 h 5"/>
                  <a:gd name="T14" fmla="*/ 1 w 5"/>
                  <a:gd name="T15" fmla="*/ 5 h 5"/>
                  <a:gd name="T16" fmla="*/ 1 w 5"/>
                  <a:gd name="T17" fmla="*/ 5 h 5"/>
                  <a:gd name="T18" fmla="*/ 1 w 5"/>
                  <a:gd name="T19" fmla="*/ 5 h 5"/>
                  <a:gd name="T20" fmla="*/ 1 w 5"/>
                  <a:gd name="T21" fmla="*/ 5 h 5"/>
                  <a:gd name="T22" fmla="*/ 1 w 5"/>
                  <a:gd name="T23" fmla="*/ 5 h 5"/>
                  <a:gd name="T24" fmla="*/ 1 w 5"/>
                  <a:gd name="T25" fmla="*/ 5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5 h 5"/>
                  <a:gd name="T32" fmla="*/ 1 w 5"/>
                  <a:gd name="T33" fmla="*/ 5 h 5"/>
                  <a:gd name="T34" fmla="*/ 1 w 5"/>
                  <a:gd name="T35" fmla="*/ 5 h 5"/>
                  <a:gd name="T36" fmla="*/ 1 w 5"/>
                  <a:gd name="T37" fmla="*/ 5 h 5"/>
                  <a:gd name="T38" fmla="*/ 1 w 5"/>
                  <a:gd name="T39" fmla="*/ 5 h 5"/>
                  <a:gd name="T40" fmla="*/ 1 w 5"/>
                  <a:gd name="T41" fmla="*/ 5 h 5"/>
                  <a:gd name="T42" fmla="*/ 1 w 5"/>
                  <a:gd name="T43" fmla="*/ 5 h 5"/>
                  <a:gd name="T44" fmla="*/ 1 w 5"/>
                  <a:gd name="T45" fmla="*/ 4 h 5"/>
                  <a:gd name="T46" fmla="*/ 1 w 5"/>
                  <a:gd name="T47" fmla="*/ 4 h 5"/>
                  <a:gd name="T48" fmla="*/ 1 w 5"/>
                  <a:gd name="T49" fmla="*/ 4 h 5"/>
                  <a:gd name="T50" fmla="*/ 2 w 5"/>
                  <a:gd name="T51" fmla="*/ 4 h 5"/>
                  <a:gd name="T52" fmla="*/ 2 w 5"/>
                  <a:gd name="T53" fmla="*/ 4 h 5"/>
                  <a:gd name="T54" fmla="*/ 2 w 5"/>
                  <a:gd name="T55" fmla="*/ 4 h 5"/>
                  <a:gd name="T56" fmla="*/ 2 w 5"/>
                  <a:gd name="T57" fmla="*/ 4 h 5"/>
                  <a:gd name="T58" fmla="*/ 3 w 5"/>
                  <a:gd name="T59" fmla="*/ 3 h 5"/>
                  <a:gd name="T60" fmla="*/ 4 w 5"/>
                  <a:gd name="T61" fmla="*/ 1 h 5"/>
                  <a:gd name="T62" fmla="*/ 5 w 5"/>
                  <a:gd name="T63" fmla="*/ 0 h 5"/>
                  <a:gd name="T64" fmla="*/ 5 w 5"/>
                  <a:gd name="T65" fmla="*/ 0 h 5"/>
                  <a:gd name="T66" fmla="*/ 5 w 5"/>
                  <a:gd name="T67" fmla="*/ 0 h 5"/>
                  <a:gd name="T68" fmla="*/ 5 w 5"/>
                  <a:gd name="T69" fmla="*/ 0 h 5"/>
                  <a:gd name="T70" fmla="*/ 5 w 5"/>
                  <a:gd name="T71" fmla="*/ 0 h 5"/>
                  <a:gd name="T72" fmla="*/ 5 w 5"/>
                  <a:gd name="T73" fmla="*/ 0 h 5"/>
                  <a:gd name="T74" fmla="*/ 5 w 5"/>
                  <a:gd name="T75" fmla="*/ 0 h 5"/>
                  <a:gd name="T76" fmla="*/ 5 w 5"/>
                  <a:gd name="T77" fmla="*/ 0 h 5"/>
                  <a:gd name="T78" fmla="*/ 5 w 5"/>
                  <a:gd name="T7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4" y="2"/>
                      <a:pt x="3" y="2"/>
                    </a:cubicBezTo>
                    <a:cubicBezTo>
                      <a:pt x="3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4" name="Freeform 295"/>
              <p:cNvSpPr>
                <a:spLocks/>
              </p:cNvSpPr>
              <p:nvPr/>
            </p:nvSpPr>
            <p:spPr bwMode="auto">
              <a:xfrm>
                <a:off x="1551" y="522"/>
                <a:ext cx="14" cy="3"/>
              </a:xfrm>
              <a:custGeom>
                <a:avLst/>
                <a:gdLst>
                  <a:gd name="T0" fmla="*/ 6 w 6"/>
                  <a:gd name="T1" fmla="*/ 1 h 1"/>
                  <a:gd name="T2" fmla="*/ 5 w 6"/>
                  <a:gd name="T3" fmla="*/ 1 h 1"/>
                  <a:gd name="T4" fmla="*/ 5 w 6"/>
                  <a:gd name="T5" fmla="*/ 1 h 1"/>
                  <a:gd name="T6" fmla="*/ 5 w 6"/>
                  <a:gd name="T7" fmla="*/ 0 h 1"/>
                  <a:gd name="T8" fmla="*/ 3 w 6"/>
                  <a:gd name="T9" fmla="*/ 0 h 1"/>
                  <a:gd name="T10" fmla="*/ 1 w 6"/>
                  <a:gd name="T11" fmla="*/ 1 h 1"/>
                  <a:gd name="T12" fmla="*/ 0 w 6"/>
                  <a:gd name="T13" fmla="*/ 1 h 1"/>
                  <a:gd name="T14" fmla="*/ 0 w 6"/>
                  <a:gd name="T15" fmla="*/ 1 h 1"/>
                  <a:gd name="T16" fmla="*/ 0 w 6"/>
                  <a:gd name="T17" fmla="*/ 1 h 1"/>
                  <a:gd name="T18" fmla="*/ 0 w 6"/>
                  <a:gd name="T19" fmla="*/ 1 h 1"/>
                  <a:gd name="T20" fmla="*/ 0 w 6"/>
                  <a:gd name="T21" fmla="*/ 1 h 1"/>
                  <a:gd name="T22" fmla="*/ 0 w 6"/>
                  <a:gd name="T23" fmla="*/ 1 h 1"/>
                  <a:gd name="T24" fmla="*/ 0 w 6"/>
                  <a:gd name="T25" fmla="*/ 1 h 1"/>
                  <a:gd name="T26" fmla="*/ 0 w 6"/>
                  <a:gd name="T27" fmla="*/ 1 h 1"/>
                  <a:gd name="T28" fmla="*/ 0 w 6"/>
                  <a:gd name="T29" fmla="*/ 1 h 1"/>
                  <a:gd name="T30" fmla="*/ 0 w 6"/>
                  <a:gd name="T31" fmla="*/ 1 h 1"/>
                  <a:gd name="T32" fmla="*/ 0 w 6"/>
                  <a:gd name="T33" fmla="*/ 1 h 1"/>
                  <a:gd name="T34" fmla="*/ 0 w 6"/>
                  <a:gd name="T35" fmla="*/ 1 h 1"/>
                  <a:gd name="T36" fmla="*/ 0 w 6"/>
                  <a:gd name="T37" fmla="*/ 1 h 1"/>
                  <a:gd name="T38" fmla="*/ 0 w 6"/>
                  <a:gd name="T39" fmla="*/ 1 h 1"/>
                  <a:gd name="T40" fmla="*/ 0 w 6"/>
                  <a:gd name="T41" fmla="*/ 1 h 1"/>
                  <a:gd name="T42" fmla="*/ 0 w 6"/>
                  <a:gd name="T43" fmla="*/ 1 h 1"/>
                  <a:gd name="T44" fmla="*/ 0 w 6"/>
                  <a:gd name="T45" fmla="*/ 1 h 1"/>
                  <a:gd name="T46" fmla="*/ 0 w 6"/>
                  <a:gd name="T47" fmla="*/ 1 h 1"/>
                  <a:gd name="T48" fmla="*/ 0 w 6"/>
                  <a:gd name="T49" fmla="*/ 1 h 1"/>
                  <a:gd name="T50" fmla="*/ 1 w 6"/>
                  <a:gd name="T51" fmla="*/ 0 h 1"/>
                  <a:gd name="T52" fmla="*/ 1 w 6"/>
                  <a:gd name="T53" fmla="*/ 0 h 1"/>
                  <a:gd name="T54" fmla="*/ 1 w 6"/>
                  <a:gd name="T55" fmla="*/ 0 h 1"/>
                  <a:gd name="T56" fmla="*/ 1 w 6"/>
                  <a:gd name="T57" fmla="*/ 0 h 1"/>
                  <a:gd name="T58" fmla="*/ 2 w 6"/>
                  <a:gd name="T59" fmla="*/ 0 h 1"/>
                  <a:gd name="T60" fmla="*/ 5 w 6"/>
                  <a:gd name="T61" fmla="*/ 0 h 1"/>
                  <a:gd name="T62" fmla="*/ 6 w 6"/>
                  <a:gd name="T63" fmla="*/ 0 h 1"/>
                  <a:gd name="T64" fmla="*/ 6 w 6"/>
                  <a:gd name="T65" fmla="*/ 0 h 1"/>
                  <a:gd name="T66" fmla="*/ 6 w 6"/>
                  <a:gd name="T67" fmla="*/ 0 h 1"/>
                  <a:gd name="T68" fmla="*/ 6 w 6"/>
                  <a:gd name="T69" fmla="*/ 0 h 1"/>
                  <a:gd name="T70" fmla="*/ 6 w 6"/>
                  <a:gd name="T71" fmla="*/ 0 h 1"/>
                  <a:gd name="T72" fmla="*/ 6 w 6"/>
                  <a:gd name="T73" fmla="*/ 1 h 1"/>
                  <a:gd name="T74" fmla="*/ 6 w 6"/>
                  <a:gd name="T75" fmla="*/ 1 h 1"/>
                  <a:gd name="T76" fmla="*/ 6 w 6"/>
                  <a:gd name="T77" fmla="*/ 1 h 1"/>
                  <a:gd name="T78" fmla="*/ 6 w 6"/>
                  <a:gd name="T7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" h="1">
                    <a:moveTo>
                      <a:pt x="6" y="1"/>
                    </a:move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5" name="Freeform 296"/>
              <p:cNvSpPr>
                <a:spLocks/>
              </p:cNvSpPr>
              <p:nvPr/>
            </p:nvSpPr>
            <p:spPr bwMode="auto">
              <a:xfrm>
                <a:off x="1549" y="525"/>
                <a:ext cx="16" cy="5"/>
              </a:xfrm>
              <a:custGeom>
                <a:avLst/>
                <a:gdLst>
                  <a:gd name="T0" fmla="*/ 7 w 7"/>
                  <a:gd name="T1" fmla="*/ 2 h 2"/>
                  <a:gd name="T2" fmla="*/ 7 w 7"/>
                  <a:gd name="T3" fmla="*/ 2 h 2"/>
                  <a:gd name="T4" fmla="*/ 7 w 7"/>
                  <a:gd name="T5" fmla="*/ 2 h 2"/>
                  <a:gd name="T6" fmla="*/ 6 w 7"/>
                  <a:gd name="T7" fmla="*/ 1 h 2"/>
                  <a:gd name="T8" fmla="*/ 5 w 7"/>
                  <a:gd name="T9" fmla="*/ 1 h 2"/>
                  <a:gd name="T10" fmla="*/ 2 w 7"/>
                  <a:gd name="T11" fmla="*/ 0 h 2"/>
                  <a:gd name="T12" fmla="*/ 1 w 7"/>
                  <a:gd name="T13" fmla="*/ 0 h 2"/>
                  <a:gd name="T14" fmla="*/ 1 w 7"/>
                  <a:gd name="T15" fmla="*/ 0 h 2"/>
                  <a:gd name="T16" fmla="*/ 1 w 7"/>
                  <a:gd name="T17" fmla="*/ 0 h 2"/>
                  <a:gd name="T18" fmla="*/ 1 w 7"/>
                  <a:gd name="T19" fmla="*/ 0 h 2"/>
                  <a:gd name="T20" fmla="*/ 1 w 7"/>
                  <a:gd name="T21" fmla="*/ 0 h 2"/>
                  <a:gd name="T22" fmla="*/ 1 w 7"/>
                  <a:gd name="T23" fmla="*/ 0 h 2"/>
                  <a:gd name="T24" fmla="*/ 1 w 7"/>
                  <a:gd name="T25" fmla="*/ 0 h 2"/>
                  <a:gd name="T26" fmla="*/ 1 w 7"/>
                  <a:gd name="T27" fmla="*/ 0 h 2"/>
                  <a:gd name="T28" fmla="*/ 1 w 7"/>
                  <a:gd name="T29" fmla="*/ 0 h 2"/>
                  <a:gd name="T30" fmla="*/ 1 w 7"/>
                  <a:gd name="T31" fmla="*/ 0 h 2"/>
                  <a:gd name="T32" fmla="*/ 1 w 7"/>
                  <a:gd name="T33" fmla="*/ 0 h 2"/>
                  <a:gd name="T34" fmla="*/ 1 w 7"/>
                  <a:gd name="T35" fmla="*/ 0 h 2"/>
                  <a:gd name="T36" fmla="*/ 1 w 7"/>
                  <a:gd name="T37" fmla="*/ 0 h 2"/>
                  <a:gd name="T38" fmla="*/ 1 w 7"/>
                  <a:gd name="T39" fmla="*/ 0 h 2"/>
                  <a:gd name="T40" fmla="*/ 1 w 7"/>
                  <a:gd name="T41" fmla="*/ 0 h 2"/>
                  <a:gd name="T42" fmla="*/ 1 w 7"/>
                  <a:gd name="T43" fmla="*/ 0 h 2"/>
                  <a:gd name="T44" fmla="*/ 1 w 7"/>
                  <a:gd name="T45" fmla="*/ 0 h 2"/>
                  <a:gd name="T46" fmla="*/ 1 w 7"/>
                  <a:gd name="T47" fmla="*/ 0 h 2"/>
                  <a:gd name="T48" fmla="*/ 1 w 7"/>
                  <a:gd name="T49" fmla="*/ 0 h 2"/>
                  <a:gd name="T50" fmla="*/ 2 w 7"/>
                  <a:gd name="T51" fmla="*/ 0 h 2"/>
                  <a:gd name="T52" fmla="*/ 2 w 7"/>
                  <a:gd name="T53" fmla="*/ 0 h 2"/>
                  <a:gd name="T54" fmla="*/ 2 w 7"/>
                  <a:gd name="T55" fmla="*/ 0 h 2"/>
                  <a:gd name="T56" fmla="*/ 2 w 7"/>
                  <a:gd name="T57" fmla="*/ 0 h 2"/>
                  <a:gd name="T58" fmla="*/ 4 w 7"/>
                  <a:gd name="T59" fmla="*/ 0 h 2"/>
                  <a:gd name="T60" fmla="*/ 6 w 7"/>
                  <a:gd name="T61" fmla="*/ 1 h 2"/>
                  <a:gd name="T62" fmla="*/ 7 w 7"/>
                  <a:gd name="T63" fmla="*/ 1 h 2"/>
                  <a:gd name="T64" fmla="*/ 7 w 7"/>
                  <a:gd name="T65" fmla="*/ 2 h 2"/>
                  <a:gd name="T66" fmla="*/ 7 w 7"/>
                  <a:gd name="T67" fmla="*/ 2 h 2"/>
                  <a:gd name="T68" fmla="*/ 7 w 7"/>
                  <a:gd name="T69" fmla="*/ 2 h 2"/>
                  <a:gd name="T70" fmla="*/ 7 w 7"/>
                  <a:gd name="T71" fmla="*/ 2 h 2"/>
                  <a:gd name="T72" fmla="*/ 7 w 7"/>
                  <a:gd name="T73" fmla="*/ 2 h 2"/>
                  <a:gd name="T74" fmla="*/ 7 w 7"/>
                  <a:gd name="T75" fmla="*/ 2 h 2"/>
                  <a:gd name="T76" fmla="*/ 7 w 7"/>
                  <a:gd name="T77" fmla="*/ 2 h 2"/>
                  <a:gd name="T78" fmla="*/ 7 w 7"/>
                  <a:gd name="T7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5" y="1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6" name="Freeform 297"/>
              <p:cNvSpPr>
                <a:spLocks/>
              </p:cNvSpPr>
              <p:nvPr/>
            </p:nvSpPr>
            <p:spPr bwMode="auto">
              <a:xfrm>
                <a:off x="1551" y="508"/>
                <a:ext cx="5" cy="17"/>
              </a:xfrm>
              <a:custGeom>
                <a:avLst/>
                <a:gdLst>
                  <a:gd name="T0" fmla="*/ 2 w 2"/>
                  <a:gd name="T1" fmla="*/ 0 h 7"/>
                  <a:gd name="T2" fmla="*/ 2 w 2"/>
                  <a:gd name="T3" fmla="*/ 1 h 7"/>
                  <a:gd name="T4" fmla="*/ 2 w 2"/>
                  <a:gd name="T5" fmla="*/ 1 h 7"/>
                  <a:gd name="T6" fmla="*/ 2 w 2"/>
                  <a:gd name="T7" fmla="*/ 2 h 7"/>
                  <a:gd name="T8" fmla="*/ 2 w 2"/>
                  <a:gd name="T9" fmla="*/ 3 h 7"/>
                  <a:gd name="T10" fmla="*/ 0 w 2"/>
                  <a:gd name="T11" fmla="*/ 6 h 7"/>
                  <a:gd name="T12" fmla="*/ 0 w 2"/>
                  <a:gd name="T13" fmla="*/ 6 h 7"/>
                  <a:gd name="T14" fmla="*/ 0 w 2"/>
                  <a:gd name="T15" fmla="*/ 6 h 7"/>
                  <a:gd name="T16" fmla="*/ 0 w 2"/>
                  <a:gd name="T17" fmla="*/ 7 h 7"/>
                  <a:gd name="T18" fmla="*/ 0 w 2"/>
                  <a:gd name="T19" fmla="*/ 7 h 7"/>
                  <a:gd name="T20" fmla="*/ 0 w 2"/>
                  <a:gd name="T21" fmla="*/ 7 h 7"/>
                  <a:gd name="T22" fmla="*/ 0 w 2"/>
                  <a:gd name="T23" fmla="*/ 7 h 7"/>
                  <a:gd name="T24" fmla="*/ 0 w 2"/>
                  <a:gd name="T25" fmla="*/ 7 h 7"/>
                  <a:gd name="T26" fmla="*/ 0 w 2"/>
                  <a:gd name="T27" fmla="*/ 7 h 7"/>
                  <a:gd name="T28" fmla="*/ 0 w 2"/>
                  <a:gd name="T29" fmla="*/ 7 h 7"/>
                  <a:gd name="T30" fmla="*/ 0 w 2"/>
                  <a:gd name="T31" fmla="*/ 7 h 7"/>
                  <a:gd name="T32" fmla="*/ 0 w 2"/>
                  <a:gd name="T33" fmla="*/ 7 h 7"/>
                  <a:gd name="T34" fmla="*/ 0 w 2"/>
                  <a:gd name="T35" fmla="*/ 7 h 7"/>
                  <a:gd name="T36" fmla="*/ 0 w 2"/>
                  <a:gd name="T37" fmla="*/ 7 h 7"/>
                  <a:gd name="T38" fmla="*/ 0 w 2"/>
                  <a:gd name="T39" fmla="*/ 7 h 7"/>
                  <a:gd name="T40" fmla="*/ 0 w 2"/>
                  <a:gd name="T41" fmla="*/ 7 h 7"/>
                  <a:gd name="T42" fmla="*/ 0 w 2"/>
                  <a:gd name="T43" fmla="*/ 7 h 7"/>
                  <a:gd name="T44" fmla="*/ 0 w 2"/>
                  <a:gd name="T45" fmla="*/ 6 h 7"/>
                  <a:gd name="T46" fmla="*/ 0 w 2"/>
                  <a:gd name="T47" fmla="*/ 6 h 7"/>
                  <a:gd name="T48" fmla="*/ 0 w 2"/>
                  <a:gd name="T49" fmla="*/ 6 h 7"/>
                  <a:gd name="T50" fmla="*/ 1 w 2"/>
                  <a:gd name="T51" fmla="*/ 6 h 7"/>
                  <a:gd name="T52" fmla="*/ 1 w 2"/>
                  <a:gd name="T53" fmla="*/ 5 h 7"/>
                  <a:gd name="T54" fmla="*/ 1 w 2"/>
                  <a:gd name="T55" fmla="*/ 5 h 7"/>
                  <a:gd name="T56" fmla="*/ 1 w 2"/>
                  <a:gd name="T57" fmla="*/ 5 h 7"/>
                  <a:gd name="T58" fmla="*/ 1 w 2"/>
                  <a:gd name="T59" fmla="*/ 4 h 7"/>
                  <a:gd name="T60" fmla="*/ 2 w 2"/>
                  <a:gd name="T61" fmla="*/ 2 h 7"/>
                  <a:gd name="T62" fmla="*/ 2 w 2"/>
                  <a:gd name="T63" fmla="*/ 1 h 7"/>
                  <a:gd name="T64" fmla="*/ 2 w 2"/>
                  <a:gd name="T65" fmla="*/ 0 h 7"/>
                  <a:gd name="T66" fmla="*/ 2 w 2"/>
                  <a:gd name="T67" fmla="*/ 0 h 7"/>
                  <a:gd name="T68" fmla="*/ 2 w 2"/>
                  <a:gd name="T69" fmla="*/ 0 h 7"/>
                  <a:gd name="T70" fmla="*/ 2 w 2"/>
                  <a:gd name="T71" fmla="*/ 0 h 7"/>
                  <a:gd name="T72" fmla="*/ 2 w 2"/>
                  <a:gd name="T73" fmla="*/ 0 h 7"/>
                  <a:gd name="T74" fmla="*/ 2 w 2"/>
                  <a:gd name="T75" fmla="*/ 0 h 7"/>
                  <a:gd name="T76" fmla="*/ 2 w 2"/>
                  <a:gd name="T77" fmla="*/ 0 h 7"/>
                  <a:gd name="T78" fmla="*/ 2 w 2"/>
                  <a:gd name="T7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1" y="5"/>
                      <a:pt x="1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7" name="Freeform 298"/>
              <p:cNvSpPr>
                <a:spLocks/>
              </p:cNvSpPr>
              <p:nvPr/>
            </p:nvSpPr>
            <p:spPr bwMode="auto">
              <a:xfrm>
                <a:off x="1299" y="1377"/>
                <a:ext cx="212" cy="515"/>
              </a:xfrm>
              <a:custGeom>
                <a:avLst/>
                <a:gdLst>
                  <a:gd name="T0" fmla="*/ 56 w 90"/>
                  <a:gd name="T1" fmla="*/ 218 h 218"/>
                  <a:gd name="T2" fmla="*/ 84 w 90"/>
                  <a:gd name="T3" fmla="*/ 174 h 218"/>
                  <a:gd name="T4" fmla="*/ 57 w 90"/>
                  <a:gd name="T5" fmla="*/ 114 h 218"/>
                  <a:gd name="T6" fmla="*/ 28 w 90"/>
                  <a:gd name="T7" fmla="*/ 0 h 218"/>
                  <a:gd name="T8" fmla="*/ 28 w 90"/>
                  <a:gd name="T9" fmla="*/ 0 h 218"/>
                  <a:gd name="T10" fmla="*/ 60 w 90"/>
                  <a:gd name="T11" fmla="*/ 111 h 218"/>
                  <a:gd name="T12" fmla="*/ 89 w 90"/>
                  <a:gd name="T13" fmla="*/ 171 h 218"/>
                  <a:gd name="T14" fmla="*/ 61 w 90"/>
                  <a:gd name="T15" fmla="*/ 218 h 218"/>
                  <a:gd name="T16" fmla="*/ 56 w 90"/>
                  <a:gd name="T1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218">
                    <a:moveTo>
                      <a:pt x="56" y="218"/>
                    </a:moveTo>
                    <a:cubicBezTo>
                      <a:pt x="78" y="212"/>
                      <a:pt x="83" y="192"/>
                      <a:pt x="84" y="174"/>
                    </a:cubicBezTo>
                    <a:cubicBezTo>
                      <a:pt x="84" y="152"/>
                      <a:pt x="71" y="132"/>
                      <a:pt x="57" y="114"/>
                    </a:cubicBezTo>
                    <a:cubicBezTo>
                      <a:pt x="34" y="84"/>
                      <a:pt x="0" y="38"/>
                      <a:pt x="28" y="0"/>
                    </a:cubicBezTo>
                    <a:cubicBezTo>
                      <a:pt x="28" y="0"/>
                      <a:pt x="27" y="1"/>
                      <a:pt x="28" y="0"/>
                    </a:cubicBezTo>
                    <a:cubicBezTo>
                      <a:pt x="2" y="36"/>
                      <a:pt x="36" y="82"/>
                      <a:pt x="60" y="111"/>
                    </a:cubicBezTo>
                    <a:cubicBezTo>
                      <a:pt x="75" y="129"/>
                      <a:pt x="87" y="148"/>
                      <a:pt x="89" y="171"/>
                    </a:cubicBezTo>
                    <a:cubicBezTo>
                      <a:pt x="90" y="190"/>
                      <a:pt x="84" y="211"/>
                      <a:pt x="61" y="218"/>
                    </a:cubicBezTo>
                    <a:cubicBezTo>
                      <a:pt x="60" y="218"/>
                      <a:pt x="58" y="217"/>
                      <a:pt x="56" y="21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8" name="Freeform 299"/>
              <p:cNvSpPr>
                <a:spLocks/>
              </p:cNvSpPr>
              <p:nvPr/>
            </p:nvSpPr>
            <p:spPr bwMode="auto">
              <a:xfrm>
                <a:off x="1291" y="1843"/>
                <a:ext cx="121" cy="97"/>
              </a:xfrm>
              <a:custGeom>
                <a:avLst/>
                <a:gdLst>
                  <a:gd name="T0" fmla="*/ 51 w 51"/>
                  <a:gd name="T1" fmla="*/ 22 h 41"/>
                  <a:gd name="T2" fmla="*/ 21 w 51"/>
                  <a:gd name="T3" fmla="*/ 20 h 41"/>
                  <a:gd name="T4" fmla="*/ 51 w 51"/>
                  <a:gd name="T5" fmla="*/ 21 h 41"/>
                  <a:gd name="T6" fmla="*/ 0 w 51"/>
                  <a:gd name="T7" fmla="*/ 0 h 41"/>
                  <a:gd name="T8" fmla="*/ 45 w 51"/>
                  <a:gd name="T9" fmla="*/ 27 h 41"/>
                  <a:gd name="T10" fmla="*/ 51 w 51"/>
                  <a:gd name="T11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1">
                    <a:moveTo>
                      <a:pt x="51" y="22"/>
                    </a:moveTo>
                    <a:cubicBezTo>
                      <a:pt x="39" y="26"/>
                      <a:pt x="29" y="28"/>
                      <a:pt x="21" y="20"/>
                    </a:cubicBezTo>
                    <a:cubicBezTo>
                      <a:pt x="32" y="25"/>
                      <a:pt x="39" y="22"/>
                      <a:pt x="51" y="21"/>
                    </a:cubicBezTo>
                    <a:cubicBezTo>
                      <a:pt x="33" y="12"/>
                      <a:pt x="16" y="19"/>
                      <a:pt x="0" y="0"/>
                    </a:cubicBezTo>
                    <a:cubicBezTo>
                      <a:pt x="3" y="13"/>
                      <a:pt x="21" y="41"/>
                      <a:pt x="45" y="27"/>
                    </a:cubicBezTo>
                    <a:cubicBezTo>
                      <a:pt x="48" y="25"/>
                      <a:pt x="50" y="23"/>
                      <a:pt x="51" y="2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39" name="Freeform 300"/>
              <p:cNvSpPr>
                <a:spLocks/>
              </p:cNvSpPr>
              <p:nvPr/>
            </p:nvSpPr>
            <p:spPr bwMode="auto">
              <a:xfrm>
                <a:off x="1294" y="1911"/>
                <a:ext cx="75" cy="90"/>
              </a:xfrm>
              <a:custGeom>
                <a:avLst/>
                <a:gdLst>
                  <a:gd name="T0" fmla="*/ 27 w 32"/>
                  <a:gd name="T1" fmla="*/ 5 h 38"/>
                  <a:gd name="T2" fmla="*/ 7 w 32"/>
                  <a:gd name="T3" fmla="*/ 20 h 38"/>
                  <a:gd name="T4" fmla="*/ 32 w 32"/>
                  <a:gd name="T5" fmla="*/ 4 h 38"/>
                  <a:gd name="T6" fmla="*/ 8 w 32"/>
                  <a:gd name="T7" fmla="*/ 25 h 38"/>
                  <a:gd name="T8" fmla="*/ 0 w 32"/>
                  <a:gd name="T9" fmla="*/ 38 h 38"/>
                  <a:gd name="T10" fmla="*/ 24 w 32"/>
                  <a:gd name="T11" fmla="*/ 3 h 38"/>
                  <a:gd name="T12" fmla="*/ 27 w 32"/>
                  <a:gd name="T13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38">
                    <a:moveTo>
                      <a:pt x="27" y="5"/>
                    </a:moveTo>
                    <a:cubicBezTo>
                      <a:pt x="17" y="11"/>
                      <a:pt x="14" y="9"/>
                      <a:pt x="7" y="20"/>
                    </a:cubicBezTo>
                    <a:cubicBezTo>
                      <a:pt x="14" y="18"/>
                      <a:pt x="25" y="9"/>
                      <a:pt x="32" y="4"/>
                    </a:cubicBezTo>
                    <a:cubicBezTo>
                      <a:pt x="29" y="11"/>
                      <a:pt x="24" y="23"/>
                      <a:pt x="8" y="25"/>
                    </a:cubicBezTo>
                    <a:cubicBezTo>
                      <a:pt x="4" y="27"/>
                      <a:pt x="2" y="33"/>
                      <a:pt x="0" y="38"/>
                    </a:cubicBezTo>
                    <a:cubicBezTo>
                      <a:pt x="1" y="26"/>
                      <a:pt x="7" y="0"/>
                      <a:pt x="24" y="3"/>
                    </a:cubicBezTo>
                    <a:cubicBezTo>
                      <a:pt x="27" y="4"/>
                      <a:pt x="31" y="2"/>
                      <a:pt x="27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0" name="Freeform 301"/>
              <p:cNvSpPr>
                <a:spLocks/>
              </p:cNvSpPr>
              <p:nvPr/>
            </p:nvSpPr>
            <p:spPr bwMode="auto">
              <a:xfrm>
                <a:off x="1232" y="1874"/>
                <a:ext cx="102" cy="85"/>
              </a:xfrm>
              <a:custGeom>
                <a:avLst/>
                <a:gdLst>
                  <a:gd name="T0" fmla="*/ 43 w 43"/>
                  <a:gd name="T1" fmla="*/ 16 h 36"/>
                  <a:gd name="T2" fmla="*/ 19 w 43"/>
                  <a:gd name="T3" fmla="*/ 18 h 36"/>
                  <a:gd name="T4" fmla="*/ 43 w 43"/>
                  <a:gd name="T5" fmla="*/ 17 h 36"/>
                  <a:gd name="T6" fmla="*/ 0 w 43"/>
                  <a:gd name="T7" fmla="*/ 36 h 36"/>
                  <a:gd name="T8" fmla="*/ 38 w 43"/>
                  <a:gd name="T9" fmla="*/ 13 h 36"/>
                  <a:gd name="T10" fmla="*/ 43 w 43"/>
                  <a:gd name="T11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6">
                    <a:moveTo>
                      <a:pt x="43" y="16"/>
                    </a:moveTo>
                    <a:cubicBezTo>
                      <a:pt x="34" y="14"/>
                      <a:pt x="26" y="12"/>
                      <a:pt x="19" y="18"/>
                    </a:cubicBezTo>
                    <a:cubicBezTo>
                      <a:pt x="28" y="14"/>
                      <a:pt x="34" y="16"/>
                      <a:pt x="43" y="17"/>
                    </a:cubicBezTo>
                    <a:cubicBezTo>
                      <a:pt x="27" y="27"/>
                      <a:pt x="14" y="19"/>
                      <a:pt x="0" y="36"/>
                    </a:cubicBezTo>
                    <a:cubicBezTo>
                      <a:pt x="13" y="19"/>
                      <a:pt x="19" y="0"/>
                      <a:pt x="38" y="13"/>
                    </a:cubicBezTo>
                    <a:cubicBezTo>
                      <a:pt x="41" y="14"/>
                      <a:pt x="42" y="15"/>
                      <a:pt x="43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1" name="Freeform 302"/>
              <p:cNvSpPr>
                <a:spLocks/>
              </p:cNvSpPr>
              <p:nvPr/>
            </p:nvSpPr>
            <p:spPr bwMode="auto">
              <a:xfrm>
                <a:off x="1329" y="1824"/>
                <a:ext cx="90" cy="64"/>
              </a:xfrm>
              <a:custGeom>
                <a:avLst/>
                <a:gdLst>
                  <a:gd name="T0" fmla="*/ 38 w 38"/>
                  <a:gd name="T1" fmla="*/ 25 h 27"/>
                  <a:gd name="T2" fmla="*/ 19 w 38"/>
                  <a:gd name="T3" fmla="*/ 10 h 27"/>
                  <a:gd name="T4" fmla="*/ 36 w 38"/>
                  <a:gd name="T5" fmla="*/ 27 h 27"/>
                  <a:gd name="T6" fmla="*/ 0 w 38"/>
                  <a:gd name="T7" fmla="*/ 12 h 27"/>
                  <a:gd name="T8" fmla="*/ 37 w 38"/>
                  <a:gd name="T9" fmla="*/ 20 h 27"/>
                  <a:gd name="T10" fmla="*/ 38 w 38"/>
                  <a:gd name="T11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7">
                    <a:moveTo>
                      <a:pt x="38" y="25"/>
                    </a:moveTo>
                    <a:cubicBezTo>
                      <a:pt x="33" y="18"/>
                      <a:pt x="28" y="10"/>
                      <a:pt x="19" y="10"/>
                    </a:cubicBezTo>
                    <a:cubicBezTo>
                      <a:pt x="28" y="13"/>
                      <a:pt x="30" y="20"/>
                      <a:pt x="36" y="27"/>
                    </a:cubicBezTo>
                    <a:cubicBezTo>
                      <a:pt x="18" y="21"/>
                      <a:pt x="13" y="8"/>
                      <a:pt x="0" y="12"/>
                    </a:cubicBezTo>
                    <a:cubicBezTo>
                      <a:pt x="11" y="6"/>
                      <a:pt x="30" y="0"/>
                      <a:pt x="37" y="20"/>
                    </a:cubicBezTo>
                    <a:cubicBezTo>
                      <a:pt x="38" y="23"/>
                      <a:pt x="38" y="25"/>
                      <a:pt x="38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2" name="Freeform 303"/>
              <p:cNvSpPr>
                <a:spLocks/>
              </p:cNvSpPr>
              <p:nvPr/>
            </p:nvSpPr>
            <p:spPr bwMode="auto">
              <a:xfrm>
                <a:off x="1358" y="1897"/>
                <a:ext cx="70" cy="114"/>
              </a:xfrm>
              <a:custGeom>
                <a:avLst/>
                <a:gdLst>
                  <a:gd name="T0" fmla="*/ 25 w 30"/>
                  <a:gd name="T1" fmla="*/ 0 h 48"/>
                  <a:gd name="T2" fmla="*/ 9 w 30"/>
                  <a:gd name="T3" fmla="*/ 26 h 48"/>
                  <a:gd name="T4" fmla="*/ 26 w 30"/>
                  <a:gd name="T5" fmla="*/ 5 h 48"/>
                  <a:gd name="T6" fmla="*/ 8 w 30"/>
                  <a:gd name="T7" fmla="*/ 48 h 48"/>
                  <a:gd name="T8" fmla="*/ 19 w 30"/>
                  <a:gd name="T9" fmla="*/ 6 h 48"/>
                  <a:gd name="T10" fmla="*/ 25 w 30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8">
                    <a:moveTo>
                      <a:pt x="25" y="0"/>
                    </a:moveTo>
                    <a:cubicBezTo>
                      <a:pt x="24" y="6"/>
                      <a:pt x="9" y="17"/>
                      <a:pt x="9" y="26"/>
                    </a:cubicBezTo>
                    <a:cubicBezTo>
                      <a:pt x="12" y="17"/>
                      <a:pt x="24" y="11"/>
                      <a:pt x="26" y="5"/>
                    </a:cubicBezTo>
                    <a:cubicBezTo>
                      <a:pt x="30" y="23"/>
                      <a:pt x="1" y="30"/>
                      <a:pt x="8" y="48"/>
                    </a:cubicBezTo>
                    <a:cubicBezTo>
                      <a:pt x="0" y="33"/>
                      <a:pt x="1" y="16"/>
                      <a:pt x="19" y="6"/>
                    </a:cubicBezTo>
                    <a:cubicBezTo>
                      <a:pt x="21" y="4"/>
                      <a:pt x="25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3" name="Freeform 304"/>
              <p:cNvSpPr>
                <a:spLocks/>
              </p:cNvSpPr>
              <p:nvPr/>
            </p:nvSpPr>
            <p:spPr bwMode="auto">
              <a:xfrm>
                <a:off x="1419" y="1892"/>
                <a:ext cx="9" cy="7"/>
              </a:xfrm>
              <a:custGeom>
                <a:avLst/>
                <a:gdLst>
                  <a:gd name="T0" fmla="*/ 0 w 4"/>
                  <a:gd name="T1" fmla="*/ 3 h 3"/>
                  <a:gd name="T2" fmla="*/ 1 w 4"/>
                  <a:gd name="T3" fmla="*/ 2 h 3"/>
                  <a:gd name="T4" fmla="*/ 1 w 4"/>
                  <a:gd name="T5" fmla="*/ 2 h 3"/>
                  <a:gd name="T6" fmla="*/ 1 w 4"/>
                  <a:gd name="T7" fmla="*/ 2 h 3"/>
                  <a:gd name="T8" fmla="*/ 2 w 4"/>
                  <a:gd name="T9" fmla="*/ 1 h 3"/>
                  <a:gd name="T10" fmla="*/ 3 w 4"/>
                  <a:gd name="T11" fmla="*/ 0 h 3"/>
                  <a:gd name="T12" fmla="*/ 3 w 4"/>
                  <a:gd name="T13" fmla="*/ 0 h 3"/>
                  <a:gd name="T14" fmla="*/ 3 w 4"/>
                  <a:gd name="T15" fmla="*/ 0 h 3"/>
                  <a:gd name="T16" fmla="*/ 4 w 4"/>
                  <a:gd name="T17" fmla="*/ 0 h 3"/>
                  <a:gd name="T18" fmla="*/ 4 w 4"/>
                  <a:gd name="T19" fmla="*/ 0 h 3"/>
                  <a:gd name="T20" fmla="*/ 4 w 4"/>
                  <a:gd name="T21" fmla="*/ 0 h 3"/>
                  <a:gd name="T22" fmla="*/ 4 w 4"/>
                  <a:gd name="T23" fmla="*/ 0 h 3"/>
                  <a:gd name="T24" fmla="*/ 4 w 4"/>
                  <a:gd name="T25" fmla="*/ 0 h 3"/>
                  <a:gd name="T26" fmla="*/ 4 w 4"/>
                  <a:gd name="T27" fmla="*/ 0 h 3"/>
                  <a:gd name="T28" fmla="*/ 4 w 4"/>
                  <a:gd name="T29" fmla="*/ 0 h 3"/>
                  <a:gd name="T30" fmla="*/ 4 w 4"/>
                  <a:gd name="T31" fmla="*/ 0 h 3"/>
                  <a:gd name="T32" fmla="*/ 4 w 4"/>
                  <a:gd name="T33" fmla="*/ 0 h 3"/>
                  <a:gd name="T34" fmla="*/ 4 w 4"/>
                  <a:gd name="T35" fmla="*/ 0 h 3"/>
                  <a:gd name="T36" fmla="*/ 4 w 4"/>
                  <a:gd name="T37" fmla="*/ 0 h 3"/>
                  <a:gd name="T38" fmla="*/ 4 w 4"/>
                  <a:gd name="T39" fmla="*/ 0 h 3"/>
                  <a:gd name="T40" fmla="*/ 4 w 4"/>
                  <a:gd name="T41" fmla="*/ 0 h 3"/>
                  <a:gd name="T42" fmla="*/ 4 w 4"/>
                  <a:gd name="T43" fmla="*/ 0 h 3"/>
                  <a:gd name="T44" fmla="*/ 3 w 4"/>
                  <a:gd name="T45" fmla="*/ 0 h 3"/>
                  <a:gd name="T46" fmla="*/ 3 w 4"/>
                  <a:gd name="T47" fmla="*/ 0 h 3"/>
                  <a:gd name="T48" fmla="*/ 3 w 4"/>
                  <a:gd name="T49" fmla="*/ 0 h 3"/>
                  <a:gd name="T50" fmla="*/ 3 w 4"/>
                  <a:gd name="T51" fmla="*/ 0 h 3"/>
                  <a:gd name="T52" fmla="*/ 3 w 4"/>
                  <a:gd name="T53" fmla="*/ 0 h 3"/>
                  <a:gd name="T54" fmla="*/ 3 w 4"/>
                  <a:gd name="T55" fmla="*/ 0 h 3"/>
                  <a:gd name="T56" fmla="*/ 3 w 4"/>
                  <a:gd name="T57" fmla="*/ 0 h 3"/>
                  <a:gd name="T58" fmla="*/ 2 w 4"/>
                  <a:gd name="T59" fmla="*/ 1 h 3"/>
                  <a:gd name="T60" fmla="*/ 1 w 4"/>
                  <a:gd name="T61" fmla="*/ 2 h 3"/>
                  <a:gd name="T62" fmla="*/ 0 w 4"/>
                  <a:gd name="T63" fmla="*/ 2 h 3"/>
                  <a:gd name="T64" fmla="*/ 0 w 4"/>
                  <a:gd name="T65" fmla="*/ 3 h 3"/>
                  <a:gd name="T66" fmla="*/ 0 w 4"/>
                  <a:gd name="T67" fmla="*/ 3 h 3"/>
                  <a:gd name="T68" fmla="*/ 0 w 4"/>
                  <a:gd name="T69" fmla="*/ 3 h 3"/>
                  <a:gd name="T70" fmla="*/ 0 w 4"/>
                  <a:gd name="T71" fmla="*/ 3 h 3"/>
                  <a:gd name="T72" fmla="*/ 0 w 4"/>
                  <a:gd name="T73" fmla="*/ 3 h 3"/>
                  <a:gd name="T74" fmla="*/ 0 w 4"/>
                  <a:gd name="T75" fmla="*/ 3 h 3"/>
                  <a:gd name="T76" fmla="*/ 0 w 4"/>
                  <a:gd name="T77" fmla="*/ 3 h 3"/>
                  <a:gd name="T78" fmla="*/ 0 w 4"/>
                  <a:gd name="T7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4" name="Freeform 305"/>
              <p:cNvSpPr>
                <a:spLocks/>
              </p:cNvSpPr>
              <p:nvPr/>
            </p:nvSpPr>
            <p:spPr bwMode="auto">
              <a:xfrm>
                <a:off x="1417" y="1890"/>
                <a:ext cx="11" cy="2"/>
              </a:xfrm>
              <a:custGeom>
                <a:avLst/>
                <a:gdLst>
                  <a:gd name="T0" fmla="*/ 1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4 w 5"/>
                  <a:gd name="T11" fmla="*/ 1 h 1"/>
                  <a:gd name="T12" fmla="*/ 4 w 5"/>
                  <a:gd name="T13" fmla="*/ 1 h 1"/>
                  <a:gd name="T14" fmla="*/ 4 w 5"/>
                  <a:gd name="T15" fmla="*/ 1 h 1"/>
                  <a:gd name="T16" fmla="*/ 5 w 5"/>
                  <a:gd name="T17" fmla="*/ 1 h 1"/>
                  <a:gd name="T18" fmla="*/ 5 w 5"/>
                  <a:gd name="T19" fmla="*/ 1 h 1"/>
                  <a:gd name="T20" fmla="*/ 5 w 5"/>
                  <a:gd name="T21" fmla="*/ 1 h 1"/>
                  <a:gd name="T22" fmla="*/ 5 w 5"/>
                  <a:gd name="T23" fmla="*/ 1 h 1"/>
                  <a:gd name="T24" fmla="*/ 5 w 5"/>
                  <a:gd name="T25" fmla="*/ 1 h 1"/>
                  <a:gd name="T26" fmla="*/ 5 w 5"/>
                  <a:gd name="T27" fmla="*/ 1 h 1"/>
                  <a:gd name="T28" fmla="*/ 5 w 5"/>
                  <a:gd name="T29" fmla="*/ 1 h 1"/>
                  <a:gd name="T30" fmla="*/ 5 w 5"/>
                  <a:gd name="T31" fmla="*/ 1 h 1"/>
                  <a:gd name="T32" fmla="*/ 5 w 5"/>
                  <a:gd name="T33" fmla="*/ 1 h 1"/>
                  <a:gd name="T34" fmla="*/ 5 w 5"/>
                  <a:gd name="T35" fmla="*/ 1 h 1"/>
                  <a:gd name="T36" fmla="*/ 5 w 5"/>
                  <a:gd name="T37" fmla="*/ 1 h 1"/>
                  <a:gd name="T38" fmla="*/ 5 w 5"/>
                  <a:gd name="T39" fmla="*/ 1 h 1"/>
                  <a:gd name="T40" fmla="*/ 5 w 5"/>
                  <a:gd name="T41" fmla="*/ 1 h 1"/>
                  <a:gd name="T42" fmla="*/ 5 w 5"/>
                  <a:gd name="T43" fmla="*/ 1 h 1"/>
                  <a:gd name="T44" fmla="*/ 4 w 5"/>
                  <a:gd name="T45" fmla="*/ 1 h 1"/>
                  <a:gd name="T46" fmla="*/ 4 w 5"/>
                  <a:gd name="T47" fmla="*/ 1 h 1"/>
                  <a:gd name="T48" fmla="*/ 4 w 5"/>
                  <a:gd name="T49" fmla="*/ 1 h 1"/>
                  <a:gd name="T50" fmla="*/ 4 w 5"/>
                  <a:gd name="T51" fmla="*/ 1 h 1"/>
                  <a:gd name="T52" fmla="*/ 4 w 5"/>
                  <a:gd name="T53" fmla="*/ 1 h 1"/>
                  <a:gd name="T54" fmla="*/ 4 w 5"/>
                  <a:gd name="T55" fmla="*/ 1 h 1"/>
                  <a:gd name="T56" fmla="*/ 4 w 5"/>
                  <a:gd name="T57" fmla="*/ 1 h 1"/>
                  <a:gd name="T58" fmla="*/ 3 w 5"/>
                  <a:gd name="T59" fmla="*/ 1 h 1"/>
                  <a:gd name="T60" fmla="*/ 1 w 5"/>
                  <a:gd name="T61" fmla="*/ 1 h 1"/>
                  <a:gd name="T62" fmla="*/ 1 w 5"/>
                  <a:gd name="T63" fmla="*/ 1 h 1"/>
                  <a:gd name="T64" fmla="*/ 1 w 5"/>
                  <a:gd name="T65" fmla="*/ 1 h 1"/>
                  <a:gd name="T66" fmla="*/ 0 w 5"/>
                  <a:gd name="T67" fmla="*/ 0 h 1"/>
                  <a:gd name="T68" fmla="*/ 0 w 5"/>
                  <a:gd name="T69" fmla="*/ 0 h 1"/>
                  <a:gd name="T70" fmla="*/ 0 w 5"/>
                  <a:gd name="T71" fmla="*/ 0 h 1"/>
                  <a:gd name="T72" fmla="*/ 0 w 5"/>
                  <a:gd name="T73" fmla="*/ 0 h 1"/>
                  <a:gd name="T74" fmla="*/ 0 w 5"/>
                  <a:gd name="T75" fmla="*/ 0 h 1"/>
                  <a:gd name="T76" fmla="*/ 0 w 5"/>
                  <a:gd name="T77" fmla="*/ 0 h 1"/>
                  <a:gd name="T78" fmla="*/ 1 w 5"/>
                  <a:gd name="T7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5" name="Freeform 306"/>
              <p:cNvSpPr>
                <a:spLocks/>
              </p:cNvSpPr>
              <p:nvPr/>
            </p:nvSpPr>
            <p:spPr bwMode="auto">
              <a:xfrm>
                <a:off x="1417" y="1888"/>
                <a:ext cx="11" cy="4"/>
              </a:xfrm>
              <a:custGeom>
                <a:avLst/>
                <a:gdLst>
                  <a:gd name="T0" fmla="*/ 0 w 5"/>
                  <a:gd name="T1" fmla="*/ 0 h 2"/>
                  <a:gd name="T2" fmla="*/ 1 w 5"/>
                  <a:gd name="T3" fmla="*/ 0 h 2"/>
                  <a:gd name="T4" fmla="*/ 1 w 5"/>
                  <a:gd name="T5" fmla="*/ 0 h 2"/>
                  <a:gd name="T6" fmla="*/ 1 w 5"/>
                  <a:gd name="T7" fmla="*/ 0 h 2"/>
                  <a:gd name="T8" fmla="*/ 2 w 5"/>
                  <a:gd name="T9" fmla="*/ 1 h 2"/>
                  <a:gd name="T10" fmla="*/ 4 w 5"/>
                  <a:gd name="T11" fmla="*/ 2 h 2"/>
                  <a:gd name="T12" fmla="*/ 4 w 5"/>
                  <a:gd name="T13" fmla="*/ 2 h 2"/>
                  <a:gd name="T14" fmla="*/ 4 w 5"/>
                  <a:gd name="T15" fmla="*/ 2 h 2"/>
                  <a:gd name="T16" fmla="*/ 5 w 5"/>
                  <a:gd name="T17" fmla="*/ 2 h 2"/>
                  <a:gd name="T18" fmla="*/ 5 w 5"/>
                  <a:gd name="T19" fmla="*/ 2 h 2"/>
                  <a:gd name="T20" fmla="*/ 5 w 5"/>
                  <a:gd name="T21" fmla="*/ 2 h 2"/>
                  <a:gd name="T22" fmla="*/ 5 w 5"/>
                  <a:gd name="T23" fmla="*/ 2 h 2"/>
                  <a:gd name="T24" fmla="*/ 5 w 5"/>
                  <a:gd name="T25" fmla="*/ 2 h 2"/>
                  <a:gd name="T26" fmla="*/ 5 w 5"/>
                  <a:gd name="T27" fmla="*/ 2 h 2"/>
                  <a:gd name="T28" fmla="*/ 5 w 5"/>
                  <a:gd name="T29" fmla="*/ 2 h 2"/>
                  <a:gd name="T30" fmla="*/ 5 w 5"/>
                  <a:gd name="T31" fmla="*/ 2 h 2"/>
                  <a:gd name="T32" fmla="*/ 5 w 5"/>
                  <a:gd name="T33" fmla="*/ 2 h 2"/>
                  <a:gd name="T34" fmla="*/ 5 w 5"/>
                  <a:gd name="T35" fmla="*/ 2 h 2"/>
                  <a:gd name="T36" fmla="*/ 5 w 5"/>
                  <a:gd name="T37" fmla="*/ 2 h 2"/>
                  <a:gd name="T38" fmla="*/ 5 w 5"/>
                  <a:gd name="T39" fmla="*/ 2 h 2"/>
                  <a:gd name="T40" fmla="*/ 5 w 5"/>
                  <a:gd name="T41" fmla="*/ 2 h 2"/>
                  <a:gd name="T42" fmla="*/ 5 w 5"/>
                  <a:gd name="T43" fmla="*/ 2 h 2"/>
                  <a:gd name="T44" fmla="*/ 4 w 5"/>
                  <a:gd name="T45" fmla="*/ 2 h 2"/>
                  <a:gd name="T46" fmla="*/ 4 w 5"/>
                  <a:gd name="T47" fmla="*/ 2 h 2"/>
                  <a:gd name="T48" fmla="*/ 4 w 5"/>
                  <a:gd name="T49" fmla="*/ 2 h 2"/>
                  <a:gd name="T50" fmla="*/ 4 w 5"/>
                  <a:gd name="T51" fmla="*/ 2 h 2"/>
                  <a:gd name="T52" fmla="*/ 3 w 5"/>
                  <a:gd name="T53" fmla="*/ 2 h 2"/>
                  <a:gd name="T54" fmla="*/ 3 w 5"/>
                  <a:gd name="T55" fmla="*/ 2 h 2"/>
                  <a:gd name="T56" fmla="*/ 3 w 5"/>
                  <a:gd name="T57" fmla="*/ 2 h 2"/>
                  <a:gd name="T58" fmla="*/ 3 w 5"/>
                  <a:gd name="T59" fmla="*/ 1 h 2"/>
                  <a:gd name="T60" fmla="*/ 1 w 5"/>
                  <a:gd name="T61" fmla="*/ 1 h 2"/>
                  <a:gd name="T62" fmla="*/ 1 w 5"/>
                  <a:gd name="T63" fmla="*/ 0 h 2"/>
                  <a:gd name="T64" fmla="*/ 0 w 5"/>
                  <a:gd name="T65" fmla="*/ 0 h 2"/>
                  <a:gd name="T66" fmla="*/ 0 w 5"/>
                  <a:gd name="T67" fmla="*/ 0 h 2"/>
                  <a:gd name="T68" fmla="*/ 0 w 5"/>
                  <a:gd name="T69" fmla="*/ 0 h 2"/>
                  <a:gd name="T70" fmla="*/ 0 w 5"/>
                  <a:gd name="T71" fmla="*/ 0 h 2"/>
                  <a:gd name="T72" fmla="*/ 0 w 5"/>
                  <a:gd name="T73" fmla="*/ 0 h 2"/>
                  <a:gd name="T74" fmla="*/ 0 w 5"/>
                  <a:gd name="T75" fmla="*/ 0 h 2"/>
                  <a:gd name="T76" fmla="*/ 0 w 5"/>
                  <a:gd name="T77" fmla="*/ 0 h 2"/>
                  <a:gd name="T78" fmla="*/ 0 w 5"/>
                  <a:gd name="T7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6" name="Freeform 307"/>
              <p:cNvSpPr>
                <a:spLocks/>
              </p:cNvSpPr>
              <p:nvPr/>
            </p:nvSpPr>
            <p:spPr bwMode="auto">
              <a:xfrm>
                <a:off x="1421" y="1892"/>
                <a:ext cx="7" cy="10"/>
              </a:xfrm>
              <a:custGeom>
                <a:avLst/>
                <a:gdLst>
                  <a:gd name="T0" fmla="*/ 0 w 3"/>
                  <a:gd name="T1" fmla="*/ 4 h 4"/>
                  <a:gd name="T2" fmla="*/ 0 w 3"/>
                  <a:gd name="T3" fmla="*/ 4 h 4"/>
                  <a:gd name="T4" fmla="*/ 0 w 3"/>
                  <a:gd name="T5" fmla="*/ 4 h 4"/>
                  <a:gd name="T6" fmla="*/ 1 w 3"/>
                  <a:gd name="T7" fmla="*/ 3 h 4"/>
                  <a:gd name="T8" fmla="*/ 1 w 3"/>
                  <a:gd name="T9" fmla="*/ 2 h 4"/>
                  <a:gd name="T10" fmla="*/ 2 w 3"/>
                  <a:gd name="T11" fmla="*/ 0 h 4"/>
                  <a:gd name="T12" fmla="*/ 2 w 3"/>
                  <a:gd name="T13" fmla="*/ 0 h 4"/>
                  <a:gd name="T14" fmla="*/ 2 w 3"/>
                  <a:gd name="T15" fmla="*/ 0 h 4"/>
                  <a:gd name="T16" fmla="*/ 3 w 3"/>
                  <a:gd name="T17" fmla="*/ 0 h 4"/>
                  <a:gd name="T18" fmla="*/ 3 w 3"/>
                  <a:gd name="T19" fmla="*/ 0 h 4"/>
                  <a:gd name="T20" fmla="*/ 3 w 3"/>
                  <a:gd name="T21" fmla="*/ 0 h 4"/>
                  <a:gd name="T22" fmla="*/ 3 w 3"/>
                  <a:gd name="T23" fmla="*/ 0 h 4"/>
                  <a:gd name="T24" fmla="*/ 3 w 3"/>
                  <a:gd name="T25" fmla="*/ 0 h 4"/>
                  <a:gd name="T26" fmla="*/ 3 w 3"/>
                  <a:gd name="T27" fmla="*/ 0 h 4"/>
                  <a:gd name="T28" fmla="*/ 3 w 3"/>
                  <a:gd name="T29" fmla="*/ 0 h 4"/>
                  <a:gd name="T30" fmla="*/ 3 w 3"/>
                  <a:gd name="T31" fmla="*/ 0 h 4"/>
                  <a:gd name="T32" fmla="*/ 3 w 3"/>
                  <a:gd name="T33" fmla="*/ 0 h 4"/>
                  <a:gd name="T34" fmla="*/ 3 w 3"/>
                  <a:gd name="T35" fmla="*/ 0 h 4"/>
                  <a:gd name="T36" fmla="*/ 3 w 3"/>
                  <a:gd name="T37" fmla="*/ 0 h 4"/>
                  <a:gd name="T38" fmla="*/ 3 w 3"/>
                  <a:gd name="T39" fmla="*/ 0 h 4"/>
                  <a:gd name="T40" fmla="*/ 3 w 3"/>
                  <a:gd name="T41" fmla="*/ 0 h 4"/>
                  <a:gd name="T42" fmla="*/ 3 w 3"/>
                  <a:gd name="T43" fmla="*/ 0 h 4"/>
                  <a:gd name="T44" fmla="*/ 2 w 3"/>
                  <a:gd name="T45" fmla="*/ 0 h 4"/>
                  <a:gd name="T46" fmla="*/ 2 w 3"/>
                  <a:gd name="T47" fmla="*/ 0 h 4"/>
                  <a:gd name="T48" fmla="*/ 2 w 3"/>
                  <a:gd name="T49" fmla="*/ 0 h 4"/>
                  <a:gd name="T50" fmla="*/ 2 w 3"/>
                  <a:gd name="T51" fmla="*/ 0 h 4"/>
                  <a:gd name="T52" fmla="*/ 2 w 3"/>
                  <a:gd name="T53" fmla="*/ 1 h 4"/>
                  <a:gd name="T54" fmla="*/ 2 w 3"/>
                  <a:gd name="T55" fmla="*/ 1 h 4"/>
                  <a:gd name="T56" fmla="*/ 2 w 3"/>
                  <a:gd name="T57" fmla="*/ 1 h 4"/>
                  <a:gd name="T58" fmla="*/ 1 w 3"/>
                  <a:gd name="T59" fmla="*/ 1 h 4"/>
                  <a:gd name="T60" fmla="*/ 0 w 3"/>
                  <a:gd name="T61" fmla="*/ 3 h 4"/>
                  <a:gd name="T62" fmla="*/ 0 w 3"/>
                  <a:gd name="T63" fmla="*/ 4 h 4"/>
                  <a:gd name="T64" fmla="*/ 0 w 3"/>
                  <a:gd name="T65" fmla="*/ 4 h 4"/>
                  <a:gd name="T66" fmla="*/ 0 w 3"/>
                  <a:gd name="T67" fmla="*/ 4 h 4"/>
                  <a:gd name="T68" fmla="*/ 0 w 3"/>
                  <a:gd name="T69" fmla="*/ 4 h 4"/>
                  <a:gd name="T70" fmla="*/ 0 w 3"/>
                  <a:gd name="T71" fmla="*/ 4 h 4"/>
                  <a:gd name="T72" fmla="*/ 0 w 3"/>
                  <a:gd name="T73" fmla="*/ 4 h 4"/>
                  <a:gd name="T74" fmla="*/ 0 w 3"/>
                  <a:gd name="T75" fmla="*/ 4 h 4"/>
                  <a:gd name="T76" fmla="*/ 0 w 3"/>
                  <a:gd name="T77" fmla="*/ 4 h 4"/>
                  <a:gd name="T78" fmla="*/ 0 w 3"/>
                  <a:gd name="T7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7" name="Freeform 308"/>
              <p:cNvSpPr>
                <a:spLocks/>
              </p:cNvSpPr>
              <p:nvPr/>
            </p:nvSpPr>
            <p:spPr bwMode="auto">
              <a:xfrm>
                <a:off x="1336" y="1122"/>
                <a:ext cx="116" cy="248"/>
              </a:xfrm>
              <a:custGeom>
                <a:avLst/>
                <a:gdLst>
                  <a:gd name="T0" fmla="*/ 49 w 49"/>
                  <a:gd name="T1" fmla="*/ 105 h 105"/>
                  <a:gd name="T2" fmla="*/ 16 w 49"/>
                  <a:gd name="T3" fmla="*/ 75 h 105"/>
                  <a:gd name="T4" fmla="*/ 6 w 49"/>
                  <a:gd name="T5" fmla="*/ 0 h 105"/>
                  <a:gd name="T6" fmla="*/ 10 w 49"/>
                  <a:gd name="T7" fmla="*/ 1 h 105"/>
                  <a:gd name="T8" fmla="*/ 12 w 49"/>
                  <a:gd name="T9" fmla="*/ 61 h 105"/>
                  <a:gd name="T10" fmla="*/ 48 w 49"/>
                  <a:gd name="T11" fmla="*/ 105 h 105"/>
                  <a:gd name="T12" fmla="*/ 45 w 49"/>
                  <a:gd name="T13" fmla="*/ 104 h 105"/>
                  <a:gd name="T14" fmla="*/ 46 w 49"/>
                  <a:gd name="T15" fmla="*/ 104 h 105"/>
                  <a:gd name="T16" fmla="*/ 49 w 49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05">
                    <a:moveTo>
                      <a:pt x="49" y="105"/>
                    </a:moveTo>
                    <a:cubicBezTo>
                      <a:pt x="34" y="101"/>
                      <a:pt x="23" y="88"/>
                      <a:pt x="16" y="75"/>
                    </a:cubicBezTo>
                    <a:cubicBezTo>
                      <a:pt x="3" y="52"/>
                      <a:pt x="0" y="24"/>
                      <a:pt x="6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4" y="20"/>
                      <a:pt x="6" y="41"/>
                      <a:pt x="12" y="61"/>
                    </a:cubicBezTo>
                    <a:cubicBezTo>
                      <a:pt x="18" y="78"/>
                      <a:pt x="30" y="97"/>
                      <a:pt x="48" y="105"/>
                    </a:cubicBezTo>
                    <a:cubicBezTo>
                      <a:pt x="47" y="104"/>
                      <a:pt x="46" y="104"/>
                      <a:pt x="45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7" y="104"/>
                      <a:pt x="48" y="105"/>
                      <a:pt x="49" y="10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8" name="Freeform 309"/>
              <p:cNvSpPr>
                <a:spLocks/>
              </p:cNvSpPr>
              <p:nvPr/>
            </p:nvSpPr>
            <p:spPr bwMode="auto">
              <a:xfrm>
                <a:off x="1582" y="1380"/>
                <a:ext cx="75" cy="35"/>
              </a:xfrm>
              <a:custGeom>
                <a:avLst/>
                <a:gdLst>
                  <a:gd name="T0" fmla="*/ 32 w 32"/>
                  <a:gd name="T1" fmla="*/ 11 h 15"/>
                  <a:gd name="T2" fmla="*/ 29 w 32"/>
                  <a:gd name="T3" fmla="*/ 13 h 15"/>
                  <a:gd name="T4" fmla="*/ 22 w 32"/>
                  <a:gd name="T5" fmla="*/ 14 h 15"/>
                  <a:gd name="T6" fmla="*/ 13 w 32"/>
                  <a:gd name="T7" fmla="*/ 7 h 15"/>
                  <a:gd name="T8" fmla="*/ 9 w 32"/>
                  <a:gd name="T9" fmla="*/ 3 h 15"/>
                  <a:gd name="T10" fmla="*/ 6 w 32"/>
                  <a:gd name="T11" fmla="*/ 2 h 15"/>
                  <a:gd name="T12" fmla="*/ 2 w 32"/>
                  <a:gd name="T13" fmla="*/ 2 h 15"/>
                  <a:gd name="T14" fmla="*/ 1 w 32"/>
                  <a:gd name="T15" fmla="*/ 3 h 15"/>
                  <a:gd name="T16" fmla="*/ 3 w 32"/>
                  <a:gd name="T17" fmla="*/ 2 h 15"/>
                  <a:gd name="T18" fmla="*/ 8 w 32"/>
                  <a:gd name="T19" fmla="*/ 2 h 15"/>
                  <a:gd name="T20" fmla="*/ 17 w 32"/>
                  <a:gd name="T21" fmla="*/ 11 h 15"/>
                  <a:gd name="T22" fmla="*/ 23 w 32"/>
                  <a:gd name="T23" fmla="*/ 14 h 15"/>
                  <a:gd name="T24" fmla="*/ 28 w 32"/>
                  <a:gd name="T25" fmla="*/ 14 h 15"/>
                  <a:gd name="T26" fmla="*/ 32 w 32"/>
                  <a:gd name="T2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5">
                    <a:moveTo>
                      <a:pt x="32" y="11"/>
                    </a:moveTo>
                    <a:cubicBezTo>
                      <a:pt x="32" y="11"/>
                      <a:pt x="32" y="12"/>
                      <a:pt x="29" y="13"/>
                    </a:cubicBezTo>
                    <a:cubicBezTo>
                      <a:pt x="28" y="14"/>
                      <a:pt x="25" y="15"/>
                      <a:pt x="22" y="14"/>
                    </a:cubicBezTo>
                    <a:cubicBezTo>
                      <a:pt x="19" y="13"/>
                      <a:pt x="16" y="11"/>
                      <a:pt x="13" y="7"/>
                    </a:cubicBezTo>
                    <a:cubicBezTo>
                      <a:pt x="12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3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3" y="2"/>
                    </a:cubicBezTo>
                    <a:cubicBezTo>
                      <a:pt x="4" y="1"/>
                      <a:pt x="6" y="0"/>
                      <a:pt x="8" y="2"/>
                    </a:cubicBezTo>
                    <a:cubicBezTo>
                      <a:pt x="11" y="3"/>
                      <a:pt x="13" y="7"/>
                      <a:pt x="17" y="11"/>
                    </a:cubicBezTo>
                    <a:cubicBezTo>
                      <a:pt x="20" y="13"/>
                      <a:pt x="22" y="14"/>
                      <a:pt x="23" y="14"/>
                    </a:cubicBezTo>
                    <a:cubicBezTo>
                      <a:pt x="24" y="14"/>
                      <a:pt x="25" y="15"/>
                      <a:pt x="28" y="14"/>
                    </a:cubicBezTo>
                    <a:cubicBezTo>
                      <a:pt x="29" y="13"/>
                      <a:pt x="31" y="12"/>
                      <a:pt x="32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49" name="Freeform 310"/>
              <p:cNvSpPr>
                <a:spLocks/>
              </p:cNvSpPr>
              <p:nvPr/>
            </p:nvSpPr>
            <p:spPr bwMode="auto">
              <a:xfrm>
                <a:off x="1584" y="1382"/>
                <a:ext cx="73" cy="33"/>
              </a:xfrm>
              <a:custGeom>
                <a:avLst/>
                <a:gdLst>
                  <a:gd name="T0" fmla="*/ 31 w 31"/>
                  <a:gd name="T1" fmla="*/ 10 h 14"/>
                  <a:gd name="T2" fmla="*/ 31 w 31"/>
                  <a:gd name="T3" fmla="*/ 10 h 14"/>
                  <a:gd name="T4" fmla="*/ 30 w 31"/>
                  <a:gd name="T5" fmla="*/ 11 h 14"/>
                  <a:gd name="T6" fmla="*/ 22 w 31"/>
                  <a:gd name="T7" fmla="*/ 13 h 14"/>
                  <a:gd name="T8" fmla="*/ 12 w 31"/>
                  <a:gd name="T9" fmla="*/ 6 h 14"/>
                  <a:gd name="T10" fmla="*/ 5 w 31"/>
                  <a:gd name="T11" fmla="*/ 1 h 14"/>
                  <a:gd name="T12" fmla="*/ 1 w 31"/>
                  <a:gd name="T13" fmla="*/ 1 h 14"/>
                  <a:gd name="T14" fmla="*/ 0 w 31"/>
                  <a:gd name="T15" fmla="*/ 2 h 14"/>
                  <a:gd name="T16" fmla="*/ 0 w 31"/>
                  <a:gd name="T17" fmla="*/ 2 h 14"/>
                  <a:gd name="T18" fmla="*/ 0 w 31"/>
                  <a:gd name="T19" fmla="*/ 2 h 14"/>
                  <a:gd name="T20" fmla="*/ 0 w 31"/>
                  <a:gd name="T21" fmla="*/ 2 h 14"/>
                  <a:gd name="T22" fmla="*/ 0 w 31"/>
                  <a:gd name="T23" fmla="*/ 2 h 14"/>
                  <a:gd name="T24" fmla="*/ 0 w 31"/>
                  <a:gd name="T25" fmla="*/ 2 h 14"/>
                  <a:gd name="T26" fmla="*/ 0 w 31"/>
                  <a:gd name="T27" fmla="*/ 2 h 14"/>
                  <a:gd name="T28" fmla="*/ 0 w 31"/>
                  <a:gd name="T29" fmla="*/ 2 h 14"/>
                  <a:gd name="T30" fmla="*/ 0 w 31"/>
                  <a:gd name="T31" fmla="*/ 2 h 14"/>
                  <a:gd name="T32" fmla="*/ 0 w 31"/>
                  <a:gd name="T33" fmla="*/ 2 h 14"/>
                  <a:gd name="T34" fmla="*/ 0 w 31"/>
                  <a:gd name="T35" fmla="*/ 2 h 14"/>
                  <a:gd name="T36" fmla="*/ 0 w 31"/>
                  <a:gd name="T37" fmla="*/ 2 h 14"/>
                  <a:gd name="T38" fmla="*/ 0 w 31"/>
                  <a:gd name="T39" fmla="*/ 2 h 14"/>
                  <a:gd name="T40" fmla="*/ 0 w 31"/>
                  <a:gd name="T41" fmla="*/ 2 h 14"/>
                  <a:gd name="T42" fmla="*/ 0 w 31"/>
                  <a:gd name="T43" fmla="*/ 2 h 14"/>
                  <a:gd name="T44" fmla="*/ 0 w 31"/>
                  <a:gd name="T45" fmla="*/ 2 h 14"/>
                  <a:gd name="T46" fmla="*/ 0 w 31"/>
                  <a:gd name="T47" fmla="*/ 2 h 14"/>
                  <a:gd name="T48" fmla="*/ 0 w 31"/>
                  <a:gd name="T49" fmla="*/ 2 h 14"/>
                  <a:gd name="T50" fmla="*/ 0 w 31"/>
                  <a:gd name="T51" fmla="*/ 2 h 14"/>
                  <a:gd name="T52" fmla="*/ 0 w 31"/>
                  <a:gd name="T53" fmla="*/ 2 h 14"/>
                  <a:gd name="T54" fmla="*/ 0 w 31"/>
                  <a:gd name="T55" fmla="*/ 2 h 14"/>
                  <a:gd name="T56" fmla="*/ 0 w 31"/>
                  <a:gd name="T57" fmla="*/ 2 h 14"/>
                  <a:gd name="T58" fmla="*/ 6 w 31"/>
                  <a:gd name="T59" fmla="*/ 0 h 14"/>
                  <a:gd name="T60" fmla="*/ 16 w 31"/>
                  <a:gd name="T61" fmla="*/ 10 h 14"/>
                  <a:gd name="T62" fmla="*/ 22 w 31"/>
                  <a:gd name="T63" fmla="*/ 13 h 14"/>
                  <a:gd name="T64" fmla="*/ 22 w 31"/>
                  <a:gd name="T65" fmla="*/ 13 h 14"/>
                  <a:gd name="T66" fmla="*/ 31 w 31"/>
                  <a:gd name="T67" fmla="*/ 10 h 14"/>
                  <a:gd name="T68" fmla="*/ 31 w 31"/>
                  <a:gd name="T69" fmla="*/ 10 h 14"/>
                  <a:gd name="T70" fmla="*/ 31 w 31"/>
                  <a:gd name="T71" fmla="*/ 10 h 14"/>
                  <a:gd name="T72" fmla="*/ 22 w 31"/>
                  <a:gd name="T73" fmla="*/ 13 h 14"/>
                  <a:gd name="T74" fmla="*/ 22 w 31"/>
                  <a:gd name="T75" fmla="*/ 13 h 14"/>
                  <a:gd name="T76" fmla="*/ 16 w 31"/>
                  <a:gd name="T77" fmla="*/ 10 h 14"/>
                  <a:gd name="T78" fmla="*/ 6 w 31"/>
                  <a:gd name="T79" fmla="*/ 0 h 14"/>
                  <a:gd name="T80" fmla="*/ 0 w 31"/>
                  <a:gd name="T81" fmla="*/ 2 h 14"/>
                  <a:gd name="T82" fmla="*/ 0 w 31"/>
                  <a:gd name="T83" fmla="*/ 2 h 14"/>
                  <a:gd name="T84" fmla="*/ 0 w 31"/>
                  <a:gd name="T85" fmla="*/ 2 h 14"/>
                  <a:gd name="T86" fmla="*/ 0 w 31"/>
                  <a:gd name="T87" fmla="*/ 2 h 14"/>
                  <a:gd name="T88" fmla="*/ 0 w 31"/>
                  <a:gd name="T89" fmla="*/ 2 h 14"/>
                  <a:gd name="T90" fmla="*/ 0 w 31"/>
                  <a:gd name="T91" fmla="*/ 2 h 14"/>
                  <a:gd name="T92" fmla="*/ 1 w 31"/>
                  <a:gd name="T93" fmla="*/ 1 h 14"/>
                  <a:gd name="T94" fmla="*/ 5 w 31"/>
                  <a:gd name="T95" fmla="*/ 1 h 14"/>
                  <a:gd name="T96" fmla="*/ 12 w 31"/>
                  <a:gd name="T97" fmla="*/ 6 h 14"/>
                  <a:gd name="T98" fmla="*/ 22 w 31"/>
                  <a:gd name="T99" fmla="*/ 13 h 14"/>
                  <a:gd name="T100" fmla="*/ 30 w 31"/>
                  <a:gd name="T101" fmla="*/ 10 h 14"/>
                  <a:gd name="T102" fmla="*/ 31 w 31"/>
                  <a:gd name="T103" fmla="*/ 10 h 14"/>
                  <a:gd name="T104" fmla="*/ 31 w 31"/>
                  <a:gd name="T105" fmla="*/ 10 h 14"/>
                  <a:gd name="T106" fmla="*/ 31 w 31"/>
                  <a:gd name="T107" fmla="*/ 10 h 14"/>
                  <a:gd name="T108" fmla="*/ 31 w 31"/>
                  <a:gd name="T109" fmla="*/ 10 h 14"/>
                  <a:gd name="T110" fmla="*/ 31 w 31"/>
                  <a:gd name="T111" fmla="*/ 10 h 14"/>
                  <a:gd name="T112" fmla="*/ 31 w 31"/>
                  <a:gd name="T113" fmla="*/ 10 h 14"/>
                  <a:gd name="T114" fmla="*/ 31 w 31"/>
                  <a:gd name="T115" fmla="*/ 10 h 14"/>
                  <a:gd name="T116" fmla="*/ 31 w 31"/>
                  <a:gd name="T117" fmla="*/ 10 h 14"/>
                  <a:gd name="T118" fmla="*/ 31 w 31"/>
                  <a:gd name="T119" fmla="*/ 10 h 14"/>
                  <a:gd name="T120" fmla="*/ 31 w 31"/>
                  <a:gd name="T121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1" h="14">
                    <a:moveTo>
                      <a:pt x="31" y="10"/>
                    </a:move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0" y="11"/>
                    </a:cubicBezTo>
                    <a:cubicBezTo>
                      <a:pt x="30" y="11"/>
                      <a:pt x="29" y="12"/>
                      <a:pt x="28" y="12"/>
                    </a:cubicBezTo>
                    <a:cubicBezTo>
                      <a:pt x="27" y="13"/>
                      <a:pt x="24" y="14"/>
                      <a:pt x="22" y="13"/>
                    </a:cubicBezTo>
                    <a:cubicBezTo>
                      <a:pt x="22" y="13"/>
                      <a:pt x="21" y="13"/>
                      <a:pt x="21" y="13"/>
                    </a:cubicBezTo>
                    <a:cubicBezTo>
                      <a:pt x="18" y="12"/>
                      <a:pt x="15" y="10"/>
                      <a:pt x="12" y="6"/>
                    </a:cubicBezTo>
                    <a:cubicBezTo>
                      <a:pt x="11" y="4"/>
                      <a:pt x="9" y="3"/>
                      <a:pt x="8" y="2"/>
                    </a:cubicBezTo>
                    <a:cubicBezTo>
                      <a:pt x="7" y="2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2" y="1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10" y="2"/>
                      <a:pt x="12" y="6"/>
                      <a:pt x="16" y="10"/>
                    </a:cubicBezTo>
                    <a:cubicBezTo>
                      <a:pt x="19" y="12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3"/>
                      <a:pt x="24" y="14"/>
                      <a:pt x="27" y="13"/>
                    </a:cubicBezTo>
                    <a:cubicBezTo>
                      <a:pt x="28" y="12"/>
                      <a:pt x="30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1"/>
                      <a:pt x="28" y="12"/>
                      <a:pt x="27" y="13"/>
                    </a:cubicBezTo>
                    <a:cubicBezTo>
                      <a:pt x="24" y="14"/>
                      <a:pt x="23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1" y="13"/>
                      <a:pt x="19" y="12"/>
                      <a:pt x="16" y="10"/>
                    </a:cubicBezTo>
                    <a:cubicBezTo>
                      <a:pt x="12" y="6"/>
                      <a:pt x="10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4" y="0"/>
                      <a:pt x="2" y="0"/>
                      <a:pt x="2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1"/>
                      <a:pt x="4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7" y="2"/>
                      <a:pt x="8" y="2"/>
                    </a:cubicBezTo>
                    <a:cubicBezTo>
                      <a:pt x="9" y="3"/>
                      <a:pt x="10" y="4"/>
                      <a:pt x="12" y="6"/>
                    </a:cubicBezTo>
                    <a:cubicBezTo>
                      <a:pt x="15" y="10"/>
                      <a:pt x="18" y="12"/>
                      <a:pt x="21" y="13"/>
                    </a:cubicBezTo>
                    <a:cubicBezTo>
                      <a:pt x="21" y="13"/>
                      <a:pt x="21" y="13"/>
                      <a:pt x="22" y="13"/>
                    </a:cubicBezTo>
                    <a:cubicBezTo>
                      <a:pt x="24" y="14"/>
                      <a:pt x="27" y="13"/>
                      <a:pt x="28" y="12"/>
                    </a:cubicBezTo>
                    <a:cubicBezTo>
                      <a:pt x="29" y="11"/>
                      <a:pt x="30" y="11"/>
                      <a:pt x="30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50" name="Freeform 311"/>
              <p:cNvSpPr>
                <a:spLocks/>
              </p:cNvSpPr>
              <p:nvPr/>
            </p:nvSpPr>
            <p:spPr bwMode="auto">
              <a:xfrm>
                <a:off x="1622" y="1399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2 h 3"/>
                  <a:gd name="T4" fmla="*/ 1 w 2"/>
                  <a:gd name="T5" fmla="*/ 0 h 3"/>
                  <a:gd name="T6" fmla="*/ 2 w 2"/>
                  <a:gd name="T7" fmla="*/ 1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51" name="Freeform 312"/>
              <p:cNvSpPr>
                <a:spLocks/>
              </p:cNvSpPr>
              <p:nvPr/>
            </p:nvSpPr>
            <p:spPr bwMode="auto">
              <a:xfrm>
                <a:off x="1622" y="1399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0 w 2"/>
                  <a:gd name="T7" fmla="*/ 2 h 3"/>
                  <a:gd name="T8" fmla="*/ 0 w 2"/>
                  <a:gd name="T9" fmla="*/ 1 h 3"/>
                  <a:gd name="T10" fmla="*/ 1 w 2"/>
                  <a:gd name="T11" fmla="*/ 0 h 3"/>
                  <a:gd name="T12" fmla="*/ 2 w 2"/>
                  <a:gd name="T13" fmla="*/ 1 h 3"/>
                  <a:gd name="T14" fmla="*/ 2 w 2"/>
                  <a:gd name="T15" fmla="*/ 1 h 3"/>
                  <a:gd name="T16" fmla="*/ 2 w 2"/>
                  <a:gd name="T17" fmla="*/ 2 h 3"/>
                  <a:gd name="T18" fmla="*/ 1 w 2"/>
                  <a:gd name="T19" fmla="*/ 3 h 3"/>
                  <a:gd name="T20" fmla="*/ 1 w 2"/>
                  <a:gd name="T21" fmla="*/ 3 h 3"/>
                  <a:gd name="T22" fmla="*/ 1 w 2"/>
                  <a:gd name="T23" fmla="*/ 3 h 3"/>
                  <a:gd name="T24" fmla="*/ 2 w 2"/>
                  <a:gd name="T25" fmla="*/ 2 h 3"/>
                  <a:gd name="T26" fmla="*/ 2 w 2"/>
                  <a:gd name="T27" fmla="*/ 1 h 3"/>
                  <a:gd name="T28" fmla="*/ 2 w 2"/>
                  <a:gd name="T29" fmla="*/ 1 h 3"/>
                  <a:gd name="T30" fmla="*/ 1 w 2"/>
                  <a:gd name="T31" fmla="*/ 0 h 3"/>
                  <a:gd name="T32" fmla="*/ 0 w 2"/>
                  <a:gd name="T33" fmla="*/ 1 h 3"/>
                  <a:gd name="T34" fmla="*/ 0 w 2"/>
                  <a:gd name="T35" fmla="*/ 2 h 3"/>
                  <a:gd name="T36" fmla="*/ 1 w 2"/>
                  <a:gd name="T37" fmla="*/ 2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52" name="Freeform 313"/>
              <p:cNvSpPr>
                <a:spLocks/>
              </p:cNvSpPr>
              <p:nvPr/>
            </p:nvSpPr>
            <p:spPr bwMode="auto">
              <a:xfrm>
                <a:off x="1629" y="1403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53" name="Freeform 314"/>
              <p:cNvSpPr>
                <a:spLocks/>
              </p:cNvSpPr>
              <p:nvPr/>
            </p:nvSpPr>
            <p:spPr bwMode="auto">
              <a:xfrm>
                <a:off x="1629" y="1403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1 h 2"/>
                  <a:gd name="T8" fmla="*/ 0 w 1"/>
                  <a:gd name="T9" fmla="*/ 0 h 2"/>
                  <a:gd name="T10" fmla="*/ 0 w 1"/>
                  <a:gd name="T11" fmla="*/ 0 h 2"/>
                  <a:gd name="T12" fmla="*/ 1 w 1"/>
                  <a:gd name="T13" fmla="*/ 0 h 2"/>
                  <a:gd name="T14" fmla="*/ 1 w 1"/>
                  <a:gd name="T15" fmla="*/ 1 h 2"/>
                  <a:gd name="T16" fmla="*/ 1 w 1"/>
                  <a:gd name="T17" fmla="*/ 2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2 h 2"/>
                  <a:gd name="T26" fmla="*/ 1 w 1"/>
                  <a:gd name="T27" fmla="*/ 1 h 2"/>
                  <a:gd name="T28" fmla="*/ 1 w 1"/>
                  <a:gd name="T29" fmla="*/ 0 h 2"/>
                  <a:gd name="T30" fmla="*/ 0 w 1"/>
                  <a:gd name="T31" fmla="*/ 0 h 2"/>
                  <a:gd name="T32" fmla="*/ 0 w 1"/>
                  <a:gd name="T33" fmla="*/ 0 h 2"/>
                  <a:gd name="T34" fmla="*/ 0 w 1"/>
                  <a:gd name="T35" fmla="*/ 1 h 2"/>
                  <a:gd name="T36" fmla="*/ 0 w 1"/>
                  <a:gd name="T37" fmla="*/ 2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54" name="Freeform 315"/>
              <p:cNvSpPr>
                <a:spLocks/>
              </p:cNvSpPr>
              <p:nvPr/>
            </p:nvSpPr>
            <p:spPr bwMode="auto">
              <a:xfrm>
                <a:off x="1639" y="1408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1 h 1"/>
                  <a:gd name="T4" fmla="*/ 1 w 2"/>
                  <a:gd name="T5" fmla="*/ 0 h 1"/>
                  <a:gd name="T6" fmla="*/ 2 w 2"/>
                  <a:gd name="T7" fmla="*/ 0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55" name="Freeform 316"/>
              <p:cNvSpPr>
                <a:spLocks/>
              </p:cNvSpPr>
              <p:nvPr/>
            </p:nvSpPr>
            <p:spPr bwMode="auto">
              <a:xfrm>
                <a:off x="1639" y="1408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  <a:gd name="T14" fmla="*/ 2 w 2"/>
                  <a:gd name="T15" fmla="*/ 0 h 1"/>
                  <a:gd name="T16" fmla="*/ 1 w 2"/>
                  <a:gd name="T17" fmla="*/ 1 h 1"/>
                  <a:gd name="T18" fmla="*/ 1 w 2"/>
                  <a:gd name="T19" fmla="*/ 1 h 1"/>
                  <a:gd name="T20" fmla="*/ 1 w 2"/>
                  <a:gd name="T21" fmla="*/ 1 h 1"/>
                  <a:gd name="T22" fmla="*/ 1 w 2"/>
                  <a:gd name="T23" fmla="*/ 1 h 1"/>
                  <a:gd name="T24" fmla="*/ 1 w 2"/>
                  <a:gd name="T25" fmla="*/ 1 h 1"/>
                  <a:gd name="T26" fmla="*/ 2 w 2"/>
                  <a:gd name="T27" fmla="*/ 0 h 1"/>
                  <a:gd name="T28" fmla="*/ 1 w 2"/>
                  <a:gd name="T29" fmla="*/ 0 h 1"/>
                  <a:gd name="T30" fmla="*/ 1 w 2"/>
                  <a:gd name="T31" fmla="*/ 0 h 1"/>
                  <a:gd name="T32" fmla="*/ 0 w 2"/>
                  <a:gd name="T33" fmla="*/ 0 h 1"/>
                  <a:gd name="T34" fmla="*/ 0 w 2"/>
                  <a:gd name="T35" fmla="*/ 1 h 1"/>
                  <a:gd name="T36" fmla="*/ 0 w 2"/>
                  <a:gd name="T37" fmla="*/ 1 h 1"/>
                  <a:gd name="T38" fmla="*/ 1 w 2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56" name="Oval 317"/>
              <p:cNvSpPr>
                <a:spLocks noChangeArrowheads="1"/>
              </p:cNvSpPr>
              <p:nvPr/>
            </p:nvSpPr>
            <p:spPr bwMode="auto">
              <a:xfrm>
                <a:off x="1634" y="1406"/>
                <a:ext cx="2" cy="5"/>
              </a:xfrm>
              <a:prstGeom prst="ellipse">
                <a:avLst/>
              </a:pr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57" name="Freeform 318"/>
              <p:cNvSpPr>
                <a:spLocks/>
              </p:cNvSpPr>
              <p:nvPr/>
            </p:nvSpPr>
            <p:spPr bwMode="auto">
              <a:xfrm>
                <a:off x="1634" y="1406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1 h 2"/>
                  <a:gd name="T8" fmla="*/ 0 w 1"/>
                  <a:gd name="T9" fmla="*/ 1 h 2"/>
                  <a:gd name="T10" fmla="*/ 1 w 1"/>
                  <a:gd name="T11" fmla="*/ 0 h 2"/>
                  <a:gd name="T12" fmla="*/ 1 w 1"/>
                  <a:gd name="T13" fmla="*/ 0 h 2"/>
                  <a:gd name="T14" fmla="*/ 1 w 1"/>
                  <a:gd name="T15" fmla="*/ 1 h 2"/>
                  <a:gd name="T16" fmla="*/ 1 w 1"/>
                  <a:gd name="T17" fmla="*/ 2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2 h 2"/>
                  <a:gd name="T26" fmla="*/ 1 w 1"/>
                  <a:gd name="T27" fmla="*/ 1 h 2"/>
                  <a:gd name="T28" fmla="*/ 1 w 1"/>
                  <a:gd name="T29" fmla="*/ 0 h 2"/>
                  <a:gd name="T30" fmla="*/ 1 w 1"/>
                  <a:gd name="T31" fmla="*/ 0 h 2"/>
                  <a:gd name="T32" fmla="*/ 0 w 1"/>
                  <a:gd name="T33" fmla="*/ 1 h 2"/>
                  <a:gd name="T34" fmla="*/ 0 w 1"/>
                  <a:gd name="T35" fmla="*/ 1 h 2"/>
                  <a:gd name="T36" fmla="*/ 0 w 1"/>
                  <a:gd name="T37" fmla="*/ 2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58" name="Oval 319"/>
              <p:cNvSpPr>
                <a:spLocks noChangeArrowheads="1"/>
              </p:cNvSpPr>
              <p:nvPr/>
            </p:nvSpPr>
            <p:spPr bwMode="auto">
              <a:xfrm>
                <a:off x="1643" y="1408"/>
                <a:ext cx="3" cy="3"/>
              </a:xfrm>
              <a:prstGeom prst="ellipse">
                <a:avLst/>
              </a:pr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59" name="Freeform 320"/>
              <p:cNvSpPr>
                <a:spLocks/>
              </p:cNvSpPr>
              <p:nvPr/>
            </p:nvSpPr>
            <p:spPr bwMode="auto">
              <a:xfrm>
                <a:off x="1643" y="1408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60" name="Freeform 321"/>
              <p:cNvSpPr>
                <a:spLocks/>
              </p:cNvSpPr>
              <p:nvPr/>
            </p:nvSpPr>
            <p:spPr bwMode="auto">
              <a:xfrm>
                <a:off x="1648" y="1406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61" name="Freeform 322"/>
              <p:cNvSpPr>
                <a:spLocks/>
              </p:cNvSpPr>
              <p:nvPr/>
            </p:nvSpPr>
            <p:spPr bwMode="auto">
              <a:xfrm>
                <a:off x="1648" y="1406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1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62" name="Oval 323"/>
              <p:cNvSpPr>
                <a:spLocks noChangeArrowheads="1"/>
              </p:cNvSpPr>
              <p:nvPr/>
            </p:nvSpPr>
            <p:spPr bwMode="auto">
              <a:xfrm>
                <a:off x="1650" y="1406"/>
                <a:ext cx="3" cy="1"/>
              </a:xfrm>
              <a:prstGeom prst="ellipse">
                <a:avLst/>
              </a:pr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63" name="Freeform 324"/>
              <p:cNvSpPr>
                <a:spLocks/>
              </p:cNvSpPr>
              <p:nvPr/>
            </p:nvSpPr>
            <p:spPr bwMode="auto">
              <a:xfrm>
                <a:off x="1650" y="1406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0 w 1"/>
                  <a:gd name="T6" fmla="*/ 1 w 1"/>
                  <a:gd name="T7" fmla="*/ 1 w 1"/>
                  <a:gd name="T8" fmla="*/ 1 w 1"/>
                  <a:gd name="T9" fmla="*/ 0 w 1"/>
                  <a:gd name="T10" fmla="*/ 0 w 1"/>
                  <a:gd name="T11" fmla="*/ 0 w 1"/>
                  <a:gd name="T12" fmla="*/ 1 w 1"/>
                  <a:gd name="T13" fmla="*/ 1 w 1"/>
                  <a:gd name="T14" fmla="*/ 1 w 1"/>
                  <a:gd name="T15" fmla="*/ 0 w 1"/>
                  <a:gd name="T16" fmla="*/ 0 w 1"/>
                  <a:gd name="T17" fmla="*/ 0 w 1"/>
                  <a:gd name="T18" fmla="*/ 0 w 1"/>
                  <a:gd name="T19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64" name="Freeform 325"/>
              <p:cNvSpPr>
                <a:spLocks/>
              </p:cNvSpPr>
              <p:nvPr/>
            </p:nvSpPr>
            <p:spPr bwMode="auto">
              <a:xfrm>
                <a:off x="1617" y="1394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1 h 3"/>
                  <a:gd name="T4" fmla="*/ 1 w 2"/>
                  <a:gd name="T5" fmla="*/ 0 h 3"/>
                  <a:gd name="T6" fmla="*/ 2 w 2"/>
                  <a:gd name="T7" fmla="*/ 2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65" name="Freeform 326"/>
              <p:cNvSpPr>
                <a:spLocks/>
              </p:cNvSpPr>
              <p:nvPr/>
            </p:nvSpPr>
            <p:spPr bwMode="auto">
              <a:xfrm>
                <a:off x="1617" y="1394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1 h 3"/>
                  <a:gd name="T8" fmla="*/ 1 w 2"/>
                  <a:gd name="T9" fmla="*/ 1 h 3"/>
                  <a:gd name="T10" fmla="*/ 1 w 2"/>
                  <a:gd name="T11" fmla="*/ 1 h 3"/>
                  <a:gd name="T12" fmla="*/ 2 w 2"/>
                  <a:gd name="T13" fmla="*/ 1 h 3"/>
                  <a:gd name="T14" fmla="*/ 2 w 2"/>
                  <a:gd name="T15" fmla="*/ 2 h 3"/>
                  <a:gd name="T16" fmla="*/ 2 w 2"/>
                  <a:gd name="T17" fmla="*/ 2 h 3"/>
                  <a:gd name="T18" fmla="*/ 1 w 2"/>
                  <a:gd name="T19" fmla="*/ 3 h 3"/>
                  <a:gd name="T20" fmla="*/ 1 w 2"/>
                  <a:gd name="T21" fmla="*/ 3 h 3"/>
                  <a:gd name="T22" fmla="*/ 1 w 2"/>
                  <a:gd name="T23" fmla="*/ 3 h 3"/>
                  <a:gd name="T24" fmla="*/ 2 w 2"/>
                  <a:gd name="T25" fmla="*/ 2 h 3"/>
                  <a:gd name="T26" fmla="*/ 2 w 2"/>
                  <a:gd name="T27" fmla="*/ 2 h 3"/>
                  <a:gd name="T28" fmla="*/ 2 w 2"/>
                  <a:gd name="T29" fmla="*/ 1 h 3"/>
                  <a:gd name="T30" fmla="*/ 1 w 2"/>
                  <a:gd name="T31" fmla="*/ 0 h 3"/>
                  <a:gd name="T32" fmla="*/ 0 w 2"/>
                  <a:gd name="T33" fmla="*/ 1 h 3"/>
                  <a:gd name="T34" fmla="*/ 0 w 2"/>
                  <a:gd name="T35" fmla="*/ 1 h 3"/>
                  <a:gd name="T36" fmla="*/ 0 w 2"/>
                  <a:gd name="T37" fmla="*/ 2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66" name="Freeform 327"/>
              <p:cNvSpPr>
                <a:spLocks/>
              </p:cNvSpPr>
              <p:nvPr/>
            </p:nvSpPr>
            <p:spPr bwMode="auto">
              <a:xfrm>
                <a:off x="1653" y="1403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67" name="Freeform 328"/>
              <p:cNvSpPr>
                <a:spLocks/>
              </p:cNvSpPr>
              <p:nvPr/>
            </p:nvSpPr>
            <p:spPr bwMode="auto">
              <a:xfrm>
                <a:off x="1653" y="1403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68" name="Freeform 329"/>
              <p:cNvSpPr>
                <a:spLocks/>
              </p:cNvSpPr>
              <p:nvPr/>
            </p:nvSpPr>
            <p:spPr bwMode="auto">
              <a:xfrm>
                <a:off x="1610" y="1385"/>
                <a:ext cx="3" cy="7"/>
              </a:xfrm>
              <a:custGeom>
                <a:avLst/>
                <a:gdLst>
                  <a:gd name="T0" fmla="*/ 1 w 1"/>
                  <a:gd name="T1" fmla="*/ 1 h 3"/>
                  <a:gd name="T2" fmla="*/ 1 w 1"/>
                  <a:gd name="T3" fmla="*/ 2 h 3"/>
                  <a:gd name="T4" fmla="*/ 0 w 1"/>
                  <a:gd name="T5" fmla="*/ 3 h 3"/>
                  <a:gd name="T6" fmla="*/ 0 w 1"/>
                  <a:gd name="T7" fmla="*/ 1 h 3"/>
                  <a:gd name="T8" fmla="*/ 1 w 1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69" name="Freeform 330"/>
              <p:cNvSpPr>
                <a:spLocks/>
              </p:cNvSpPr>
              <p:nvPr/>
            </p:nvSpPr>
            <p:spPr bwMode="auto">
              <a:xfrm>
                <a:off x="1610" y="1385"/>
                <a:ext cx="3" cy="7"/>
              </a:xfrm>
              <a:custGeom>
                <a:avLst/>
                <a:gdLst>
                  <a:gd name="T0" fmla="*/ 1 w 1"/>
                  <a:gd name="T1" fmla="*/ 1 h 3"/>
                  <a:gd name="T2" fmla="*/ 1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  <a:gd name="T8" fmla="*/ 1 w 1"/>
                  <a:gd name="T9" fmla="*/ 2 h 3"/>
                  <a:gd name="T10" fmla="*/ 0 w 1"/>
                  <a:gd name="T11" fmla="*/ 3 h 3"/>
                  <a:gd name="T12" fmla="*/ 0 w 1"/>
                  <a:gd name="T13" fmla="*/ 2 h 3"/>
                  <a:gd name="T14" fmla="*/ 0 w 1"/>
                  <a:gd name="T15" fmla="*/ 1 h 3"/>
                  <a:gd name="T16" fmla="*/ 0 w 1"/>
                  <a:gd name="T17" fmla="*/ 1 h 3"/>
                  <a:gd name="T18" fmla="*/ 1 w 1"/>
                  <a:gd name="T19" fmla="*/ 1 h 3"/>
                  <a:gd name="T20" fmla="*/ 1 w 1"/>
                  <a:gd name="T21" fmla="*/ 1 h 3"/>
                  <a:gd name="T22" fmla="*/ 1 w 1"/>
                  <a:gd name="T23" fmla="*/ 1 h 3"/>
                  <a:gd name="T24" fmla="*/ 0 w 1"/>
                  <a:gd name="T25" fmla="*/ 1 h 3"/>
                  <a:gd name="T26" fmla="*/ 0 w 1"/>
                  <a:gd name="T27" fmla="*/ 1 h 3"/>
                  <a:gd name="T28" fmla="*/ 0 w 1"/>
                  <a:gd name="T29" fmla="*/ 2 h 3"/>
                  <a:gd name="T30" fmla="*/ 0 w 1"/>
                  <a:gd name="T31" fmla="*/ 3 h 3"/>
                  <a:gd name="T32" fmla="*/ 1 w 1"/>
                  <a:gd name="T33" fmla="*/ 2 h 3"/>
                  <a:gd name="T34" fmla="*/ 1 w 1"/>
                  <a:gd name="T35" fmla="*/ 2 h 3"/>
                  <a:gd name="T36" fmla="*/ 1 w 1"/>
                  <a:gd name="T37" fmla="*/ 1 h 3"/>
                  <a:gd name="T38" fmla="*/ 1 w 1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0" name="Freeform 331"/>
              <p:cNvSpPr>
                <a:spLocks/>
              </p:cNvSpPr>
              <p:nvPr/>
            </p:nvSpPr>
            <p:spPr bwMode="auto">
              <a:xfrm>
                <a:off x="1606" y="1382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0 w 1"/>
                  <a:gd name="T5" fmla="*/ 2 h 2"/>
                  <a:gd name="T6" fmla="*/ 0 w 1"/>
                  <a:gd name="T7" fmla="*/ 1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1" name="Freeform 332"/>
              <p:cNvSpPr>
                <a:spLocks/>
              </p:cNvSpPr>
              <p:nvPr/>
            </p:nvSpPr>
            <p:spPr bwMode="auto">
              <a:xfrm>
                <a:off x="1606" y="1382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2 h 2"/>
                  <a:gd name="T12" fmla="*/ 0 w 1"/>
                  <a:gd name="T13" fmla="*/ 1 h 2"/>
                  <a:gd name="T14" fmla="*/ 0 w 1"/>
                  <a:gd name="T15" fmla="*/ 1 h 2"/>
                  <a:gd name="T16" fmla="*/ 0 w 1"/>
                  <a:gd name="T17" fmla="*/ 0 h 2"/>
                  <a:gd name="T18" fmla="*/ 1 w 1"/>
                  <a:gd name="T19" fmla="*/ 0 h 2"/>
                  <a:gd name="T20" fmla="*/ 1 w 1"/>
                  <a:gd name="T21" fmla="*/ 0 h 2"/>
                  <a:gd name="T22" fmla="*/ 1 w 1"/>
                  <a:gd name="T23" fmla="*/ 0 h 2"/>
                  <a:gd name="T24" fmla="*/ 0 w 1"/>
                  <a:gd name="T25" fmla="*/ 0 h 2"/>
                  <a:gd name="T26" fmla="*/ 0 w 1"/>
                  <a:gd name="T27" fmla="*/ 1 h 2"/>
                  <a:gd name="T28" fmla="*/ 0 w 1"/>
                  <a:gd name="T29" fmla="*/ 1 h 2"/>
                  <a:gd name="T30" fmla="*/ 0 w 1"/>
                  <a:gd name="T31" fmla="*/ 2 h 2"/>
                  <a:gd name="T32" fmla="*/ 1 w 1"/>
                  <a:gd name="T33" fmla="*/ 1 h 2"/>
                  <a:gd name="T34" fmla="*/ 1 w 1"/>
                  <a:gd name="T35" fmla="*/ 1 h 2"/>
                  <a:gd name="T36" fmla="*/ 1 w 1"/>
                  <a:gd name="T37" fmla="*/ 0 h 2"/>
                  <a:gd name="T38" fmla="*/ 1 w 1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2" name="Freeform 333"/>
              <p:cNvSpPr>
                <a:spLocks/>
              </p:cNvSpPr>
              <p:nvPr/>
            </p:nvSpPr>
            <p:spPr bwMode="auto">
              <a:xfrm>
                <a:off x="1596" y="1377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0 w 1"/>
                  <a:gd name="T5" fmla="*/ 2 h 2"/>
                  <a:gd name="T6" fmla="*/ 0 w 1"/>
                  <a:gd name="T7" fmla="*/ 1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3" name="Freeform 334"/>
              <p:cNvSpPr>
                <a:spLocks/>
              </p:cNvSpPr>
              <p:nvPr/>
            </p:nvSpPr>
            <p:spPr bwMode="auto">
              <a:xfrm>
                <a:off x="1596" y="1377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2 h 2"/>
                  <a:gd name="T12" fmla="*/ 0 w 1"/>
                  <a:gd name="T13" fmla="*/ 1 h 2"/>
                  <a:gd name="T14" fmla="*/ 0 w 1"/>
                  <a:gd name="T15" fmla="*/ 1 h 2"/>
                  <a:gd name="T16" fmla="*/ 0 w 1"/>
                  <a:gd name="T17" fmla="*/ 0 h 2"/>
                  <a:gd name="T18" fmla="*/ 1 w 1"/>
                  <a:gd name="T19" fmla="*/ 0 h 2"/>
                  <a:gd name="T20" fmla="*/ 1 w 1"/>
                  <a:gd name="T21" fmla="*/ 0 h 2"/>
                  <a:gd name="T22" fmla="*/ 1 w 1"/>
                  <a:gd name="T23" fmla="*/ 0 h 2"/>
                  <a:gd name="T24" fmla="*/ 0 w 1"/>
                  <a:gd name="T25" fmla="*/ 0 h 2"/>
                  <a:gd name="T26" fmla="*/ 0 w 1"/>
                  <a:gd name="T27" fmla="*/ 1 h 2"/>
                  <a:gd name="T28" fmla="*/ 0 w 1"/>
                  <a:gd name="T29" fmla="*/ 1 h 2"/>
                  <a:gd name="T30" fmla="*/ 0 w 1"/>
                  <a:gd name="T31" fmla="*/ 2 h 2"/>
                  <a:gd name="T32" fmla="*/ 1 w 1"/>
                  <a:gd name="T33" fmla="*/ 1 h 2"/>
                  <a:gd name="T34" fmla="*/ 1 w 1"/>
                  <a:gd name="T35" fmla="*/ 1 h 2"/>
                  <a:gd name="T36" fmla="*/ 1 w 1"/>
                  <a:gd name="T37" fmla="*/ 0 h 2"/>
                  <a:gd name="T38" fmla="*/ 1 w 1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4" name="Oval 335"/>
              <p:cNvSpPr>
                <a:spLocks noChangeArrowheads="1"/>
              </p:cNvSpPr>
              <p:nvPr/>
            </p:nvSpPr>
            <p:spPr bwMode="auto">
              <a:xfrm>
                <a:off x="1601" y="1380"/>
                <a:ext cx="2" cy="2"/>
              </a:xfrm>
              <a:prstGeom prst="ellipse">
                <a:avLst/>
              </a:pr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5" name="Freeform 336"/>
              <p:cNvSpPr>
                <a:spLocks/>
              </p:cNvSpPr>
              <p:nvPr/>
            </p:nvSpPr>
            <p:spPr bwMode="auto">
              <a:xfrm>
                <a:off x="1601" y="138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  <a:gd name="T10" fmla="*/ 1 w 1"/>
                  <a:gd name="T11" fmla="*/ 1 h 1"/>
                  <a:gd name="T12" fmla="*/ 0 w 1"/>
                  <a:gd name="T13" fmla="*/ 1 h 1"/>
                  <a:gd name="T14" fmla="*/ 0 w 1"/>
                  <a:gd name="T15" fmla="*/ 0 h 1"/>
                  <a:gd name="T16" fmla="*/ 0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1 h 1"/>
                  <a:gd name="T30" fmla="*/ 1 w 1"/>
                  <a:gd name="T31" fmla="*/ 1 h 1"/>
                  <a:gd name="T32" fmla="*/ 1 w 1"/>
                  <a:gd name="T33" fmla="*/ 1 h 1"/>
                  <a:gd name="T34" fmla="*/ 1 w 1"/>
                  <a:gd name="T35" fmla="*/ 0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6" name="Freeform 337"/>
              <p:cNvSpPr>
                <a:spLocks/>
              </p:cNvSpPr>
              <p:nvPr/>
            </p:nvSpPr>
            <p:spPr bwMode="auto">
              <a:xfrm>
                <a:off x="1591" y="1377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7" name="Freeform 338"/>
              <p:cNvSpPr>
                <a:spLocks/>
              </p:cNvSpPr>
              <p:nvPr/>
            </p:nvSpPr>
            <p:spPr bwMode="auto">
              <a:xfrm>
                <a:off x="1591" y="1377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0 w 1"/>
                  <a:gd name="T13" fmla="*/ 1 h 1"/>
                  <a:gd name="T14" fmla="*/ 0 w 1"/>
                  <a:gd name="T15" fmla="*/ 1 h 1"/>
                  <a:gd name="T16" fmla="*/ 0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0 w 1"/>
                  <a:gd name="T25" fmla="*/ 0 h 1"/>
                  <a:gd name="T26" fmla="*/ 0 w 1"/>
                  <a:gd name="T27" fmla="*/ 1 h 1"/>
                  <a:gd name="T28" fmla="*/ 0 w 1"/>
                  <a:gd name="T29" fmla="*/ 1 h 1"/>
                  <a:gd name="T30" fmla="*/ 1 w 1"/>
                  <a:gd name="T31" fmla="*/ 1 h 1"/>
                  <a:gd name="T32" fmla="*/ 1 w 1"/>
                  <a:gd name="T33" fmla="*/ 1 h 1"/>
                  <a:gd name="T34" fmla="*/ 1 w 1"/>
                  <a:gd name="T35" fmla="*/ 1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8" name="Freeform 339"/>
              <p:cNvSpPr>
                <a:spLocks/>
              </p:cNvSpPr>
              <p:nvPr/>
            </p:nvSpPr>
            <p:spPr bwMode="auto">
              <a:xfrm>
                <a:off x="158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79" name="Freeform 340"/>
              <p:cNvSpPr>
                <a:spLocks/>
              </p:cNvSpPr>
              <p:nvPr/>
            </p:nvSpPr>
            <p:spPr bwMode="auto">
              <a:xfrm>
                <a:off x="158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1 h 1"/>
                  <a:gd name="T32" fmla="*/ 0 w 1"/>
                  <a:gd name="T33" fmla="*/ 0 h 1"/>
                  <a:gd name="T34" fmla="*/ 1 w 1"/>
                  <a:gd name="T35" fmla="*/ 0 h 1"/>
                  <a:gd name="T36" fmla="*/ 1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0" name="Oval 341"/>
              <p:cNvSpPr>
                <a:spLocks noChangeArrowheads="1"/>
              </p:cNvSpPr>
              <p:nvPr/>
            </p:nvSpPr>
            <p:spPr bwMode="auto">
              <a:xfrm>
                <a:off x="1587" y="1380"/>
                <a:ext cx="1" cy="2"/>
              </a:xfrm>
              <a:prstGeom prst="ellipse">
                <a:avLst/>
              </a:pr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1" name="Freeform 342"/>
              <p:cNvSpPr>
                <a:spLocks/>
              </p:cNvSpPr>
              <p:nvPr/>
            </p:nvSpPr>
            <p:spPr bwMode="auto">
              <a:xfrm>
                <a:off x="1587" y="1380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0 h 1"/>
                  <a:gd name="T9" fmla="*/ 0 h 1"/>
                  <a:gd name="T10" fmla="*/ 0 h 1"/>
                  <a:gd name="T11" fmla="*/ 0 h 1"/>
                  <a:gd name="T12" fmla="*/ 0 h 1"/>
                  <a:gd name="T13" fmla="*/ 1 h 1"/>
                  <a:gd name="T14" fmla="*/ 1 h 1"/>
                  <a:gd name="T15" fmla="*/ 1 h 1"/>
                  <a:gd name="T16" fmla="*/ 1 h 1"/>
                  <a:gd name="T17" fmla="*/ 1 h 1"/>
                  <a:gd name="T18" fmla="*/ 0 h 1"/>
                  <a:gd name="T19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2" name="Freeform 343"/>
              <p:cNvSpPr>
                <a:spLocks/>
              </p:cNvSpPr>
              <p:nvPr/>
            </p:nvSpPr>
            <p:spPr bwMode="auto">
              <a:xfrm>
                <a:off x="1613" y="1392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2 h 2"/>
                  <a:gd name="T6" fmla="*/ 0 w 2"/>
                  <a:gd name="T7" fmla="*/ 0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3" name="Freeform 344"/>
              <p:cNvSpPr>
                <a:spLocks/>
              </p:cNvSpPr>
              <p:nvPr/>
            </p:nvSpPr>
            <p:spPr bwMode="auto">
              <a:xfrm>
                <a:off x="1613" y="1392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2 w 2"/>
                  <a:gd name="T5" fmla="*/ 0 h 2"/>
                  <a:gd name="T6" fmla="*/ 2 w 2"/>
                  <a:gd name="T7" fmla="*/ 1 h 2"/>
                  <a:gd name="T8" fmla="*/ 2 w 2"/>
                  <a:gd name="T9" fmla="*/ 1 h 2"/>
                  <a:gd name="T10" fmla="*/ 1 w 2"/>
                  <a:gd name="T11" fmla="*/ 2 h 2"/>
                  <a:gd name="T12" fmla="*/ 0 w 2"/>
                  <a:gd name="T13" fmla="*/ 1 h 2"/>
                  <a:gd name="T14" fmla="*/ 0 w 2"/>
                  <a:gd name="T15" fmla="*/ 0 h 2"/>
                  <a:gd name="T16" fmla="*/ 1 w 2"/>
                  <a:gd name="T17" fmla="*/ 0 h 2"/>
                  <a:gd name="T18" fmla="*/ 1 w 2"/>
                  <a:gd name="T19" fmla="*/ 0 h 2"/>
                  <a:gd name="T20" fmla="*/ 1 w 2"/>
                  <a:gd name="T21" fmla="*/ 0 h 2"/>
                  <a:gd name="T22" fmla="*/ 1 w 2"/>
                  <a:gd name="T23" fmla="*/ 0 h 2"/>
                  <a:gd name="T24" fmla="*/ 1 w 2"/>
                  <a:gd name="T25" fmla="*/ 0 h 2"/>
                  <a:gd name="T26" fmla="*/ 0 w 2"/>
                  <a:gd name="T27" fmla="*/ 0 h 2"/>
                  <a:gd name="T28" fmla="*/ 0 w 2"/>
                  <a:gd name="T29" fmla="*/ 1 h 2"/>
                  <a:gd name="T30" fmla="*/ 1 w 2"/>
                  <a:gd name="T31" fmla="*/ 2 h 2"/>
                  <a:gd name="T32" fmla="*/ 2 w 2"/>
                  <a:gd name="T33" fmla="*/ 1 h 2"/>
                  <a:gd name="T34" fmla="*/ 2 w 2"/>
                  <a:gd name="T35" fmla="*/ 1 h 2"/>
                  <a:gd name="T36" fmla="*/ 2 w 2"/>
                  <a:gd name="T37" fmla="*/ 0 h 2"/>
                  <a:gd name="T38" fmla="*/ 1 w 2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4" name="Oval 345"/>
              <p:cNvSpPr>
                <a:spLocks noChangeArrowheads="1"/>
              </p:cNvSpPr>
              <p:nvPr/>
            </p:nvSpPr>
            <p:spPr bwMode="auto">
              <a:xfrm>
                <a:off x="1584" y="1382"/>
                <a:ext cx="1" cy="3"/>
              </a:xfrm>
              <a:prstGeom prst="ellipse">
                <a:avLst/>
              </a:pr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5" name="Freeform 346"/>
              <p:cNvSpPr>
                <a:spLocks/>
              </p:cNvSpPr>
              <p:nvPr/>
            </p:nvSpPr>
            <p:spPr bwMode="auto">
              <a:xfrm>
                <a:off x="1584" y="1382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0 h 1"/>
                  <a:gd name="T7" fmla="*/ 0 h 1"/>
                  <a:gd name="T8" fmla="*/ 0 h 1"/>
                  <a:gd name="T9" fmla="*/ 0 h 1"/>
                  <a:gd name="T10" fmla="*/ 0 h 1"/>
                  <a:gd name="T11" fmla="*/ 0 h 1"/>
                  <a:gd name="T12" fmla="*/ 0 h 1"/>
                  <a:gd name="T13" fmla="*/ 0 h 1"/>
                  <a:gd name="T14" fmla="*/ 0 h 1"/>
                  <a:gd name="T15" fmla="*/ 1 h 1"/>
                  <a:gd name="T16" fmla="*/ 0 h 1"/>
                  <a:gd name="T17" fmla="*/ 0 h 1"/>
                  <a:gd name="T18" fmla="*/ 0 h 1"/>
                  <a:gd name="T19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6" name="Freeform 347"/>
              <p:cNvSpPr>
                <a:spLocks/>
              </p:cNvSpPr>
              <p:nvPr/>
            </p:nvSpPr>
            <p:spPr bwMode="auto">
              <a:xfrm>
                <a:off x="1452" y="1370"/>
                <a:ext cx="137" cy="64"/>
              </a:xfrm>
              <a:custGeom>
                <a:avLst/>
                <a:gdLst>
                  <a:gd name="T0" fmla="*/ 0 w 58"/>
                  <a:gd name="T1" fmla="*/ 2 h 27"/>
                  <a:gd name="T2" fmla="*/ 30 w 58"/>
                  <a:gd name="T3" fmla="*/ 12 h 27"/>
                  <a:gd name="T4" fmla="*/ 1 w 58"/>
                  <a:gd name="T5" fmla="*/ 0 h 27"/>
                  <a:gd name="T6" fmla="*/ 58 w 58"/>
                  <a:gd name="T7" fmla="*/ 5 h 27"/>
                  <a:gd name="T8" fmla="*/ 4 w 58"/>
                  <a:gd name="T9" fmla="*/ 7 h 27"/>
                  <a:gd name="T10" fmla="*/ 0 w 58"/>
                  <a:gd name="T11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27">
                    <a:moveTo>
                      <a:pt x="0" y="2"/>
                    </a:moveTo>
                    <a:cubicBezTo>
                      <a:pt x="10" y="9"/>
                      <a:pt x="19" y="15"/>
                      <a:pt x="30" y="12"/>
                    </a:cubicBezTo>
                    <a:cubicBezTo>
                      <a:pt x="17" y="11"/>
                      <a:pt x="12" y="6"/>
                      <a:pt x="1" y="0"/>
                    </a:cubicBezTo>
                    <a:cubicBezTo>
                      <a:pt x="22" y="1"/>
                      <a:pt x="35" y="13"/>
                      <a:pt x="58" y="5"/>
                    </a:cubicBezTo>
                    <a:cubicBezTo>
                      <a:pt x="50" y="14"/>
                      <a:pt x="22" y="27"/>
                      <a:pt x="4" y="7"/>
                    </a:cubicBezTo>
                    <a:cubicBezTo>
                      <a:pt x="2" y="4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7" name="Freeform 348"/>
              <p:cNvSpPr>
                <a:spLocks/>
              </p:cNvSpPr>
              <p:nvPr/>
            </p:nvSpPr>
            <p:spPr bwMode="auto">
              <a:xfrm>
                <a:off x="1452" y="1318"/>
                <a:ext cx="111" cy="57"/>
              </a:xfrm>
              <a:custGeom>
                <a:avLst/>
                <a:gdLst>
                  <a:gd name="T0" fmla="*/ 0 w 47"/>
                  <a:gd name="T1" fmla="*/ 21 h 24"/>
                  <a:gd name="T2" fmla="*/ 26 w 47"/>
                  <a:gd name="T3" fmla="*/ 15 h 24"/>
                  <a:gd name="T4" fmla="*/ 1 w 47"/>
                  <a:gd name="T5" fmla="*/ 22 h 24"/>
                  <a:gd name="T6" fmla="*/ 47 w 47"/>
                  <a:gd name="T7" fmla="*/ 24 h 24"/>
                  <a:gd name="T8" fmla="*/ 3 w 47"/>
                  <a:gd name="T9" fmla="*/ 15 h 24"/>
                  <a:gd name="T10" fmla="*/ 0 w 47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24">
                    <a:moveTo>
                      <a:pt x="0" y="21"/>
                    </a:moveTo>
                    <a:cubicBezTo>
                      <a:pt x="9" y="16"/>
                      <a:pt x="16" y="11"/>
                      <a:pt x="26" y="15"/>
                    </a:cubicBezTo>
                    <a:cubicBezTo>
                      <a:pt x="15" y="14"/>
                      <a:pt x="10" y="18"/>
                      <a:pt x="1" y="22"/>
                    </a:cubicBezTo>
                    <a:cubicBezTo>
                      <a:pt x="24" y="24"/>
                      <a:pt x="33" y="15"/>
                      <a:pt x="47" y="24"/>
                    </a:cubicBezTo>
                    <a:cubicBezTo>
                      <a:pt x="37" y="14"/>
                      <a:pt x="17" y="0"/>
                      <a:pt x="3" y="15"/>
                    </a:cubicBezTo>
                    <a:cubicBezTo>
                      <a:pt x="1" y="17"/>
                      <a:pt x="1" y="20"/>
                      <a:pt x="0" y="2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8" name="Freeform 349"/>
              <p:cNvSpPr>
                <a:spLocks/>
              </p:cNvSpPr>
              <p:nvPr/>
            </p:nvSpPr>
            <p:spPr bwMode="auto">
              <a:xfrm>
                <a:off x="1523" y="1307"/>
                <a:ext cx="92" cy="78"/>
              </a:xfrm>
              <a:custGeom>
                <a:avLst/>
                <a:gdLst>
                  <a:gd name="T0" fmla="*/ 32 w 39"/>
                  <a:gd name="T1" fmla="*/ 0 h 33"/>
                  <a:gd name="T2" fmla="*/ 38 w 39"/>
                  <a:gd name="T3" fmla="*/ 5 h 33"/>
                  <a:gd name="T4" fmla="*/ 39 w 39"/>
                  <a:gd name="T5" fmla="*/ 11 h 33"/>
                  <a:gd name="T6" fmla="*/ 9 w 39"/>
                  <a:gd name="T7" fmla="*/ 32 h 33"/>
                  <a:gd name="T8" fmla="*/ 0 w 39"/>
                  <a:gd name="T9" fmla="*/ 30 h 33"/>
                  <a:gd name="T10" fmla="*/ 0 w 39"/>
                  <a:gd name="T11" fmla="*/ 30 h 33"/>
                  <a:gd name="T12" fmla="*/ 21 w 39"/>
                  <a:gd name="T13" fmla="*/ 30 h 33"/>
                  <a:gd name="T14" fmla="*/ 37 w 39"/>
                  <a:gd name="T15" fmla="*/ 18 h 33"/>
                  <a:gd name="T16" fmla="*/ 39 w 39"/>
                  <a:gd name="T17" fmla="*/ 10 h 33"/>
                  <a:gd name="T18" fmla="*/ 36 w 39"/>
                  <a:gd name="T19" fmla="*/ 2 h 33"/>
                  <a:gd name="T20" fmla="*/ 32 w 39"/>
                  <a:gd name="T21" fmla="*/ 0 h 33"/>
                  <a:gd name="T22" fmla="*/ 29 w 39"/>
                  <a:gd name="T23" fmla="*/ 2 h 33"/>
                  <a:gd name="T24" fmla="*/ 28 w 39"/>
                  <a:gd name="T25" fmla="*/ 5 h 33"/>
                  <a:gd name="T26" fmla="*/ 28 w 39"/>
                  <a:gd name="T27" fmla="*/ 6 h 33"/>
                  <a:gd name="T28" fmla="*/ 28 w 39"/>
                  <a:gd name="T29" fmla="*/ 6 h 33"/>
                  <a:gd name="T30" fmla="*/ 28 w 39"/>
                  <a:gd name="T31" fmla="*/ 4 h 33"/>
                  <a:gd name="T32" fmla="*/ 29 w 39"/>
                  <a:gd name="T33" fmla="*/ 1 h 33"/>
                  <a:gd name="T34" fmla="*/ 32 w 39"/>
                  <a:gd name="T3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" h="33">
                    <a:moveTo>
                      <a:pt x="32" y="0"/>
                    </a:moveTo>
                    <a:cubicBezTo>
                      <a:pt x="35" y="0"/>
                      <a:pt x="37" y="3"/>
                      <a:pt x="38" y="5"/>
                    </a:cubicBezTo>
                    <a:cubicBezTo>
                      <a:pt x="39" y="7"/>
                      <a:pt x="39" y="9"/>
                      <a:pt x="39" y="11"/>
                    </a:cubicBezTo>
                    <a:cubicBezTo>
                      <a:pt x="38" y="24"/>
                      <a:pt x="25" y="33"/>
                      <a:pt x="9" y="32"/>
                    </a:cubicBezTo>
                    <a:cubicBezTo>
                      <a:pt x="6" y="32"/>
                      <a:pt x="3" y="31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7" y="32"/>
                      <a:pt x="15" y="32"/>
                      <a:pt x="21" y="30"/>
                    </a:cubicBezTo>
                    <a:cubicBezTo>
                      <a:pt x="28" y="28"/>
                      <a:pt x="34" y="24"/>
                      <a:pt x="37" y="18"/>
                    </a:cubicBezTo>
                    <a:cubicBezTo>
                      <a:pt x="38" y="16"/>
                      <a:pt x="39" y="13"/>
                      <a:pt x="39" y="10"/>
                    </a:cubicBezTo>
                    <a:cubicBezTo>
                      <a:pt x="39" y="7"/>
                      <a:pt x="38" y="4"/>
                      <a:pt x="36" y="2"/>
                    </a:cubicBezTo>
                    <a:cubicBezTo>
                      <a:pt x="35" y="1"/>
                      <a:pt x="34" y="0"/>
                      <a:pt x="32" y="0"/>
                    </a:cubicBezTo>
                    <a:cubicBezTo>
                      <a:pt x="31" y="0"/>
                      <a:pt x="29" y="1"/>
                      <a:pt x="29" y="2"/>
                    </a:cubicBezTo>
                    <a:cubicBezTo>
                      <a:pt x="28" y="3"/>
                      <a:pt x="28" y="4"/>
                      <a:pt x="28" y="5"/>
                    </a:cubicBezTo>
                    <a:cubicBezTo>
                      <a:pt x="28" y="5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3"/>
                      <a:pt x="28" y="2"/>
                      <a:pt x="29" y="1"/>
                    </a:cubicBezTo>
                    <a:cubicBezTo>
                      <a:pt x="29" y="0"/>
                      <a:pt x="31" y="0"/>
                      <a:pt x="3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89" name="Freeform 350"/>
              <p:cNvSpPr>
                <a:spLocks/>
              </p:cNvSpPr>
              <p:nvPr/>
            </p:nvSpPr>
            <p:spPr bwMode="auto">
              <a:xfrm>
                <a:off x="1580" y="1368"/>
                <a:ext cx="9" cy="12"/>
              </a:xfrm>
              <a:custGeom>
                <a:avLst/>
                <a:gdLst>
                  <a:gd name="T0" fmla="*/ 4 w 4"/>
                  <a:gd name="T1" fmla="*/ 4 h 5"/>
                  <a:gd name="T2" fmla="*/ 2 w 4"/>
                  <a:gd name="T3" fmla="*/ 4 h 5"/>
                  <a:gd name="T4" fmla="*/ 1 w 4"/>
                  <a:gd name="T5" fmla="*/ 2 h 5"/>
                  <a:gd name="T6" fmla="*/ 3 w 4"/>
                  <a:gd name="T7" fmla="*/ 1 h 5"/>
                  <a:gd name="T8" fmla="*/ 4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3" y="5"/>
                      <a:pt x="2" y="4"/>
                    </a:cubicBezTo>
                    <a:cubicBezTo>
                      <a:pt x="1" y="4"/>
                      <a:pt x="0" y="2"/>
                      <a:pt x="1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90" name="Freeform 351"/>
              <p:cNvSpPr>
                <a:spLocks/>
              </p:cNvSpPr>
              <p:nvPr/>
            </p:nvSpPr>
            <p:spPr bwMode="auto">
              <a:xfrm>
                <a:off x="1582" y="1370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3 w 3"/>
                  <a:gd name="T3" fmla="*/ 3 h 4"/>
                  <a:gd name="T4" fmla="*/ 2 w 3"/>
                  <a:gd name="T5" fmla="*/ 3 h 4"/>
                  <a:gd name="T6" fmla="*/ 1 w 3"/>
                  <a:gd name="T7" fmla="*/ 3 h 4"/>
                  <a:gd name="T8" fmla="*/ 0 w 3"/>
                  <a:gd name="T9" fmla="*/ 2 h 4"/>
                  <a:gd name="T10" fmla="*/ 0 w 3"/>
                  <a:gd name="T11" fmla="*/ 1 h 4"/>
                  <a:gd name="T12" fmla="*/ 1 w 3"/>
                  <a:gd name="T13" fmla="*/ 0 h 4"/>
                  <a:gd name="T14" fmla="*/ 2 w 3"/>
                  <a:gd name="T15" fmla="*/ 0 h 4"/>
                  <a:gd name="T16" fmla="*/ 3 w 3"/>
                  <a:gd name="T17" fmla="*/ 1 h 4"/>
                  <a:gd name="T18" fmla="*/ 3 w 3"/>
                  <a:gd name="T19" fmla="*/ 3 h 4"/>
                  <a:gd name="T20" fmla="*/ 3 w 3"/>
                  <a:gd name="T21" fmla="*/ 3 h 4"/>
                  <a:gd name="T22" fmla="*/ 3 w 3"/>
                  <a:gd name="T23" fmla="*/ 3 h 4"/>
                  <a:gd name="T24" fmla="*/ 3 w 3"/>
                  <a:gd name="T25" fmla="*/ 1 h 4"/>
                  <a:gd name="T26" fmla="*/ 2 w 3"/>
                  <a:gd name="T27" fmla="*/ 0 h 4"/>
                  <a:gd name="T28" fmla="*/ 1 w 3"/>
                  <a:gd name="T29" fmla="*/ 0 h 4"/>
                  <a:gd name="T30" fmla="*/ 0 w 3"/>
                  <a:gd name="T31" fmla="*/ 1 h 4"/>
                  <a:gd name="T32" fmla="*/ 0 w 3"/>
                  <a:gd name="T33" fmla="*/ 2 h 4"/>
                  <a:gd name="T34" fmla="*/ 1 w 3"/>
                  <a:gd name="T35" fmla="*/ 3 h 4"/>
                  <a:gd name="T36" fmla="*/ 2 w 3"/>
                  <a:gd name="T37" fmla="*/ 3 h 4"/>
                  <a:gd name="T38" fmla="*/ 3 w 3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91" name="Freeform 352"/>
              <p:cNvSpPr>
                <a:spLocks/>
              </p:cNvSpPr>
              <p:nvPr/>
            </p:nvSpPr>
            <p:spPr bwMode="auto">
              <a:xfrm>
                <a:off x="1591" y="1363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92" name="Freeform 353"/>
              <p:cNvSpPr>
                <a:spLocks/>
              </p:cNvSpPr>
              <p:nvPr/>
            </p:nvSpPr>
            <p:spPr bwMode="auto">
              <a:xfrm>
                <a:off x="1591" y="1363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3 w 3"/>
                  <a:gd name="T3" fmla="*/ 3 h 4"/>
                  <a:gd name="T4" fmla="*/ 2 w 3"/>
                  <a:gd name="T5" fmla="*/ 4 h 4"/>
                  <a:gd name="T6" fmla="*/ 1 w 3"/>
                  <a:gd name="T7" fmla="*/ 3 h 4"/>
                  <a:gd name="T8" fmla="*/ 0 w 3"/>
                  <a:gd name="T9" fmla="*/ 2 h 4"/>
                  <a:gd name="T10" fmla="*/ 0 w 3"/>
                  <a:gd name="T11" fmla="*/ 1 h 4"/>
                  <a:gd name="T12" fmla="*/ 1 w 3"/>
                  <a:gd name="T13" fmla="*/ 0 h 4"/>
                  <a:gd name="T14" fmla="*/ 2 w 3"/>
                  <a:gd name="T15" fmla="*/ 0 h 4"/>
                  <a:gd name="T16" fmla="*/ 3 w 3"/>
                  <a:gd name="T17" fmla="*/ 2 h 4"/>
                  <a:gd name="T18" fmla="*/ 3 w 3"/>
                  <a:gd name="T19" fmla="*/ 3 h 4"/>
                  <a:gd name="T20" fmla="*/ 3 w 3"/>
                  <a:gd name="T21" fmla="*/ 3 h 4"/>
                  <a:gd name="T22" fmla="*/ 3 w 3"/>
                  <a:gd name="T23" fmla="*/ 3 h 4"/>
                  <a:gd name="T24" fmla="*/ 3 w 3"/>
                  <a:gd name="T25" fmla="*/ 2 h 4"/>
                  <a:gd name="T26" fmla="*/ 2 w 3"/>
                  <a:gd name="T27" fmla="*/ 0 h 4"/>
                  <a:gd name="T28" fmla="*/ 1 w 3"/>
                  <a:gd name="T29" fmla="*/ 0 h 4"/>
                  <a:gd name="T30" fmla="*/ 0 w 3"/>
                  <a:gd name="T31" fmla="*/ 1 h 4"/>
                  <a:gd name="T32" fmla="*/ 0 w 3"/>
                  <a:gd name="T33" fmla="*/ 2 h 4"/>
                  <a:gd name="T34" fmla="*/ 1 w 3"/>
                  <a:gd name="T35" fmla="*/ 3 h 4"/>
                  <a:gd name="T36" fmla="*/ 2 w 3"/>
                  <a:gd name="T37" fmla="*/ 4 h 4"/>
                  <a:gd name="T38" fmla="*/ 3 w 3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93" name="Freeform 354"/>
              <p:cNvSpPr>
                <a:spLocks/>
              </p:cNvSpPr>
              <p:nvPr/>
            </p:nvSpPr>
            <p:spPr bwMode="auto">
              <a:xfrm>
                <a:off x="1606" y="1349"/>
                <a:ext cx="7" cy="7"/>
              </a:xfrm>
              <a:custGeom>
                <a:avLst/>
                <a:gdLst>
                  <a:gd name="T0" fmla="*/ 3 w 3"/>
                  <a:gd name="T1" fmla="*/ 2 h 3"/>
                  <a:gd name="T2" fmla="*/ 1 w 3"/>
                  <a:gd name="T3" fmla="*/ 3 h 3"/>
                  <a:gd name="T4" fmla="*/ 0 w 3"/>
                  <a:gd name="T5" fmla="*/ 1 h 3"/>
                  <a:gd name="T6" fmla="*/ 2 w 3"/>
                  <a:gd name="T7" fmla="*/ 0 h 3"/>
                  <a:gd name="T8" fmla="*/ 3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94" name="Freeform 355"/>
              <p:cNvSpPr>
                <a:spLocks/>
              </p:cNvSpPr>
              <p:nvPr/>
            </p:nvSpPr>
            <p:spPr bwMode="auto">
              <a:xfrm>
                <a:off x="1606" y="1349"/>
                <a:ext cx="7" cy="7"/>
              </a:xfrm>
              <a:custGeom>
                <a:avLst/>
                <a:gdLst>
                  <a:gd name="T0" fmla="*/ 3 w 3"/>
                  <a:gd name="T1" fmla="*/ 2 h 3"/>
                  <a:gd name="T2" fmla="*/ 3 w 3"/>
                  <a:gd name="T3" fmla="*/ 2 h 3"/>
                  <a:gd name="T4" fmla="*/ 2 w 3"/>
                  <a:gd name="T5" fmla="*/ 3 h 3"/>
                  <a:gd name="T6" fmla="*/ 1 w 3"/>
                  <a:gd name="T7" fmla="*/ 3 h 3"/>
                  <a:gd name="T8" fmla="*/ 0 w 3"/>
                  <a:gd name="T9" fmla="*/ 2 h 3"/>
                  <a:gd name="T10" fmla="*/ 0 w 3"/>
                  <a:gd name="T11" fmla="*/ 1 h 3"/>
                  <a:gd name="T12" fmla="*/ 1 w 3"/>
                  <a:gd name="T13" fmla="*/ 0 h 3"/>
                  <a:gd name="T14" fmla="*/ 2 w 3"/>
                  <a:gd name="T15" fmla="*/ 0 h 3"/>
                  <a:gd name="T16" fmla="*/ 3 w 3"/>
                  <a:gd name="T17" fmla="*/ 1 h 3"/>
                  <a:gd name="T18" fmla="*/ 3 w 3"/>
                  <a:gd name="T19" fmla="*/ 2 h 3"/>
                  <a:gd name="T20" fmla="*/ 3 w 3"/>
                  <a:gd name="T21" fmla="*/ 2 h 3"/>
                  <a:gd name="T22" fmla="*/ 3 w 3"/>
                  <a:gd name="T23" fmla="*/ 2 h 3"/>
                  <a:gd name="T24" fmla="*/ 3 w 3"/>
                  <a:gd name="T25" fmla="*/ 1 h 3"/>
                  <a:gd name="T26" fmla="*/ 2 w 3"/>
                  <a:gd name="T27" fmla="*/ 0 h 3"/>
                  <a:gd name="T28" fmla="*/ 1 w 3"/>
                  <a:gd name="T29" fmla="*/ 0 h 3"/>
                  <a:gd name="T30" fmla="*/ 0 w 3"/>
                  <a:gd name="T31" fmla="*/ 1 h 3"/>
                  <a:gd name="T32" fmla="*/ 0 w 3"/>
                  <a:gd name="T33" fmla="*/ 2 h 3"/>
                  <a:gd name="T34" fmla="*/ 1 w 3"/>
                  <a:gd name="T35" fmla="*/ 3 h 3"/>
                  <a:gd name="T36" fmla="*/ 2 w 3"/>
                  <a:gd name="T37" fmla="*/ 3 h 3"/>
                  <a:gd name="T38" fmla="*/ 3 w 3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95" name="Freeform 356"/>
              <p:cNvSpPr>
                <a:spLocks/>
              </p:cNvSpPr>
              <p:nvPr/>
            </p:nvSpPr>
            <p:spPr bwMode="auto">
              <a:xfrm>
                <a:off x="1598" y="1356"/>
                <a:ext cx="10" cy="10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3 h 4"/>
                  <a:gd name="T4" fmla="*/ 1 w 4"/>
                  <a:gd name="T5" fmla="*/ 1 h 4"/>
                  <a:gd name="T6" fmla="*/ 3 w 4"/>
                  <a:gd name="T7" fmla="*/ 1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96" name="Freeform 357"/>
              <p:cNvSpPr>
                <a:spLocks/>
              </p:cNvSpPr>
              <p:nvPr/>
            </p:nvSpPr>
            <p:spPr bwMode="auto">
              <a:xfrm>
                <a:off x="1601" y="1356"/>
                <a:ext cx="5" cy="10"/>
              </a:xfrm>
              <a:custGeom>
                <a:avLst/>
                <a:gdLst>
                  <a:gd name="T0" fmla="*/ 2 w 2"/>
                  <a:gd name="T1" fmla="*/ 3 h 4"/>
                  <a:gd name="T2" fmla="*/ 2 w 2"/>
                  <a:gd name="T3" fmla="*/ 3 h 4"/>
                  <a:gd name="T4" fmla="*/ 2 w 2"/>
                  <a:gd name="T5" fmla="*/ 4 h 4"/>
                  <a:gd name="T6" fmla="*/ 0 w 2"/>
                  <a:gd name="T7" fmla="*/ 3 h 4"/>
                  <a:gd name="T8" fmla="*/ 0 w 2"/>
                  <a:gd name="T9" fmla="*/ 2 h 4"/>
                  <a:gd name="T10" fmla="*/ 0 w 2"/>
                  <a:gd name="T11" fmla="*/ 1 h 4"/>
                  <a:gd name="T12" fmla="*/ 0 w 2"/>
                  <a:gd name="T13" fmla="*/ 0 h 4"/>
                  <a:gd name="T14" fmla="*/ 2 w 2"/>
                  <a:gd name="T15" fmla="*/ 1 h 4"/>
                  <a:gd name="T16" fmla="*/ 2 w 2"/>
                  <a:gd name="T17" fmla="*/ 2 h 4"/>
                  <a:gd name="T18" fmla="*/ 2 w 2"/>
                  <a:gd name="T19" fmla="*/ 3 h 4"/>
                  <a:gd name="T20" fmla="*/ 2 w 2"/>
                  <a:gd name="T21" fmla="*/ 3 h 4"/>
                  <a:gd name="T22" fmla="*/ 2 w 2"/>
                  <a:gd name="T23" fmla="*/ 3 h 4"/>
                  <a:gd name="T24" fmla="*/ 2 w 2"/>
                  <a:gd name="T25" fmla="*/ 2 h 4"/>
                  <a:gd name="T26" fmla="*/ 2 w 2"/>
                  <a:gd name="T27" fmla="*/ 1 h 4"/>
                  <a:gd name="T28" fmla="*/ 0 w 2"/>
                  <a:gd name="T29" fmla="*/ 0 h 4"/>
                  <a:gd name="T30" fmla="*/ 0 w 2"/>
                  <a:gd name="T31" fmla="*/ 1 h 4"/>
                  <a:gd name="T32" fmla="*/ 0 w 2"/>
                  <a:gd name="T33" fmla="*/ 2 h 4"/>
                  <a:gd name="T34" fmla="*/ 0 w 2"/>
                  <a:gd name="T35" fmla="*/ 3 h 4"/>
                  <a:gd name="T36" fmla="*/ 2 w 2"/>
                  <a:gd name="T37" fmla="*/ 4 h 4"/>
                  <a:gd name="T38" fmla="*/ 2 w 2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97" name="Freeform 358"/>
              <p:cNvSpPr>
                <a:spLocks/>
              </p:cNvSpPr>
              <p:nvPr/>
            </p:nvSpPr>
            <p:spPr bwMode="auto">
              <a:xfrm>
                <a:off x="1610" y="1342"/>
                <a:ext cx="5" cy="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0 w 2"/>
                  <a:gd name="T5" fmla="*/ 0 h 2"/>
                  <a:gd name="T6" fmla="*/ 1 w 2"/>
                  <a:gd name="T7" fmla="*/ 0 h 2"/>
                  <a:gd name="T8" fmla="*/ 2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98" name="Freeform 359"/>
              <p:cNvSpPr>
                <a:spLocks/>
              </p:cNvSpPr>
              <p:nvPr/>
            </p:nvSpPr>
            <p:spPr bwMode="auto">
              <a:xfrm>
                <a:off x="1610" y="1342"/>
                <a:ext cx="5" cy="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1 w 2"/>
                  <a:gd name="T5" fmla="*/ 2 h 2"/>
                  <a:gd name="T6" fmla="*/ 1 w 2"/>
                  <a:gd name="T7" fmla="*/ 2 h 2"/>
                  <a:gd name="T8" fmla="*/ 0 w 2"/>
                  <a:gd name="T9" fmla="*/ 1 h 2"/>
                  <a:gd name="T10" fmla="*/ 0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2 w 2"/>
                  <a:gd name="T17" fmla="*/ 1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2 h 2"/>
                  <a:gd name="T24" fmla="*/ 2 w 2"/>
                  <a:gd name="T25" fmla="*/ 1 h 2"/>
                  <a:gd name="T26" fmla="*/ 1 w 2"/>
                  <a:gd name="T27" fmla="*/ 0 h 2"/>
                  <a:gd name="T28" fmla="*/ 1 w 2"/>
                  <a:gd name="T29" fmla="*/ 0 h 2"/>
                  <a:gd name="T30" fmla="*/ 0 w 2"/>
                  <a:gd name="T31" fmla="*/ 0 h 2"/>
                  <a:gd name="T32" fmla="*/ 0 w 2"/>
                  <a:gd name="T33" fmla="*/ 1 h 2"/>
                  <a:gd name="T34" fmla="*/ 1 w 2"/>
                  <a:gd name="T35" fmla="*/ 2 h 2"/>
                  <a:gd name="T36" fmla="*/ 1 w 2"/>
                  <a:gd name="T37" fmla="*/ 2 h 2"/>
                  <a:gd name="T38" fmla="*/ 2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199" name="Freeform 360"/>
              <p:cNvSpPr>
                <a:spLocks/>
              </p:cNvSpPr>
              <p:nvPr/>
            </p:nvSpPr>
            <p:spPr bwMode="auto">
              <a:xfrm>
                <a:off x="1613" y="1335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0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00" name="Freeform 361"/>
              <p:cNvSpPr>
                <a:spLocks/>
              </p:cNvSpPr>
              <p:nvPr/>
            </p:nvSpPr>
            <p:spPr bwMode="auto">
              <a:xfrm>
                <a:off x="1613" y="1335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1 h 2"/>
                  <a:gd name="T20" fmla="*/ 1 w 2"/>
                  <a:gd name="T21" fmla="*/ 1 h 2"/>
                  <a:gd name="T22" fmla="*/ 1 w 2"/>
                  <a:gd name="T23" fmla="*/ 1 h 2"/>
                  <a:gd name="T24" fmla="*/ 1 w 2"/>
                  <a:gd name="T25" fmla="*/ 1 h 2"/>
                  <a:gd name="T26" fmla="*/ 1 w 2"/>
                  <a:gd name="T27" fmla="*/ 0 h 2"/>
                  <a:gd name="T28" fmla="*/ 1 w 2"/>
                  <a:gd name="T29" fmla="*/ 0 h 2"/>
                  <a:gd name="T30" fmla="*/ 0 w 2"/>
                  <a:gd name="T31" fmla="*/ 1 h 2"/>
                  <a:gd name="T32" fmla="*/ 0 w 2"/>
                  <a:gd name="T33" fmla="*/ 1 h 2"/>
                  <a:gd name="T34" fmla="*/ 1 w 2"/>
                  <a:gd name="T35" fmla="*/ 2 h 2"/>
                  <a:gd name="T36" fmla="*/ 1 w 2"/>
                  <a:gd name="T37" fmla="*/ 2 h 2"/>
                  <a:gd name="T38" fmla="*/ 1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01" name="Freeform 362"/>
              <p:cNvSpPr>
                <a:spLocks/>
              </p:cNvSpPr>
              <p:nvPr/>
            </p:nvSpPr>
            <p:spPr bwMode="auto">
              <a:xfrm>
                <a:off x="1613" y="1328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02" name="Freeform 363"/>
              <p:cNvSpPr>
                <a:spLocks/>
              </p:cNvSpPr>
              <p:nvPr/>
            </p:nvSpPr>
            <p:spPr bwMode="auto">
              <a:xfrm>
                <a:off x="1613" y="1328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1 h 2"/>
                  <a:gd name="T14" fmla="*/ 1 w 2"/>
                  <a:gd name="T15" fmla="*/ 1 h 2"/>
                  <a:gd name="T16" fmla="*/ 1 w 2"/>
                  <a:gd name="T17" fmla="*/ 1 h 2"/>
                  <a:gd name="T18" fmla="*/ 1 w 2"/>
                  <a:gd name="T19" fmla="*/ 1 h 2"/>
                  <a:gd name="T20" fmla="*/ 1 w 2"/>
                  <a:gd name="T21" fmla="*/ 1 h 2"/>
                  <a:gd name="T22" fmla="*/ 2 w 2"/>
                  <a:gd name="T23" fmla="*/ 1 h 2"/>
                  <a:gd name="T24" fmla="*/ 2 w 2"/>
                  <a:gd name="T25" fmla="*/ 1 h 2"/>
                  <a:gd name="T26" fmla="*/ 1 w 2"/>
                  <a:gd name="T27" fmla="*/ 1 h 2"/>
                  <a:gd name="T28" fmla="*/ 1 w 2"/>
                  <a:gd name="T29" fmla="*/ 0 h 2"/>
                  <a:gd name="T30" fmla="*/ 0 w 2"/>
                  <a:gd name="T31" fmla="*/ 1 h 2"/>
                  <a:gd name="T32" fmla="*/ 0 w 2"/>
                  <a:gd name="T33" fmla="*/ 1 h 2"/>
                  <a:gd name="T34" fmla="*/ 1 w 2"/>
                  <a:gd name="T35" fmla="*/ 2 h 2"/>
                  <a:gd name="T36" fmla="*/ 1 w 2"/>
                  <a:gd name="T37" fmla="*/ 2 h 2"/>
                  <a:gd name="T38" fmla="*/ 2 w 2"/>
                  <a:gd name="T39" fmla="*/ 1 h 2"/>
                  <a:gd name="T40" fmla="*/ 1 w 2"/>
                  <a:gd name="T4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03" name="Freeform 364"/>
              <p:cNvSpPr>
                <a:spLocks/>
              </p:cNvSpPr>
              <p:nvPr/>
            </p:nvSpPr>
            <p:spPr bwMode="auto">
              <a:xfrm>
                <a:off x="1570" y="1373"/>
                <a:ext cx="10" cy="9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4 h 4"/>
                  <a:gd name="T4" fmla="*/ 1 w 4"/>
                  <a:gd name="T5" fmla="*/ 1 h 4"/>
                  <a:gd name="T6" fmla="*/ 3 w 4"/>
                  <a:gd name="T7" fmla="*/ 1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4" y="1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04" name="Freeform 365"/>
              <p:cNvSpPr>
                <a:spLocks/>
              </p:cNvSpPr>
              <p:nvPr/>
            </p:nvSpPr>
            <p:spPr bwMode="auto">
              <a:xfrm>
                <a:off x="1570" y="1373"/>
                <a:ext cx="10" cy="9"/>
              </a:xfrm>
              <a:custGeom>
                <a:avLst/>
                <a:gdLst>
                  <a:gd name="T0" fmla="*/ 3 w 4"/>
                  <a:gd name="T1" fmla="*/ 3 h 4"/>
                  <a:gd name="T2" fmla="*/ 3 w 4"/>
                  <a:gd name="T3" fmla="*/ 3 h 4"/>
                  <a:gd name="T4" fmla="*/ 2 w 4"/>
                  <a:gd name="T5" fmla="*/ 4 h 4"/>
                  <a:gd name="T6" fmla="*/ 1 w 4"/>
                  <a:gd name="T7" fmla="*/ 3 h 4"/>
                  <a:gd name="T8" fmla="*/ 1 w 4"/>
                  <a:gd name="T9" fmla="*/ 2 h 4"/>
                  <a:gd name="T10" fmla="*/ 1 w 4"/>
                  <a:gd name="T11" fmla="*/ 1 h 4"/>
                  <a:gd name="T12" fmla="*/ 2 w 4"/>
                  <a:gd name="T13" fmla="*/ 0 h 4"/>
                  <a:gd name="T14" fmla="*/ 3 w 4"/>
                  <a:gd name="T15" fmla="*/ 1 h 4"/>
                  <a:gd name="T16" fmla="*/ 4 w 4"/>
                  <a:gd name="T17" fmla="*/ 2 h 4"/>
                  <a:gd name="T18" fmla="*/ 3 w 4"/>
                  <a:gd name="T19" fmla="*/ 3 h 4"/>
                  <a:gd name="T20" fmla="*/ 3 w 4"/>
                  <a:gd name="T21" fmla="*/ 3 h 4"/>
                  <a:gd name="T22" fmla="*/ 3 w 4"/>
                  <a:gd name="T23" fmla="*/ 3 h 4"/>
                  <a:gd name="T24" fmla="*/ 4 w 4"/>
                  <a:gd name="T25" fmla="*/ 2 h 4"/>
                  <a:gd name="T26" fmla="*/ 3 w 4"/>
                  <a:gd name="T27" fmla="*/ 1 h 4"/>
                  <a:gd name="T28" fmla="*/ 2 w 4"/>
                  <a:gd name="T29" fmla="*/ 0 h 4"/>
                  <a:gd name="T30" fmla="*/ 1 w 4"/>
                  <a:gd name="T31" fmla="*/ 1 h 4"/>
                  <a:gd name="T32" fmla="*/ 1 w 4"/>
                  <a:gd name="T33" fmla="*/ 2 h 4"/>
                  <a:gd name="T34" fmla="*/ 1 w 4"/>
                  <a:gd name="T35" fmla="*/ 4 h 4"/>
                  <a:gd name="T36" fmla="*/ 2 w 4"/>
                  <a:gd name="T37" fmla="*/ 4 h 4"/>
                  <a:gd name="T38" fmla="*/ 3 w 4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05" name="Freeform 366"/>
              <p:cNvSpPr>
                <a:spLocks/>
              </p:cNvSpPr>
              <p:nvPr/>
            </p:nvSpPr>
            <p:spPr bwMode="auto">
              <a:xfrm>
                <a:off x="1613" y="1323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06" name="Freeform 367"/>
              <p:cNvSpPr>
                <a:spLocks/>
              </p:cNvSpPr>
              <p:nvPr/>
            </p:nvSpPr>
            <p:spPr bwMode="auto">
              <a:xfrm>
                <a:off x="1613" y="1323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0 h 1"/>
                  <a:gd name="T26" fmla="*/ 1 w 1"/>
                  <a:gd name="T27" fmla="*/ 0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07" name="Freeform 368"/>
              <p:cNvSpPr>
                <a:spLocks/>
              </p:cNvSpPr>
              <p:nvPr/>
            </p:nvSpPr>
            <p:spPr bwMode="auto">
              <a:xfrm>
                <a:off x="1561" y="1377"/>
                <a:ext cx="7" cy="8"/>
              </a:xfrm>
              <a:custGeom>
                <a:avLst/>
                <a:gdLst>
                  <a:gd name="T0" fmla="*/ 2 w 3"/>
                  <a:gd name="T1" fmla="*/ 3 h 3"/>
                  <a:gd name="T2" fmla="*/ 1 w 3"/>
                  <a:gd name="T3" fmla="*/ 3 h 3"/>
                  <a:gd name="T4" fmla="*/ 0 w 3"/>
                  <a:gd name="T5" fmla="*/ 0 h 3"/>
                  <a:gd name="T6" fmla="*/ 2 w 3"/>
                  <a:gd name="T7" fmla="*/ 0 h 3"/>
                  <a:gd name="T8" fmla="*/ 2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2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08" name="Freeform 369"/>
              <p:cNvSpPr>
                <a:spLocks/>
              </p:cNvSpPr>
              <p:nvPr/>
            </p:nvSpPr>
            <p:spPr bwMode="auto">
              <a:xfrm>
                <a:off x="1561" y="1377"/>
                <a:ext cx="7" cy="8"/>
              </a:xfrm>
              <a:custGeom>
                <a:avLst/>
                <a:gdLst>
                  <a:gd name="T0" fmla="*/ 2 w 3"/>
                  <a:gd name="T1" fmla="*/ 3 h 3"/>
                  <a:gd name="T2" fmla="*/ 2 w 3"/>
                  <a:gd name="T3" fmla="*/ 3 h 3"/>
                  <a:gd name="T4" fmla="*/ 2 w 3"/>
                  <a:gd name="T5" fmla="*/ 3 h 3"/>
                  <a:gd name="T6" fmla="*/ 1 w 3"/>
                  <a:gd name="T7" fmla="*/ 3 h 3"/>
                  <a:gd name="T8" fmla="*/ 0 w 3"/>
                  <a:gd name="T9" fmla="*/ 2 h 3"/>
                  <a:gd name="T10" fmla="*/ 0 w 3"/>
                  <a:gd name="T11" fmla="*/ 0 h 3"/>
                  <a:gd name="T12" fmla="*/ 1 w 3"/>
                  <a:gd name="T13" fmla="*/ 0 h 3"/>
                  <a:gd name="T14" fmla="*/ 2 w 3"/>
                  <a:gd name="T15" fmla="*/ 0 h 3"/>
                  <a:gd name="T16" fmla="*/ 3 w 3"/>
                  <a:gd name="T17" fmla="*/ 1 h 3"/>
                  <a:gd name="T18" fmla="*/ 2 w 3"/>
                  <a:gd name="T19" fmla="*/ 3 h 3"/>
                  <a:gd name="T20" fmla="*/ 2 w 3"/>
                  <a:gd name="T21" fmla="*/ 3 h 3"/>
                  <a:gd name="T22" fmla="*/ 2 w 3"/>
                  <a:gd name="T23" fmla="*/ 3 h 3"/>
                  <a:gd name="T24" fmla="*/ 3 w 3"/>
                  <a:gd name="T25" fmla="*/ 1 h 3"/>
                  <a:gd name="T26" fmla="*/ 2 w 3"/>
                  <a:gd name="T27" fmla="*/ 0 h 3"/>
                  <a:gd name="T28" fmla="*/ 1 w 3"/>
                  <a:gd name="T29" fmla="*/ 0 h 3"/>
                  <a:gd name="T30" fmla="*/ 0 w 3"/>
                  <a:gd name="T31" fmla="*/ 0 h 3"/>
                  <a:gd name="T32" fmla="*/ 0 w 3"/>
                  <a:gd name="T33" fmla="*/ 2 h 3"/>
                  <a:gd name="T34" fmla="*/ 1 w 3"/>
                  <a:gd name="T35" fmla="*/ 3 h 3"/>
                  <a:gd name="T36" fmla="*/ 2 w 3"/>
                  <a:gd name="T37" fmla="*/ 3 h 3"/>
                  <a:gd name="T38" fmla="*/ 2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09" name="Freeform 370"/>
              <p:cNvSpPr>
                <a:spLocks/>
              </p:cNvSpPr>
              <p:nvPr/>
            </p:nvSpPr>
            <p:spPr bwMode="auto">
              <a:xfrm>
                <a:off x="1549" y="1377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1 w 3"/>
                  <a:gd name="T5" fmla="*/ 1 h 4"/>
                  <a:gd name="T6" fmla="*/ 2 w 3"/>
                  <a:gd name="T7" fmla="*/ 1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10" name="Freeform 371"/>
              <p:cNvSpPr>
                <a:spLocks/>
              </p:cNvSpPr>
              <p:nvPr/>
            </p:nvSpPr>
            <p:spPr bwMode="auto">
              <a:xfrm>
                <a:off x="1549" y="1377"/>
                <a:ext cx="7" cy="8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3 h 3"/>
                  <a:gd name="T4" fmla="*/ 2 w 3"/>
                  <a:gd name="T5" fmla="*/ 3 h 3"/>
                  <a:gd name="T6" fmla="*/ 1 w 3"/>
                  <a:gd name="T7" fmla="*/ 3 h 3"/>
                  <a:gd name="T8" fmla="*/ 0 w 3"/>
                  <a:gd name="T9" fmla="*/ 2 h 3"/>
                  <a:gd name="T10" fmla="*/ 1 w 3"/>
                  <a:gd name="T11" fmla="*/ 1 h 3"/>
                  <a:gd name="T12" fmla="*/ 2 w 3"/>
                  <a:gd name="T13" fmla="*/ 0 h 3"/>
                  <a:gd name="T14" fmla="*/ 2 w 3"/>
                  <a:gd name="T15" fmla="*/ 1 h 3"/>
                  <a:gd name="T16" fmla="*/ 3 w 3"/>
                  <a:gd name="T17" fmla="*/ 2 h 3"/>
                  <a:gd name="T18" fmla="*/ 3 w 3"/>
                  <a:gd name="T19" fmla="*/ 3 h 3"/>
                  <a:gd name="T20" fmla="*/ 3 w 3"/>
                  <a:gd name="T21" fmla="*/ 3 h 3"/>
                  <a:gd name="T22" fmla="*/ 3 w 3"/>
                  <a:gd name="T23" fmla="*/ 3 h 3"/>
                  <a:gd name="T24" fmla="*/ 3 w 3"/>
                  <a:gd name="T25" fmla="*/ 2 h 3"/>
                  <a:gd name="T26" fmla="*/ 2 w 3"/>
                  <a:gd name="T27" fmla="*/ 1 h 3"/>
                  <a:gd name="T28" fmla="*/ 2 w 3"/>
                  <a:gd name="T29" fmla="*/ 0 h 3"/>
                  <a:gd name="T30" fmla="*/ 1 w 3"/>
                  <a:gd name="T31" fmla="*/ 1 h 3"/>
                  <a:gd name="T32" fmla="*/ 0 w 3"/>
                  <a:gd name="T33" fmla="*/ 2 h 3"/>
                  <a:gd name="T34" fmla="*/ 1 w 3"/>
                  <a:gd name="T35" fmla="*/ 3 h 3"/>
                  <a:gd name="T36" fmla="*/ 2 w 3"/>
                  <a:gd name="T37" fmla="*/ 3 h 3"/>
                  <a:gd name="T38" fmla="*/ 3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11" name="Freeform 372"/>
              <p:cNvSpPr>
                <a:spLocks/>
              </p:cNvSpPr>
              <p:nvPr/>
            </p:nvSpPr>
            <p:spPr bwMode="auto">
              <a:xfrm>
                <a:off x="1542" y="1380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2 h 2"/>
                  <a:gd name="T4" fmla="*/ 0 w 2"/>
                  <a:gd name="T5" fmla="*/ 0 h 2"/>
                  <a:gd name="T6" fmla="*/ 1 w 2"/>
                  <a:gd name="T7" fmla="*/ 0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12" name="Freeform 373"/>
              <p:cNvSpPr>
                <a:spLocks/>
              </p:cNvSpPr>
              <p:nvPr/>
            </p:nvSpPr>
            <p:spPr bwMode="auto">
              <a:xfrm>
                <a:off x="1542" y="1380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1 w 2"/>
                  <a:gd name="T5" fmla="*/ 2 h 2"/>
                  <a:gd name="T6" fmla="*/ 0 w 2"/>
                  <a:gd name="T7" fmla="*/ 2 h 2"/>
                  <a:gd name="T8" fmla="*/ 0 w 2"/>
                  <a:gd name="T9" fmla="*/ 1 h 2"/>
                  <a:gd name="T10" fmla="*/ 0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2 w 2"/>
                  <a:gd name="T25" fmla="*/ 1 h 2"/>
                  <a:gd name="T26" fmla="*/ 1 w 2"/>
                  <a:gd name="T27" fmla="*/ 0 h 2"/>
                  <a:gd name="T28" fmla="*/ 1 w 2"/>
                  <a:gd name="T29" fmla="*/ 0 h 2"/>
                  <a:gd name="T30" fmla="*/ 0 w 2"/>
                  <a:gd name="T31" fmla="*/ 0 h 2"/>
                  <a:gd name="T32" fmla="*/ 0 w 2"/>
                  <a:gd name="T33" fmla="*/ 1 h 2"/>
                  <a:gd name="T34" fmla="*/ 0 w 2"/>
                  <a:gd name="T35" fmla="*/ 2 h 2"/>
                  <a:gd name="T36" fmla="*/ 1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13" name="Freeform 374"/>
              <p:cNvSpPr>
                <a:spLocks/>
              </p:cNvSpPr>
              <p:nvPr/>
            </p:nvSpPr>
            <p:spPr bwMode="auto">
              <a:xfrm>
                <a:off x="925" y="1132"/>
                <a:ext cx="69" cy="106"/>
              </a:xfrm>
              <a:custGeom>
                <a:avLst/>
                <a:gdLst>
                  <a:gd name="T0" fmla="*/ 14 w 29"/>
                  <a:gd name="T1" fmla="*/ 44 h 45"/>
                  <a:gd name="T2" fmla="*/ 15 w 29"/>
                  <a:gd name="T3" fmla="*/ 16 h 45"/>
                  <a:gd name="T4" fmla="*/ 15 w 29"/>
                  <a:gd name="T5" fmla="*/ 45 h 45"/>
                  <a:gd name="T6" fmla="*/ 29 w 29"/>
                  <a:gd name="T7" fmla="*/ 0 h 45"/>
                  <a:gd name="T8" fmla="*/ 11 w 29"/>
                  <a:gd name="T9" fmla="*/ 39 h 45"/>
                  <a:gd name="T10" fmla="*/ 14 w 29"/>
                  <a:gd name="T11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5">
                    <a:moveTo>
                      <a:pt x="14" y="44"/>
                    </a:moveTo>
                    <a:cubicBezTo>
                      <a:pt x="11" y="34"/>
                      <a:pt x="9" y="24"/>
                      <a:pt x="15" y="16"/>
                    </a:cubicBezTo>
                    <a:cubicBezTo>
                      <a:pt x="12" y="26"/>
                      <a:pt x="14" y="34"/>
                      <a:pt x="15" y="45"/>
                    </a:cubicBezTo>
                    <a:cubicBezTo>
                      <a:pt x="19" y="29"/>
                      <a:pt x="17" y="9"/>
                      <a:pt x="29" y="0"/>
                    </a:cubicBezTo>
                    <a:cubicBezTo>
                      <a:pt x="17" y="6"/>
                      <a:pt x="0" y="18"/>
                      <a:pt x="11" y="39"/>
                    </a:cubicBezTo>
                    <a:cubicBezTo>
                      <a:pt x="12" y="42"/>
                      <a:pt x="14" y="44"/>
                      <a:pt x="14" y="4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14" name="Freeform 375"/>
              <p:cNvSpPr>
                <a:spLocks/>
              </p:cNvSpPr>
              <p:nvPr/>
            </p:nvSpPr>
            <p:spPr bwMode="auto">
              <a:xfrm>
                <a:off x="876" y="1125"/>
                <a:ext cx="59" cy="85"/>
              </a:xfrm>
              <a:custGeom>
                <a:avLst/>
                <a:gdLst>
                  <a:gd name="T0" fmla="*/ 22 w 25"/>
                  <a:gd name="T1" fmla="*/ 32 h 36"/>
                  <a:gd name="T2" fmla="*/ 10 w 25"/>
                  <a:gd name="T3" fmla="*/ 11 h 36"/>
                  <a:gd name="T4" fmla="*/ 21 w 25"/>
                  <a:gd name="T5" fmla="*/ 32 h 36"/>
                  <a:gd name="T6" fmla="*/ 8 w 25"/>
                  <a:gd name="T7" fmla="*/ 10 h 36"/>
                  <a:gd name="T8" fmla="*/ 0 w 25"/>
                  <a:gd name="T9" fmla="*/ 0 h 36"/>
                  <a:gd name="T10" fmla="*/ 22 w 25"/>
                  <a:gd name="T11" fmla="*/ 30 h 36"/>
                  <a:gd name="T12" fmla="*/ 22 w 25"/>
                  <a:gd name="T13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36">
                    <a:moveTo>
                      <a:pt x="22" y="32"/>
                    </a:moveTo>
                    <a:cubicBezTo>
                      <a:pt x="17" y="22"/>
                      <a:pt x="16" y="17"/>
                      <a:pt x="10" y="11"/>
                    </a:cubicBezTo>
                    <a:cubicBezTo>
                      <a:pt x="13" y="18"/>
                      <a:pt x="17" y="24"/>
                      <a:pt x="21" y="32"/>
                    </a:cubicBezTo>
                    <a:cubicBezTo>
                      <a:pt x="18" y="27"/>
                      <a:pt x="12" y="18"/>
                      <a:pt x="8" y="10"/>
                    </a:cubicBezTo>
                    <a:cubicBezTo>
                      <a:pt x="6" y="6"/>
                      <a:pt x="3" y="3"/>
                      <a:pt x="0" y="0"/>
                    </a:cubicBezTo>
                    <a:cubicBezTo>
                      <a:pt x="6" y="4"/>
                      <a:pt x="18" y="16"/>
                      <a:pt x="22" y="30"/>
                    </a:cubicBezTo>
                    <a:cubicBezTo>
                      <a:pt x="23" y="33"/>
                      <a:pt x="25" y="36"/>
                      <a:pt x="22" y="3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15" name="Freeform 376"/>
              <p:cNvSpPr>
                <a:spLocks/>
              </p:cNvSpPr>
              <p:nvPr/>
            </p:nvSpPr>
            <p:spPr bwMode="auto">
              <a:xfrm>
                <a:off x="845" y="1429"/>
                <a:ext cx="73" cy="50"/>
              </a:xfrm>
              <a:custGeom>
                <a:avLst/>
                <a:gdLst>
                  <a:gd name="T0" fmla="*/ 4 w 31"/>
                  <a:gd name="T1" fmla="*/ 16 h 21"/>
                  <a:gd name="T2" fmla="*/ 15 w 31"/>
                  <a:gd name="T3" fmla="*/ 7 h 21"/>
                  <a:gd name="T4" fmla="*/ 26 w 31"/>
                  <a:gd name="T5" fmla="*/ 8 h 21"/>
                  <a:gd name="T6" fmla="*/ 29 w 31"/>
                  <a:gd name="T7" fmla="*/ 0 h 21"/>
                  <a:gd name="T8" fmla="*/ 20 w 31"/>
                  <a:gd name="T9" fmla="*/ 13 h 21"/>
                  <a:gd name="T10" fmla="*/ 4 w 31"/>
                  <a:gd name="T11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1">
                    <a:moveTo>
                      <a:pt x="4" y="16"/>
                    </a:moveTo>
                    <a:cubicBezTo>
                      <a:pt x="0" y="21"/>
                      <a:pt x="8" y="8"/>
                      <a:pt x="15" y="7"/>
                    </a:cubicBezTo>
                    <a:cubicBezTo>
                      <a:pt x="18" y="7"/>
                      <a:pt x="23" y="10"/>
                      <a:pt x="26" y="8"/>
                    </a:cubicBezTo>
                    <a:cubicBezTo>
                      <a:pt x="28" y="8"/>
                      <a:pt x="30" y="6"/>
                      <a:pt x="29" y="0"/>
                    </a:cubicBezTo>
                    <a:cubicBezTo>
                      <a:pt x="31" y="10"/>
                      <a:pt x="23" y="13"/>
                      <a:pt x="20" y="13"/>
                    </a:cubicBezTo>
                    <a:cubicBezTo>
                      <a:pt x="14" y="14"/>
                      <a:pt x="10" y="11"/>
                      <a:pt x="4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16" name="Freeform 377"/>
              <p:cNvSpPr>
                <a:spLocks/>
              </p:cNvSpPr>
              <p:nvPr/>
            </p:nvSpPr>
            <p:spPr bwMode="auto">
              <a:xfrm>
                <a:off x="847" y="1344"/>
                <a:ext cx="97" cy="81"/>
              </a:xfrm>
              <a:custGeom>
                <a:avLst/>
                <a:gdLst>
                  <a:gd name="T0" fmla="*/ 36 w 41"/>
                  <a:gd name="T1" fmla="*/ 5 h 34"/>
                  <a:gd name="T2" fmla="*/ 31 w 41"/>
                  <a:gd name="T3" fmla="*/ 11 h 34"/>
                  <a:gd name="T4" fmla="*/ 28 w 41"/>
                  <a:gd name="T5" fmla="*/ 16 h 34"/>
                  <a:gd name="T6" fmla="*/ 21 w 41"/>
                  <a:gd name="T7" fmla="*/ 27 h 34"/>
                  <a:gd name="T8" fmla="*/ 14 w 41"/>
                  <a:gd name="T9" fmla="*/ 32 h 34"/>
                  <a:gd name="T10" fmla="*/ 0 w 41"/>
                  <a:gd name="T11" fmla="*/ 26 h 34"/>
                  <a:gd name="T12" fmla="*/ 12 w 41"/>
                  <a:gd name="T13" fmla="*/ 33 h 34"/>
                  <a:gd name="T14" fmla="*/ 23 w 41"/>
                  <a:gd name="T15" fmla="*/ 32 h 34"/>
                  <a:gd name="T16" fmla="*/ 34 w 41"/>
                  <a:gd name="T17" fmla="*/ 25 h 34"/>
                  <a:gd name="T18" fmla="*/ 36 w 41"/>
                  <a:gd name="T19" fmla="*/ 20 h 34"/>
                  <a:gd name="T20" fmla="*/ 37 w 41"/>
                  <a:gd name="T21" fmla="*/ 10 h 34"/>
                  <a:gd name="T22" fmla="*/ 40 w 41"/>
                  <a:gd name="T23" fmla="*/ 1 h 34"/>
                  <a:gd name="T24" fmla="*/ 36 w 41"/>
                  <a:gd name="T25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4">
                    <a:moveTo>
                      <a:pt x="36" y="5"/>
                    </a:moveTo>
                    <a:cubicBezTo>
                      <a:pt x="35" y="6"/>
                      <a:pt x="32" y="9"/>
                      <a:pt x="31" y="11"/>
                    </a:cubicBezTo>
                    <a:cubicBezTo>
                      <a:pt x="30" y="13"/>
                      <a:pt x="29" y="14"/>
                      <a:pt x="28" y="16"/>
                    </a:cubicBezTo>
                    <a:cubicBezTo>
                      <a:pt x="26" y="20"/>
                      <a:pt x="24" y="24"/>
                      <a:pt x="21" y="27"/>
                    </a:cubicBezTo>
                    <a:cubicBezTo>
                      <a:pt x="19" y="29"/>
                      <a:pt x="18" y="31"/>
                      <a:pt x="14" y="32"/>
                    </a:cubicBezTo>
                    <a:cubicBezTo>
                      <a:pt x="5" y="32"/>
                      <a:pt x="2" y="28"/>
                      <a:pt x="0" y="26"/>
                    </a:cubicBezTo>
                    <a:cubicBezTo>
                      <a:pt x="1" y="30"/>
                      <a:pt x="9" y="33"/>
                      <a:pt x="12" y="33"/>
                    </a:cubicBezTo>
                    <a:cubicBezTo>
                      <a:pt x="16" y="34"/>
                      <a:pt x="19" y="33"/>
                      <a:pt x="23" y="32"/>
                    </a:cubicBezTo>
                    <a:cubicBezTo>
                      <a:pt x="28" y="31"/>
                      <a:pt x="31" y="29"/>
                      <a:pt x="34" y="25"/>
                    </a:cubicBezTo>
                    <a:cubicBezTo>
                      <a:pt x="35" y="23"/>
                      <a:pt x="36" y="22"/>
                      <a:pt x="36" y="20"/>
                    </a:cubicBezTo>
                    <a:cubicBezTo>
                      <a:pt x="37" y="18"/>
                      <a:pt x="37" y="13"/>
                      <a:pt x="37" y="10"/>
                    </a:cubicBezTo>
                    <a:cubicBezTo>
                      <a:pt x="37" y="4"/>
                      <a:pt x="40" y="2"/>
                      <a:pt x="40" y="1"/>
                    </a:cubicBezTo>
                    <a:cubicBezTo>
                      <a:pt x="41" y="0"/>
                      <a:pt x="37" y="4"/>
                      <a:pt x="36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17" name="Freeform 378"/>
              <p:cNvSpPr>
                <a:spLocks/>
              </p:cNvSpPr>
              <p:nvPr/>
            </p:nvSpPr>
            <p:spPr bwMode="auto">
              <a:xfrm>
                <a:off x="942" y="1330"/>
                <a:ext cx="165" cy="144"/>
              </a:xfrm>
              <a:custGeom>
                <a:avLst/>
                <a:gdLst>
                  <a:gd name="T0" fmla="*/ 48 w 70"/>
                  <a:gd name="T1" fmla="*/ 41 h 61"/>
                  <a:gd name="T2" fmla="*/ 67 w 70"/>
                  <a:gd name="T3" fmla="*/ 58 h 61"/>
                  <a:gd name="T4" fmla="*/ 59 w 70"/>
                  <a:gd name="T5" fmla="*/ 43 h 61"/>
                  <a:gd name="T6" fmla="*/ 53 w 70"/>
                  <a:gd name="T7" fmla="*/ 27 h 61"/>
                  <a:gd name="T8" fmla="*/ 47 w 70"/>
                  <a:gd name="T9" fmla="*/ 19 h 61"/>
                  <a:gd name="T10" fmla="*/ 27 w 70"/>
                  <a:gd name="T11" fmla="*/ 4 h 61"/>
                  <a:gd name="T12" fmla="*/ 13 w 70"/>
                  <a:gd name="T13" fmla="*/ 1 h 61"/>
                  <a:gd name="T14" fmla="*/ 0 w 70"/>
                  <a:gd name="T15" fmla="*/ 12 h 61"/>
                  <a:gd name="T16" fmla="*/ 14 w 70"/>
                  <a:gd name="T17" fmla="*/ 2 h 61"/>
                  <a:gd name="T18" fmla="*/ 30 w 70"/>
                  <a:gd name="T19" fmla="*/ 12 h 61"/>
                  <a:gd name="T20" fmla="*/ 48 w 70"/>
                  <a:gd name="T21" fmla="*/ 41 h 61"/>
                  <a:gd name="T22" fmla="*/ 48 w 70"/>
                  <a:gd name="T23" fmla="*/ 41 h 61"/>
                  <a:gd name="T24" fmla="*/ 48 w 70"/>
                  <a:gd name="T25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61">
                    <a:moveTo>
                      <a:pt x="48" y="41"/>
                    </a:moveTo>
                    <a:cubicBezTo>
                      <a:pt x="53" y="47"/>
                      <a:pt x="70" y="61"/>
                      <a:pt x="67" y="58"/>
                    </a:cubicBezTo>
                    <a:cubicBezTo>
                      <a:pt x="67" y="57"/>
                      <a:pt x="62" y="54"/>
                      <a:pt x="59" y="43"/>
                    </a:cubicBezTo>
                    <a:cubicBezTo>
                      <a:pt x="57" y="39"/>
                      <a:pt x="54" y="30"/>
                      <a:pt x="53" y="27"/>
                    </a:cubicBezTo>
                    <a:cubicBezTo>
                      <a:pt x="51" y="23"/>
                      <a:pt x="50" y="22"/>
                      <a:pt x="47" y="19"/>
                    </a:cubicBezTo>
                    <a:cubicBezTo>
                      <a:pt x="41" y="11"/>
                      <a:pt x="33" y="7"/>
                      <a:pt x="27" y="4"/>
                    </a:cubicBezTo>
                    <a:cubicBezTo>
                      <a:pt x="21" y="1"/>
                      <a:pt x="19" y="0"/>
                      <a:pt x="13" y="1"/>
                    </a:cubicBezTo>
                    <a:cubicBezTo>
                      <a:pt x="9" y="1"/>
                      <a:pt x="3" y="3"/>
                      <a:pt x="0" y="12"/>
                    </a:cubicBezTo>
                    <a:cubicBezTo>
                      <a:pt x="2" y="7"/>
                      <a:pt x="5" y="1"/>
                      <a:pt x="14" y="2"/>
                    </a:cubicBezTo>
                    <a:cubicBezTo>
                      <a:pt x="22" y="3"/>
                      <a:pt x="27" y="7"/>
                      <a:pt x="30" y="12"/>
                    </a:cubicBezTo>
                    <a:cubicBezTo>
                      <a:pt x="35" y="22"/>
                      <a:pt x="44" y="35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18" name="Freeform 379"/>
              <p:cNvSpPr>
                <a:spLocks/>
              </p:cNvSpPr>
              <p:nvPr/>
            </p:nvSpPr>
            <p:spPr bwMode="auto">
              <a:xfrm>
                <a:off x="826" y="1309"/>
                <a:ext cx="123" cy="57"/>
              </a:xfrm>
              <a:custGeom>
                <a:avLst/>
                <a:gdLst>
                  <a:gd name="T0" fmla="*/ 24 w 52"/>
                  <a:gd name="T1" fmla="*/ 9 h 24"/>
                  <a:gd name="T2" fmla="*/ 0 w 52"/>
                  <a:gd name="T3" fmla="*/ 24 h 24"/>
                  <a:gd name="T4" fmla="*/ 0 w 52"/>
                  <a:gd name="T5" fmla="*/ 24 h 24"/>
                  <a:gd name="T6" fmla="*/ 19 w 52"/>
                  <a:gd name="T7" fmla="*/ 12 h 24"/>
                  <a:gd name="T8" fmla="*/ 34 w 52"/>
                  <a:gd name="T9" fmla="*/ 23 h 24"/>
                  <a:gd name="T10" fmla="*/ 50 w 52"/>
                  <a:gd name="T11" fmla="*/ 13 h 24"/>
                  <a:gd name="T12" fmla="*/ 44 w 52"/>
                  <a:gd name="T13" fmla="*/ 15 h 24"/>
                  <a:gd name="T14" fmla="*/ 24 w 52"/>
                  <a:gd name="T15" fmla="*/ 9 h 24"/>
                  <a:gd name="T16" fmla="*/ 24 w 52"/>
                  <a:gd name="T17" fmla="*/ 9 h 24"/>
                  <a:gd name="T18" fmla="*/ 24 w 52"/>
                  <a:gd name="T1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24">
                    <a:moveTo>
                      <a:pt x="24" y="9"/>
                    </a:moveTo>
                    <a:cubicBezTo>
                      <a:pt x="4" y="0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7" y="5"/>
                      <a:pt x="19" y="12"/>
                      <a:pt x="19" y="12"/>
                    </a:cubicBezTo>
                    <a:cubicBezTo>
                      <a:pt x="23" y="20"/>
                      <a:pt x="27" y="24"/>
                      <a:pt x="34" y="23"/>
                    </a:cubicBezTo>
                    <a:cubicBezTo>
                      <a:pt x="41" y="21"/>
                      <a:pt x="50" y="13"/>
                      <a:pt x="50" y="13"/>
                    </a:cubicBezTo>
                    <a:cubicBezTo>
                      <a:pt x="52" y="11"/>
                      <a:pt x="52" y="11"/>
                      <a:pt x="44" y="15"/>
                    </a:cubicBezTo>
                    <a:cubicBezTo>
                      <a:pt x="38" y="18"/>
                      <a:pt x="30" y="13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19" name="Freeform 380"/>
              <p:cNvSpPr>
                <a:spLocks/>
              </p:cNvSpPr>
              <p:nvPr/>
            </p:nvSpPr>
            <p:spPr bwMode="auto">
              <a:xfrm>
                <a:off x="975" y="1210"/>
                <a:ext cx="137" cy="123"/>
              </a:xfrm>
              <a:custGeom>
                <a:avLst/>
                <a:gdLst>
                  <a:gd name="T0" fmla="*/ 4 w 58"/>
                  <a:gd name="T1" fmla="*/ 45 h 52"/>
                  <a:gd name="T2" fmla="*/ 31 w 58"/>
                  <a:gd name="T3" fmla="*/ 36 h 52"/>
                  <a:gd name="T4" fmla="*/ 42 w 58"/>
                  <a:gd name="T5" fmla="*/ 38 h 52"/>
                  <a:gd name="T6" fmla="*/ 33 w 58"/>
                  <a:gd name="T7" fmla="*/ 41 h 52"/>
                  <a:gd name="T8" fmla="*/ 10 w 58"/>
                  <a:gd name="T9" fmla="*/ 46 h 52"/>
                  <a:gd name="T10" fmla="*/ 18 w 58"/>
                  <a:gd name="T11" fmla="*/ 48 h 52"/>
                  <a:gd name="T12" fmla="*/ 43 w 58"/>
                  <a:gd name="T13" fmla="*/ 46 h 52"/>
                  <a:gd name="T14" fmla="*/ 54 w 58"/>
                  <a:gd name="T15" fmla="*/ 28 h 52"/>
                  <a:gd name="T16" fmla="*/ 28 w 58"/>
                  <a:gd name="T17" fmla="*/ 30 h 52"/>
                  <a:gd name="T18" fmla="*/ 4 w 58"/>
                  <a:gd name="T19" fmla="*/ 4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2">
                    <a:moveTo>
                      <a:pt x="4" y="45"/>
                    </a:moveTo>
                    <a:cubicBezTo>
                      <a:pt x="4" y="45"/>
                      <a:pt x="20" y="34"/>
                      <a:pt x="31" y="36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8" y="42"/>
                      <a:pt x="10" y="46"/>
                      <a:pt x="10" y="46"/>
                    </a:cubicBezTo>
                    <a:cubicBezTo>
                      <a:pt x="0" y="50"/>
                      <a:pt x="8" y="47"/>
                      <a:pt x="18" y="48"/>
                    </a:cubicBezTo>
                    <a:cubicBezTo>
                      <a:pt x="26" y="48"/>
                      <a:pt x="33" y="52"/>
                      <a:pt x="43" y="46"/>
                    </a:cubicBezTo>
                    <a:cubicBezTo>
                      <a:pt x="53" y="40"/>
                      <a:pt x="58" y="0"/>
                      <a:pt x="54" y="28"/>
                    </a:cubicBezTo>
                    <a:cubicBezTo>
                      <a:pt x="53" y="35"/>
                      <a:pt x="45" y="34"/>
                      <a:pt x="28" y="30"/>
                    </a:cubicBezTo>
                    <a:cubicBezTo>
                      <a:pt x="11" y="26"/>
                      <a:pt x="0" y="47"/>
                      <a:pt x="4" y="4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0" name="Freeform 381"/>
              <p:cNvSpPr>
                <a:spLocks/>
              </p:cNvSpPr>
              <p:nvPr/>
            </p:nvSpPr>
            <p:spPr bwMode="auto">
              <a:xfrm>
                <a:off x="862" y="1238"/>
                <a:ext cx="73" cy="92"/>
              </a:xfrm>
              <a:custGeom>
                <a:avLst/>
                <a:gdLst>
                  <a:gd name="T0" fmla="*/ 29 w 31"/>
                  <a:gd name="T1" fmla="*/ 36 h 39"/>
                  <a:gd name="T2" fmla="*/ 18 w 31"/>
                  <a:gd name="T3" fmla="*/ 21 h 39"/>
                  <a:gd name="T4" fmla="*/ 5 w 31"/>
                  <a:gd name="T5" fmla="*/ 3 h 39"/>
                  <a:gd name="T6" fmla="*/ 6 w 31"/>
                  <a:gd name="T7" fmla="*/ 24 h 39"/>
                  <a:gd name="T8" fmla="*/ 20 w 31"/>
                  <a:gd name="T9" fmla="*/ 34 h 39"/>
                  <a:gd name="T10" fmla="*/ 25 w 31"/>
                  <a:gd name="T11" fmla="*/ 36 h 39"/>
                  <a:gd name="T12" fmla="*/ 13 w 31"/>
                  <a:gd name="T13" fmla="*/ 25 h 39"/>
                  <a:gd name="T14" fmla="*/ 8 w 31"/>
                  <a:gd name="T15" fmla="*/ 20 h 39"/>
                  <a:gd name="T16" fmla="*/ 14 w 31"/>
                  <a:gd name="T17" fmla="*/ 23 h 39"/>
                  <a:gd name="T18" fmla="*/ 29 w 31"/>
                  <a:gd name="T19" fmla="*/ 37 h 39"/>
                  <a:gd name="T20" fmla="*/ 29 w 31"/>
                  <a:gd name="T2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9">
                    <a:moveTo>
                      <a:pt x="29" y="36"/>
                    </a:moveTo>
                    <a:cubicBezTo>
                      <a:pt x="31" y="39"/>
                      <a:pt x="28" y="25"/>
                      <a:pt x="18" y="21"/>
                    </a:cubicBezTo>
                    <a:cubicBezTo>
                      <a:pt x="7" y="17"/>
                      <a:pt x="0" y="12"/>
                      <a:pt x="5" y="3"/>
                    </a:cubicBezTo>
                    <a:cubicBezTo>
                      <a:pt x="7" y="0"/>
                      <a:pt x="1" y="18"/>
                      <a:pt x="6" y="24"/>
                    </a:cubicBezTo>
                    <a:cubicBezTo>
                      <a:pt x="10" y="31"/>
                      <a:pt x="14" y="32"/>
                      <a:pt x="20" y="34"/>
                    </a:cubicBezTo>
                    <a:cubicBezTo>
                      <a:pt x="25" y="36"/>
                      <a:pt x="27" y="38"/>
                      <a:pt x="25" y="36"/>
                    </a:cubicBezTo>
                    <a:cubicBezTo>
                      <a:pt x="25" y="36"/>
                      <a:pt x="15" y="27"/>
                      <a:pt x="13" y="2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14" y="23"/>
                    </a:cubicBezTo>
                    <a:cubicBezTo>
                      <a:pt x="21" y="26"/>
                      <a:pt x="29" y="37"/>
                      <a:pt x="29" y="37"/>
                    </a:cubicBezTo>
                    <a:lnTo>
                      <a:pt x="29" y="36"/>
                    </a:ln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1" name="Freeform 382"/>
              <p:cNvSpPr>
                <a:spLocks/>
              </p:cNvSpPr>
              <p:nvPr/>
            </p:nvSpPr>
            <p:spPr bwMode="auto">
              <a:xfrm>
                <a:off x="859" y="1200"/>
                <a:ext cx="95" cy="97"/>
              </a:xfrm>
              <a:custGeom>
                <a:avLst/>
                <a:gdLst>
                  <a:gd name="T0" fmla="*/ 20 w 40"/>
                  <a:gd name="T1" fmla="*/ 5 h 41"/>
                  <a:gd name="T2" fmla="*/ 15 w 40"/>
                  <a:gd name="T3" fmla="*/ 4 h 41"/>
                  <a:gd name="T4" fmla="*/ 16 w 40"/>
                  <a:gd name="T5" fmla="*/ 5 h 41"/>
                  <a:gd name="T6" fmla="*/ 24 w 40"/>
                  <a:gd name="T7" fmla="*/ 9 h 41"/>
                  <a:gd name="T8" fmla="*/ 26 w 40"/>
                  <a:gd name="T9" fmla="*/ 28 h 41"/>
                  <a:gd name="T10" fmla="*/ 38 w 40"/>
                  <a:gd name="T11" fmla="*/ 40 h 41"/>
                  <a:gd name="T12" fmla="*/ 34 w 40"/>
                  <a:gd name="T13" fmla="*/ 35 h 41"/>
                  <a:gd name="T14" fmla="*/ 33 w 40"/>
                  <a:gd name="T15" fmla="*/ 16 h 41"/>
                  <a:gd name="T16" fmla="*/ 27 w 40"/>
                  <a:gd name="T17" fmla="*/ 7 h 41"/>
                  <a:gd name="T18" fmla="*/ 26 w 40"/>
                  <a:gd name="T19" fmla="*/ 6 h 41"/>
                  <a:gd name="T20" fmla="*/ 20 w 40"/>
                  <a:gd name="T21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41">
                    <a:moveTo>
                      <a:pt x="20" y="5"/>
                    </a:moveTo>
                    <a:cubicBezTo>
                      <a:pt x="18" y="4"/>
                      <a:pt x="15" y="4"/>
                      <a:pt x="15" y="4"/>
                    </a:cubicBezTo>
                    <a:cubicBezTo>
                      <a:pt x="15" y="4"/>
                      <a:pt x="0" y="0"/>
                      <a:pt x="16" y="5"/>
                    </a:cubicBezTo>
                    <a:cubicBezTo>
                      <a:pt x="19" y="5"/>
                      <a:pt x="21" y="6"/>
                      <a:pt x="24" y="9"/>
                    </a:cubicBezTo>
                    <a:cubicBezTo>
                      <a:pt x="27" y="14"/>
                      <a:pt x="22" y="22"/>
                      <a:pt x="26" y="28"/>
                    </a:cubicBezTo>
                    <a:cubicBezTo>
                      <a:pt x="29" y="34"/>
                      <a:pt x="38" y="40"/>
                      <a:pt x="38" y="40"/>
                    </a:cubicBezTo>
                    <a:cubicBezTo>
                      <a:pt x="40" y="41"/>
                      <a:pt x="40" y="41"/>
                      <a:pt x="34" y="35"/>
                    </a:cubicBezTo>
                    <a:cubicBezTo>
                      <a:pt x="30" y="30"/>
                      <a:pt x="32" y="23"/>
                      <a:pt x="33" y="16"/>
                    </a:cubicBezTo>
                    <a:cubicBezTo>
                      <a:pt x="34" y="10"/>
                      <a:pt x="27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2" y="5"/>
                      <a:pt x="22" y="5"/>
                      <a:pt x="20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2" name="Freeform 383"/>
              <p:cNvSpPr>
                <a:spLocks/>
              </p:cNvSpPr>
              <p:nvPr/>
            </p:nvSpPr>
            <p:spPr bwMode="auto">
              <a:xfrm>
                <a:off x="956" y="1167"/>
                <a:ext cx="59" cy="142"/>
              </a:xfrm>
              <a:custGeom>
                <a:avLst/>
                <a:gdLst>
                  <a:gd name="T0" fmla="*/ 6 w 25"/>
                  <a:gd name="T1" fmla="*/ 52 h 60"/>
                  <a:gd name="T2" fmla="*/ 13 w 25"/>
                  <a:gd name="T3" fmla="*/ 32 h 60"/>
                  <a:gd name="T4" fmla="*/ 18 w 25"/>
                  <a:gd name="T5" fmla="*/ 27 h 60"/>
                  <a:gd name="T6" fmla="*/ 16 w 25"/>
                  <a:gd name="T7" fmla="*/ 34 h 60"/>
                  <a:gd name="T8" fmla="*/ 10 w 25"/>
                  <a:gd name="T9" fmla="*/ 48 h 60"/>
                  <a:gd name="T10" fmla="*/ 14 w 25"/>
                  <a:gd name="T11" fmla="*/ 45 h 60"/>
                  <a:gd name="T12" fmla="*/ 23 w 25"/>
                  <a:gd name="T13" fmla="*/ 31 h 60"/>
                  <a:gd name="T14" fmla="*/ 19 w 25"/>
                  <a:gd name="T15" fmla="*/ 16 h 60"/>
                  <a:gd name="T16" fmla="*/ 9 w 25"/>
                  <a:gd name="T17" fmla="*/ 31 h 60"/>
                  <a:gd name="T18" fmla="*/ 6 w 25"/>
                  <a:gd name="T19" fmla="*/ 5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60">
                    <a:moveTo>
                      <a:pt x="6" y="52"/>
                    </a:moveTo>
                    <a:cubicBezTo>
                      <a:pt x="6" y="52"/>
                      <a:pt x="8" y="37"/>
                      <a:pt x="13" y="32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5" y="37"/>
                      <a:pt x="10" y="48"/>
                      <a:pt x="10" y="48"/>
                    </a:cubicBezTo>
                    <a:cubicBezTo>
                      <a:pt x="7" y="60"/>
                      <a:pt x="10" y="49"/>
                      <a:pt x="14" y="45"/>
                    </a:cubicBezTo>
                    <a:cubicBezTo>
                      <a:pt x="18" y="41"/>
                      <a:pt x="25" y="39"/>
                      <a:pt x="23" y="31"/>
                    </a:cubicBezTo>
                    <a:cubicBezTo>
                      <a:pt x="18" y="11"/>
                      <a:pt x="19" y="0"/>
                      <a:pt x="19" y="16"/>
                    </a:cubicBezTo>
                    <a:cubicBezTo>
                      <a:pt x="19" y="21"/>
                      <a:pt x="19" y="23"/>
                      <a:pt x="9" y="31"/>
                    </a:cubicBezTo>
                    <a:cubicBezTo>
                      <a:pt x="0" y="38"/>
                      <a:pt x="5" y="55"/>
                      <a:pt x="6" y="5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3" name="Freeform 384"/>
              <p:cNvSpPr>
                <a:spLocks/>
              </p:cNvSpPr>
              <p:nvPr/>
            </p:nvSpPr>
            <p:spPr bwMode="auto">
              <a:xfrm>
                <a:off x="836" y="1344"/>
                <a:ext cx="207" cy="600"/>
              </a:xfrm>
              <a:custGeom>
                <a:avLst/>
                <a:gdLst>
                  <a:gd name="T0" fmla="*/ 8 w 88"/>
                  <a:gd name="T1" fmla="*/ 184 h 254"/>
                  <a:gd name="T2" fmla="*/ 12 w 88"/>
                  <a:gd name="T3" fmla="*/ 254 h 254"/>
                  <a:gd name="T4" fmla="*/ 12 w 88"/>
                  <a:gd name="T5" fmla="*/ 254 h 254"/>
                  <a:gd name="T6" fmla="*/ 0 w 88"/>
                  <a:gd name="T7" fmla="*/ 204 h 254"/>
                  <a:gd name="T8" fmla="*/ 32 w 88"/>
                  <a:gd name="T9" fmla="*/ 146 h 254"/>
                  <a:gd name="T10" fmla="*/ 78 w 88"/>
                  <a:gd name="T11" fmla="*/ 98 h 254"/>
                  <a:gd name="T12" fmla="*/ 63 w 88"/>
                  <a:gd name="T13" fmla="*/ 32 h 254"/>
                  <a:gd name="T14" fmla="*/ 58 w 88"/>
                  <a:gd name="T15" fmla="*/ 0 h 254"/>
                  <a:gd name="T16" fmla="*/ 64 w 88"/>
                  <a:gd name="T17" fmla="*/ 31 h 254"/>
                  <a:gd name="T18" fmla="*/ 81 w 88"/>
                  <a:gd name="T19" fmla="*/ 95 h 254"/>
                  <a:gd name="T20" fmla="*/ 46 w 88"/>
                  <a:gd name="T21" fmla="*/ 140 h 254"/>
                  <a:gd name="T22" fmla="*/ 8 w 88"/>
                  <a:gd name="T23" fmla="*/ 18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254">
                    <a:moveTo>
                      <a:pt x="8" y="184"/>
                    </a:moveTo>
                    <a:cubicBezTo>
                      <a:pt x="3" y="200"/>
                      <a:pt x="2" y="222"/>
                      <a:pt x="12" y="254"/>
                    </a:cubicBezTo>
                    <a:cubicBezTo>
                      <a:pt x="12" y="254"/>
                      <a:pt x="12" y="254"/>
                      <a:pt x="12" y="254"/>
                    </a:cubicBezTo>
                    <a:cubicBezTo>
                      <a:pt x="4" y="242"/>
                      <a:pt x="0" y="219"/>
                      <a:pt x="0" y="204"/>
                    </a:cubicBezTo>
                    <a:cubicBezTo>
                      <a:pt x="0" y="180"/>
                      <a:pt x="14" y="162"/>
                      <a:pt x="32" y="146"/>
                    </a:cubicBezTo>
                    <a:cubicBezTo>
                      <a:pt x="54" y="129"/>
                      <a:pt x="68" y="122"/>
                      <a:pt x="78" y="98"/>
                    </a:cubicBezTo>
                    <a:cubicBezTo>
                      <a:pt x="85" y="82"/>
                      <a:pt x="87" y="56"/>
                      <a:pt x="63" y="32"/>
                    </a:cubicBezTo>
                    <a:cubicBezTo>
                      <a:pt x="60" y="28"/>
                      <a:pt x="49" y="16"/>
                      <a:pt x="58" y="0"/>
                    </a:cubicBezTo>
                    <a:cubicBezTo>
                      <a:pt x="51" y="18"/>
                      <a:pt x="62" y="29"/>
                      <a:pt x="64" y="31"/>
                    </a:cubicBezTo>
                    <a:cubicBezTo>
                      <a:pt x="84" y="52"/>
                      <a:pt x="88" y="72"/>
                      <a:pt x="81" y="95"/>
                    </a:cubicBezTo>
                    <a:cubicBezTo>
                      <a:pt x="77" y="110"/>
                      <a:pt x="64" y="125"/>
                      <a:pt x="46" y="140"/>
                    </a:cubicBezTo>
                    <a:cubicBezTo>
                      <a:pt x="32" y="151"/>
                      <a:pt x="14" y="166"/>
                      <a:pt x="8" y="18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4" name="Freeform 385"/>
              <p:cNvSpPr>
                <a:spLocks/>
              </p:cNvSpPr>
              <p:nvPr/>
            </p:nvSpPr>
            <p:spPr bwMode="auto">
              <a:xfrm>
                <a:off x="791" y="676"/>
                <a:ext cx="1351" cy="1434"/>
              </a:xfrm>
              <a:custGeom>
                <a:avLst/>
                <a:gdLst>
                  <a:gd name="T0" fmla="*/ 131 w 572"/>
                  <a:gd name="T1" fmla="*/ 453 h 607"/>
                  <a:gd name="T2" fmla="*/ 107 w 572"/>
                  <a:gd name="T3" fmla="*/ 456 h 607"/>
                  <a:gd name="T4" fmla="*/ 106 w 572"/>
                  <a:gd name="T5" fmla="*/ 483 h 607"/>
                  <a:gd name="T6" fmla="*/ 156 w 572"/>
                  <a:gd name="T7" fmla="*/ 494 h 607"/>
                  <a:gd name="T8" fmla="*/ 174 w 572"/>
                  <a:gd name="T9" fmla="*/ 439 h 607"/>
                  <a:gd name="T10" fmla="*/ 129 w 572"/>
                  <a:gd name="T11" fmla="*/ 390 h 607"/>
                  <a:gd name="T12" fmla="*/ 59 w 572"/>
                  <a:gd name="T13" fmla="*/ 392 h 607"/>
                  <a:gd name="T14" fmla="*/ 18 w 572"/>
                  <a:gd name="T15" fmla="*/ 441 h 607"/>
                  <a:gd name="T16" fmla="*/ 73 w 572"/>
                  <a:gd name="T17" fmla="*/ 582 h 607"/>
                  <a:gd name="T18" fmla="*/ 208 w 572"/>
                  <a:gd name="T19" fmla="*/ 560 h 607"/>
                  <a:gd name="T20" fmla="*/ 262 w 572"/>
                  <a:gd name="T21" fmla="*/ 428 h 607"/>
                  <a:gd name="T22" fmla="*/ 240 w 572"/>
                  <a:gd name="T23" fmla="*/ 274 h 607"/>
                  <a:gd name="T24" fmla="*/ 236 w 572"/>
                  <a:gd name="T25" fmla="*/ 197 h 607"/>
                  <a:gd name="T26" fmla="*/ 263 w 572"/>
                  <a:gd name="T27" fmla="*/ 103 h 607"/>
                  <a:gd name="T28" fmla="*/ 329 w 572"/>
                  <a:gd name="T29" fmla="*/ 32 h 607"/>
                  <a:gd name="T30" fmla="*/ 420 w 572"/>
                  <a:gd name="T31" fmla="*/ 14 h 607"/>
                  <a:gd name="T32" fmla="*/ 550 w 572"/>
                  <a:gd name="T33" fmla="*/ 111 h 607"/>
                  <a:gd name="T34" fmla="*/ 513 w 572"/>
                  <a:gd name="T35" fmla="*/ 262 h 607"/>
                  <a:gd name="T36" fmla="*/ 431 w 572"/>
                  <a:gd name="T37" fmla="*/ 281 h 607"/>
                  <a:gd name="T38" fmla="*/ 385 w 572"/>
                  <a:gd name="T39" fmla="*/ 246 h 607"/>
                  <a:gd name="T40" fmla="*/ 377 w 572"/>
                  <a:gd name="T41" fmla="*/ 234 h 607"/>
                  <a:gd name="T42" fmla="*/ 374 w 572"/>
                  <a:gd name="T43" fmla="*/ 236 h 607"/>
                  <a:gd name="T44" fmla="*/ 374 w 572"/>
                  <a:gd name="T45" fmla="*/ 236 h 607"/>
                  <a:gd name="T46" fmla="*/ 378 w 572"/>
                  <a:gd name="T47" fmla="*/ 234 h 607"/>
                  <a:gd name="T48" fmla="*/ 403 w 572"/>
                  <a:gd name="T49" fmla="*/ 168 h 607"/>
                  <a:gd name="T50" fmla="*/ 437 w 572"/>
                  <a:gd name="T51" fmla="*/ 184 h 607"/>
                  <a:gd name="T52" fmla="*/ 428 w 572"/>
                  <a:gd name="T53" fmla="*/ 207 h 607"/>
                  <a:gd name="T54" fmla="*/ 405 w 572"/>
                  <a:gd name="T55" fmla="*/ 199 h 607"/>
                  <a:gd name="T56" fmla="*/ 405 w 572"/>
                  <a:gd name="T57" fmla="*/ 200 h 607"/>
                  <a:gd name="T58" fmla="*/ 421 w 572"/>
                  <a:gd name="T59" fmla="*/ 214 h 607"/>
                  <a:gd name="T60" fmla="*/ 440 w 572"/>
                  <a:gd name="T61" fmla="*/ 199 h 607"/>
                  <a:gd name="T62" fmla="*/ 414 w 572"/>
                  <a:gd name="T63" fmla="*/ 163 h 607"/>
                  <a:gd name="T64" fmla="*/ 377 w 572"/>
                  <a:gd name="T65" fmla="*/ 183 h 607"/>
                  <a:gd name="T66" fmla="*/ 374 w 572"/>
                  <a:gd name="T67" fmla="*/ 236 h 607"/>
                  <a:gd name="T68" fmla="*/ 378 w 572"/>
                  <a:gd name="T69" fmla="*/ 234 h 607"/>
                  <a:gd name="T70" fmla="*/ 378 w 572"/>
                  <a:gd name="T71" fmla="*/ 235 h 607"/>
                  <a:gd name="T72" fmla="*/ 375 w 572"/>
                  <a:gd name="T73" fmla="*/ 236 h 607"/>
                  <a:gd name="T74" fmla="*/ 376 w 572"/>
                  <a:gd name="T75" fmla="*/ 238 h 607"/>
                  <a:gd name="T76" fmla="*/ 380 w 572"/>
                  <a:gd name="T77" fmla="*/ 245 h 607"/>
                  <a:gd name="T78" fmla="*/ 394 w 572"/>
                  <a:gd name="T79" fmla="*/ 262 h 607"/>
                  <a:gd name="T80" fmla="*/ 449 w 572"/>
                  <a:gd name="T81" fmla="*/ 287 h 607"/>
                  <a:gd name="T82" fmla="*/ 523 w 572"/>
                  <a:gd name="T83" fmla="*/ 258 h 607"/>
                  <a:gd name="T84" fmla="*/ 560 w 572"/>
                  <a:gd name="T85" fmla="*/ 192 h 607"/>
                  <a:gd name="T86" fmla="*/ 510 w 572"/>
                  <a:gd name="T87" fmla="*/ 50 h 607"/>
                  <a:gd name="T88" fmla="*/ 354 w 572"/>
                  <a:gd name="T89" fmla="*/ 17 h 607"/>
                  <a:gd name="T90" fmla="*/ 239 w 572"/>
                  <a:gd name="T91" fmla="*/ 154 h 607"/>
                  <a:gd name="T92" fmla="*/ 243 w 572"/>
                  <a:gd name="T93" fmla="*/ 312 h 607"/>
                  <a:gd name="T94" fmla="*/ 256 w 572"/>
                  <a:gd name="T95" fmla="*/ 468 h 607"/>
                  <a:gd name="T96" fmla="*/ 162 w 572"/>
                  <a:gd name="T97" fmla="*/ 583 h 607"/>
                  <a:gd name="T98" fmla="*/ 87 w 572"/>
                  <a:gd name="T99" fmla="*/ 584 h 607"/>
                  <a:gd name="T100" fmla="*/ 22 w 572"/>
                  <a:gd name="T101" fmla="*/ 516 h 607"/>
                  <a:gd name="T102" fmla="*/ 73 w 572"/>
                  <a:gd name="T103" fmla="*/ 390 h 607"/>
                  <a:gd name="T104" fmla="*/ 172 w 572"/>
                  <a:gd name="T105" fmla="*/ 464 h 607"/>
                  <a:gd name="T106" fmla="*/ 129 w 572"/>
                  <a:gd name="T107" fmla="*/ 497 h 607"/>
                  <a:gd name="T108" fmla="*/ 106 w 572"/>
                  <a:gd name="T109" fmla="*/ 471 h 607"/>
                  <a:gd name="T110" fmla="*/ 129 w 572"/>
                  <a:gd name="T111" fmla="*/ 456 h 607"/>
                  <a:gd name="T112" fmla="*/ 131 w 572"/>
                  <a:gd name="T113" fmla="*/ 453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2" h="607">
                    <a:moveTo>
                      <a:pt x="131" y="453"/>
                    </a:moveTo>
                    <a:cubicBezTo>
                      <a:pt x="123" y="448"/>
                      <a:pt x="113" y="449"/>
                      <a:pt x="107" y="456"/>
                    </a:cubicBezTo>
                    <a:cubicBezTo>
                      <a:pt x="101" y="464"/>
                      <a:pt x="101" y="475"/>
                      <a:pt x="106" y="483"/>
                    </a:cubicBezTo>
                    <a:cubicBezTo>
                      <a:pt x="115" y="503"/>
                      <a:pt x="140" y="506"/>
                      <a:pt x="156" y="494"/>
                    </a:cubicBezTo>
                    <a:cubicBezTo>
                      <a:pt x="175" y="481"/>
                      <a:pt x="179" y="459"/>
                      <a:pt x="174" y="439"/>
                    </a:cubicBezTo>
                    <a:cubicBezTo>
                      <a:pt x="168" y="416"/>
                      <a:pt x="150" y="399"/>
                      <a:pt x="129" y="390"/>
                    </a:cubicBezTo>
                    <a:cubicBezTo>
                      <a:pt x="107" y="381"/>
                      <a:pt x="81" y="381"/>
                      <a:pt x="59" y="392"/>
                    </a:cubicBezTo>
                    <a:cubicBezTo>
                      <a:pt x="39" y="402"/>
                      <a:pt x="25" y="420"/>
                      <a:pt x="18" y="441"/>
                    </a:cubicBezTo>
                    <a:cubicBezTo>
                      <a:pt x="0" y="495"/>
                      <a:pt x="24" y="554"/>
                      <a:pt x="73" y="582"/>
                    </a:cubicBezTo>
                    <a:cubicBezTo>
                      <a:pt x="117" y="607"/>
                      <a:pt x="172" y="590"/>
                      <a:pt x="208" y="560"/>
                    </a:cubicBezTo>
                    <a:cubicBezTo>
                      <a:pt x="247" y="527"/>
                      <a:pt x="263" y="477"/>
                      <a:pt x="262" y="428"/>
                    </a:cubicBezTo>
                    <a:cubicBezTo>
                      <a:pt x="262" y="376"/>
                      <a:pt x="248" y="325"/>
                      <a:pt x="240" y="274"/>
                    </a:cubicBezTo>
                    <a:cubicBezTo>
                      <a:pt x="236" y="249"/>
                      <a:pt x="234" y="223"/>
                      <a:pt x="236" y="197"/>
                    </a:cubicBezTo>
                    <a:cubicBezTo>
                      <a:pt x="238" y="164"/>
                      <a:pt x="248" y="132"/>
                      <a:pt x="263" y="103"/>
                    </a:cubicBezTo>
                    <a:cubicBezTo>
                      <a:pt x="278" y="74"/>
                      <a:pt x="300" y="48"/>
                      <a:pt x="329" y="32"/>
                    </a:cubicBezTo>
                    <a:cubicBezTo>
                      <a:pt x="356" y="16"/>
                      <a:pt x="389" y="11"/>
                      <a:pt x="420" y="14"/>
                    </a:cubicBezTo>
                    <a:cubicBezTo>
                      <a:pt x="476" y="20"/>
                      <a:pt x="528" y="58"/>
                      <a:pt x="550" y="111"/>
                    </a:cubicBezTo>
                    <a:cubicBezTo>
                      <a:pt x="570" y="163"/>
                      <a:pt x="558" y="227"/>
                      <a:pt x="513" y="262"/>
                    </a:cubicBezTo>
                    <a:cubicBezTo>
                      <a:pt x="490" y="278"/>
                      <a:pt x="459" y="289"/>
                      <a:pt x="431" y="281"/>
                    </a:cubicBezTo>
                    <a:cubicBezTo>
                      <a:pt x="412" y="276"/>
                      <a:pt x="397" y="262"/>
                      <a:pt x="385" y="246"/>
                    </a:cubicBezTo>
                    <a:cubicBezTo>
                      <a:pt x="382" y="242"/>
                      <a:pt x="380" y="238"/>
                      <a:pt x="377" y="234"/>
                    </a:cubicBezTo>
                    <a:cubicBezTo>
                      <a:pt x="376" y="232"/>
                      <a:pt x="374" y="234"/>
                      <a:pt x="374" y="236"/>
                    </a:cubicBezTo>
                    <a:cubicBezTo>
                      <a:pt x="374" y="236"/>
                      <a:pt x="374" y="236"/>
                      <a:pt x="374" y="236"/>
                    </a:cubicBezTo>
                    <a:cubicBezTo>
                      <a:pt x="375" y="238"/>
                      <a:pt x="379" y="236"/>
                      <a:pt x="378" y="234"/>
                    </a:cubicBezTo>
                    <a:cubicBezTo>
                      <a:pt x="367" y="210"/>
                      <a:pt x="374" y="175"/>
                      <a:pt x="403" y="168"/>
                    </a:cubicBezTo>
                    <a:cubicBezTo>
                      <a:pt x="416" y="164"/>
                      <a:pt x="433" y="170"/>
                      <a:pt x="437" y="184"/>
                    </a:cubicBezTo>
                    <a:cubicBezTo>
                      <a:pt x="439" y="193"/>
                      <a:pt x="436" y="202"/>
                      <a:pt x="428" y="207"/>
                    </a:cubicBezTo>
                    <a:cubicBezTo>
                      <a:pt x="420" y="213"/>
                      <a:pt x="408" y="208"/>
                      <a:pt x="405" y="199"/>
                    </a:cubicBezTo>
                    <a:cubicBezTo>
                      <a:pt x="405" y="196"/>
                      <a:pt x="405" y="198"/>
                      <a:pt x="405" y="200"/>
                    </a:cubicBezTo>
                    <a:cubicBezTo>
                      <a:pt x="407" y="208"/>
                      <a:pt x="412" y="213"/>
                      <a:pt x="421" y="214"/>
                    </a:cubicBezTo>
                    <a:cubicBezTo>
                      <a:pt x="430" y="214"/>
                      <a:pt x="437" y="206"/>
                      <a:pt x="440" y="199"/>
                    </a:cubicBezTo>
                    <a:cubicBezTo>
                      <a:pt x="446" y="180"/>
                      <a:pt x="431" y="165"/>
                      <a:pt x="414" y="163"/>
                    </a:cubicBezTo>
                    <a:cubicBezTo>
                      <a:pt x="398" y="162"/>
                      <a:pt x="385" y="171"/>
                      <a:pt x="377" y="183"/>
                    </a:cubicBezTo>
                    <a:cubicBezTo>
                      <a:pt x="366" y="199"/>
                      <a:pt x="367" y="219"/>
                      <a:pt x="374" y="236"/>
                    </a:cubicBezTo>
                    <a:cubicBezTo>
                      <a:pt x="375" y="235"/>
                      <a:pt x="377" y="235"/>
                      <a:pt x="378" y="234"/>
                    </a:cubicBezTo>
                    <a:cubicBezTo>
                      <a:pt x="378" y="234"/>
                      <a:pt x="378" y="235"/>
                      <a:pt x="378" y="235"/>
                    </a:cubicBezTo>
                    <a:cubicBezTo>
                      <a:pt x="377" y="235"/>
                      <a:pt x="376" y="236"/>
                      <a:pt x="375" y="236"/>
                    </a:cubicBezTo>
                    <a:cubicBezTo>
                      <a:pt x="374" y="236"/>
                      <a:pt x="375" y="238"/>
                      <a:pt x="376" y="238"/>
                    </a:cubicBezTo>
                    <a:cubicBezTo>
                      <a:pt x="377" y="241"/>
                      <a:pt x="378" y="243"/>
                      <a:pt x="380" y="245"/>
                    </a:cubicBezTo>
                    <a:cubicBezTo>
                      <a:pt x="384" y="251"/>
                      <a:pt x="389" y="257"/>
                      <a:pt x="394" y="262"/>
                    </a:cubicBezTo>
                    <a:cubicBezTo>
                      <a:pt x="409" y="277"/>
                      <a:pt x="428" y="287"/>
                      <a:pt x="449" y="287"/>
                    </a:cubicBezTo>
                    <a:cubicBezTo>
                      <a:pt x="475" y="288"/>
                      <a:pt x="503" y="275"/>
                      <a:pt x="523" y="258"/>
                    </a:cubicBezTo>
                    <a:cubicBezTo>
                      <a:pt x="542" y="241"/>
                      <a:pt x="555" y="217"/>
                      <a:pt x="560" y="192"/>
                    </a:cubicBezTo>
                    <a:cubicBezTo>
                      <a:pt x="572" y="140"/>
                      <a:pt x="550" y="85"/>
                      <a:pt x="510" y="50"/>
                    </a:cubicBezTo>
                    <a:cubicBezTo>
                      <a:pt x="468" y="13"/>
                      <a:pt x="408" y="0"/>
                      <a:pt x="354" y="17"/>
                    </a:cubicBezTo>
                    <a:cubicBezTo>
                      <a:pt x="293" y="36"/>
                      <a:pt x="255" y="95"/>
                      <a:pt x="239" y="154"/>
                    </a:cubicBezTo>
                    <a:cubicBezTo>
                      <a:pt x="226" y="207"/>
                      <a:pt x="233" y="260"/>
                      <a:pt x="243" y="312"/>
                    </a:cubicBezTo>
                    <a:cubicBezTo>
                      <a:pt x="252" y="363"/>
                      <a:pt x="265" y="416"/>
                      <a:pt x="256" y="468"/>
                    </a:cubicBezTo>
                    <a:cubicBezTo>
                      <a:pt x="246" y="520"/>
                      <a:pt x="212" y="564"/>
                      <a:pt x="162" y="583"/>
                    </a:cubicBezTo>
                    <a:cubicBezTo>
                      <a:pt x="138" y="592"/>
                      <a:pt x="111" y="593"/>
                      <a:pt x="87" y="584"/>
                    </a:cubicBezTo>
                    <a:cubicBezTo>
                      <a:pt x="57" y="573"/>
                      <a:pt x="33" y="546"/>
                      <a:pt x="22" y="516"/>
                    </a:cubicBezTo>
                    <a:cubicBezTo>
                      <a:pt x="5" y="469"/>
                      <a:pt x="21" y="406"/>
                      <a:pt x="73" y="390"/>
                    </a:cubicBezTo>
                    <a:cubicBezTo>
                      <a:pt x="121" y="376"/>
                      <a:pt x="178" y="411"/>
                      <a:pt x="172" y="464"/>
                    </a:cubicBezTo>
                    <a:cubicBezTo>
                      <a:pt x="170" y="483"/>
                      <a:pt x="149" y="501"/>
                      <a:pt x="129" y="497"/>
                    </a:cubicBezTo>
                    <a:cubicBezTo>
                      <a:pt x="117" y="495"/>
                      <a:pt x="107" y="484"/>
                      <a:pt x="106" y="471"/>
                    </a:cubicBezTo>
                    <a:cubicBezTo>
                      <a:pt x="105" y="459"/>
                      <a:pt x="117" y="449"/>
                      <a:pt x="129" y="456"/>
                    </a:cubicBezTo>
                    <a:cubicBezTo>
                      <a:pt x="131" y="457"/>
                      <a:pt x="133" y="454"/>
                      <a:pt x="131" y="45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5" name="Freeform 386"/>
              <p:cNvSpPr>
                <a:spLocks/>
              </p:cNvSpPr>
              <p:nvPr/>
            </p:nvSpPr>
            <p:spPr bwMode="auto">
              <a:xfrm>
                <a:off x="1702" y="487"/>
                <a:ext cx="343" cy="451"/>
              </a:xfrm>
              <a:custGeom>
                <a:avLst/>
                <a:gdLst>
                  <a:gd name="T0" fmla="*/ 145 w 145"/>
                  <a:gd name="T1" fmla="*/ 13 h 191"/>
                  <a:gd name="T2" fmla="*/ 95 w 145"/>
                  <a:gd name="T3" fmla="*/ 26 h 191"/>
                  <a:gd name="T4" fmla="*/ 67 w 145"/>
                  <a:gd name="T5" fmla="*/ 87 h 191"/>
                  <a:gd name="T6" fmla="*/ 4 w 145"/>
                  <a:gd name="T7" fmla="*/ 191 h 191"/>
                  <a:gd name="T8" fmla="*/ 0 w 145"/>
                  <a:gd name="T9" fmla="*/ 187 h 191"/>
                  <a:gd name="T10" fmla="*/ 63 w 145"/>
                  <a:gd name="T11" fmla="*/ 88 h 191"/>
                  <a:gd name="T12" fmla="*/ 89 w 145"/>
                  <a:gd name="T13" fmla="*/ 25 h 191"/>
                  <a:gd name="T14" fmla="*/ 142 w 145"/>
                  <a:gd name="T15" fmla="*/ 10 h 191"/>
                  <a:gd name="T16" fmla="*/ 145 w 145"/>
                  <a:gd name="T17" fmla="*/ 13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91">
                    <a:moveTo>
                      <a:pt x="145" y="13"/>
                    </a:moveTo>
                    <a:cubicBezTo>
                      <a:pt x="127" y="3"/>
                      <a:pt x="109" y="13"/>
                      <a:pt x="95" y="26"/>
                    </a:cubicBezTo>
                    <a:cubicBezTo>
                      <a:pt x="78" y="42"/>
                      <a:pt x="71" y="64"/>
                      <a:pt x="67" y="87"/>
                    </a:cubicBezTo>
                    <a:cubicBezTo>
                      <a:pt x="60" y="124"/>
                      <a:pt x="50" y="182"/>
                      <a:pt x="4" y="191"/>
                    </a:cubicBezTo>
                    <a:cubicBezTo>
                      <a:pt x="3" y="191"/>
                      <a:pt x="1" y="187"/>
                      <a:pt x="0" y="187"/>
                    </a:cubicBezTo>
                    <a:cubicBezTo>
                      <a:pt x="44" y="179"/>
                      <a:pt x="56" y="124"/>
                      <a:pt x="63" y="88"/>
                    </a:cubicBezTo>
                    <a:cubicBezTo>
                      <a:pt x="67" y="65"/>
                      <a:pt x="73" y="43"/>
                      <a:pt x="89" y="25"/>
                    </a:cubicBezTo>
                    <a:cubicBezTo>
                      <a:pt x="103" y="11"/>
                      <a:pt x="123" y="0"/>
                      <a:pt x="142" y="10"/>
                    </a:cubicBezTo>
                    <a:cubicBezTo>
                      <a:pt x="143" y="10"/>
                      <a:pt x="144" y="12"/>
                      <a:pt x="145" y="1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6" name="Freeform 387"/>
              <p:cNvSpPr>
                <a:spLocks/>
              </p:cNvSpPr>
              <p:nvPr/>
            </p:nvSpPr>
            <p:spPr bwMode="auto">
              <a:xfrm>
                <a:off x="2177" y="574"/>
                <a:ext cx="71" cy="52"/>
              </a:xfrm>
              <a:custGeom>
                <a:avLst/>
                <a:gdLst>
                  <a:gd name="T0" fmla="*/ 30 w 30"/>
                  <a:gd name="T1" fmla="*/ 20 h 22"/>
                  <a:gd name="T2" fmla="*/ 26 w 30"/>
                  <a:gd name="T3" fmla="*/ 21 h 22"/>
                  <a:gd name="T4" fmla="*/ 19 w 30"/>
                  <a:gd name="T5" fmla="*/ 20 h 22"/>
                  <a:gd name="T6" fmla="*/ 11 w 30"/>
                  <a:gd name="T7" fmla="*/ 9 h 22"/>
                  <a:gd name="T8" fmla="*/ 9 w 30"/>
                  <a:gd name="T9" fmla="*/ 5 h 22"/>
                  <a:gd name="T10" fmla="*/ 7 w 30"/>
                  <a:gd name="T11" fmla="*/ 2 h 22"/>
                  <a:gd name="T12" fmla="*/ 2 w 30"/>
                  <a:gd name="T13" fmla="*/ 1 h 22"/>
                  <a:gd name="T14" fmla="*/ 0 w 30"/>
                  <a:gd name="T15" fmla="*/ 1 h 22"/>
                  <a:gd name="T16" fmla="*/ 2 w 30"/>
                  <a:gd name="T17" fmla="*/ 1 h 22"/>
                  <a:gd name="T18" fmla="*/ 8 w 30"/>
                  <a:gd name="T19" fmla="*/ 3 h 22"/>
                  <a:gd name="T20" fmla="*/ 15 w 30"/>
                  <a:gd name="T21" fmla="*/ 15 h 22"/>
                  <a:gd name="T22" fmla="*/ 20 w 30"/>
                  <a:gd name="T23" fmla="*/ 20 h 22"/>
                  <a:gd name="T24" fmla="*/ 25 w 30"/>
                  <a:gd name="T25" fmla="*/ 21 h 22"/>
                  <a:gd name="T26" fmla="*/ 30 w 30"/>
                  <a:gd name="T27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22">
                    <a:moveTo>
                      <a:pt x="30" y="20"/>
                    </a:moveTo>
                    <a:cubicBezTo>
                      <a:pt x="30" y="19"/>
                      <a:pt x="29" y="20"/>
                      <a:pt x="26" y="21"/>
                    </a:cubicBezTo>
                    <a:cubicBezTo>
                      <a:pt x="24" y="21"/>
                      <a:pt x="22" y="22"/>
                      <a:pt x="19" y="20"/>
                    </a:cubicBezTo>
                    <a:cubicBezTo>
                      <a:pt x="16" y="18"/>
                      <a:pt x="14" y="14"/>
                      <a:pt x="11" y="9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2" y="1"/>
                    </a:cubicBezTo>
                    <a:cubicBezTo>
                      <a:pt x="4" y="0"/>
                      <a:pt x="6" y="0"/>
                      <a:pt x="8" y="3"/>
                    </a:cubicBezTo>
                    <a:cubicBezTo>
                      <a:pt x="11" y="5"/>
                      <a:pt x="12" y="10"/>
                      <a:pt x="15" y="15"/>
                    </a:cubicBezTo>
                    <a:cubicBezTo>
                      <a:pt x="17" y="18"/>
                      <a:pt x="19" y="19"/>
                      <a:pt x="20" y="20"/>
                    </a:cubicBezTo>
                    <a:cubicBezTo>
                      <a:pt x="21" y="21"/>
                      <a:pt x="22" y="21"/>
                      <a:pt x="25" y="21"/>
                    </a:cubicBezTo>
                    <a:cubicBezTo>
                      <a:pt x="26" y="21"/>
                      <a:pt x="28" y="20"/>
                      <a:pt x="30" y="2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7" name="Freeform 388"/>
              <p:cNvSpPr>
                <a:spLocks/>
              </p:cNvSpPr>
              <p:nvPr/>
            </p:nvSpPr>
            <p:spPr bwMode="auto">
              <a:xfrm>
                <a:off x="2177" y="574"/>
                <a:ext cx="71" cy="52"/>
              </a:xfrm>
              <a:custGeom>
                <a:avLst/>
                <a:gdLst>
                  <a:gd name="T0" fmla="*/ 30 w 30"/>
                  <a:gd name="T1" fmla="*/ 20 h 22"/>
                  <a:gd name="T2" fmla="*/ 30 w 30"/>
                  <a:gd name="T3" fmla="*/ 20 h 22"/>
                  <a:gd name="T4" fmla="*/ 29 w 30"/>
                  <a:gd name="T5" fmla="*/ 20 h 22"/>
                  <a:gd name="T6" fmla="*/ 19 w 30"/>
                  <a:gd name="T7" fmla="*/ 20 h 22"/>
                  <a:gd name="T8" fmla="*/ 11 w 30"/>
                  <a:gd name="T9" fmla="*/ 9 h 22"/>
                  <a:gd name="T10" fmla="*/ 7 w 30"/>
                  <a:gd name="T11" fmla="*/ 2 h 22"/>
                  <a:gd name="T12" fmla="*/ 2 w 30"/>
                  <a:gd name="T13" fmla="*/ 1 h 22"/>
                  <a:gd name="T14" fmla="*/ 0 w 30"/>
                  <a:gd name="T15" fmla="*/ 1 h 22"/>
                  <a:gd name="T16" fmla="*/ 0 w 30"/>
                  <a:gd name="T17" fmla="*/ 1 h 22"/>
                  <a:gd name="T18" fmla="*/ 0 w 30"/>
                  <a:gd name="T19" fmla="*/ 1 h 22"/>
                  <a:gd name="T20" fmla="*/ 0 w 30"/>
                  <a:gd name="T21" fmla="*/ 1 h 22"/>
                  <a:gd name="T22" fmla="*/ 0 w 30"/>
                  <a:gd name="T23" fmla="*/ 1 h 22"/>
                  <a:gd name="T24" fmla="*/ 0 w 30"/>
                  <a:gd name="T25" fmla="*/ 1 h 22"/>
                  <a:gd name="T26" fmla="*/ 0 w 30"/>
                  <a:gd name="T27" fmla="*/ 1 h 22"/>
                  <a:gd name="T28" fmla="*/ 0 w 30"/>
                  <a:gd name="T29" fmla="*/ 1 h 22"/>
                  <a:gd name="T30" fmla="*/ 0 w 30"/>
                  <a:gd name="T31" fmla="*/ 1 h 22"/>
                  <a:gd name="T32" fmla="*/ 0 w 30"/>
                  <a:gd name="T33" fmla="*/ 1 h 22"/>
                  <a:gd name="T34" fmla="*/ 0 w 30"/>
                  <a:gd name="T35" fmla="*/ 1 h 22"/>
                  <a:gd name="T36" fmla="*/ 0 w 30"/>
                  <a:gd name="T37" fmla="*/ 1 h 22"/>
                  <a:gd name="T38" fmla="*/ 0 w 30"/>
                  <a:gd name="T39" fmla="*/ 1 h 22"/>
                  <a:gd name="T40" fmla="*/ 0 w 30"/>
                  <a:gd name="T41" fmla="*/ 1 h 22"/>
                  <a:gd name="T42" fmla="*/ 0 w 30"/>
                  <a:gd name="T43" fmla="*/ 1 h 22"/>
                  <a:gd name="T44" fmla="*/ 0 w 30"/>
                  <a:gd name="T45" fmla="*/ 1 h 22"/>
                  <a:gd name="T46" fmla="*/ 0 w 30"/>
                  <a:gd name="T47" fmla="*/ 1 h 22"/>
                  <a:gd name="T48" fmla="*/ 0 w 30"/>
                  <a:gd name="T49" fmla="*/ 1 h 22"/>
                  <a:gd name="T50" fmla="*/ 0 w 30"/>
                  <a:gd name="T51" fmla="*/ 1 h 22"/>
                  <a:gd name="T52" fmla="*/ 0 w 30"/>
                  <a:gd name="T53" fmla="*/ 1 h 22"/>
                  <a:gd name="T54" fmla="*/ 0 w 30"/>
                  <a:gd name="T55" fmla="*/ 1 h 22"/>
                  <a:gd name="T56" fmla="*/ 0 w 30"/>
                  <a:gd name="T57" fmla="*/ 1 h 22"/>
                  <a:gd name="T58" fmla="*/ 7 w 30"/>
                  <a:gd name="T59" fmla="*/ 1 h 22"/>
                  <a:gd name="T60" fmla="*/ 15 w 30"/>
                  <a:gd name="T61" fmla="*/ 15 h 22"/>
                  <a:gd name="T62" fmla="*/ 20 w 30"/>
                  <a:gd name="T63" fmla="*/ 20 h 22"/>
                  <a:gd name="T64" fmla="*/ 20 w 30"/>
                  <a:gd name="T65" fmla="*/ 20 h 22"/>
                  <a:gd name="T66" fmla="*/ 30 w 30"/>
                  <a:gd name="T67" fmla="*/ 20 h 22"/>
                  <a:gd name="T68" fmla="*/ 30 w 30"/>
                  <a:gd name="T69" fmla="*/ 20 h 22"/>
                  <a:gd name="T70" fmla="*/ 30 w 30"/>
                  <a:gd name="T71" fmla="*/ 20 h 22"/>
                  <a:gd name="T72" fmla="*/ 20 w 30"/>
                  <a:gd name="T73" fmla="*/ 20 h 22"/>
                  <a:gd name="T74" fmla="*/ 20 w 30"/>
                  <a:gd name="T75" fmla="*/ 20 h 22"/>
                  <a:gd name="T76" fmla="*/ 15 w 30"/>
                  <a:gd name="T77" fmla="*/ 15 h 22"/>
                  <a:gd name="T78" fmla="*/ 7 w 30"/>
                  <a:gd name="T79" fmla="*/ 1 h 22"/>
                  <a:gd name="T80" fmla="*/ 1 w 30"/>
                  <a:gd name="T81" fmla="*/ 1 h 22"/>
                  <a:gd name="T82" fmla="*/ 0 w 30"/>
                  <a:gd name="T83" fmla="*/ 1 h 22"/>
                  <a:gd name="T84" fmla="*/ 0 w 30"/>
                  <a:gd name="T85" fmla="*/ 1 h 22"/>
                  <a:gd name="T86" fmla="*/ 0 w 30"/>
                  <a:gd name="T87" fmla="*/ 1 h 22"/>
                  <a:gd name="T88" fmla="*/ 0 w 30"/>
                  <a:gd name="T89" fmla="*/ 1 h 22"/>
                  <a:gd name="T90" fmla="*/ 0 w 30"/>
                  <a:gd name="T91" fmla="*/ 1 h 22"/>
                  <a:gd name="T92" fmla="*/ 2 w 30"/>
                  <a:gd name="T93" fmla="*/ 1 h 22"/>
                  <a:gd name="T94" fmla="*/ 7 w 30"/>
                  <a:gd name="T95" fmla="*/ 2 h 22"/>
                  <a:gd name="T96" fmla="*/ 11 w 30"/>
                  <a:gd name="T97" fmla="*/ 9 h 22"/>
                  <a:gd name="T98" fmla="*/ 19 w 30"/>
                  <a:gd name="T99" fmla="*/ 20 h 22"/>
                  <a:gd name="T100" fmla="*/ 29 w 30"/>
                  <a:gd name="T101" fmla="*/ 20 h 22"/>
                  <a:gd name="T102" fmla="*/ 30 w 30"/>
                  <a:gd name="T103" fmla="*/ 20 h 22"/>
                  <a:gd name="T104" fmla="*/ 30 w 30"/>
                  <a:gd name="T105" fmla="*/ 20 h 22"/>
                  <a:gd name="T106" fmla="*/ 30 w 30"/>
                  <a:gd name="T107" fmla="*/ 20 h 22"/>
                  <a:gd name="T108" fmla="*/ 30 w 30"/>
                  <a:gd name="T109" fmla="*/ 20 h 22"/>
                  <a:gd name="T110" fmla="*/ 30 w 30"/>
                  <a:gd name="T111" fmla="*/ 20 h 22"/>
                  <a:gd name="T112" fmla="*/ 30 w 30"/>
                  <a:gd name="T113" fmla="*/ 20 h 22"/>
                  <a:gd name="T114" fmla="*/ 30 w 30"/>
                  <a:gd name="T115" fmla="*/ 20 h 22"/>
                  <a:gd name="T116" fmla="*/ 30 w 30"/>
                  <a:gd name="T117" fmla="*/ 20 h 22"/>
                  <a:gd name="T118" fmla="*/ 30 w 30"/>
                  <a:gd name="T119" fmla="*/ 20 h 22"/>
                  <a:gd name="T120" fmla="*/ 30 w 30"/>
                  <a:gd name="T12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0" h="22">
                    <a:moveTo>
                      <a:pt x="30" y="20"/>
                    </a:move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29" y="20"/>
                      <a:pt x="29" y="20"/>
                    </a:cubicBezTo>
                    <a:cubicBezTo>
                      <a:pt x="28" y="20"/>
                      <a:pt x="27" y="21"/>
                      <a:pt x="26" y="21"/>
                    </a:cubicBezTo>
                    <a:cubicBezTo>
                      <a:pt x="24" y="21"/>
                      <a:pt x="22" y="22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6" y="18"/>
                      <a:pt x="14" y="14"/>
                      <a:pt x="11" y="9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7" y="2"/>
                      <a:pt x="8" y="2"/>
                      <a:pt x="8" y="3"/>
                    </a:cubicBezTo>
                    <a:cubicBezTo>
                      <a:pt x="11" y="5"/>
                      <a:pt x="12" y="10"/>
                      <a:pt x="15" y="15"/>
                    </a:cubicBezTo>
                    <a:cubicBezTo>
                      <a:pt x="17" y="18"/>
                      <a:pt x="18" y="19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1"/>
                      <a:pt x="22" y="21"/>
                      <a:pt x="25" y="21"/>
                    </a:cubicBezTo>
                    <a:cubicBezTo>
                      <a:pt x="26" y="21"/>
                      <a:pt x="28" y="21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20"/>
                      <a:pt x="26" y="21"/>
                      <a:pt x="25" y="21"/>
                    </a:cubicBezTo>
                    <a:cubicBezTo>
                      <a:pt x="22" y="21"/>
                      <a:pt x="21" y="21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7" y="18"/>
                      <a:pt x="15" y="15"/>
                    </a:cubicBezTo>
                    <a:cubicBezTo>
                      <a:pt x="12" y="10"/>
                      <a:pt x="11" y="5"/>
                      <a:pt x="8" y="3"/>
                    </a:cubicBezTo>
                    <a:cubicBezTo>
                      <a:pt x="8" y="2"/>
                      <a:pt x="7" y="2"/>
                      <a:pt x="7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3" y="1"/>
                      <a:pt x="5" y="1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8" y="3"/>
                      <a:pt x="9" y="5"/>
                    </a:cubicBezTo>
                    <a:cubicBezTo>
                      <a:pt x="10" y="6"/>
                      <a:pt x="11" y="7"/>
                      <a:pt x="11" y="9"/>
                    </a:cubicBezTo>
                    <a:cubicBezTo>
                      <a:pt x="14" y="14"/>
                      <a:pt x="16" y="18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22"/>
                      <a:pt x="24" y="22"/>
                      <a:pt x="26" y="21"/>
                    </a:cubicBezTo>
                    <a:cubicBezTo>
                      <a:pt x="28" y="21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8" name="Freeform 389"/>
              <p:cNvSpPr>
                <a:spLocks/>
              </p:cNvSpPr>
              <p:nvPr/>
            </p:nvSpPr>
            <p:spPr bwMode="auto">
              <a:xfrm>
                <a:off x="2212" y="603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1 h 3"/>
                  <a:gd name="T4" fmla="*/ 1 w 2"/>
                  <a:gd name="T5" fmla="*/ 1 h 3"/>
                  <a:gd name="T6" fmla="*/ 2 w 2"/>
                  <a:gd name="T7" fmla="*/ 2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29" name="Freeform 390"/>
              <p:cNvSpPr>
                <a:spLocks/>
              </p:cNvSpPr>
              <p:nvPr/>
            </p:nvSpPr>
            <p:spPr bwMode="auto">
              <a:xfrm>
                <a:off x="2212" y="603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1 h 3"/>
                  <a:gd name="T8" fmla="*/ 1 w 2"/>
                  <a:gd name="T9" fmla="*/ 1 h 3"/>
                  <a:gd name="T10" fmla="*/ 1 w 2"/>
                  <a:gd name="T11" fmla="*/ 1 h 3"/>
                  <a:gd name="T12" fmla="*/ 2 w 2"/>
                  <a:gd name="T13" fmla="*/ 1 h 3"/>
                  <a:gd name="T14" fmla="*/ 2 w 2"/>
                  <a:gd name="T15" fmla="*/ 2 h 3"/>
                  <a:gd name="T16" fmla="*/ 2 w 2"/>
                  <a:gd name="T17" fmla="*/ 3 h 3"/>
                  <a:gd name="T18" fmla="*/ 1 w 2"/>
                  <a:gd name="T19" fmla="*/ 3 h 3"/>
                  <a:gd name="T20" fmla="*/ 1 w 2"/>
                  <a:gd name="T21" fmla="*/ 3 h 3"/>
                  <a:gd name="T22" fmla="*/ 1 w 2"/>
                  <a:gd name="T23" fmla="*/ 3 h 3"/>
                  <a:gd name="T24" fmla="*/ 2 w 2"/>
                  <a:gd name="T25" fmla="*/ 3 h 3"/>
                  <a:gd name="T26" fmla="*/ 2 w 2"/>
                  <a:gd name="T27" fmla="*/ 2 h 3"/>
                  <a:gd name="T28" fmla="*/ 2 w 2"/>
                  <a:gd name="T29" fmla="*/ 1 h 3"/>
                  <a:gd name="T30" fmla="*/ 1 w 2"/>
                  <a:gd name="T31" fmla="*/ 1 h 3"/>
                  <a:gd name="T32" fmla="*/ 1 w 2"/>
                  <a:gd name="T33" fmla="*/ 1 h 3"/>
                  <a:gd name="T34" fmla="*/ 0 w 2"/>
                  <a:gd name="T35" fmla="*/ 1 h 3"/>
                  <a:gd name="T36" fmla="*/ 0 w 2"/>
                  <a:gd name="T37" fmla="*/ 2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0" name="Freeform 391"/>
              <p:cNvSpPr>
                <a:spLocks/>
              </p:cNvSpPr>
              <p:nvPr/>
            </p:nvSpPr>
            <p:spPr bwMode="auto">
              <a:xfrm>
                <a:off x="2217" y="610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1" name="Freeform 392"/>
              <p:cNvSpPr>
                <a:spLocks/>
              </p:cNvSpPr>
              <p:nvPr/>
            </p:nvSpPr>
            <p:spPr bwMode="auto">
              <a:xfrm>
                <a:off x="2217" y="610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1 w 2"/>
                  <a:gd name="T9" fmla="*/ 0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1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1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1 w 2"/>
                  <a:gd name="T33" fmla="*/ 0 h 2"/>
                  <a:gd name="T34" fmla="*/ 0 w 2"/>
                  <a:gd name="T35" fmla="*/ 1 h 2"/>
                  <a:gd name="T36" fmla="*/ 0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2" name="Freeform 393"/>
              <p:cNvSpPr>
                <a:spLocks/>
              </p:cNvSpPr>
              <p:nvPr/>
            </p:nvSpPr>
            <p:spPr bwMode="auto">
              <a:xfrm>
                <a:off x="2227" y="617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3" name="Freeform 394"/>
              <p:cNvSpPr>
                <a:spLocks/>
              </p:cNvSpPr>
              <p:nvPr/>
            </p:nvSpPr>
            <p:spPr bwMode="auto">
              <a:xfrm>
                <a:off x="2227" y="617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1 w 2"/>
                  <a:gd name="T9" fmla="*/ 0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1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1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1 w 2"/>
                  <a:gd name="T33" fmla="*/ 0 h 2"/>
                  <a:gd name="T34" fmla="*/ 0 w 2"/>
                  <a:gd name="T35" fmla="*/ 1 h 2"/>
                  <a:gd name="T36" fmla="*/ 0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4" name="Freeform 395"/>
              <p:cNvSpPr>
                <a:spLocks/>
              </p:cNvSpPr>
              <p:nvPr/>
            </p:nvSpPr>
            <p:spPr bwMode="auto">
              <a:xfrm>
                <a:off x="2222" y="615"/>
                <a:ext cx="5" cy="4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5" name="Freeform 396"/>
              <p:cNvSpPr>
                <a:spLocks/>
              </p:cNvSpPr>
              <p:nvPr/>
            </p:nvSpPr>
            <p:spPr bwMode="auto">
              <a:xfrm>
                <a:off x="2222" y="615"/>
                <a:ext cx="5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1 w 2"/>
                  <a:gd name="T9" fmla="*/ 0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1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1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1 w 2"/>
                  <a:gd name="T33" fmla="*/ 0 h 2"/>
                  <a:gd name="T34" fmla="*/ 0 w 2"/>
                  <a:gd name="T35" fmla="*/ 1 h 2"/>
                  <a:gd name="T36" fmla="*/ 0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6" name="Freeform 397"/>
              <p:cNvSpPr>
                <a:spLocks/>
              </p:cNvSpPr>
              <p:nvPr/>
            </p:nvSpPr>
            <p:spPr bwMode="auto">
              <a:xfrm>
                <a:off x="2234" y="61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7" name="Freeform 398"/>
              <p:cNvSpPr>
                <a:spLocks/>
              </p:cNvSpPr>
              <p:nvPr/>
            </p:nvSpPr>
            <p:spPr bwMode="auto">
              <a:xfrm>
                <a:off x="2234" y="61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0 w 1"/>
                  <a:gd name="T25" fmla="*/ 1 h 1"/>
                  <a:gd name="T26" fmla="*/ 1 w 1"/>
                  <a:gd name="T27" fmla="*/ 1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8" name="Freeform 399"/>
              <p:cNvSpPr>
                <a:spLocks/>
              </p:cNvSpPr>
              <p:nvPr/>
            </p:nvSpPr>
            <p:spPr bwMode="auto">
              <a:xfrm>
                <a:off x="2236" y="619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39" name="Freeform 400"/>
              <p:cNvSpPr>
                <a:spLocks/>
              </p:cNvSpPr>
              <p:nvPr/>
            </p:nvSpPr>
            <p:spPr bwMode="auto">
              <a:xfrm>
                <a:off x="2236" y="619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40" name="Freeform 401"/>
              <p:cNvSpPr>
                <a:spLocks/>
              </p:cNvSpPr>
              <p:nvPr/>
            </p:nvSpPr>
            <p:spPr bwMode="auto">
              <a:xfrm>
                <a:off x="2241" y="61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41" name="Freeform 402"/>
              <p:cNvSpPr>
                <a:spLocks/>
              </p:cNvSpPr>
              <p:nvPr/>
            </p:nvSpPr>
            <p:spPr bwMode="auto">
              <a:xfrm>
                <a:off x="2241" y="61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0 w 1"/>
                  <a:gd name="T31" fmla="*/ 0 h 1"/>
                  <a:gd name="T32" fmla="*/ 0 w 1"/>
                  <a:gd name="T33" fmla="*/ 1 h 1"/>
                  <a:gd name="T34" fmla="*/ 0 w 1"/>
                  <a:gd name="T35" fmla="*/ 1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42" name="Freeform 403"/>
              <p:cNvSpPr>
                <a:spLocks/>
              </p:cNvSpPr>
              <p:nvPr/>
            </p:nvSpPr>
            <p:spPr bwMode="auto">
              <a:xfrm>
                <a:off x="2208" y="598"/>
                <a:ext cx="7" cy="5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1 h 2"/>
                  <a:gd name="T4" fmla="*/ 2 w 3"/>
                  <a:gd name="T5" fmla="*/ 0 h 2"/>
                  <a:gd name="T6" fmla="*/ 2 w 3"/>
                  <a:gd name="T7" fmla="*/ 1 h 2"/>
                  <a:gd name="T8" fmla="*/ 1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43" name="Freeform 404"/>
              <p:cNvSpPr>
                <a:spLocks/>
              </p:cNvSpPr>
              <p:nvPr/>
            </p:nvSpPr>
            <p:spPr bwMode="auto">
              <a:xfrm>
                <a:off x="2210" y="598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0 w 2"/>
                  <a:gd name="T5" fmla="*/ 1 h 2"/>
                  <a:gd name="T6" fmla="*/ 0 w 2"/>
                  <a:gd name="T7" fmla="*/ 1 h 2"/>
                  <a:gd name="T8" fmla="*/ 0 w 2"/>
                  <a:gd name="T9" fmla="*/ 0 h 2"/>
                  <a:gd name="T10" fmla="*/ 1 w 2"/>
                  <a:gd name="T11" fmla="*/ 0 h 2"/>
                  <a:gd name="T12" fmla="*/ 1 w 2"/>
                  <a:gd name="T13" fmla="*/ 1 h 2"/>
                  <a:gd name="T14" fmla="*/ 1 w 2"/>
                  <a:gd name="T15" fmla="*/ 1 h 2"/>
                  <a:gd name="T16" fmla="*/ 1 w 2"/>
                  <a:gd name="T17" fmla="*/ 2 h 2"/>
                  <a:gd name="T18" fmla="*/ 0 w 2"/>
                  <a:gd name="T19" fmla="*/ 2 h 2"/>
                  <a:gd name="T20" fmla="*/ 0 w 2"/>
                  <a:gd name="T21" fmla="*/ 2 h 2"/>
                  <a:gd name="T22" fmla="*/ 0 w 2"/>
                  <a:gd name="T23" fmla="*/ 2 h 2"/>
                  <a:gd name="T24" fmla="*/ 1 w 2"/>
                  <a:gd name="T25" fmla="*/ 2 h 2"/>
                  <a:gd name="T26" fmla="*/ 1 w 2"/>
                  <a:gd name="T27" fmla="*/ 1 h 2"/>
                  <a:gd name="T28" fmla="*/ 1 w 2"/>
                  <a:gd name="T29" fmla="*/ 1 h 2"/>
                  <a:gd name="T30" fmla="*/ 1 w 2"/>
                  <a:gd name="T31" fmla="*/ 0 h 2"/>
                  <a:gd name="T32" fmla="*/ 0 w 2"/>
                  <a:gd name="T33" fmla="*/ 0 h 2"/>
                  <a:gd name="T34" fmla="*/ 0 w 2"/>
                  <a:gd name="T35" fmla="*/ 1 h 2"/>
                  <a:gd name="T36" fmla="*/ 0 w 2"/>
                  <a:gd name="T37" fmla="*/ 1 h 2"/>
                  <a:gd name="T38" fmla="*/ 0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44" name="Freeform 405"/>
              <p:cNvSpPr>
                <a:spLocks/>
              </p:cNvSpPr>
              <p:nvPr/>
            </p:nvSpPr>
            <p:spPr bwMode="auto">
              <a:xfrm>
                <a:off x="2243" y="617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45" name="Freeform 406"/>
              <p:cNvSpPr>
                <a:spLocks/>
              </p:cNvSpPr>
              <p:nvPr/>
            </p:nvSpPr>
            <p:spPr bwMode="auto">
              <a:xfrm>
                <a:off x="2243" y="617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46" name="Freeform 407"/>
              <p:cNvSpPr>
                <a:spLocks/>
              </p:cNvSpPr>
              <p:nvPr/>
            </p:nvSpPr>
            <p:spPr bwMode="auto">
              <a:xfrm>
                <a:off x="2203" y="584"/>
                <a:ext cx="5" cy="7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2 h 3"/>
                  <a:gd name="T4" fmla="*/ 1 w 2"/>
                  <a:gd name="T5" fmla="*/ 3 h 3"/>
                  <a:gd name="T6" fmla="*/ 0 w 2"/>
                  <a:gd name="T7" fmla="*/ 1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47" name="Freeform 408"/>
              <p:cNvSpPr>
                <a:spLocks/>
              </p:cNvSpPr>
              <p:nvPr/>
            </p:nvSpPr>
            <p:spPr bwMode="auto">
              <a:xfrm>
                <a:off x="2203" y="586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1 h 2"/>
                  <a:gd name="T8" fmla="*/ 2 w 2"/>
                  <a:gd name="T9" fmla="*/ 2 h 2"/>
                  <a:gd name="T10" fmla="*/ 1 w 2"/>
                  <a:gd name="T11" fmla="*/ 2 h 2"/>
                  <a:gd name="T12" fmla="*/ 0 w 2"/>
                  <a:gd name="T13" fmla="*/ 1 h 2"/>
                  <a:gd name="T14" fmla="*/ 0 w 2"/>
                  <a:gd name="T15" fmla="*/ 0 h 2"/>
                  <a:gd name="T16" fmla="*/ 1 w 2"/>
                  <a:gd name="T17" fmla="*/ 0 h 2"/>
                  <a:gd name="T18" fmla="*/ 2 w 2"/>
                  <a:gd name="T19" fmla="*/ 0 h 2"/>
                  <a:gd name="T20" fmla="*/ 2 w 2"/>
                  <a:gd name="T21" fmla="*/ 0 h 2"/>
                  <a:gd name="T22" fmla="*/ 2 w 2"/>
                  <a:gd name="T23" fmla="*/ 0 h 2"/>
                  <a:gd name="T24" fmla="*/ 1 w 2"/>
                  <a:gd name="T25" fmla="*/ 0 h 2"/>
                  <a:gd name="T26" fmla="*/ 0 w 2"/>
                  <a:gd name="T27" fmla="*/ 0 h 2"/>
                  <a:gd name="T28" fmla="*/ 0 w 2"/>
                  <a:gd name="T29" fmla="*/ 1 h 2"/>
                  <a:gd name="T30" fmla="*/ 1 w 2"/>
                  <a:gd name="T31" fmla="*/ 2 h 2"/>
                  <a:gd name="T32" fmla="*/ 2 w 2"/>
                  <a:gd name="T33" fmla="*/ 2 h 2"/>
                  <a:gd name="T34" fmla="*/ 2 w 2"/>
                  <a:gd name="T35" fmla="*/ 1 h 2"/>
                  <a:gd name="T36" fmla="*/ 2 w 2"/>
                  <a:gd name="T37" fmla="*/ 0 h 2"/>
                  <a:gd name="T38" fmla="*/ 2 w 2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48" name="Freeform 409"/>
              <p:cNvSpPr>
                <a:spLocks/>
              </p:cNvSpPr>
              <p:nvPr/>
            </p:nvSpPr>
            <p:spPr bwMode="auto">
              <a:xfrm>
                <a:off x="2201" y="579"/>
                <a:ext cx="4" cy="5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2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49" name="Freeform 410"/>
              <p:cNvSpPr>
                <a:spLocks/>
              </p:cNvSpPr>
              <p:nvPr/>
            </p:nvSpPr>
            <p:spPr bwMode="auto">
              <a:xfrm>
                <a:off x="2201" y="579"/>
                <a:ext cx="4" cy="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2 w 2"/>
                  <a:gd name="T5" fmla="*/ 1 h 2"/>
                  <a:gd name="T6" fmla="*/ 2 w 2"/>
                  <a:gd name="T7" fmla="*/ 2 h 2"/>
                  <a:gd name="T8" fmla="*/ 1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1 h 2"/>
                  <a:gd name="T16" fmla="*/ 0 w 2"/>
                  <a:gd name="T17" fmla="*/ 0 h 2"/>
                  <a:gd name="T18" fmla="*/ 1 w 2"/>
                  <a:gd name="T19" fmla="*/ 0 h 2"/>
                  <a:gd name="T20" fmla="*/ 1 w 2"/>
                  <a:gd name="T21" fmla="*/ 0 h 2"/>
                  <a:gd name="T22" fmla="*/ 1 w 2"/>
                  <a:gd name="T23" fmla="*/ 0 h 2"/>
                  <a:gd name="T24" fmla="*/ 0 w 2"/>
                  <a:gd name="T25" fmla="*/ 0 h 2"/>
                  <a:gd name="T26" fmla="*/ 0 w 2"/>
                  <a:gd name="T27" fmla="*/ 1 h 2"/>
                  <a:gd name="T28" fmla="*/ 0 w 2"/>
                  <a:gd name="T29" fmla="*/ 2 h 2"/>
                  <a:gd name="T30" fmla="*/ 0 w 2"/>
                  <a:gd name="T31" fmla="*/ 2 h 2"/>
                  <a:gd name="T32" fmla="*/ 1 w 2"/>
                  <a:gd name="T33" fmla="*/ 2 h 2"/>
                  <a:gd name="T34" fmla="*/ 2 w 2"/>
                  <a:gd name="T35" fmla="*/ 2 h 2"/>
                  <a:gd name="T36" fmla="*/ 2 w 2"/>
                  <a:gd name="T37" fmla="*/ 1 h 2"/>
                  <a:gd name="T38" fmla="*/ 1 w 2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50" name="Freeform 411"/>
              <p:cNvSpPr>
                <a:spLocks/>
              </p:cNvSpPr>
              <p:nvPr/>
            </p:nvSpPr>
            <p:spPr bwMode="auto">
              <a:xfrm>
                <a:off x="2191" y="572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51" name="Freeform 412"/>
              <p:cNvSpPr>
                <a:spLocks/>
              </p:cNvSpPr>
              <p:nvPr/>
            </p:nvSpPr>
            <p:spPr bwMode="auto">
              <a:xfrm>
                <a:off x="2191" y="572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1 h 2"/>
                  <a:gd name="T6" fmla="*/ 2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0 w 2"/>
                  <a:gd name="T13" fmla="*/ 1 h 2"/>
                  <a:gd name="T14" fmla="*/ 1 w 2"/>
                  <a:gd name="T15" fmla="*/ 1 h 2"/>
                  <a:gd name="T16" fmla="*/ 1 w 2"/>
                  <a:gd name="T17" fmla="*/ 0 h 2"/>
                  <a:gd name="T18" fmla="*/ 2 w 2"/>
                  <a:gd name="T19" fmla="*/ 0 h 2"/>
                  <a:gd name="T20" fmla="*/ 2 w 2"/>
                  <a:gd name="T21" fmla="*/ 0 h 2"/>
                  <a:gd name="T22" fmla="*/ 2 w 2"/>
                  <a:gd name="T23" fmla="*/ 0 h 2"/>
                  <a:gd name="T24" fmla="*/ 1 w 2"/>
                  <a:gd name="T25" fmla="*/ 0 h 2"/>
                  <a:gd name="T26" fmla="*/ 1 w 2"/>
                  <a:gd name="T27" fmla="*/ 1 h 2"/>
                  <a:gd name="T28" fmla="*/ 0 w 2"/>
                  <a:gd name="T29" fmla="*/ 1 h 2"/>
                  <a:gd name="T30" fmla="*/ 1 w 2"/>
                  <a:gd name="T31" fmla="*/ 2 h 2"/>
                  <a:gd name="T32" fmla="*/ 1 w 2"/>
                  <a:gd name="T33" fmla="*/ 2 h 2"/>
                  <a:gd name="T34" fmla="*/ 2 w 2"/>
                  <a:gd name="T35" fmla="*/ 1 h 2"/>
                  <a:gd name="T36" fmla="*/ 2 w 2"/>
                  <a:gd name="T37" fmla="*/ 1 h 2"/>
                  <a:gd name="T38" fmla="*/ 2 w 2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52" name="Freeform 413"/>
              <p:cNvSpPr>
                <a:spLocks/>
              </p:cNvSpPr>
              <p:nvPr/>
            </p:nvSpPr>
            <p:spPr bwMode="auto">
              <a:xfrm>
                <a:off x="2196" y="574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1 w 2"/>
                  <a:gd name="T5" fmla="*/ 2 h 2"/>
                  <a:gd name="T6" fmla="*/ 0 w 2"/>
                  <a:gd name="T7" fmla="*/ 1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53" name="Freeform 414"/>
              <p:cNvSpPr>
                <a:spLocks/>
              </p:cNvSpPr>
              <p:nvPr/>
            </p:nvSpPr>
            <p:spPr bwMode="auto">
              <a:xfrm>
                <a:off x="2196" y="574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1 h 2"/>
                  <a:gd name="T6" fmla="*/ 2 w 2"/>
                  <a:gd name="T7" fmla="*/ 2 h 2"/>
                  <a:gd name="T8" fmla="*/ 1 w 2"/>
                  <a:gd name="T9" fmla="*/ 2 h 2"/>
                  <a:gd name="T10" fmla="*/ 1 w 2"/>
                  <a:gd name="T11" fmla="*/ 2 h 2"/>
                  <a:gd name="T12" fmla="*/ 0 w 2"/>
                  <a:gd name="T13" fmla="*/ 2 h 2"/>
                  <a:gd name="T14" fmla="*/ 0 w 2"/>
                  <a:gd name="T15" fmla="*/ 1 h 2"/>
                  <a:gd name="T16" fmla="*/ 1 w 2"/>
                  <a:gd name="T17" fmla="*/ 1 h 2"/>
                  <a:gd name="T18" fmla="*/ 2 w 2"/>
                  <a:gd name="T19" fmla="*/ 0 h 2"/>
                  <a:gd name="T20" fmla="*/ 2 w 2"/>
                  <a:gd name="T21" fmla="*/ 0 h 2"/>
                  <a:gd name="T22" fmla="*/ 2 w 2"/>
                  <a:gd name="T23" fmla="*/ 0 h 2"/>
                  <a:gd name="T24" fmla="*/ 1 w 2"/>
                  <a:gd name="T25" fmla="*/ 1 h 2"/>
                  <a:gd name="T26" fmla="*/ 0 w 2"/>
                  <a:gd name="T27" fmla="*/ 1 h 2"/>
                  <a:gd name="T28" fmla="*/ 0 w 2"/>
                  <a:gd name="T29" fmla="*/ 2 h 2"/>
                  <a:gd name="T30" fmla="*/ 1 w 2"/>
                  <a:gd name="T31" fmla="*/ 2 h 2"/>
                  <a:gd name="T32" fmla="*/ 1 w 2"/>
                  <a:gd name="T33" fmla="*/ 2 h 2"/>
                  <a:gd name="T34" fmla="*/ 2 w 2"/>
                  <a:gd name="T35" fmla="*/ 2 h 2"/>
                  <a:gd name="T36" fmla="*/ 2 w 2"/>
                  <a:gd name="T37" fmla="*/ 1 h 2"/>
                  <a:gd name="T38" fmla="*/ 2 w 2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54" name="Freeform 415"/>
              <p:cNvSpPr>
                <a:spLocks/>
              </p:cNvSpPr>
              <p:nvPr/>
            </p:nvSpPr>
            <p:spPr bwMode="auto">
              <a:xfrm>
                <a:off x="2189" y="572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55" name="Freeform 416"/>
              <p:cNvSpPr>
                <a:spLocks/>
              </p:cNvSpPr>
              <p:nvPr/>
            </p:nvSpPr>
            <p:spPr bwMode="auto">
              <a:xfrm>
                <a:off x="2189" y="572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0 h 1"/>
                  <a:gd name="T16" fmla="*/ 0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1 h 1"/>
                  <a:gd name="T30" fmla="*/ 0 w 1"/>
                  <a:gd name="T31" fmla="*/ 1 h 1"/>
                  <a:gd name="T32" fmla="*/ 0 w 1"/>
                  <a:gd name="T33" fmla="*/ 1 h 1"/>
                  <a:gd name="T34" fmla="*/ 1 w 1"/>
                  <a:gd name="T35" fmla="*/ 0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56" name="Freeform 417"/>
              <p:cNvSpPr>
                <a:spLocks/>
              </p:cNvSpPr>
              <p:nvPr/>
            </p:nvSpPr>
            <p:spPr bwMode="auto">
              <a:xfrm>
                <a:off x="2184" y="572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57" name="Freeform 418"/>
              <p:cNvSpPr>
                <a:spLocks/>
              </p:cNvSpPr>
              <p:nvPr/>
            </p:nvSpPr>
            <p:spPr bwMode="auto">
              <a:xfrm>
                <a:off x="2184" y="572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1 h 1"/>
                  <a:gd name="T30" fmla="*/ 0 w 1"/>
                  <a:gd name="T31" fmla="*/ 1 h 1"/>
                  <a:gd name="T32" fmla="*/ 1 w 1"/>
                  <a:gd name="T33" fmla="*/ 1 h 1"/>
                  <a:gd name="T34" fmla="*/ 1 w 1"/>
                  <a:gd name="T35" fmla="*/ 0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58" name="Freeform 419"/>
              <p:cNvSpPr>
                <a:spLocks/>
              </p:cNvSpPr>
              <p:nvPr/>
            </p:nvSpPr>
            <p:spPr bwMode="auto">
              <a:xfrm>
                <a:off x="2182" y="57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59" name="Freeform 420"/>
              <p:cNvSpPr>
                <a:spLocks/>
              </p:cNvSpPr>
              <p:nvPr/>
            </p:nvSpPr>
            <p:spPr bwMode="auto">
              <a:xfrm>
                <a:off x="2182" y="57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1 h 1"/>
                  <a:gd name="T30" fmla="*/ 0 w 1"/>
                  <a:gd name="T31" fmla="*/ 1 h 1"/>
                  <a:gd name="T32" fmla="*/ 0 w 1"/>
                  <a:gd name="T33" fmla="*/ 1 h 1"/>
                  <a:gd name="T34" fmla="*/ 1 w 1"/>
                  <a:gd name="T35" fmla="*/ 0 h 1"/>
                  <a:gd name="T36" fmla="*/ 1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60" name="Freeform 421"/>
              <p:cNvSpPr>
                <a:spLocks/>
              </p:cNvSpPr>
              <p:nvPr/>
            </p:nvSpPr>
            <p:spPr bwMode="auto">
              <a:xfrm>
                <a:off x="2205" y="591"/>
                <a:ext cx="5" cy="7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2 h 3"/>
                  <a:gd name="T4" fmla="*/ 1 w 2"/>
                  <a:gd name="T5" fmla="*/ 2 h 3"/>
                  <a:gd name="T6" fmla="*/ 1 w 2"/>
                  <a:gd name="T7" fmla="*/ 1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1" y="3"/>
                      <a:pt x="1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61" name="Freeform 422"/>
              <p:cNvSpPr>
                <a:spLocks/>
              </p:cNvSpPr>
              <p:nvPr/>
            </p:nvSpPr>
            <p:spPr bwMode="auto">
              <a:xfrm>
                <a:off x="2205" y="591"/>
                <a:ext cx="5" cy="7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1 h 3"/>
                  <a:gd name="T4" fmla="*/ 2 w 2"/>
                  <a:gd name="T5" fmla="*/ 1 h 3"/>
                  <a:gd name="T6" fmla="*/ 2 w 2"/>
                  <a:gd name="T7" fmla="*/ 2 h 3"/>
                  <a:gd name="T8" fmla="*/ 1 w 2"/>
                  <a:gd name="T9" fmla="*/ 2 h 3"/>
                  <a:gd name="T10" fmla="*/ 1 w 2"/>
                  <a:gd name="T11" fmla="*/ 2 h 3"/>
                  <a:gd name="T12" fmla="*/ 0 w 2"/>
                  <a:gd name="T13" fmla="*/ 2 h 3"/>
                  <a:gd name="T14" fmla="*/ 1 w 2"/>
                  <a:gd name="T15" fmla="*/ 1 h 3"/>
                  <a:gd name="T16" fmla="*/ 1 w 2"/>
                  <a:gd name="T17" fmla="*/ 0 h 3"/>
                  <a:gd name="T18" fmla="*/ 2 w 2"/>
                  <a:gd name="T19" fmla="*/ 1 h 3"/>
                  <a:gd name="T20" fmla="*/ 2 w 2"/>
                  <a:gd name="T21" fmla="*/ 1 h 3"/>
                  <a:gd name="T22" fmla="*/ 2 w 2"/>
                  <a:gd name="T23" fmla="*/ 1 h 3"/>
                  <a:gd name="T24" fmla="*/ 1 w 2"/>
                  <a:gd name="T25" fmla="*/ 0 h 3"/>
                  <a:gd name="T26" fmla="*/ 1 w 2"/>
                  <a:gd name="T27" fmla="*/ 1 h 3"/>
                  <a:gd name="T28" fmla="*/ 0 w 2"/>
                  <a:gd name="T29" fmla="*/ 2 h 3"/>
                  <a:gd name="T30" fmla="*/ 1 w 2"/>
                  <a:gd name="T31" fmla="*/ 2 h 3"/>
                  <a:gd name="T32" fmla="*/ 1 w 2"/>
                  <a:gd name="T33" fmla="*/ 2 h 3"/>
                  <a:gd name="T34" fmla="*/ 2 w 2"/>
                  <a:gd name="T35" fmla="*/ 2 h 3"/>
                  <a:gd name="T36" fmla="*/ 2 w 2"/>
                  <a:gd name="T37" fmla="*/ 1 h 3"/>
                  <a:gd name="T38" fmla="*/ 2 w 2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62" name="Freeform 423"/>
              <p:cNvSpPr>
                <a:spLocks/>
              </p:cNvSpPr>
              <p:nvPr/>
            </p:nvSpPr>
            <p:spPr bwMode="auto">
              <a:xfrm>
                <a:off x="2179" y="57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63" name="Freeform 424"/>
              <p:cNvSpPr>
                <a:spLocks/>
              </p:cNvSpPr>
              <p:nvPr/>
            </p:nvSpPr>
            <p:spPr bwMode="auto">
              <a:xfrm>
                <a:off x="2179" y="57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0 h 1"/>
                  <a:gd name="T9" fmla="*/ 0 h 1"/>
                  <a:gd name="T10" fmla="*/ 0 h 1"/>
                  <a:gd name="T11" fmla="*/ 0 h 1"/>
                  <a:gd name="T12" fmla="*/ 0 h 1"/>
                  <a:gd name="T13" fmla="*/ 1 h 1"/>
                  <a:gd name="T14" fmla="*/ 1 h 1"/>
                  <a:gd name="T15" fmla="*/ 1 h 1"/>
                  <a:gd name="T16" fmla="*/ 1 h 1"/>
                  <a:gd name="T17" fmla="*/ 1 h 1"/>
                  <a:gd name="T18" fmla="*/ 0 h 1"/>
                  <a:gd name="T19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64" name="Freeform 425"/>
              <p:cNvSpPr>
                <a:spLocks/>
              </p:cNvSpPr>
              <p:nvPr/>
            </p:nvSpPr>
            <p:spPr bwMode="auto">
              <a:xfrm>
                <a:off x="2045" y="520"/>
                <a:ext cx="139" cy="83"/>
              </a:xfrm>
              <a:custGeom>
                <a:avLst/>
                <a:gdLst>
                  <a:gd name="T0" fmla="*/ 0 w 59"/>
                  <a:gd name="T1" fmla="*/ 1 h 35"/>
                  <a:gd name="T2" fmla="*/ 28 w 59"/>
                  <a:gd name="T3" fmla="*/ 22 h 35"/>
                  <a:gd name="T4" fmla="*/ 1 w 59"/>
                  <a:gd name="T5" fmla="*/ 0 h 35"/>
                  <a:gd name="T6" fmla="*/ 59 w 59"/>
                  <a:gd name="T7" fmla="*/ 24 h 35"/>
                  <a:gd name="T8" fmla="*/ 3 w 59"/>
                  <a:gd name="T9" fmla="*/ 8 h 35"/>
                  <a:gd name="T10" fmla="*/ 0 w 59"/>
                  <a:gd name="T11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35">
                    <a:moveTo>
                      <a:pt x="0" y="1"/>
                    </a:moveTo>
                    <a:cubicBezTo>
                      <a:pt x="8" y="12"/>
                      <a:pt x="15" y="21"/>
                      <a:pt x="28" y="22"/>
                    </a:cubicBezTo>
                    <a:cubicBezTo>
                      <a:pt x="15" y="17"/>
                      <a:pt x="11" y="9"/>
                      <a:pt x="1" y="0"/>
                    </a:cubicBezTo>
                    <a:cubicBezTo>
                      <a:pt x="23" y="7"/>
                      <a:pt x="33" y="24"/>
                      <a:pt x="59" y="24"/>
                    </a:cubicBezTo>
                    <a:cubicBezTo>
                      <a:pt x="48" y="30"/>
                      <a:pt x="14" y="35"/>
                      <a:pt x="3" y="8"/>
                    </a:cubicBezTo>
                    <a:cubicBezTo>
                      <a:pt x="1" y="4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65" name="Freeform 426"/>
              <p:cNvSpPr>
                <a:spLocks/>
              </p:cNvSpPr>
              <p:nvPr/>
            </p:nvSpPr>
            <p:spPr bwMode="auto">
              <a:xfrm>
                <a:off x="2047" y="478"/>
                <a:ext cx="113" cy="82"/>
              </a:xfrm>
              <a:custGeom>
                <a:avLst/>
                <a:gdLst>
                  <a:gd name="T0" fmla="*/ 0 w 48"/>
                  <a:gd name="T1" fmla="*/ 16 h 35"/>
                  <a:gd name="T2" fmla="*/ 29 w 48"/>
                  <a:gd name="T3" fmla="*/ 18 h 35"/>
                  <a:gd name="T4" fmla="*/ 0 w 48"/>
                  <a:gd name="T5" fmla="*/ 17 h 35"/>
                  <a:gd name="T6" fmla="*/ 48 w 48"/>
                  <a:gd name="T7" fmla="*/ 35 h 35"/>
                  <a:gd name="T8" fmla="*/ 5 w 48"/>
                  <a:gd name="T9" fmla="*/ 11 h 35"/>
                  <a:gd name="T10" fmla="*/ 0 w 48"/>
                  <a:gd name="T11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5">
                    <a:moveTo>
                      <a:pt x="0" y="16"/>
                    </a:moveTo>
                    <a:cubicBezTo>
                      <a:pt x="11" y="14"/>
                      <a:pt x="20" y="11"/>
                      <a:pt x="29" y="18"/>
                    </a:cubicBezTo>
                    <a:cubicBezTo>
                      <a:pt x="18" y="13"/>
                      <a:pt x="11" y="17"/>
                      <a:pt x="0" y="17"/>
                    </a:cubicBezTo>
                    <a:cubicBezTo>
                      <a:pt x="23" y="27"/>
                      <a:pt x="36" y="21"/>
                      <a:pt x="48" y="35"/>
                    </a:cubicBezTo>
                    <a:cubicBezTo>
                      <a:pt x="40" y="21"/>
                      <a:pt x="25" y="0"/>
                      <a:pt x="5" y="11"/>
                    </a:cubicBezTo>
                    <a:cubicBezTo>
                      <a:pt x="2" y="13"/>
                      <a:pt x="1" y="16"/>
                      <a:pt x="0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66" name="Freeform 427"/>
              <p:cNvSpPr>
                <a:spLocks/>
              </p:cNvSpPr>
              <p:nvPr/>
            </p:nvSpPr>
            <p:spPr bwMode="auto">
              <a:xfrm>
                <a:off x="2116" y="496"/>
                <a:ext cx="115" cy="78"/>
              </a:xfrm>
              <a:custGeom>
                <a:avLst/>
                <a:gdLst>
                  <a:gd name="T0" fmla="*/ 44 w 49"/>
                  <a:gd name="T1" fmla="*/ 1 h 33"/>
                  <a:gd name="T2" fmla="*/ 48 w 49"/>
                  <a:gd name="T3" fmla="*/ 8 h 33"/>
                  <a:gd name="T4" fmla="*/ 47 w 49"/>
                  <a:gd name="T5" fmla="*/ 15 h 33"/>
                  <a:gd name="T6" fmla="*/ 9 w 49"/>
                  <a:gd name="T7" fmla="*/ 27 h 33"/>
                  <a:gd name="T8" fmla="*/ 1 w 49"/>
                  <a:gd name="T9" fmla="*/ 23 h 33"/>
                  <a:gd name="T10" fmla="*/ 0 w 49"/>
                  <a:gd name="T11" fmla="*/ 22 h 33"/>
                  <a:gd name="T12" fmla="*/ 23 w 49"/>
                  <a:gd name="T13" fmla="*/ 29 h 33"/>
                  <a:gd name="T14" fmla="*/ 42 w 49"/>
                  <a:gd name="T15" fmla="*/ 22 h 33"/>
                  <a:gd name="T16" fmla="*/ 48 w 49"/>
                  <a:gd name="T17" fmla="*/ 13 h 33"/>
                  <a:gd name="T18" fmla="*/ 47 w 49"/>
                  <a:gd name="T19" fmla="*/ 4 h 33"/>
                  <a:gd name="T20" fmla="*/ 44 w 49"/>
                  <a:gd name="T21" fmla="*/ 1 h 33"/>
                  <a:gd name="T22" fmla="*/ 40 w 49"/>
                  <a:gd name="T23" fmla="*/ 2 h 33"/>
                  <a:gd name="T24" fmla="*/ 38 w 49"/>
                  <a:gd name="T25" fmla="*/ 5 h 33"/>
                  <a:gd name="T26" fmla="*/ 38 w 49"/>
                  <a:gd name="T27" fmla="*/ 6 h 33"/>
                  <a:gd name="T28" fmla="*/ 38 w 49"/>
                  <a:gd name="T29" fmla="*/ 6 h 33"/>
                  <a:gd name="T30" fmla="*/ 38 w 49"/>
                  <a:gd name="T31" fmla="*/ 5 h 33"/>
                  <a:gd name="T32" fmla="*/ 40 w 49"/>
                  <a:gd name="T33" fmla="*/ 1 h 33"/>
                  <a:gd name="T34" fmla="*/ 44 w 49"/>
                  <a:gd name="T3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33">
                    <a:moveTo>
                      <a:pt x="44" y="1"/>
                    </a:moveTo>
                    <a:cubicBezTo>
                      <a:pt x="47" y="2"/>
                      <a:pt x="48" y="6"/>
                      <a:pt x="48" y="8"/>
                    </a:cubicBezTo>
                    <a:cubicBezTo>
                      <a:pt x="49" y="11"/>
                      <a:pt x="48" y="13"/>
                      <a:pt x="47" y="15"/>
                    </a:cubicBezTo>
                    <a:cubicBezTo>
                      <a:pt x="42" y="28"/>
                      <a:pt x="25" y="33"/>
                      <a:pt x="9" y="27"/>
                    </a:cubicBezTo>
                    <a:cubicBezTo>
                      <a:pt x="6" y="26"/>
                      <a:pt x="4" y="24"/>
                      <a:pt x="1" y="23"/>
                    </a:cubicBezTo>
                    <a:cubicBezTo>
                      <a:pt x="1" y="22"/>
                      <a:pt x="1" y="22"/>
                      <a:pt x="0" y="22"/>
                    </a:cubicBezTo>
                    <a:cubicBezTo>
                      <a:pt x="7" y="26"/>
                      <a:pt x="15" y="29"/>
                      <a:pt x="23" y="29"/>
                    </a:cubicBezTo>
                    <a:cubicBezTo>
                      <a:pt x="31" y="29"/>
                      <a:pt x="38" y="26"/>
                      <a:pt x="42" y="22"/>
                    </a:cubicBezTo>
                    <a:cubicBezTo>
                      <a:pt x="45" y="19"/>
                      <a:pt x="47" y="17"/>
                      <a:pt x="48" y="13"/>
                    </a:cubicBezTo>
                    <a:cubicBezTo>
                      <a:pt x="49" y="10"/>
                      <a:pt x="49" y="7"/>
                      <a:pt x="47" y="4"/>
                    </a:cubicBezTo>
                    <a:cubicBezTo>
                      <a:pt x="46" y="3"/>
                      <a:pt x="45" y="2"/>
                      <a:pt x="44" y="1"/>
                    </a:cubicBezTo>
                    <a:cubicBezTo>
                      <a:pt x="42" y="1"/>
                      <a:pt x="41" y="1"/>
                      <a:pt x="40" y="2"/>
                    </a:cubicBezTo>
                    <a:cubicBezTo>
                      <a:pt x="39" y="3"/>
                      <a:pt x="38" y="4"/>
                      <a:pt x="38" y="5"/>
                    </a:cubicBezTo>
                    <a:cubicBezTo>
                      <a:pt x="38" y="5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3"/>
                      <a:pt x="39" y="2"/>
                      <a:pt x="40" y="1"/>
                    </a:cubicBezTo>
                    <a:cubicBezTo>
                      <a:pt x="41" y="0"/>
                      <a:pt x="42" y="0"/>
                      <a:pt x="44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67" name="Freeform 428"/>
              <p:cNvSpPr>
                <a:spLocks/>
              </p:cNvSpPr>
              <p:nvPr/>
            </p:nvSpPr>
            <p:spPr bwMode="auto">
              <a:xfrm>
                <a:off x="2179" y="560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0 w 3"/>
                  <a:gd name="T3" fmla="*/ 3 h 4"/>
                  <a:gd name="T4" fmla="*/ 0 w 3"/>
                  <a:gd name="T5" fmla="*/ 0 h 4"/>
                  <a:gd name="T6" fmla="*/ 3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1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68" name="Freeform 429"/>
              <p:cNvSpPr>
                <a:spLocks/>
              </p:cNvSpPr>
              <p:nvPr/>
            </p:nvSpPr>
            <p:spPr bwMode="auto">
              <a:xfrm>
                <a:off x="2179" y="560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3 w 3"/>
                  <a:gd name="T3" fmla="*/ 3 h 4"/>
                  <a:gd name="T4" fmla="*/ 2 w 3"/>
                  <a:gd name="T5" fmla="*/ 4 h 4"/>
                  <a:gd name="T6" fmla="*/ 0 w 3"/>
                  <a:gd name="T7" fmla="*/ 3 h 4"/>
                  <a:gd name="T8" fmla="*/ 0 w 3"/>
                  <a:gd name="T9" fmla="*/ 2 h 4"/>
                  <a:gd name="T10" fmla="*/ 0 w 3"/>
                  <a:gd name="T11" fmla="*/ 0 h 4"/>
                  <a:gd name="T12" fmla="*/ 1 w 3"/>
                  <a:gd name="T13" fmla="*/ 0 h 4"/>
                  <a:gd name="T14" fmla="*/ 3 w 3"/>
                  <a:gd name="T15" fmla="*/ 0 h 4"/>
                  <a:gd name="T16" fmla="*/ 3 w 3"/>
                  <a:gd name="T17" fmla="*/ 2 h 4"/>
                  <a:gd name="T18" fmla="*/ 3 w 3"/>
                  <a:gd name="T19" fmla="*/ 3 h 4"/>
                  <a:gd name="T20" fmla="*/ 3 w 3"/>
                  <a:gd name="T21" fmla="*/ 3 h 4"/>
                  <a:gd name="T22" fmla="*/ 3 w 3"/>
                  <a:gd name="T23" fmla="*/ 3 h 4"/>
                  <a:gd name="T24" fmla="*/ 3 w 3"/>
                  <a:gd name="T25" fmla="*/ 2 h 4"/>
                  <a:gd name="T26" fmla="*/ 3 w 3"/>
                  <a:gd name="T27" fmla="*/ 0 h 4"/>
                  <a:gd name="T28" fmla="*/ 1 w 3"/>
                  <a:gd name="T29" fmla="*/ 0 h 4"/>
                  <a:gd name="T30" fmla="*/ 0 w 3"/>
                  <a:gd name="T31" fmla="*/ 0 h 4"/>
                  <a:gd name="T32" fmla="*/ 0 w 3"/>
                  <a:gd name="T33" fmla="*/ 2 h 4"/>
                  <a:gd name="T34" fmla="*/ 0 w 3"/>
                  <a:gd name="T35" fmla="*/ 3 h 4"/>
                  <a:gd name="T36" fmla="*/ 2 w 3"/>
                  <a:gd name="T37" fmla="*/ 4 h 4"/>
                  <a:gd name="T38" fmla="*/ 3 w 3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69" name="Freeform 430"/>
              <p:cNvSpPr>
                <a:spLocks/>
              </p:cNvSpPr>
              <p:nvPr/>
            </p:nvSpPr>
            <p:spPr bwMode="auto">
              <a:xfrm>
                <a:off x="2191" y="556"/>
                <a:ext cx="10" cy="11"/>
              </a:xfrm>
              <a:custGeom>
                <a:avLst/>
                <a:gdLst>
                  <a:gd name="T0" fmla="*/ 3 w 4"/>
                  <a:gd name="T1" fmla="*/ 4 h 5"/>
                  <a:gd name="T2" fmla="*/ 1 w 4"/>
                  <a:gd name="T3" fmla="*/ 4 h 5"/>
                  <a:gd name="T4" fmla="*/ 1 w 4"/>
                  <a:gd name="T5" fmla="*/ 1 h 5"/>
                  <a:gd name="T6" fmla="*/ 3 w 4"/>
                  <a:gd name="T7" fmla="*/ 1 h 5"/>
                  <a:gd name="T8" fmla="*/ 3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4" y="2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70" name="Freeform 431"/>
              <p:cNvSpPr>
                <a:spLocks/>
              </p:cNvSpPr>
              <p:nvPr/>
            </p:nvSpPr>
            <p:spPr bwMode="auto">
              <a:xfrm>
                <a:off x="2191" y="556"/>
                <a:ext cx="7" cy="11"/>
              </a:xfrm>
              <a:custGeom>
                <a:avLst/>
                <a:gdLst>
                  <a:gd name="T0" fmla="*/ 3 w 3"/>
                  <a:gd name="T1" fmla="*/ 4 h 5"/>
                  <a:gd name="T2" fmla="*/ 3 w 3"/>
                  <a:gd name="T3" fmla="*/ 4 h 5"/>
                  <a:gd name="T4" fmla="*/ 2 w 3"/>
                  <a:gd name="T5" fmla="*/ 5 h 5"/>
                  <a:gd name="T6" fmla="*/ 1 w 3"/>
                  <a:gd name="T7" fmla="*/ 4 h 5"/>
                  <a:gd name="T8" fmla="*/ 0 w 3"/>
                  <a:gd name="T9" fmla="*/ 3 h 5"/>
                  <a:gd name="T10" fmla="*/ 1 w 3"/>
                  <a:gd name="T11" fmla="*/ 1 h 5"/>
                  <a:gd name="T12" fmla="*/ 2 w 3"/>
                  <a:gd name="T13" fmla="*/ 1 h 5"/>
                  <a:gd name="T14" fmla="*/ 3 w 3"/>
                  <a:gd name="T15" fmla="*/ 1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4 h 5"/>
                  <a:gd name="T22" fmla="*/ 3 w 3"/>
                  <a:gd name="T23" fmla="*/ 4 h 5"/>
                  <a:gd name="T24" fmla="*/ 3 w 3"/>
                  <a:gd name="T25" fmla="*/ 3 h 5"/>
                  <a:gd name="T26" fmla="*/ 3 w 3"/>
                  <a:gd name="T27" fmla="*/ 1 h 5"/>
                  <a:gd name="T28" fmla="*/ 2 w 3"/>
                  <a:gd name="T29" fmla="*/ 0 h 5"/>
                  <a:gd name="T30" fmla="*/ 1 w 3"/>
                  <a:gd name="T31" fmla="*/ 1 h 5"/>
                  <a:gd name="T32" fmla="*/ 0 w 3"/>
                  <a:gd name="T33" fmla="*/ 3 h 5"/>
                  <a:gd name="T34" fmla="*/ 1 w 3"/>
                  <a:gd name="T35" fmla="*/ 4 h 5"/>
                  <a:gd name="T36" fmla="*/ 2 w 3"/>
                  <a:gd name="T37" fmla="*/ 5 h 5"/>
                  <a:gd name="T38" fmla="*/ 3 w 3"/>
                  <a:gd name="T3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2" y="5"/>
                      <a:pt x="2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3" y="5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71" name="Freeform 432"/>
              <p:cNvSpPr>
                <a:spLocks/>
              </p:cNvSpPr>
              <p:nvPr/>
            </p:nvSpPr>
            <p:spPr bwMode="auto">
              <a:xfrm>
                <a:off x="2212" y="546"/>
                <a:ext cx="5" cy="10"/>
              </a:xfrm>
              <a:custGeom>
                <a:avLst/>
                <a:gdLst>
                  <a:gd name="T0" fmla="*/ 2 w 2"/>
                  <a:gd name="T1" fmla="*/ 3 h 4"/>
                  <a:gd name="T2" fmla="*/ 0 w 2"/>
                  <a:gd name="T3" fmla="*/ 3 h 4"/>
                  <a:gd name="T4" fmla="*/ 0 w 2"/>
                  <a:gd name="T5" fmla="*/ 1 h 4"/>
                  <a:gd name="T6" fmla="*/ 2 w 2"/>
                  <a:gd name="T7" fmla="*/ 1 h 4"/>
                  <a:gd name="T8" fmla="*/ 2 w 2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1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72" name="Freeform 433"/>
              <p:cNvSpPr>
                <a:spLocks/>
              </p:cNvSpPr>
              <p:nvPr/>
            </p:nvSpPr>
            <p:spPr bwMode="auto">
              <a:xfrm>
                <a:off x="2212" y="546"/>
                <a:ext cx="5" cy="7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3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2 h 3"/>
                  <a:gd name="T10" fmla="*/ 0 w 2"/>
                  <a:gd name="T11" fmla="*/ 1 h 3"/>
                  <a:gd name="T12" fmla="*/ 1 w 2"/>
                  <a:gd name="T13" fmla="*/ 0 h 3"/>
                  <a:gd name="T14" fmla="*/ 2 w 2"/>
                  <a:gd name="T15" fmla="*/ 1 h 3"/>
                  <a:gd name="T16" fmla="*/ 2 w 2"/>
                  <a:gd name="T17" fmla="*/ 2 h 3"/>
                  <a:gd name="T18" fmla="*/ 2 w 2"/>
                  <a:gd name="T19" fmla="*/ 3 h 3"/>
                  <a:gd name="T20" fmla="*/ 2 w 2"/>
                  <a:gd name="T21" fmla="*/ 3 h 3"/>
                  <a:gd name="T22" fmla="*/ 2 w 2"/>
                  <a:gd name="T23" fmla="*/ 3 h 3"/>
                  <a:gd name="T24" fmla="*/ 2 w 2"/>
                  <a:gd name="T25" fmla="*/ 2 h 3"/>
                  <a:gd name="T26" fmla="*/ 2 w 2"/>
                  <a:gd name="T27" fmla="*/ 1 h 3"/>
                  <a:gd name="T28" fmla="*/ 1 w 2"/>
                  <a:gd name="T29" fmla="*/ 0 h 3"/>
                  <a:gd name="T30" fmla="*/ 0 w 2"/>
                  <a:gd name="T31" fmla="*/ 1 h 3"/>
                  <a:gd name="T32" fmla="*/ 0 w 2"/>
                  <a:gd name="T33" fmla="*/ 2 h 3"/>
                  <a:gd name="T34" fmla="*/ 0 w 2"/>
                  <a:gd name="T35" fmla="*/ 3 h 3"/>
                  <a:gd name="T36" fmla="*/ 1 w 2"/>
                  <a:gd name="T37" fmla="*/ 3 h 3"/>
                  <a:gd name="T38" fmla="*/ 2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73" name="Freeform 434"/>
              <p:cNvSpPr>
                <a:spLocks/>
              </p:cNvSpPr>
              <p:nvPr/>
            </p:nvSpPr>
            <p:spPr bwMode="auto">
              <a:xfrm>
                <a:off x="2203" y="553"/>
                <a:ext cx="7" cy="10"/>
              </a:xfrm>
              <a:custGeom>
                <a:avLst/>
                <a:gdLst>
                  <a:gd name="T0" fmla="*/ 2 w 3"/>
                  <a:gd name="T1" fmla="*/ 3 h 4"/>
                  <a:gd name="T2" fmla="*/ 0 w 3"/>
                  <a:gd name="T3" fmla="*/ 3 h 4"/>
                  <a:gd name="T4" fmla="*/ 0 w 3"/>
                  <a:gd name="T5" fmla="*/ 0 h 4"/>
                  <a:gd name="T6" fmla="*/ 2 w 3"/>
                  <a:gd name="T7" fmla="*/ 0 h 4"/>
                  <a:gd name="T8" fmla="*/ 2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3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74" name="Freeform 435"/>
              <p:cNvSpPr>
                <a:spLocks/>
              </p:cNvSpPr>
              <p:nvPr/>
            </p:nvSpPr>
            <p:spPr bwMode="auto">
              <a:xfrm>
                <a:off x="2203" y="553"/>
                <a:ext cx="7" cy="10"/>
              </a:xfrm>
              <a:custGeom>
                <a:avLst/>
                <a:gdLst>
                  <a:gd name="T0" fmla="*/ 2 w 3"/>
                  <a:gd name="T1" fmla="*/ 3 h 4"/>
                  <a:gd name="T2" fmla="*/ 2 w 3"/>
                  <a:gd name="T3" fmla="*/ 3 h 4"/>
                  <a:gd name="T4" fmla="*/ 1 w 3"/>
                  <a:gd name="T5" fmla="*/ 3 h 4"/>
                  <a:gd name="T6" fmla="*/ 0 w 3"/>
                  <a:gd name="T7" fmla="*/ 3 h 4"/>
                  <a:gd name="T8" fmla="*/ 0 w 3"/>
                  <a:gd name="T9" fmla="*/ 2 h 4"/>
                  <a:gd name="T10" fmla="*/ 0 w 3"/>
                  <a:gd name="T11" fmla="*/ 0 h 4"/>
                  <a:gd name="T12" fmla="*/ 1 w 3"/>
                  <a:gd name="T13" fmla="*/ 0 h 4"/>
                  <a:gd name="T14" fmla="*/ 2 w 3"/>
                  <a:gd name="T15" fmla="*/ 0 h 4"/>
                  <a:gd name="T16" fmla="*/ 3 w 3"/>
                  <a:gd name="T17" fmla="*/ 2 h 4"/>
                  <a:gd name="T18" fmla="*/ 2 w 3"/>
                  <a:gd name="T19" fmla="*/ 3 h 4"/>
                  <a:gd name="T20" fmla="*/ 2 w 3"/>
                  <a:gd name="T21" fmla="*/ 3 h 4"/>
                  <a:gd name="T22" fmla="*/ 2 w 3"/>
                  <a:gd name="T23" fmla="*/ 3 h 4"/>
                  <a:gd name="T24" fmla="*/ 3 w 3"/>
                  <a:gd name="T25" fmla="*/ 2 h 4"/>
                  <a:gd name="T26" fmla="*/ 2 w 3"/>
                  <a:gd name="T27" fmla="*/ 0 h 4"/>
                  <a:gd name="T28" fmla="*/ 1 w 3"/>
                  <a:gd name="T29" fmla="*/ 0 h 4"/>
                  <a:gd name="T30" fmla="*/ 0 w 3"/>
                  <a:gd name="T31" fmla="*/ 0 h 4"/>
                  <a:gd name="T32" fmla="*/ 0 w 3"/>
                  <a:gd name="T33" fmla="*/ 2 h 4"/>
                  <a:gd name="T34" fmla="*/ 0 w 3"/>
                  <a:gd name="T35" fmla="*/ 3 h 4"/>
                  <a:gd name="T36" fmla="*/ 1 w 3"/>
                  <a:gd name="T37" fmla="*/ 3 h 4"/>
                  <a:gd name="T38" fmla="*/ 2 w 3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4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75" name="Freeform 436"/>
              <p:cNvSpPr>
                <a:spLocks/>
              </p:cNvSpPr>
              <p:nvPr/>
            </p:nvSpPr>
            <p:spPr bwMode="auto">
              <a:xfrm>
                <a:off x="2220" y="539"/>
                <a:ext cx="4" cy="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3 h 3"/>
                  <a:gd name="T4" fmla="*/ 0 w 2"/>
                  <a:gd name="T5" fmla="*/ 1 h 3"/>
                  <a:gd name="T6" fmla="*/ 1 w 2"/>
                  <a:gd name="T7" fmla="*/ 1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76" name="Freeform 437"/>
              <p:cNvSpPr>
                <a:spLocks/>
              </p:cNvSpPr>
              <p:nvPr/>
            </p:nvSpPr>
            <p:spPr bwMode="auto">
              <a:xfrm>
                <a:off x="2220" y="539"/>
                <a:ext cx="4" cy="7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2 h 3"/>
                  <a:gd name="T10" fmla="*/ 0 w 2"/>
                  <a:gd name="T11" fmla="*/ 1 h 3"/>
                  <a:gd name="T12" fmla="*/ 1 w 2"/>
                  <a:gd name="T13" fmla="*/ 0 h 3"/>
                  <a:gd name="T14" fmla="*/ 1 w 2"/>
                  <a:gd name="T15" fmla="*/ 1 h 3"/>
                  <a:gd name="T16" fmla="*/ 2 w 2"/>
                  <a:gd name="T17" fmla="*/ 2 h 3"/>
                  <a:gd name="T18" fmla="*/ 1 w 2"/>
                  <a:gd name="T19" fmla="*/ 3 h 3"/>
                  <a:gd name="T20" fmla="*/ 1 w 2"/>
                  <a:gd name="T21" fmla="*/ 3 h 3"/>
                  <a:gd name="T22" fmla="*/ 1 w 2"/>
                  <a:gd name="T23" fmla="*/ 3 h 3"/>
                  <a:gd name="T24" fmla="*/ 2 w 2"/>
                  <a:gd name="T25" fmla="*/ 2 h 3"/>
                  <a:gd name="T26" fmla="*/ 1 w 2"/>
                  <a:gd name="T27" fmla="*/ 1 h 3"/>
                  <a:gd name="T28" fmla="*/ 1 w 2"/>
                  <a:gd name="T29" fmla="*/ 0 h 3"/>
                  <a:gd name="T30" fmla="*/ 0 w 2"/>
                  <a:gd name="T31" fmla="*/ 1 h 3"/>
                  <a:gd name="T32" fmla="*/ 0 w 2"/>
                  <a:gd name="T33" fmla="*/ 2 h 3"/>
                  <a:gd name="T34" fmla="*/ 0 w 2"/>
                  <a:gd name="T35" fmla="*/ 3 h 3"/>
                  <a:gd name="T36" fmla="*/ 1 w 2"/>
                  <a:gd name="T37" fmla="*/ 3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77" name="Freeform 438"/>
              <p:cNvSpPr>
                <a:spLocks/>
              </p:cNvSpPr>
              <p:nvPr/>
            </p:nvSpPr>
            <p:spPr bwMode="auto">
              <a:xfrm>
                <a:off x="2224" y="534"/>
                <a:ext cx="3" cy="5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1 w 1"/>
                  <a:gd name="T7" fmla="*/ 0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78" name="Freeform 439"/>
              <p:cNvSpPr>
                <a:spLocks/>
              </p:cNvSpPr>
              <p:nvPr/>
            </p:nvSpPr>
            <p:spPr bwMode="auto">
              <a:xfrm>
                <a:off x="2224" y="534"/>
                <a:ext cx="3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1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0 h 2"/>
                  <a:gd name="T16" fmla="*/ 1 w 1"/>
                  <a:gd name="T17" fmla="*/ 1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1 h 2"/>
                  <a:gd name="T26" fmla="*/ 1 w 1"/>
                  <a:gd name="T27" fmla="*/ 0 h 2"/>
                  <a:gd name="T28" fmla="*/ 0 w 1"/>
                  <a:gd name="T29" fmla="*/ 0 h 2"/>
                  <a:gd name="T30" fmla="*/ 0 w 1"/>
                  <a:gd name="T31" fmla="*/ 0 h 2"/>
                  <a:gd name="T32" fmla="*/ 0 w 1"/>
                  <a:gd name="T33" fmla="*/ 1 h 2"/>
                  <a:gd name="T34" fmla="*/ 0 w 1"/>
                  <a:gd name="T35" fmla="*/ 2 h 2"/>
                  <a:gd name="T36" fmla="*/ 0 w 1"/>
                  <a:gd name="T37" fmla="*/ 2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79" name="Freeform 440"/>
              <p:cNvSpPr>
                <a:spLocks/>
              </p:cNvSpPr>
              <p:nvPr/>
            </p:nvSpPr>
            <p:spPr bwMode="auto">
              <a:xfrm>
                <a:off x="2227" y="527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80" name="Freeform 441"/>
              <p:cNvSpPr>
                <a:spLocks/>
              </p:cNvSpPr>
              <p:nvPr/>
            </p:nvSpPr>
            <p:spPr bwMode="auto">
              <a:xfrm>
                <a:off x="2227" y="527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2 h 2"/>
                  <a:gd name="T6" fmla="*/ 0 w 1"/>
                  <a:gd name="T7" fmla="*/ 1 h 2"/>
                  <a:gd name="T8" fmla="*/ 0 w 1"/>
                  <a:gd name="T9" fmla="*/ 1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0 h 2"/>
                  <a:gd name="T16" fmla="*/ 1 w 1"/>
                  <a:gd name="T17" fmla="*/ 1 h 2"/>
                  <a:gd name="T18" fmla="*/ 1 w 1"/>
                  <a:gd name="T19" fmla="*/ 1 h 2"/>
                  <a:gd name="T20" fmla="*/ 1 w 1"/>
                  <a:gd name="T21" fmla="*/ 1 h 2"/>
                  <a:gd name="T22" fmla="*/ 1 w 1"/>
                  <a:gd name="T23" fmla="*/ 1 h 2"/>
                  <a:gd name="T24" fmla="*/ 1 w 1"/>
                  <a:gd name="T25" fmla="*/ 1 h 2"/>
                  <a:gd name="T26" fmla="*/ 1 w 1"/>
                  <a:gd name="T27" fmla="*/ 0 h 2"/>
                  <a:gd name="T28" fmla="*/ 0 w 1"/>
                  <a:gd name="T29" fmla="*/ 0 h 2"/>
                  <a:gd name="T30" fmla="*/ 0 w 1"/>
                  <a:gd name="T31" fmla="*/ 0 h 2"/>
                  <a:gd name="T32" fmla="*/ 0 w 1"/>
                  <a:gd name="T33" fmla="*/ 1 h 2"/>
                  <a:gd name="T34" fmla="*/ 0 w 1"/>
                  <a:gd name="T35" fmla="*/ 1 h 2"/>
                  <a:gd name="T36" fmla="*/ 1 w 1"/>
                  <a:gd name="T37" fmla="*/ 2 h 2"/>
                  <a:gd name="T38" fmla="*/ 1 w 1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81" name="Freeform 442"/>
              <p:cNvSpPr>
                <a:spLocks/>
              </p:cNvSpPr>
              <p:nvPr/>
            </p:nvSpPr>
            <p:spPr bwMode="auto">
              <a:xfrm>
                <a:off x="2168" y="560"/>
                <a:ext cx="9" cy="12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3 h 5"/>
                  <a:gd name="T4" fmla="*/ 1 w 4"/>
                  <a:gd name="T5" fmla="*/ 1 h 5"/>
                  <a:gd name="T6" fmla="*/ 3 w 4"/>
                  <a:gd name="T7" fmla="*/ 1 h 5"/>
                  <a:gd name="T8" fmla="*/ 3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2" y="5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4" y="2"/>
                      <a:pt x="3" y="3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82" name="Freeform 443"/>
              <p:cNvSpPr>
                <a:spLocks/>
              </p:cNvSpPr>
              <p:nvPr/>
            </p:nvSpPr>
            <p:spPr bwMode="auto">
              <a:xfrm>
                <a:off x="2168" y="560"/>
                <a:ext cx="7" cy="10"/>
              </a:xfrm>
              <a:custGeom>
                <a:avLst/>
                <a:gdLst>
                  <a:gd name="T0" fmla="*/ 3 w 3"/>
                  <a:gd name="T1" fmla="*/ 4 h 4"/>
                  <a:gd name="T2" fmla="*/ 3 w 3"/>
                  <a:gd name="T3" fmla="*/ 4 h 4"/>
                  <a:gd name="T4" fmla="*/ 1 w 3"/>
                  <a:gd name="T5" fmla="*/ 4 h 4"/>
                  <a:gd name="T6" fmla="*/ 0 w 3"/>
                  <a:gd name="T7" fmla="*/ 3 h 4"/>
                  <a:gd name="T8" fmla="*/ 0 w 3"/>
                  <a:gd name="T9" fmla="*/ 2 h 4"/>
                  <a:gd name="T10" fmla="*/ 1 w 3"/>
                  <a:gd name="T11" fmla="*/ 1 h 4"/>
                  <a:gd name="T12" fmla="*/ 2 w 3"/>
                  <a:gd name="T13" fmla="*/ 0 h 4"/>
                  <a:gd name="T14" fmla="*/ 3 w 3"/>
                  <a:gd name="T15" fmla="*/ 1 h 4"/>
                  <a:gd name="T16" fmla="*/ 3 w 3"/>
                  <a:gd name="T17" fmla="*/ 3 h 4"/>
                  <a:gd name="T18" fmla="*/ 3 w 3"/>
                  <a:gd name="T19" fmla="*/ 4 h 4"/>
                  <a:gd name="T20" fmla="*/ 3 w 3"/>
                  <a:gd name="T21" fmla="*/ 4 h 4"/>
                  <a:gd name="T22" fmla="*/ 3 w 3"/>
                  <a:gd name="T23" fmla="*/ 4 h 4"/>
                  <a:gd name="T24" fmla="*/ 3 w 3"/>
                  <a:gd name="T25" fmla="*/ 3 h 4"/>
                  <a:gd name="T26" fmla="*/ 3 w 3"/>
                  <a:gd name="T27" fmla="*/ 1 h 4"/>
                  <a:gd name="T28" fmla="*/ 2 w 3"/>
                  <a:gd name="T29" fmla="*/ 0 h 4"/>
                  <a:gd name="T30" fmla="*/ 1 w 3"/>
                  <a:gd name="T31" fmla="*/ 1 h 4"/>
                  <a:gd name="T32" fmla="*/ 0 w 3"/>
                  <a:gd name="T33" fmla="*/ 2 h 4"/>
                  <a:gd name="T34" fmla="*/ 0 w 3"/>
                  <a:gd name="T35" fmla="*/ 3 h 4"/>
                  <a:gd name="T36" fmla="*/ 1 w 3"/>
                  <a:gd name="T37" fmla="*/ 4 h 4"/>
                  <a:gd name="T38" fmla="*/ 3 w 3"/>
                  <a:gd name="T3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83" name="Freeform 444"/>
              <p:cNvSpPr>
                <a:spLocks/>
              </p:cNvSpPr>
              <p:nvPr/>
            </p:nvSpPr>
            <p:spPr bwMode="auto">
              <a:xfrm>
                <a:off x="2229" y="520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84" name="Freeform 445"/>
              <p:cNvSpPr>
                <a:spLocks/>
              </p:cNvSpPr>
              <p:nvPr/>
            </p:nvSpPr>
            <p:spPr bwMode="auto">
              <a:xfrm>
                <a:off x="2229" y="520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2 h 2"/>
                  <a:gd name="T6" fmla="*/ 0 w 1"/>
                  <a:gd name="T7" fmla="*/ 1 h 2"/>
                  <a:gd name="T8" fmla="*/ 0 w 1"/>
                  <a:gd name="T9" fmla="*/ 1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0 h 2"/>
                  <a:gd name="T16" fmla="*/ 1 w 1"/>
                  <a:gd name="T17" fmla="*/ 1 h 2"/>
                  <a:gd name="T18" fmla="*/ 1 w 1"/>
                  <a:gd name="T19" fmla="*/ 1 h 2"/>
                  <a:gd name="T20" fmla="*/ 1 w 1"/>
                  <a:gd name="T21" fmla="*/ 1 h 2"/>
                  <a:gd name="T22" fmla="*/ 1 w 1"/>
                  <a:gd name="T23" fmla="*/ 1 h 2"/>
                  <a:gd name="T24" fmla="*/ 1 w 1"/>
                  <a:gd name="T25" fmla="*/ 1 h 2"/>
                  <a:gd name="T26" fmla="*/ 1 w 1"/>
                  <a:gd name="T27" fmla="*/ 0 h 2"/>
                  <a:gd name="T28" fmla="*/ 0 w 1"/>
                  <a:gd name="T29" fmla="*/ 0 h 2"/>
                  <a:gd name="T30" fmla="*/ 0 w 1"/>
                  <a:gd name="T31" fmla="*/ 0 h 2"/>
                  <a:gd name="T32" fmla="*/ 0 w 1"/>
                  <a:gd name="T33" fmla="*/ 1 h 2"/>
                  <a:gd name="T34" fmla="*/ 0 w 1"/>
                  <a:gd name="T35" fmla="*/ 1 h 2"/>
                  <a:gd name="T36" fmla="*/ 0 w 1"/>
                  <a:gd name="T37" fmla="*/ 2 h 2"/>
                  <a:gd name="T38" fmla="*/ 1 w 1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85" name="Freeform 446"/>
              <p:cNvSpPr>
                <a:spLocks/>
              </p:cNvSpPr>
              <p:nvPr/>
            </p:nvSpPr>
            <p:spPr bwMode="auto">
              <a:xfrm>
                <a:off x="2156" y="560"/>
                <a:ext cx="7" cy="10"/>
              </a:xfrm>
              <a:custGeom>
                <a:avLst/>
                <a:gdLst>
                  <a:gd name="T0" fmla="*/ 2 w 3"/>
                  <a:gd name="T1" fmla="*/ 4 h 4"/>
                  <a:gd name="T2" fmla="*/ 0 w 3"/>
                  <a:gd name="T3" fmla="*/ 3 h 4"/>
                  <a:gd name="T4" fmla="*/ 0 w 3"/>
                  <a:gd name="T5" fmla="*/ 1 h 4"/>
                  <a:gd name="T6" fmla="*/ 2 w 3"/>
                  <a:gd name="T7" fmla="*/ 1 h 4"/>
                  <a:gd name="T8" fmla="*/ 2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4"/>
                    </a:moveTo>
                    <a:cubicBezTo>
                      <a:pt x="1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3" y="2"/>
                      <a:pt x="3" y="3"/>
                      <a:pt x="2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86" name="Freeform 447"/>
              <p:cNvSpPr>
                <a:spLocks/>
              </p:cNvSpPr>
              <p:nvPr/>
            </p:nvSpPr>
            <p:spPr bwMode="auto">
              <a:xfrm>
                <a:off x="2156" y="560"/>
                <a:ext cx="7" cy="10"/>
              </a:xfrm>
              <a:custGeom>
                <a:avLst/>
                <a:gdLst>
                  <a:gd name="T0" fmla="*/ 2 w 3"/>
                  <a:gd name="T1" fmla="*/ 4 h 4"/>
                  <a:gd name="T2" fmla="*/ 2 w 3"/>
                  <a:gd name="T3" fmla="*/ 4 h 4"/>
                  <a:gd name="T4" fmla="*/ 1 w 3"/>
                  <a:gd name="T5" fmla="*/ 4 h 4"/>
                  <a:gd name="T6" fmla="*/ 0 w 3"/>
                  <a:gd name="T7" fmla="*/ 3 h 4"/>
                  <a:gd name="T8" fmla="*/ 0 w 3"/>
                  <a:gd name="T9" fmla="*/ 2 h 4"/>
                  <a:gd name="T10" fmla="*/ 0 w 3"/>
                  <a:gd name="T11" fmla="*/ 1 h 4"/>
                  <a:gd name="T12" fmla="*/ 2 w 3"/>
                  <a:gd name="T13" fmla="*/ 0 h 4"/>
                  <a:gd name="T14" fmla="*/ 2 w 3"/>
                  <a:gd name="T15" fmla="*/ 1 h 4"/>
                  <a:gd name="T16" fmla="*/ 3 w 3"/>
                  <a:gd name="T17" fmla="*/ 2 h 4"/>
                  <a:gd name="T18" fmla="*/ 2 w 3"/>
                  <a:gd name="T19" fmla="*/ 4 h 4"/>
                  <a:gd name="T20" fmla="*/ 2 w 3"/>
                  <a:gd name="T21" fmla="*/ 4 h 4"/>
                  <a:gd name="T22" fmla="*/ 2 w 3"/>
                  <a:gd name="T23" fmla="*/ 4 h 4"/>
                  <a:gd name="T24" fmla="*/ 3 w 3"/>
                  <a:gd name="T25" fmla="*/ 2 h 4"/>
                  <a:gd name="T26" fmla="*/ 3 w 3"/>
                  <a:gd name="T27" fmla="*/ 1 h 4"/>
                  <a:gd name="T28" fmla="*/ 2 w 3"/>
                  <a:gd name="T29" fmla="*/ 0 h 4"/>
                  <a:gd name="T30" fmla="*/ 0 w 3"/>
                  <a:gd name="T31" fmla="*/ 1 h 4"/>
                  <a:gd name="T32" fmla="*/ 0 w 3"/>
                  <a:gd name="T33" fmla="*/ 2 h 4"/>
                  <a:gd name="T34" fmla="*/ 0 w 3"/>
                  <a:gd name="T35" fmla="*/ 3 h 4"/>
                  <a:gd name="T36" fmla="*/ 1 w 3"/>
                  <a:gd name="T37" fmla="*/ 4 h 4"/>
                  <a:gd name="T38" fmla="*/ 2 w 3"/>
                  <a:gd name="T3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87" name="Freeform 448"/>
              <p:cNvSpPr>
                <a:spLocks/>
              </p:cNvSpPr>
              <p:nvPr/>
            </p:nvSpPr>
            <p:spPr bwMode="auto">
              <a:xfrm>
                <a:off x="2144" y="558"/>
                <a:ext cx="7" cy="9"/>
              </a:xfrm>
              <a:custGeom>
                <a:avLst/>
                <a:gdLst>
                  <a:gd name="T0" fmla="*/ 2 w 3"/>
                  <a:gd name="T1" fmla="*/ 3 h 4"/>
                  <a:gd name="T2" fmla="*/ 0 w 3"/>
                  <a:gd name="T3" fmla="*/ 3 h 4"/>
                  <a:gd name="T4" fmla="*/ 1 w 3"/>
                  <a:gd name="T5" fmla="*/ 1 h 4"/>
                  <a:gd name="T6" fmla="*/ 2 w 3"/>
                  <a:gd name="T7" fmla="*/ 1 h 4"/>
                  <a:gd name="T8" fmla="*/ 2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3"/>
                    </a:moveTo>
                    <a:cubicBezTo>
                      <a:pt x="1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3" y="2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88" name="Freeform 449"/>
              <p:cNvSpPr>
                <a:spLocks/>
              </p:cNvSpPr>
              <p:nvPr/>
            </p:nvSpPr>
            <p:spPr bwMode="auto">
              <a:xfrm>
                <a:off x="2144" y="558"/>
                <a:ext cx="7" cy="9"/>
              </a:xfrm>
              <a:custGeom>
                <a:avLst/>
                <a:gdLst>
                  <a:gd name="T0" fmla="*/ 2 w 3"/>
                  <a:gd name="T1" fmla="*/ 3 h 4"/>
                  <a:gd name="T2" fmla="*/ 2 w 3"/>
                  <a:gd name="T3" fmla="*/ 3 h 4"/>
                  <a:gd name="T4" fmla="*/ 1 w 3"/>
                  <a:gd name="T5" fmla="*/ 4 h 4"/>
                  <a:gd name="T6" fmla="*/ 0 w 3"/>
                  <a:gd name="T7" fmla="*/ 3 h 4"/>
                  <a:gd name="T8" fmla="*/ 0 w 3"/>
                  <a:gd name="T9" fmla="*/ 2 h 4"/>
                  <a:gd name="T10" fmla="*/ 1 w 3"/>
                  <a:gd name="T11" fmla="*/ 1 h 4"/>
                  <a:gd name="T12" fmla="*/ 2 w 3"/>
                  <a:gd name="T13" fmla="*/ 1 h 4"/>
                  <a:gd name="T14" fmla="*/ 2 w 3"/>
                  <a:gd name="T15" fmla="*/ 1 h 4"/>
                  <a:gd name="T16" fmla="*/ 2 w 3"/>
                  <a:gd name="T17" fmla="*/ 2 h 4"/>
                  <a:gd name="T18" fmla="*/ 2 w 3"/>
                  <a:gd name="T19" fmla="*/ 3 h 4"/>
                  <a:gd name="T20" fmla="*/ 2 w 3"/>
                  <a:gd name="T21" fmla="*/ 3 h 4"/>
                  <a:gd name="T22" fmla="*/ 2 w 3"/>
                  <a:gd name="T23" fmla="*/ 4 h 4"/>
                  <a:gd name="T24" fmla="*/ 3 w 3"/>
                  <a:gd name="T25" fmla="*/ 2 h 4"/>
                  <a:gd name="T26" fmla="*/ 2 w 3"/>
                  <a:gd name="T27" fmla="*/ 1 h 4"/>
                  <a:gd name="T28" fmla="*/ 2 w 3"/>
                  <a:gd name="T29" fmla="*/ 1 h 4"/>
                  <a:gd name="T30" fmla="*/ 1 w 3"/>
                  <a:gd name="T31" fmla="*/ 1 h 4"/>
                  <a:gd name="T32" fmla="*/ 0 w 3"/>
                  <a:gd name="T33" fmla="*/ 2 h 4"/>
                  <a:gd name="T34" fmla="*/ 0 w 3"/>
                  <a:gd name="T35" fmla="*/ 3 h 4"/>
                  <a:gd name="T36" fmla="*/ 1 w 3"/>
                  <a:gd name="T37" fmla="*/ 4 h 4"/>
                  <a:gd name="T38" fmla="*/ 2 w 3"/>
                  <a:gd name="T39" fmla="*/ 4 h 4"/>
                  <a:gd name="T40" fmla="*/ 2 w 3"/>
                  <a:gd name="T4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4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89" name="Freeform 450"/>
              <p:cNvSpPr>
                <a:spLocks/>
              </p:cNvSpPr>
              <p:nvPr/>
            </p:nvSpPr>
            <p:spPr bwMode="auto">
              <a:xfrm>
                <a:off x="2135" y="556"/>
                <a:ext cx="4" cy="7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2 h 3"/>
                  <a:gd name="T4" fmla="*/ 1 w 2"/>
                  <a:gd name="T5" fmla="*/ 1 h 3"/>
                  <a:gd name="T6" fmla="*/ 2 w 2"/>
                  <a:gd name="T7" fmla="*/ 1 h 3"/>
                  <a:gd name="T8" fmla="*/ 2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90" name="Freeform 451"/>
              <p:cNvSpPr>
                <a:spLocks/>
              </p:cNvSpPr>
              <p:nvPr/>
            </p:nvSpPr>
            <p:spPr bwMode="auto">
              <a:xfrm>
                <a:off x="2135" y="556"/>
                <a:ext cx="4" cy="7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3 h 3"/>
                  <a:gd name="T4" fmla="*/ 1 w 2"/>
                  <a:gd name="T5" fmla="*/ 3 h 3"/>
                  <a:gd name="T6" fmla="*/ 0 w 2"/>
                  <a:gd name="T7" fmla="*/ 2 h 3"/>
                  <a:gd name="T8" fmla="*/ 0 w 2"/>
                  <a:gd name="T9" fmla="*/ 1 h 3"/>
                  <a:gd name="T10" fmla="*/ 1 w 2"/>
                  <a:gd name="T11" fmla="*/ 1 h 3"/>
                  <a:gd name="T12" fmla="*/ 1 w 2"/>
                  <a:gd name="T13" fmla="*/ 0 h 3"/>
                  <a:gd name="T14" fmla="*/ 2 w 2"/>
                  <a:gd name="T15" fmla="*/ 1 h 3"/>
                  <a:gd name="T16" fmla="*/ 2 w 2"/>
                  <a:gd name="T17" fmla="*/ 2 h 3"/>
                  <a:gd name="T18" fmla="*/ 2 w 2"/>
                  <a:gd name="T19" fmla="*/ 3 h 3"/>
                  <a:gd name="T20" fmla="*/ 2 w 2"/>
                  <a:gd name="T21" fmla="*/ 3 h 3"/>
                  <a:gd name="T22" fmla="*/ 2 w 2"/>
                  <a:gd name="T23" fmla="*/ 3 h 3"/>
                  <a:gd name="T24" fmla="*/ 2 w 2"/>
                  <a:gd name="T25" fmla="*/ 2 h 3"/>
                  <a:gd name="T26" fmla="*/ 2 w 2"/>
                  <a:gd name="T27" fmla="*/ 1 h 3"/>
                  <a:gd name="T28" fmla="*/ 1 w 2"/>
                  <a:gd name="T29" fmla="*/ 0 h 3"/>
                  <a:gd name="T30" fmla="*/ 1 w 2"/>
                  <a:gd name="T31" fmla="*/ 1 h 3"/>
                  <a:gd name="T32" fmla="*/ 0 w 2"/>
                  <a:gd name="T33" fmla="*/ 1 h 3"/>
                  <a:gd name="T34" fmla="*/ 0 w 2"/>
                  <a:gd name="T35" fmla="*/ 2 h 3"/>
                  <a:gd name="T36" fmla="*/ 1 w 2"/>
                  <a:gd name="T37" fmla="*/ 3 h 3"/>
                  <a:gd name="T38" fmla="*/ 2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91" name="Freeform 452"/>
              <p:cNvSpPr>
                <a:spLocks/>
              </p:cNvSpPr>
              <p:nvPr/>
            </p:nvSpPr>
            <p:spPr bwMode="auto">
              <a:xfrm>
                <a:off x="1513" y="1108"/>
                <a:ext cx="93" cy="73"/>
              </a:xfrm>
              <a:custGeom>
                <a:avLst/>
                <a:gdLst>
                  <a:gd name="T0" fmla="*/ 35 w 39"/>
                  <a:gd name="T1" fmla="*/ 25 h 31"/>
                  <a:gd name="T2" fmla="*/ 27 w 39"/>
                  <a:gd name="T3" fmla="*/ 10 h 31"/>
                  <a:gd name="T4" fmla="*/ 2 w 39"/>
                  <a:gd name="T5" fmla="*/ 5 h 31"/>
                  <a:gd name="T6" fmla="*/ 0 w 39"/>
                  <a:gd name="T7" fmla="*/ 7 h 31"/>
                  <a:gd name="T8" fmla="*/ 1 w 39"/>
                  <a:gd name="T9" fmla="*/ 8 h 31"/>
                  <a:gd name="T10" fmla="*/ 1 w 39"/>
                  <a:gd name="T11" fmla="*/ 8 h 31"/>
                  <a:gd name="T12" fmla="*/ 15 w 39"/>
                  <a:gd name="T13" fmla="*/ 7 h 31"/>
                  <a:gd name="T14" fmla="*/ 21 w 39"/>
                  <a:gd name="T15" fmla="*/ 16 h 31"/>
                  <a:gd name="T16" fmla="*/ 24 w 39"/>
                  <a:gd name="T17" fmla="*/ 15 h 31"/>
                  <a:gd name="T18" fmla="*/ 27 w 39"/>
                  <a:gd name="T19" fmla="*/ 21 h 31"/>
                  <a:gd name="T20" fmla="*/ 35 w 39"/>
                  <a:gd name="T21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31">
                    <a:moveTo>
                      <a:pt x="35" y="25"/>
                    </a:moveTo>
                    <a:cubicBezTo>
                      <a:pt x="39" y="20"/>
                      <a:pt x="29" y="12"/>
                      <a:pt x="27" y="10"/>
                    </a:cubicBezTo>
                    <a:cubicBezTo>
                      <a:pt x="25" y="9"/>
                      <a:pt x="11" y="0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8" y="5"/>
                      <a:pt x="15" y="7"/>
                    </a:cubicBezTo>
                    <a:cubicBezTo>
                      <a:pt x="21" y="10"/>
                      <a:pt x="21" y="16"/>
                      <a:pt x="21" y="16"/>
                    </a:cubicBezTo>
                    <a:cubicBezTo>
                      <a:pt x="21" y="16"/>
                      <a:pt x="22" y="15"/>
                      <a:pt x="24" y="15"/>
                    </a:cubicBezTo>
                    <a:cubicBezTo>
                      <a:pt x="26" y="15"/>
                      <a:pt x="30" y="19"/>
                      <a:pt x="27" y="21"/>
                    </a:cubicBezTo>
                    <a:cubicBezTo>
                      <a:pt x="23" y="25"/>
                      <a:pt x="32" y="31"/>
                      <a:pt x="35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92" name="Freeform 453"/>
              <p:cNvSpPr>
                <a:spLocks/>
              </p:cNvSpPr>
              <p:nvPr/>
            </p:nvSpPr>
            <p:spPr bwMode="auto">
              <a:xfrm>
                <a:off x="1853" y="584"/>
                <a:ext cx="154" cy="127"/>
              </a:xfrm>
              <a:custGeom>
                <a:avLst/>
                <a:gdLst>
                  <a:gd name="T0" fmla="*/ 1 w 65"/>
                  <a:gd name="T1" fmla="*/ 42 h 54"/>
                  <a:gd name="T2" fmla="*/ 17 w 65"/>
                  <a:gd name="T3" fmla="*/ 9 h 54"/>
                  <a:gd name="T4" fmla="*/ 56 w 65"/>
                  <a:gd name="T5" fmla="*/ 15 h 54"/>
                  <a:gd name="T6" fmla="*/ 59 w 65"/>
                  <a:gd name="T7" fmla="*/ 38 h 54"/>
                  <a:gd name="T8" fmla="*/ 49 w 65"/>
                  <a:gd name="T9" fmla="*/ 50 h 54"/>
                  <a:gd name="T10" fmla="*/ 29 w 65"/>
                  <a:gd name="T11" fmla="*/ 50 h 54"/>
                  <a:gd name="T12" fmla="*/ 24 w 65"/>
                  <a:gd name="T13" fmla="*/ 29 h 54"/>
                  <a:gd name="T14" fmla="*/ 44 w 65"/>
                  <a:gd name="T15" fmla="*/ 24 h 54"/>
                  <a:gd name="T16" fmla="*/ 38 w 65"/>
                  <a:gd name="T17" fmla="*/ 42 h 54"/>
                  <a:gd name="T18" fmla="*/ 39 w 65"/>
                  <a:gd name="T19" fmla="*/ 41 h 54"/>
                  <a:gd name="T20" fmla="*/ 40 w 65"/>
                  <a:gd name="T21" fmla="*/ 23 h 54"/>
                  <a:gd name="T22" fmla="*/ 23 w 65"/>
                  <a:gd name="T23" fmla="*/ 35 h 54"/>
                  <a:gd name="T24" fmla="*/ 36 w 65"/>
                  <a:gd name="T25" fmla="*/ 52 h 54"/>
                  <a:gd name="T26" fmla="*/ 57 w 65"/>
                  <a:gd name="T27" fmla="*/ 41 h 54"/>
                  <a:gd name="T28" fmla="*/ 38 w 65"/>
                  <a:gd name="T29" fmla="*/ 4 h 54"/>
                  <a:gd name="T30" fmla="*/ 2 w 65"/>
                  <a:gd name="T31" fmla="*/ 32 h 54"/>
                  <a:gd name="T32" fmla="*/ 2 w 65"/>
                  <a:gd name="T33" fmla="*/ 42 h 54"/>
                  <a:gd name="T34" fmla="*/ 1 w 65"/>
                  <a:gd name="T3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54">
                    <a:moveTo>
                      <a:pt x="1" y="42"/>
                    </a:moveTo>
                    <a:cubicBezTo>
                      <a:pt x="0" y="29"/>
                      <a:pt x="6" y="16"/>
                      <a:pt x="17" y="9"/>
                    </a:cubicBezTo>
                    <a:cubicBezTo>
                      <a:pt x="30" y="0"/>
                      <a:pt x="47" y="1"/>
                      <a:pt x="56" y="15"/>
                    </a:cubicBezTo>
                    <a:cubicBezTo>
                      <a:pt x="61" y="22"/>
                      <a:pt x="62" y="31"/>
                      <a:pt x="59" y="38"/>
                    </a:cubicBezTo>
                    <a:cubicBezTo>
                      <a:pt x="57" y="43"/>
                      <a:pt x="54" y="47"/>
                      <a:pt x="49" y="50"/>
                    </a:cubicBezTo>
                    <a:cubicBezTo>
                      <a:pt x="43" y="54"/>
                      <a:pt x="35" y="54"/>
                      <a:pt x="29" y="50"/>
                    </a:cubicBezTo>
                    <a:cubicBezTo>
                      <a:pt x="23" y="46"/>
                      <a:pt x="20" y="36"/>
                      <a:pt x="24" y="29"/>
                    </a:cubicBezTo>
                    <a:cubicBezTo>
                      <a:pt x="27" y="22"/>
                      <a:pt x="37" y="18"/>
                      <a:pt x="44" y="24"/>
                    </a:cubicBezTo>
                    <a:cubicBezTo>
                      <a:pt x="51" y="30"/>
                      <a:pt x="46" y="40"/>
                      <a:pt x="38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49" y="39"/>
                      <a:pt x="47" y="27"/>
                      <a:pt x="40" y="23"/>
                    </a:cubicBezTo>
                    <a:cubicBezTo>
                      <a:pt x="32" y="18"/>
                      <a:pt x="24" y="26"/>
                      <a:pt x="23" y="35"/>
                    </a:cubicBezTo>
                    <a:cubicBezTo>
                      <a:pt x="22" y="43"/>
                      <a:pt x="29" y="50"/>
                      <a:pt x="36" y="52"/>
                    </a:cubicBezTo>
                    <a:cubicBezTo>
                      <a:pt x="45" y="54"/>
                      <a:pt x="53" y="49"/>
                      <a:pt x="57" y="41"/>
                    </a:cubicBezTo>
                    <a:cubicBezTo>
                      <a:pt x="65" y="25"/>
                      <a:pt x="53" y="7"/>
                      <a:pt x="38" y="4"/>
                    </a:cubicBezTo>
                    <a:cubicBezTo>
                      <a:pt x="21" y="1"/>
                      <a:pt x="6" y="15"/>
                      <a:pt x="2" y="32"/>
                    </a:cubicBezTo>
                    <a:cubicBezTo>
                      <a:pt x="2" y="35"/>
                      <a:pt x="2" y="38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93" name="Freeform 454"/>
              <p:cNvSpPr>
                <a:spLocks/>
              </p:cNvSpPr>
              <p:nvPr/>
            </p:nvSpPr>
            <p:spPr bwMode="auto">
              <a:xfrm>
                <a:off x="1929" y="858"/>
                <a:ext cx="109" cy="111"/>
              </a:xfrm>
              <a:custGeom>
                <a:avLst/>
                <a:gdLst>
                  <a:gd name="T0" fmla="*/ 0 w 46"/>
                  <a:gd name="T1" fmla="*/ 8 h 47"/>
                  <a:gd name="T2" fmla="*/ 29 w 46"/>
                  <a:gd name="T3" fmla="*/ 5 h 47"/>
                  <a:gd name="T4" fmla="*/ 41 w 46"/>
                  <a:gd name="T5" fmla="*/ 35 h 47"/>
                  <a:gd name="T6" fmla="*/ 26 w 46"/>
                  <a:gd name="T7" fmla="*/ 46 h 47"/>
                  <a:gd name="T8" fmla="*/ 14 w 46"/>
                  <a:gd name="T9" fmla="*/ 44 h 47"/>
                  <a:gd name="T10" fmla="*/ 6 w 46"/>
                  <a:gd name="T11" fmla="*/ 30 h 47"/>
                  <a:gd name="T12" fmla="*/ 18 w 46"/>
                  <a:gd name="T13" fmla="*/ 18 h 47"/>
                  <a:gd name="T14" fmla="*/ 30 w 46"/>
                  <a:gd name="T15" fmla="*/ 29 h 47"/>
                  <a:gd name="T16" fmla="*/ 15 w 46"/>
                  <a:gd name="T17" fmla="*/ 33 h 47"/>
                  <a:gd name="T18" fmla="*/ 16 w 46"/>
                  <a:gd name="T19" fmla="*/ 34 h 47"/>
                  <a:gd name="T20" fmla="*/ 29 w 46"/>
                  <a:gd name="T21" fmla="*/ 27 h 47"/>
                  <a:gd name="T22" fmla="*/ 14 w 46"/>
                  <a:gd name="T23" fmla="*/ 20 h 47"/>
                  <a:gd name="T24" fmla="*/ 8 w 46"/>
                  <a:gd name="T25" fmla="*/ 36 h 47"/>
                  <a:gd name="T26" fmla="*/ 24 w 46"/>
                  <a:gd name="T27" fmla="*/ 46 h 47"/>
                  <a:gd name="T28" fmla="*/ 41 w 46"/>
                  <a:gd name="T29" fmla="*/ 18 h 47"/>
                  <a:gd name="T30" fmla="*/ 8 w 46"/>
                  <a:gd name="T31" fmla="*/ 5 h 47"/>
                  <a:gd name="T32" fmla="*/ 1 w 46"/>
                  <a:gd name="T33" fmla="*/ 8 h 47"/>
                  <a:gd name="T34" fmla="*/ 0 w 46"/>
                  <a:gd name="T35" fmla="*/ 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47">
                    <a:moveTo>
                      <a:pt x="0" y="8"/>
                    </a:moveTo>
                    <a:cubicBezTo>
                      <a:pt x="8" y="2"/>
                      <a:pt x="20" y="1"/>
                      <a:pt x="29" y="5"/>
                    </a:cubicBezTo>
                    <a:cubicBezTo>
                      <a:pt x="40" y="11"/>
                      <a:pt x="46" y="23"/>
                      <a:pt x="41" y="35"/>
                    </a:cubicBezTo>
                    <a:cubicBezTo>
                      <a:pt x="38" y="40"/>
                      <a:pt x="33" y="45"/>
                      <a:pt x="26" y="46"/>
                    </a:cubicBezTo>
                    <a:cubicBezTo>
                      <a:pt x="22" y="47"/>
                      <a:pt x="18" y="46"/>
                      <a:pt x="14" y="44"/>
                    </a:cubicBezTo>
                    <a:cubicBezTo>
                      <a:pt x="9" y="41"/>
                      <a:pt x="6" y="36"/>
                      <a:pt x="6" y="30"/>
                    </a:cubicBezTo>
                    <a:cubicBezTo>
                      <a:pt x="6" y="24"/>
                      <a:pt x="12" y="18"/>
                      <a:pt x="18" y="18"/>
                    </a:cubicBezTo>
                    <a:cubicBezTo>
                      <a:pt x="25" y="18"/>
                      <a:pt x="31" y="23"/>
                      <a:pt x="30" y="29"/>
                    </a:cubicBezTo>
                    <a:cubicBezTo>
                      <a:pt x="29" y="37"/>
                      <a:pt x="20" y="38"/>
                      <a:pt x="15" y="33"/>
                    </a:cubicBezTo>
                    <a:cubicBezTo>
                      <a:pt x="16" y="33"/>
                      <a:pt x="16" y="33"/>
                      <a:pt x="16" y="34"/>
                    </a:cubicBezTo>
                    <a:cubicBezTo>
                      <a:pt x="21" y="39"/>
                      <a:pt x="29" y="33"/>
                      <a:pt x="29" y="27"/>
                    </a:cubicBezTo>
                    <a:cubicBezTo>
                      <a:pt x="29" y="19"/>
                      <a:pt x="20" y="17"/>
                      <a:pt x="14" y="20"/>
                    </a:cubicBezTo>
                    <a:cubicBezTo>
                      <a:pt x="8" y="23"/>
                      <a:pt x="6" y="30"/>
                      <a:pt x="8" y="36"/>
                    </a:cubicBezTo>
                    <a:cubicBezTo>
                      <a:pt x="9" y="42"/>
                      <a:pt x="17" y="46"/>
                      <a:pt x="24" y="46"/>
                    </a:cubicBezTo>
                    <a:cubicBezTo>
                      <a:pt x="37" y="45"/>
                      <a:pt x="45" y="29"/>
                      <a:pt x="41" y="18"/>
                    </a:cubicBezTo>
                    <a:cubicBezTo>
                      <a:pt x="36" y="5"/>
                      <a:pt x="20" y="0"/>
                      <a:pt x="8" y="5"/>
                    </a:cubicBezTo>
                    <a:cubicBezTo>
                      <a:pt x="5" y="6"/>
                      <a:pt x="3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94" name="Freeform 455"/>
              <p:cNvSpPr>
                <a:spLocks/>
              </p:cNvSpPr>
              <p:nvPr/>
            </p:nvSpPr>
            <p:spPr bwMode="auto">
              <a:xfrm>
                <a:off x="1398" y="1545"/>
                <a:ext cx="30" cy="24"/>
              </a:xfrm>
              <a:custGeom>
                <a:avLst/>
                <a:gdLst>
                  <a:gd name="T0" fmla="*/ 5 w 13"/>
                  <a:gd name="T1" fmla="*/ 9 h 10"/>
                  <a:gd name="T2" fmla="*/ 1 w 13"/>
                  <a:gd name="T3" fmla="*/ 3 h 10"/>
                  <a:gd name="T4" fmla="*/ 8 w 13"/>
                  <a:gd name="T5" fmla="*/ 1 h 10"/>
                  <a:gd name="T6" fmla="*/ 12 w 13"/>
                  <a:gd name="T7" fmla="*/ 7 h 10"/>
                  <a:gd name="T8" fmla="*/ 5 w 1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5" y="9"/>
                    </a:moveTo>
                    <a:cubicBezTo>
                      <a:pt x="2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11" y="2"/>
                      <a:pt x="13" y="5"/>
                      <a:pt x="12" y="7"/>
                    </a:cubicBezTo>
                    <a:cubicBezTo>
                      <a:pt x="11" y="9"/>
                      <a:pt x="8" y="10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95" name="Freeform 456"/>
              <p:cNvSpPr>
                <a:spLocks/>
              </p:cNvSpPr>
              <p:nvPr/>
            </p:nvSpPr>
            <p:spPr bwMode="auto">
              <a:xfrm>
                <a:off x="1398" y="1545"/>
                <a:ext cx="30" cy="24"/>
              </a:xfrm>
              <a:custGeom>
                <a:avLst/>
                <a:gdLst>
                  <a:gd name="T0" fmla="*/ 5 w 13"/>
                  <a:gd name="T1" fmla="*/ 9 h 10"/>
                  <a:gd name="T2" fmla="*/ 5 w 13"/>
                  <a:gd name="T3" fmla="*/ 8 h 10"/>
                  <a:gd name="T4" fmla="*/ 2 w 13"/>
                  <a:gd name="T5" fmla="*/ 6 h 10"/>
                  <a:gd name="T6" fmla="*/ 2 w 13"/>
                  <a:gd name="T7" fmla="*/ 3 h 10"/>
                  <a:gd name="T8" fmla="*/ 2 w 13"/>
                  <a:gd name="T9" fmla="*/ 3 h 10"/>
                  <a:gd name="T10" fmla="*/ 4 w 13"/>
                  <a:gd name="T11" fmla="*/ 1 h 10"/>
                  <a:gd name="T12" fmla="*/ 8 w 13"/>
                  <a:gd name="T13" fmla="*/ 2 h 10"/>
                  <a:gd name="T14" fmla="*/ 8 w 13"/>
                  <a:gd name="T15" fmla="*/ 2 h 10"/>
                  <a:gd name="T16" fmla="*/ 11 w 13"/>
                  <a:gd name="T17" fmla="*/ 4 h 10"/>
                  <a:gd name="T18" fmla="*/ 12 w 13"/>
                  <a:gd name="T19" fmla="*/ 7 h 10"/>
                  <a:gd name="T20" fmla="*/ 12 w 13"/>
                  <a:gd name="T21" fmla="*/ 7 h 10"/>
                  <a:gd name="T22" fmla="*/ 9 w 13"/>
                  <a:gd name="T23" fmla="*/ 9 h 10"/>
                  <a:gd name="T24" fmla="*/ 6 w 13"/>
                  <a:gd name="T25" fmla="*/ 9 h 10"/>
                  <a:gd name="T26" fmla="*/ 5 w 13"/>
                  <a:gd name="T27" fmla="*/ 8 h 10"/>
                  <a:gd name="T28" fmla="*/ 5 w 13"/>
                  <a:gd name="T29" fmla="*/ 9 h 10"/>
                  <a:gd name="T30" fmla="*/ 5 w 13"/>
                  <a:gd name="T31" fmla="*/ 9 h 10"/>
                  <a:gd name="T32" fmla="*/ 5 w 13"/>
                  <a:gd name="T33" fmla="*/ 10 h 10"/>
                  <a:gd name="T34" fmla="*/ 10 w 13"/>
                  <a:gd name="T35" fmla="*/ 10 h 10"/>
                  <a:gd name="T36" fmla="*/ 13 w 13"/>
                  <a:gd name="T37" fmla="*/ 8 h 10"/>
                  <a:gd name="T38" fmla="*/ 13 w 13"/>
                  <a:gd name="T39" fmla="*/ 7 h 10"/>
                  <a:gd name="T40" fmla="*/ 12 w 13"/>
                  <a:gd name="T41" fmla="*/ 4 h 10"/>
                  <a:gd name="T42" fmla="*/ 8 w 13"/>
                  <a:gd name="T43" fmla="*/ 1 h 10"/>
                  <a:gd name="T44" fmla="*/ 8 w 13"/>
                  <a:gd name="T45" fmla="*/ 1 h 10"/>
                  <a:gd name="T46" fmla="*/ 4 w 13"/>
                  <a:gd name="T47" fmla="*/ 0 h 10"/>
                  <a:gd name="T48" fmla="*/ 1 w 13"/>
                  <a:gd name="T49" fmla="*/ 3 h 10"/>
                  <a:gd name="T50" fmla="*/ 1 w 13"/>
                  <a:gd name="T51" fmla="*/ 3 h 10"/>
                  <a:gd name="T52" fmla="*/ 1 w 13"/>
                  <a:gd name="T53" fmla="*/ 7 h 10"/>
                  <a:gd name="T54" fmla="*/ 5 w 13"/>
                  <a:gd name="T55" fmla="*/ 9 h 10"/>
                  <a:gd name="T56" fmla="*/ 5 w 13"/>
                  <a:gd name="T5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0">
                    <a:moveTo>
                      <a:pt x="5" y="9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3" y="7"/>
                      <a:pt x="2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5" y="1"/>
                      <a:pt x="6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3"/>
                      <a:pt x="11" y="4"/>
                    </a:cubicBezTo>
                    <a:cubicBezTo>
                      <a:pt x="12" y="5"/>
                      <a:pt x="12" y="6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8"/>
                      <a:pt x="10" y="9"/>
                      <a:pt x="9" y="9"/>
                    </a:cubicBezTo>
                    <a:cubicBezTo>
                      <a:pt x="8" y="9"/>
                      <a:pt x="7" y="9"/>
                      <a:pt x="6" y="9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7" y="10"/>
                      <a:pt x="8" y="10"/>
                      <a:pt x="10" y="10"/>
                    </a:cubicBezTo>
                    <a:cubicBezTo>
                      <a:pt x="11" y="10"/>
                      <a:pt x="12" y="9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5"/>
                      <a:pt x="12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1"/>
                      <a:pt x="1" y="1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2" y="8"/>
                      <a:pt x="3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96" name="Freeform 457"/>
              <p:cNvSpPr>
                <a:spLocks/>
              </p:cNvSpPr>
              <p:nvPr/>
            </p:nvSpPr>
            <p:spPr bwMode="auto">
              <a:xfrm>
                <a:off x="1414" y="1566"/>
                <a:ext cx="31" cy="24"/>
              </a:xfrm>
              <a:custGeom>
                <a:avLst/>
                <a:gdLst>
                  <a:gd name="T0" fmla="*/ 5 w 13"/>
                  <a:gd name="T1" fmla="*/ 9 h 10"/>
                  <a:gd name="T2" fmla="*/ 1 w 13"/>
                  <a:gd name="T3" fmla="*/ 3 h 10"/>
                  <a:gd name="T4" fmla="*/ 8 w 13"/>
                  <a:gd name="T5" fmla="*/ 2 h 10"/>
                  <a:gd name="T6" fmla="*/ 12 w 13"/>
                  <a:gd name="T7" fmla="*/ 8 h 10"/>
                  <a:gd name="T8" fmla="*/ 5 w 1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5" y="9"/>
                    </a:moveTo>
                    <a:cubicBezTo>
                      <a:pt x="2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8" y="2"/>
                    </a:cubicBezTo>
                    <a:cubicBezTo>
                      <a:pt x="11" y="3"/>
                      <a:pt x="13" y="5"/>
                      <a:pt x="12" y="8"/>
                    </a:cubicBezTo>
                    <a:cubicBezTo>
                      <a:pt x="11" y="10"/>
                      <a:pt x="8" y="10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97" name="Freeform 458"/>
              <p:cNvSpPr>
                <a:spLocks/>
              </p:cNvSpPr>
              <p:nvPr/>
            </p:nvSpPr>
            <p:spPr bwMode="auto">
              <a:xfrm>
                <a:off x="1414" y="1566"/>
                <a:ext cx="31" cy="26"/>
              </a:xfrm>
              <a:custGeom>
                <a:avLst/>
                <a:gdLst>
                  <a:gd name="T0" fmla="*/ 5 w 13"/>
                  <a:gd name="T1" fmla="*/ 9 h 11"/>
                  <a:gd name="T2" fmla="*/ 5 w 13"/>
                  <a:gd name="T3" fmla="*/ 9 h 11"/>
                  <a:gd name="T4" fmla="*/ 2 w 13"/>
                  <a:gd name="T5" fmla="*/ 6 h 11"/>
                  <a:gd name="T6" fmla="*/ 1 w 13"/>
                  <a:gd name="T7" fmla="*/ 3 h 11"/>
                  <a:gd name="T8" fmla="*/ 1 w 13"/>
                  <a:gd name="T9" fmla="*/ 3 h 11"/>
                  <a:gd name="T10" fmla="*/ 3 w 13"/>
                  <a:gd name="T11" fmla="*/ 2 h 11"/>
                  <a:gd name="T12" fmla="*/ 7 w 13"/>
                  <a:gd name="T13" fmla="*/ 2 h 11"/>
                  <a:gd name="T14" fmla="*/ 8 w 13"/>
                  <a:gd name="T15" fmla="*/ 2 h 11"/>
                  <a:gd name="T16" fmla="*/ 11 w 13"/>
                  <a:gd name="T17" fmla="*/ 4 h 11"/>
                  <a:gd name="T18" fmla="*/ 11 w 13"/>
                  <a:gd name="T19" fmla="*/ 7 h 11"/>
                  <a:gd name="T20" fmla="*/ 11 w 13"/>
                  <a:gd name="T21" fmla="*/ 7 h 11"/>
                  <a:gd name="T22" fmla="*/ 9 w 13"/>
                  <a:gd name="T23" fmla="*/ 9 h 11"/>
                  <a:gd name="T24" fmla="*/ 5 w 13"/>
                  <a:gd name="T25" fmla="*/ 9 h 11"/>
                  <a:gd name="T26" fmla="*/ 5 w 13"/>
                  <a:gd name="T27" fmla="*/ 9 h 11"/>
                  <a:gd name="T28" fmla="*/ 5 w 13"/>
                  <a:gd name="T29" fmla="*/ 9 h 11"/>
                  <a:gd name="T30" fmla="*/ 4 w 13"/>
                  <a:gd name="T31" fmla="*/ 10 h 11"/>
                  <a:gd name="T32" fmla="*/ 5 w 13"/>
                  <a:gd name="T33" fmla="*/ 10 h 11"/>
                  <a:gd name="T34" fmla="*/ 9 w 13"/>
                  <a:gd name="T35" fmla="*/ 10 h 11"/>
                  <a:gd name="T36" fmla="*/ 12 w 13"/>
                  <a:gd name="T37" fmla="*/ 8 h 11"/>
                  <a:gd name="T38" fmla="*/ 12 w 13"/>
                  <a:gd name="T39" fmla="*/ 8 h 11"/>
                  <a:gd name="T40" fmla="*/ 12 w 13"/>
                  <a:gd name="T41" fmla="*/ 4 h 11"/>
                  <a:gd name="T42" fmla="*/ 8 w 13"/>
                  <a:gd name="T43" fmla="*/ 1 h 11"/>
                  <a:gd name="T44" fmla="*/ 8 w 13"/>
                  <a:gd name="T45" fmla="*/ 1 h 11"/>
                  <a:gd name="T46" fmla="*/ 3 w 13"/>
                  <a:gd name="T47" fmla="*/ 1 h 11"/>
                  <a:gd name="T48" fmla="*/ 0 w 13"/>
                  <a:gd name="T49" fmla="*/ 3 h 11"/>
                  <a:gd name="T50" fmla="*/ 0 w 13"/>
                  <a:gd name="T51" fmla="*/ 3 h 11"/>
                  <a:gd name="T52" fmla="*/ 1 w 13"/>
                  <a:gd name="T53" fmla="*/ 7 h 11"/>
                  <a:gd name="T54" fmla="*/ 4 w 13"/>
                  <a:gd name="T55" fmla="*/ 10 h 11"/>
                  <a:gd name="T56" fmla="*/ 5 w 13"/>
                  <a:gd name="T5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1">
                    <a:moveTo>
                      <a:pt x="5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3" y="8"/>
                      <a:pt x="2" y="7"/>
                      <a:pt x="2" y="6"/>
                    </a:cubicBezTo>
                    <a:cubicBezTo>
                      <a:pt x="1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5" y="1"/>
                      <a:pt x="6" y="1"/>
                      <a:pt x="7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9" y="3"/>
                      <a:pt x="10" y="3"/>
                      <a:pt x="11" y="4"/>
                    </a:cubicBezTo>
                    <a:cubicBezTo>
                      <a:pt x="11" y="5"/>
                      <a:pt x="12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9"/>
                      <a:pt x="9" y="9"/>
                    </a:cubicBezTo>
                    <a:cubicBezTo>
                      <a:pt x="8" y="9"/>
                      <a:pt x="7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11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6"/>
                      <a:pt x="12" y="5"/>
                      <a:pt x="12" y="4"/>
                    </a:cubicBezTo>
                    <a:cubicBezTo>
                      <a:pt x="11" y="3"/>
                      <a:pt x="10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5" y="0"/>
                      <a:pt x="3" y="1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2" y="8"/>
                      <a:pt x="3" y="9"/>
                      <a:pt x="4" y="10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98" name="Freeform 459"/>
              <p:cNvSpPr>
                <a:spLocks/>
              </p:cNvSpPr>
              <p:nvPr/>
            </p:nvSpPr>
            <p:spPr bwMode="auto">
              <a:xfrm>
                <a:off x="1492" y="1644"/>
                <a:ext cx="31" cy="24"/>
              </a:xfrm>
              <a:custGeom>
                <a:avLst/>
                <a:gdLst>
                  <a:gd name="T0" fmla="*/ 5 w 13"/>
                  <a:gd name="T1" fmla="*/ 9 h 10"/>
                  <a:gd name="T2" fmla="*/ 1 w 13"/>
                  <a:gd name="T3" fmla="*/ 3 h 10"/>
                  <a:gd name="T4" fmla="*/ 8 w 13"/>
                  <a:gd name="T5" fmla="*/ 1 h 10"/>
                  <a:gd name="T6" fmla="*/ 12 w 13"/>
                  <a:gd name="T7" fmla="*/ 7 h 10"/>
                  <a:gd name="T8" fmla="*/ 5 w 1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5" y="9"/>
                    </a:moveTo>
                    <a:cubicBezTo>
                      <a:pt x="2" y="7"/>
                      <a:pt x="0" y="5"/>
                      <a:pt x="1" y="3"/>
                    </a:cubicBezTo>
                    <a:cubicBezTo>
                      <a:pt x="2" y="0"/>
                      <a:pt x="5" y="0"/>
                      <a:pt x="8" y="1"/>
                    </a:cubicBezTo>
                    <a:cubicBezTo>
                      <a:pt x="11" y="2"/>
                      <a:pt x="13" y="5"/>
                      <a:pt x="12" y="7"/>
                    </a:cubicBezTo>
                    <a:cubicBezTo>
                      <a:pt x="11" y="9"/>
                      <a:pt x="8" y="10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299" name="Freeform 460"/>
              <p:cNvSpPr>
                <a:spLocks/>
              </p:cNvSpPr>
              <p:nvPr/>
            </p:nvSpPr>
            <p:spPr bwMode="auto">
              <a:xfrm>
                <a:off x="1492" y="1644"/>
                <a:ext cx="31" cy="24"/>
              </a:xfrm>
              <a:custGeom>
                <a:avLst/>
                <a:gdLst>
                  <a:gd name="T0" fmla="*/ 5 w 13"/>
                  <a:gd name="T1" fmla="*/ 9 h 10"/>
                  <a:gd name="T2" fmla="*/ 5 w 13"/>
                  <a:gd name="T3" fmla="*/ 8 h 10"/>
                  <a:gd name="T4" fmla="*/ 2 w 13"/>
                  <a:gd name="T5" fmla="*/ 6 h 10"/>
                  <a:gd name="T6" fmla="*/ 1 w 13"/>
                  <a:gd name="T7" fmla="*/ 3 h 10"/>
                  <a:gd name="T8" fmla="*/ 1 w 13"/>
                  <a:gd name="T9" fmla="*/ 3 h 10"/>
                  <a:gd name="T10" fmla="*/ 4 w 13"/>
                  <a:gd name="T11" fmla="*/ 1 h 10"/>
                  <a:gd name="T12" fmla="*/ 7 w 13"/>
                  <a:gd name="T13" fmla="*/ 1 h 10"/>
                  <a:gd name="T14" fmla="*/ 8 w 13"/>
                  <a:gd name="T15" fmla="*/ 1 h 10"/>
                  <a:gd name="T16" fmla="*/ 11 w 13"/>
                  <a:gd name="T17" fmla="*/ 4 h 10"/>
                  <a:gd name="T18" fmla="*/ 11 w 13"/>
                  <a:gd name="T19" fmla="*/ 7 h 10"/>
                  <a:gd name="T20" fmla="*/ 11 w 13"/>
                  <a:gd name="T21" fmla="*/ 7 h 10"/>
                  <a:gd name="T22" fmla="*/ 9 w 13"/>
                  <a:gd name="T23" fmla="*/ 9 h 10"/>
                  <a:gd name="T24" fmla="*/ 5 w 13"/>
                  <a:gd name="T25" fmla="*/ 8 h 10"/>
                  <a:gd name="T26" fmla="*/ 5 w 13"/>
                  <a:gd name="T27" fmla="*/ 8 h 10"/>
                  <a:gd name="T28" fmla="*/ 5 w 13"/>
                  <a:gd name="T29" fmla="*/ 9 h 10"/>
                  <a:gd name="T30" fmla="*/ 5 w 13"/>
                  <a:gd name="T31" fmla="*/ 9 h 10"/>
                  <a:gd name="T32" fmla="*/ 5 w 13"/>
                  <a:gd name="T33" fmla="*/ 9 h 10"/>
                  <a:gd name="T34" fmla="*/ 9 w 13"/>
                  <a:gd name="T35" fmla="*/ 10 h 10"/>
                  <a:gd name="T36" fmla="*/ 12 w 13"/>
                  <a:gd name="T37" fmla="*/ 7 h 10"/>
                  <a:gd name="T38" fmla="*/ 12 w 13"/>
                  <a:gd name="T39" fmla="*/ 7 h 10"/>
                  <a:gd name="T40" fmla="*/ 12 w 13"/>
                  <a:gd name="T41" fmla="*/ 3 h 10"/>
                  <a:gd name="T42" fmla="*/ 8 w 13"/>
                  <a:gd name="T43" fmla="*/ 0 h 10"/>
                  <a:gd name="T44" fmla="*/ 8 w 13"/>
                  <a:gd name="T45" fmla="*/ 0 h 10"/>
                  <a:gd name="T46" fmla="*/ 3 w 13"/>
                  <a:gd name="T47" fmla="*/ 0 h 10"/>
                  <a:gd name="T48" fmla="*/ 0 w 13"/>
                  <a:gd name="T49" fmla="*/ 2 h 10"/>
                  <a:gd name="T50" fmla="*/ 0 w 13"/>
                  <a:gd name="T51" fmla="*/ 3 h 10"/>
                  <a:gd name="T52" fmla="*/ 1 w 13"/>
                  <a:gd name="T53" fmla="*/ 6 h 10"/>
                  <a:gd name="T54" fmla="*/ 5 w 13"/>
                  <a:gd name="T55" fmla="*/ 9 h 10"/>
                  <a:gd name="T56" fmla="*/ 5 w 13"/>
                  <a:gd name="T5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0">
                    <a:moveTo>
                      <a:pt x="5" y="9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2" y="7"/>
                      <a:pt x="2" y="6"/>
                    </a:cubicBezTo>
                    <a:cubicBezTo>
                      <a:pt x="1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2"/>
                      <a:pt x="10" y="3"/>
                      <a:pt x="11" y="4"/>
                    </a:cubicBezTo>
                    <a:cubicBezTo>
                      <a:pt x="12" y="5"/>
                      <a:pt x="12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9" y="9"/>
                    </a:cubicBezTo>
                    <a:cubicBezTo>
                      <a:pt x="8" y="9"/>
                      <a:pt x="7" y="9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8" y="10"/>
                      <a:pt x="9" y="10"/>
                    </a:cubicBezTo>
                    <a:cubicBezTo>
                      <a:pt x="11" y="9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5"/>
                      <a:pt x="12" y="3"/>
                    </a:cubicBezTo>
                    <a:cubicBezTo>
                      <a:pt x="11" y="2"/>
                      <a:pt x="10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8"/>
                      <a:pt x="3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  <p:sp>
            <p:nvSpPr>
              <p:cNvPr id="300" name="Freeform 461"/>
              <p:cNvSpPr>
                <a:spLocks/>
              </p:cNvSpPr>
              <p:nvPr/>
            </p:nvSpPr>
            <p:spPr bwMode="auto">
              <a:xfrm>
                <a:off x="1431" y="1588"/>
                <a:ext cx="28" cy="26"/>
              </a:xfrm>
              <a:custGeom>
                <a:avLst/>
                <a:gdLst>
                  <a:gd name="T0" fmla="*/ 4 w 12"/>
                  <a:gd name="T1" fmla="*/ 9 h 11"/>
                  <a:gd name="T2" fmla="*/ 0 w 12"/>
                  <a:gd name="T3" fmla="*/ 3 h 11"/>
                  <a:gd name="T4" fmla="*/ 7 w 12"/>
                  <a:gd name="T5" fmla="*/ 2 h 11"/>
                  <a:gd name="T6" fmla="*/ 11 w 12"/>
                  <a:gd name="T7" fmla="*/ 8 h 11"/>
                  <a:gd name="T8" fmla="*/ 4 w 12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4" y="9"/>
                    </a:moveTo>
                    <a:cubicBezTo>
                      <a:pt x="1" y="8"/>
                      <a:pt x="0" y="5"/>
                      <a:pt x="0" y="3"/>
                    </a:cubicBezTo>
                    <a:cubicBezTo>
                      <a:pt x="1" y="1"/>
                      <a:pt x="4" y="0"/>
                      <a:pt x="7" y="2"/>
                    </a:cubicBezTo>
                    <a:cubicBezTo>
                      <a:pt x="11" y="3"/>
                      <a:pt x="12" y="6"/>
                      <a:pt x="11" y="8"/>
                    </a:cubicBezTo>
                    <a:cubicBezTo>
                      <a:pt x="10" y="10"/>
                      <a:pt x="7" y="11"/>
                      <a:pt x="4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00B0F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Arial" charset="0"/>
                </a:endParaRPr>
              </a:p>
            </p:txBody>
          </p:sp>
        </p:grpSp>
        <p:sp>
          <p:nvSpPr>
            <p:cNvPr id="25" name="Freeform 463"/>
            <p:cNvSpPr>
              <a:spLocks/>
            </p:cNvSpPr>
            <p:nvPr/>
          </p:nvSpPr>
          <p:spPr bwMode="auto">
            <a:xfrm>
              <a:off x="1428" y="1588"/>
              <a:ext cx="31" cy="26"/>
            </a:xfrm>
            <a:custGeom>
              <a:avLst/>
              <a:gdLst>
                <a:gd name="T0" fmla="*/ 5 w 13"/>
                <a:gd name="T1" fmla="*/ 9 h 11"/>
                <a:gd name="T2" fmla="*/ 5 w 13"/>
                <a:gd name="T3" fmla="*/ 9 h 11"/>
                <a:gd name="T4" fmla="*/ 2 w 13"/>
                <a:gd name="T5" fmla="*/ 6 h 11"/>
                <a:gd name="T6" fmla="*/ 2 w 13"/>
                <a:gd name="T7" fmla="*/ 4 h 11"/>
                <a:gd name="T8" fmla="*/ 2 w 13"/>
                <a:gd name="T9" fmla="*/ 4 h 11"/>
                <a:gd name="T10" fmla="*/ 4 w 13"/>
                <a:gd name="T11" fmla="*/ 2 h 11"/>
                <a:gd name="T12" fmla="*/ 8 w 13"/>
                <a:gd name="T13" fmla="*/ 2 h 11"/>
                <a:gd name="T14" fmla="*/ 8 w 13"/>
                <a:gd name="T15" fmla="*/ 2 h 11"/>
                <a:gd name="T16" fmla="*/ 11 w 13"/>
                <a:gd name="T17" fmla="*/ 5 h 11"/>
                <a:gd name="T18" fmla="*/ 12 w 13"/>
                <a:gd name="T19" fmla="*/ 8 h 11"/>
                <a:gd name="T20" fmla="*/ 12 w 13"/>
                <a:gd name="T21" fmla="*/ 8 h 11"/>
                <a:gd name="T22" fmla="*/ 10 w 13"/>
                <a:gd name="T23" fmla="*/ 9 h 11"/>
                <a:gd name="T24" fmla="*/ 6 w 13"/>
                <a:gd name="T25" fmla="*/ 9 h 11"/>
                <a:gd name="T26" fmla="*/ 5 w 13"/>
                <a:gd name="T27" fmla="*/ 9 h 11"/>
                <a:gd name="T28" fmla="*/ 5 w 13"/>
                <a:gd name="T29" fmla="*/ 9 h 11"/>
                <a:gd name="T30" fmla="*/ 5 w 13"/>
                <a:gd name="T31" fmla="*/ 10 h 11"/>
                <a:gd name="T32" fmla="*/ 5 w 13"/>
                <a:gd name="T33" fmla="*/ 10 h 11"/>
                <a:gd name="T34" fmla="*/ 10 w 13"/>
                <a:gd name="T35" fmla="*/ 10 h 11"/>
                <a:gd name="T36" fmla="*/ 13 w 13"/>
                <a:gd name="T37" fmla="*/ 8 h 11"/>
                <a:gd name="T38" fmla="*/ 13 w 13"/>
                <a:gd name="T39" fmla="*/ 8 h 11"/>
                <a:gd name="T40" fmla="*/ 12 w 13"/>
                <a:gd name="T41" fmla="*/ 4 h 11"/>
                <a:gd name="T42" fmla="*/ 9 w 13"/>
                <a:gd name="T43" fmla="*/ 1 h 11"/>
                <a:gd name="T44" fmla="*/ 8 w 13"/>
                <a:gd name="T45" fmla="*/ 1 h 11"/>
                <a:gd name="T46" fmla="*/ 4 w 13"/>
                <a:gd name="T47" fmla="*/ 1 h 11"/>
                <a:gd name="T48" fmla="*/ 1 w 13"/>
                <a:gd name="T49" fmla="*/ 3 h 11"/>
                <a:gd name="T50" fmla="*/ 1 w 13"/>
                <a:gd name="T51" fmla="*/ 3 h 11"/>
                <a:gd name="T52" fmla="*/ 1 w 13"/>
                <a:gd name="T53" fmla="*/ 7 h 11"/>
                <a:gd name="T54" fmla="*/ 5 w 13"/>
                <a:gd name="T55" fmla="*/ 10 h 11"/>
                <a:gd name="T56" fmla="*/ 5 w 13"/>
                <a:gd name="T5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2" y="6"/>
                  </a:cubicBezTo>
                  <a:cubicBezTo>
                    <a:pt x="2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6"/>
                    <a:pt x="12" y="7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9" y="10"/>
                    <a:pt x="7" y="10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1"/>
                    <a:pt x="9" y="11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5"/>
                    <a:pt x="12" y="4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2" y="8"/>
                    <a:pt x="4" y="9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6" name="Freeform 464"/>
            <p:cNvSpPr>
              <a:spLocks/>
            </p:cNvSpPr>
            <p:nvPr/>
          </p:nvSpPr>
          <p:spPr bwMode="auto">
            <a:xfrm>
              <a:off x="1450" y="1609"/>
              <a:ext cx="28" cy="24"/>
            </a:xfrm>
            <a:custGeom>
              <a:avLst/>
              <a:gdLst>
                <a:gd name="T0" fmla="*/ 4 w 12"/>
                <a:gd name="T1" fmla="*/ 9 h 10"/>
                <a:gd name="T2" fmla="*/ 1 w 12"/>
                <a:gd name="T3" fmla="*/ 3 h 10"/>
                <a:gd name="T4" fmla="*/ 8 w 12"/>
                <a:gd name="T5" fmla="*/ 1 h 10"/>
                <a:gd name="T6" fmla="*/ 11 w 12"/>
                <a:gd name="T7" fmla="*/ 7 h 10"/>
                <a:gd name="T8" fmla="*/ 4 w 12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5" y="0"/>
                    <a:pt x="8" y="1"/>
                  </a:cubicBezTo>
                  <a:cubicBezTo>
                    <a:pt x="11" y="3"/>
                    <a:pt x="12" y="5"/>
                    <a:pt x="11" y="7"/>
                  </a:cubicBezTo>
                  <a:cubicBezTo>
                    <a:pt x="11" y="10"/>
                    <a:pt x="7" y="10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7" name="Freeform 465"/>
            <p:cNvSpPr>
              <a:spLocks/>
            </p:cNvSpPr>
            <p:nvPr/>
          </p:nvSpPr>
          <p:spPr bwMode="auto">
            <a:xfrm>
              <a:off x="1450" y="1609"/>
              <a:ext cx="28" cy="24"/>
            </a:xfrm>
            <a:custGeom>
              <a:avLst/>
              <a:gdLst>
                <a:gd name="T0" fmla="*/ 4 w 12"/>
                <a:gd name="T1" fmla="*/ 9 h 10"/>
                <a:gd name="T2" fmla="*/ 5 w 12"/>
                <a:gd name="T3" fmla="*/ 9 h 10"/>
                <a:gd name="T4" fmla="*/ 1 w 12"/>
                <a:gd name="T5" fmla="*/ 6 h 10"/>
                <a:gd name="T6" fmla="*/ 1 w 12"/>
                <a:gd name="T7" fmla="*/ 3 h 10"/>
                <a:gd name="T8" fmla="*/ 1 w 12"/>
                <a:gd name="T9" fmla="*/ 3 h 10"/>
                <a:gd name="T10" fmla="*/ 3 w 12"/>
                <a:gd name="T11" fmla="*/ 1 h 10"/>
                <a:gd name="T12" fmla="*/ 7 w 12"/>
                <a:gd name="T13" fmla="*/ 2 h 10"/>
                <a:gd name="T14" fmla="*/ 7 w 12"/>
                <a:gd name="T15" fmla="*/ 2 h 10"/>
                <a:gd name="T16" fmla="*/ 11 w 12"/>
                <a:gd name="T17" fmla="*/ 4 h 10"/>
                <a:gd name="T18" fmla="*/ 11 w 12"/>
                <a:gd name="T19" fmla="*/ 7 h 10"/>
                <a:gd name="T20" fmla="*/ 11 w 12"/>
                <a:gd name="T21" fmla="*/ 7 h 10"/>
                <a:gd name="T22" fmla="*/ 9 w 12"/>
                <a:gd name="T23" fmla="*/ 9 h 10"/>
                <a:gd name="T24" fmla="*/ 5 w 12"/>
                <a:gd name="T25" fmla="*/ 9 h 10"/>
                <a:gd name="T26" fmla="*/ 5 w 12"/>
                <a:gd name="T27" fmla="*/ 9 h 10"/>
                <a:gd name="T28" fmla="*/ 4 w 12"/>
                <a:gd name="T29" fmla="*/ 9 h 10"/>
                <a:gd name="T30" fmla="*/ 4 w 12"/>
                <a:gd name="T31" fmla="*/ 9 h 10"/>
                <a:gd name="T32" fmla="*/ 5 w 12"/>
                <a:gd name="T33" fmla="*/ 10 h 10"/>
                <a:gd name="T34" fmla="*/ 9 w 12"/>
                <a:gd name="T35" fmla="*/ 10 h 10"/>
                <a:gd name="T36" fmla="*/ 12 w 12"/>
                <a:gd name="T37" fmla="*/ 8 h 10"/>
                <a:gd name="T38" fmla="*/ 12 w 12"/>
                <a:gd name="T39" fmla="*/ 7 h 10"/>
                <a:gd name="T40" fmla="*/ 11 w 12"/>
                <a:gd name="T41" fmla="*/ 4 h 10"/>
                <a:gd name="T42" fmla="*/ 8 w 12"/>
                <a:gd name="T43" fmla="*/ 1 h 10"/>
                <a:gd name="T44" fmla="*/ 7 w 12"/>
                <a:gd name="T45" fmla="*/ 1 h 10"/>
                <a:gd name="T46" fmla="*/ 3 w 12"/>
                <a:gd name="T47" fmla="*/ 0 h 10"/>
                <a:gd name="T48" fmla="*/ 0 w 12"/>
                <a:gd name="T49" fmla="*/ 3 h 10"/>
                <a:gd name="T50" fmla="*/ 0 w 12"/>
                <a:gd name="T51" fmla="*/ 3 h 10"/>
                <a:gd name="T52" fmla="*/ 1 w 12"/>
                <a:gd name="T53" fmla="*/ 7 h 10"/>
                <a:gd name="T54" fmla="*/ 4 w 12"/>
                <a:gd name="T55" fmla="*/ 9 h 10"/>
                <a:gd name="T56" fmla="*/ 4 w 12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3"/>
                    <a:pt x="11" y="4"/>
                  </a:cubicBezTo>
                  <a:cubicBezTo>
                    <a:pt x="11" y="5"/>
                    <a:pt x="11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9"/>
                    <a:pt x="9" y="9"/>
                  </a:cubicBezTo>
                  <a:cubicBezTo>
                    <a:pt x="8" y="9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6" y="10"/>
                    <a:pt x="8" y="10"/>
                    <a:pt x="9" y="10"/>
                  </a:cubicBezTo>
                  <a:cubicBezTo>
                    <a:pt x="10" y="10"/>
                    <a:pt x="11" y="9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5"/>
                    <a:pt x="11" y="4"/>
                  </a:cubicBezTo>
                  <a:cubicBezTo>
                    <a:pt x="11" y="2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1"/>
                    <a:pt x="1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7"/>
                  </a:cubicBezTo>
                  <a:cubicBezTo>
                    <a:pt x="1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8" name="Freeform 466"/>
            <p:cNvSpPr>
              <a:spLocks/>
            </p:cNvSpPr>
            <p:nvPr/>
          </p:nvSpPr>
          <p:spPr bwMode="auto">
            <a:xfrm>
              <a:off x="1471" y="1628"/>
              <a:ext cx="28" cy="23"/>
            </a:xfrm>
            <a:custGeom>
              <a:avLst/>
              <a:gdLst>
                <a:gd name="T0" fmla="*/ 4 w 12"/>
                <a:gd name="T1" fmla="*/ 9 h 10"/>
                <a:gd name="T2" fmla="*/ 0 w 12"/>
                <a:gd name="T3" fmla="*/ 2 h 10"/>
                <a:gd name="T4" fmla="*/ 8 w 12"/>
                <a:gd name="T5" fmla="*/ 1 h 10"/>
                <a:gd name="T6" fmla="*/ 11 w 12"/>
                <a:gd name="T7" fmla="*/ 7 h 10"/>
                <a:gd name="T8" fmla="*/ 4 w 12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1" y="7"/>
                    <a:pt x="0" y="5"/>
                    <a:pt x="0" y="2"/>
                  </a:cubicBezTo>
                  <a:cubicBezTo>
                    <a:pt x="1" y="0"/>
                    <a:pt x="4" y="0"/>
                    <a:pt x="8" y="1"/>
                  </a:cubicBezTo>
                  <a:cubicBezTo>
                    <a:pt x="11" y="2"/>
                    <a:pt x="12" y="5"/>
                    <a:pt x="11" y="7"/>
                  </a:cubicBezTo>
                  <a:cubicBezTo>
                    <a:pt x="10" y="9"/>
                    <a:pt x="7" y="10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9" name="Freeform 467"/>
            <p:cNvSpPr>
              <a:spLocks/>
            </p:cNvSpPr>
            <p:nvPr/>
          </p:nvSpPr>
          <p:spPr bwMode="auto">
            <a:xfrm>
              <a:off x="1469" y="1628"/>
              <a:ext cx="30" cy="23"/>
            </a:xfrm>
            <a:custGeom>
              <a:avLst/>
              <a:gdLst>
                <a:gd name="T0" fmla="*/ 5 w 13"/>
                <a:gd name="T1" fmla="*/ 9 h 10"/>
                <a:gd name="T2" fmla="*/ 6 w 13"/>
                <a:gd name="T3" fmla="*/ 8 h 10"/>
                <a:gd name="T4" fmla="*/ 2 w 13"/>
                <a:gd name="T5" fmla="*/ 6 h 10"/>
                <a:gd name="T6" fmla="*/ 2 w 13"/>
                <a:gd name="T7" fmla="*/ 3 h 10"/>
                <a:gd name="T8" fmla="*/ 2 w 13"/>
                <a:gd name="T9" fmla="*/ 3 h 10"/>
                <a:gd name="T10" fmla="*/ 4 w 13"/>
                <a:gd name="T11" fmla="*/ 1 h 10"/>
                <a:gd name="T12" fmla="*/ 8 w 13"/>
                <a:gd name="T13" fmla="*/ 1 h 10"/>
                <a:gd name="T14" fmla="*/ 8 w 13"/>
                <a:gd name="T15" fmla="*/ 1 h 10"/>
                <a:gd name="T16" fmla="*/ 11 w 13"/>
                <a:gd name="T17" fmla="*/ 4 h 10"/>
                <a:gd name="T18" fmla="*/ 12 w 13"/>
                <a:gd name="T19" fmla="*/ 7 h 10"/>
                <a:gd name="T20" fmla="*/ 12 w 13"/>
                <a:gd name="T21" fmla="*/ 7 h 10"/>
                <a:gd name="T22" fmla="*/ 10 w 13"/>
                <a:gd name="T23" fmla="*/ 8 h 10"/>
                <a:gd name="T24" fmla="*/ 6 w 13"/>
                <a:gd name="T25" fmla="*/ 8 h 10"/>
                <a:gd name="T26" fmla="*/ 6 w 13"/>
                <a:gd name="T27" fmla="*/ 8 h 10"/>
                <a:gd name="T28" fmla="*/ 5 w 13"/>
                <a:gd name="T29" fmla="*/ 9 h 10"/>
                <a:gd name="T30" fmla="*/ 5 w 13"/>
                <a:gd name="T31" fmla="*/ 9 h 10"/>
                <a:gd name="T32" fmla="*/ 5 w 13"/>
                <a:gd name="T33" fmla="*/ 9 h 10"/>
                <a:gd name="T34" fmla="*/ 10 w 13"/>
                <a:gd name="T35" fmla="*/ 9 h 10"/>
                <a:gd name="T36" fmla="*/ 13 w 13"/>
                <a:gd name="T37" fmla="*/ 7 h 10"/>
                <a:gd name="T38" fmla="*/ 13 w 13"/>
                <a:gd name="T39" fmla="*/ 7 h 10"/>
                <a:gd name="T40" fmla="*/ 12 w 13"/>
                <a:gd name="T41" fmla="*/ 3 h 10"/>
                <a:gd name="T42" fmla="*/ 9 w 13"/>
                <a:gd name="T43" fmla="*/ 0 h 10"/>
                <a:gd name="T44" fmla="*/ 8 w 13"/>
                <a:gd name="T45" fmla="*/ 0 h 10"/>
                <a:gd name="T46" fmla="*/ 4 w 13"/>
                <a:gd name="T47" fmla="*/ 0 h 10"/>
                <a:gd name="T48" fmla="*/ 1 w 13"/>
                <a:gd name="T49" fmla="*/ 2 h 10"/>
                <a:gd name="T50" fmla="*/ 1 w 13"/>
                <a:gd name="T51" fmla="*/ 2 h 10"/>
                <a:gd name="T52" fmla="*/ 2 w 13"/>
                <a:gd name="T53" fmla="*/ 6 h 10"/>
                <a:gd name="T54" fmla="*/ 5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7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8"/>
                    <a:pt x="11" y="8"/>
                    <a:pt x="10" y="8"/>
                  </a:cubicBezTo>
                  <a:cubicBezTo>
                    <a:pt x="9" y="9"/>
                    <a:pt x="7" y="9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10"/>
                    <a:pt x="9" y="10"/>
                    <a:pt x="10" y="9"/>
                  </a:cubicBezTo>
                  <a:cubicBezTo>
                    <a:pt x="11" y="9"/>
                    <a:pt x="12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4"/>
                    <a:pt x="12" y="3"/>
                  </a:cubicBezTo>
                  <a:cubicBezTo>
                    <a:pt x="12" y="2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7"/>
                    <a:pt x="4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30" name="Freeform 468"/>
            <p:cNvSpPr>
              <a:spLocks/>
            </p:cNvSpPr>
            <p:nvPr/>
          </p:nvSpPr>
          <p:spPr bwMode="auto">
            <a:xfrm>
              <a:off x="1518" y="1659"/>
              <a:ext cx="28" cy="23"/>
            </a:xfrm>
            <a:custGeom>
              <a:avLst/>
              <a:gdLst>
                <a:gd name="T0" fmla="*/ 4 w 12"/>
                <a:gd name="T1" fmla="*/ 9 h 10"/>
                <a:gd name="T2" fmla="*/ 0 w 12"/>
                <a:gd name="T3" fmla="*/ 3 h 10"/>
                <a:gd name="T4" fmla="*/ 7 w 12"/>
                <a:gd name="T5" fmla="*/ 1 h 10"/>
                <a:gd name="T6" fmla="*/ 11 w 12"/>
                <a:gd name="T7" fmla="*/ 8 h 10"/>
                <a:gd name="T8" fmla="*/ 4 w 12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7" y="1"/>
                  </a:cubicBezTo>
                  <a:cubicBezTo>
                    <a:pt x="10" y="3"/>
                    <a:pt x="12" y="5"/>
                    <a:pt x="11" y="8"/>
                  </a:cubicBezTo>
                  <a:cubicBezTo>
                    <a:pt x="10" y="10"/>
                    <a:pt x="7" y="10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31" name="Freeform 469"/>
            <p:cNvSpPr>
              <a:spLocks/>
            </p:cNvSpPr>
            <p:nvPr/>
          </p:nvSpPr>
          <p:spPr bwMode="auto">
            <a:xfrm>
              <a:off x="1516" y="1659"/>
              <a:ext cx="30" cy="26"/>
            </a:xfrm>
            <a:custGeom>
              <a:avLst/>
              <a:gdLst>
                <a:gd name="T0" fmla="*/ 5 w 13"/>
                <a:gd name="T1" fmla="*/ 9 h 11"/>
                <a:gd name="T2" fmla="*/ 5 w 13"/>
                <a:gd name="T3" fmla="*/ 9 h 11"/>
                <a:gd name="T4" fmla="*/ 2 w 13"/>
                <a:gd name="T5" fmla="*/ 6 h 11"/>
                <a:gd name="T6" fmla="*/ 2 w 13"/>
                <a:gd name="T7" fmla="*/ 3 h 11"/>
                <a:gd name="T8" fmla="*/ 2 w 13"/>
                <a:gd name="T9" fmla="*/ 3 h 11"/>
                <a:gd name="T10" fmla="*/ 4 w 13"/>
                <a:gd name="T11" fmla="*/ 2 h 11"/>
                <a:gd name="T12" fmla="*/ 8 w 13"/>
                <a:gd name="T13" fmla="*/ 2 h 11"/>
                <a:gd name="T14" fmla="*/ 8 w 13"/>
                <a:gd name="T15" fmla="*/ 2 h 11"/>
                <a:gd name="T16" fmla="*/ 11 w 13"/>
                <a:gd name="T17" fmla="*/ 4 h 11"/>
                <a:gd name="T18" fmla="*/ 12 w 13"/>
                <a:gd name="T19" fmla="*/ 7 h 11"/>
                <a:gd name="T20" fmla="*/ 12 w 13"/>
                <a:gd name="T21" fmla="*/ 7 h 11"/>
                <a:gd name="T22" fmla="*/ 10 w 13"/>
                <a:gd name="T23" fmla="*/ 9 h 11"/>
                <a:gd name="T24" fmla="*/ 6 w 13"/>
                <a:gd name="T25" fmla="*/ 9 h 11"/>
                <a:gd name="T26" fmla="*/ 5 w 13"/>
                <a:gd name="T27" fmla="*/ 9 h 11"/>
                <a:gd name="T28" fmla="*/ 5 w 13"/>
                <a:gd name="T29" fmla="*/ 9 h 11"/>
                <a:gd name="T30" fmla="*/ 5 w 13"/>
                <a:gd name="T31" fmla="*/ 10 h 11"/>
                <a:gd name="T32" fmla="*/ 5 w 13"/>
                <a:gd name="T33" fmla="*/ 10 h 11"/>
                <a:gd name="T34" fmla="*/ 10 w 13"/>
                <a:gd name="T35" fmla="*/ 10 h 11"/>
                <a:gd name="T36" fmla="*/ 13 w 13"/>
                <a:gd name="T37" fmla="*/ 8 h 11"/>
                <a:gd name="T38" fmla="*/ 13 w 13"/>
                <a:gd name="T39" fmla="*/ 8 h 11"/>
                <a:gd name="T40" fmla="*/ 12 w 13"/>
                <a:gd name="T41" fmla="*/ 4 h 11"/>
                <a:gd name="T42" fmla="*/ 9 w 13"/>
                <a:gd name="T43" fmla="*/ 1 h 11"/>
                <a:gd name="T44" fmla="*/ 8 w 13"/>
                <a:gd name="T45" fmla="*/ 1 h 11"/>
                <a:gd name="T46" fmla="*/ 4 w 13"/>
                <a:gd name="T47" fmla="*/ 1 h 11"/>
                <a:gd name="T48" fmla="*/ 1 w 13"/>
                <a:gd name="T49" fmla="*/ 3 h 11"/>
                <a:gd name="T50" fmla="*/ 1 w 13"/>
                <a:gd name="T51" fmla="*/ 3 h 11"/>
                <a:gd name="T52" fmla="*/ 1 w 13"/>
                <a:gd name="T53" fmla="*/ 7 h 11"/>
                <a:gd name="T54" fmla="*/ 5 w 13"/>
                <a:gd name="T55" fmla="*/ 10 h 11"/>
                <a:gd name="T56" fmla="*/ 5 w 13"/>
                <a:gd name="T5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2" y="6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5" y="1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9" y="9"/>
                    <a:pt x="7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9" y="11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32" name="Freeform 470"/>
            <p:cNvSpPr>
              <a:spLocks/>
            </p:cNvSpPr>
            <p:nvPr/>
          </p:nvSpPr>
          <p:spPr bwMode="auto">
            <a:xfrm>
              <a:off x="1544" y="1673"/>
              <a:ext cx="28" cy="26"/>
            </a:xfrm>
            <a:custGeom>
              <a:avLst/>
              <a:gdLst>
                <a:gd name="T0" fmla="*/ 4 w 12"/>
                <a:gd name="T1" fmla="*/ 9 h 11"/>
                <a:gd name="T2" fmla="*/ 0 w 12"/>
                <a:gd name="T3" fmla="*/ 3 h 11"/>
                <a:gd name="T4" fmla="*/ 7 w 12"/>
                <a:gd name="T5" fmla="*/ 2 h 11"/>
                <a:gd name="T6" fmla="*/ 11 w 12"/>
                <a:gd name="T7" fmla="*/ 8 h 11"/>
                <a:gd name="T8" fmla="*/ 4 w 12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9"/>
                  </a:move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7" y="2"/>
                  </a:cubicBezTo>
                  <a:cubicBezTo>
                    <a:pt x="11" y="3"/>
                    <a:pt x="12" y="6"/>
                    <a:pt x="11" y="8"/>
                  </a:cubicBezTo>
                  <a:cubicBezTo>
                    <a:pt x="10" y="10"/>
                    <a:pt x="7" y="11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33" name="Freeform 471"/>
            <p:cNvSpPr>
              <a:spLocks/>
            </p:cNvSpPr>
            <p:nvPr/>
          </p:nvSpPr>
          <p:spPr bwMode="auto">
            <a:xfrm>
              <a:off x="1542" y="1673"/>
              <a:ext cx="30" cy="26"/>
            </a:xfrm>
            <a:custGeom>
              <a:avLst/>
              <a:gdLst>
                <a:gd name="T0" fmla="*/ 5 w 13"/>
                <a:gd name="T1" fmla="*/ 9 h 11"/>
                <a:gd name="T2" fmla="*/ 5 w 13"/>
                <a:gd name="T3" fmla="*/ 9 h 11"/>
                <a:gd name="T4" fmla="*/ 2 w 13"/>
                <a:gd name="T5" fmla="*/ 6 h 11"/>
                <a:gd name="T6" fmla="*/ 2 w 13"/>
                <a:gd name="T7" fmla="*/ 4 h 11"/>
                <a:gd name="T8" fmla="*/ 2 w 13"/>
                <a:gd name="T9" fmla="*/ 3 h 11"/>
                <a:gd name="T10" fmla="*/ 4 w 13"/>
                <a:gd name="T11" fmla="*/ 2 h 11"/>
                <a:gd name="T12" fmla="*/ 8 w 13"/>
                <a:gd name="T13" fmla="*/ 2 h 11"/>
                <a:gd name="T14" fmla="*/ 8 w 13"/>
                <a:gd name="T15" fmla="*/ 2 h 11"/>
                <a:gd name="T16" fmla="*/ 11 w 13"/>
                <a:gd name="T17" fmla="*/ 5 h 11"/>
                <a:gd name="T18" fmla="*/ 12 w 13"/>
                <a:gd name="T19" fmla="*/ 8 h 11"/>
                <a:gd name="T20" fmla="*/ 12 w 13"/>
                <a:gd name="T21" fmla="*/ 8 h 11"/>
                <a:gd name="T22" fmla="*/ 10 w 13"/>
                <a:gd name="T23" fmla="*/ 9 h 11"/>
                <a:gd name="T24" fmla="*/ 6 w 13"/>
                <a:gd name="T25" fmla="*/ 9 h 11"/>
                <a:gd name="T26" fmla="*/ 5 w 13"/>
                <a:gd name="T27" fmla="*/ 9 h 11"/>
                <a:gd name="T28" fmla="*/ 5 w 13"/>
                <a:gd name="T29" fmla="*/ 9 h 11"/>
                <a:gd name="T30" fmla="*/ 5 w 13"/>
                <a:gd name="T31" fmla="*/ 10 h 11"/>
                <a:gd name="T32" fmla="*/ 5 w 13"/>
                <a:gd name="T33" fmla="*/ 10 h 11"/>
                <a:gd name="T34" fmla="*/ 10 w 13"/>
                <a:gd name="T35" fmla="*/ 10 h 11"/>
                <a:gd name="T36" fmla="*/ 13 w 13"/>
                <a:gd name="T37" fmla="*/ 8 h 11"/>
                <a:gd name="T38" fmla="*/ 13 w 13"/>
                <a:gd name="T39" fmla="*/ 8 h 11"/>
                <a:gd name="T40" fmla="*/ 12 w 13"/>
                <a:gd name="T41" fmla="*/ 4 h 11"/>
                <a:gd name="T42" fmla="*/ 9 w 13"/>
                <a:gd name="T43" fmla="*/ 1 h 11"/>
                <a:gd name="T44" fmla="*/ 8 w 13"/>
                <a:gd name="T45" fmla="*/ 1 h 11"/>
                <a:gd name="T46" fmla="*/ 4 w 13"/>
                <a:gd name="T47" fmla="*/ 1 h 11"/>
                <a:gd name="T48" fmla="*/ 1 w 13"/>
                <a:gd name="T49" fmla="*/ 3 h 11"/>
                <a:gd name="T50" fmla="*/ 1 w 13"/>
                <a:gd name="T51" fmla="*/ 3 h 11"/>
                <a:gd name="T52" fmla="*/ 1 w 13"/>
                <a:gd name="T53" fmla="*/ 7 h 11"/>
                <a:gd name="T54" fmla="*/ 5 w 13"/>
                <a:gd name="T55" fmla="*/ 10 h 11"/>
                <a:gd name="T56" fmla="*/ 5 w 13"/>
                <a:gd name="T5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6"/>
                    <a:pt x="12" y="7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9" y="10"/>
                    <a:pt x="7" y="10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1"/>
                    <a:pt x="9" y="11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5"/>
                    <a:pt x="12" y="4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4" y="9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34" name="Freeform 472"/>
            <p:cNvSpPr>
              <a:spLocks/>
            </p:cNvSpPr>
            <p:nvPr/>
          </p:nvSpPr>
          <p:spPr bwMode="auto">
            <a:xfrm>
              <a:off x="1388" y="1550"/>
              <a:ext cx="29" cy="24"/>
            </a:xfrm>
            <a:custGeom>
              <a:avLst/>
              <a:gdLst>
                <a:gd name="T0" fmla="*/ 4 w 12"/>
                <a:gd name="T1" fmla="*/ 9 h 10"/>
                <a:gd name="T2" fmla="*/ 0 w 12"/>
                <a:gd name="T3" fmla="*/ 3 h 10"/>
                <a:gd name="T4" fmla="*/ 8 w 12"/>
                <a:gd name="T5" fmla="*/ 1 h 10"/>
                <a:gd name="T6" fmla="*/ 11 w 12"/>
                <a:gd name="T7" fmla="*/ 8 h 10"/>
                <a:gd name="T8" fmla="*/ 4 w 12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5" y="0"/>
                    <a:pt x="8" y="1"/>
                  </a:cubicBezTo>
                  <a:cubicBezTo>
                    <a:pt x="11" y="3"/>
                    <a:pt x="12" y="5"/>
                    <a:pt x="11" y="8"/>
                  </a:cubicBezTo>
                  <a:cubicBezTo>
                    <a:pt x="11" y="10"/>
                    <a:pt x="7" y="10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35" name="Freeform 473"/>
            <p:cNvSpPr>
              <a:spLocks/>
            </p:cNvSpPr>
            <p:nvPr/>
          </p:nvSpPr>
          <p:spPr bwMode="auto">
            <a:xfrm>
              <a:off x="1386" y="1550"/>
              <a:ext cx="31" cy="24"/>
            </a:xfrm>
            <a:custGeom>
              <a:avLst/>
              <a:gdLst>
                <a:gd name="T0" fmla="*/ 5 w 13"/>
                <a:gd name="T1" fmla="*/ 9 h 10"/>
                <a:gd name="T2" fmla="*/ 6 w 13"/>
                <a:gd name="T3" fmla="*/ 9 h 10"/>
                <a:gd name="T4" fmla="*/ 2 w 13"/>
                <a:gd name="T5" fmla="*/ 6 h 10"/>
                <a:gd name="T6" fmla="*/ 2 w 13"/>
                <a:gd name="T7" fmla="*/ 3 h 10"/>
                <a:gd name="T8" fmla="*/ 2 w 13"/>
                <a:gd name="T9" fmla="*/ 3 h 10"/>
                <a:gd name="T10" fmla="*/ 4 w 13"/>
                <a:gd name="T11" fmla="*/ 2 h 10"/>
                <a:gd name="T12" fmla="*/ 8 w 13"/>
                <a:gd name="T13" fmla="*/ 2 h 10"/>
                <a:gd name="T14" fmla="*/ 8 w 13"/>
                <a:gd name="T15" fmla="*/ 2 h 10"/>
                <a:gd name="T16" fmla="*/ 11 w 13"/>
                <a:gd name="T17" fmla="*/ 4 h 10"/>
                <a:gd name="T18" fmla="*/ 12 w 13"/>
                <a:gd name="T19" fmla="*/ 7 h 10"/>
                <a:gd name="T20" fmla="*/ 12 w 13"/>
                <a:gd name="T21" fmla="*/ 7 h 10"/>
                <a:gd name="T22" fmla="*/ 10 w 13"/>
                <a:gd name="T23" fmla="*/ 9 h 10"/>
                <a:gd name="T24" fmla="*/ 6 w 13"/>
                <a:gd name="T25" fmla="*/ 9 h 10"/>
                <a:gd name="T26" fmla="*/ 6 w 13"/>
                <a:gd name="T27" fmla="*/ 9 h 10"/>
                <a:gd name="T28" fmla="*/ 5 w 13"/>
                <a:gd name="T29" fmla="*/ 9 h 10"/>
                <a:gd name="T30" fmla="*/ 5 w 13"/>
                <a:gd name="T31" fmla="*/ 10 h 10"/>
                <a:gd name="T32" fmla="*/ 6 w 13"/>
                <a:gd name="T33" fmla="*/ 10 h 10"/>
                <a:gd name="T34" fmla="*/ 10 w 13"/>
                <a:gd name="T35" fmla="*/ 10 h 10"/>
                <a:gd name="T36" fmla="*/ 13 w 13"/>
                <a:gd name="T37" fmla="*/ 8 h 10"/>
                <a:gd name="T38" fmla="*/ 13 w 13"/>
                <a:gd name="T39" fmla="*/ 8 h 10"/>
                <a:gd name="T40" fmla="*/ 12 w 13"/>
                <a:gd name="T41" fmla="*/ 4 h 10"/>
                <a:gd name="T42" fmla="*/ 9 w 13"/>
                <a:gd name="T43" fmla="*/ 1 h 10"/>
                <a:gd name="T44" fmla="*/ 8 w 13"/>
                <a:gd name="T45" fmla="*/ 1 h 10"/>
                <a:gd name="T46" fmla="*/ 4 w 13"/>
                <a:gd name="T47" fmla="*/ 1 h 10"/>
                <a:gd name="T48" fmla="*/ 1 w 13"/>
                <a:gd name="T49" fmla="*/ 3 h 10"/>
                <a:gd name="T50" fmla="*/ 1 w 13"/>
                <a:gd name="T51" fmla="*/ 3 h 10"/>
                <a:gd name="T52" fmla="*/ 2 w 13"/>
                <a:gd name="T53" fmla="*/ 7 h 10"/>
                <a:gd name="T54" fmla="*/ 5 w 13"/>
                <a:gd name="T55" fmla="*/ 10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4" y="8"/>
                    <a:pt x="3" y="7"/>
                    <a:pt x="2" y="6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5" y="1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9" y="9"/>
                    <a:pt x="7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7" y="10"/>
                    <a:pt x="9" y="10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2" y="8"/>
                    <a:pt x="4" y="9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36" name="Freeform 474"/>
            <p:cNvSpPr>
              <a:spLocks/>
            </p:cNvSpPr>
            <p:nvPr/>
          </p:nvSpPr>
          <p:spPr bwMode="auto">
            <a:xfrm>
              <a:off x="1402" y="1574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1 w 13"/>
                <a:gd name="T3" fmla="*/ 2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2" y="7"/>
                    <a:pt x="0" y="5"/>
                    <a:pt x="1" y="2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9"/>
                    <a:pt x="8" y="10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37" name="Freeform 475"/>
            <p:cNvSpPr>
              <a:spLocks/>
            </p:cNvSpPr>
            <p:nvPr/>
          </p:nvSpPr>
          <p:spPr bwMode="auto">
            <a:xfrm>
              <a:off x="1402" y="1574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5 w 13"/>
                <a:gd name="T3" fmla="*/ 8 h 10"/>
                <a:gd name="T4" fmla="*/ 2 w 13"/>
                <a:gd name="T5" fmla="*/ 6 h 10"/>
                <a:gd name="T6" fmla="*/ 2 w 13"/>
                <a:gd name="T7" fmla="*/ 3 h 10"/>
                <a:gd name="T8" fmla="*/ 2 w 13"/>
                <a:gd name="T9" fmla="*/ 3 h 10"/>
                <a:gd name="T10" fmla="*/ 4 w 13"/>
                <a:gd name="T11" fmla="*/ 1 h 10"/>
                <a:gd name="T12" fmla="*/ 8 w 13"/>
                <a:gd name="T13" fmla="*/ 1 h 10"/>
                <a:gd name="T14" fmla="*/ 8 w 13"/>
                <a:gd name="T15" fmla="*/ 1 h 10"/>
                <a:gd name="T16" fmla="*/ 11 w 13"/>
                <a:gd name="T17" fmla="*/ 4 h 10"/>
                <a:gd name="T18" fmla="*/ 12 w 13"/>
                <a:gd name="T19" fmla="*/ 7 h 10"/>
                <a:gd name="T20" fmla="*/ 12 w 13"/>
                <a:gd name="T21" fmla="*/ 7 h 10"/>
                <a:gd name="T22" fmla="*/ 9 w 13"/>
                <a:gd name="T23" fmla="*/ 8 h 10"/>
                <a:gd name="T24" fmla="*/ 6 w 13"/>
                <a:gd name="T25" fmla="*/ 8 h 10"/>
                <a:gd name="T26" fmla="*/ 5 w 13"/>
                <a:gd name="T27" fmla="*/ 8 h 10"/>
                <a:gd name="T28" fmla="*/ 5 w 13"/>
                <a:gd name="T29" fmla="*/ 9 h 10"/>
                <a:gd name="T30" fmla="*/ 5 w 13"/>
                <a:gd name="T31" fmla="*/ 9 h 10"/>
                <a:gd name="T32" fmla="*/ 5 w 13"/>
                <a:gd name="T33" fmla="*/ 9 h 10"/>
                <a:gd name="T34" fmla="*/ 10 w 13"/>
                <a:gd name="T35" fmla="*/ 9 h 10"/>
                <a:gd name="T36" fmla="*/ 13 w 13"/>
                <a:gd name="T37" fmla="*/ 7 h 10"/>
                <a:gd name="T38" fmla="*/ 13 w 13"/>
                <a:gd name="T39" fmla="*/ 7 h 10"/>
                <a:gd name="T40" fmla="*/ 12 w 13"/>
                <a:gd name="T41" fmla="*/ 3 h 10"/>
                <a:gd name="T42" fmla="*/ 8 w 13"/>
                <a:gd name="T43" fmla="*/ 0 h 10"/>
                <a:gd name="T44" fmla="*/ 8 w 13"/>
                <a:gd name="T45" fmla="*/ 0 h 10"/>
                <a:gd name="T46" fmla="*/ 4 w 13"/>
                <a:gd name="T47" fmla="*/ 0 h 10"/>
                <a:gd name="T48" fmla="*/ 1 w 13"/>
                <a:gd name="T49" fmla="*/ 2 h 10"/>
                <a:gd name="T50" fmla="*/ 1 w 13"/>
                <a:gd name="T51" fmla="*/ 2 h 10"/>
                <a:gd name="T52" fmla="*/ 1 w 13"/>
                <a:gd name="T53" fmla="*/ 6 h 10"/>
                <a:gd name="T54" fmla="*/ 5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1" y="5"/>
                    <a:pt x="1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10" y="3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9"/>
                    <a:pt x="7" y="9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10"/>
                    <a:pt x="8" y="10"/>
                    <a:pt x="10" y="9"/>
                  </a:cubicBezTo>
                  <a:cubicBezTo>
                    <a:pt x="11" y="9"/>
                    <a:pt x="12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4"/>
                    <a:pt x="12" y="3"/>
                  </a:cubicBezTo>
                  <a:cubicBezTo>
                    <a:pt x="11" y="2"/>
                    <a:pt x="10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3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38" name="Freeform 476"/>
            <p:cNvSpPr>
              <a:spLocks/>
            </p:cNvSpPr>
            <p:nvPr/>
          </p:nvSpPr>
          <p:spPr bwMode="auto">
            <a:xfrm>
              <a:off x="1480" y="1649"/>
              <a:ext cx="31" cy="24"/>
            </a:xfrm>
            <a:custGeom>
              <a:avLst/>
              <a:gdLst>
                <a:gd name="T0" fmla="*/ 5 w 13"/>
                <a:gd name="T1" fmla="*/ 9 h 10"/>
                <a:gd name="T2" fmla="*/ 1 w 13"/>
                <a:gd name="T3" fmla="*/ 3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2" y="8"/>
                    <a:pt x="0" y="5"/>
                    <a:pt x="1" y="3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10"/>
                    <a:pt x="8" y="10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39" name="Freeform 477"/>
            <p:cNvSpPr>
              <a:spLocks/>
            </p:cNvSpPr>
            <p:nvPr/>
          </p:nvSpPr>
          <p:spPr bwMode="auto">
            <a:xfrm>
              <a:off x="1480" y="1649"/>
              <a:ext cx="31" cy="24"/>
            </a:xfrm>
            <a:custGeom>
              <a:avLst/>
              <a:gdLst>
                <a:gd name="T0" fmla="*/ 5 w 13"/>
                <a:gd name="T1" fmla="*/ 9 h 10"/>
                <a:gd name="T2" fmla="*/ 5 w 13"/>
                <a:gd name="T3" fmla="*/ 8 h 10"/>
                <a:gd name="T4" fmla="*/ 2 w 13"/>
                <a:gd name="T5" fmla="*/ 6 h 10"/>
                <a:gd name="T6" fmla="*/ 2 w 13"/>
                <a:gd name="T7" fmla="*/ 3 h 10"/>
                <a:gd name="T8" fmla="*/ 2 w 13"/>
                <a:gd name="T9" fmla="*/ 3 h 10"/>
                <a:gd name="T10" fmla="*/ 4 w 13"/>
                <a:gd name="T11" fmla="*/ 1 h 10"/>
                <a:gd name="T12" fmla="*/ 8 w 13"/>
                <a:gd name="T13" fmla="*/ 2 h 10"/>
                <a:gd name="T14" fmla="*/ 8 w 13"/>
                <a:gd name="T15" fmla="*/ 2 h 10"/>
                <a:gd name="T16" fmla="*/ 11 w 13"/>
                <a:gd name="T17" fmla="*/ 4 h 10"/>
                <a:gd name="T18" fmla="*/ 12 w 13"/>
                <a:gd name="T19" fmla="*/ 7 h 10"/>
                <a:gd name="T20" fmla="*/ 12 w 13"/>
                <a:gd name="T21" fmla="*/ 7 h 10"/>
                <a:gd name="T22" fmla="*/ 9 w 13"/>
                <a:gd name="T23" fmla="*/ 9 h 10"/>
                <a:gd name="T24" fmla="*/ 6 w 13"/>
                <a:gd name="T25" fmla="*/ 9 h 10"/>
                <a:gd name="T26" fmla="*/ 5 w 13"/>
                <a:gd name="T27" fmla="*/ 8 h 10"/>
                <a:gd name="T28" fmla="*/ 5 w 13"/>
                <a:gd name="T29" fmla="*/ 9 h 10"/>
                <a:gd name="T30" fmla="*/ 5 w 13"/>
                <a:gd name="T31" fmla="*/ 9 h 10"/>
                <a:gd name="T32" fmla="*/ 5 w 13"/>
                <a:gd name="T33" fmla="*/ 10 h 10"/>
                <a:gd name="T34" fmla="*/ 10 w 13"/>
                <a:gd name="T35" fmla="*/ 10 h 10"/>
                <a:gd name="T36" fmla="*/ 13 w 13"/>
                <a:gd name="T37" fmla="*/ 8 h 10"/>
                <a:gd name="T38" fmla="*/ 13 w 13"/>
                <a:gd name="T39" fmla="*/ 7 h 10"/>
                <a:gd name="T40" fmla="*/ 12 w 13"/>
                <a:gd name="T41" fmla="*/ 4 h 10"/>
                <a:gd name="T42" fmla="*/ 9 w 13"/>
                <a:gd name="T43" fmla="*/ 1 h 10"/>
                <a:gd name="T44" fmla="*/ 8 w 13"/>
                <a:gd name="T45" fmla="*/ 1 h 10"/>
                <a:gd name="T46" fmla="*/ 4 w 13"/>
                <a:gd name="T47" fmla="*/ 0 h 10"/>
                <a:gd name="T48" fmla="*/ 1 w 13"/>
                <a:gd name="T49" fmla="*/ 3 h 10"/>
                <a:gd name="T50" fmla="*/ 1 w 13"/>
                <a:gd name="T51" fmla="*/ 3 h 10"/>
                <a:gd name="T52" fmla="*/ 1 w 13"/>
                <a:gd name="T53" fmla="*/ 7 h 10"/>
                <a:gd name="T54" fmla="*/ 5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3" y="7"/>
                    <a:pt x="2" y="6"/>
                  </a:cubicBezTo>
                  <a:cubicBezTo>
                    <a:pt x="2" y="5"/>
                    <a:pt x="1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11" y="9"/>
                    <a:pt x="9" y="9"/>
                  </a:cubicBezTo>
                  <a:cubicBezTo>
                    <a:pt x="8" y="9"/>
                    <a:pt x="7" y="9"/>
                    <a:pt x="6" y="9"/>
                  </a:cubicBezTo>
                  <a:cubicBezTo>
                    <a:pt x="6" y="9"/>
                    <a:pt x="5" y="9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8" y="10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2" y="1"/>
                    <a:pt x="1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5"/>
                    <a:pt x="1" y="7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40" name="Freeform 478"/>
            <p:cNvSpPr>
              <a:spLocks/>
            </p:cNvSpPr>
            <p:nvPr/>
          </p:nvSpPr>
          <p:spPr bwMode="auto">
            <a:xfrm>
              <a:off x="1419" y="1595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1 w 13"/>
                <a:gd name="T3" fmla="*/ 3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2" y="7"/>
                    <a:pt x="0" y="5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9"/>
                    <a:pt x="8" y="10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41" name="Freeform 479"/>
            <p:cNvSpPr>
              <a:spLocks/>
            </p:cNvSpPr>
            <p:nvPr/>
          </p:nvSpPr>
          <p:spPr bwMode="auto">
            <a:xfrm>
              <a:off x="1419" y="1595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5 w 13"/>
                <a:gd name="T3" fmla="*/ 8 h 10"/>
                <a:gd name="T4" fmla="*/ 2 w 13"/>
                <a:gd name="T5" fmla="*/ 6 h 10"/>
                <a:gd name="T6" fmla="*/ 1 w 13"/>
                <a:gd name="T7" fmla="*/ 3 h 10"/>
                <a:gd name="T8" fmla="*/ 1 w 13"/>
                <a:gd name="T9" fmla="*/ 3 h 10"/>
                <a:gd name="T10" fmla="*/ 4 w 13"/>
                <a:gd name="T11" fmla="*/ 1 h 10"/>
                <a:gd name="T12" fmla="*/ 7 w 13"/>
                <a:gd name="T13" fmla="*/ 1 h 10"/>
                <a:gd name="T14" fmla="*/ 8 w 13"/>
                <a:gd name="T15" fmla="*/ 1 h 10"/>
                <a:gd name="T16" fmla="*/ 11 w 13"/>
                <a:gd name="T17" fmla="*/ 4 h 10"/>
                <a:gd name="T18" fmla="*/ 11 w 13"/>
                <a:gd name="T19" fmla="*/ 7 h 10"/>
                <a:gd name="T20" fmla="*/ 11 w 13"/>
                <a:gd name="T21" fmla="*/ 7 h 10"/>
                <a:gd name="T22" fmla="*/ 9 w 13"/>
                <a:gd name="T23" fmla="*/ 9 h 10"/>
                <a:gd name="T24" fmla="*/ 5 w 13"/>
                <a:gd name="T25" fmla="*/ 8 h 10"/>
                <a:gd name="T26" fmla="*/ 5 w 13"/>
                <a:gd name="T27" fmla="*/ 8 h 10"/>
                <a:gd name="T28" fmla="*/ 5 w 13"/>
                <a:gd name="T29" fmla="*/ 9 h 10"/>
                <a:gd name="T30" fmla="*/ 4 w 13"/>
                <a:gd name="T31" fmla="*/ 9 h 10"/>
                <a:gd name="T32" fmla="*/ 5 w 13"/>
                <a:gd name="T33" fmla="*/ 9 h 10"/>
                <a:gd name="T34" fmla="*/ 9 w 13"/>
                <a:gd name="T35" fmla="*/ 10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3 h 10"/>
                <a:gd name="T42" fmla="*/ 8 w 13"/>
                <a:gd name="T43" fmla="*/ 0 h 10"/>
                <a:gd name="T44" fmla="*/ 8 w 13"/>
                <a:gd name="T45" fmla="*/ 0 h 10"/>
                <a:gd name="T46" fmla="*/ 3 w 13"/>
                <a:gd name="T47" fmla="*/ 0 h 10"/>
                <a:gd name="T48" fmla="*/ 0 w 13"/>
                <a:gd name="T49" fmla="*/ 2 h 10"/>
                <a:gd name="T50" fmla="*/ 0 w 13"/>
                <a:gd name="T51" fmla="*/ 3 h 10"/>
                <a:gd name="T52" fmla="*/ 1 w 13"/>
                <a:gd name="T53" fmla="*/ 6 h 10"/>
                <a:gd name="T54" fmla="*/ 4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3"/>
                    <a:pt x="11" y="4"/>
                  </a:cubicBezTo>
                  <a:cubicBezTo>
                    <a:pt x="11" y="5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8" y="9"/>
                    <a:pt x="7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8" y="10"/>
                    <a:pt x="9" y="10"/>
                  </a:cubicBezTo>
                  <a:cubicBezTo>
                    <a:pt x="11" y="9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2" y="5"/>
                    <a:pt x="12" y="3"/>
                  </a:cubicBezTo>
                  <a:cubicBezTo>
                    <a:pt x="11" y="2"/>
                    <a:pt x="10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42" name="Freeform 480"/>
            <p:cNvSpPr>
              <a:spLocks/>
            </p:cNvSpPr>
            <p:nvPr/>
          </p:nvSpPr>
          <p:spPr bwMode="auto">
            <a:xfrm>
              <a:off x="1438" y="1614"/>
              <a:ext cx="31" cy="26"/>
            </a:xfrm>
            <a:custGeom>
              <a:avLst/>
              <a:gdLst>
                <a:gd name="T0" fmla="*/ 5 w 13"/>
                <a:gd name="T1" fmla="*/ 9 h 11"/>
                <a:gd name="T2" fmla="*/ 1 w 13"/>
                <a:gd name="T3" fmla="*/ 3 h 11"/>
                <a:gd name="T4" fmla="*/ 8 w 13"/>
                <a:gd name="T5" fmla="*/ 2 h 11"/>
                <a:gd name="T6" fmla="*/ 12 w 13"/>
                <a:gd name="T7" fmla="*/ 8 h 11"/>
                <a:gd name="T8" fmla="*/ 5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2" y="8"/>
                    <a:pt x="0" y="5"/>
                    <a:pt x="1" y="3"/>
                  </a:cubicBezTo>
                  <a:cubicBezTo>
                    <a:pt x="2" y="1"/>
                    <a:pt x="5" y="0"/>
                    <a:pt x="8" y="2"/>
                  </a:cubicBezTo>
                  <a:cubicBezTo>
                    <a:pt x="11" y="3"/>
                    <a:pt x="13" y="6"/>
                    <a:pt x="12" y="8"/>
                  </a:cubicBezTo>
                  <a:cubicBezTo>
                    <a:pt x="11" y="10"/>
                    <a:pt x="8" y="11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43" name="Freeform 481"/>
            <p:cNvSpPr>
              <a:spLocks/>
            </p:cNvSpPr>
            <p:nvPr/>
          </p:nvSpPr>
          <p:spPr bwMode="auto">
            <a:xfrm>
              <a:off x="1438" y="1614"/>
              <a:ext cx="31" cy="26"/>
            </a:xfrm>
            <a:custGeom>
              <a:avLst/>
              <a:gdLst>
                <a:gd name="T0" fmla="*/ 5 w 13"/>
                <a:gd name="T1" fmla="*/ 9 h 11"/>
                <a:gd name="T2" fmla="*/ 5 w 13"/>
                <a:gd name="T3" fmla="*/ 9 h 11"/>
                <a:gd name="T4" fmla="*/ 2 w 13"/>
                <a:gd name="T5" fmla="*/ 6 h 11"/>
                <a:gd name="T6" fmla="*/ 1 w 13"/>
                <a:gd name="T7" fmla="*/ 3 h 11"/>
                <a:gd name="T8" fmla="*/ 1 w 13"/>
                <a:gd name="T9" fmla="*/ 3 h 11"/>
                <a:gd name="T10" fmla="*/ 4 w 13"/>
                <a:gd name="T11" fmla="*/ 2 h 11"/>
                <a:gd name="T12" fmla="*/ 7 w 13"/>
                <a:gd name="T13" fmla="*/ 2 h 11"/>
                <a:gd name="T14" fmla="*/ 8 w 13"/>
                <a:gd name="T15" fmla="*/ 2 h 11"/>
                <a:gd name="T16" fmla="*/ 11 w 13"/>
                <a:gd name="T17" fmla="*/ 4 h 11"/>
                <a:gd name="T18" fmla="*/ 11 w 13"/>
                <a:gd name="T19" fmla="*/ 7 h 11"/>
                <a:gd name="T20" fmla="*/ 11 w 13"/>
                <a:gd name="T21" fmla="*/ 7 h 11"/>
                <a:gd name="T22" fmla="*/ 9 w 13"/>
                <a:gd name="T23" fmla="*/ 9 h 11"/>
                <a:gd name="T24" fmla="*/ 5 w 13"/>
                <a:gd name="T25" fmla="*/ 9 h 11"/>
                <a:gd name="T26" fmla="*/ 5 w 13"/>
                <a:gd name="T27" fmla="*/ 9 h 11"/>
                <a:gd name="T28" fmla="*/ 5 w 13"/>
                <a:gd name="T29" fmla="*/ 9 h 11"/>
                <a:gd name="T30" fmla="*/ 5 w 13"/>
                <a:gd name="T31" fmla="*/ 10 h 11"/>
                <a:gd name="T32" fmla="*/ 5 w 13"/>
                <a:gd name="T33" fmla="*/ 10 h 11"/>
                <a:gd name="T34" fmla="*/ 9 w 13"/>
                <a:gd name="T35" fmla="*/ 10 h 11"/>
                <a:gd name="T36" fmla="*/ 12 w 13"/>
                <a:gd name="T37" fmla="*/ 8 h 11"/>
                <a:gd name="T38" fmla="*/ 12 w 13"/>
                <a:gd name="T39" fmla="*/ 8 h 11"/>
                <a:gd name="T40" fmla="*/ 12 w 13"/>
                <a:gd name="T41" fmla="*/ 4 h 11"/>
                <a:gd name="T42" fmla="*/ 8 w 13"/>
                <a:gd name="T43" fmla="*/ 1 h 11"/>
                <a:gd name="T44" fmla="*/ 8 w 13"/>
                <a:gd name="T45" fmla="*/ 1 h 11"/>
                <a:gd name="T46" fmla="*/ 3 w 13"/>
                <a:gd name="T47" fmla="*/ 1 h 11"/>
                <a:gd name="T48" fmla="*/ 0 w 13"/>
                <a:gd name="T49" fmla="*/ 3 h 11"/>
                <a:gd name="T50" fmla="*/ 0 w 13"/>
                <a:gd name="T51" fmla="*/ 3 h 11"/>
                <a:gd name="T52" fmla="*/ 1 w 13"/>
                <a:gd name="T53" fmla="*/ 7 h 11"/>
                <a:gd name="T54" fmla="*/ 5 w 13"/>
                <a:gd name="T55" fmla="*/ 10 h 11"/>
                <a:gd name="T56" fmla="*/ 5 w 13"/>
                <a:gd name="T5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2" y="5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9"/>
                    <a:pt x="9" y="9"/>
                  </a:cubicBezTo>
                  <a:cubicBezTo>
                    <a:pt x="8" y="9"/>
                    <a:pt x="7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8" y="11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59" name="Freeform 482"/>
            <p:cNvSpPr>
              <a:spLocks/>
            </p:cNvSpPr>
            <p:nvPr/>
          </p:nvSpPr>
          <p:spPr bwMode="auto">
            <a:xfrm>
              <a:off x="1459" y="1633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1 w 13"/>
                <a:gd name="T3" fmla="*/ 3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2" y="8"/>
                    <a:pt x="0" y="5"/>
                    <a:pt x="1" y="3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9"/>
                    <a:pt x="8" y="10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2" name="Freeform 483"/>
            <p:cNvSpPr>
              <a:spLocks/>
            </p:cNvSpPr>
            <p:nvPr/>
          </p:nvSpPr>
          <p:spPr bwMode="auto">
            <a:xfrm>
              <a:off x="1459" y="1633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5 w 13"/>
                <a:gd name="T3" fmla="*/ 8 h 10"/>
                <a:gd name="T4" fmla="*/ 2 w 13"/>
                <a:gd name="T5" fmla="*/ 6 h 10"/>
                <a:gd name="T6" fmla="*/ 1 w 13"/>
                <a:gd name="T7" fmla="*/ 3 h 10"/>
                <a:gd name="T8" fmla="*/ 1 w 13"/>
                <a:gd name="T9" fmla="*/ 3 h 10"/>
                <a:gd name="T10" fmla="*/ 4 w 13"/>
                <a:gd name="T11" fmla="*/ 1 h 10"/>
                <a:gd name="T12" fmla="*/ 7 w 13"/>
                <a:gd name="T13" fmla="*/ 1 h 10"/>
                <a:gd name="T14" fmla="*/ 8 w 13"/>
                <a:gd name="T15" fmla="*/ 2 h 10"/>
                <a:gd name="T16" fmla="*/ 11 w 13"/>
                <a:gd name="T17" fmla="*/ 4 h 10"/>
                <a:gd name="T18" fmla="*/ 11 w 13"/>
                <a:gd name="T19" fmla="*/ 7 h 10"/>
                <a:gd name="T20" fmla="*/ 11 w 13"/>
                <a:gd name="T21" fmla="*/ 7 h 10"/>
                <a:gd name="T22" fmla="*/ 9 w 13"/>
                <a:gd name="T23" fmla="*/ 9 h 10"/>
                <a:gd name="T24" fmla="*/ 5 w 13"/>
                <a:gd name="T25" fmla="*/ 8 h 10"/>
                <a:gd name="T26" fmla="*/ 5 w 13"/>
                <a:gd name="T27" fmla="*/ 8 h 10"/>
                <a:gd name="T28" fmla="*/ 5 w 13"/>
                <a:gd name="T29" fmla="*/ 9 h 10"/>
                <a:gd name="T30" fmla="*/ 4 w 13"/>
                <a:gd name="T31" fmla="*/ 9 h 10"/>
                <a:gd name="T32" fmla="*/ 5 w 13"/>
                <a:gd name="T33" fmla="*/ 9 h 10"/>
                <a:gd name="T34" fmla="*/ 9 w 13"/>
                <a:gd name="T35" fmla="*/ 10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3 h 10"/>
                <a:gd name="T42" fmla="*/ 8 w 13"/>
                <a:gd name="T43" fmla="*/ 1 h 10"/>
                <a:gd name="T44" fmla="*/ 8 w 13"/>
                <a:gd name="T45" fmla="*/ 0 h 10"/>
                <a:gd name="T46" fmla="*/ 3 w 13"/>
                <a:gd name="T47" fmla="*/ 0 h 10"/>
                <a:gd name="T48" fmla="*/ 0 w 13"/>
                <a:gd name="T49" fmla="*/ 2 h 10"/>
                <a:gd name="T50" fmla="*/ 0 w 13"/>
                <a:gd name="T51" fmla="*/ 3 h 10"/>
                <a:gd name="T52" fmla="*/ 1 w 13"/>
                <a:gd name="T53" fmla="*/ 6 h 10"/>
                <a:gd name="T54" fmla="*/ 4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9" y="2"/>
                    <a:pt x="10" y="3"/>
                    <a:pt x="11" y="4"/>
                  </a:cubicBezTo>
                  <a:cubicBezTo>
                    <a:pt x="11" y="5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8" y="9"/>
                    <a:pt x="7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8" y="10"/>
                    <a:pt x="9" y="10"/>
                  </a:cubicBezTo>
                  <a:cubicBezTo>
                    <a:pt x="11" y="9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2" y="5"/>
                    <a:pt x="12" y="3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3" name="Freeform 484"/>
            <p:cNvSpPr>
              <a:spLocks/>
            </p:cNvSpPr>
            <p:nvPr/>
          </p:nvSpPr>
          <p:spPr bwMode="auto">
            <a:xfrm>
              <a:off x="1506" y="1666"/>
              <a:ext cx="31" cy="23"/>
            </a:xfrm>
            <a:custGeom>
              <a:avLst/>
              <a:gdLst>
                <a:gd name="T0" fmla="*/ 5 w 13"/>
                <a:gd name="T1" fmla="*/ 8 h 10"/>
                <a:gd name="T2" fmla="*/ 1 w 13"/>
                <a:gd name="T3" fmla="*/ 2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8"/>
                  </a:moveTo>
                  <a:cubicBezTo>
                    <a:pt x="2" y="7"/>
                    <a:pt x="0" y="5"/>
                    <a:pt x="1" y="2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9"/>
                    <a:pt x="8" y="10"/>
                    <a:pt x="5" y="8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4" name="Freeform 485"/>
            <p:cNvSpPr>
              <a:spLocks/>
            </p:cNvSpPr>
            <p:nvPr/>
          </p:nvSpPr>
          <p:spPr bwMode="auto">
            <a:xfrm>
              <a:off x="1506" y="1663"/>
              <a:ext cx="31" cy="26"/>
            </a:xfrm>
            <a:custGeom>
              <a:avLst/>
              <a:gdLst>
                <a:gd name="T0" fmla="*/ 5 w 13"/>
                <a:gd name="T1" fmla="*/ 9 h 11"/>
                <a:gd name="T2" fmla="*/ 5 w 13"/>
                <a:gd name="T3" fmla="*/ 9 h 11"/>
                <a:gd name="T4" fmla="*/ 2 w 13"/>
                <a:gd name="T5" fmla="*/ 7 h 11"/>
                <a:gd name="T6" fmla="*/ 1 w 13"/>
                <a:gd name="T7" fmla="*/ 4 h 11"/>
                <a:gd name="T8" fmla="*/ 1 w 13"/>
                <a:gd name="T9" fmla="*/ 4 h 11"/>
                <a:gd name="T10" fmla="*/ 3 w 13"/>
                <a:gd name="T11" fmla="*/ 2 h 11"/>
                <a:gd name="T12" fmla="*/ 7 w 13"/>
                <a:gd name="T13" fmla="*/ 2 h 11"/>
                <a:gd name="T14" fmla="*/ 8 w 13"/>
                <a:gd name="T15" fmla="*/ 2 h 11"/>
                <a:gd name="T16" fmla="*/ 11 w 13"/>
                <a:gd name="T17" fmla="*/ 5 h 11"/>
                <a:gd name="T18" fmla="*/ 11 w 13"/>
                <a:gd name="T19" fmla="*/ 8 h 11"/>
                <a:gd name="T20" fmla="*/ 11 w 13"/>
                <a:gd name="T21" fmla="*/ 8 h 11"/>
                <a:gd name="T22" fmla="*/ 9 w 13"/>
                <a:gd name="T23" fmla="*/ 9 h 11"/>
                <a:gd name="T24" fmla="*/ 5 w 13"/>
                <a:gd name="T25" fmla="*/ 9 h 11"/>
                <a:gd name="T26" fmla="*/ 5 w 13"/>
                <a:gd name="T27" fmla="*/ 9 h 11"/>
                <a:gd name="T28" fmla="*/ 5 w 13"/>
                <a:gd name="T29" fmla="*/ 9 h 11"/>
                <a:gd name="T30" fmla="*/ 4 w 13"/>
                <a:gd name="T31" fmla="*/ 10 h 11"/>
                <a:gd name="T32" fmla="*/ 5 w 13"/>
                <a:gd name="T33" fmla="*/ 10 h 11"/>
                <a:gd name="T34" fmla="*/ 9 w 13"/>
                <a:gd name="T35" fmla="*/ 10 h 11"/>
                <a:gd name="T36" fmla="*/ 12 w 13"/>
                <a:gd name="T37" fmla="*/ 8 h 11"/>
                <a:gd name="T38" fmla="*/ 12 w 13"/>
                <a:gd name="T39" fmla="*/ 8 h 11"/>
                <a:gd name="T40" fmla="*/ 12 w 13"/>
                <a:gd name="T41" fmla="*/ 4 h 11"/>
                <a:gd name="T42" fmla="*/ 8 w 13"/>
                <a:gd name="T43" fmla="*/ 1 h 11"/>
                <a:gd name="T44" fmla="*/ 8 w 13"/>
                <a:gd name="T45" fmla="*/ 1 h 11"/>
                <a:gd name="T46" fmla="*/ 3 w 13"/>
                <a:gd name="T47" fmla="*/ 1 h 11"/>
                <a:gd name="T48" fmla="*/ 0 w 13"/>
                <a:gd name="T49" fmla="*/ 3 h 11"/>
                <a:gd name="T50" fmla="*/ 0 w 13"/>
                <a:gd name="T51" fmla="*/ 3 h 11"/>
                <a:gd name="T52" fmla="*/ 1 w 13"/>
                <a:gd name="T53" fmla="*/ 7 h 11"/>
                <a:gd name="T54" fmla="*/ 4 w 13"/>
                <a:gd name="T55" fmla="*/ 10 h 11"/>
                <a:gd name="T56" fmla="*/ 5 w 13"/>
                <a:gd name="T5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8"/>
                    <a:pt x="2" y="8"/>
                    <a:pt x="2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0" y="9"/>
                    <a:pt x="9" y="9"/>
                  </a:cubicBezTo>
                  <a:cubicBezTo>
                    <a:pt x="8" y="10"/>
                    <a:pt x="7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1" y="3"/>
                    <a:pt x="10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6" name="Freeform 486"/>
            <p:cNvSpPr>
              <a:spLocks/>
            </p:cNvSpPr>
            <p:nvPr/>
          </p:nvSpPr>
          <p:spPr bwMode="auto">
            <a:xfrm>
              <a:off x="1532" y="1680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1 w 13"/>
                <a:gd name="T3" fmla="*/ 3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2" y="7"/>
                    <a:pt x="0" y="5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9"/>
                    <a:pt x="8" y="10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7" name="Freeform 487"/>
            <p:cNvSpPr>
              <a:spLocks/>
            </p:cNvSpPr>
            <p:nvPr/>
          </p:nvSpPr>
          <p:spPr bwMode="auto">
            <a:xfrm>
              <a:off x="1532" y="1680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5 w 13"/>
                <a:gd name="T3" fmla="*/ 8 h 10"/>
                <a:gd name="T4" fmla="*/ 2 w 13"/>
                <a:gd name="T5" fmla="*/ 6 h 10"/>
                <a:gd name="T6" fmla="*/ 1 w 13"/>
                <a:gd name="T7" fmla="*/ 3 h 10"/>
                <a:gd name="T8" fmla="*/ 1 w 13"/>
                <a:gd name="T9" fmla="*/ 3 h 10"/>
                <a:gd name="T10" fmla="*/ 4 w 13"/>
                <a:gd name="T11" fmla="*/ 1 h 10"/>
                <a:gd name="T12" fmla="*/ 7 w 13"/>
                <a:gd name="T13" fmla="*/ 1 h 10"/>
                <a:gd name="T14" fmla="*/ 8 w 13"/>
                <a:gd name="T15" fmla="*/ 1 h 10"/>
                <a:gd name="T16" fmla="*/ 11 w 13"/>
                <a:gd name="T17" fmla="*/ 4 h 10"/>
                <a:gd name="T18" fmla="*/ 11 w 13"/>
                <a:gd name="T19" fmla="*/ 7 h 10"/>
                <a:gd name="T20" fmla="*/ 11 w 13"/>
                <a:gd name="T21" fmla="*/ 7 h 10"/>
                <a:gd name="T22" fmla="*/ 9 w 13"/>
                <a:gd name="T23" fmla="*/ 9 h 10"/>
                <a:gd name="T24" fmla="*/ 5 w 13"/>
                <a:gd name="T25" fmla="*/ 8 h 10"/>
                <a:gd name="T26" fmla="*/ 5 w 13"/>
                <a:gd name="T27" fmla="*/ 8 h 10"/>
                <a:gd name="T28" fmla="*/ 5 w 13"/>
                <a:gd name="T29" fmla="*/ 9 h 10"/>
                <a:gd name="T30" fmla="*/ 4 w 13"/>
                <a:gd name="T31" fmla="*/ 9 h 10"/>
                <a:gd name="T32" fmla="*/ 5 w 13"/>
                <a:gd name="T33" fmla="*/ 9 h 10"/>
                <a:gd name="T34" fmla="*/ 9 w 13"/>
                <a:gd name="T35" fmla="*/ 10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3 h 10"/>
                <a:gd name="T42" fmla="*/ 8 w 13"/>
                <a:gd name="T43" fmla="*/ 0 h 10"/>
                <a:gd name="T44" fmla="*/ 8 w 13"/>
                <a:gd name="T45" fmla="*/ 0 h 10"/>
                <a:gd name="T46" fmla="*/ 3 w 13"/>
                <a:gd name="T47" fmla="*/ 0 h 10"/>
                <a:gd name="T48" fmla="*/ 0 w 13"/>
                <a:gd name="T49" fmla="*/ 2 h 10"/>
                <a:gd name="T50" fmla="*/ 0 w 13"/>
                <a:gd name="T51" fmla="*/ 3 h 10"/>
                <a:gd name="T52" fmla="*/ 1 w 13"/>
                <a:gd name="T53" fmla="*/ 6 h 10"/>
                <a:gd name="T54" fmla="*/ 4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3"/>
                    <a:pt x="11" y="4"/>
                  </a:cubicBezTo>
                  <a:cubicBezTo>
                    <a:pt x="11" y="5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8" y="9"/>
                    <a:pt x="7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8" y="10"/>
                    <a:pt x="9" y="10"/>
                  </a:cubicBezTo>
                  <a:cubicBezTo>
                    <a:pt x="11" y="9"/>
                    <a:pt x="12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2" y="5"/>
                    <a:pt x="12" y="3"/>
                  </a:cubicBezTo>
                  <a:cubicBezTo>
                    <a:pt x="11" y="2"/>
                    <a:pt x="10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8" name="Freeform 488"/>
            <p:cNvSpPr>
              <a:spLocks/>
            </p:cNvSpPr>
            <p:nvPr/>
          </p:nvSpPr>
          <p:spPr bwMode="auto">
            <a:xfrm>
              <a:off x="1360" y="1491"/>
              <a:ext cx="24" cy="23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69" name="Freeform 489"/>
            <p:cNvSpPr>
              <a:spLocks/>
            </p:cNvSpPr>
            <p:nvPr/>
          </p:nvSpPr>
          <p:spPr bwMode="auto">
            <a:xfrm>
              <a:off x="1360" y="1489"/>
              <a:ext cx="24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0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6 w 10"/>
                <a:gd name="T29" fmla="*/ 0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1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0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0" name="Freeform 490"/>
            <p:cNvSpPr>
              <a:spLocks/>
            </p:cNvSpPr>
            <p:nvPr/>
          </p:nvSpPr>
          <p:spPr bwMode="auto">
            <a:xfrm>
              <a:off x="1379" y="1507"/>
              <a:ext cx="21" cy="26"/>
            </a:xfrm>
            <a:custGeom>
              <a:avLst/>
              <a:gdLst>
                <a:gd name="T0" fmla="*/ 5 w 9"/>
                <a:gd name="T1" fmla="*/ 11 h 11"/>
                <a:gd name="T2" fmla="*/ 0 w 9"/>
                <a:gd name="T3" fmla="*/ 6 h 11"/>
                <a:gd name="T4" fmla="*/ 5 w 9"/>
                <a:gd name="T5" fmla="*/ 0 h 11"/>
                <a:gd name="T6" fmla="*/ 9 w 9"/>
                <a:gd name="T7" fmla="*/ 5 h 11"/>
                <a:gd name="T8" fmla="*/ 5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8"/>
                    <a:pt x="7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1" name="Freeform 491"/>
            <p:cNvSpPr>
              <a:spLocks/>
            </p:cNvSpPr>
            <p:nvPr/>
          </p:nvSpPr>
          <p:spPr bwMode="auto">
            <a:xfrm>
              <a:off x="1376" y="1507"/>
              <a:ext cx="26" cy="26"/>
            </a:xfrm>
            <a:custGeom>
              <a:avLst/>
              <a:gdLst>
                <a:gd name="T0" fmla="*/ 6 w 11"/>
                <a:gd name="T1" fmla="*/ 11 h 11"/>
                <a:gd name="T2" fmla="*/ 6 w 11"/>
                <a:gd name="T3" fmla="*/ 10 h 11"/>
                <a:gd name="T4" fmla="*/ 4 w 11"/>
                <a:gd name="T5" fmla="*/ 10 h 11"/>
                <a:gd name="T6" fmla="*/ 2 w 11"/>
                <a:gd name="T7" fmla="*/ 6 h 11"/>
                <a:gd name="T8" fmla="*/ 2 w 11"/>
                <a:gd name="T9" fmla="*/ 4 h 11"/>
                <a:gd name="T10" fmla="*/ 6 w 11"/>
                <a:gd name="T11" fmla="*/ 1 h 11"/>
                <a:gd name="T12" fmla="*/ 7 w 11"/>
                <a:gd name="T13" fmla="*/ 1 h 11"/>
                <a:gd name="T14" fmla="*/ 10 w 11"/>
                <a:gd name="T15" fmla="*/ 5 h 11"/>
                <a:gd name="T16" fmla="*/ 9 w 11"/>
                <a:gd name="T17" fmla="*/ 7 h 11"/>
                <a:gd name="T18" fmla="*/ 6 w 11"/>
                <a:gd name="T19" fmla="*/ 10 h 11"/>
                <a:gd name="T20" fmla="*/ 6 w 11"/>
                <a:gd name="T21" fmla="*/ 11 h 11"/>
                <a:gd name="T22" fmla="*/ 6 w 11"/>
                <a:gd name="T23" fmla="*/ 11 h 11"/>
                <a:gd name="T24" fmla="*/ 10 w 11"/>
                <a:gd name="T25" fmla="*/ 8 h 11"/>
                <a:gd name="T26" fmla="*/ 11 w 11"/>
                <a:gd name="T27" fmla="*/ 5 h 11"/>
                <a:gd name="T28" fmla="*/ 7 w 11"/>
                <a:gd name="T29" fmla="*/ 0 h 11"/>
                <a:gd name="T30" fmla="*/ 6 w 11"/>
                <a:gd name="T31" fmla="*/ 0 h 11"/>
                <a:gd name="T32" fmla="*/ 1 w 11"/>
                <a:gd name="T33" fmla="*/ 3 h 11"/>
                <a:gd name="T34" fmla="*/ 1 w 11"/>
                <a:gd name="T35" fmla="*/ 6 h 11"/>
                <a:gd name="T36" fmla="*/ 4 w 11"/>
                <a:gd name="T37" fmla="*/ 11 h 11"/>
                <a:gd name="T38" fmla="*/ 6 w 11"/>
                <a:gd name="T39" fmla="*/ 11 h 11"/>
                <a:gd name="T40" fmla="*/ 6 w 11"/>
                <a:gd name="T4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3" y="10"/>
                    <a:pt x="2" y="8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1"/>
                    <a:pt x="10" y="3"/>
                    <a:pt x="10" y="5"/>
                  </a:cubicBezTo>
                  <a:cubicBezTo>
                    <a:pt x="10" y="6"/>
                    <a:pt x="10" y="7"/>
                    <a:pt x="9" y="7"/>
                  </a:cubicBezTo>
                  <a:cubicBezTo>
                    <a:pt x="9" y="9"/>
                    <a:pt x="7" y="10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10" y="10"/>
                    <a:pt x="10" y="8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8"/>
                    <a:pt x="2" y="10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2" name="Freeform 492"/>
            <p:cNvSpPr>
              <a:spLocks/>
            </p:cNvSpPr>
            <p:nvPr/>
          </p:nvSpPr>
          <p:spPr bwMode="auto">
            <a:xfrm>
              <a:off x="1459" y="1559"/>
              <a:ext cx="21" cy="24"/>
            </a:xfrm>
            <a:custGeom>
              <a:avLst/>
              <a:gdLst>
                <a:gd name="T0" fmla="*/ 5 w 9"/>
                <a:gd name="T1" fmla="*/ 10 h 10"/>
                <a:gd name="T2" fmla="*/ 0 w 9"/>
                <a:gd name="T3" fmla="*/ 5 h 10"/>
                <a:gd name="T4" fmla="*/ 4 w 9"/>
                <a:gd name="T5" fmla="*/ 0 h 10"/>
                <a:gd name="T6" fmla="*/ 9 w 9"/>
                <a:gd name="T7" fmla="*/ 5 h 10"/>
                <a:gd name="T8" fmla="*/ 5 w 9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8"/>
                    <a:pt x="7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3" name="Freeform 493"/>
            <p:cNvSpPr>
              <a:spLocks/>
            </p:cNvSpPr>
            <p:nvPr/>
          </p:nvSpPr>
          <p:spPr bwMode="auto">
            <a:xfrm>
              <a:off x="1457" y="1557"/>
              <a:ext cx="26" cy="28"/>
            </a:xfrm>
            <a:custGeom>
              <a:avLst/>
              <a:gdLst>
                <a:gd name="T0" fmla="*/ 6 w 11"/>
                <a:gd name="T1" fmla="*/ 11 h 12"/>
                <a:gd name="T2" fmla="*/ 6 w 11"/>
                <a:gd name="T3" fmla="*/ 11 h 12"/>
                <a:gd name="T4" fmla="*/ 4 w 11"/>
                <a:gd name="T5" fmla="*/ 11 h 12"/>
                <a:gd name="T6" fmla="*/ 1 w 11"/>
                <a:gd name="T7" fmla="*/ 6 h 12"/>
                <a:gd name="T8" fmla="*/ 2 w 11"/>
                <a:gd name="T9" fmla="*/ 4 h 12"/>
                <a:gd name="T10" fmla="*/ 5 w 11"/>
                <a:gd name="T11" fmla="*/ 1 h 12"/>
                <a:gd name="T12" fmla="*/ 7 w 11"/>
                <a:gd name="T13" fmla="*/ 1 h 12"/>
                <a:gd name="T14" fmla="*/ 10 w 11"/>
                <a:gd name="T15" fmla="*/ 6 h 12"/>
                <a:gd name="T16" fmla="*/ 9 w 11"/>
                <a:gd name="T17" fmla="*/ 8 h 12"/>
                <a:gd name="T18" fmla="*/ 6 w 11"/>
                <a:gd name="T19" fmla="*/ 11 h 12"/>
                <a:gd name="T20" fmla="*/ 6 w 11"/>
                <a:gd name="T21" fmla="*/ 11 h 12"/>
                <a:gd name="T22" fmla="*/ 6 w 11"/>
                <a:gd name="T23" fmla="*/ 12 h 12"/>
                <a:gd name="T24" fmla="*/ 10 w 11"/>
                <a:gd name="T25" fmla="*/ 8 h 12"/>
                <a:gd name="T26" fmla="*/ 11 w 11"/>
                <a:gd name="T27" fmla="*/ 6 h 12"/>
                <a:gd name="T28" fmla="*/ 7 w 11"/>
                <a:gd name="T29" fmla="*/ 0 h 12"/>
                <a:gd name="T30" fmla="*/ 5 w 11"/>
                <a:gd name="T31" fmla="*/ 0 h 12"/>
                <a:gd name="T32" fmla="*/ 1 w 11"/>
                <a:gd name="T33" fmla="*/ 4 h 12"/>
                <a:gd name="T34" fmla="*/ 0 w 11"/>
                <a:gd name="T35" fmla="*/ 6 h 12"/>
                <a:gd name="T36" fmla="*/ 4 w 11"/>
                <a:gd name="T37" fmla="*/ 12 h 12"/>
                <a:gd name="T38" fmla="*/ 6 w 11"/>
                <a:gd name="T39" fmla="*/ 12 h 12"/>
                <a:gd name="T40" fmla="*/ 6 w 11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2"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0"/>
                    <a:pt x="2" y="8"/>
                    <a:pt x="1" y="6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2"/>
                    <a:pt x="10" y="4"/>
                    <a:pt x="10" y="6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9" y="10"/>
                    <a:pt x="7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0"/>
                    <a:pt x="10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0"/>
                    <a:pt x="2" y="2"/>
                    <a:pt x="1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4" name="Oval 494"/>
            <p:cNvSpPr>
              <a:spLocks noChangeArrowheads="1"/>
            </p:cNvSpPr>
            <p:nvPr/>
          </p:nvSpPr>
          <p:spPr bwMode="auto">
            <a:xfrm>
              <a:off x="1398" y="1526"/>
              <a:ext cx="21" cy="24"/>
            </a:xfrm>
            <a:prstGeom prst="ellipse">
              <a:avLst/>
            </a:pr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5" name="Freeform 495"/>
            <p:cNvSpPr>
              <a:spLocks/>
            </p:cNvSpPr>
            <p:nvPr/>
          </p:nvSpPr>
          <p:spPr bwMode="auto">
            <a:xfrm>
              <a:off x="1395" y="1524"/>
              <a:ext cx="24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2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7 w 10"/>
                <a:gd name="T29" fmla="*/ 0 h 12"/>
                <a:gd name="T30" fmla="*/ 5 w 10"/>
                <a:gd name="T31" fmla="*/ 0 h 12"/>
                <a:gd name="T32" fmla="*/ 1 w 10"/>
                <a:gd name="T33" fmla="*/ 4 h 12"/>
                <a:gd name="T34" fmla="*/ 0 w 10"/>
                <a:gd name="T35" fmla="*/ 6 h 12"/>
                <a:gd name="T36" fmla="*/ 4 w 10"/>
                <a:gd name="T37" fmla="*/ 12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0"/>
                    <a:pt x="1" y="8"/>
                    <a:pt x="1" y="6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6" name="Oval 496"/>
            <p:cNvSpPr>
              <a:spLocks noChangeArrowheads="1"/>
            </p:cNvSpPr>
            <p:nvPr/>
          </p:nvSpPr>
          <p:spPr bwMode="auto">
            <a:xfrm>
              <a:off x="1417" y="1540"/>
              <a:ext cx="21" cy="24"/>
            </a:xfrm>
            <a:prstGeom prst="ellipse">
              <a:avLst/>
            </a:pr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7" name="Freeform 497"/>
            <p:cNvSpPr>
              <a:spLocks/>
            </p:cNvSpPr>
            <p:nvPr/>
          </p:nvSpPr>
          <p:spPr bwMode="auto">
            <a:xfrm>
              <a:off x="1417" y="1538"/>
              <a:ext cx="23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0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6 w 10"/>
                <a:gd name="T29" fmla="*/ 0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1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8" name="Freeform 498"/>
            <p:cNvSpPr>
              <a:spLocks/>
            </p:cNvSpPr>
            <p:nvPr/>
          </p:nvSpPr>
          <p:spPr bwMode="auto">
            <a:xfrm>
              <a:off x="1438" y="1550"/>
              <a:ext cx="21" cy="26"/>
            </a:xfrm>
            <a:custGeom>
              <a:avLst/>
              <a:gdLst>
                <a:gd name="T0" fmla="*/ 5 w 9"/>
                <a:gd name="T1" fmla="*/ 11 h 11"/>
                <a:gd name="T2" fmla="*/ 0 w 9"/>
                <a:gd name="T3" fmla="*/ 5 h 11"/>
                <a:gd name="T4" fmla="*/ 4 w 9"/>
                <a:gd name="T5" fmla="*/ 0 h 11"/>
                <a:gd name="T6" fmla="*/ 9 w 9"/>
                <a:gd name="T7" fmla="*/ 5 h 11"/>
                <a:gd name="T8" fmla="*/ 5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8"/>
                    <a:pt x="7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79" name="Freeform 499"/>
            <p:cNvSpPr>
              <a:spLocks/>
            </p:cNvSpPr>
            <p:nvPr/>
          </p:nvSpPr>
          <p:spPr bwMode="auto">
            <a:xfrm>
              <a:off x="1435" y="1548"/>
              <a:ext cx="26" cy="28"/>
            </a:xfrm>
            <a:custGeom>
              <a:avLst/>
              <a:gdLst>
                <a:gd name="T0" fmla="*/ 6 w 11"/>
                <a:gd name="T1" fmla="*/ 12 h 12"/>
                <a:gd name="T2" fmla="*/ 6 w 11"/>
                <a:gd name="T3" fmla="*/ 11 h 12"/>
                <a:gd name="T4" fmla="*/ 4 w 11"/>
                <a:gd name="T5" fmla="*/ 11 h 12"/>
                <a:gd name="T6" fmla="*/ 1 w 11"/>
                <a:gd name="T7" fmla="*/ 6 h 12"/>
                <a:gd name="T8" fmla="*/ 2 w 11"/>
                <a:gd name="T9" fmla="*/ 4 h 12"/>
                <a:gd name="T10" fmla="*/ 5 w 11"/>
                <a:gd name="T11" fmla="*/ 1 h 12"/>
                <a:gd name="T12" fmla="*/ 7 w 11"/>
                <a:gd name="T13" fmla="*/ 2 h 12"/>
                <a:gd name="T14" fmla="*/ 10 w 11"/>
                <a:gd name="T15" fmla="*/ 6 h 12"/>
                <a:gd name="T16" fmla="*/ 9 w 11"/>
                <a:gd name="T17" fmla="*/ 8 h 12"/>
                <a:gd name="T18" fmla="*/ 6 w 11"/>
                <a:gd name="T19" fmla="*/ 11 h 12"/>
                <a:gd name="T20" fmla="*/ 6 w 11"/>
                <a:gd name="T21" fmla="*/ 12 h 12"/>
                <a:gd name="T22" fmla="*/ 6 w 11"/>
                <a:gd name="T23" fmla="*/ 12 h 12"/>
                <a:gd name="T24" fmla="*/ 10 w 11"/>
                <a:gd name="T25" fmla="*/ 9 h 12"/>
                <a:gd name="T26" fmla="*/ 11 w 11"/>
                <a:gd name="T27" fmla="*/ 6 h 12"/>
                <a:gd name="T28" fmla="*/ 7 w 11"/>
                <a:gd name="T29" fmla="*/ 1 h 12"/>
                <a:gd name="T30" fmla="*/ 5 w 11"/>
                <a:gd name="T31" fmla="*/ 0 h 12"/>
                <a:gd name="T32" fmla="*/ 1 w 11"/>
                <a:gd name="T33" fmla="*/ 4 h 12"/>
                <a:gd name="T34" fmla="*/ 0 w 11"/>
                <a:gd name="T35" fmla="*/ 6 h 12"/>
                <a:gd name="T36" fmla="*/ 4 w 11"/>
                <a:gd name="T37" fmla="*/ 12 h 12"/>
                <a:gd name="T38" fmla="*/ 6 w 11"/>
                <a:gd name="T39" fmla="*/ 12 h 12"/>
                <a:gd name="T40" fmla="*/ 6 w 11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0"/>
                    <a:pt x="2" y="8"/>
                    <a:pt x="1" y="6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3"/>
                    <a:pt x="4" y="1"/>
                    <a:pt x="5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8" y="2"/>
                    <a:pt x="10" y="4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9" y="10"/>
                    <a:pt x="7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0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4"/>
                    <a:pt x="9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0"/>
                    <a:pt x="2" y="2"/>
                    <a:pt x="1" y="4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0" name="Freeform 500"/>
            <p:cNvSpPr>
              <a:spLocks/>
            </p:cNvSpPr>
            <p:nvPr/>
          </p:nvSpPr>
          <p:spPr bwMode="auto">
            <a:xfrm>
              <a:off x="1480" y="1564"/>
              <a:ext cx="24" cy="26"/>
            </a:xfrm>
            <a:custGeom>
              <a:avLst/>
              <a:gdLst>
                <a:gd name="T0" fmla="*/ 5 w 10"/>
                <a:gd name="T1" fmla="*/ 11 h 11"/>
                <a:gd name="T2" fmla="*/ 0 w 10"/>
                <a:gd name="T3" fmla="*/ 5 h 11"/>
                <a:gd name="T4" fmla="*/ 5 w 10"/>
                <a:gd name="T5" fmla="*/ 0 h 11"/>
                <a:gd name="T6" fmla="*/ 10 w 10"/>
                <a:gd name="T7" fmla="*/ 5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1"/>
                    <a:pt x="1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1" name="Freeform 501"/>
            <p:cNvSpPr>
              <a:spLocks/>
            </p:cNvSpPr>
            <p:nvPr/>
          </p:nvSpPr>
          <p:spPr bwMode="auto">
            <a:xfrm>
              <a:off x="1480" y="1562"/>
              <a:ext cx="24" cy="28"/>
            </a:xfrm>
            <a:custGeom>
              <a:avLst/>
              <a:gdLst>
                <a:gd name="T0" fmla="*/ 5 w 10"/>
                <a:gd name="T1" fmla="*/ 12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2 h 12"/>
                <a:gd name="T12" fmla="*/ 6 w 10"/>
                <a:gd name="T13" fmla="*/ 2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2 h 12"/>
                <a:gd name="T22" fmla="*/ 5 w 10"/>
                <a:gd name="T23" fmla="*/ 12 h 12"/>
                <a:gd name="T24" fmla="*/ 10 w 10"/>
                <a:gd name="T25" fmla="*/ 9 h 12"/>
                <a:gd name="T26" fmla="*/ 10 w 10"/>
                <a:gd name="T27" fmla="*/ 6 h 12"/>
                <a:gd name="T28" fmla="*/ 7 w 10"/>
                <a:gd name="T29" fmla="*/ 1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4 w 10"/>
                <a:gd name="T37" fmla="*/ 12 h 12"/>
                <a:gd name="T38" fmla="*/ 5 w 10"/>
                <a:gd name="T39" fmla="*/ 12 h 12"/>
                <a:gd name="T40" fmla="*/ 5 w 10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2" y="10"/>
                    <a:pt x="1" y="9"/>
                    <a:pt x="1" y="6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2" y="3"/>
                    <a:pt x="3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1"/>
                    <a:pt x="10" y="9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4"/>
                    <a:pt x="9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9"/>
                    <a:pt x="1" y="11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2" name="Freeform 502"/>
            <p:cNvSpPr>
              <a:spLocks/>
            </p:cNvSpPr>
            <p:nvPr/>
          </p:nvSpPr>
          <p:spPr bwMode="auto">
            <a:xfrm>
              <a:off x="1504" y="1569"/>
              <a:ext cx="24" cy="23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9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3" name="Freeform 503"/>
            <p:cNvSpPr>
              <a:spLocks/>
            </p:cNvSpPr>
            <p:nvPr/>
          </p:nvSpPr>
          <p:spPr bwMode="auto">
            <a:xfrm>
              <a:off x="1504" y="1566"/>
              <a:ext cx="24" cy="29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6 w 10"/>
                <a:gd name="T29" fmla="*/ 0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2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3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4" name="Freeform 504"/>
            <p:cNvSpPr>
              <a:spLocks/>
            </p:cNvSpPr>
            <p:nvPr/>
          </p:nvSpPr>
          <p:spPr bwMode="auto">
            <a:xfrm>
              <a:off x="1355" y="1500"/>
              <a:ext cx="21" cy="26"/>
            </a:xfrm>
            <a:custGeom>
              <a:avLst/>
              <a:gdLst>
                <a:gd name="T0" fmla="*/ 5 w 9"/>
                <a:gd name="T1" fmla="*/ 11 h 11"/>
                <a:gd name="T2" fmla="*/ 0 w 9"/>
                <a:gd name="T3" fmla="*/ 6 h 11"/>
                <a:gd name="T4" fmla="*/ 4 w 9"/>
                <a:gd name="T5" fmla="*/ 1 h 11"/>
                <a:gd name="T6" fmla="*/ 9 w 9"/>
                <a:gd name="T7" fmla="*/ 6 h 11"/>
                <a:gd name="T8" fmla="*/ 5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9" y="9"/>
                    <a:pt x="7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5" name="Freeform 505"/>
            <p:cNvSpPr>
              <a:spLocks/>
            </p:cNvSpPr>
            <p:nvPr/>
          </p:nvSpPr>
          <p:spPr bwMode="auto">
            <a:xfrm>
              <a:off x="1353" y="1500"/>
              <a:ext cx="26" cy="29"/>
            </a:xfrm>
            <a:custGeom>
              <a:avLst/>
              <a:gdLst>
                <a:gd name="T0" fmla="*/ 6 w 11"/>
                <a:gd name="T1" fmla="*/ 11 h 12"/>
                <a:gd name="T2" fmla="*/ 5 w 11"/>
                <a:gd name="T3" fmla="*/ 11 h 12"/>
                <a:gd name="T4" fmla="*/ 4 w 11"/>
                <a:gd name="T5" fmla="*/ 10 h 12"/>
                <a:gd name="T6" fmla="*/ 1 w 11"/>
                <a:gd name="T7" fmla="*/ 6 h 12"/>
                <a:gd name="T8" fmla="*/ 2 w 11"/>
                <a:gd name="T9" fmla="*/ 4 h 12"/>
                <a:gd name="T10" fmla="*/ 5 w 11"/>
                <a:gd name="T11" fmla="*/ 1 h 12"/>
                <a:gd name="T12" fmla="*/ 7 w 11"/>
                <a:gd name="T13" fmla="*/ 1 h 12"/>
                <a:gd name="T14" fmla="*/ 9 w 11"/>
                <a:gd name="T15" fmla="*/ 6 h 12"/>
                <a:gd name="T16" fmla="*/ 9 w 11"/>
                <a:gd name="T17" fmla="*/ 8 h 12"/>
                <a:gd name="T18" fmla="*/ 5 w 11"/>
                <a:gd name="T19" fmla="*/ 11 h 12"/>
                <a:gd name="T20" fmla="*/ 6 w 11"/>
                <a:gd name="T21" fmla="*/ 11 h 12"/>
                <a:gd name="T22" fmla="*/ 6 w 11"/>
                <a:gd name="T23" fmla="*/ 12 h 12"/>
                <a:gd name="T24" fmla="*/ 10 w 11"/>
                <a:gd name="T25" fmla="*/ 8 h 12"/>
                <a:gd name="T26" fmla="*/ 11 w 11"/>
                <a:gd name="T27" fmla="*/ 6 h 12"/>
                <a:gd name="T28" fmla="*/ 7 w 11"/>
                <a:gd name="T29" fmla="*/ 0 h 12"/>
                <a:gd name="T30" fmla="*/ 5 w 11"/>
                <a:gd name="T31" fmla="*/ 0 h 12"/>
                <a:gd name="T32" fmla="*/ 1 w 11"/>
                <a:gd name="T33" fmla="*/ 4 h 12"/>
                <a:gd name="T34" fmla="*/ 0 w 11"/>
                <a:gd name="T35" fmla="*/ 6 h 12"/>
                <a:gd name="T36" fmla="*/ 4 w 11"/>
                <a:gd name="T37" fmla="*/ 11 h 12"/>
                <a:gd name="T38" fmla="*/ 6 w 11"/>
                <a:gd name="T39" fmla="*/ 12 h 12"/>
                <a:gd name="T40" fmla="*/ 6 w 11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2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0"/>
                  </a:cubicBezTo>
                  <a:cubicBezTo>
                    <a:pt x="3" y="10"/>
                    <a:pt x="1" y="8"/>
                    <a:pt x="1" y="6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7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9" y="10"/>
                    <a:pt x="10" y="8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2" y="11"/>
                    <a:pt x="4" y="11"/>
                  </a:cubicBezTo>
                  <a:cubicBezTo>
                    <a:pt x="4" y="12"/>
                    <a:pt x="5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6" name="Freeform 506"/>
            <p:cNvSpPr>
              <a:spLocks/>
            </p:cNvSpPr>
            <p:nvPr/>
          </p:nvSpPr>
          <p:spPr bwMode="auto">
            <a:xfrm>
              <a:off x="1372" y="1519"/>
              <a:ext cx="23" cy="26"/>
            </a:xfrm>
            <a:custGeom>
              <a:avLst/>
              <a:gdLst>
                <a:gd name="T0" fmla="*/ 5 w 10"/>
                <a:gd name="T1" fmla="*/ 11 h 11"/>
                <a:gd name="T2" fmla="*/ 0 w 10"/>
                <a:gd name="T3" fmla="*/ 6 h 11"/>
                <a:gd name="T4" fmla="*/ 5 w 10"/>
                <a:gd name="T5" fmla="*/ 0 h 11"/>
                <a:gd name="T6" fmla="*/ 10 w 10"/>
                <a:gd name="T7" fmla="*/ 5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1"/>
                    <a:pt x="1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7" name="Freeform 507"/>
            <p:cNvSpPr>
              <a:spLocks/>
            </p:cNvSpPr>
            <p:nvPr/>
          </p:nvSpPr>
          <p:spPr bwMode="auto">
            <a:xfrm>
              <a:off x="1372" y="1519"/>
              <a:ext cx="23" cy="26"/>
            </a:xfrm>
            <a:custGeom>
              <a:avLst/>
              <a:gdLst>
                <a:gd name="T0" fmla="*/ 5 w 10"/>
                <a:gd name="T1" fmla="*/ 11 h 11"/>
                <a:gd name="T2" fmla="*/ 5 w 10"/>
                <a:gd name="T3" fmla="*/ 10 h 11"/>
                <a:gd name="T4" fmla="*/ 4 w 10"/>
                <a:gd name="T5" fmla="*/ 10 h 11"/>
                <a:gd name="T6" fmla="*/ 1 w 10"/>
                <a:gd name="T7" fmla="*/ 6 h 11"/>
                <a:gd name="T8" fmla="*/ 1 w 10"/>
                <a:gd name="T9" fmla="*/ 4 h 11"/>
                <a:gd name="T10" fmla="*/ 5 w 10"/>
                <a:gd name="T11" fmla="*/ 1 h 11"/>
                <a:gd name="T12" fmla="*/ 6 w 10"/>
                <a:gd name="T13" fmla="*/ 1 h 11"/>
                <a:gd name="T14" fmla="*/ 9 w 10"/>
                <a:gd name="T15" fmla="*/ 5 h 11"/>
                <a:gd name="T16" fmla="*/ 9 w 10"/>
                <a:gd name="T17" fmla="*/ 7 h 11"/>
                <a:gd name="T18" fmla="*/ 5 w 10"/>
                <a:gd name="T19" fmla="*/ 10 h 11"/>
                <a:gd name="T20" fmla="*/ 5 w 10"/>
                <a:gd name="T21" fmla="*/ 11 h 11"/>
                <a:gd name="T22" fmla="*/ 5 w 10"/>
                <a:gd name="T23" fmla="*/ 11 h 11"/>
                <a:gd name="T24" fmla="*/ 10 w 10"/>
                <a:gd name="T25" fmla="*/ 8 h 11"/>
                <a:gd name="T26" fmla="*/ 10 w 10"/>
                <a:gd name="T27" fmla="*/ 5 h 11"/>
                <a:gd name="T28" fmla="*/ 7 w 10"/>
                <a:gd name="T29" fmla="*/ 0 h 11"/>
                <a:gd name="T30" fmla="*/ 5 w 10"/>
                <a:gd name="T31" fmla="*/ 0 h 11"/>
                <a:gd name="T32" fmla="*/ 0 w 10"/>
                <a:gd name="T33" fmla="*/ 3 h 11"/>
                <a:gd name="T34" fmla="*/ 0 w 10"/>
                <a:gd name="T35" fmla="*/ 6 h 11"/>
                <a:gd name="T36" fmla="*/ 4 w 10"/>
                <a:gd name="T37" fmla="*/ 11 h 11"/>
                <a:gd name="T38" fmla="*/ 5 w 10"/>
                <a:gd name="T39" fmla="*/ 11 h 11"/>
                <a:gd name="T40" fmla="*/ 5 w 10"/>
                <a:gd name="T4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9"/>
                    <a:pt x="1" y="8"/>
                    <a:pt x="1" y="6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1"/>
                    <a:pt x="9" y="3"/>
                    <a:pt x="9" y="5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8" y="9"/>
                    <a:pt x="7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0" y="7"/>
                    <a:pt x="10" y="6"/>
                    <a:pt x="10" y="5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8" name="Freeform 508"/>
            <p:cNvSpPr>
              <a:spLocks/>
            </p:cNvSpPr>
            <p:nvPr/>
          </p:nvSpPr>
          <p:spPr bwMode="auto">
            <a:xfrm>
              <a:off x="1452" y="1571"/>
              <a:ext cx="24" cy="24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89" name="Freeform 509"/>
            <p:cNvSpPr>
              <a:spLocks/>
            </p:cNvSpPr>
            <p:nvPr/>
          </p:nvSpPr>
          <p:spPr bwMode="auto">
            <a:xfrm>
              <a:off x="1452" y="1569"/>
              <a:ext cx="24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7 w 10"/>
                <a:gd name="T29" fmla="*/ 0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1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0" name="Oval 510"/>
            <p:cNvSpPr>
              <a:spLocks noChangeArrowheads="1"/>
            </p:cNvSpPr>
            <p:nvPr/>
          </p:nvSpPr>
          <p:spPr bwMode="auto">
            <a:xfrm>
              <a:off x="1391" y="1538"/>
              <a:ext cx="21" cy="24"/>
            </a:xfrm>
            <a:prstGeom prst="ellipse">
              <a:avLst/>
            </a:pr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1" name="Freeform 511"/>
            <p:cNvSpPr>
              <a:spLocks/>
            </p:cNvSpPr>
            <p:nvPr/>
          </p:nvSpPr>
          <p:spPr bwMode="auto">
            <a:xfrm>
              <a:off x="1391" y="1536"/>
              <a:ext cx="23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0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6 w 10"/>
                <a:gd name="T29" fmla="*/ 0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1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6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2" name="Freeform 512"/>
            <p:cNvSpPr>
              <a:spLocks/>
            </p:cNvSpPr>
            <p:nvPr/>
          </p:nvSpPr>
          <p:spPr bwMode="auto">
            <a:xfrm>
              <a:off x="1412" y="1550"/>
              <a:ext cx="21" cy="26"/>
            </a:xfrm>
            <a:custGeom>
              <a:avLst/>
              <a:gdLst>
                <a:gd name="T0" fmla="*/ 4 w 9"/>
                <a:gd name="T1" fmla="*/ 11 h 11"/>
                <a:gd name="T2" fmla="*/ 0 w 9"/>
                <a:gd name="T3" fmla="*/ 6 h 11"/>
                <a:gd name="T4" fmla="*/ 4 w 9"/>
                <a:gd name="T5" fmla="*/ 1 h 11"/>
                <a:gd name="T6" fmla="*/ 9 w 9"/>
                <a:gd name="T7" fmla="*/ 6 h 11"/>
                <a:gd name="T8" fmla="*/ 4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4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9" y="9"/>
                    <a:pt x="7" y="11"/>
                    <a:pt x="4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3" name="Freeform 513"/>
            <p:cNvSpPr>
              <a:spLocks/>
            </p:cNvSpPr>
            <p:nvPr/>
          </p:nvSpPr>
          <p:spPr bwMode="auto">
            <a:xfrm>
              <a:off x="1410" y="1550"/>
              <a:ext cx="23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0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7 w 10"/>
                <a:gd name="T29" fmla="*/ 0 h 12"/>
                <a:gd name="T30" fmla="*/ 5 w 10"/>
                <a:gd name="T31" fmla="*/ 0 h 12"/>
                <a:gd name="T32" fmla="*/ 1 w 10"/>
                <a:gd name="T33" fmla="*/ 4 h 12"/>
                <a:gd name="T34" fmla="*/ 0 w 10"/>
                <a:gd name="T35" fmla="*/ 6 h 12"/>
                <a:gd name="T36" fmla="*/ 4 w 10"/>
                <a:gd name="T37" fmla="*/ 11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0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9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2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4" name="Freeform 514"/>
            <p:cNvSpPr>
              <a:spLocks/>
            </p:cNvSpPr>
            <p:nvPr/>
          </p:nvSpPr>
          <p:spPr bwMode="auto">
            <a:xfrm>
              <a:off x="1431" y="1562"/>
              <a:ext cx="23" cy="26"/>
            </a:xfrm>
            <a:custGeom>
              <a:avLst/>
              <a:gdLst>
                <a:gd name="T0" fmla="*/ 5 w 10"/>
                <a:gd name="T1" fmla="*/ 11 h 11"/>
                <a:gd name="T2" fmla="*/ 0 w 10"/>
                <a:gd name="T3" fmla="*/ 5 h 11"/>
                <a:gd name="T4" fmla="*/ 5 w 10"/>
                <a:gd name="T5" fmla="*/ 0 h 11"/>
                <a:gd name="T6" fmla="*/ 10 w 10"/>
                <a:gd name="T7" fmla="*/ 5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8"/>
                    <a:pt x="8" y="10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5" name="Freeform 515"/>
            <p:cNvSpPr>
              <a:spLocks/>
            </p:cNvSpPr>
            <p:nvPr/>
          </p:nvSpPr>
          <p:spPr bwMode="auto">
            <a:xfrm>
              <a:off x="1431" y="1559"/>
              <a:ext cx="23" cy="29"/>
            </a:xfrm>
            <a:custGeom>
              <a:avLst/>
              <a:gdLst>
                <a:gd name="T0" fmla="*/ 5 w 10"/>
                <a:gd name="T1" fmla="*/ 12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2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2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7 w 10"/>
                <a:gd name="T29" fmla="*/ 1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2 h 12"/>
                <a:gd name="T38" fmla="*/ 5 w 10"/>
                <a:gd name="T39" fmla="*/ 12 h 12"/>
                <a:gd name="T40" fmla="*/ 5 w 10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2" y="3"/>
                    <a:pt x="3" y="1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1"/>
                    <a:pt x="10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4"/>
                    <a:pt x="9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6" name="Freeform 516"/>
            <p:cNvSpPr>
              <a:spLocks/>
            </p:cNvSpPr>
            <p:nvPr/>
          </p:nvSpPr>
          <p:spPr bwMode="auto">
            <a:xfrm>
              <a:off x="1476" y="1576"/>
              <a:ext cx="21" cy="26"/>
            </a:xfrm>
            <a:custGeom>
              <a:avLst/>
              <a:gdLst>
                <a:gd name="T0" fmla="*/ 5 w 9"/>
                <a:gd name="T1" fmla="*/ 11 h 11"/>
                <a:gd name="T2" fmla="*/ 0 w 9"/>
                <a:gd name="T3" fmla="*/ 5 h 11"/>
                <a:gd name="T4" fmla="*/ 4 w 9"/>
                <a:gd name="T5" fmla="*/ 0 h 11"/>
                <a:gd name="T6" fmla="*/ 9 w 9"/>
                <a:gd name="T7" fmla="*/ 5 h 11"/>
                <a:gd name="T8" fmla="*/ 5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8"/>
                    <a:pt x="7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7" name="Freeform 517"/>
            <p:cNvSpPr>
              <a:spLocks/>
            </p:cNvSpPr>
            <p:nvPr/>
          </p:nvSpPr>
          <p:spPr bwMode="auto">
            <a:xfrm>
              <a:off x="1473" y="1574"/>
              <a:ext cx="26" cy="28"/>
            </a:xfrm>
            <a:custGeom>
              <a:avLst/>
              <a:gdLst>
                <a:gd name="T0" fmla="*/ 6 w 11"/>
                <a:gd name="T1" fmla="*/ 12 h 12"/>
                <a:gd name="T2" fmla="*/ 6 w 11"/>
                <a:gd name="T3" fmla="*/ 11 h 12"/>
                <a:gd name="T4" fmla="*/ 4 w 11"/>
                <a:gd name="T5" fmla="*/ 11 h 12"/>
                <a:gd name="T6" fmla="*/ 1 w 11"/>
                <a:gd name="T7" fmla="*/ 6 h 12"/>
                <a:gd name="T8" fmla="*/ 2 w 11"/>
                <a:gd name="T9" fmla="*/ 4 h 12"/>
                <a:gd name="T10" fmla="*/ 5 w 11"/>
                <a:gd name="T11" fmla="*/ 2 h 12"/>
                <a:gd name="T12" fmla="*/ 7 w 11"/>
                <a:gd name="T13" fmla="*/ 2 h 12"/>
                <a:gd name="T14" fmla="*/ 10 w 11"/>
                <a:gd name="T15" fmla="*/ 6 h 12"/>
                <a:gd name="T16" fmla="*/ 9 w 11"/>
                <a:gd name="T17" fmla="*/ 8 h 12"/>
                <a:gd name="T18" fmla="*/ 6 w 11"/>
                <a:gd name="T19" fmla="*/ 11 h 12"/>
                <a:gd name="T20" fmla="*/ 6 w 11"/>
                <a:gd name="T21" fmla="*/ 12 h 12"/>
                <a:gd name="T22" fmla="*/ 6 w 11"/>
                <a:gd name="T23" fmla="*/ 12 h 12"/>
                <a:gd name="T24" fmla="*/ 10 w 11"/>
                <a:gd name="T25" fmla="*/ 9 h 12"/>
                <a:gd name="T26" fmla="*/ 11 w 11"/>
                <a:gd name="T27" fmla="*/ 6 h 12"/>
                <a:gd name="T28" fmla="*/ 7 w 11"/>
                <a:gd name="T29" fmla="*/ 1 h 12"/>
                <a:gd name="T30" fmla="*/ 5 w 11"/>
                <a:gd name="T31" fmla="*/ 0 h 12"/>
                <a:gd name="T32" fmla="*/ 1 w 11"/>
                <a:gd name="T33" fmla="*/ 4 h 12"/>
                <a:gd name="T34" fmla="*/ 0 w 11"/>
                <a:gd name="T35" fmla="*/ 6 h 12"/>
                <a:gd name="T36" fmla="*/ 4 w 11"/>
                <a:gd name="T37" fmla="*/ 12 h 12"/>
                <a:gd name="T38" fmla="*/ 6 w 11"/>
                <a:gd name="T39" fmla="*/ 12 h 12"/>
                <a:gd name="T40" fmla="*/ 6 w 11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0"/>
                    <a:pt x="1" y="9"/>
                    <a:pt x="1" y="6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3"/>
                    <a:pt x="4" y="2"/>
                    <a:pt x="5" y="2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8" y="2"/>
                    <a:pt x="10" y="4"/>
                    <a:pt x="10" y="6"/>
                  </a:cubicBezTo>
                  <a:cubicBezTo>
                    <a:pt x="10" y="7"/>
                    <a:pt x="9" y="8"/>
                    <a:pt x="9" y="8"/>
                  </a:cubicBezTo>
                  <a:cubicBezTo>
                    <a:pt x="9" y="10"/>
                    <a:pt x="7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0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4"/>
                    <a:pt x="9" y="1"/>
                    <a:pt x="7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3" y="1"/>
                    <a:pt x="2" y="2"/>
                    <a:pt x="1" y="4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8" name="Oval 518"/>
            <p:cNvSpPr>
              <a:spLocks noChangeArrowheads="1"/>
            </p:cNvSpPr>
            <p:nvPr/>
          </p:nvSpPr>
          <p:spPr bwMode="auto">
            <a:xfrm>
              <a:off x="1499" y="1581"/>
              <a:ext cx="21" cy="23"/>
            </a:xfrm>
            <a:prstGeom prst="ellipse">
              <a:avLst/>
            </a:pr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99" name="Freeform 519"/>
            <p:cNvSpPr>
              <a:spLocks/>
            </p:cNvSpPr>
            <p:nvPr/>
          </p:nvSpPr>
          <p:spPr bwMode="auto">
            <a:xfrm>
              <a:off x="1497" y="1578"/>
              <a:ext cx="23" cy="29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2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7 w 10"/>
                <a:gd name="T29" fmla="*/ 0 h 12"/>
                <a:gd name="T30" fmla="*/ 5 w 10"/>
                <a:gd name="T31" fmla="*/ 0 h 12"/>
                <a:gd name="T32" fmla="*/ 1 w 10"/>
                <a:gd name="T33" fmla="*/ 4 h 12"/>
                <a:gd name="T34" fmla="*/ 0 w 10"/>
                <a:gd name="T35" fmla="*/ 6 h 12"/>
                <a:gd name="T36" fmla="*/ 4 w 10"/>
                <a:gd name="T37" fmla="*/ 12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0"/>
                    <a:pt x="1" y="8"/>
                    <a:pt x="1" y="6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12"/>
                    <a:pt x="9" y="10"/>
                    <a:pt x="10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00" name="Freeform 520"/>
            <p:cNvSpPr>
              <a:spLocks/>
            </p:cNvSpPr>
            <p:nvPr/>
          </p:nvSpPr>
          <p:spPr bwMode="auto">
            <a:xfrm>
              <a:off x="758" y="1904"/>
              <a:ext cx="146" cy="107"/>
            </a:xfrm>
            <a:custGeom>
              <a:avLst/>
              <a:gdLst>
                <a:gd name="T0" fmla="*/ 17 w 62"/>
                <a:gd name="T1" fmla="*/ 18 h 45"/>
                <a:gd name="T2" fmla="*/ 43 w 62"/>
                <a:gd name="T3" fmla="*/ 30 h 45"/>
                <a:gd name="T4" fmla="*/ 40 w 62"/>
                <a:gd name="T5" fmla="*/ 37 h 45"/>
                <a:gd name="T6" fmla="*/ 26 w 62"/>
                <a:gd name="T7" fmla="*/ 41 h 45"/>
                <a:gd name="T8" fmla="*/ 29 w 62"/>
                <a:gd name="T9" fmla="*/ 38 h 45"/>
                <a:gd name="T10" fmla="*/ 19 w 62"/>
                <a:gd name="T11" fmla="*/ 36 h 45"/>
                <a:gd name="T12" fmla="*/ 8 w 62"/>
                <a:gd name="T13" fmla="*/ 22 h 45"/>
                <a:gd name="T14" fmla="*/ 7 w 62"/>
                <a:gd name="T15" fmla="*/ 0 h 45"/>
                <a:gd name="T16" fmla="*/ 14 w 62"/>
                <a:gd name="T17" fmla="*/ 8 h 45"/>
                <a:gd name="T18" fmla="*/ 43 w 62"/>
                <a:gd name="T19" fmla="*/ 14 h 45"/>
                <a:gd name="T20" fmla="*/ 46 w 62"/>
                <a:gd name="T21" fmla="*/ 26 h 45"/>
                <a:gd name="T22" fmla="*/ 51 w 62"/>
                <a:gd name="T23" fmla="*/ 29 h 45"/>
                <a:gd name="T24" fmla="*/ 17 w 62"/>
                <a:gd name="T25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45">
                  <a:moveTo>
                    <a:pt x="17" y="18"/>
                  </a:moveTo>
                  <a:cubicBezTo>
                    <a:pt x="16" y="18"/>
                    <a:pt x="24" y="25"/>
                    <a:pt x="43" y="30"/>
                  </a:cubicBezTo>
                  <a:cubicBezTo>
                    <a:pt x="62" y="34"/>
                    <a:pt x="41" y="29"/>
                    <a:pt x="40" y="37"/>
                  </a:cubicBezTo>
                  <a:cubicBezTo>
                    <a:pt x="39" y="45"/>
                    <a:pt x="24" y="41"/>
                    <a:pt x="26" y="41"/>
                  </a:cubicBezTo>
                  <a:cubicBezTo>
                    <a:pt x="28" y="40"/>
                    <a:pt x="29" y="38"/>
                    <a:pt x="29" y="38"/>
                  </a:cubicBezTo>
                  <a:cubicBezTo>
                    <a:pt x="29" y="38"/>
                    <a:pt x="28" y="38"/>
                    <a:pt x="19" y="36"/>
                  </a:cubicBezTo>
                  <a:cubicBezTo>
                    <a:pt x="10" y="34"/>
                    <a:pt x="17" y="34"/>
                    <a:pt x="8" y="22"/>
                  </a:cubicBezTo>
                  <a:cubicBezTo>
                    <a:pt x="0" y="10"/>
                    <a:pt x="7" y="0"/>
                    <a:pt x="7" y="0"/>
                  </a:cubicBezTo>
                  <a:cubicBezTo>
                    <a:pt x="7" y="0"/>
                    <a:pt x="8" y="2"/>
                    <a:pt x="14" y="8"/>
                  </a:cubicBezTo>
                  <a:cubicBezTo>
                    <a:pt x="20" y="14"/>
                    <a:pt x="32" y="10"/>
                    <a:pt x="43" y="14"/>
                  </a:cubicBezTo>
                  <a:cubicBezTo>
                    <a:pt x="54" y="18"/>
                    <a:pt x="38" y="22"/>
                    <a:pt x="46" y="26"/>
                  </a:cubicBezTo>
                  <a:cubicBezTo>
                    <a:pt x="53" y="30"/>
                    <a:pt x="53" y="30"/>
                    <a:pt x="51" y="29"/>
                  </a:cubicBezTo>
                  <a:lnTo>
                    <a:pt x="17" y="18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  <p:sp>
        <p:nvSpPr>
          <p:cNvPr id="501" name="Oval 65"/>
          <p:cNvSpPr>
            <a:spLocks noChangeArrowheads="1"/>
          </p:cNvSpPr>
          <p:nvPr/>
        </p:nvSpPr>
        <p:spPr bwMode="auto">
          <a:xfrm rot="10800000" flipV="1">
            <a:off x="6147632" y="6619378"/>
            <a:ext cx="2960872" cy="266005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502" name="Oval 65"/>
          <p:cNvSpPr>
            <a:spLocks noChangeArrowheads="1"/>
          </p:cNvSpPr>
          <p:nvPr/>
        </p:nvSpPr>
        <p:spPr bwMode="auto">
          <a:xfrm rot="10800000" flipV="1">
            <a:off x="2049133" y="5913402"/>
            <a:ext cx="1611881" cy="176789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503" name="Oval 65"/>
          <p:cNvSpPr>
            <a:spLocks noChangeArrowheads="1"/>
          </p:cNvSpPr>
          <p:nvPr/>
        </p:nvSpPr>
        <p:spPr bwMode="auto">
          <a:xfrm rot="10800000" flipV="1">
            <a:off x="-23157" y="5929392"/>
            <a:ext cx="1611881" cy="176789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504" name="椭圆 503"/>
          <p:cNvSpPr/>
          <p:nvPr/>
        </p:nvSpPr>
        <p:spPr>
          <a:xfrm>
            <a:off x="4799829" y="4031587"/>
            <a:ext cx="2707475" cy="2707475"/>
          </a:xfrm>
          <a:prstGeom prst="ellipse">
            <a:avLst/>
          </a:prstGeom>
          <a:noFill/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05" name="椭圆 504"/>
          <p:cNvSpPr/>
          <p:nvPr/>
        </p:nvSpPr>
        <p:spPr>
          <a:xfrm>
            <a:off x="1880272" y="3221916"/>
            <a:ext cx="2707475" cy="2707475"/>
          </a:xfrm>
          <a:prstGeom prst="ellipse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06" name="矩形 930"/>
          <p:cNvSpPr/>
          <p:nvPr/>
        </p:nvSpPr>
        <p:spPr>
          <a:xfrm rot="20521268">
            <a:off x="136395" y="3567578"/>
            <a:ext cx="2704299" cy="2936844"/>
          </a:xfrm>
          <a:custGeom>
            <a:avLst/>
            <a:gdLst/>
            <a:ahLst/>
            <a:cxnLst/>
            <a:rect l="l" t="t" r="r" b="b"/>
            <a:pathLst>
              <a:path w="1982622" h="2153109">
                <a:moveTo>
                  <a:pt x="1520368" y="578627"/>
                </a:moveTo>
                <a:lnTo>
                  <a:pt x="1146092" y="973188"/>
                </a:lnTo>
                <a:lnTo>
                  <a:pt x="1520368" y="1094646"/>
                </a:lnTo>
                <a:close/>
                <a:moveTo>
                  <a:pt x="1919280" y="158094"/>
                </a:moveTo>
                <a:lnTo>
                  <a:pt x="1919277" y="158097"/>
                </a:lnTo>
                <a:lnTo>
                  <a:pt x="1982622" y="178653"/>
                </a:lnTo>
                <a:lnTo>
                  <a:pt x="1982622" y="319033"/>
                </a:lnTo>
                <a:lnTo>
                  <a:pt x="1769571" y="323050"/>
                </a:lnTo>
                <a:lnTo>
                  <a:pt x="1800846" y="1981634"/>
                </a:lnTo>
                <a:lnTo>
                  <a:pt x="1982622" y="1978206"/>
                </a:lnTo>
                <a:lnTo>
                  <a:pt x="1982622" y="2153109"/>
                </a:lnTo>
                <a:lnTo>
                  <a:pt x="1520368" y="2003102"/>
                </a:lnTo>
                <a:lnTo>
                  <a:pt x="1520368" y="1473556"/>
                </a:lnTo>
                <a:lnTo>
                  <a:pt x="871263" y="1262913"/>
                </a:lnTo>
                <a:lnTo>
                  <a:pt x="487175" y="1667817"/>
                </a:lnTo>
                <a:lnTo>
                  <a:pt x="0" y="1509723"/>
                </a:lnTo>
                <a:lnTo>
                  <a:pt x="1432103" y="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07" name="圆角矩形 939"/>
          <p:cNvSpPr/>
          <p:nvPr/>
        </p:nvSpPr>
        <p:spPr>
          <a:xfrm>
            <a:off x="6599503" y="4218397"/>
            <a:ext cx="2163982" cy="2499291"/>
          </a:xfrm>
          <a:custGeom>
            <a:avLst/>
            <a:gdLst/>
            <a:ahLst/>
            <a:cxnLst/>
            <a:rect l="l" t="t" r="r" b="b"/>
            <a:pathLst>
              <a:path w="1563007" h="1805195">
                <a:moveTo>
                  <a:pt x="542296" y="1105254"/>
                </a:moveTo>
                <a:lnTo>
                  <a:pt x="516694" y="1582911"/>
                </a:lnTo>
                <a:lnTo>
                  <a:pt x="872758" y="1582911"/>
                </a:lnTo>
                <a:cubicBezTo>
                  <a:pt x="1004659" y="1582911"/>
                  <a:pt x="1111586" y="1475984"/>
                  <a:pt x="1111586" y="1344083"/>
                </a:cubicBezTo>
                <a:lnTo>
                  <a:pt x="1111587" y="1344083"/>
                </a:lnTo>
                <a:cubicBezTo>
                  <a:pt x="1111587" y="1212181"/>
                  <a:pt x="1004659" y="1105254"/>
                  <a:pt x="872758" y="1105254"/>
                </a:cubicBezTo>
                <a:close/>
                <a:moveTo>
                  <a:pt x="588295" y="247038"/>
                </a:moveTo>
                <a:lnTo>
                  <a:pt x="562693" y="724695"/>
                </a:lnTo>
                <a:lnTo>
                  <a:pt x="865069" y="724695"/>
                </a:lnTo>
                <a:cubicBezTo>
                  <a:pt x="996970" y="724695"/>
                  <a:pt x="1103897" y="617768"/>
                  <a:pt x="1103897" y="485867"/>
                </a:cubicBezTo>
                <a:lnTo>
                  <a:pt x="1103898" y="485867"/>
                </a:lnTo>
                <a:cubicBezTo>
                  <a:pt x="1103898" y="353965"/>
                  <a:pt x="996970" y="247038"/>
                  <a:pt x="865069" y="247038"/>
                </a:cubicBezTo>
                <a:close/>
                <a:moveTo>
                  <a:pt x="242852" y="0"/>
                </a:moveTo>
                <a:lnTo>
                  <a:pt x="1158970" y="0"/>
                </a:lnTo>
                <a:cubicBezTo>
                  <a:pt x="1377867" y="0"/>
                  <a:pt x="1555318" y="177451"/>
                  <a:pt x="1555318" y="396348"/>
                </a:cubicBezTo>
                <a:lnTo>
                  <a:pt x="1555318" y="550630"/>
                </a:lnTo>
                <a:cubicBezTo>
                  <a:pt x="1555318" y="703377"/>
                  <a:pt x="1468912" y="835942"/>
                  <a:pt x="1341473" y="900511"/>
                </a:cubicBezTo>
                <a:cubicBezTo>
                  <a:pt x="1473026" y="963830"/>
                  <a:pt x="1563007" y="1098689"/>
                  <a:pt x="1563007" y="1254564"/>
                </a:cubicBezTo>
                <a:lnTo>
                  <a:pt x="1563007" y="1408846"/>
                </a:lnTo>
                <a:cubicBezTo>
                  <a:pt x="1563007" y="1627743"/>
                  <a:pt x="1385556" y="1805194"/>
                  <a:pt x="1166659" y="1805194"/>
                </a:cubicBezTo>
                <a:lnTo>
                  <a:pt x="504779" y="1805194"/>
                </a:lnTo>
                <a:lnTo>
                  <a:pt x="504779" y="1805195"/>
                </a:lnTo>
                <a:lnTo>
                  <a:pt x="0" y="1805194"/>
                </a:lnTo>
                <a:lnTo>
                  <a:pt x="10451" y="1610220"/>
                </a:lnTo>
                <a:lnTo>
                  <a:pt x="252484" y="1628291"/>
                </a:lnTo>
                <a:lnTo>
                  <a:pt x="360039" y="187725"/>
                </a:lnTo>
                <a:lnTo>
                  <a:pt x="87784" y="167398"/>
                </a:lnTo>
                <a:lnTo>
                  <a:pt x="96756" y="2"/>
                </a:lnTo>
                <a:lnTo>
                  <a:pt x="242852" y="2"/>
                </a:lnTo>
                <a:close/>
              </a:path>
            </a:pathLst>
          </a:custGeom>
          <a:solidFill>
            <a:srgbClr val="92D05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kern="0" smtClean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08" name="Group 60"/>
          <p:cNvGrpSpPr>
            <a:grpSpLocks noChangeAspect="1"/>
          </p:cNvGrpSpPr>
          <p:nvPr/>
        </p:nvGrpSpPr>
        <p:grpSpPr bwMode="auto">
          <a:xfrm rot="16839614" flipH="1">
            <a:off x="4870719" y="3615699"/>
            <a:ext cx="1250368" cy="1205396"/>
            <a:chOff x="413" y="341"/>
            <a:chExt cx="1835" cy="1769"/>
          </a:xfrm>
          <a:solidFill>
            <a:srgbClr val="92D050"/>
          </a:solidFill>
        </p:grpSpPr>
        <p:grpSp>
          <p:nvGrpSpPr>
            <p:cNvPr id="509" name="Group 261"/>
            <p:cNvGrpSpPr>
              <a:grpSpLocks/>
            </p:cNvGrpSpPr>
            <p:nvPr/>
          </p:nvGrpSpPr>
          <p:grpSpPr bwMode="auto">
            <a:xfrm>
              <a:off x="413" y="570"/>
              <a:ext cx="1821" cy="1497"/>
              <a:chOff x="413" y="570"/>
              <a:chExt cx="1821" cy="1497"/>
            </a:xfrm>
            <a:grpFill/>
          </p:grpSpPr>
          <p:sp>
            <p:nvSpPr>
              <p:cNvPr id="769" name="Freeform 61"/>
              <p:cNvSpPr>
                <a:spLocks/>
              </p:cNvSpPr>
              <p:nvPr/>
            </p:nvSpPr>
            <p:spPr bwMode="auto">
              <a:xfrm>
                <a:off x="1247" y="858"/>
                <a:ext cx="120" cy="94"/>
              </a:xfrm>
              <a:custGeom>
                <a:avLst/>
                <a:gdLst>
                  <a:gd name="T0" fmla="*/ 50 w 51"/>
                  <a:gd name="T1" fmla="*/ 33 h 40"/>
                  <a:gd name="T2" fmla="*/ 50 w 51"/>
                  <a:gd name="T3" fmla="*/ 24 h 40"/>
                  <a:gd name="T4" fmla="*/ 45 w 51"/>
                  <a:gd name="T5" fmla="*/ 11 h 40"/>
                  <a:gd name="T6" fmla="*/ 31 w 51"/>
                  <a:gd name="T7" fmla="*/ 1 h 40"/>
                  <a:gd name="T8" fmla="*/ 21 w 51"/>
                  <a:gd name="T9" fmla="*/ 1 h 40"/>
                  <a:gd name="T10" fmla="*/ 12 w 51"/>
                  <a:gd name="T11" fmla="*/ 7 h 40"/>
                  <a:gd name="T12" fmla="*/ 4 w 51"/>
                  <a:gd name="T13" fmla="*/ 20 h 40"/>
                  <a:gd name="T14" fmla="*/ 4 w 51"/>
                  <a:gd name="T15" fmla="*/ 29 h 40"/>
                  <a:gd name="T16" fmla="*/ 3 w 51"/>
                  <a:gd name="T17" fmla="*/ 34 h 40"/>
                  <a:gd name="T18" fmla="*/ 0 w 51"/>
                  <a:gd name="T19" fmla="*/ 38 h 40"/>
                  <a:gd name="T20" fmla="*/ 6 w 51"/>
                  <a:gd name="T21" fmla="*/ 35 h 40"/>
                  <a:gd name="T22" fmla="*/ 10 w 51"/>
                  <a:gd name="T23" fmla="*/ 26 h 40"/>
                  <a:gd name="T24" fmla="*/ 22 w 51"/>
                  <a:gd name="T25" fmla="*/ 13 h 40"/>
                  <a:gd name="T26" fmla="*/ 35 w 51"/>
                  <a:gd name="T27" fmla="*/ 16 h 40"/>
                  <a:gd name="T28" fmla="*/ 34 w 51"/>
                  <a:gd name="T29" fmla="*/ 16 h 40"/>
                  <a:gd name="T30" fmla="*/ 27 w 51"/>
                  <a:gd name="T31" fmla="*/ 18 h 40"/>
                  <a:gd name="T32" fmla="*/ 21 w 51"/>
                  <a:gd name="T33" fmla="*/ 22 h 40"/>
                  <a:gd name="T34" fmla="*/ 16 w 51"/>
                  <a:gd name="T35" fmla="*/ 28 h 40"/>
                  <a:gd name="T36" fmla="*/ 12 w 51"/>
                  <a:gd name="T37" fmla="*/ 34 h 40"/>
                  <a:gd name="T38" fmla="*/ 7 w 51"/>
                  <a:gd name="T39" fmla="*/ 40 h 40"/>
                  <a:gd name="T40" fmla="*/ 14 w 51"/>
                  <a:gd name="T41" fmla="*/ 38 h 40"/>
                  <a:gd name="T42" fmla="*/ 19 w 51"/>
                  <a:gd name="T43" fmla="*/ 39 h 40"/>
                  <a:gd name="T44" fmla="*/ 28 w 51"/>
                  <a:gd name="T45" fmla="*/ 35 h 40"/>
                  <a:gd name="T46" fmla="*/ 35 w 51"/>
                  <a:gd name="T47" fmla="*/ 26 h 40"/>
                  <a:gd name="T48" fmla="*/ 43 w 51"/>
                  <a:gd name="T49" fmla="*/ 22 h 40"/>
                  <a:gd name="T50" fmla="*/ 48 w 51"/>
                  <a:gd name="T51" fmla="*/ 25 h 40"/>
                  <a:gd name="T52" fmla="*/ 50 w 51"/>
                  <a:gd name="T53" fmla="*/ 30 h 40"/>
                  <a:gd name="T54" fmla="*/ 50 w 51"/>
                  <a:gd name="T55" fmla="*/ 3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1" h="40">
                    <a:moveTo>
                      <a:pt x="50" y="33"/>
                    </a:moveTo>
                    <a:cubicBezTo>
                      <a:pt x="50" y="31"/>
                      <a:pt x="51" y="26"/>
                      <a:pt x="50" y="24"/>
                    </a:cubicBezTo>
                    <a:cubicBezTo>
                      <a:pt x="50" y="20"/>
                      <a:pt x="48" y="14"/>
                      <a:pt x="45" y="11"/>
                    </a:cubicBezTo>
                    <a:cubicBezTo>
                      <a:pt x="42" y="7"/>
                      <a:pt x="38" y="3"/>
                      <a:pt x="31" y="1"/>
                    </a:cubicBezTo>
                    <a:cubicBezTo>
                      <a:pt x="28" y="0"/>
                      <a:pt x="25" y="0"/>
                      <a:pt x="21" y="1"/>
                    </a:cubicBezTo>
                    <a:cubicBezTo>
                      <a:pt x="18" y="2"/>
                      <a:pt x="15" y="4"/>
                      <a:pt x="12" y="7"/>
                    </a:cubicBezTo>
                    <a:cubicBezTo>
                      <a:pt x="9" y="9"/>
                      <a:pt x="5" y="14"/>
                      <a:pt x="4" y="20"/>
                    </a:cubicBezTo>
                    <a:cubicBezTo>
                      <a:pt x="3" y="22"/>
                      <a:pt x="4" y="26"/>
                      <a:pt x="4" y="29"/>
                    </a:cubicBezTo>
                    <a:cubicBezTo>
                      <a:pt x="4" y="31"/>
                      <a:pt x="3" y="33"/>
                      <a:pt x="3" y="34"/>
                    </a:cubicBezTo>
                    <a:cubicBezTo>
                      <a:pt x="2" y="35"/>
                      <a:pt x="1" y="37"/>
                      <a:pt x="0" y="38"/>
                    </a:cubicBezTo>
                    <a:cubicBezTo>
                      <a:pt x="3" y="37"/>
                      <a:pt x="4" y="37"/>
                      <a:pt x="6" y="35"/>
                    </a:cubicBezTo>
                    <a:cubicBezTo>
                      <a:pt x="8" y="32"/>
                      <a:pt x="9" y="28"/>
                      <a:pt x="10" y="26"/>
                    </a:cubicBezTo>
                    <a:cubicBezTo>
                      <a:pt x="12" y="20"/>
                      <a:pt x="17" y="15"/>
                      <a:pt x="22" y="13"/>
                    </a:cubicBezTo>
                    <a:cubicBezTo>
                      <a:pt x="29" y="11"/>
                      <a:pt x="37" y="16"/>
                      <a:pt x="35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7"/>
                      <a:pt x="30" y="17"/>
                      <a:pt x="27" y="18"/>
                    </a:cubicBezTo>
                    <a:cubicBezTo>
                      <a:pt x="24" y="20"/>
                      <a:pt x="22" y="21"/>
                      <a:pt x="21" y="22"/>
                    </a:cubicBezTo>
                    <a:cubicBezTo>
                      <a:pt x="19" y="24"/>
                      <a:pt x="18" y="26"/>
                      <a:pt x="16" y="28"/>
                    </a:cubicBezTo>
                    <a:cubicBezTo>
                      <a:pt x="15" y="30"/>
                      <a:pt x="14" y="32"/>
                      <a:pt x="12" y="34"/>
                    </a:cubicBezTo>
                    <a:cubicBezTo>
                      <a:pt x="11" y="36"/>
                      <a:pt x="7" y="38"/>
                      <a:pt x="7" y="40"/>
                    </a:cubicBezTo>
                    <a:cubicBezTo>
                      <a:pt x="8" y="39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9" y="39"/>
                    </a:cubicBezTo>
                    <a:cubicBezTo>
                      <a:pt x="22" y="38"/>
                      <a:pt x="26" y="37"/>
                      <a:pt x="28" y="35"/>
                    </a:cubicBezTo>
                    <a:cubicBezTo>
                      <a:pt x="31" y="33"/>
                      <a:pt x="33" y="29"/>
                      <a:pt x="35" y="26"/>
                    </a:cubicBezTo>
                    <a:cubicBezTo>
                      <a:pt x="37" y="24"/>
                      <a:pt x="40" y="21"/>
                      <a:pt x="43" y="22"/>
                    </a:cubicBezTo>
                    <a:cubicBezTo>
                      <a:pt x="45" y="23"/>
                      <a:pt x="46" y="23"/>
                      <a:pt x="48" y="25"/>
                    </a:cubicBezTo>
                    <a:cubicBezTo>
                      <a:pt x="48" y="26"/>
                      <a:pt x="49" y="28"/>
                      <a:pt x="50" y="30"/>
                    </a:cubicBezTo>
                    <a:cubicBezTo>
                      <a:pt x="50" y="31"/>
                      <a:pt x="50" y="34"/>
                      <a:pt x="50" y="3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70" name="Freeform 62"/>
              <p:cNvSpPr>
                <a:spLocks/>
              </p:cNvSpPr>
              <p:nvPr/>
            </p:nvSpPr>
            <p:spPr bwMode="auto">
              <a:xfrm>
                <a:off x="1733" y="1300"/>
                <a:ext cx="196" cy="56"/>
              </a:xfrm>
              <a:custGeom>
                <a:avLst/>
                <a:gdLst>
                  <a:gd name="T0" fmla="*/ 77 w 83"/>
                  <a:gd name="T1" fmla="*/ 10 h 24"/>
                  <a:gd name="T2" fmla="*/ 61 w 83"/>
                  <a:gd name="T3" fmla="*/ 22 h 24"/>
                  <a:gd name="T4" fmla="*/ 33 w 83"/>
                  <a:gd name="T5" fmla="*/ 19 h 24"/>
                  <a:gd name="T6" fmla="*/ 0 w 83"/>
                  <a:gd name="T7" fmla="*/ 0 h 24"/>
                  <a:gd name="T8" fmla="*/ 29 w 83"/>
                  <a:gd name="T9" fmla="*/ 8 h 24"/>
                  <a:gd name="T10" fmla="*/ 48 w 83"/>
                  <a:gd name="T11" fmla="*/ 3 h 24"/>
                  <a:gd name="T12" fmla="*/ 38 w 83"/>
                  <a:gd name="T13" fmla="*/ 10 h 24"/>
                  <a:gd name="T14" fmla="*/ 47 w 83"/>
                  <a:gd name="T15" fmla="*/ 12 h 24"/>
                  <a:gd name="T16" fmla="*/ 65 w 83"/>
                  <a:gd name="T17" fmla="*/ 6 h 24"/>
                  <a:gd name="T18" fmla="*/ 58 w 83"/>
                  <a:gd name="T19" fmla="*/ 13 h 24"/>
                  <a:gd name="T20" fmla="*/ 53 w 83"/>
                  <a:gd name="T21" fmla="*/ 16 h 24"/>
                  <a:gd name="T22" fmla="*/ 75 w 83"/>
                  <a:gd name="T23" fmla="*/ 11 h 24"/>
                  <a:gd name="T24" fmla="*/ 77 w 83"/>
                  <a:gd name="T25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24">
                    <a:moveTo>
                      <a:pt x="77" y="10"/>
                    </a:moveTo>
                    <a:cubicBezTo>
                      <a:pt x="77" y="10"/>
                      <a:pt x="71" y="20"/>
                      <a:pt x="61" y="22"/>
                    </a:cubicBezTo>
                    <a:cubicBezTo>
                      <a:pt x="51" y="24"/>
                      <a:pt x="47" y="24"/>
                      <a:pt x="33" y="19"/>
                    </a:cubicBezTo>
                    <a:cubicBezTo>
                      <a:pt x="19" y="15"/>
                      <a:pt x="0" y="0"/>
                      <a:pt x="0" y="0"/>
                    </a:cubicBezTo>
                    <a:cubicBezTo>
                      <a:pt x="0" y="0"/>
                      <a:pt x="18" y="7"/>
                      <a:pt x="29" y="8"/>
                    </a:cubicBezTo>
                    <a:cubicBezTo>
                      <a:pt x="39" y="8"/>
                      <a:pt x="46" y="3"/>
                      <a:pt x="48" y="3"/>
                    </a:cubicBezTo>
                    <a:cubicBezTo>
                      <a:pt x="49" y="3"/>
                      <a:pt x="43" y="10"/>
                      <a:pt x="38" y="10"/>
                    </a:cubicBezTo>
                    <a:cubicBezTo>
                      <a:pt x="33" y="10"/>
                      <a:pt x="42" y="11"/>
                      <a:pt x="47" y="12"/>
                    </a:cubicBezTo>
                    <a:cubicBezTo>
                      <a:pt x="53" y="12"/>
                      <a:pt x="62" y="8"/>
                      <a:pt x="65" y="6"/>
                    </a:cubicBezTo>
                    <a:cubicBezTo>
                      <a:pt x="68" y="4"/>
                      <a:pt x="63" y="11"/>
                      <a:pt x="58" y="13"/>
                    </a:cubicBezTo>
                    <a:cubicBezTo>
                      <a:pt x="54" y="15"/>
                      <a:pt x="47" y="15"/>
                      <a:pt x="53" y="16"/>
                    </a:cubicBezTo>
                    <a:cubicBezTo>
                      <a:pt x="59" y="18"/>
                      <a:pt x="67" y="18"/>
                      <a:pt x="75" y="11"/>
                    </a:cubicBezTo>
                    <a:cubicBezTo>
                      <a:pt x="83" y="1"/>
                      <a:pt x="77" y="11"/>
                      <a:pt x="77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71" name="Freeform 63"/>
              <p:cNvSpPr>
                <a:spLocks/>
              </p:cNvSpPr>
              <p:nvPr/>
            </p:nvSpPr>
            <p:spPr bwMode="auto">
              <a:xfrm>
                <a:off x="921" y="1937"/>
                <a:ext cx="68" cy="130"/>
              </a:xfrm>
              <a:custGeom>
                <a:avLst/>
                <a:gdLst>
                  <a:gd name="T0" fmla="*/ 14 w 29"/>
                  <a:gd name="T1" fmla="*/ 16 h 55"/>
                  <a:gd name="T2" fmla="*/ 15 w 29"/>
                  <a:gd name="T3" fmla="*/ 39 h 55"/>
                  <a:gd name="T4" fmla="*/ 9 w 29"/>
                  <a:gd name="T5" fmla="*/ 40 h 55"/>
                  <a:gd name="T6" fmla="*/ 1 w 29"/>
                  <a:gd name="T7" fmla="*/ 31 h 55"/>
                  <a:gd name="T8" fmla="*/ 4 w 29"/>
                  <a:gd name="T9" fmla="*/ 32 h 55"/>
                  <a:gd name="T10" fmla="*/ 2 w 29"/>
                  <a:gd name="T11" fmla="*/ 24 h 55"/>
                  <a:gd name="T12" fmla="*/ 8 w 29"/>
                  <a:gd name="T13" fmla="*/ 11 h 55"/>
                  <a:gd name="T14" fmla="*/ 25 w 29"/>
                  <a:gd name="T15" fmla="*/ 2 h 55"/>
                  <a:gd name="T16" fmla="*/ 21 w 29"/>
                  <a:gd name="T17" fmla="*/ 10 h 55"/>
                  <a:gd name="T18" fmla="*/ 27 w 29"/>
                  <a:gd name="T19" fmla="*/ 33 h 55"/>
                  <a:gd name="T20" fmla="*/ 19 w 29"/>
                  <a:gd name="T21" fmla="*/ 40 h 55"/>
                  <a:gd name="T22" fmla="*/ 19 w 29"/>
                  <a:gd name="T23" fmla="*/ 45 h 55"/>
                  <a:gd name="T24" fmla="*/ 14 w 29"/>
                  <a:gd name="T25" fmla="*/ 1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55">
                    <a:moveTo>
                      <a:pt x="14" y="16"/>
                    </a:moveTo>
                    <a:cubicBezTo>
                      <a:pt x="14" y="15"/>
                      <a:pt x="12" y="23"/>
                      <a:pt x="15" y="39"/>
                    </a:cubicBezTo>
                    <a:cubicBezTo>
                      <a:pt x="19" y="55"/>
                      <a:pt x="15" y="38"/>
                      <a:pt x="9" y="40"/>
                    </a:cubicBezTo>
                    <a:cubicBezTo>
                      <a:pt x="3" y="42"/>
                      <a:pt x="0" y="30"/>
                      <a:pt x="1" y="31"/>
                    </a:cubicBezTo>
                    <a:cubicBezTo>
                      <a:pt x="2" y="32"/>
                      <a:pt x="4" y="32"/>
                      <a:pt x="4" y="32"/>
                    </a:cubicBezTo>
                    <a:cubicBezTo>
                      <a:pt x="4" y="32"/>
                      <a:pt x="4" y="32"/>
                      <a:pt x="2" y="24"/>
                    </a:cubicBezTo>
                    <a:cubicBezTo>
                      <a:pt x="0" y="16"/>
                      <a:pt x="3" y="21"/>
                      <a:pt x="8" y="11"/>
                    </a:cubicBezTo>
                    <a:cubicBezTo>
                      <a:pt x="14" y="0"/>
                      <a:pt x="25" y="2"/>
                      <a:pt x="25" y="2"/>
                    </a:cubicBezTo>
                    <a:cubicBezTo>
                      <a:pt x="25" y="2"/>
                      <a:pt x="23" y="3"/>
                      <a:pt x="21" y="10"/>
                    </a:cubicBezTo>
                    <a:cubicBezTo>
                      <a:pt x="19" y="16"/>
                      <a:pt x="26" y="24"/>
                      <a:pt x="27" y="33"/>
                    </a:cubicBezTo>
                    <a:cubicBezTo>
                      <a:pt x="29" y="43"/>
                      <a:pt x="19" y="33"/>
                      <a:pt x="19" y="40"/>
                    </a:cubicBezTo>
                    <a:cubicBezTo>
                      <a:pt x="19" y="47"/>
                      <a:pt x="19" y="47"/>
                      <a:pt x="19" y="45"/>
                    </a:cubicBez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72" name="Freeform 64"/>
              <p:cNvSpPr>
                <a:spLocks/>
              </p:cNvSpPr>
              <p:nvPr/>
            </p:nvSpPr>
            <p:spPr bwMode="auto">
              <a:xfrm>
                <a:off x="1100" y="650"/>
                <a:ext cx="182" cy="165"/>
              </a:xfrm>
              <a:custGeom>
                <a:avLst/>
                <a:gdLst>
                  <a:gd name="T0" fmla="*/ 62 w 77"/>
                  <a:gd name="T1" fmla="*/ 66 h 70"/>
                  <a:gd name="T2" fmla="*/ 65 w 77"/>
                  <a:gd name="T3" fmla="*/ 26 h 70"/>
                  <a:gd name="T4" fmla="*/ 25 w 77"/>
                  <a:gd name="T5" fmla="*/ 11 h 70"/>
                  <a:gd name="T6" fmla="*/ 13 w 77"/>
                  <a:gd name="T7" fmla="*/ 49 h 70"/>
                  <a:gd name="T8" fmla="*/ 42 w 77"/>
                  <a:gd name="T9" fmla="*/ 26 h 70"/>
                  <a:gd name="T10" fmla="*/ 42 w 77"/>
                  <a:gd name="T11" fmla="*/ 26 h 70"/>
                  <a:gd name="T12" fmla="*/ 25 w 77"/>
                  <a:gd name="T13" fmla="*/ 60 h 70"/>
                  <a:gd name="T14" fmla="*/ 4 w 77"/>
                  <a:gd name="T15" fmla="*/ 43 h 70"/>
                  <a:gd name="T16" fmla="*/ 9 w 77"/>
                  <a:gd name="T17" fmla="*/ 17 h 70"/>
                  <a:gd name="T18" fmla="*/ 61 w 77"/>
                  <a:gd name="T19" fmla="*/ 15 h 70"/>
                  <a:gd name="T20" fmla="*/ 65 w 77"/>
                  <a:gd name="T21" fmla="*/ 68 h 70"/>
                  <a:gd name="T22" fmla="*/ 62 w 77"/>
                  <a:gd name="T23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7" h="70">
                    <a:moveTo>
                      <a:pt x="62" y="66"/>
                    </a:moveTo>
                    <a:cubicBezTo>
                      <a:pt x="70" y="54"/>
                      <a:pt x="72" y="40"/>
                      <a:pt x="65" y="26"/>
                    </a:cubicBezTo>
                    <a:cubicBezTo>
                      <a:pt x="57" y="11"/>
                      <a:pt x="40" y="5"/>
                      <a:pt x="25" y="11"/>
                    </a:cubicBezTo>
                    <a:cubicBezTo>
                      <a:pt x="10" y="16"/>
                      <a:pt x="0" y="35"/>
                      <a:pt x="13" y="49"/>
                    </a:cubicBezTo>
                    <a:cubicBezTo>
                      <a:pt x="28" y="67"/>
                      <a:pt x="61" y="41"/>
                      <a:pt x="42" y="26"/>
                    </a:cubicBezTo>
                    <a:cubicBezTo>
                      <a:pt x="40" y="24"/>
                      <a:pt x="40" y="24"/>
                      <a:pt x="42" y="26"/>
                    </a:cubicBezTo>
                    <a:cubicBezTo>
                      <a:pt x="60" y="40"/>
                      <a:pt x="43" y="61"/>
                      <a:pt x="25" y="60"/>
                    </a:cubicBezTo>
                    <a:cubicBezTo>
                      <a:pt x="15" y="59"/>
                      <a:pt x="7" y="51"/>
                      <a:pt x="4" y="43"/>
                    </a:cubicBezTo>
                    <a:cubicBezTo>
                      <a:pt x="1" y="33"/>
                      <a:pt x="4" y="24"/>
                      <a:pt x="9" y="17"/>
                    </a:cubicBezTo>
                    <a:cubicBezTo>
                      <a:pt x="21" y="2"/>
                      <a:pt x="46" y="0"/>
                      <a:pt x="61" y="15"/>
                    </a:cubicBezTo>
                    <a:cubicBezTo>
                      <a:pt x="77" y="30"/>
                      <a:pt x="77" y="53"/>
                      <a:pt x="65" y="68"/>
                    </a:cubicBezTo>
                    <a:cubicBezTo>
                      <a:pt x="64" y="70"/>
                      <a:pt x="60" y="68"/>
                      <a:pt x="62" y="66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73" name="Freeform 65"/>
              <p:cNvSpPr>
                <a:spLocks/>
              </p:cNvSpPr>
              <p:nvPr/>
            </p:nvSpPr>
            <p:spPr bwMode="auto">
              <a:xfrm>
                <a:off x="1180" y="570"/>
                <a:ext cx="144" cy="397"/>
              </a:xfrm>
              <a:custGeom>
                <a:avLst/>
                <a:gdLst>
                  <a:gd name="T0" fmla="*/ 32 w 61"/>
                  <a:gd name="T1" fmla="*/ 0 h 168"/>
                  <a:gd name="T2" fmla="*/ 56 w 61"/>
                  <a:gd name="T3" fmla="*/ 42 h 168"/>
                  <a:gd name="T4" fmla="*/ 41 w 61"/>
                  <a:gd name="T5" fmla="*/ 84 h 168"/>
                  <a:gd name="T6" fmla="*/ 24 w 61"/>
                  <a:gd name="T7" fmla="*/ 167 h 168"/>
                  <a:gd name="T8" fmla="*/ 28 w 61"/>
                  <a:gd name="T9" fmla="*/ 168 h 168"/>
                  <a:gd name="T10" fmla="*/ 43 w 61"/>
                  <a:gd name="T11" fmla="*/ 87 h 168"/>
                  <a:gd name="T12" fmla="*/ 61 w 61"/>
                  <a:gd name="T13" fmla="*/ 46 h 168"/>
                  <a:gd name="T14" fmla="*/ 36 w 61"/>
                  <a:gd name="T15" fmla="*/ 1 h 168"/>
                  <a:gd name="T16" fmla="*/ 32 w 61"/>
                  <a:gd name="T1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68">
                    <a:moveTo>
                      <a:pt x="32" y="0"/>
                    </a:moveTo>
                    <a:cubicBezTo>
                      <a:pt x="49" y="10"/>
                      <a:pt x="55" y="27"/>
                      <a:pt x="56" y="42"/>
                    </a:cubicBezTo>
                    <a:cubicBezTo>
                      <a:pt x="58" y="60"/>
                      <a:pt x="50" y="73"/>
                      <a:pt x="41" y="84"/>
                    </a:cubicBezTo>
                    <a:cubicBezTo>
                      <a:pt x="25" y="102"/>
                      <a:pt x="0" y="130"/>
                      <a:pt x="24" y="167"/>
                    </a:cubicBezTo>
                    <a:cubicBezTo>
                      <a:pt x="24" y="168"/>
                      <a:pt x="27" y="168"/>
                      <a:pt x="28" y="168"/>
                    </a:cubicBezTo>
                    <a:cubicBezTo>
                      <a:pt x="5" y="133"/>
                      <a:pt x="28" y="105"/>
                      <a:pt x="43" y="87"/>
                    </a:cubicBezTo>
                    <a:cubicBezTo>
                      <a:pt x="53" y="76"/>
                      <a:pt x="61" y="64"/>
                      <a:pt x="61" y="46"/>
                    </a:cubicBezTo>
                    <a:cubicBezTo>
                      <a:pt x="60" y="31"/>
                      <a:pt x="53" y="12"/>
                      <a:pt x="36" y="1"/>
                    </a:cubicBezTo>
                    <a:cubicBezTo>
                      <a:pt x="35" y="1"/>
                      <a:pt x="33" y="1"/>
                      <a:pt x="3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74" name="Freeform 66"/>
              <p:cNvSpPr>
                <a:spLocks/>
              </p:cNvSpPr>
              <p:nvPr/>
            </p:nvSpPr>
            <p:spPr bwMode="auto">
              <a:xfrm>
                <a:off x="1213" y="811"/>
                <a:ext cx="239" cy="274"/>
              </a:xfrm>
              <a:custGeom>
                <a:avLst/>
                <a:gdLst>
                  <a:gd name="T0" fmla="*/ 64 w 101"/>
                  <a:gd name="T1" fmla="*/ 115 h 116"/>
                  <a:gd name="T2" fmla="*/ 98 w 101"/>
                  <a:gd name="T3" fmla="*/ 51 h 116"/>
                  <a:gd name="T4" fmla="*/ 49 w 101"/>
                  <a:gd name="T5" fmla="*/ 1 h 116"/>
                  <a:gd name="T6" fmla="*/ 3 w 101"/>
                  <a:gd name="T7" fmla="*/ 49 h 116"/>
                  <a:gd name="T8" fmla="*/ 23 w 101"/>
                  <a:gd name="T9" fmla="*/ 78 h 116"/>
                  <a:gd name="T10" fmla="*/ 57 w 101"/>
                  <a:gd name="T11" fmla="*/ 73 h 116"/>
                  <a:gd name="T12" fmla="*/ 63 w 101"/>
                  <a:gd name="T13" fmla="*/ 40 h 116"/>
                  <a:gd name="T14" fmla="*/ 59 w 101"/>
                  <a:gd name="T15" fmla="*/ 42 h 116"/>
                  <a:gd name="T16" fmla="*/ 45 w 101"/>
                  <a:gd name="T17" fmla="*/ 76 h 116"/>
                  <a:gd name="T18" fmla="*/ 11 w 101"/>
                  <a:gd name="T19" fmla="*/ 62 h 116"/>
                  <a:gd name="T20" fmla="*/ 11 w 101"/>
                  <a:gd name="T21" fmla="*/ 25 h 116"/>
                  <a:gd name="T22" fmla="*/ 43 w 101"/>
                  <a:gd name="T23" fmla="*/ 5 h 116"/>
                  <a:gd name="T24" fmla="*/ 94 w 101"/>
                  <a:gd name="T25" fmla="*/ 48 h 116"/>
                  <a:gd name="T26" fmla="*/ 64 w 101"/>
                  <a:gd name="T27" fmla="*/ 115 h 116"/>
                  <a:gd name="T28" fmla="*/ 64 w 101"/>
                  <a:gd name="T29" fmla="*/ 115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" h="116">
                    <a:moveTo>
                      <a:pt x="64" y="115"/>
                    </a:moveTo>
                    <a:cubicBezTo>
                      <a:pt x="87" y="103"/>
                      <a:pt x="101" y="77"/>
                      <a:pt x="98" y="51"/>
                    </a:cubicBezTo>
                    <a:cubicBezTo>
                      <a:pt x="95" y="24"/>
                      <a:pt x="77" y="2"/>
                      <a:pt x="49" y="1"/>
                    </a:cubicBezTo>
                    <a:cubicBezTo>
                      <a:pt x="23" y="0"/>
                      <a:pt x="0" y="22"/>
                      <a:pt x="3" y="49"/>
                    </a:cubicBezTo>
                    <a:cubicBezTo>
                      <a:pt x="5" y="61"/>
                      <a:pt x="11" y="73"/>
                      <a:pt x="23" y="78"/>
                    </a:cubicBezTo>
                    <a:cubicBezTo>
                      <a:pt x="34" y="83"/>
                      <a:pt x="47" y="81"/>
                      <a:pt x="57" y="73"/>
                    </a:cubicBezTo>
                    <a:cubicBezTo>
                      <a:pt x="66" y="65"/>
                      <a:pt x="67" y="51"/>
                      <a:pt x="63" y="40"/>
                    </a:cubicBezTo>
                    <a:cubicBezTo>
                      <a:pt x="62" y="38"/>
                      <a:pt x="58" y="40"/>
                      <a:pt x="59" y="42"/>
                    </a:cubicBezTo>
                    <a:cubicBezTo>
                      <a:pt x="65" y="56"/>
                      <a:pt x="59" y="71"/>
                      <a:pt x="45" y="76"/>
                    </a:cubicBezTo>
                    <a:cubicBezTo>
                      <a:pt x="32" y="80"/>
                      <a:pt x="18" y="73"/>
                      <a:pt x="11" y="62"/>
                    </a:cubicBezTo>
                    <a:cubicBezTo>
                      <a:pt x="5" y="51"/>
                      <a:pt x="6" y="36"/>
                      <a:pt x="11" y="25"/>
                    </a:cubicBezTo>
                    <a:cubicBezTo>
                      <a:pt x="18" y="13"/>
                      <a:pt x="30" y="7"/>
                      <a:pt x="43" y="5"/>
                    </a:cubicBezTo>
                    <a:cubicBezTo>
                      <a:pt x="70" y="1"/>
                      <a:pt x="90" y="23"/>
                      <a:pt x="94" y="48"/>
                    </a:cubicBezTo>
                    <a:cubicBezTo>
                      <a:pt x="98" y="74"/>
                      <a:pt x="86" y="103"/>
                      <a:pt x="64" y="115"/>
                    </a:cubicBezTo>
                    <a:cubicBezTo>
                      <a:pt x="62" y="116"/>
                      <a:pt x="62" y="116"/>
                      <a:pt x="64" y="11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75" name="Freeform 67"/>
              <p:cNvSpPr>
                <a:spLocks/>
              </p:cNvSpPr>
              <p:nvPr/>
            </p:nvSpPr>
            <p:spPr bwMode="auto">
              <a:xfrm>
                <a:off x="1388" y="636"/>
                <a:ext cx="234" cy="458"/>
              </a:xfrm>
              <a:custGeom>
                <a:avLst/>
                <a:gdLst>
                  <a:gd name="T0" fmla="*/ 99 w 99"/>
                  <a:gd name="T1" fmla="*/ 2 h 194"/>
                  <a:gd name="T2" fmla="*/ 48 w 99"/>
                  <a:gd name="T3" fmla="*/ 30 h 194"/>
                  <a:gd name="T4" fmla="*/ 37 w 99"/>
                  <a:gd name="T5" fmla="*/ 88 h 194"/>
                  <a:gd name="T6" fmla="*/ 1 w 99"/>
                  <a:gd name="T7" fmla="*/ 194 h 194"/>
                  <a:gd name="T8" fmla="*/ 1 w 99"/>
                  <a:gd name="T9" fmla="*/ 194 h 194"/>
                  <a:gd name="T10" fmla="*/ 32 w 99"/>
                  <a:gd name="T11" fmla="*/ 91 h 194"/>
                  <a:gd name="T12" fmla="*/ 41 w 99"/>
                  <a:gd name="T13" fmla="*/ 31 h 194"/>
                  <a:gd name="T14" fmla="*/ 99 w 99"/>
                  <a:gd name="T15" fmla="*/ 2 h 194"/>
                  <a:gd name="T16" fmla="*/ 99 w 99"/>
                  <a:gd name="T17" fmla="*/ 2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94">
                    <a:moveTo>
                      <a:pt x="99" y="2"/>
                    </a:moveTo>
                    <a:cubicBezTo>
                      <a:pt x="76" y="0"/>
                      <a:pt x="59" y="15"/>
                      <a:pt x="48" y="30"/>
                    </a:cubicBezTo>
                    <a:cubicBezTo>
                      <a:pt x="34" y="48"/>
                      <a:pt x="34" y="69"/>
                      <a:pt x="37" y="88"/>
                    </a:cubicBezTo>
                    <a:cubicBezTo>
                      <a:pt x="41" y="121"/>
                      <a:pt x="49" y="171"/>
                      <a:pt x="1" y="194"/>
                    </a:cubicBezTo>
                    <a:cubicBezTo>
                      <a:pt x="0" y="194"/>
                      <a:pt x="2" y="193"/>
                      <a:pt x="1" y="194"/>
                    </a:cubicBezTo>
                    <a:cubicBezTo>
                      <a:pt x="47" y="172"/>
                      <a:pt x="37" y="122"/>
                      <a:pt x="32" y="91"/>
                    </a:cubicBezTo>
                    <a:cubicBezTo>
                      <a:pt x="29" y="70"/>
                      <a:pt x="29" y="51"/>
                      <a:pt x="41" y="31"/>
                    </a:cubicBezTo>
                    <a:cubicBezTo>
                      <a:pt x="51" y="15"/>
                      <a:pt x="75" y="0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76" name="Freeform 68"/>
              <p:cNvSpPr>
                <a:spLocks/>
              </p:cNvSpPr>
              <p:nvPr/>
            </p:nvSpPr>
            <p:spPr bwMode="auto">
              <a:xfrm>
                <a:off x="1343" y="1018"/>
                <a:ext cx="331" cy="282"/>
              </a:xfrm>
              <a:custGeom>
                <a:avLst/>
                <a:gdLst>
                  <a:gd name="T0" fmla="*/ 4 w 140"/>
                  <a:gd name="T1" fmla="*/ 59 h 119"/>
                  <a:gd name="T2" fmla="*/ 67 w 140"/>
                  <a:gd name="T3" fmla="*/ 7 h 119"/>
                  <a:gd name="T4" fmla="*/ 131 w 140"/>
                  <a:gd name="T5" fmla="*/ 57 h 119"/>
                  <a:gd name="T6" fmla="*/ 74 w 140"/>
                  <a:gd name="T7" fmla="*/ 108 h 119"/>
                  <a:gd name="T8" fmla="*/ 50 w 140"/>
                  <a:gd name="T9" fmla="*/ 72 h 119"/>
                  <a:gd name="T10" fmla="*/ 84 w 140"/>
                  <a:gd name="T11" fmla="*/ 46 h 119"/>
                  <a:gd name="T12" fmla="*/ 86 w 140"/>
                  <a:gd name="T13" fmla="*/ 43 h 119"/>
                  <a:gd name="T14" fmla="*/ 53 w 140"/>
                  <a:gd name="T15" fmla="*/ 54 h 119"/>
                  <a:gd name="T16" fmla="*/ 49 w 140"/>
                  <a:gd name="T17" fmla="*/ 90 h 119"/>
                  <a:gd name="T18" fmla="*/ 116 w 140"/>
                  <a:gd name="T19" fmla="*/ 104 h 119"/>
                  <a:gd name="T20" fmla="*/ 127 w 140"/>
                  <a:gd name="T21" fmla="*/ 33 h 119"/>
                  <a:gd name="T22" fmla="*/ 57 w 140"/>
                  <a:gd name="T23" fmla="*/ 5 h 119"/>
                  <a:gd name="T24" fmla="*/ 1 w 140"/>
                  <a:gd name="T25" fmla="*/ 58 h 119"/>
                  <a:gd name="T26" fmla="*/ 4 w 140"/>
                  <a:gd name="T27" fmla="*/ 5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0" h="119">
                    <a:moveTo>
                      <a:pt x="4" y="59"/>
                    </a:moveTo>
                    <a:cubicBezTo>
                      <a:pt x="12" y="30"/>
                      <a:pt x="37" y="10"/>
                      <a:pt x="67" y="7"/>
                    </a:cubicBezTo>
                    <a:cubicBezTo>
                      <a:pt x="99" y="5"/>
                      <a:pt x="127" y="25"/>
                      <a:pt x="131" y="57"/>
                    </a:cubicBezTo>
                    <a:cubicBezTo>
                      <a:pt x="136" y="89"/>
                      <a:pt x="106" y="117"/>
                      <a:pt x="74" y="108"/>
                    </a:cubicBezTo>
                    <a:cubicBezTo>
                      <a:pt x="59" y="103"/>
                      <a:pt x="49" y="88"/>
                      <a:pt x="50" y="72"/>
                    </a:cubicBezTo>
                    <a:cubicBezTo>
                      <a:pt x="50" y="54"/>
                      <a:pt x="67" y="42"/>
                      <a:pt x="84" y="46"/>
                    </a:cubicBezTo>
                    <a:cubicBezTo>
                      <a:pt x="87" y="47"/>
                      <a:pt x="88" y="43"/>
                      <a:pt x="86" y="43"/>
                    </a:cubicBezTo>
                    <a:cubicBezTo>
                      <a:pt x="74" y="40"/>
                      <a:pt x="60" y="44"/>
                      <a:pt x="53" y="54"/>
                    </a:cubicBezTo>
                    <a:cubicBezTo>
                      <a:pt x="45" y="64"/>
                      <a:pt x="44" y="78"/>
                      <a:pt x="49" y="90"/>
                    </a:cubicBezTo>
                    <a:cubicBezTo>
                      <a:pt x="60" y="116"/>
                      <a:pt x="95" y="119"/>
                      <a:pt x="116" y="104"/>
                    </a:cubicBezTo>
                    <a:cubicBezTo>
                      <a:pt x="138" y="88"/>
                      <a:pt x="140" y="56"/>
                      <a:pt x="127" y="33"/>
                    </a:cubicBezTo>
                    <a:cubicBezTo>
                      <a:pt x="113" y="8"/>
                      <a:pt x="83" y="0"/>
                      <a:pt x="57" y="5"/>
                    </a:cubicBezTo>
                    <a:cubicBezTo>
                      <a:pt x="30" y="10"/>
                      <a:pt x="8" y="32"/>
                      <a:pt x="1" y="58"/>
                    </a:cubicBezTo>
                    <a:cubicBezTo>
                      <a:pt x="0" y="60"/>
                      <a:pt x="4" y="62"/>
                      <a:pt x="4" y="5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77" name="Freeform 69"/>
              <p:cNvSpPr>
                <a:spLocks/>
              </p:cNvSpPr>
              <p:nvPr/>
            </p:nvSpPr>
            <p:spPr bwMode="auto">
              <a:xfrm>
                <a:off x="1398" y="641"/>
                <a:ext cx="75" cy="163"/>
              </a:xfrm>
              <a:custGeom>
                <a:avLst/>
                <a:gdLst>
                  <a:gd name="T0" fmla="*/ 28 w 32"/>
                  <a:gd name="T1" fmla="*/ 32 h 69"/>
                  <a:gd name="T2" fmla="*/ 22 w 32"/>
                  <a:gd name="T3" fmla="*/ 17 h 69"/>
                  <a:gd name="T4" fmla="*/ 19 w 32"/>
                  <a:gd name="T5" fmla="*/ 21 h 69"/>
                  <a:gd name="T6" fmla="*/ 15 w 32"/>
                  <a:gd name="T7" fmla="*/ 11 h 69"/>
                  <a:gd name="T8" fmla="*/ 11 w 32"/>
                  <a:gd name="T9" fmla="*/ 16 h 69"/>
                  <a:gd name="T10" fmla="*/ 3 w 32"/>
                  <a:gd name="T11" fmla="*/ 6 h 69"/>
                  <a:gd name="T12" fmla="*/ 9 w 32"/>
                  <a:gd name="T13" fmla="*/ 4 h 69"/>
                  <a:gd name="T14" fmla="*/ 4 w 32"/>
                  <a:gd name="T15" fmla="*/ 1 h 69"/>
                  <a:gd name="T16" fmla="*/ 0 w 32"/>
                  <a:gd name="T17" fmla="*/ 8 h 69"/>
                  <a:gd name="T18" fmla="*/ 3 w 32"/>
                  <a:gd name="T19" fmla="*/ 16 h 69"/>
                  <a:gd name="T20" fmla="*/ 5 w 32"/>
                  <a:gd name="T21" fmla="*/ 24 h 69"/>
                  <a:gd name="T22" fmla="*/ 1 w 32"/>
                  <a:gd name="T23" fmla="*/ 23 h 69"/>
                  <a:gd name="T24" fmla="*/ 3 w 32"/>
                  <a:gd name="T25" fmla="*/ 28 h 69"/>
                  <a:gd name="T26" fmla="*/ 7 w 32"/>
                  <a:gd name="T27" fmla="*/ 33 h 69"/>
                  <a:gd name="T28" fmla="*/ 4 w 32"/>
                  <a:gd name="T29" fmla="*/ 34 h 69"/>
                  <a:gd name="T30" fmla="*/ 5 w 32"/>
                  <a:gd name="T31" fmla="*/ 39 h 69"/>
                  <a:gd name="T32" fmla="*/ 24 w 32"/>
                  <a:gd name="T33" fmla="*/ 60 h 69"/>
                  <a:gd name="T34" fmla="*/ 26 w 32"/>
                  <a:gd name="T35" fmla="*/ 68 h 69"/>
                  <a:gd name="T36" fmla="*/ 24 w 32"/>
                  <a:gd name="T37" fmla="*/ 60 h 69"/>
                  <a:gd name="T38" fmla="*/ 27 w 32"/>
                  <a:gd name="T39" fmla="*/ 41 h 69"/>
                  <a:gd name="T40" fmla="*/ 28 w 32"/>
                  <a:gd name="T41" fmla="*/ 3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2" h="69">
                    <a:moveTo>
                      <a:pt x="28" y="32"/>
                    </a:moveTo>
                    <a:cubicBezTo>
                      <a:pt x="23" y="35"/>
                      <a:pt x="24" y="18"/>
                      <a:pt x="22" y="17"/>
                    </a:cubicBezTo>
                    <a:cubicBezTo>
                      <a:pt x="20" y="16"/>
                      <a:pt x="19" y="21"/>
                      <a:pt x="19" y="21"/>
                    </a:cubicBezTo>
                    <a:cubicBezTo>
                      <a:pt x="19" y="21"/>
                      <a:pt x="17" y="12"/>
                      <a:pt x="15" y="11"/>
                    </a:cubicBezTo>
                    <a:cubicBezTo>
                      <a:pt x="12" y="10"/>
                      <a:pt x="11" y="15"/>
                      <a:pt x="11" y="16"/>
                    </a:cubicBezTo>
                    <a:cubicBezTo>
                      <a:pt x="11" y="17"/>
                      <a:pt x="2" y="11"/>
                      <a:pt x="3" y="6"/>
                    </a:cubicBezTo>
                    <a:cubicBezTo>
                      <a:pt x="4" y="0"/>
                      <a:pt x="9" y="4"/>
                      <a:pt x="9" y="4"/>
                    </a:cubicBezTo>
                    <a:cubicBezTo>
                      <a:pt x="9" y="4"/>
                      <a:pt x="7" y="0"/>
                      <a:pt x="4" y="1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10"/>
                      <a:pt x="1" y="12"/>
                      <a:pt x="3" y="16"/>
                    </a:cubicBezTo>
                    <a:cubicBezTo>
                      <a:pt x="5" y="20"/>
                      <a:pt x="5" y="24"/>
                      <a:pt x="5" y="24"/>
                    </a:cubicBezTo>
                    <a:cubicBezTo>
                      <a:pt x="5" y="24"/>
                      <a:pt x="2" y="22"/>
                      <a:pt x="1" y="23"/>
                    </a:cubicBezTo>
                    <a:cubicBezTo>
                      <a:pt x="0" y="25"/>
                      <a:pt x="0" y="26"/>
                      <a:pt x="3" y="28"/>
                    </a:cubicBezTo>
                    <a:cubicBezTo>
                      <a:pt x="5" y="30"/>
                      <a:pt x="7" y="33"/>
                      <a:pt x="7" y="33"/>
                    </a:cubicBezTo>
                    <a:cubicBezTo>
                      <a:pt x="7" y="33"/>
                      <a:pt x="4" y="33"/>
                      <a:pt x="4" y="34"/>
                    </a:cubicBezTo>
                    <a:cubicBezTo>
                      <a:pt x="3" y="36"/>
                      <a:pt x="3" y="37"/>
                      <a:pt x="5" y="39"/>
                    </a:cubicBezTo>
                    <a:cubicBezTo>
                      <a:pt x="8" y="40"/>
                      <a:pt x="20" y="50"/>
                      <a:pt x="24" y="60"/>
                    </a:cubicBezTo>
                    <a:cubicBezTo>
                      <a:pt x="28" y="69"/>
                      <a:pt x="26" y="68"/>
                      <a:pt x="26" y="6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59"/>
                      <a:pt x="21" y="47"/>
                      <a:pt x="27" y="41"/>
                    </a:cubicBezTo>
                    <a:cubicBezTo>
                      <a:pt x="32" y="35"/>
                      <a:pt x="28" y="32"/>
                      <a:pt x="28" y="3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78" name="Freeform 70"/>
              <p:cNvSpPr>
                <a:spLocks/>
              </p:cNvSpPr>
              <p:nvPr/>
            </p:nvSpPr>
            <p:spPr bwMode="auto">
              <a:xfrm>
                <a:off x="1466" y="752"/>
                <a:ext cx="109" cy="85"/>
              </a:xfrm>
              <a:custGeom>
                <a:avLst/>
                <a:gdLst>
                  <a:gd name="T0" fmla="*/ 11 w 46"/>
                  <a:gd name="T1" fmla="*/ 25 h 36"/>
                  <a:gd name="T2" fmla="*/ 30 w 46"/>
                  <a:gd name="T3" fmla="*/ 29 h 36"/>
                  <a:gd name="T4" fmla="*/ 27 w 46"/>
                  <a:gd name="T5" fmla="*/ 27 h 36"/>
                  <a:gd name="T6" fmla="*/ 36 w 46"/>
                  <a:gd name="T7" fmla="*/ 22 h 36"/>
                  <a:gd name="T8" fmla="*/ 35 w 46"/>
                  <a:gd name="T9" fmla="*/ 14 h 36"/>
                  <a:gd name="T10" fmla="*/ 46 w 46"/>
                  <a:gd name="T11" fmla="*/ 3 h 36"/>
                  <a:gd name="T12" fmla="*/ 35 w 46"/>
                  <a:gd name="T13" fmla="*/ 5 h 36"/>
                  <a:gd name="T14" fmla="*/ 30 w 46"/>
                  <a:gd name="T15" fmla="*/ 7 h 36"/>
                  <a:gd name="T16" fmla="*/ 29 w 46"/>
                  <a:gd name="T17" fmla="*/ 3 h 36"/>
                  <a:gd name="T18" fmla="*/ 23 w 46"/>
                  <a:gd name="T19" fmla="*/ 3 h 36"/>
                  <a:gd name="T20" fmla="*/ 19 w 46"/>
                  <a:gd name="T21" fmla="*/ 6 h 36"/>
                  <a:gd name="T22" fmla="*/ 15 w 46"/>
                  <a:gd name="T23" fmla="*/ 0 h 36"/>
                  <a:gd name="T24" fmla="*/ 7 w 46"/>
                  <a:gd name="T25" fmla="*/ 14 h 36"/>
                  <a:gd name="T26" fmla="*/ 8 w 46"/>
                  <a:gd name="T27" fmla="*/ 21 h 36"/>
                  <a:gd name="T28" fmla="*/ 0 w 46"/>
                  <a:gd name="T29" fmla="*/ 21 h 36"/>
                  <a:gd name="T30" fmla="*/ 11 w 46"/>
                  <a:gd name="T31" fmla="*/ 26 h 36"/>
                  <a:gd name="T32" fmla="*/ 11 w 46"/>
                  <a:gd name="T33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36">
                    <a:moveTo>
                      <a:pt x="11" y="25"/>
                    </a:moveTo>
                    <a:cubicBezTo>
                      <a:pt x="12" y="34"/>
                      <a:pt x="24" y="36"/>
                      <a:pt x="30" y="29"/>
                    </a:cubicBezTo>
                    <a:cubicBezTo>
                      <a:pt x="29" y="28"/>
                      <a:pt x="28" y="28"/>
                      <a:pt x="27" y="27"/>
                    </a:cubicBezTo>
                    <a:cubicBezTo>
                      <a:pt x="29" y="25"/>
                      <a:pt x="33" y="25"/>
                      <a:pt x="36" y="22"/>
                    </a:cubicBezTo>
                    <a:cubicBezTo>
                      <a:pt x="38" y="19"/>
                      <a:pt x="39" y="16"/>
                      <a:pt x="35" y="14"/>
                    </a:cubicBezTo>
                    <a:cubicBezTo>
                      <a:pt x="36" y="11"/>
                      <a:pt x="42" y="4"/>
                      <a:pt x="46" y="3"/>
                    </a:cubicBezTo>
                    <a:cubicBezTo>
                      <a:pt x="43" y="3"/>
                      <a:pt x="38" y="4"/>
                      <a:pt x="35" y="5"/>
                    </a:cubicBezTo>
                    <a:cubicBezTo>
                      <a:pt x="33" y="5"/>
                      <a:pt x="31" y="7"/>
                      <a:pt x="30" y="7"/>
                    </a:cubicBezTo>
                    <a:cubicBezTo>
                      <a:pt x="29" y="6"/>
                      <a:pt x="30" y="4"/>
                      <a:pt x="29" y="3"/>
                    </a:cubicBezTo>
                    <a:cubicBezTo>
                      <a:pt x="28" y="3"/>
                      <a:pt x="24" y="3"/>
                      <a:pt x="23" y="3"/>
                    </a:cubicBezTo>
                    <a:cubicBezTo>
                      <a:pt x="21" y="4"/>
                      <a:pt x="20" y="5"/>
                      <a:pt x="19" y="6"/>
                    </a:cubicBezTo>
                    <a:cubicBezTo>
                      <a:pt x="14" y="7"/>
                      <a:pt x="18" y="1"/>
                      <a:pt x="15" y="0"/>
                    </a:cubicBezTo>
                    <a:cubicBezTo>
                      <a:pt x="10" y="5"/>
                      <a:pt x="6" y="7"/>
                      <a:pt x="7" y="14"/>
                    </a:cubicBezTo>
                    <a:cubicBezTo>
                      <a:pt x="7" y="16"/>
                      <a:pt x="10" y="20"/>
                      <a:pt x="8" y="21"/>
                    </a:cubicBezTo>
                    <a:cubicBezTo>
                      <a:pt x="6" y="22"/>
                      <a:pt x="1" y="21"/>
                      <a:pt x="0" y="21"/>
                    </a:cubicBezTo>
                    <a:cubicBezTo>
                      <a:pt x="2" y="25"/>
                      <a:pt x="13" y="18"/>
                      <a:pt x="11" y="26"/>
                    </a:cubicBezTo>
                    <a:lnTo>
                      <a:pt x="11" y="25"/>
                    </a:ln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79" name="Freeform 71"/>
              <p:cNvSpPr>
                <a:spLocks/>
              </p:cNvSpPr>
              <p:nvPr/>
            </p:nvSpPr>
            <p:spPr bwMode="auto">
              <a:xfrm>
                <a:off x="1683" y="808"/>
                <a:ext cx="88" cy="118"/>
              </a:xfrm>
              <a:custGeom>
                <a:avLst/>
                <a:gdLst>
                  <a:gd name="T0" fmla="*/ 22 w 37"/>
                  <a:gd name="T1" fmla="*/ 40 h 50"/>
                  <a:gd name="T2" fmla="*/ 33 w 37"/>
                  <a:gd name="T3" fmla="*/ 24 h 50"/>
                  <a:gd name="T4" fmla="*/ 30 w 37"/>
                  <a:gd name="T5" fmla="*/ 26 h 50"/>
                  <a:gd name="T6" fmla="*/ 28 w 37"/>
                  <a:gd name="T7" fmla="*/ 16 h 50"/>
                  <a:gd name="T8" fmla="*/ 20 w 37"/>
                  <a:gd name="T9" fmla="*/ 14 h 50"/>
                  <a:gd name="T10" fmla="*/ 14 w 37"/>
                  <a:gd name="T11" fmla="*/ 0 h 50"/>
                  <a:gd name="T12" fmla="*/ 12 w 37"/>
                  <a:gd name="T13" fmla="*/ 11 h 50"/>
                  <a:gd name="T14" fmla="*/ 12 w 37"/>
                  <a:gd name="T15" fmla="*/ 16 h 50"/>
                  <a:gd name="T16" fmla="*/ 8 w 37"/>
                  <a:gd name="T17" fmla="*/ 16 h 50"/>
                  <a:gd name="T18" fmla="*/ 6 w 37"/>
                  <a:gd name="T19" fmla="*/ 21 h 50"/>
                  <a:gd name="T20" fmla="*/ 7 w 37"/>
                  <a:gd name="T21" fmla="*/ 26 h 50"/>
                  <a:gd name="T22" fmla="*/ 0 w 37"/>
                  <a:gd name="T23" fmla="*/ 28 h 50"/>
                  <a:gd name="T24" fmla="*/ 10 w 37"/>
                  <a:gd name="T25" fmla="*/ 40 h 50"/>
                  <a:gd name="T26" fmla="*/ 17 w 37"/>
                  <a:gd name="T27" fmla="*/ 42 h 50"/>
                  <a:gd name="T28" fmla="*/ 15 w 37"/>
                  <a:gd name="T29" fmla="*/ 50 h 50"/>
                  <a:gd name="T30" fmla="*/ 23 w 37"/>
                  <a:gd name="T31" fmla="*/ 40 h 50"/>
                  <a:gd name="T32" fmla="*/ 22 w 37"/>
                  <a:gd name="T3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50">
                    <a:moveTo>
                      <a:pt x="22" y="40"/>
                    </a:moveTo>
                    <a:cubicBezTo>
                      <a:pt x="31" y="42"/>
                      <a:pt x="37" y="32"/>
                      <a:pt x="33" y="24"/>
                    </a:cubicBezTo>
                    <a:cubicBezTo>
                      <a:pt x="32" y="25"/>
                      <a:pt x="31" y="25"/>
                      <a:pt x="30" y="26"/>
                    </a:cubicBezTo>
                    <a:cubicBezTo>
                      <a:pt x="28" y="23"/>
                      <a:pt x="30" y="19"/>
                      <a:pt x="28" y="16"/>
                    </a:cubicBezTo>
                    <a:cubicBezTo>
                      <a:pt x="26" y="13"/>
                      <a:pt x="24" y="11"/>
                      <a:pt x="20" y="14"/>
                    </a:cubicBezTo>
                    <a:cubicBezTo>
                      <a:pt x="18" y="12"/>
                      <a:pt x="13" y="4"/>
                      <a:pt x="14" y="0"/>
                    </a:cubicBezTo>
                    <a:cubicBezTo>
                      <a:pt x="12" y="3"/>
                      <a:pt x="12" y="8"/>
                      <a:pt x="12" y="11"/>
                    </a:cubicBezTo>
                    <a:cubicBezTo>
                      <a:pt x="12" y="12"/>
                      <a:pt x="13" y="15"/>
                      <a:pt x="12" y="16"/>
                    </a:cubicBezTo>
                    <a:cubicBezTo>
                      <a:pt x="10" y="17"/>
                      <a:pt x="9" y="15"/>
                      <a:pt x="8" y="16"/>
                    </a:cubicBezTo>
                    <a:cubicBezTo>
                      <a:pt x="7" y="17"/>
                      <a:pt x="6" y="20"/>
                      <a:pt x="6" y="21"/>
                    </a:cubicBezTo>
                    <a:cubicBezTo>
                      <a:pt x="6" y="23"/>
                      <a:pt x="7" y="24"/>
                      <a:pt x="7" y="26"/>
                    </a:cubicBezTo>
                    <a:cubicBezTo>
                      <a:pt x="7" y="31"/>
                      <a:pt x="2" y="25"/>
                      <a:pt x="0" y="28"/>
                    </a:cubicBezTo>
                    <a:cubicBezTo>
                      <a:pt x="3" y="34"/>
                      <a:pt x="3" y="39"/>
                      <a:pt x="10" y="40"/>
                    </a:cubicBezTo>
                    <a:cubicBezTo>
                      <a:pt x="13" y="41"/>
                      <a:pt x="17" y="39"/>
                      <a:pt x="17" y="42"/>
                    </a:cubicBezTo>
                    <a:cubicBezTo>
                      <a:pt x="17" y="44"/>
                      <a:pt x="15" y="48"/>
                      <a:pt x="15" y="50"/>
                    </a:cubicBezTo>
                    <a:cubicBezTo>
                      <a:pt x="19" y="49"/>
                      <a:pt x="16" y="36"/>
                      <a:pt x="23" y="40"/>
                    </a:cubicBezTo>
                    <a:lnTo>
                      <a:pt x="22" y="40"/>
                    </a:ln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80" name="Freeform 72"/>
              <p:cNvSpPr>
                <a:spLocks/>
              </p:cNvSpPr>
              <p:nvPr/>
            </p:nvSpPr>
            <p:spPr bwMode="auto">
              <a:xfrm>
                <a:off x="1790" y="945"/>
                <a:ext cx="156" cy="64"/>
              </a:xfrm>
              <a:custGeom>
                <a:avLst/>
                <a:gdLst>
                  <a:gd name="T0" fmla="*/ 26 w 66"/>
                  <a:gd name="T1" fmla="*/ 25 h 27"/>
                  <a:gd name="T2" fmla="*/ 40 w 66"/>
                  <a:gd name="T3" fmla="*/ 26 h 27"/>
                  <a:gd name="T4" fmla="*/ 40 w 66"/>
                  <a:gd name="T5" fmla="*/ 22 h 27"/>
                  <a:gd name="T6" fmla="*/ 50 w 66"/>
                  <a:gd name="T7" fmla="*/ 22 h 27"/>
                  <a:gd name="T8" fmla="*/ 49 w 66"/>
                  <a:gd name="T9" fmla="*/ 17 h 27"/>
                  <a:gd name="T10" fmla="*/ 62 w 66"/>
                  <a:gd name="T11" fmla="*/ 14 h 27"/>
                  <a:gd name="T12" fmla="*/ 59 w 66"/>
                  <a:gd name="T13" fmla="*/ 20 h 27"/>
                  <a:gd name="T14" fmla="*/ 65 w 66"/>
                  <a:gd name="T15" fmla="*/ 17 h 27"/>
                  <a:gd name="T16" fmla="*/ 63 w 66"/>
                  <a:gd name="T17" fmla="*/ 11 h 27"/>
                  <a:gd name="T18" fmla="*/ 55 w 66"/>
                  <a:gd name="T19" fmla="*/ 10 h 27"/>
                  <a:gd name="T20" fmla="*/ 48 w 66"/>
                  <a:gd name="T21" fmla="*/ 8 h 27"/>
                  <a:gd name="T22" fmla="*/ 51 w 66"/>
                  <a:gd name="T23" fmla="*/ 4 h 27"/>
                  <a:gd name="T24" fmla="*/ 47 w 66"/>
                  <a:gd name="T25" fmla="*/ 4 h 27"/>
                  <a:gd name="T26" fmla="*/ 39 w 66"/>
                  <a:gd name="T27" fmla="*/ 6 h 27"/>
                  <a:gd name="T28" fmla="*/ 42 w 66"/>
                  <a:gd name="T29" fmla="*/ 2 h 27"/>
                  <a:gd name="T30" fmla="*/ 37 w 66"/>
                  <a:gd name="T31" fmla="*/ 1 h 27"/>
                  <a:gd name="T32" fmla="*/ 9 w 66"/>
                  <a:gd name="T33" fmla="*/ 9 h 27"/>
                  <a:gd name="T34" fmla="*/ 1 w 66"/>
                  <a:gd name="T35" fmla="*/ 6 h 27"/>
                  <a:gd name="T36" fmla="*/ 9 w 66"/>
                  <a:gd name="T37" fmla="*/ 9 h 27"/>
                  <a:gd name="T38" fmla="*/ 20 w 66"/>
                  <a:gd name="T39" fmla="*/ 20 h 27"/>
                  <a:gd name="T40" fmla="*/ 26 w 66"/>
                  <a:gd name="T41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6" h="27">
                    <a:moveTo>
                      <a:pt x="26" y="25"/>
                    </a:moveTo>
                    <a:cubicBezTo>
                      <a:pt x="27" y="18"/>
                      <a:pt x="39" y="27"/>
                      <a:pt x="40" y="26"/>
                    </a:cubicBezTo>
                    <a:cubicBezTo>
                      <a:pt x="42" y="25"/>
                      <a:pt x="40" y="22"/>
                      <a:pt x="40" y="22"/>
                    </a:cubicBezTo>
                    <a:cubicBezTo>
                      <a:pt x="40" y="22"/>
                      <a:pt x="47" y="24"/>
                      <a:pt x="50" y="22"/>
                    </a:cubicBezTo>
                    <a:cubicBezTo>
                      <a:pt x="53" y="20"/>
                      <a:pt x="50" y="17"/>
                      <a:pt x="49" y="17"/>
                    </a:cubicBezTo>
                    <a:cubicBezTo>
                      <a:pt x="49" y="17"/>
                      <a:pt x="59" y="11"/>
                      <a:pt x="62" y="14"/>
                    </a:cubicBezTo>
                    <a:cubicBezTo>
                      <a:pt x="65" y="18"/>
                      <a:pt x="59" y="20"/>
                      <a:pt x="59" y="20"/>
                    </a:cubicBezTo>
                    <a:cubicBezTo>
                      <a:pt x="59" y="20"/>
                      <a:pt x="64" y="20"/>
                      <a:pt x="65" y="17"/>
                    </a:cubicBezTo>
                    <a:cubicBezTo>
                      <a:pt x="66" y="14"/>
                      <a:pt x="65" y="12"/>
                      <a:pt x="63" y="11"/>
                    </a:cubicBezTo>
                    <a:cubicBezTo>
                      <a:pt x="61" y="10"/>
                      <a:pt x="59" y="10"/>
                      <a:pt x="55" y="10"/>
                    </a:cubicBezTo>
                    <a:cubicBezTo>
                      <a:pt x="50" y="9"/>
                      <a:pt x="48" y="8"/>
                      <a:pt x="48" y="8"/>
                    </a:cubicBezTo>
                    <a:cubicBezTo>
                      <a:pt x="48" y="8"/>
                      <a:pt x="52" y="6"/>
                      <a:pt x="51" y="4"/>
                    </a:cubicBezTo>
                    <a:cubicBezTo>
                      <a:pt x="51" y="3"/>
                      <a:pt x="50" y="3"/>
                      <a:pt x="47" y="4"/>
                    </a:cubicBezTo>
                    <a:cubicBezTo>
                      <a:pt x="44" y="5"/>
                      <a:pt x="39" y="6"/>
                      <a:pt x="39" y="6"/>
                    </a:cubicBezTo>
                    <a:cubicBezTo>
                      <a:pt x="39" y="6"/>
                      <a:pt x="42" y="3"/>
                      <a:pt x="42" y="2"/>
                    </a:cubicBezTo>
                    <a:cubicBezTo>
                      <a:pt x="41" y="0"/>
                      <a:pt x="40" y="0"/>
                      <a:pt x="37" y="1"/>
                    </a:cubicBezTo>
                    <a:cubicBezTo>
                      <a:pt x="34" y="3"/>
                      <a:pt x="19" y="9"/>
                      <a:pt x="9" y="9"/>
                    </a:cubicBezTo>
                    <a:cubicBezTo>
                      <a:pt x="0" y="8"/>
                      <a:pt x="1" y="6"/>
                      <a:pt x="1" y="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20" y="12"/>
                      <a:pt x="20" y="20"/>
                    </a:cubicBezTo>
                    <a:cubicBezTo>
                      <a:pt x="20" y="27"/>
                      <a:pt x="26" y="25"/>
                      <a:pt x="26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81" name="Freeform 73"/>
              <p:cNvSpPr>
                <a:spLocks/>
              </p:cNvSpPr>
              <p:nvPr/>
            </p:nvSpPr>
            <p:spPr bwMode="auto">
              <a:xfrm>
                <a:off x="1643" y="1104"/>
                <a:ext cx="175" cy="224"/>
              </a:xfrm>
              <a:custGeom>
                <a:avLst/>
                <a:gdLst>
                  <a:gd name="T0" fmla="*/ 22 w 74"/>
                  <a:gd name="T1" fmla="*/ 67 h 95"/>
                  <a:gd name="T2" fmla="*/ 59 w 74"/>
                  <a:gd name="T3" fmla="*/ 86 h 95"/>
                  <a:gd name="T4" fmla="*/ 50 w 74"/>
                  <a:gd name="T5" fmla="*/ 67 h 95"/>
                  <a:gd name="T6" fmla="*/ 35 w 74"/>
                  <a:gd name="T7" fmla="*/ 59 h 95"/>
                  <a:gd name="T8" fmla="*/ 40 w 74"/>
                  <a:gd name="T9" fmla="*/ 53 h 95"/>
                  <a:gd name="T10" fmla="*/ 18 w 74"/>
                  <a:gd name="T11" fmla="*/ 38 h 95"/>
                  <a:gd name="T12" fmla="*/ 23 w 74"/>
                  <a:gd name="T13" fmla="*/ 6 h 95"/>
                  <a:gd name="T14" fmla="*/ 31 w 74"/>
                  <a:gd name="T15" fmla="*/ 2 h 95"/>
                  <a:gd name="T16" fmla="*/ 15 w 74"/>
                  <a:gd name="T17" fmla="*/ 9 h 95"/>
                  <a:gd name="T18" fmla="*/ 22 w 74"/>
                  <a:gd name="T19" fmla="*/ 6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4" h="95">
                    <a:moveTo>
                      <a:pt x="22" y="67"/>
                    </a:moveTo>
                    <a:cubicBezTo>
                      <a:pt x="25" y="72"/>
                      <a:pt x="43" y="95"/>
                      <a:pt x="59" y="86"/>
                    </a:cubicBezTo>
                    <a:cubicBezTo>
                      <a:pt x="74" y="76"/>
                      <a:pt x="62" y="57"/>
                      <a:pt x="50" y="67"/>
                    </a:cubicBezTo>
                    <a:cubicBezTo>
                      <a:pt x="42" y="75"/>
                      <a:pt x="33" y="64"/>
                      <a:pt x="35" y="59"/>
                    </a:cubicBezTo>
                    <a:cubicBezTo>
                      <a:pt x="36" y="55"/>
                      <a:pt x="40" y="53"/>
                      <a:pt x="40" y="53"/>
                    </a:cubicBezTo>
                    <a:cubicBezTo>
                      <a:pt x="40" y="53"/>
                      <a:pt x="23" y="53"/>
                      <a:pt x="18" y="38"/>
                    </a:cubicBezTo>
                    <a:cubicBezTo>
                      <a:pt x="12" y="24"/>
                      <a:pt x="16" y="11"/>
                      <a:pt x="23" y="6"/>
                    </a:cubicBezTo>
                    <a:cubicBezTo>
                      <a:pt x="29" y="1"/>
                      <a:pt x="31" y="2"/>
                      <a:pt x="31" y="2"/>
                    </a:cubicBezTo>
                    <a:cubicBezTo>
                      <a:pt x="31" y="2"/>
                      <a:pt x="22" y="0"/>
                      <a:pt x="15" y="9"/>
                    </a:cubicBezTo>
                    <a:cubicBezTo>
                      <a:pt x="0" y="30"/>
                      <a:pt x="19" y="63"/>
                      <a:pt x="22" y="67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82" name="Freeform 74"/>
              <p:cNvSpPr>
                <a:spLocks/>
              </p:cNvSpPr>
              <p:nvPr/>
            </p:nvSpPr>
            <p:spPr bwMode="auto">
              <a:xfrm>
                <a:off x="1058" y="1614"/>
                <a:ext cx="158" cy="186"/>
              </a:xfrm>
              <a:custGeom>
                <a:avLst/>
                <a:gdLst>
                  <a:gd name="T0" fmla="*/ 57 w 67"/>
                  <a:gd name="T1" fmla="*/ 34 h 79"/>
                  <a:gd name="T2" fmla="*/ 50 w 67"/>
                  <a:gd name="T3" fmla="*/ 71 h 79"/>
                  <a:gd name="T4" fmla="*/ 41 w 67"/>
                  <a:gd name="T5" fmla="*/ 57 h 79"/>
                  <a:gd name="T6" fmla="*/ 44 w 67"/>
                  <a:gd name="T7" fmla="*/ 40 h 79"/>
                  <a:gd name="T8" fmla="*/ 36 w 67"/>
                  <a:gd name="T9" fmla="*/ 41 h 79"/>
                  <a:gd name="T10" fmla="*/ 37 w 67"/>
                  <a:gd name="T11" fmla="*/ 18 h 79"/>
                  <a:gd name="T12" fmla="*/ 9 w 67"/>
                  <a:gd name="T13" fmla="*/ 7 h 79"/>
                  <a:gd name="T14" fmla="*/ 0 w 67"/>
                  <a:gd name="T15" fmla="*/ 12 h 79"/>
                  <a:gd name="T16" fmla="*/ 16 w 67"/>
                  <a:gd name="T17" fmla="*/ 2 h 79"/>
                  <a:gd name="T18" fmla="*/ 57 w 67"/>
                  <a:gd name="T19" fmla="*/ 3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7" h="79">
                    <a:moveTo>
                      <a:pt x="57" y="34"/>
                    </a:moveTo>
                    <a:cubicBezTo>
                      <a:pt x="59" y="38"/>
                      <a:pt x="67" y="63"/>
                      <a:pt x="50" y="71"/>
                    </a:cubicBezTo>
                    <a:cubicBezTo>
                      <a:pt x="34" y="79"/>
                      <a:pt x="26" y="61"/>
                      <a:pt x="41" y="57"/>
                    </a:cubicBezTo>
                    <a:cubicBezTo>
                      <a:pt x="51" y="53"/>
                      <a:pt x="49" y="41"/>
                      <a:pt x="44" y="40"/>
                    </a:cubicBezTo>
                    <a:cubicBezTo>
                      <a:pt x="39" y="39"/>
                      <a:pt x="36" y="41"/>
                      <a:pt x="36" y="41"/>
                    </a:cubicBezTo>
                    <a:cubicBezTo>
                      <a:pt x="36" y="41"/>
                      <a:pt x="45" y="29"/>
                      <a:pt x="37" y="18"/>
                    </a:cubicBezTo>
                    <a:cubicBezTo>
                      <a:pt x="29" y="7"/>
                      <a:pt x="17" y="4"/>
                      <a:pt x="9" y="7"/>
                    </a:cubicBezTo>
                    <a:cubicBezTo>
                      <a:pt x="1" y="10"/>
                      <a:pt x="0" y="12"/>
                      <a:pt x="0" y="12"/>
                    </a:cubicBezTo>
                    <a:cubicBezTo>
                      <a:pt x="0" y="12"/>
                      <a:pt x="5" y="4"/>
                      <a:pt x="16" y="2"/>
                    </a:cubicBezTo>
                    <a:cubicBezTo>
                      <a:pt x="41" y="0"/>
                      <a:pt x="56" y="30"/>
                      <a:pt x="57" y="3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83" name="Freeform 75"/>
              <p:cNvSpPr>
                <a:spLocks/>
              </p:cNvSpPr>
              <p:nvPr/>
            </p:nvSpPr>
            <p:spPr bwMode="auto">
              <a:xfrm>
                <a:off x="729" y="1590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10 w 12"/>
                  <a:gd name="T3" fmla="*/ 9 h 11"/>
                  <a:gd name="T4" fmla="*/ 3 w 12"/>
                  <a:gd name="T5" fmla="*/ 9 h 11"/>
                  <a:gd name="T6" fmla="*/ 1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8"/>
                      <a:pt x="10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7"/>
                      <a:pt x="0" y="3"/>
                      <a:pt x="1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84" name="Freeform 76"/>
              <p:cNvSpPr>
                <a:spLocks/>
              </p:cNvSpPr>
              <p:nvPr/>
            </p:nvSpPr>
            <p:spPr bwMode="auto">
              <a:xfrm>
                <a:off x="729" y="1590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9 h 11"/>
                  <a:gd name="T14" fmla="*/ 3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2 h 11"/>
                  <a:gd name="T26" fmla="*/ 8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4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9" y="4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8" y="10"/>
                      <a:pt x="7" y="10"/>
                    </a:cubicBezTo>
                    <a:cubicBezTo>
                      <a:pt x="6" y="10"/>
                      <a:pt x="5" y="9"/>
                      <a:pt x="4" y="9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2" y="7"/>
                      <a:pt x="1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0"/>
                      <a:pt x="6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85" name="Freeform 77"/>
              <p:cNvSpPr>
                <a:spLocks/>
              </p:cNvSpPr>
              <p:nvPr/>
            </p:nvSpPr>
            <p:spPr bwMode="auto">
              <a:xfrm>
                <a:off x="720" y="1564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2 w 12"/>
                  <a:gd name="T7" fmla="*/ 1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2" y="4"/>
                      <a:pt x="12" y="7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6"/>
                      <a:pt x="0" y="3"/>
                      <a:pt x="2" y="1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86" name="Freeform 78"/>
              <p:cNvSpPr>
                <a:spLocks/>
              </p:cNvSpPr>
              <p:nvPr/>
            </p:nvSpPr>
            <p:spPr bwMode="auto">
              <a:xfrm>
                <a:off x="720" y="1564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9 w 12"/>
                  <a:gd name="T3" fmla="*/ 2 h 11"/>
                  <a:gd name="T4" fmla="*/ 11 w 12"/>
                  <a:gd name="T5" fmla="*/ 6 h 11"/>
                  <a:gd name="T6" fmla="*/ 11 w 12"/>
                  <a:gd name="T7" fmla="*/ 9 h 11"/>
                  <a:gd name="T8" fmla="*/ 10 w 12"/>
                  <a:gd name="T9" fmla="*/ 9 h 11"/>
                  <a:gd name="T10" fmla="*/ 8 w 12"/>
                  <a:gd name="T11" fmla="*/ 10 h 11"/>
                  <a:gd name="T12" fmla="*/ 4 w 12"/>
                  <a:gd name="T13" fmla="*/ 8 h 11"/>
                  <a:gd name="T14" fmla="*/ 4 w 12"/>
                  <a:gd name="T15" fmla="*/ 8 h 11"/>
                  <a:gd name="T16" fmla="*/ 2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2 h 11"/>
                  <a:gd name="T26" fmla="*/ 9 w 12"/>
                  <a:gd name="T27" fmla="*/ 2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1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1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8 w 12"/>
                  <a:gd name="T47" fmla="*/ 11 h 11"/>
                  <a:gd name="T48" fmla="*/ 11 w 12"/>
                  <a:gd name="T49" fmla="*/ 10 h 11"/>
                  <a:gd name="T50" fmla="*/ 11 w 12"/>
                  <a:gd name="T51" fmla="*/ 9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10" y="3"/>
                      <a:pt x="11" y="5"/>
                      <a:pt x="11" y="6"/>
                    </a:cubicBezTo>
                    <a:cubicBezTo>
                      <a:pt x="11" y="7"/>
                      <a:pt x="11" y="8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2" y="6"/>
                      <a:pt x="2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1" y="6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87" name="Freeform 79"/>
              <p:cNvSpPr>
                <a:spLocks/>
              </p:cNvSpPr>
              <p:nvPr/>
            </p:nvSpPr>
            <p:spPr bwMode="auto">
              <a:xfrm>
                <a:off x="668" y="1465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1 w 12"/>
                  <a:gd name="T7" fmla="*/ 1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7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6"/>
                      <a:pt x="0" y="3"/>
                      <a:pt x="1" y="1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88" name="Freeform 80"/>
              <p:cNvSpPr>
                <a:spLocks/>
              </p:cNvSpPr>
              <p:nvPr/>
            </p:nvSpPr>
            <p:spPr bwMode="auto">
              <a:xfrm>
                <a:off x="668" y="1465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8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2 h 11"/>
                  <a:gd name="T26" fmla="*/ 8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1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9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10" y="3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7" y="10"/>
                    </a:cubicBezTo>
                    <a:cubicBezTo>
                      <a:pt x="6" y="10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10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89" name="Freeform 81"/>
              <p:cNvSpPr>
                <a:spLocks/>
              </p:cNvSpPr>
              <p:nvPr/>
            </p:nvSpPr>
            <p:spPr bwMode="auto">
              <a:xfrm>
                <a:off x="710" y="1538"/>
                <a:ext cx="31" cy="26"/>
              </a:xfrm>
              <a:custGeom>
                <a:avLst/>
                <a:gdLst>
                  <a:gd name="T0" fmla="*/ 9 w 13"/>
                  <a:gd name="T1" fmla="*/ 2 h 11"/>
                  <a:gd name="T2" fmla="*/ 11 w 13"/>
                  <a:gd name="T3" fmla="*/ 9 h 11"/>
                  <a:gd name="T4" fmla="*/ 4 w 13"/>
                  <a:gd name="T5" fmla="*/ 9 h 11"/>
                  <a:gd name="T6" fmla="*/ 2 w 13"/>
                  <a:gd name="T7" fmla="*/ 1 h 11"/>
                  <a:gd name="T8" fmla="*/ 9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12" y="4"/>
                      <a:pt x="13" y="7"/>
                      <a:pt x="11" y="9"/>
                    </a:cubicBezTo>
                    <a:cubicBezTo>
                      <a:pt x="10" y="11"/>
                      <a:pt x="6" y="11"/>
                      <a:pt x="4" y="9"/>
                    </a:cubicBezTo>
                    <a:cubicBezTo>
                      <a:pt x="1" y="6"/>
                      <a:pt x="0" y="3"/>
                      <a:pt x="2" y="1"/>
                    </a:cubicBezTo>
                    <a:cubicBezTo>
                      <a:pt x="3" y="0"/>
                      <a:pt x="7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90" name="Freeform 82"/>
              <p:cNvSpPr>
                <a:spLocks/>
              </p:cNvSpPr>
              <p:nvPr/>
            </p:nvSpPr>
            <p:spPr bwMode="auto">
              <a:xfrm>
                <a:off x="710" y="1538"/>
                <a:ext cx="31" cy="26"/>
              </a:xfrm>
              <a:custGeom>
                <a:avLst/>
                <a:gdLst>
                  <a:gd name="T0" fmla="*/ 9 w 13"/>
                  <a:gd name="T1" fmla="*/ 2 h 11"/>
                  <a:gd name="T2" fmla="*/ 9 w 13"/>
                  <a:gd name="T3" fmla="*/ 2 h 11"/>
                  <a:gd name="T4" fmla="*/ 11 w 13"/>
                  <a:gd name="T5" fmla="*/ 6 h 11"/>
                  <a:gd name="T6" fmla="*/ 11 w 13"/>
                  <a:gd name="T7" fmla="*/ 9 h 11"/>
                  <a:gd name="T8" fmla="*/ 11 w 13"/>
                  <a:gd name="T9" fmla="*/ 9 h 11"/>
                  <a:gd name="T10" fmla="*/ 8 w 13"/>
                  <a:gd name="T11" fmla="*/ 10 h 11"/>
                  <a:gd name="T12" fmla="*/ 4 w 13"/>
                  <a:gd name="T13" fmla="*/ 8 h 11"/>
                  <a:gd name="T14" fmla="*/ 4 w 13"/>
                  <a:gd name="T15" fmla="*/ 8 h 11"/>
                  <a:gd name="T16" fmla="*/ 2 w 13"/>
                  <a:gd name="T17" fmla="*/ 5 h 11"/>
                  <a:gd name="T18" fmla="*/ 2 w 13"/>
                  <a:gd name="T19" fmla="*/ 2 h 11"/>
                  <a:gd name="T20" fmla="*/ 2 w 13"/>
                  <a:gd name="T21" fmla="*/ 2 h 11"/>
                  <a:gd name="T22" fmla="*/ 5 w 13"/>
                  <a:gd name="T23" fmla="*/ 1 h 11"/>
                  <a:gd name="T24" fmla="*/ 9 w 13"/>
                  <a:gd name="T25" fmla="*/ 2 h 11"/>
                  <a:gd name="T26" fmla="*/ 9 w 13"/>
                  <a:gd name="T27" fmla="*/ 2 h 11"/>
                  <a:gd name="T28" fmla="*/ 9 w 13"/>
                  <a:gd name="T29" fmla="*/ 2 h 11"/>
                  <a:gd name="T30" fmla="*/ 10 w 13"/>
                  <a:gd name="T31" fmla="*/ 2 h 11"/>
                  <a:gd name="T32" fmla="*/ 9 w 13"/>
                  <a:gd name="T33" fmla="*/ 1 h 11"/>
                  <a:gd name="T34" fmla="*/ 5 w 13"/>
                  <a:gd name="T35" fmla="*/ 0 h 11"/>
                  <a:gd name="T36" fmla="*/ 2 w 13"/>
                  <a:gd name="T37" fmla="*/ 1 h 11"/>
                  <a:gd name="T38" fmla="*/ 1 w 13"/>
                  <a:gd name="T39" fmla="*/ 1 h 11"/>
                  <a:gd name="T40" fmla="*/ 1 w 13"/>
                  <a:gd name="T41" fmla="*/ 5 h 11"/>
                  <a:gd name="T42" fmla="*/ 3 w 13"/>
                  <a:gd name="T43" fmla="*/ 9 h 11"/>
                  <a:gd name="T44" fmla="*/ 4 w 13"/>
                  <a:gd name="T45" fmla="*/ 9 h 11"/>
                  <a:gd name="T46" fmla="*/ 8 w 13"/>
                  <a:gd name="T47" fmla="*/ 11 h 11"/>
                  <a:gd name="T48" fmla="*/ 12 w 13"/>
                  <a:gd name="T49" fmla="*/ 10 h 11"/>
                  <a:gd name="T50" fmla="*/ 12 w 13"/>
                  <a:gd name="T51" fmla="*/ 9 h 11"/>
                  <a:gd name="T52" fmla="*/ 12 w 13"/>
                  <a:gd name="T53" fmla="*/ 5 h 11"/>
                  <a:gd name="T54" fmla="*/ 10 w 13"/>
                  <a:gd name="T55" fmla="*/ 2 h 11"/>
                  <a:gd name="T56" fmla="*/ 9 w 13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10" y="3"/>
                      <a:pt x="11" y="5"/>
                      <a:pt x="11" y="6"/>
                    </a:cubicBezTo>
                    <a:cubicBezTo>
                      <a:pt x="12" y="7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6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2" y="6"/>
                      <a:pt x="2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8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0"/>
                      <a:pt x="7" y="0"/>
                      <a:pt x="5" y="0"/>
                    </a:cubicBezTo>
                    <a:cubicBezTo>
                      <a:pt x="4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1" y="6"/>
                      <a:pt x="2" y="8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7" y="11"/>
                      <a:pt x="8" y="11"/>
                    </a:cubicBezTo>
                    <a:cubicBezTo>
                      <a:pt x="9" y="11"/>
                      <a:pt x="11" y="11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3" y="7"/>
                      <a:pt x="12" y="5"/>
                    </a:cubicBezTo>
                    <a:cubicBezTo>
                      <a:pt x="12" y="4"/>
                      <a:pt x="11" y="3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91" name="Freeform 83"/>
              <p:cNvSpPr>
                <a:spLocks/>
              </p:cNvSpPr>
              <p:nvPr/>
            </p:nvSpPr>
            <p:spPr bwMode="auto">
              <a:xfrm>
                <a:off x="699" y="1512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4 w 12"/>
                  <a:gd name="T5" fmla="*/ 9 h 11"/>
                  <a:gd name="T6" fmla="*/ 2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2" y="4"/>
                      <a:pt x="12" y="7"/>
                      <a:pt x="11" y="9"/>
                    </a:cubicBezTo>
                    <a:cubicBezTo>
                      <a:pt x="9" y="11"/>
                      <a:pt x="6" y="11"/>
                      <a:pt x="4" y="9"/>
                    </a:cubicBezTo>
                    <a:cubicBezTo>
                      <a:pt x="1" y="7"/>
                      <a:pt x="0" y="3"/>
                      <a:pt x="2" y="2"/>
                    </a:cubicBezTo>
                    <a:cubicBezTo>
                      <a:pt x="3" y="0"/>
                      <a:pt x="7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92" name="Freeform 84"/>
              <p:cNvSpPr>
                <a:spLocks/>
              </p:cNvSpPr>
              <p:nvPr/>
            </p:nvSpPr>
            <p:spPr bwMode="auto">
              <a:xfrm>
                <a:off x="699" y="1512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9 w 12"/>
                  <a:gd name="T3" fmla="*/ 3 h 11"/>
                  <a:gd name="T4" fmla="*/ 11 w 12"/>
                  <a:gd name="T5" fmla="*/ 6 h 11"/>
                  <a:gd name="T6" fmla="*/ 11 w 12"/>
                  <a:gd name="T7" fmla="*/ 9 h 11"/>
                  <a:gd name="T8" fmla="*/ 11 w 12"/>
                  <a:gd name="T9" fmla="*/ 9 h 11"/>
                  <a:gd name="T10" fmla="*/ 8 w 12"/>
                  <a:gd name="T11" fmla="*/ 10 h 11"/>
                  <a:gd name="T12" fmla="*/ 4 w 12"/>
                  <a:gd name="T13" fmla="*/ 8 h 11"/>
                  <a:gd name="T14" fmla="*/ 4 w 12"/>
                  <a:gd name="T15" fmla="*/ 8 h 11"/>
                  <a:gd name="T16" fmla="*/ 2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2 h 11"/>
                  <a:gd name="T26" fmla="*/ 9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1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1 w 12"/>
                  <a:gd name="T41" fmla="*/ 5 h 11"/>
                  <a:gd name="T42" fmla="*/ 3 w 12"/>
                  <a:gd name="T43" fmla="*/ 9 h 11"/>
                  <a:gd name="T44" fmla="*/ 4 w 12"/>
                  <a:gd name="T45" fmla="*/ 9 h 11"/>
                  <a:gd name="T46" fmla="*/ 8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1" y="7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7"/>
                      <a:pt x="2" y="6"/>
                      <a:pt x="2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9" y="2"/>
                      <a:pt x="9" y="2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11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93" name="Freeform 85"/>
              <p:cNvSpPr>
                <a:spLocks/>
              </p:cNvSpPr>
              <p:nvPr/>
            </p:nvSpPr>
            <p:spPr bwMode="auto">
              <a:xfrm>
                <a:off x="684" y="1489"/>
                <a:ext cx="29" cy="25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1 w 12"/>
                  <a:gd name="T7" fmla="*/ 1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7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6"/>
                      <a:pt x="0" y="3"/>
                      <a:pt x="1" y="1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94" name="Freeform 86"/>
              <p:cNvSpPr>
                <a:spLocks/>
              </p:cNvSpPr>
              <p:nvPr/>
            </p:nvSpPr>
            <p:spPr bwMode="auto">
              <a:xfrm>
                <a:off x="684" y="1489"/>
                <a:ext cx="29" cy="25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2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8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2 h 11"/>
                  <a:gd name="T26" fmla="*/ 8 w 12"/>
                  <a:gd name="T27" fmla="*/ 2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1 h 11"/>
                  <a:gd name="T34" fmla="*/ 4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9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7" y="10"/>
                    </a:cubicBezTo>
                    <a:cubicBezTo>
                      <a:pt x="6" y="10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7" y="0"/>
                      <a:pt x="6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" y="6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10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95" name="Freeform 87"/>
              <p:cNvSpPr>
                <a:spLocks/>
              </p:cNvSpPr>
              <p:nvPr/>
            </p:nvSpPr>
            <p:spPr bwMode="auto">
              <a:xfrm>
                <a:off x="649" y="1441"/>
                <a:ext cx="28" cy="26"/>
              </a:xfrm>
              <a:custGeom>
                <a:avLst/>
                <a:gdLst>
                  <a:gd name="T0" fmla="*/ 8 w 12"/>
                  <a:gd name="T1" fmla="*/ 2 h 11"/>
                  <a:gd name="T2" fmla="*/ 10 w 12"/>
                  <a:gd name="T3" fmla="*/ 10 h 11"/>
                  <a:gd name="T4" fmla="*/ 3 w 12"/>
                  <a:gd name="T5" fmla="*/ 9 h 11"/>
                  <a:gd name="T6" fmla="*/ 1 w 12"/>
                  <a:gd name="T7" fmla="*/ 2 h 11"/>
                  <a:gd name="T8" fmla="*/ 8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8" y="2"/>
                    </a:moveTo>
                    <a:cubicBezTo>
                      <a:pt x="11" y="5"/>
                      <a:pt x="12" y="8"/>
                      <a:pt x="10" y="10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8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96" name="Freeform 88"/>
              <p:cNvSpPr>
                <a:spLocks/>
              </p:cNvSpPr>
              <p:nvPr/>
            </p:nvSpPr>
            <p:spPr bwMode="auto">
              <a:xfrm>
                <a:off x="649" y="1441"/>
                <a:ext cx="28" cy="26"/>
              </a:xfrm>
              <a:custGeom>
                <a:avLst/>
                <a:gdLst>
                  <a:gd name="T0" fmla="*/ 8 w 12"/>
                  <a:gd name="T1" fmla="*/ 2 h 11"/>
                  <a:gd name="T2" fmla="*/ 8 w 12"/>
                  <a:gd name="T3" fmla="*/ 3 h 11"/>
                  <a:gd name="T4" fmla="*/ 10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9 h 11"/>
                  <a:gd name="T14" fmla="*/ 3 w 12"/>
                  <a:gd name="T15" fmla="*/ 9 h 11"/>
                  <a:gd name="T16" fmla="*/ 1 w 12"/>
                  <a:gd name="T17" fmla="*/ 5 h 11"/>
                  <a:gd name="T18" fmla="*/ 1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3 h 11"/>
                  <a:gd name="T26" fmla="*/ 8 w 12"/>
                  <a:gd name="T27" fmla="*/ 3 h 11"/>
                  <a:gd name="T28" fmla="*/ 8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4 w 12"/>
                  <a:gd name="T35" fmla="*/ 0 h 11"/>
                  <a:gd name="T36" fmla="*/ 1 w 12"/>
                  <a:gd name="T37" fmla="*/ 2 h 11"/>
                  <a:gd name="T38" fmla="*/ 1 w 12"/>
                  <a:gd name="T39" fmla="*/ 2 h 11"/>
                  <a:gd name="T40" fmla="*/ 0 w 12"/>
                  <a:gd name="T41" fmla="*/ 6 h 11"/>
                  <a:gd name="T42" fmla="*/ 3 w 12"/>
                  <a:gd name="T43" fmla="*/ 9 h 11"/>
                  <a:gd name="T44" fmla="*/ 3 w 12"/>
                  <a:gd name="T45" fmla="*/ 10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1 w 12"/>
                  <a:gd name="T53" fmla="*/ 6 h 11"/>
                  <a:gd name="T54" fmla="*/ 9 w 12"/>
                  <a:gd name="T55" fmla="*/ 2 h 11"/>
                  <a:gd name="T56" fmla="*/ 8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8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9" y="4"/>
                      <a:pt x="10" y="5"/>
                      <a:pt x="10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8" y="10"/>
                      <a:pt x="7" y="10"/>
                    </a:cubicBezTo>
                    <a:cubicBezTo>
                      <a:pt x="6" y="10"/>
                      <a:pt x="5" y="10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8"/>
                      <a:pt x="1" y="6"/>
                      <a:pt x="1" y="5"/>
                    </a:cubicBezTo>
                    <a:cubicBezTo>
                      <a:pt x="1" y="4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5" y="1"/>
                      <a:pt x="7" y="2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2" y="0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1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1" y="6"/>
                    </a:cubicBezTo>
                    <a:cubicBezTo>
                      <a:pt x="11" y="5"/>
                      <a:pt x="10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97" name="Freeform 89"/>
              <p:cNvSpPr>
                <a:spLocks/>
              </p:cNvSpPr>
              <p:nvPr/>
            </p:nvSpPr>
            <p:spPr bwMode="auto">
              <a:xfrm>
                <a:off x="628" y="1420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1 w 12"/>
                  <a:gd name="T7" fmla="*/ 1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7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6"/>
                      <a:pt x="0" y="3"/>
                      <a:pt x="1" y="1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98" name="Freeform 90"/>
              <p:cNvSpPr>
                <a:spLocks/>
              </p:cNvSpPr>
              <p:nvPr/>
            </p:nvSpPr>
            <p:spPr bwMode="auto">
              <a:xfrm>
                <a:off x="628" y="1420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2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8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2 h 11"/>
                  <a:gd name="T26" fmla="*/ 8 w 12"/>
                  <a:gd name="T27" fmla="*/ 2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1 h 11"/>
                  <a:gd name="T34" fmla="*/ 4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9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7" y="10"/>
                    </a:cubicBezTo>
                    <a:cubicBezTo>
                      <a:pt x="6" y="10"/>
                      <a:pt x="5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6" y="1"/>
                      <a:pt x="7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7" y="0"/>
                      <a:pt x="6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" y="6"/>
                      <a:pt x="1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99" name="Freeform 91"/>
              <p:cNvSpPr>
                <a:spLocks/>
              </p:cNvSpPr>
              <p:nvPr/>
            </p:nvSpPr>
            <p:spPr bwMode="auto">
              <a:xfrm>
                <a:off x="741" y="1588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10 h 11"/>
                  <a:gd name="T4" fmla="*/ 3 w 12"/>
                  <a:gd name="T5" fmla="*/ 9 h 11"/>
                  <a:gd name="T6" fmla="*/ 1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5"/>
                      <a:pt x="12" y="8"/>
                      <a:pt x="11" y="10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00" name="Freeform 92"/>
              <p:cNvSpPr>
                <a:spLocks/>
              </p:cNvSpPr>
              <p:nvPr/>
            </p:nvSpPr>
            <p:spPr bwMode="auto">
              <a:xfrm>
                <a:off x="741" y="1588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8 w 12"/>
                  <a:gd name="T11" fmla="*/ 10 h 11"/>
                  <a:gd name="T12" fmla="*/ 4 w 12"/>
                  <a:gd name="T13" fmla="*/ 9 h 11"/>
                  <a:gd name="T14" fmla="*/ 4 w 12"/>
                  <a:gd name="T15" fmla="*/ 9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3 h 11"/>
                  <a:gd name="T26" fmla="*/ 8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2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10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10" y="4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6" y="10"/>
                      <a:pt x="5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6" y="1"/>
                      <a:pt x="7" y="2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01" name="Freeform 93"/>
              <p:cNvSpPr>
                <a:spLocks/>
              </p:cNvSpPr>
              <p:nvPr/>
            </p:nvSpPr>
            <p:spPr bwMode="auto">
              <a:xfrm>
                <a:off x="732" y="1562"/>
                <a:ext cx="30" cy="26"/>
              </a:xfrm>
              <a:custGeom>
                <a:avLst/>
                <a:gdLst>
                  <a:gd name="T0" fmla="*/ 9 w 13"/>
                  <a:gd name="T1" fmla="*/ 2 h 11"/>
                  <a:gd name="T2" fmla="*/ 11 w 13"/>
                  <a:gd name="T3" fmla="*/ 9 h 11"/>
                  <a:gd name="T4" fmla="*/ 4 w 13"/>
                  <a:gd name="T5" fmla="*/ 9 h 11"/>
                  <a:gd name="T6" fmla="*/ 2 w 13"/>
                  <a:gd name="T7" fmla="*/ 2 h 11"/>
                  <a:gd name="T8" fmla="*/ 9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12" y="4"/>
                      <a:pt x="13" y="8"/>
                      <a:pt x="11" y="9"/>
                    </a:cubicBezTo>
                    <a:cubicBezTo>
                      <a:pt x="10" y="11"/>
                      <a:pt x="6" y="11"/>
                      <a:pt x="4" y="9"/>
                    </a:cubicBezTo>
                    <a:cubicBezTo>
                      <a:pt x="1" y="7"/>
                      <a:pt x="0" y="3"/>
                      <a:pt x="2" y="2"/>
                    </a:cubicBezTo>
                    <a:cubicBezTo>
                      <a:pt x="3" y="0"/>
                      <a:pt x="7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02" name="Freeform 94"/>
              <p:cNvSpPr>
                <a:spLocks/>
              </p:cNvSpPr>
              <p:nvPr/>
            </p:nvSpPr>
            <p:spPr bwMode="auto">
              <a:xfrm>
                <a:off x="732" y="1562"/>
                <a:ext cx="30" cy="26"/>
              </a:xfrm>
              <a:custGeom>
                <a:avLst/>
                <a:gdLst>
                  <a:gd name="T0" fmla="*/ 9 w 13"/>
                  <a:gd name="T1" fmla="*/ 2 h 11"/>
                  <a:gd name="T2" fmla="*/ 9 w 13"/>
                  <a:gd name="T3" fmla="*/ 3 h 11"/>
                  <a:gd name="T4" fmla="*/ 11 w 13"/>
                  <a:gd name="T5" fmla="*/ 6 h 11"/>
                  <a:gd name="T6" fmla="*/ 11 w 13"/>
                  <a:gd name="T7" fmla="*/ 9 h 11"/>
                  <a:gd name="T8" fmla="*/ 11 w 13"/>
                  <a:gd name="T9" fmla="*/ 9 h 11"/>
                  <a:gd name="T10" fmla="*/ 8 w 13"/>
                  <a:gd name="T11" fmla="*/ 10 h 11"/>
                  <a:gd name="T12" fmla="*/ 4 w 13"/>
                  <a:gd name="T13" fmla="*/ 9 h 11"/>
                  <a:gd name="T14" fmla="*/ 4 w 13"/>
                  <a:gd name="T15" fmla="*/ 8 h 11"/>
                  <a:gd name="T16" fmla="*/ 2 w 13"/>
                  <a:gd name="T17" fmla="*/ 5 h 11"/>
                  <a:gd name="T18" fmla="*/ 2 w 13"/>
                  <a:gd name="T19" fmla="*/ 2 h 11"/>
                  <a:gd name="T20" fmla="*/ 2 w 13"/>
                  <a:gd name="T21" fmla="*/ 2 h 11"/>
                  <a:gd name="T22" fmla="*/ 5 w 13"/>
                  <a:gd name="T23" fmla="*/ 1 h 11"/>
                  <a:gd name="T24" fmla="*/ 9 w 13"/>
                  <a:gd name="T25" fmla="*/ 2 h 11"/>
                  <a:gd name="T26" fmla="*/ 9 w 13"/>
                  <a:gd name="T27" fmla="*/ 3 h 11"/>
                  <a:gd name="T28" fmla="*/ 9 w 13"/>
                  <a:gd name="T29" fmla="*/ 2 h 11"/>
                  <a:gd name="T30" fmla="*/ 10 w 13"/>
                  <a:gd name="T31" fmla="*/ 2 h 11"/>
                  <a:gd name="T32" fmla="*/ 9 w 13"/>
                  <a:gd name="T33" fmla="*/ 2 h 11"/>
                  <a:gd name="T34" fmla="*/ 5 w 13"/>
                  <a:gd name="T35" fmla="*/ 0 h 11"/>
                  <a:gd name="T36" fmla="*/ 1 w 13"/>
                  <a:gd name="T37" fmla="*/ 1 h 11"/>
                  <a:gd name="T38" fmla="*/ 1 w 13"/>
                  <a:gd name="T39" fmla="*/ 1 h 11"/>
                  <a:gd name="T40" fmla="*/ 1 w 13"/>
                  <a:gd name="T41" fmla="*/ 5 h 11"/>
                  <a:gd name="T42" fmla="*/ 3 w 13"/>
                  <a:gd name="T43" fmla="*/ 9 h 11"/>
                  <a:gd name="T44" fmla="*/ 4 w 13"/>
                  <a:gd name="T45" fmla="*/ 9 h 11"/>
                  <a:gd name="T46" fmla="*/ 8 w 13"/>
                  <a:gd name="T47" fmla="*/ 11 h 11"/>
                  <a:gd name="T48" fmla="*/ 12 w 13"/>
                  <a:gd name="T49" fmla="*/ 10 h 11"/>
                  <a:gd name="T50" fmla="*/ 12 w 13"/>
                  <a:gd name="T51" fmla="*/ 10 h 11"/>
                  <a:gd name="T52" fmla="*/ 12 w 13"/>
                  <a:gd name="T53" fmla="*/ 6 h 11"/>
                  <a:gd name="T54" fmla="*/ 10 w 13"/>
                  <a:gd name="T55" fmla="*/ 2 h 11"/>
                  <a:gd name="T56" fmla="*/ 9 w 13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1" y="7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6" y="10"/>
                      <a:pt x="4" y="9"/>
                    </a:cubicBezTo>
                    <a:cubicBezTo>
                      <a:pt x="4" y="9"/>
                      <a:pt x="4" y="8"/>
                      <a:pt x="4" y="8"/>
                    </a:cubicBezTo>
                    <a:cubicBezTo>
                      <a:pt x="3" y="7"/>
                      <a:pt x="2" y="6"/>
                      <a:pt x="2" y="5"/>
                    </a:cubicBezTo>
                    <a:cubicBezTo>
                      <a:pt x="1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2"/>
                      <a:pt x="9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10"/>
                      <a:pt x="7" y="11"/>
                      <a:pt x="8" y="11"/>
                    </a:cubicBezTo>
                    <a:cubicBezTo>
                      <a:pt x="9" y="11"/>
                      <a:pt x="11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3" y="7"/>
                      <a:pt x="12" y="6"/>
                    </a:cubicBezTo>
                    <a:cubicBezTo>
                      <a:pt x="12" y="4"/>
                      <a:pt x="11" y="3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03" name="Freeform 95"/>
              <p:cNvSpPr>
                <a:spLocks/>
              </p:cNvSpPr>
              <p:nvPr/>
            </p:nvSpPr>
            <p:spPr bwMode="auto">
              <a:xfrm>
                <a:off x="680" y="1463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2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8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7"/>
                      <a:pt x="0" y="3"/>
                      <a:pt x="2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04" name="Freeform 96"/>
              <p:cNvSpPr>
                <a:spLocks/>
              </p:cNvSpPr>
              <p:nvPr/>
            </p:nvSpPr>
            <p:spPr bwMode="auto">
              <a:xfrm>
                <a:off x="680" y="1463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9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8 w 12"/>
                  <a:gd name="T11" fmla="*/ 10 h 11"/>
                  <a:gd name="T12" fmla="*/ 4 w 12"/>
                  <a:gd name="T13" fmla="*/ 9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2 h 11"/>
                  <a:gd name="T26" fmla="*/ 9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10 h 11"/>
                  <a:gd name="T46" fmla="*/ 8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5" y="10"/>
                      <a:pt x="4" y="9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3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2"/>
                      <a:pt x="8" y="2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5" y="11"/>
                      <a:pt x="6" y="11"/>
                      <a:pt x="8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2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05" name="Freeform 97"/>
              <p:cNvSpPr>
                <a:spLocks/>
              </p:cNvSpPr>
              <p:nvPr/>
            </p:nvSpPr>
            <p:spPr bwMode="auto">
              <a:xfrm>
                <a:off x="725" y="1536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0 w 12"/>
                  <a:gd name="T3" fmla="*/ 9 h 11"/>
                  <a:gd name="T4" fmla="*/ 3 w 12"/>
                  <a:gd name="T5" fmla="*/ 9 h 11"/>
                  <a:gd name="T6" fmla="*/ 1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8"/>
                      <a:pt x="10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0" y="7"/>
                      <a:pt x="0" y="3"/>
                      <a:pt x="1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06" name="Freeform 98"/>
              <p:cNvSpPr>
                <a:spLocks/>
              </p:cNvSpPr>
              <p:nvPr/>
            </p:nvSpPr>
            <p:spPr bwMode="auto">
              <a:xfrm>
                <a:off x="725" y="1536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8 w 12"/>
                  <a:gd name="T3" fmla="*/ 3 h 11"/>
                  <a:gd name="T4" fmla="*/ 10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7 w 12"/>
                  <a:gd name="T11" fmla="*/ 10 h 11"/>
                  <a:gd name="T12" fmla="*/ 4 w 12"/>
                  <a:gd name="T13" fmla="*/ 9 h 11"/>
                  <a:gd name="T14" fmla="*/ 3 w 12"/>
                  <a:gd name="T15" fmla="*/ 8 h 11"/>
                  <a:gd name="T16" fmla="*/ 1 w 12"/>
                  <a:gd name="T17" fmla="*/ 5 h 11"/>
                  <a:gd name="T18" fmla="*/ 1 w 12"/>
                  <a:gd name="T19" fmla="*/ 2 h 11"/>
                  <a:gd name="T20" fmla="*/ 2 w 12"/>
                  <a:gd name="T21" fmla="*/ 2 h 11"/>
                  <a:gd name="T22" fmla="*/ 4 w 12"/>
                  <a:gd name="T23" fmla="*/ 1 h 11"/>
                  <a:gd name="T24" fmla="*/ 8 w 12"/>
                  <a:gd name="T25" fmla="*/ 2 h 11"/>
                  <a:gd name="T26" fmla="*/ 8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4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7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9" y="4"/>
                      <a:pt x="10" y="5"/>
                      <a:pt x="10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8" y="10"/>
                      <a:pt x="7" y="10"/>
                    </a:cubicBezTo>
                    <a:cubicBezTo>
                      <a:pt x="6" y="10"/>
                      <a:pt x="5" y="9"/>
                      <a:pt x="4" y="9"/>
                    </a:cubicBezTo>
                    <a:cubicBezTo>
                      <a:pt x="4" y="8"/>
                      <a:pt x="3" y="8"/>
                      <a:pt x="3" y="8"/>
                    </a:cubicBezTo>
                    <a:cubicBezTo>
                      <a:pt x="2" y="7"/>
                      <a:pt x="1" y="6"/>
                      <a:pt x="1" y="5"/>
                    </a:cubicBezTo>
                    <a:cubicBezTo>
                      <a:pt x="1" y="4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5" y="1"/>
                      <a:pt x="7" y="1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0" y="7"/>
                      <a:pt x="1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6" y="11"/>
                      <a:pt x="7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2" y="6"/>
                    </a:cubicBezTo>
                    <a:cubicBezTo>
                      <a:pt x="11" y="4"/>
                      <a:pt x="10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07" name="Freeform 99"/>
              <p:cNvSpPr>
                <a:spLocks/>
              </p:cNvSpPr>
              <p:nvPr/>
            </p:nvSpPr>
            <p:spPr bwMode="auto">
              <a:xfrm>
                <a:off x="710" y="1510"/>
                <a:ext cx="31" cy="26"/>
              </a:xfrm>
              <a:custGeom>
                <a:avLst/>
                <a:gdLst>
                  <a:gd name="T0" fmla="*/ 9 w 13"/>
                  <a:gd name="T1" fmla="*/ 2 h 11"/>
                  <a:gd name="T2" fmla="*/ 11 w 13"/>
                  <a:gd name="T3" fmla="*/ 10 h 11"/>
                  <a:gd name="T4" fmla="*/ 4 w 13"/>
                  <a:gd name="T5" fmla="*/ 9 h 11"/>
                  <a:gd name="T6" fmla="*/ 2 w 13"/>
                  <a:gd name="T7" fmla="*/ 2 h 11"/>
                  <a:gd name="T8" fmla="*/ 9 w 13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12" y="4"/>
                      <a:pt x="13" y="8"/>
                      <a:pt x="11" y="10"/>
                    </a:cubicBezTo>
                    <a:cubicBezTo>
                      <a:pt x="10" y="11"/>
                      <a:pt x="6" y="11"/>
                      <a:pt x="4" y="9"/>
                    </a:cubicBezTo>
                    <a:cubicBezTo>
                      <a:pt x="1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08" name="Freeform 100"/>
              <p:cNvSpPr>
                <a:spLocks/>
              </p:cNvSpPr>
              <p:nvPr/>
            </p:nvSpPr>
            <p:spPr bwMode="auto">
              <a:xfrm>
                <a:off x="710" y="1510"/>
                <a:ext cx="31" cy="26"/>
              </a:xfrm>
              <a:custGeom>
                <a:avLst/>
                <a:gdLst>
                  <a:gd name="T0" fmla="*/ 9 w 13"/>
                  <a:gd name="T1" fmla="*/ 2 h 11"/>
                  <a:gd name="T2" fmla="*/ 9 w 13"/>
                  <a:gd name="T3" fmla="*/ 3 h 11"/>
                  <a:gd name="T4" fmla="*/ 11 w 13"/>
                  <a:gd name="T5" fmla="*/ 6 h 11"/>
                  <a:gd name="T6" fmla="*/ 11 w 13"/>
                  <a:gd name="T7" fmla="*/ 9 h 11"/>
                  <a:gd name="T8" fmla="*/ 11 w 13"/>
                  <a:gd name="T9" fmla="*/ 9 h 11"/>
                  <a:gd name="T10" fmla="*/ 8 w 13"/>
                  <a:gd name="T11" fmla="*/ 10 h 11"/>
                  <a:gd name="T12" fmla="*/ 4 w 13"/>
                  <a:gd name="T13" fmla="*/ 9 h 11"/>
                  <a:gd name="T14" fmla="*/ 4 w 13"/>
                  <a:gd name="T15" fmla="*/ 8 h 11"/>
                  <a:gd name="T16" fmla="*/ 2 w 13"/>
                  <a:gd name="T17" fmla="*/ 5 h 11"/>
                  <a:gd name="T18" fmla="*/ 2 w 13"/>
                  <a:gd name="T19" fmla="*/ 2 h 11"/>
                  <a:gd name="T20" fmla="*/ 2 w 13"/>
                  <a:gd name="T21" fmla="*/ 2 h 11"/>
                  <a:gd name="T22" fmla="*/ 5 w 13"/>
                  <a:gd name="T23" fmla="*/ 1 h 11"/>
                  <a:gd name="T24" fmla="*/ 9 w 13"/>
                  <a:gd name="T25" fmla="*/ 3 h 11"/>
                  <a:gd name="T26" fmla="*/ 9 w 13"/>
                  <a:gd name="T27" fmla="*/ 3 h 11"/>
                  <a:gd name="T28" fmla="*/ 9 w 13"/>
                  <a:gd name="T29" fmla="*/ 2 h 11"/>
                  <a:gd name="T30" fmla="*/ 10 w 13"/>
                  <a:gd name="T31" fmla="*/ 2 h 11"/>
                  <a:gd name="T32" fmla="*/ 9 w 13"/>
                  <a:gd name="T33" fmla="*/ 2 h 11"/>
                  <a:gd name="T34" fmla="*/ 5 w 13"/>
                  <a:gd name="T35" fmla="*/ 0 h 11"/>
                  <a:gd name="T36" fmla="*/ 1 w 13"/>
                  <a:gd name="T37" fmla="*/ 1 h 11"/>
                  <a:gd name="T38" fmla="*/ 1 w 13"/>
                  <a:gd name="T39" fmla="*/ 2 h 11"/>
                  <a:gd name="T40" fmla="*/ 1 w 13"/>
                  <a:gd name="T41" fmla="*/ 5 h 11"/>
                  <a:gd name="T42" fmla="*/ 3 w 13"/>
                  <a:gd name="T43" fmla="*/ 9 h 11"/>
                  <a:gd name="T44" fmla="*/ 4 w 13"/>
                  <a:gd name="T45" fmla="*/ 10 h 11"/>
                  <a:gd name="T46" fmla="*/ 8 w 13"/>
                  <a:gd name="T47" fmla="*/ 11 h 11"/>
                  <a:gd name="T48" fmla="*/ 12 w 13"/>
                  <a:gd name="T49" fmla="*/ 10 h 11"/>
                  <a:gd name="T50" fmla="*/ 12 w 13"/>
                  <a:gd name="T51" fmla="*/ 10 h 11"/>
                  <a:gd name="T52" fmla="*/ 12 w 13"/>
                  <a:gd name="T53" fmla="*/ 6 h 11"/>
                  <a:gd name="T54" fmla="*/ 10 w 13"/>
                  <a:gd name="T55" fmla="*/ 2 h 11"/>
                  <a:gd name="T56" fmla="*/ 9 w 13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2" y="7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6" y="10"/>
                      <a:pt x="4" y="9"/>
                    </a:cubicBezTo>
                    <a:cubicBezTo>
                      <a:pt x="4" y="9"/>
                      <a:pt x="4" y="9"/>
                      <a:pt x="4" y="8"/>
                    </a:cubicBezTo>
                    <a:cubicBezTo>
                      <a:pt x="3" y="7"/>
                      <a:pt x="2" y="6"/>
                      <a:pt x="2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4" y="1"/>
                      <a:pt x="5" y="1"/>
                    </a:cubicBezTo>
                    <a:cubicBezTo>
                      <a:pt x="6" y="1"/>
                      <a:pt x="7" y="2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4" y="9"/>
                      <a:pt x="4" y="9"/>
                      <a:pt x="4" y="10"/>
                    </a:cubicBezTo>
                    <a:cubicBezTo>
                      <a:pt x="5" y="11"/>
                      <a:pt x="7" y="11"/>
                      <a:pt x="8" y="11"/>
                    </a:cubicBezTo>
                    <a:cubicBezTo>
                      <a:pt x="9" y="11"/>
                      <a:pt x="11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9"/>
                      <a:pt x="13" y="7"/>
                      <a:pt x="12" y="6"/>
                    </a:cubicBezTo>
                    <a:cubicBezTo>
                      <a:pt x="12" y="4"/>
                      <a:pt x="11" y="3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09" name="Freeform 101"/>
              <p:cNvSpPr>
                <a:spLocks/>
              </p:cNvSpPr>
              <p:nvPr/>
            </p:nvSpPr>
            <p:spPr bwMode="auto">
              <a:xfrm>
                <a:off x="696" y="1486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2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8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7"/>
                      <a:pt x="0" y="3"/>
                      <a:pt x="2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10" name="Freeform 102"/>
              <p:cNvSpPr>
                <a:spLocks/>
              </p:cNvSpPr>
              <p:nvPr/>
            </p:nvSpPr>
            <p:spPr bwMode="auto">
              <a:xfrm>
                <a:off x="696" y="1486"/>
                <a:ext cx="29" cy="26"/>
              </a:xfrm>
              <a:custGeom>
                <a:avLst/>
                <a:gdLst>
                  <a:gd name="T0" fmla="*/ 9 w 12"/>
                  <a:gd name="T1" fmla="*/ 2 h 11"/>
                  <a:gd name="T2" fmla="*/ 9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8 w 12"/>
                  <a:gd name="T11" fmla="*/ 10 h 11"/>
                  <a:gd name="T12" fmla="*/ 4 w 12"/>
                  <a:gd name="T13" fmla="*/ 9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2 h 11"/>
                  <a:gd name="T26" fmla="*/ 9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8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1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7" y="10"/>
                      <a:pt x="5" y="10"/>
                      <a:pt x="4" y="9"/>
                    </a:cubicBezTo>
                    <a:cubicBezTo>
                      <a:pt x="4" y="9"/>
                      <a:pt x="4" y="8"/>
                      <a:pt x="4" y="8"/>
                    </a:cubicBezTo>
                    <a:cubicBezTo>
                      <a:pt x="3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5" y="1"/>
                    </a:cubicBezTo>
                    <a:cubicBezTo>
                      <a:pt x="6" y="1"/>
                      <a:pt x="7" y="2"/>
                      <a:pt x="8" y="2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2" y="6"/>
                    </a:cubicBezTo>
                    <a:cubicBezTo>
                      <a:pt x="12" y="4"/>
                      <a:pt x="11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11" name="Freeform 103"/>
              <p:cNvSpPr>
                <a:spLocks/>
              </p:cNvSpPr>
              <p:nvPr/>
            </p:nvSpPr>
            <p:spPr bwMode="auto">
              <a:xfrm>
                <a:off x="661" y="1439"/>
                <a:ext cx="28" cy="28"/>
              </a:xfrm>
              <a:custGeom>
                <a:avLst/>
                <a:gdLst>
                  <a:gd name="T0" fmla="*/ 9 w 12"/>
                  <a:gd name="T1" fmla="*/ 3 h 12"/>
                  <a:gd name="T2" fmla="*/ 11 w 12"/>
                  <a:gd name="T3" fmla="*/ 10 h 12"/>
                  <a:gd name="T4" fmla="*/ 3 w 12"/>
                  <a:gd name="T5" fmla="*/ 9 h 12"/>
                  <a:gd name="T6" fmla="*/ 1 w 12"/>
                  <a:gd name="T7" fmla="*/ 2 h 12"/>
                  <a:gd name="T8" fmla="*/ 9 w 12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9" y="3"/>
                    </a:moveTo>
                    <a:cubicBezTo>
                      <a:pt x="11" y="5"/>
                      <a:pt x="12" y="8"/>
                      <a:pt x="11" y="10"/>
                    </a:cubicBezTo>
                    <a:cubicBezTo>
                      <a:pt x="9" y="12"/>
                      <a:pt x="6" y="11"/>
                      <a:pt x="3" y="9"/>
                    </a:cubicBezTo>
                    <a:cubicBezTo>
                      <a:pt x="1" y="7"/>
                      <a:pt x="0" y="4"/>
                      <a:pt x="1" y="2"/>
                    </a:cubicBezTo>
                    <a:cubicBezTo>
                      <a:pt x="3" y="0"/>
                      <a:pt x="6" y="1"/>
                      <a:pt x="9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12" name="Freeform 104"/>
              <p:cNvSpPr>
                <a:spLocks/>
              </p:cNvSpPr>
              <p:nvPr/>
            </p:nvSpPr>
            <p:spPr bwMode="auto">
              <a:xfrm>
                <a:off x="661" y="1439"/>
                <a:ext cx="28" cy="28"/>
              </a:xfrm>
              <a:custGeom>
                <a:avLst/>
                <a:gdLst>
                  <a:gd name="T0" fmla="*/ 9 w 12"/>
                  <a:gd name="T1" fmla="*/ 3 h 12"/>
                  <a:gd name="T2" fmla="*/ 8 w 12"/>
                  <a:gd name="T3" fmla="*/ 3 h 12"/>
                  <a:gd name="T4" fmla="*/ 11 w 12"/>
                  <a:gd name="T5" fmla="*/ 6 h 12"/>
                  <a:gd name="T6" fmla="*/ 10 w 12"/>
                  <a:gd name="T7" fmla="*/ 9 h 12"/>
                  <a:gd name="T8" fmla="*/ 10 w 12"/>
                  <a:gd name="T9" fmla="*/ 10 h 12"/>
                  <a:gd name="T10" fmla="*/ 7 w 12"/>
                  <a:gd name="T11" fmla="*/ 11 h 12"/>
                  <a:gd name="T12" fmla="*/ 4 w 12"/>
                  <a:gd name="T13" fmla="*/ 9 h 12"/>
                  <a:gd name="T14" fmla="*/ 4 w 12"/>
                  <a:gd name="T15" fmla="*/ 9 h 12"/>
                  <a:gd name="T16" fmla="*/ 1 w 12"/>
                  <a:gd name="T17" fmla="*/ 5 h 12"/>
                  <a:gd name="T18" fmla="*/ 2 w 12"/>
                  <a:gd name="T19" fmla="*/ 3 h 12"/>
                  <a:gd name="T20" fmla="*/ 2 w 12"/>
                  <a:gd name="T21" fmla="*/ 2 h 12"/>
                  <a:gd name="T22" fmla="*/ 4 w 12"/>
                  <a:gd name="T23" fmla="*/ 1 h 12"/>
                  <a:gd name="T24" fmla="*/ 8 w 12"/>
                  <a:gd name="T25" fmla="*/ 3 h 12"/>
                  <a:gd name="T26" fmla="*/ 8 w 12"/>
                  <a:gd name="T27" fmla="*/ 3 h 12"/>
                  <a:gd name="T28" fmla="*/ 9 w 12"/>
                  <a:gd name="T29" fmla="*/ 3 h 12"/>
                  <a:gd name="T30" fmla="*/ 9 w 12"/>
                  <a:gd name="T31" fmla="*/ 2 h 12"/>
                  <a:gd name="T32" fmla="*/ 9 w 12"/>
                  <a:gd name="T33" fmla="*/ 2 h 12"/>
                  <a:gd name="T34" fmla="*/ 4 w 12"/>
                  <a:gd name="T35" fmla="*/ 0 h 12"/>
                  <a:gd name="T36" fmla="*/ 1 w 12"/>
                  <a:gd name="T37" fmla="*/ 2 h 12"/>
                  <a:gd name="T38" fmla="*/ 1 w 12"/>
                  <a:gd name="T39" fmla="*/ 2 h 12"/>
                  <a:gd name="T40" fmla="*/ 0 w 12"/>
                  <a:gd name="T41" fmla="*/ 6 h 12"/>
                  <a:gd name="T42" fmla="*/ 3 w 12"/>
                  <a:gd name="T43" fmla="*/ 10 h 12"/>
                  <a:gd name="T44" fmla="*/ 3 w 12"/>
                  <a:gd name="T45" fmla="*/ 10 h 12"/>
                  <a:gd name="T46" fmla="*/ 7 w 12"/>
                  <a:gd name="T47" fmla="*/ 12 h 12"/>
                  <a:gd name="T48" fmla="*/ 11 w 12"/>
                  <a:gd name="T49" fmla="*/ 10 h 12"/>
                  <a:gd name="T50" fmla="*/ 11 w 12"/>
                  <a:gd name="T51" fmla="*/ 10 h 12"/>
                  <a:gd name="T52" fmla="*/ 12 w 12"/>
                  <a:gd name="T53" fmla="*/ 6 h 12"/>
                  <a:gd name="T54" fmla="*/ 9 w 12"/>
                  <a:gd name="T55" fmla="*/ 2 h 12"/>
                  <a:gd name="T56" fmla="*/ 9 w 12"/>
                  <a:gd name="T5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2">
                    <a:moveTo>
                      <a:pt x="9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10" y="4"/>
                      <a:pt x="10" y="5"/>
                      <a:pt x="11" y="6"/>
                    </a:cubicBezTo>
                    <a:cubicBezTo>
                      <a:pt x="11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9" y="11"/>
                      <a:pt x="7" y="11"/>
                    </a:cubicBezTo>
                    <a:cubicBezTo>
                      <a:pt x="6" y="10"/>
                      <a:pt x="5" y="10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2" y="7"/>
                      <a:pt x="1" y="5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6" y="1"/>
                      <a:pt x="7" y="2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1" y="7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5" y="11"/>
                      <a:pt x="6" y="12"/>
                      <a:pt x="7" y="12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8"/>
                      <a:pt x="12" y="6"/>
                    </a:cubicBezTo>
                    <a:cubicBezTo>
                      <a:pt x="11" y="5"/>
                      <a:pt x="10" y="3"/>
                      <a:pt x="9" y="2"/>
                    </a:cubicBezTo>
                    <a:cubicBezTo>
                      <a:pt x="9" y="3"/>
                      <a:pt x="9" y="3"/>
                      <a:pt x="9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13" name="Freeform 105"/>
              <p:cNvSpPr>
                <a:spLocks/>
              </p:cNvSpPr>
              <p:nvPr/>
            </p:nvSpPr>
            <p:spPr bwMode="auto">
              <a:xfrm>
                <a:off x="640" y="1418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11 w 12"/>
                  <a:gd name="T3" fmla="*/ 9 h 11"/>
                  <a:gd name="T4" fmla="*/ 3 w 12"/>
                  <a:gd name="T5" fmla="*/ 9 h 11"/>
                  <a:gd name="T6" fmla="*/ 1 w 12"/>
                  <a:gd name="T7" fmla="*/ 2 h 11"/>
                  <a:gd name="T8" fmla="*/ 9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11" y="4"/>
                      <a:pt x="12" y="8"/>
                      <a:pt x="11" y="9"/>
                    </a:cubicBezTo>
                    <a:cubicBezTo>
                      <a:pt x="9" y="11"/>
                      <a:pt x="6" y="11"/>
                      <a:pt x="3" y="9"/>
                    </a:cubicBezTo>
                    <a:cubicBezTo>
                      <a:pt x="1" y="7"/>
                      <a:pt x="0" y="3"/>
                      <a:pt x="1" y="2"/>
                    </a:cubicBezTo>
                    <a:cubicBezTo>
                      <a:pt x="3" y="0"/>
                      <a:pt x="6" y="0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14" name="Freeform 106"/>
              <p:cNvSpPr>
                <a:spLocks/>
              </p:cNvSpPr>
              <p:nvPr/>
            </p:nvSpPr>
            <p:spPr bwMode="auto">
              <a:xfrm>
                <a:off x="640" y="1418"/>
                <a:ext cx="28" cy="26"/>
              </a:xfrm>
              <a:custGeom>
                <a:avLst/>
                <a:gdLst>
                  <a:gd name="T0" fmla="*/ 9 w 12"/>
                  <a:gd name="T1" fmla="*/ 2 h 11"/>
                  <a:gd name="T2" fmla="*/ 9 w 12"/>
                  <a:gd name="T3" fmla="*/ 3 h 11"/>
                  <a:gd name="T4" fmla="*/ 11 w 12"/>
                  <a:gd name="T5" fmla="*/ 6 h 11"/>
                  <a:gd name="T6" fmla="*/ 10 w 12"/>
                  <a:gd name="T7" fmla="*/ 9 h 11"/>
                  <a:gd name="T8" fmla="*/ 10 w 12"/>
                  <a:gd name="T9" fmla="*/ 9 h 11"/>
                  <a:gd name="T10" fmla="*/ 8 w 12"/>
                  <a:gd name="T11" fmla="*/ 10 h 11"/>
                  <a:gd name="T12" fmla="*/ 4 w 12"/>
                  <a:gd name="T13" fmla="*/ 9 h 11"/>
                  <a:gd name="T14" fmla="*/ 4 w 12"/>
                  <a:gd name="T15" fmla="*/ 8 h 11"/>
                  <a:gd name="T16" fmla="*/ 1 w 12"/>
                  <a:gd name="T17" fmla="*/ 5 h 11"/>
                  <a:gd name="T18" fmla="*/ 2 w 12"/>
                  <a:gd name="T19" fmla="*/ 2 h 11"/>
                  <a:gd name="T20" fmla="*/ 2 w 12"/>
                  <a:gd name="T21" fmla="*/ 2 h 11"/>
                  <a:gd name="T22" fmla="*/ 5 w 12"/>
                  <a:gd name="T23" fmla="*/ 1 h 11"/>
                  <a:gd name="T24" fmla="*/ 8 w 12"/>
                  <a:gd name="T25" fmla="*/ 2 h 11"/>
                  <a:gd name="T26" fmla="*/ 9 w 12"/>
                  <a:gd name="T27" fmla="*/ 3 h 11"/>
                  <a:gd name="T28" fmla="*/ 9 w 12"/>
                  <a:gd name="T29" fmla="*/ 2 h 11"/>
                  <a:gd name="T30" fmla="*/ 9 w 12"/>
                  <a:gd name="T31" fmla="*/ 2 h 11"/>
                  <a:gd name="T32" fmla="*/ 9 w 12"/>
                  <a:gd name="T33" fmla="*/ 2 h 11"/>
                  <a:gd name="T34" fmla="*/ 5 w 12"/>
                  <a:gd name="T35" fmla="*/ 0 h 11"/>
                  <a:gd name="T36" fmla="*/ 1 w 12"/>
                  <a:gd name="T37" fmla="*/ 1 h 11"/>
                  <a:gd name="T38" fmla="*/ 1 w 12"/>
                  <a:gd name="T39" fmla="*/ 1 h 11"/>
                  <a:gd name="T40" fmla="*/ 0 w 12"/>
                  <a:gd name="T41" fmla="*/ 5 h 11"/>
                  <a:gd name="T42" fmla="*/ 3 w 12"/>
                  <a:gd name="T43" fmla="*/ 9 h 11"/>
                  <a:gd name="T44" fmla="*/ 3 w 12"/>
                  <a:gd name="T45" fmla="*/ 9 h 11"/>
                  <a:gd name="T46" fmla="*/ 8 w 12"/>
                  <a:gd name="T47" fmla="*/ 11 h 11"/>
                  <a:gd name="T48" fmla="*/ 11 w 12"/>
                  <a:gd name="T49" fmla="*/ 10 h 11"/>
                  <a:gd name="T50" fmla="*/ 11 w 12"/>
                  <a:gd name="T51" fmla="*/ 10 h 11"/>
                  <a:gd name="T52" fmla="*/ 12 w 12"/>
                  <a:gd name="T53" fmla="*/ 6 h 11"/>
                  <a:gd name="T54" fmla="*/ 9 w 12"/>
                  <a:gd name="T55" fmla="*/ 2 h 11"/>
                  <a:gd name="T56" fmla="*/ 9 w 12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1">
                    <a:moveTo>
                      <a:pt x="9" y="2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5"/>
                      <a:pt x="11" y="6"/>
                    </a:cubicBezTo>
                    <a:cubicBezTo>
                      <a:pt x="11" y="7"/>
                      <a:pt x="11" y="8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6" y="10"/>
                      <a:pt x="5" y="10"/>
                      <a:pt x="4" y="9"/>
                    </a:cubicBezTo>
                    <a:cubicBezTo>
                      <a:pt x="4" y="9"/>
                      <a:pt x="4" y="8"/>
                      <a:pt x="4" y="8"/>
                    </a:cubicBezTo>
                    <a:cubicBezTo>
                      <a:pt x="3" y="7"/>
                      <a:pt x="2" y="6"/>
                      <a:pt x="1" y="5"/>
                    </a:cubicBezTo>
                    <a:cubicBezTo>
                      <a:pt x="1" y="4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6" y="1"/>
                      <a:pt x="7" y="2"/>
                      <a:pt x="8" y="2"/>
                    </a:cubicBezTo>
                    <a:cubicBezTo>
                      <a:pt x="8" y="2"/>
                      <a:pt x="8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6" y="0"/>
                      <a:pt x="5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cubicBezTo>
                      <a:pt x="1" y="7"/>
                      <a:pt x="2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10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9"/>
                      <a:pt x="12" y="7"/>
                      <a:pt x="12" y="6"/>
                    </a:cubicBezTo>
                    <a:cubicBezTo>
                      <a:pt x="11" y="4"/>
                      <a:pt x="11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15" name="Freeform 107"/>
              <p:cNvSpPr>
                <a:spLocks/>
              </p:cNvSpPr>
              <p:nvPr/>
            </p:nvSpPr>
            <p:spPr bwMode="auto">
              <a:xfrm>
                <a:off x="753" y="1656"/>
                <a:ext cx="26" cy="26"/>
              </a:xfrm>
              <a:custGeom>
                <a:avLst/>
                <a:gdLst>
                  <a:gd name="T0" fmla="*/ 7 w 11"/>
                  <a:gd name="T1" fmla="*/ 0 h 11"/>
                  <a:gd name="T2" fmla="*/ 10 w 11"/>
                  <a:gd name="T3" fmla="*/ 7 h 11"/>
                  <a:gd name="T4" fmla="*/ 4 w 11"/>
                  <a:gd name="T5" fmla="*/ 11 h 11"/>
                  <a:gd name="T6" fmla="*/ 1 w 11"/>
                  <a:gd name="T7" fmla="*/ 4 h 11"/>
                  <a:gd name="T8" fmla="*/ 7 w 11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7" y="0"/>
                    </a:moveTo>
                    <a:cubicBezTo>
                      <a:pt x="10" y="1"/>
                      <a:pt x="11" y="4"/>
                      <a:pt x="10" y="7"/>
                    </a:cubicBezTo>
                    <a:cubicBezTo>
                      <a:pt x="10" y="10"/>
                      <a:pt x="7" y="11"/>
                      <a:pt x="4" y="11"/>
                    </a:cubicBezTo>
                    <a:cubicBezTo>
                      <a:pt x="2" y="10"/>
                      <a:pt x="0" y="7"/>
                      <a:pt x="1" y="4"/>
                    </a:cubicBezTo>
                    <a:cubicBezTo>
                      <a:pt x="2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16" name="Freeform 108"/>
              <p:cNvSpPr>
                <a:spLocks/>
              </p:cNvSpPr>
              <p:nvPr/>
            </p:nvSpPr>
            <p:spPr bwMode="auto">
              <a:xfrm>
                <a:off x="753" y="1654"/>
                <a:ext cx="28" cy="31"/>
              </a:xfrm>
              <a:custGeom>
                <a:avLst/>
                <a:gdLst>
                  <a:gd name="T0" fmla="*/ 7 w 12"/>
                  <a:gd name="T1" fmla="*/ 1 h 13"/>
                  <a:gd name="T2" fmla="*/ 7 w 12"/>
                  <a:gd name="T3" fmla="*/ 2 h 13"/>
                  <a:gd name="T4" fmla="*/ 8 w 12"/>
                  <a:gd name="T5" fmla="*/ 2 h 13"/>
                  <a:gd name="T6" fmla="*/ 10 w 12"/>
                  <a:gd name="T7" fmla="*/ 8 h 13"/>
                  <a:gd name="T8" fmla="*/ 9 w 12"/>
                  <a:gd name="T9" fmla="*/ 10 h 13"/>
                  <a:gd name="T10" fmla="*/ 4 w 12"/>
                  <a:gd name="T11" fmla="*/ 11 h 13"/>
                  <a:gd name="T12" fmla="*/ 3 w 12"/>
                  <a:gd name="T13" fmla="*/ 11 h 13"/>
                  <a:gd name="T14" fmla="*/ 2 w 12"/>
                  <a:gd name="T15" fmla="*/ 5 h 13"/>
                  <a:gd name="T16" fmla="*/ 3 w 12"/>
                  <a:gd name="T17" fmla="*/ 3 h 13"/>
                  <a:gd name="T18" fmla="*/ 7 w 12"/>
                  <a:gd name="T19" fmla="*/ 2 h 13"/>
                  <a:gd name="T20" fmla="*/ 7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1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8 w 12"/>
                  <a:gd name="T39" fmla="*/ 1 h 13"/>
                  <a:gd name="T40" fmla="*/ 7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6"/>
                      <a:pt x="10" y="8"/>
                    </a:cubicBezTo>
                    <a:cubicBezTo>
                      <a:pt x="10" y="8"/>
                      <a:pt x="9" y="9"/>
                      <a:pt x="9" y="10"/>
                    </a:cubicBezTo>
                    <a:cubicBezTo>
                      <a:pt x="8" y="11"/>
                      <a:pt x="6" y="12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10"/>
                      <a:pt x="1" y="7"/>
                      <a:pt x="2" y="5"/>
                    </a:cubicBezTo>
                    <a:cubicBezTo>
                      <a:pt x="2" y="5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1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2" y="5"/>
                      <a:pt x="11" y="3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17" name="Freeform 109"/>
              <p:cNvSpPr>
                <a:spLocks/>
              </p:cNvSpPr>
              <p:nvPr/>
            </p:nvSpPr>
            <p:spPr bwMode="auto">
              <a:xfrm>
                <a:off x="741" y="1633"/>
                <a:ext cx="26" cy="28"/>
              </a:xfrm>
              <a:custGeom>
                <a:avLst/>
                <a:gdLst>
                  <a:gd name="T0" fmla="*/ 7 w 11"/>
                  <a:gd name="T1" fmla="*/ 0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4 h 12"/>
                  <a:gd name="T8" fmla="*/ 7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0"/>
                    </a:moveTo>
                    <a:cubicBezTo>
                      <a:pt x="10" y="1"/>
                      <a:pt x="11" y="4"/>
                      <a:pt x="10" y="7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0"/>
                      <a:pt x="0" y="7"/>
                      <a:pt x="1" y="4"/>
                    </a:cubicBezTo>
                    <a:cubicBezTo>
                      <a:pt x="2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18" name="Freeform 110"/>
              <p:cNvSpPr>
                <a:spLocks/>
              </p:cNvSpPr>
              <p:nvPr/>
            </p:nvSpPr>
            <p:spPr bwMode="auto">
              <a:xfrm>
                <a:off x="741" y="1630"/>
                <a:ext cx="26" cy="31"/>
              </a:xfrm>
              <a:custGeom>
                <a:avLst/>
                <a:gdLst>
                  <a:gd name="T0" fmla="*/ 7 w 11"/>
                  <a:gd name="T1" fmla="*/ 1 h 13"/>
                  <a:gd name="T2" fmla="*/ 7 w 11"/>
                  <a:gd name="T3" fmla="*/ 2 h 13"/>
                  <a:gd name="T4" fmla="*/ 8 w 11"/>
                  <a:gd name="T5" fmla="*/ 3 h 13"/>
                  <a:gd name="T6" fmla="*/ 10 w 11"/>
                  <a:gd name="T7" fmla="*/ 8 h 13"/>
                  <a:gd name="T8" fmla="*/ 9 w 11"/>
                  <a:gd name="T9" fmla="*/ 10 h 13"/>
                  <a:gd name="T10" fmla="*/ 4 w 11"/>
                  <a:gd name="T11" fmla="*/ 11 h 13"/>
                  <a:gd name="T12" fmla="*/ 3 w 11"/>
                  <a:gd name="T13" fmla="*/ 11 h 13"/>
                  <a:gd name="T14" fmla="*/ 2 w 11"/>
                  <a:gd name="T15" fmla="*/ 6 h 13"/>
                  <a:gd name="T16" fmla="*/ 3 w 11"/>
                  <a:gd name="T17" fmla="*/ 4 h 13"/>
                  <a:gd name="T18" fmla="*/ 7 w 11"/>
                  <a:gd name="T19" fmla="*/ 2 h 13"/>
                  <a:gd name="T20" fmla="*/ 7 w 11"/>
                  <a:gd name="T21" fmla="*/ 1 h 13"/>
                  <a:gd name="T22" fmla="*/ 7 w 11"/>
                  <a:gd name="T23" fmla="*/ 1 h 13"/>
                  <a:gd name="T24" fmla="*/ 2 w 11"/>
                  <a:gd name="T25" fmla="*/ 3 h 13"/>
                  <a:gd name="T26" fmla="*/ 1 w 11"/>
                  <a:gd name="T27" fmla="*/ 5 h 13"/>
                  <a:gd name="T28" fmla="*/ 2 w 11"/>
                  <a:gd name="T29" fmla="*/ 12 h 13"/>
                  <a:gd name="T30" fmla="*/ 4 w 11"/>
                  <a:gd name="T31" fmla="*/ 12 h 13"/>
                  <a:gd name="T32" fmla="*/ 10 w 11"/>
                  <a:gd name="T33" fmla="*/ 10 h 13"/>
                  <a:gd name="T34" fmla="*/ 11 w 11"/>
                  <a:gd name="T35" fmla="*/ 8 h 13"/>
                  <a:gd name="T36" fmla="*/ 9 w 11"/>
                  <a:gd name="T37" fmla="*/ 2 h 13"/>
                  <a:gd name="T38" fmla="*/ 7 w 11"/>
                  <a:gd name="T39" fmla="*/ 1 h 13"/>
                  <a:gd name="T40" fmla="*/ 7 w 11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10" y="4"/>
                      <a:pt x="10" y="6"/>
                      <a:pt x="10" y="8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8" y="11"/>
                      <a:pt x="6" y="12"/>
                      <a:pt x="4" y="11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2" y="10"/>
                      <a:pt x="1" y="8"/>
                      <a:pt x="2" y="6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2"/>
                      <a:pt x="6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2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10"/>
                      <a:pt x="10" y="9"/>
                      <a:pt x="11" y="8"/>
                    </a:cubicBezTo>
                    <a:cubicBezTo>
                      <a:pt x="11" y="6"/>
                      <a:pt x="11" y="3"/>
                      <a:pt x="9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19" name="Freeform 111"/>
              <p:cNvSpPr>
                <a:spLocks/>
              </p:cNvSpPr>
              <p:nvPr/>
            </p:nvSpPr>
            <p:spPr bwMode="auto">
              <a:xfrm>
                <a:off x="680" y="1557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8 h 12"/>
                  <a:gd name="T4" fmla="*/ 4 w 11"/>
                  <a:gd name="T5" fmla="*/ 12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9" y="2"/>
                      <a:pt x="11" y="5"/>
                      <a:pt x="10" y="8"/>
                    </a:cubicBezTo>
                    <a:cubicBezTo>
                      <a:pt x="9" y="11"/>
                      <a:pt x="6" y="12"/>
                      <a:pt x="4" y="12"/>
                    </a:cubicBezTo>
                    <a:cubicBezTo>
                      <a:pt x="1" y="11"/>
                      <a:pt x="0" y="8"/>
                      <a:pt x="1" y="5"/>
                    </a:cubicBezTo>
                    <a:cubicBezTo>
                      <a:pt x="2" y="2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20" name="Freeform 112"/>
              <p:cNvSpPr>
                <a:spLocks/>
              </p:cNvSpPr>
              <p:nvPr/>
            </p:nvSpPr>
            <p:spPr bwMode="auto">
              <a:xfrm>
                <a:off x="680" y="1557"/>
                <a:ext cx="26" cy="31"/>
              </a:xfrm>
              <a:custGeom>
                <a:avLst/>
                <a:gdLst>
                  <a:gd name="T0" fmla="*/ 7 w 11"/>
                  <a:gd name="T1" fmla="*/ 1 h 13"/>
                  <a:gd name="T2" fmla="*/ 7 w 11"/>
                  <a:gd name="T3" fmla="*/ 2 h 13"/>
                  <a:gd name="T4" fmla="*/ 8 w 11"/>
                  <a:gd name="T5" fmla="*/ 2 h 13"/>
                  <a:gd name="T6" fmla="*/ 9 w 11"/>
                  <a:gd name="T7" fmla="*/ 7 h 13"/>
                  <a:gd name="T8" fmla="*/ 8 w 11"/>
                  <a:gd name="T9" fmla="*/ 9 h 13"/>
                  <a:gd name="T10" fmla="*/ 4 w 11"/>
                  <a:gd name="T11" fmla="*/ 11 h 13"/>
                  <a:gd name="T12" fmla="*/ 3 w 11"/>
                  <a:gd name="T13" fmla="*/ 10 h 13"/>
                  <a:gd name="T14" fmla="*/ 1 w 11"/>
                  <a:gd name="T15" fmla="*/ 5 h 13"/>
                  <a:gd name="T16" fmla="*/ 2 w 11"/>
                  <a:gd name="T17" fmla="*/ 3 h 13"/>
                  <a:gd name="T18" fmla="*/ 7 w 11"/>
                  <a:gd name="T19" fmla="*/ 2 h 13"/>
                  <a:gd name="T20" fmla="*/ 7 w 11"/>
                  <a:gd name="T21" fmla="*/ 1 h 13"/>
                  <a:gd name="T22" fmla="*/ 7 w 11"/>
                  <a:gd name="T23" fmla="*/ 1 h 13"/>
                  <a:gd name="T24" fmla="*/ 1 w 11"/>
                  <a:gd name="T25" fmla="*/ 3 h 13"/>
                  <a:gd name="T26" fmla="*/ 0 w 11"/>
                  <a:gd name="T27" fmla="*/ 5 h 13"/>
                  <a:gd name="T28" fmla="*/ 2 w 11"/>
                  <a:gd name="T29" fmla="*/ 11 h 13"/>
                  <a:gd name="T30" fmla="*/ 4 w 11"/>
                  <a:gd name="T31" fmla="*/ 12 h 13"/>
                  <a:gd name="T32" fmla="*/ 9 w 11"/>
                  <a:gd name="T33" fmla="*/ 10 h 13"/>
                  <a:gd name="T34" fmla="*/ 10 w 11"/>
                  <a:gd name="T35" fmla="*/ 8 h 13"/>
                  <a:gd name="T36" fmla="*/ 8 w 11"/>
                  <a:gd name="T37" fmla="*/ 1 h 13"/>
                  <a:gd name="T38" fmla="*/ 7 w 11"/>
                  <a:gd name="T39" fmla="*/ 1 h 13"/>
                  <a:gd name="T40" fmla="*/ 7 w 11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9" y="3"/>
                      <a:pt x="10" y="5"/>
                      <a:pt x="9" y="7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3" y="11"/>
                      <a:pt x="3" y="11"/>
                      <a:pt x="3" y="10"/>
                    </a:cubicBezTo>
                    <a:cubicBezTo>
                      <a:pt x="1" y="9"/>
                      <a:pt x="1" y="7"/>
                      <a:pt x="1" y="5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3" y="2"/>
                      <a:pt x="5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1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7"/>
                      <a:pt x="0" y="10"/>
                      <a:pt x="2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9" y="10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1" y="5"/>
                      <a:pt x="10" y="3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21" name="Freeform 113"/>
              <p:cNvSpPr>
                <a:spLocks/>
              </p:cNvSpPr>
              <p:nvPr/>
            </p:nvSpPr>
            <p:spPr bwMode="auto">
              <a:xfrm>
                <a:off x="729" y="1609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2"/>
                      <a:pt x="11" y="5"/>
                      <a:pt x="10" y="7"/>
                    </a:cubicBezTo>
                    <a:cubicBezTo>
                      <a:pt x="9" y="10"/>
                      <a:pt x="6" y="12"/>
                      <a:pt x="4" y="11"/>
                    </a:cubicBezTo>
                    <a:cubicBezTo>
                      <a:pt x="1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22" name="Freeform 114"/>
              <p:cNvSpPr>
                <a:spLocks/>
              </p:cNvSpPr>
              <p:nvPr/>
            </p:nvSpPr>
            <p:spPr bwMode="auto">
              <a:xfrm>
                <a:off x="729" y="1609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7 w 11"/>
                  <a:gd name="T3" fmla="*/ 1 h 12"/>
                  <a:gd name="T4" fmla="*/ 8 w 11"/>
                  <a:gd name="T5" fmla="*/ 2 h 12"/>
                  <a:gd name="T6" fmla="*/ 10 w 11"/>
                  <a:gd name="T7" fmla="*/ 7 h 12"/>
                  <a:gd name="T8" fmla="*/ 9 w 11"/>
                  <a:gd name="T9" fmla="*/ 9 h 12"/>
                  <a:gd name="T10" fmla="*/ 4 w 11"/>
                  <a:gd name="T11" fmla="*/ 11 h 12"/>
                  <a:gd name="T12" fmla="*/ 3 w 11"/>
                  <a:gd name="T13" fmla="*/ 10 h 12"/>
                  <a:gd name="T14" fmla="*/ 2 w 11"/>
                  <a:gd name="T15" fmla="*/ 5 h 12"/>
                  <a:gd name="T16" fmla="*/ 2 w 11"/>
                  <a:gd name="T17" fmla="*/ 3 h 12"/>
                  <a:gd name="T18" fmla="*/ 7 w 11"/>
                  <a:gd name="T19" fmla="*/ 1 h 12"/>
                  <a:gd name="T20" fmla="*/ 7 w 11"/>
                  <a:gd name="T21" fmla="*/ 1 h 12"/>
                  <a:gd name="T22" fmla="*/ 7 w 11"/>
                  <a:gd name="T23" fmla="*/ 0 h 12"/>
                  <a:gd name="T24" fmla="*/ 2 w 11"/>
                  <a:gd name="T25" fmla="*/ 2 h 12"/>
                  <a:gd name="T26" fmla="*/ 0 w 11"/>
                  <a:gd name="T27" fmla="*/ 5 h 12"/>
                  <a:gd name="T28" fmla="*/ 2 w 11"/>
                  <a:gd name="T29" fmla="*/ 11 h 12"/>
                  <a:gd name="T30" fmla="*/ 4 w 11"/>
                  <a:gd name="T31" fmla="*/ 12 h 12"/>
                  <a:gd name="T32" fmla="*/ 9 w 11"/>
                  <a:gd name="T33" fmla="*/ 10 h 12"/>
                  <a:gd name="T34" fmla="*/ 11 w 11"/>
                  <a:gd name="T35" fmla="*/ 8 h 12"/>
                  <a:gd name="T36" fmla="*/ 9 w 11"/>
                  <a:gd name="T37" fmla="*/ 1 h 12"/>
                  <a:gd name="T38" fmla="*/ 7 w 11"/>
                  <a:gd name="T39" fmla="*/ 0 h 12"/>
                  <a:gd name="T40" fmla="*/ 7 w 11"/>
                  <a:gd name="T4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3"/>
                      <a:pt x="10" y="5"/>
                      <a:pt x="10" y="7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7" y="11"/>
                      <a:pt x="6" y="11"/>
                      <a:pt x="4" y="11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4" y="2"/>
                      <a:pt x="5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1" y="4"/>
                      <a:pt x="0" y="5"/>
                    </a:cubicBezTo>
                    <a:cubicBezTo>
                      <a:pt x="0" y="7"/>
                      <a:pt x="1" y="10"/>
                      <a:pt x="2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6" y="12"/>
                      <a:pt x="8" y="12"/>
                      <a:pt x="9" y="10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5"/>
                      <a:pt x="11" y="2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23" name="Freeform 115"/>
              <p:cNvSpPr>
                <a:spLocks/>
              </p:cNvSpPr>
              <p:nvPr/>
            </p:nvSpPr>
            <p:spPr bwMode="auto">
              <a:xfrm>
                <a:off x="715" y="1590"/>
                <a:ext cx="24" cy="28"/>
              </a:xfrm>
              <a:custGeom>
                <a:avLst/>
                <a:gdLst>
                  <a:gd name="T0" fmla="*/ 7 w 10"/>
                  <a:gd name="T1" fmla="*/ 0 h 12"/>
                  <a:gd name="T2" fmla="*/ 10 w 10"/>
                  <a:gd name="T3" fmla="*/ 7 h 12"/>
                  <a:gd name="T4" fmla="*/ 4 w 10"/>
                  <a:gd name="T5" fmla="*/ 11 h 12"/>
                  <a:gd name="T6" fmla="*/ 1 w 10"/>
                  <a:gd name="T7" fmla="*/ 4 h 12"/>
                  <a:gd name="T8" fmla="*/ 7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7" y="0"/>
                    </a:moveTo>
                    <a:cubicBezTo>
                      <a:pt x="9" y="1"/>
                      <a:pt x="10" y="4"/>
                      <a:pt x="10" y="7"/>
                    </a:cubicBezTo>
                    <a:cubicBezTo>
                      <a:pt x="9" y="10"/>
                      <a:pt x="6" y="12"/>
                      <a:pt x="4" y="11"/>
                    </a:cubicBezTo>
                    <a:cubicBezTo>
                      <a:pt x="1" y="10"/>
                      <a:pt x="0" y="7"/>
                      <a:pt x="1" y="4"/>
                    </a:cubicBezTo>
                    <a:cubicBezTo>
                      <a:pt x="1" y="1"/>
                      <a:pt x="4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24" name="Freeform 116"/>
              <p:cNvSpPr>
                <a:spLocks/>
              </p:cNvSpPr>
              <p:nvPr/>
            </p:nvSpPr>
            <p:spPr bwMode="auto">
              <a:xfrm>
                <a:off x="713" y="1588"/>
                <a:ext cx="28" cy="30"/>
              </a:xfrm>
              <a:custGeom>
                <a:avLst/>
                <a:gdLst>
                  <a:gd name="T0" fmla="*/ 8 w 12"/>
                  <a:gd name="T1" fmla="*/ 1 h 13"/>
                  <a:gd name="T2" fmla="*/ 7 w 12"/>
                  <a:gd name="T3" fmla="*/ 2 h 13"/>
                  <a:gd name="T4" fmla="*/ 9 w 12"/>
                  <a:gd name="T5" fmla="*/ 3 h 13"/>
                  <a:gd name="T6" fmla="*/ 10 w 12"/>
                  <a:gd name="T7" fmla="*/ 8 h 13"/>
                  <a:gd name="T8" fmla="*/ 9 w 12"/>
                  <a:gd name="T9" fmla="*/ 10 h 13"/>
                  <a:gd name="T10" fmla="*/ 5 w 12"/>
                  <a:gd name="T11" fmla="*/ 11 h 13"/>
                  <a:gd name="T12" fmla="*/ 4 w 12"/>
                  <a:gd name="T13" fmla="*/ 11 h 13"/>
                  <a:gd name="T14" fmla="*/ 2 w 12"/>
                  <a:gd name="T15" fmla="*/ 5 h 13"/>
                  <a:gd name="T16" fmla="*/ 3 w 12"/>
                  <a:gd name="T17" fmla="*/ 4 h 13"/>
                  <a:gd name="T18" fmla="*/ 7 w 12"/>
                  <a:gd name="T19" fmla="*/ 2 h 13"/>
                  <a:gd name="T20" fmla="*/ 8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2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8 w 12"/>
                  <a:gd name="T39" fmla="*/ 1 h 13"/>
                  <a:gd name="T40" fmla="*/ 8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8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9" y="3"/>
                    </a:cubicBezTo>
                    <a:cubicBezTo>
                      <a:pt x="10" y="4"/>
                      <a:pt x="11" y="6"/>
                      <a:pt x="10" y="8"/>
                    </a:cubicBezTo>
                    <a:cubicBezTo>
                      <a:pt x="10" y="9"/>
                      <a:pt x="10" y="9"/>
                      <a:pt x="9" y="10"/>
                    </a:cubicBezTo>
                    <a:cubicBezTo>
                      <a:pt x="8" y="11"/>
                      <a:pt x="6" y="12"/>
                      <a:pt x="5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2" y="10"/>
                      <a:pt x="1" y="8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9" y="12"/>
                      <a:pt x="10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2" y="6"/>
                      <a:pt x="11" y="3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25" name="Freeform 117"/>
              <p:cNvSpPr>
                <a:spLocks/>
              </p:cNvSpPr>
              <p:nvPr/>
            </p:nvSpPr>
            <p:spPr bwMode="auto">
              <a:xfrm>
                <a:off x="699" y="1574"/>
                <a:ext cx="23" cy="28"/>
              </a:xfrm>
              <a:custGeom>
                <a:avLst/>
                <a:gdLst>
                  <a:gd name="T0" fmla="*/ 6 w 10"/>
                  <a:gd name="T1" fmla="*/ 0 h 12"/>
                  <a:gd name="T2" fmla="*/ 9 w 10"/>
                  <a:gd name="T3" fmla="*/ 7 h 12"/>
                  <a:gd name="T4" fmla="*/ 3 w 10"/>
                  <a:gd name="T5" fmla="*/ 11 h 12"/>
                  <a:gd name="T6" fmla="*/ 0 w 10"/>
                  <a:gd name="T7" fmla="*/ 4 h 12"/>
                  <a:gd name="T8" fmla="*/ 6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cubicBezTo>
                      <a:pt x="9" y="1"/>
                      <a:pt x="10" y="4"/>
                      <a:pt x="9" y="7"/>
                    </a:cubicBezTo>
                    <a:cubicBezTo>
                      <a:pt x="9" y="10"/>
                      <a:pt x="6" y="12"/>
                      <a:pt x="3" y="11"/>
                    </a:cubicBezTo>
                    <a:cubicBezTo>
                      <a:pt x="1" y="10"/>
                      <a:pt x="0" y="7"/>
                      <a:pt x="0" y="4"/>
                    </a:cubicBezTo>
                    <a:cubicBezTo>
                      <a:pt x="1" y="1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26" name="Freeform 118"/>
              <p:cNvSpPr>
                <a:spLocks/>
              </p:cNvSpPr>
              <p:nvPr/>
            </p:nvSpPr>
            <p:spPr bwMode="auto">
              <a:xfrm>
                <a:off x="696" y="1571"/>
                <a:ext cx="29" cy="31"/>
              </a:xfrm>
              <a:custGeom>
                <a:avLst/>
                <a:gdLst>
                  <a:gd name="T0" fmla="*/ 7 w 12"/>
                  <a:gd name="T1" fmla="*/ 1 h 13"/>
                  <a:gd name="T2" fmla="*/ 7 w 12"/>
                  <a:gd name="T3" fmla="*/ 2 h 13"/>
                  <a:gd name="T4" fmla="*/ 8 w 12"/>
                  <a:gd name="T5" fmla="*/ 3 h 13"/>
                  <a:gd name="T6" fmla="*/ 10 w 12"/>
                  <a:gd name="T7" fmla="*/ 8 h 13"/>
                  <a:gd name="T8" fmla="*/ 9 w 12"/>
                  <a:gd name="T9" fmla="*/ 10 h 13"/>
                  <a:gd name="T10" fmla="*/ 5 w 12"/>
                  <a:gd name="T11" fmla="*/ 11 h 13"/>
                  <a:gd name="T12" fmla="*/ 3 w 12"/>
                  <a:gd name="T13" fmla="*/ 11 h 13"/>
                  <a:gd name="T14" fmla="*/ 2 w 12"/>
                  <a:gd name="T15" fmla="*/ 5 h 13"/>
                  <a:gd name="T16" fmla="*/ 3 w 12"/>
                  <a:gd name="T17" fmla="*/ 4 h 13"/>
                  <a:gd name="T18" fmla="*/ 7 w 12"/>
                  <a:gd name="T19" fmla="*/ 2 h 13"/>
                  <a:gd name="T20" fmla="*/ 7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2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8 w 12"/>
                  <a:gd name="T39" fmla="*/ 1 h 13"/>
                  <a:gd name="T40" fmla="*/ 7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10" y="4"/>
                      <a:pt x="11" y="6"/>
                      <a:pt x="10" y="8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8" y="11"/>
                      <a:pt x="6" y="12"/>
                      <a:pt x="5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10"/>
                      <a:pt x="1" y="8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2" y="6"/>
                      <a:pt x="11" y="3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27" name="Freeform 119"/>
              <p:cNvSpPr>
                <a:spLocks/>
              </p:cNvSpPr>
              <p:nvPr/>
            </p:nvSpPr>
            <p:spPr bwMode="auto">
              <a:xfrm>
                <a:off x="659" y="1545"/>
                <a:ext cx="25" cy="29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2"/>
                      <a:pt x="11" y="4"/>
                      <a:pt x="10" y="7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0"/>
                      <a:pt x="0" y="8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28" name="Freeform 120"/>
              <p:cNvSpPr>
                <a:spLocks/>
              </p:cNvSpPr>
              <p:nvPr/>
            </p:nvSpPr>
            <p:spPr bwMode="auto">
              <a:xfrm>
                <a:off x="659" y="1545"/>
                <a:ext cx="25" cy="29"/>
              </a:xfrm>
              <a:custGeom>
                <a:avLst/>
                <a:gdLst>
                  <a:gd name="T0" fmla="*/ 7 w 11"/>
                  <a:gd name="T1" fmla="*/ 1 h 12"/>
                  <a:gd name="T2" fmla="*/ 7 w 11"/>
                  <a:gd name="T3" fmla="*/ 1 h 12"/>
                  <a:gd name="T4" fmla="*/ 8 w 11"/>
                  <a:gd name="T5" fmla="*/ 2 h 12"/>
                  <a:gd name="T6" fmla="*/ 10 w 11"/>
                  <a:gd name="T7" fmla="*/ 7 h 12"/>
                  <a:gd name="T8" fmla="*/ 9 w 11"/>
                  <a:gd name="T9" fmla="*/ 9 h 12"/>
                  <a:gd name="T10" fmla="*/ 4 w 11"/>
                  <a:gd name="T11" fmla="*/ 11 h 12"/>
                  <a:gd name="T12" fmla="*/ 3 w 11"/>
                  <a:gd name="T13" fmla="*/ 10 h 12"/>
                  <a:gd name="T14" fmla="*/ 2 w 11"/>
                  <a:gd name="T15" fmla="*/ 5 h 12"/>
                  <a:gd name="T16" fmla="*/ 3 w 11"/>
                  <a:gd name="T17" fmla="*/ 3 h 12"/>
                  <a:gd name="T18" fmla="*/ 7 w 11"/>
                  <a:gd name="T19" fmla="*/ 1 h 12"/>
                  <a:gd name="T20" fmla="*/ 7 w 11"/>
                  <a:gd name="T21" fmla="*/ 1 h 12"/>
                  <a:gd name="T22" fmla="*/ 7 w 11"/>
                  <a:gd name="T23" fmla="*/ 0 h 12"/>
                  <a:gd name="T24" fmla="*/ 2 w 11"/>
                  <a:gd name="T25" fmla="*/ 2 h 12"/>
                  <a:gd name="T26" fmla="*/ 1 w 11"/>
                  <a:gd name="T27" fmla="*/ 5 h 12"/>
                  <a:gd name="T28" fmla="*/ 2 w 11"/>
                  <a:gd name="T29" fmla="*/ 11 h 12"/>
                  <a:gd name="T30" fmla="*/ 4 w 11"/>
                  <a:gd name="T31" fmla="*/ 12 h 12"/>
                  <a:gd name="T32" fmla="*/ 10 w 11"/>
                  <a:gd name="T33" fmla="*/ 10 h 12"/>
                  <a:gd name="T34" fmla="*/ 11 w 11"/>
                  <a:gd name="T35" fmla="*/ 7 h 12"/>
                  <a:gd name="T36" fmla="*/ 9 w 11"/>
                  <a:gd name="T37" fmla="*/ 1 h 12"/>
                  <a:gd name="T38" fmla="*/ 7 w 11"/>
                  <a:gd name="T39" fmla="*/ 0 h 12"/>
                  <a:gd name="T40" fmla="*/ 7 w 11"/>
                  <a:gd name="T4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10" y="3"/>
                      <a:pt x="10" y="5"/>
                      <a:pt x="10" y="7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8" y="10"/>
                      <a:pt x="6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4" y="1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10"/>
                      <a:pt x="2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6" y="12"/>
                      <a:pt x="8" y="11"/>
                      <a:pt x="10" y="10"/>
                    </a:cubicBezTo>
                    <a:cubicBezTo>
                      <a:pt x="10" y="9"/>
                      <a:pt x="11" y="8"/>
                      <a:pt x="11" y="7"/>
                    </a:cubicBezTo>
                    <a:cubicBezTo>
                      <a:pt x="11" y="5"/>
                      <a:pt x="11" y="2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29" name="Freeform 121"/>
              <p:cNvSpPr>
                <a:spLocks/>
              </p:cNvSpPr>
              <p:nvPr/>
            </p:nvSpPr>
            <p:spPr bwMode="auto">
              <a:xfrm>
                <a:off x="637" y="1533"/>
                <a:ext cx="26" cy="29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8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2"/>
                      <a:pt x="11" y="5"/>
                      <a:pt x="10" y="8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30" name="Freeform 122"/>
              <p:cNvSpPr>
                <a:spLocks/>
              </p:cNvSpPr>
              <p:nvPr/>
            </p:nvSpPr>
            <p:spPr bwMode="auto">
              <a:xfrm>
                <a:off x="637" y="1533"/>
                <a:ext cx="26" cy="31"/>
              </a:xfrm>
              <a:custGeom>
                <a:avLst/>
                <a:gdLst>
                  <a:gd name="T0" fmla="*/ 7 w 11"/>
                  <a:gd name="T1" fmla="*/ 1 h 13"/>
                  <a:gd name="T2" fmla="*/ 7 w 11"/>
                  <a:gd name="T3" fmla="*/ 2 h 13"/>
                  <a:gd name="T4" fmla="*/ 8 w 11"/>
                  <a:gd name="T5" fmla="*/ 2 h 13"/>
                  <a:gd name="T6" fmla="*/ 10 w 11"/>
                  <a:gd name="T7" fmla="*/ 7 h 13"/>
                  <a:gd name="T8" fmla="*/ 9 w 11"/>
                  <a:gd name="T9" fmla="*/ 9 h 13"/>
                  <a:gd name="T10" fmla="*/ 4 w 11"/>
                  <a:gd name="T11" fmla="*/ 11 h 13"/>
                  <a:gd name="T12" fmla="*/ 3 w 11"/>
                  <a:gd name="T13" fmla="*/ 10 h 13"/>
                  <a:gd name="T14" fmla="*/ 2 w 11"/>
                  <a:gd name="T15" fmla="*/ 5 h 13"/>
                  <a:gd name="T16" fmla="*/ 3 w 11"/>
                  <a:gd name="T17" fmla="*/ 3 h 13"/>
                  <a:gd name="T18" fmla="*/ 7 w 11"/>
                  <a:gd name="T19" fmla="*/ 2 h 13"/>
                  <a:gd name="T20" fmla="*/ 7 w 11"/>
                  <a:gd name="T21" fmla="*/ 1 h 13"/>
                  <a:gd name="T22" fmla="*/ 7 w 11"/>
                  <a:gd name="T23" fmla="*/ 1 h 13"/>
                  <a:gd name="T24" fmla="*/ 2 w 11"/>
                  <a:gd name="T25" fmla="*/ 3 h 13"/>
                  <a:gd name="T26" fmla="*/ 1 w 11"/>
                  <a:gd name="T27" fmla="*/ 5 h 13"/>
                  <a:gd name="T28" fmla="*/ 2 w 11"/>
                  <a:gd name="T29" fmla="*/ 11 h 13"/>
                  <a:gd name="T30" fmla="*/ 4 w 11"/>
                  <a:gd name="T31" fmla="*/ 12 h 13"/>
                  <a:gd name="T32" fmla="*/ 10 w 11"/>
                  <a:gd name="T33" fmla="*/ 10 h 13"/>
                  <a:gd name="T34" fmla="*/ 11 w 11"/>
                  <a:gd name="T35" fmla="*/ 8 h 13"/>
                  <a:gd name="T36" fmla="*/ 9 w 11"/>
                  <a:gd name="T37" fmla="*/ 1 h 13"/>
                  <a:gd name="T38" fmla="*/ 7 w 11"/>
                  <a:gd name="T39" fmla="*/ 1 h 13"/>
                  <a:gd name="T40" fmla="*/ 7 w 11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5"/>
                      <a:pt x="10" y="7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8" y="11"/>
                      <a:pt x="6" y="11"/>
                      <a:pt x="4" y="11"/>
                    </a:cubicBezTo>
                    <a:cubicBezTo>
                      <a:pt x="4" y="11"/>
                      <a:pt x="3" y="11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10"/>
                      <a:pt x="2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9"/>
                      <a:pt x="10" y="9"/>
                      <a:pt x="11" y="8"/>
                    </a:cubicBezTo>
                    <a:cubicBezTo>
                      <a:pt x="11" y="5"/>
                      <a:pt x="11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31" name="Freeform 123"/>
              <p:cNvSpPr>
                <a:spLocks/>
              </p:cNvSpPr>
              <p:nvPr/>
            </p:nvSpPr>
            <p:spPr bwMode="auto">
              <a:xfrm>
                <a:off x="765" y="1644"/>
                <a:ext cx="23" cy="29"/>
              </a:xfrm>
              <a:custGeom>
                <a:avLst/>
                <a:gdLst>
                  <a:gd name="T0" fmla="*/ 6 w 10"/>
                  <a:gd name="T1" fmla="*/ 1 h 12"/>
                  <a:gd name="T2" fmla="*/ 9 w 10"/>
                  <a:gd name="T3" fmla="*/ 8 h 12"/>
                  <a:gd name="T4" fmla="*/ 3 w 10"/>
                  <a:gd name="T5" fmla="*/ 12 h 12"/>
                  <a:gd name="T6" fmla="*/ 0 w 10"/>
                  <a:gd name="T7" fmla="*/ 5 h 12"/>
                  <a:gd name="T8" fmla="*/ 6 w 10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1"/>
                    </a:moveTo>
                    <a:cubicBezTo>
                      <a:pt x="9" y="2"/>
                      <a:pt x="10" y="5"/>
                      <a:pt x="9" y="8"/>
                    </a:cubicBezTo>
                    <a:cubicBezTo>
                      <a:pt x="9" y="11"/>
                      <a:pt x="6" y="12"/>
                      <a:pt x="3" y="12"/>
                    </a:cubicBezTo>
                    <a:cubicBezTo>
                      <a:pt x="1" y="11"/>
                      <a:pt x="0" y="8"/>
                      <a:pt x="0" y="5"/>
                    </a:cubicBezTo>
                    <a:cubicBezTo>
                      <a:pt x="1" y="2"/>
                      <a:pt x="4" y="0"/>
                      <a:pt x="6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32" name="Freeform 124"/>
              <p:cNvSpPr>
                <a:spLocks/>
              </p:cNvSpPr>
              <p:nvPr/>
            </p:nvSpPr>
            <p:spPr bwMode="auto">
              <a:xfrm>
                <a:off x="762" y="1644"/>
                <a:ext cx="29" cy="31"/>
              </a:xfrm>
              <a:custGeom>
                <a:avLst/>
                <a:gdLst>
                  <a:gd name="T0" fmla="*/ 7 w 12"/>
                  <a:gd name="T1" fmla="*/ 1 h 13"/>
                  <a:gd name="T2" fmla="*/ 7 w 12"/>
                  <a:gd name="T3" fmla="*/ 2 h 13"/>
                  <a:gd name="T4" fmla="*/ 8 w 12"/>
                  <a:gd name="T5" fmla="*/ 2 h 13"/>
                  <a:gd name="T6" fmla="*/ 10 w 12"/>
                  <a:gd name="T7" fmla="*/ 8 h 13"/>
                  <a:gd name="T8" fmla="*/ 9 w 12"/>
                  <a:gd name="T9" fmla="*/ 9 h 13"/>
                  <a:gd name="T10" fmla="*/ 4 w 12"/>
                  <a:gd name="T11" fmla="*/ 11 h 13"/>
                  <a:gd name="T12" fmla="*/ 3 w 12"/>
                  <a:gd name="T13" fmla="*/ 11 h 13"/>
                  <a:gd name="T14" fmla="*/ 2 w 12"/>
                  <a:gd name="T15" fmla="*/ 5 h 13"/>
                  <a:gd name="T16" fmla="*/ 3 w 12"/>
                  <a:gd name="T17" fmla="*/ 3 h 13"/>
                  <a:gd name="T18" fmla="*/ 7 w 12"/>
                  <a:gd name="T19" fmla="*/ 2 h 13"/>
                  <a:gd name="T20" fmla="*/ 7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1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1 h 13"/>
                  <a:gd name="T38" fmla="*/ 8 w 12"/>
                  <a:gd name="T39" fmla="*/ 1 h 13"/>
                  <a:gd name="T40" fmla="*/ 7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6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8" y="11"/>
                      <a:pt x="6" y="12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5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10"/>
                      <a:pt x="3" y="11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2" y="5"/>
                      <a:pt x="11" y="3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33" name="Freeform 125"/>
              <p:cNvSpPr>
                <a:spLocks/>
              </p:cNvSpPr>
              <p:nvPr/>
            </p:nvSpPr>
            <p:spPr bwMode="auto">
              <a:xfrm>
                <a:off x="751" y="1623"/>
                <a:ext cx="26" cy="28"/>
              </a:xfrm>
              <a:custGeom>
                <a:avLst/>
                <a:gdLst>
                  <a:gd name="T0" fmla="*/ 7 w 11"/>
                  <a:gd name="T1" fmla="*/ 0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4 h 12"/>
                  <a:gd name="T8" fmla="*/ 7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0"/>
                    </a:moveTo>
                    <a:cubicBezTo>
                      <a:pt x="10" y="1"/>
                      <a:pt x="11" y="4"/>
                      <a:pt x="10" y="7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0"/>
                      <a:pt x="0" y="7"/>
                      <a:pt x="1" y="4"/>
                    </a:cubicBezTo>
                    <a:cubicBezTo>
                      <a:pt x="2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34" name="Freeform 126"/>
              <p:cNvSpPr>
                <a:spLocks/>
              </p:cNvSpPr>
              <p:nvPr/>
            </p:nvSpPr>
            <p:spPr bwMode="auto">
              <a:xfrm>
                <a:off x="751" y="1621"/>
                <a:ext cx="28" cy="30"/>
              </a:xfrm>
              <a:custGeom>
                <a:avLst/>
                <a:gdLst>
                  <a:gd name="T0" fmla="*/ 7 w 12"/>
                  <a:gd name="T1" fmla="*/ 1 h 13"/>
                  <a:gd name="T2" fmla="*/ 7 w 12"/>
                  <a:gd name="T3" fmla="*/ 2 h 13"/>
                  <a:gd name="T4" fmla="*/ 8 w 12"/>
                  <a:gd name="T5" fmla="*/ 3 h 13"/>
                  <a:gd name="T6" fmla="*/ 10 w 12"/>
                  <a:gd name="T7" fmla="*/ 8 h 13"/>
                  <a:gd name="T8" fmla="*/ 9 w 12"/>
                  <a:gd name="T9" fmla="*/ 10 h 13"/>
                  <a:gd name="T10" fmla="*/ 4 w 12"/>
                  <a:gd name="T11" fmla="*/ 11 h 13"/>
                  <a:gd name="T12" fmla="*/ 3 w 12"/>
                  <a:gd name="T13" fmla="*/ 11 h 13"/>
                  <a:gd name="T14" fmla="*/ 2 w 12"/>
                  <a:gd name="T15" fmla="*/ 5 h 13"/>
                  <a:gd name="T16" fmla="*/ 3 w 12"/>
                  <a:gd name="T17" fmla="*/ 4 h 13"/>
                  <a:gd name="T18" fmla="*/ 7 w 12"/>
                  <a:gd name="T19" fmla="*/ 2 h 13"/>
                  <a:gd name="T20" fmla="*/ 7 w 12"/>
                  <a:gd name="T21" fmla="*/ 1 h 13"/>
                  <a:gd name="T22" fmla="*/ 7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2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7 w 12"/>
                  <a:gd name="T39" fmla="*/ 1 h 13"/>
                  <a:gd name="T40" fmla="*/ 7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10" y="4"/>
                      <a:pt x="10" y="6"/>
                      <a:pt x="10" y="8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8" y="11"/>
                      <a:pt x="6" y="12"/>
                      <a:pt x="4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10"/>
                      <a:pt x="1" y="8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2" y="6"/>
                      <a:pt x="11" y="3"/>
                      <a:pt x="9" y="2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35" name="Freeform 127"/>
              <p:cNvSpPr>
                <a:spLocks/>
              </p:cNvSpPr>
              <p:nvPr/>
            </p:nvSpPr>
            <p:spPr bwMode="auto">
              <a:xfrm>
                <a:off x="689" y="1548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8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9" y="2"/>
                      <a:pt x="11" y="5"/>
                      <a:pt x="10" y="8"/>
                    </a:cubicBezTo>
                    <a:cubicBezTo>
                      <a:pt x="9" y="10"/>
                      <a:pt x="6" y="12"/>
                      <a:pt x="4" y="11"/>
                    </a:cubicBezTo>
                    <a:cubicBezTo>
                      <a:pt x="1" y="11"/>
                      <a:pt x="0" y="8"/>
                      <a:pt x="1" y="5"/>
                    </a:cubicBezTo>
                    <a:cubicBezTo>
                      <a:pt x="2" y="2"/>
                      <a:pt x="4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36" name="Freeform 128"/>
              <p:cNvSpPr>
                <a:spLocks/>
              </p:cNvSpPr>
              <p:nvPr/>
            </p:nvSpPr>
            <p:spPr bwMode="auto">
              <a:xfrm>
                <a:off x="689" y="1548"/>
                <a:ext cx="26" cy="30"/>
              </a:xfrm>
              <a:custGeom>
                <a:avLst/>
                <a:gdLst>
                  <a:gd name="T0" fmla="*/ 7 w 11"/>
                  <a:gd name="T1" fmla="*/ 1 h 13"/>
                  <a:gd name="T2" fmla="*/ 7 w 11"/>
                  <a:gd name="T3" fmla="*/ 2 h 13"/>
                  <a:gd name="T4" fmla="*/ 8 w 11"/>
                  <a:gd name="T5" fmla="*/ 2 h 13"/>
                  <a:gd name="T6" fmla="*/ 9 w 11"/>
                  <a:gd name="T7" fmla="*/ 7 h 13"/>
                  <a:gd name="T8" fmla="*/ 8 w 11"/>
                  <a:gd name="T9" fmla="*/ 9 h 13"/>
                  <a:gd name="T10" fmla="*/ 4 w 11"/>
                  <a:gd name="T11" fmla="*/ 11 h 13"/>
                  <a:gd name="T12" fmla="*/ 3 w 11"/>
                  <a:gd name="T13" fmla="*/ 10 h 13"/>
                  <a:gd name="T14" fmla="*/ 1 w 11"/>
                  <a:gd name="T15" fmla="*/ 5 h 13"/>
                  <a:gd name="T16" fmla="*/ 2 w 11"/>
                  <a:gd name="T17" fmla="*/ 3 h 13"/>
                  <a:gd name="T18" fmla="*/ 7 w 11"/>
                  <a:gd name="T19" fmla="*/ 2 h 13"/>
                  <a:gd name="T20" fmla="*/ 7 w 11"/>
                  <a:gd name="T21" fmla="*/ 1 h 13"/>
                  <a:gd name="T22" fmla="*/ 7 w 11"/>
                  <a:gd name="T23" fmla="*/ 0 h 13"/>
                  <a:gd name="T24" fmla="*/ 1 w 11"/>
                  <a:gd name="T25" fmla="*/ 3 h 13"/>
                  <a:gd name="T26" fmla="*/ 0 w 11"/>
                  <a:gd name="T27" fmla="*/ 5 h 13"/>
                  <a:gd name="T28" fmla="*/ 2 w 11"/>
                  <a:gd name="T29" fmla="*/ 11 h 13"/>
                  <a:gd name="T30" fmla="*/ 4 w 11"/>
                  <a:gd name="T31" fmla="*/ 12 h 13"/>
                  <a:gd name="T32" fmla="*/ 9 w 11"/>
                  <a:gd name="T33" fmla="*/ 10 h 13"/>
                  <a:gd name="T34" fmla="*/ 10 w 11"/>
                  <a:gd name="T35" fmla="*/ 8 h 13"/>
                  <a:gd name="T36" fmla="*/ 9 w 11"/>
                  <a:gd name="T37" fmla="*/ 1 h 13"/>
                  <a:gd name="T38" fmla="*/ 7 w 11"/>
                  <a:gd name="T39" fmla="*/ 0 h 13"/>
                  <a:gd name="T40" fmla="*/ 7 w 11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9" y="3"/>
                      <a:pt x="10" y="5"/>
                      <a:pt x="9" y="7"/>
                    </a:cubicBezTo>
                    <a:cubicBezTo>
                      <a:pt x="9" y="8"/>
                      <a:pt x="9" y="9"/>
                      <a:pt x="8" y="9"/>
                    </a:cubicBezTo>
                    <a:cubicBezTo>
                      <a:pt x="7" y="11"/>
                      <a:pt x="6" y="11"/>
                      <a:pt x="4" y="11"/>
                    </a:cubicBezTo>
                    <a:cubicBezTo>
                      <a:pt x="3" y="11"/>
                      <a:pt x="3" y="11"/>
                      <a:pt x="3" y="10"/>
                    </a:cubicBezTo>
                    <a:cubicBezTo>
                      <a:pt x="1" y="9"/>
                      <a:pt x="1" y="7"/>
                      <a:pt x="1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2"/>
                      <a:pt x="5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1" y="3"/>
                    </a:cubicBezTo>
                    <a:cubicBezTo>
                      <a:pt x="1" y="3"/>
                      <a:pt x="1" y="4"/>
                      <a:pt x="0" y="5"/>
                    </a:cubicBezTo>
                    <a:cubicBezTo>
                      <a:pt x="0" y="7"/>
                      <a:pt x="0" y="10"/>
                      <a:pt x="2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9" y="10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1" y="5"/>
                      <a:pt x="10" y="3"/>
                      <a:pt x="9" y="1"/>
                    </a:cubicBezTo>
                    <a:cubicBezTo>
                      <a:pt x="8" y="1"/>
                      <a:pt x="8" y="1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37" name="Freeform 129"/>
              <p:cNvSpPr>
                <a:spLocks/>
              </p:cNvSpPr>
              <p:nvPr/>
            </p:nvSpPr>
            <p:spPr bwMode="auto">
              <a:xfrm>
                <a:off x="739" y="1600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2"/>
                      <a:pt x="11" y="4"/>
                      <a:pt x="10" y="7"/>
                    </a:cubicBezTo>
                    <a:cubicBezTo>
                      <a:pt x="9" y="10"/>
                      <a:pt x="6" y="12"/>
                      <a:pt x="4" y="11"/>
                    </a:cubicBezTo>
                    <a:cubicBezTo>
                      <a:pt x="2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38" name="Freeform 130"/>
              <p:cNvSpPr>
                <a:spLocks/>
              </p:cNvSpPr>
              <p:nvPr/>
            </p:nvSpPr>
            <p:spPr bwMode="auto">
              <a:xfrm>
                <a:off x="739" y="1600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7 w 11"/>
                  <a:gd name="T3" fmla="*/ 1 h 12"/>
                  <a:gd name="T4" fmla="*/ 8 w 11"/>
                  <a:gd name="T5" fmla="*/ 2 h 12"/>
                  <a:gd name="T6" fmla="*/ 10 w 11"/>
                  <a:gd name="T7" fmla="*/ 7 h 12"/>
                  <a:gd name="T8" fmla="*/ 9 w 11"/>
                  <a:gd name="T9" fmla="*/ 9 h 12"/>
                  <a:gd name="T10" fmla="*/ 4 w 11"/>
                  <a:gd name="T11" fmla="*/ 11 h 12"/>
                  <a:gd name="T12" fmla="*/ 3 w 11"/>
                  <a:gd name="T13" fmla="*/ 10 h 12"/>
                  <a:gd name="T14" fmla="*/ 2 w 11"/>
                  <a:gd name="T15" fmla="*/ 5 h 12"/>
                  <a:gd name="T16" fmla="*/ 2 w 11"/>
                  <a:gd name="T17" fmla="*/ 3 h 12"/>
                  <a:gd name="T18" fmla="*/ 7 w 11"/>
                  <a:gd name="T19" fmla="*/ 1 h 12"/>
                  <a:gd name="T20" fmla="*/ 7 w 11"/>
                  <a:gd name="T21" fmla="*/ 1 h 12"/>
                  <a:gd name="T22" fmla="*/ 7 w 11"/>
                  <a:gd name="T23" fmla="*/ 0 h 12"/>
                  <a:gd name="T24" fmla="*/ 2 w 11"/>
                  <a:gd name="T25" fmla="*/ 2 h 12"/>
                  <a:gd name="T26" fmla="*/ 1 w 11"/>
                  <a:gd name="T27" fmla="*/ 5 h 12"/>
                  <a:gd name="T28" fmla="*/ 2 w 11"/>
                  <a:gd name="T29" fmla="*/ 11 h 12"/>
                  <a:gd name="T30" fmla="*/ 4 w 11"/>
                  <a:gd name="T31" fmla="*/ 12 h 12"/>
                  <a:gd name="T32" fmla="*/ 9 w 11"/>
                  <a:gd name="T33" fmla="*/ 10 h 12"/>
                  <a:gd name="T34" fmla="*/ 11 w 11"/>
                  <a:gd name="T35" fmla="*/ 7 h 12"/>
                  <a:gd name="T36" fmla="*/ 9 w 11"/>
                  <a:gd name="T37" fmla="*/ 1 h 12"/>
                  <a:gd name="T38" fmla="*/ 7 w 11"/>
                  <a:gd name="T39" fmla="*/ 0 h 12"/>
                  <a:gd name="T40" fmla="*/ 7 w 11"/>
                  <a:gd name="T4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3"/>
                      <a:pt x="10" y="5"/>
                      <a:pt x="10" y="7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7" y="11"/>
                      <a:pt x="6" y="11"/>
                      <a:pt x="4" y="11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4" y="2"/>
                      <a:pt x="5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10"/>
                      <a:pt x="2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6" y="12"/>
                      <a:pt x="8" y="11"/>
                      <a:pt x="9" y="10"/>
                    </a:cubicBezTo>
                    <a:cubicBezTo>
                      <a:pt x="10" y="9"/>
                      <a:pt x="10" y="8"/>
                      <a:pt x="11" y="7"/>
                    </a:cubicBezTo>
                    <a:cubicBezTo>
                      <a:pt x="11" y="5"/>
                      <a:pt x="11" y="2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39" name="Freeform 131"/>
              <p:cNvSpPr>
                <a:spLocks/>
              </p:cNvSpPr>
              <p:nvPr/>
            </p:nvSpPr>
            <p:spPr bwMode="auto">
              <a:xfrm>
                <a:off x="725" y="1581"/>
                <a:ext cx="23" cy="28"/>
              </a:xfrm>
              <a:custGeom>
                <a:avLst/>
                <a:gdLst>
                  <a:gd name="T0" fmla="*/ 7 w 10"/>
                  <a:gd name="T1" fmla="*/ 0 h 12"/>
                  <a:gd name="T2" fmla="*/ 10 w 10"/>
                  <a:gd name="T3" fmla="*/ 7 h 12"/>
                  <a:gd name="T4" fmla="*/ 4 w 10"/>
                  <a:gd name="T5" fmla="*/ 11 h 12"/>
                  <a:gd name="T6" fmla="*/ 1 w 10"/>
                  <a:gd name="T7" fmla="*/ 4 h 12"/>
                  <a:gd name="T8" fmla="*/ 7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7" y="0"/>
                    </a:moveTo>
                    <a:cubicBezTo>
                      <a:pt x="9" y="1"/>
                      <a:pt x="10" y="4"/>
                      <a:pt x="10" y="7"/>
                    </a:cubicBezTo>
                    <a:cubicBezTo>
                      <a:pt x="9" y="10"/>
                      <a:pt x="6" y="12"/>
                      <a:pt x="4" y="11"/>
                    </a:cubicBezTo>
                    <a:cubicBezTo>
                      <a:pt x="1" y="10"/>
                      <a:pt x="0" y="7"/>
                      <a:pt x="1" y="4"/>
                    </a:cubicBezTo>
                    <a:cubicBezTo>
                      <a:pt x="1" y="1"/>
                      <a:pt x="4" y="0"/>
                      <a:pt x="7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40" name="Freeform 132"/>
              <p:cNvSpPr>
                <a:spLocks/>
              </p:cNvSpPr>
              <p:nvPr/>
            </p:nvSpPr>
            <p:spPr bwMode="auto">
              <a:xfrm>
                <a:off x="722" y="1578"/>
                <a:ext cx="29" cy="31"/>
              </a:xfrm>
              <a:custGeom>
                <a:avLst/>
                <a:gdLst>
                  <a:gd name="T0" fmla="*/ 8 w 12"/>
                  <a:gd name="T1" fmla="*/ 1 h 13"/>
                  <a:gd name="T2" fmla="*/ 8 w 12"/>
                  <a:gd name="T3" fmla="*/ 2 h 13"/>
                  <a:gd name="T4" fmla="*/ 9 w 12"/>
                  <a:gd name="T5" fmla="*/ 2 h 13"/>
                  <a:gd name="T6" fmla="*/ 10 w 12"/>
                  <a:gd name="T7" fmla="*/ 8 h 13"/>
                  <a:gd name="T8" fmla="*/ 9 w 12"/>
                  <a:gd name="T9" fmla="*/ 10 h 13"/>
                  <a:gd name="T10" fmla="*/ 5 w 12"/>
                  <a:gd name="T11" fmla="*/ 11 h 13"/>
                  <a:gd name="T12" fmla="*/ 4 w 12"/>
                  <a:gd name="T13" fmla="*/ 11 h 13"/>
                  <a:gd name="T14" fmla="*/ 2 w 12"/>
                  <a:gd name="T15" fmla="*/ 5 h 13"/>
                  <a:gd name="T16" fmla="*/ 3 w 12"/>
                  <a:gd name="T17" fmla="*/ 4 h 13"/>
                  <a:gd name="T18" fmla="*/ 8 w 12"/>
                  <a:gd name="T19" fmla="*/ 2 h 13"/>
                  <a:gd name="T20" fmla="*/ 8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2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8 w 12"/>
                  <a:gd name="T39" fmla="*/ 1 h 13"/>
                  <a:gd name="T40" fmla="*/ 8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10" y="4"/>
                      <a:pt x="11" y="6"/>
                      <a:pt x="10" y="8"/>
                    </a:cubicBezTo>
                    <a:cubicBezTo>
                      <a:pt x="10" y="8"/>
                      <a:pt x="10" y="9"/>
                      <a:pt x="9" y="10"/>
                    </a:cubicBezTo>
                    <a:cubicBezTo>
                      <a:pt x="8" y="11"/>
                      <a:pt x="6" y="12"/>
                      <a:pt x="5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2" y="10"/>
                      <a:pt x="1" y="7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4" y="2"/>
                      <a:pt x="6" y="1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9" y="12"/>
                      <a:pt x="10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6"/>
                      <a:pt x="11" y="3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41" name="Freeform 133"/>
              <p:cNvSpPr>
                <a:spLocks/>
              </p:cNvSpPr>
              <p:nvPr/>
            </p:nvSpPr>
            <p:spPr bwMode="auto">
              <a:xfrm>
                <a:off x="708" y="1564"/>
                <a:ext cx="24" cy="28"/>
              </a:xfrm>
              <a:custGeom>
                <a:avLst/>
                <a:gdLst>
                  <a:gd name="T0" fmla="*/ 6 w 10"/>
                  <a:gd name="T1" fmla="*/ 0 h 12"/>
                  <a:gd name="T2" fmla="*/ 9 w 10"/>
                  <a:gd name="T3" fmla="*/ 7 h 12"/>
                  <a:gd name="T4" fmla="*/ 3 w 10"/>
                  <a:gd name="T5" fmla="*/ 11 h 12"/>
                  <a:gd name="T6" fmla="*/ 0 w 10"/>
                  <a:gd name="T7" fmla="*/ 4 h 12"/>
                  <a:gd name="T8" fmla="*/ 6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6" y="0"/>
                    </a:moveTo>
                    <a:cubicBezTo>
                      <a:pt x="9" y="1"/>
                      <a:pt x="10" y="4"/>
                      <a:pt x="9" y="7"/>
                    </a:cubicBezTo>
                    <a:cubicBezTo>
                      <a:pt x="9" y="10"/>
                      <a:pt x="6" y="12"/>
                      <a:pt x="3" y="11"/>
                    </a:cubicBezTo>
                    <a:cubicBezTo>
                      <a:pt x="1" y="10"/>
                      <a:pt x="0" y="7"/>
                      <a:pt x="0" y="4"/>
                    </a:cubicBezTo>
                    <a:cubicBezTo>
                      <a:pt x="1" y="1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42" name="Freeform 134"/>
              <p:cNvSpPr>
                <a:spLocks/>
              </p:cNvSpPr>
              <p:nvPr/>
            </p:nvSpPr>
            <p:spPr bwMode="auto">
              <a:xfrm>
                <a:off x="706" y="1562"/>
                <a:ext cx="28" cy="30"/>
              </a:xfrm>
              <a:custGeom>
                <a:avLst/>
                <a:gdLst>
                  <a:gd name="T0" fmla="*/ 7 w 12"/>
                  <a:gd name="T1" fmla="*/ 1 h 13"/>
                  <a:gd name="T2" fmla="*/ 7 w 12"/>
                  <a:gd name="T3" fmla="*/ 2 h 13"/>
                  <a:gd name="T4" fmla="*/ 8 w 12"/>
                  <a:gd name="T5" fmla="*/ 3 h 13"/>
                  <a:gd name="T6" fmla="*/ 10 w 12"/>
                  <a:gd name="T7" fmla="*/ 8 h 13"/>
                  <a:gd name="T8" fmla="*/ 9 w 12"/>
                  <a:gd name="T9" fmla="*/ 10 h 13"/>
                  <a:gd name="T10" fmla="*/ 5 w 12"/>
                  <a:gd name="T11" fmla="*/ 11 h 13"/>
                  <a:gd name="T12" fmla="*/ 3 w 12"/>
                  <a:gd name="T13" fmla="*/ 11 h 13"/>
                  <a:gd name="T14" fmla="*/ 2 w 12"/>
                  <a:gd name="T15" fmla="*/ 5 h 13"/>
                  <a:gd name="T16" fmla="*/ 3 w 12"/>
                  <a:gd name="T17" fmla="*/ 4 h 13"/>
                  <a:gd name="T18" fmla="*/ 7 w 12"/>
                  <a:gd name="T19" fmla="*/ 2 h 13"/>
                  <a:gd name="T20" fmla="*/ 7 w 12"/>
                  <a:gd name="T21" fmla="*/ 1 h 13"/>
                  <a:gd name="T22" fmla="*/ 8 w 12"/>
                  <a:gd name="T23" fmla="*/ 1 h 13"/>
                  <a:gd name="T24" fmla="*/ 2 w 12"/>
                  <a:gd name="T25" fmla="*/ 3 h 13"/>
                  <a:gd name="T26" fmla="*/ 1 w 12"/>
                  <a:gd name="T27" fmla="*/ 5 h 13"/>
                  <a:gd name="T28" fmla="*/ 3 w 12"/>
                  <a:gd name="T29" fmla="*/ 12 h 13"/>
                  <a:gd name="T30" fmla="*/ 4 w 12"/>
                  <a:gd name="T31" fmla="*/ 12 h 13"/>
                  <a:gd name="T32" fmla="*/ 10 w 12"/>
                  <a:gd name="T33" fmla="*/ 10 h 13"/>
                  <a:gd name="T34" fmla="*/ 11 w 12"/>
                  <a:gd name="T35" fmla="*/ 8 h 13"/>
                  <a:gd name="T36" fmla="*/ 9 w 12"/>
                  <a:gd name="T37" fmla="*/ 2 h 13"/>
                  <a:gd name="T38" fmla="*/ 8 w 12"/>
                  <a:gd name="T39" fmla="*/ 1 h 13"/>
                  <a:gd name="T40" fmla="*/ 7 w 12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3">
                    <a:moveTo>
                      <a:pt x="7" y="1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10" y="4"/>
                      <a:pt x="11" y="6"/>
                      <a:pt x="10" y="8"/>
                    </a:cubicBezTo>
                    <a:cubicBezTo>
                      <a:pt x="10" y="8"/>
                      <a:pt x="9" y="9"/>
                      <a:pt x="9" y="10"/>
                    </a:cubicBezTo>
                    <a:cubicBezTo>
                      <a:pt x="8" y="11"/>
                      <a:pt x="6" y="12"/>
                      <a:pt x="5" y="11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2" y="10"/>
                      <a:pt x="1" y="8"/>
                      <a:pt x="2" y="5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4" y="2"/>
                      <a:pt x="6" y="1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0" y="8"/>
                      <a:pt x="1" y="10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6" y="13"/>
                      <a:pt x="9" y="12"/>
                      <a:pt x="10" y="10"/>
                    </a:cubicBezTo>
                    <a:cubicBezTo>
                      <a:pt x="10" y="10"/>
                      <a:pt x="11" y="9"/>
                      <a:pt x="11" y="8"/>
                    </a:cubicBezTo>
                    <a:cubicBezTo>
                      <a:pt x="12" y="6"/>
                      <a:pt x="11" y="3"/>
                      <a:pt x="9" y="2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43" name="Freeform 135"/>
              <p:cNvSpPr>
                <a:spLocks/>
              </p:cNvSpPr>
              <p:nvPr/>
            </p:nvSpPr>
            <p:spPr bwMode="auto">
              <a:xfrm>
                <a:off x="668" y="1536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7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1"/>
                      <a:pt x="11" y="4"/>
                      <a:pt x="10" y="7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0"/>
                      <a:pt x="0" y="7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44" name="Freeform 136"/>
              <p:cNvSpPr>
                <a:spLocks/>
              </p:cNvSpPr>
              <p:nvPr/>
            </p:nvSpPr>
            <p:spPr bwMode="auto">
              <a:xfrm>
                <a:off x="668" y="1536"/>
                <a:ext cx="28" cy="28"/>
              </a:xfrm>
              <a:custGeom>
                <a:avLst/>
                <a:gdLst>
                  <a:gd name="T0" fmla="*/ 7 w 12"/>
                  <a:gd name="T1" fmla="*/ 1 h 12"/>
                  <a:gd name="T2" fmla="*/ 7 w 12"/>
                  <a:gd name="T3" fmla="*/ 1 h 12"/>
                  <a:gd name="T4" fmla="*/ 8 w 12"/>
                  <a:gd name="T5" fmla="*/ 2 h 12"/>
                  <a:gd name="T6" fmla="*/ 10 w 12"/>
                  <a:gd name="T7" fmla="*/ 7 h 12"/>
                  <a:gd name="T8" fmla="*/ 9 w 12"/>
                  <a:gd name="T9" fmla="*/ 9 h 12"/>
                  <a:gd name="T10" fmla="*/ 4 w 12"/>
                  <a:gd name="T11" fmla="*/ 11 h 12"/>
                  <a:gd name="T12" fmla="*/ 3 w 12"/>
                  <a:gd name="T13" fmla="*/ 10 h 12"/>
                  <a:gd name="T14" fmla="*/ 2 w 12"/>
                  <a:gd name="T15" fmla="*/ 5 h 12"/>
                  <a:gd name="T16" fmla="*/ 3 w 12"/>
                  <a:gd name="T17" fmla="*/ 3 h 12"/>
                  <a:gd name="T18" fmla="*/ 7 w 12"/>
                  <a:gd name="T19" fmla="*/ 1 h 12"/>
                  <a:gd name="T20" fmla="*/ 7 w 12"/>
                  <a:gd name="T21" fmla="*/ 1 h 12"/>
                  <a:gd name="T22" fmla="*/ 7 w 12"/>
                  <a:gd name="T23" fmla="*/ 0 h 12"/>
                  <a:gd name="T24" fmla="*/ 2 w 12"/>
                  <a:gd name="T25" fmla="*/ 2 h 12"/>
                  <a:gd name="T26" fmla="*/ 1 w 12"/>
                  <a:gd name="T27" fmla="*/ 4 h 12"/>
                  <a:gd name="T28" fmla="*/ 3 w 12"/>
                  <a:gd name="T29" fmla="*/ 11 h 12"/>
                  <a:gd name="T30" fmla="*/ 4 w 12"/>
                  <a:gd name="T31" fmla="*/ 12 h 12"/>
                  <a:gd name="T32" fmla="*/ 10 w 12"/>
                  <a:gd name="T33" fmla="*/ 10 h 12"/>
                  <a:gd name="T34" fmla="*/ 11 w 12"/>
                  <a:gd name="T35" fmla="*/ 7 h 12"/>
                  <a:gd name="T36" fmla="*/ 9 w 12"/>
                  <a:gd name="T37" fmla="*/ 1 h 12"/>
                  <a:gd name="T38" fmla="*/ 7 w 12"/>
                  <a:gd name="T39" fmla="*/ 0 h 12"/>
                  <a:gd name="T40" fmla="*/ 7 w 12"/>
                  <a:gd name="T4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10" y="3"/>
                      <a:pt x="10" y="5"/>
                      <a:pt x="10" y="7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8" y="10"/>
                      <a:pt x="6" y="11"/>
                      <a:pt x="4" y="11"/>
                    </a:cubicBezTo>
                    <a:cubicBezTo>
                      <a:pt x="4" y="11"/>
                      <a:pt x="4" y="10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4" y="1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7"/>
                      <a:pt x="1" y="10"/>
                      <a:pt x="3" y="11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6" y="12"/>
                      <a:pt x="8" y="11"/>
                      <a:pt x="10" y="10"/>
                    </a:cubicBezTo>
                    <a:cubicBezTo>
                      <a:pt x="10" y="9"/>
                      <a:pt x="11" y="8"/>
                      <a:pt x="11" y="7"/>
                    </a:cubicBezTo>
                    <a:cubicBezTo>
                      <a:pt x="12" y="5"/>
                      <a:pt x="11" y="2"/>
                      <a:pt x="9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45" name="Freeform 137"/>
              <p:cNvSpPr>
                <a:spLocks/>
              </p:cNvSpPr>
              <p:nvPr/>
            </p:nvSpPr>
            <p:spPr bwMode="auto">
              <a:xfrm>
                <a:off x="647" y="1524"/>
                <a:ext cx="26" cy="28"/>
              </a:xfrm>
              <a:custGeom>
                <a:avLst/>
                <a:gdLst>
                  <a:gd name="T0" fmla="*/ 7 w 11"/>
                  <a:gd name="T1" fmla="*/ 1 h 12"/>
                  <a:gd name="T2" fmla="*/ 10 w 11"/>
                  <a:gd name="T3" fmla="*/ 8 h 12"/>
                  <a:gd name="T4" fmla="*/ 4 w 11"/>
                  <a:gd name="T5" fmla="*/ 11 h 12"/>
                  <a:gd name="T6" fmla="*/ 1 w 11"/>
                  <a:gd name="T7" fmla="*/ 5 h 12"/>
                  <a:gd name="T8" fmla="*/ 7 w 11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7" y="1"/>
                    </a:moveTo>
                    <a:cubicBezTo>
                      <a:pt x="10" y="2"/>
                      <a:pt x="11" y="5"/>
                      <a:pt x="10" y="8"/>
                    </a:cubicBezTo>
                    <a:cubicBezTo>
                      <a:pt x="9" y="10"/>
                      <a:pt x="7" y="12"/>
                      <a:pt x="4" y="11"/>
                    </a:cubicBezTo>
                    <a:cubicBezTo>
                      <a:pt x="2" y="11"/>
                      <a:pt x="0" y="8"/>
                      <a:pt x="1" y="5"/>
                    </a:cubicBezTo>
                    <a:cubicBezTo>
                      <a:pt x="2" y="2"/>
                      <a:pt x="5" y="0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46" name="Freeform 138"/>
              <p:cNvSpPr>
                <a:spLocks/>
              </p:cNvSpPr>
              <p:nvPr/>
            </p:nvSpPr>
            <p:spPr bwMode="auto">
              <a:xfrm>
                <a:off x="647" y="1524"/>
                <a:ext cx="26" cy="31"/>
              </a:xfrm>
              <a:custGeom>
                <a:avLst/>
                <a:gdLst>
                  <a:gd name="T0" fmla="*/ 7 w 11"/>
                  <a:gd name="T1" fmla="*/ 1 h 13"/>
                  <a:gd name="T2" fmla="*/ 7 w 11"/>
                  <a:gd name="T3" fmla="*/ 1 h 13"/>
                  <a:gd name="T4" fmla="*/ 8 w 11"/>
                  <a:gd name="T5" fmla="*/ 2 h 13"/>
                  <a:gd name="T6" fmla="*/ 10 w 11"/>
                  <a:gd name="T7" fmla="*/ 7 h 13"/>
                  <a:gd name="T8" fmla="*/ 9 w 11"/>
                  <a:gd name="T9" fmla="*/ 9 h 13"/>
                  <a:gd name="T10" fmla="*/ 4 w 11"/>
                  <a:gd name="T11" fmla="*/ 11 h 13"/>
                  <a:gd name="T12" fmla="*/ 3 w 11"/>
                  <a:gd name="T13" fmla="*/ 10 h 13"/>
                  <a:gd name="T14" fmla="*/ 2 w 11"/>
                  <a:gd name="T15" fmla="*/ 5 h 13"/>
                  <a:gd name="T16" fmla="*/ 3 w 11"/>
                  <a:gd name="T17" fmla="*/ 3 h 13"/>
                  <a:gd name="T18" fmla="*/ 7 w 11"/>
                  <a:gd name="T19" fmla="*/ 1 h 13"/>
                  <a:gd name="T20" fmla="*/ 7 w 11"/>
                  <a:gd name="T21" fmla="*/ 1 h 13"/>
                  <a:gd name="T22" fmla="*/ 7 w 11"/>
                  <a:gd name="T23" fmla="*/ 0 h 13"/>
                  <a:gd name="T24" fmla="*/ 2 w 11"/>
                  <a:gd name="T25" fmla="*/ 3 h 13"/>
                  <a:gd name="T26" fmla="*/ 1 w 11"/>
                  <a:gd name="T27" fmla="*/ 5 h 13"/>
                  <a:gd name="T28" fmla="*/ 3 w 11"/>
                  <a:gd name="T29" fmla="*/ 11 h 13"/>
                  <a:gd name="T30" fmla="*/ 4 w 11"/>
                  <a:gd name="T31" fmla="*/ 12 h 13"/>
                  <a:gd name="T32" fmla="*/ 10 w 11"/>
                  <a:gd name="T33" fmla="*/ 10 h 13"/>
                  <a:gd name="T34" fmla="*/ 11 w 11"/>
                  <a:gd name="T35" fmla="*/ 8 h 13"/>
                  <a:gd name="T36" fmla="*/ 9 w 11"/>
                  <a:gd name="T37" fmla="*/ 1 h 13"/>
                  <a:gd name="T38" fmla="*/ 7 w 11"/>
                  <a:gd name="T39" fmla="*/ 0 h 13"/>
                  <a:gd name="T40" fmla="*/ 7 w 11"/>
                  <a:gd name="T4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10" y="3"/>
                      <a:pt x="10" y="5"/>
                      <a:pt x="10" y="7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8" y="11"/>
                      <a:pt x="6" y="11"/>
                      <a:pt x="4" y="11"/>
                    </a:cubicBezTo>
                    <a:cubicBezTo>
                      <a:pt x="4" y="11"/>
                      <a:pt x="4" y="11"/>
                      <a:pt x="3" y="10"/>
                    </a:cubicBezTo>
                    <a:cubicBezTo>
                      <a:pt x="2" y="9"/>
                      <a:pt x="1" y="7"/>
                      <a:pt x="2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1" y="10"/>
                      <a:pt x="3" y="11"/>
                    </a:cubicBezTo>
                    <a:cubicBezTo>
                      <a:pt x="3" y="12"/>
                      <a:pt x="3" y="12"/>
                      <a:pt x="4" y="12"/>
                    </a:cubicBezTo>
                    <a:cubicBezTo>
                      <a:pt x="6" y="13"/>
                      <a:pt x="8" y="12"/>
                      <a:pt x="10" y="10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5"/>
                      <a:pt x="11" y="3"/>
                      <a:pt x="9" y="1"/>
                    </a:cubicBezTo>
                    <a:cubicBezTo>
                      <a:pt x="9" y="1"/>
                      <a:pt x="8" y="1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47" name="Freeform 139"/>
              <p:cNvSpPr>
                <a:spLocks/>
              </p:cNvSpPr>
              <p:nvPr/>
            </p:nvSpPr>
            <p:spPr bwMode="auto">
              <a:xfrm>
                <a:off x="1180" y="1061"/>
                <a:ext cx="154" cy="163"/>
              </a:xfrm>
              <a:custGeom>
                <a:avLst/>
                <a:gdLst>
                  <a:gd name="T0" fmla="*/ 62 w 65"/>
                  <a:gd name="T1" fmla="*/ 69 h 69"/>
                  <a:gd name="T2" fmla="*/ 45 w 65"/>
                  <a:gd name="T3" fmla="*/ 49 h 69"/>
                  <a:gd name="T4" fmla="*/ 57 w 65"/>
                  <a:gd name="T5" fmla="*/ 50 h 69"/>
                  <a:gd name="T6" fmla="*/ 34 w 65"/>
                  <a:gd name="T7" fmla="*/ 33 h 69"/>
                  <a:gd name="T8" fmla="*/ 50 w 65"/>
                  <a:gd name="T9" fmla="*/ 36 h 69"/>
                  <a:gd name="T10" fmla="*/ 16 w 65"/>
                  <a:gd name="T11" fmla="*/ 18 h 69"/>
                  <a:gd name="T12" fmla="*/ 1 w 65"/>
                  <a:gd name="T13" fmla="*/ 0 h 69"/>
                  <a:gd name="T14" fmla="*/ 39 w 65"/>
                  <a:gd name="T15" fmla="*/ 15 h 69"/>
                  <a:gd name="T16" fmla="*/ 62 w 65"/>
                  <a:gd name="T1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69">
                    <a:moveTo>
                      <a:pt x="62" y="69"/>
                    </a:moveTo>
                    <a:cubicBezTo>
                      <a:pt x="63" y="61"/>
                      <a:pt x="51" y="43"/>
                      <a:pt x="45" y="49"/>
                    </a:cubicBezTo>
                    <a:cubicBezTo>
                      <a:pt x="44" y="45"/>
                      <a:pt x="52" y="42"/>
                      <a:pt x="57" y="50"/>
                    </a:cubicBezTo>
                    <a:cubicBezTo>
                      <a:pt x="60" y="43"/>
                      <a:pt x="40" y="35"/>
                      <a:pt x="34" y="33"/>
                    </a:cubicBezTo>
                    <a:cubicBezTo>
                      <a:pt x="37" y="31"/>
                      <a:pt x="45" y="33"/>
                      <a:pt x="50" y="36"/>
                    </a:cubicBezTo>
                    <a:cubicBezTo>
                      <a:pt x="47" y="26"/>
                      <a:pt x="24" y="26"/>
                      <a:pt x="16" y="18"/>
                    </a:cubicBezTo>
                    <a:cubicBezTo>
                      <a:pt x="43" y="15"/>
                      <a:pt x="0" y="10"/>
                      <a:pt x="1" y="0"/>
                    </a:cubicBezTo>
                    <a:cubicBezTo>
                      <a:pt x="5" y="8"/>
                      <a:pt x="24" y="6"/>
                      <a:pt x="39" y="15"/>
                    </a:cubicBezTo>
                    <a:cubicBezTo>
                      <a:pt x="64" y="31"/>
                      <a:pt x="65" y="52"/>
                      <a:pt x="62" y="6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48" name="Freeform 140"/>
              <p:cNvSpPr>
                <a:spLocks/>
              </p:cNvSpPr>
              <p:nvPr/>
            </p:nvSpPr>
            <p:spPr bwMode="auto">
              <a:xfrm>
                <a:off x="1124" y="1014"/>
                <a:ext cx="130" cy="73"/>
              </a:xfrm>
              <a:custGeom>
                <a:avLst/>
                <a:gdLst>
                  <a:gd name="T0" fmla="*/ 40 w 55"/>
                  <a:gd name="T1" fmla="*/ 11 h 31"/>
                  <a:gd name="T2" fmla="*/ 44 w 55"/>
                  <a:gd name="T3" fmla="*/ 16 h 31"/>
                  <a:gd name="T4" fmla="*/ 55 w 55"/>
                  <a:gd name="T5" fmla="*/ 31 h 31"/>
                  <a:gd name="T6" fmla="*/ 0 w 55"/>
                  <a:gd name="T7" fmla="*/ 3 h 31"/>
                  <a:gd name="T8" fmla="*/ 17 w 55"/>
                  <a:gd name="T9" fmla="*/ 10 h 31"/>
                  <a:gd name="T10" fmla="*/ 8 w 55"/>
                  <a:gd name="T11" fmla="*/ 0 h 31"/>
                  <a:gd name="T12" fmla="*/ 26 w 55"/>
                  <a:gd name="T13" fmla="*/ 12 h 31"/>
                  <a:gd name="T14" fmla="*/ 19 w 55"/>
                  <a:gd name="T15" fmla="*/ 2 h 31"/>
                  <a:gd name="T16" fmla="*/ 38 w 55"/>
                  <a:gd name="T17" fmla="*/ 15 h 31"/>
                  <a:gd name="T18" fmla="*/ 40 w 55"/>
                  <a:gd name="T19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1">
                    <a:moveTo>
                      <a:pt x="40" y="11"/>
                    </a:moveTo>
                    <a:cubicBezTo>
                      <a:pt x="40" y="11"/>
                      <a:pt x="44" y="16"/>
                      <a:pt x="44" y="16"/>
                    </a:cubicBezTo>
                    <a:cubicBezTo>
                      <a:pt x="53" y="26"/>
                      <a:pt x="43" y="22"/>
                      <a:pt x="55" y="31"/>
                    </a:cubicBezTo>
                    <a:cubicBezTo>
                      <a:pt x="29" y="16"/>
                      <a:pt x="33" y="26"/>
                      <a:pt x="0" y="3"/>
                    </a:cubicBezTo>
                    <a:cubicBezTo>
                      <a:pt x="10" y="9"/>
                      <a:pt x="9" y="5"/>
                      <a:pt x="17" y="10"/>
                    </a:cubicBezTo>
                    <a:cubicBezTo>
                      <a:pt x="15" y="6"/>
                      <a:pt x="13" y="5"/>
                      <a:pt x="8" y="0"/>
                    </a:cubicBezTo>
                    <a:cubicBezTo>
                      <a:pt x="13" y="2"/>
                      <a:pt x="21" y="6"/>
                      <a:pt x="26" y="12"/>
                    </a:cubicBezTo>
                    <a:cubicBezTo>
                      <a:pt x="29" y="12"/>
                      <a:pt x="18" y="1"/>
                      <a:pt x="19" y="2"/>
                    </a:cubicBezTo>
                    <a:cubicBezTo>
                      <a:pt x="36" y="11"/>
                      <a:pt x="33" y="11"/>
                      <a:pt x="38" y="15"/>
                    </a:cubicBezTo>
                    <a:cubicBezTo>
                      <a:pt x="39" y="14"/>
                      <a:pt x="40" y="14"/>
                      <a:pt x="40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49" name="Freeform 141"/>
              <p:cNvSpPr>
                <a:spLocks/>
              </p:cNvSpPr>
              <p:nvPr/>
            </p:nvSpPr>
            <p:spPr bwMode="auto">
              <a:xfrm>
                <a:off x="1247" y="1047"/>
                <a:ext cx="96" cy="101"/>
              </a:xfrm>
              <a:custGeom>
                <a:avLst/>
                <a:gdLst>
                  <a:gd name="T0" fmla="*/ 26 w 41"/>
                  <a:gd name="T1" fmla="*/ 0 h 43"/>
                  <a:gd name="T2" fmla="*/ 30 w 41"/>
                  <a:gd name="T3" fmla="*/ 43 h 43"/>
                  <a:gd name="T4" fmla="*/ 0 w 41"/>
                  <a:gd name="T5" fmla="*/ 0 h 43"/>
                  <a:gd name="T6" fmla="*/ 15 w 41"/>
                  <a:gd name="T7" fmla="*/ 13 h 43"/>
                  <a:gd name="T8" fmla="*/ 26 w 41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3">
                    <a:moveTo>
                      <a:pt x="26" y="0"/>
                    </a:moveTo>
                    <a:cubicBezTo>
                      <a:pt x="16" y="17"/>
                      <a:pt x="41" y="31"/>
                      <a:pt x="30" y="43"/>
                    </a:cubicBezTo>
                    <a:cubicBezTo>
                      <a:pt x="37" y="26"/>
                      <a:pt x="0" y="15"/>
                      <a:pt x="0" y="0"/>
                    </a:cubicBezTo>
                    <a:cubicBezTo>
                      <a:pt x="3" y="6"/>
                      <a:pt x="8" y="10"/>
                      <a:pt x="15" y="13"/>
                    </a:cubicBezTo>
                    <a:cubicBezTo>
                      <a:pt x="19" y="12"/>
                      <a:pt x="16" y="5"/>
                      <a:pt x="26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50" name="Freeform 142"/>
              <p:cNvSpPr>
                <a:spLocks/>
              </p:cNvSpPr>
              <p:nvPr/>
            </p:nvSpPr>
            <p:spPr bwMode="auto">
              <a:xfrm>
                <a:off x="1464" y="943"/>
                <a:ext cx="198" cy="92"/>
              </a:xfrm>
              <a:custGeom>
                <a:avLst/>
                <a:gdLst>
                  <a:gd name="T0" fmla="*/ 0 w 84"/>
                  <a:gd name="T1" fmla="*/ 16 h 39"/>
                  <a:gd name="T2" fmla="*/ 24 w 84"/>
                  <a:gd name="T3" fmla="*/ 21 h 39"/>
                  <a:gd name="T4" fmla="*/ 19 w 84"/>
                  <a:gd name="T5" fmla="*/ 12 h 39"/>
                  <a:gd name="T6" fmla="*/ 42 w 84"/>
                  <a:gd name="T7" fmla="*/ 23 h 39"/>
                  <a:gd name="T8" fmla="*/ 35 w 84"/>
                  <a:gd name="T9" fmla="*/ 12 h 39"/>
                  <a:gd name="T10" fmla="*/ 62 w 84"/>
                  <a:gd name="T11" fmla="*/ 30 h 39"/>
                  <a:gd name="T12" fmla="*/ 84 w 84"/>
                  <a:gd name="T13" fmla="*/ 35 h 39"/>
                  <a:gd name="T14" fmla="*/ 58 w 84"/>
                  <a:gd name="T15" fmla="*/ 12 h 39"/>
                  <a:gd name="T16" fmla="*/ 0 w 84"/>
                  <a:gd name="T17" fmla="*/ 1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39">
                    <a:moveTo>
                      <a:pt x="0" y="16"/>
                    </a:moveTo>
                    <a:cubicBezTo>
                      <a:pt x="7" y="13"/>
                      <a:pt x="28" y="14"/>
                      <a:pt x="24" y="21"/>
                    </a:cubicBezTo>
                    <a:cubicBezTo>
                      <a:pt x="28" y="20"/>
                      <a:pt x="28" y="13"/>
                      <a:pt x="19" y="12"/>
                    </a:cubicBezTo>
                    <a:cubicBezTo>
                      <a:pt x="25" y="7"/>
                      <a:pt x="38" y="19"/>
                      <a:pt x="42" y="23"/>
                    </a:cubicBezTo>
                    <a:cubicBezTo>
                      <a:pt x="43" y="20"/>
                      <a:pt x="39" y="14"/>
                      <a:pt x="35" y="12"/>
                    </a:cubicBezTo>
                    <a:cubicBezTo>
                      <a:pt x="45" y="10"/>
                      <a:pt x="52" y="28"/>
                      <a:pt x="62" y="30"/>
                    </a:cubicBezTo>
                    <a:cubicBezTo>
                      <a:pt x="56" y="9"/>
                      <a:pt x="74" y="39"/>
                      <a:pt x="84" y="35"/>
                    </a:cubicBezTo>
                    <a:cubicBezTo>
                      <a:pt x="74" y="35"/>
                      <a:pt x="70" y="19"/>
                      <a:pt x="58" y="12"/>
                    </a:cubicBezTo>
                    <a:cubicBezTo>
                      <a:pt x="35" y="0"/>
                      <a:pt x="15" y="7"/>
                      <a:pt x="0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51" name="Freeform 143"/>
              <p:cNvSpPr>
                <a:spLocks/>
              </p:cNvSpPr>
              <p:nvPr/>
            </p:nvSpPr>
            <p:spPr bwMode="auto">
              <a:xfrm>
                <a:off x="1615" y="981"/>
                <a:ext cx="102" cy="73"/>
              </a:xfrm>
              <a:custGeom>
                <a:avLst/>
                <a:gdLst>
                  <a:gd name="T0" fmla="*/ 23 w 43"/>
                  <a:gd name="T1" fmla="*/ 4 h 31"/>
                  <a:gd name="T2" fmla="*/ 17 w 43"/>
                  <a:gd name="T3" fmla="*/ 2 h 31"/>
                  <a:gd name="T4" fmla="*/ 0 w 43"/>
                  <a:gd name="T5" fmla="*/ 0 h 31"/>
                  <a:gd name="T6" fmla="*/ 42 w 43"/>
                  <a:gd name="T7" fmla="*/ 31 h 31"/>
                  <a:gd name="T8" fmla="*/ 31 w 43"/>
                  <a:gd name="T9" fmla="*/ 20 h 31"/>
                  <a:gd name="T10" fmla="*/ 43 w 43"/>
                  <a:gd name="T11" fmla="*/ 23 h 31"/>
                  <a:gd name="T12" fmla="*/ 27 w 43"/>
                  <a:gd name="T13" fmla="*/ 14 h 31"/>
                  <a:gd name="T14" fmla="*/ 38 w 43"/>
                  <a:gd name="T15" fmla="*/ 15 h 31"/>
                  <a:gd name="T16" fmla="*/ 19 w 43"/>
                  <a:gd name="T17" fmla="*/ 7 h 31"/>
                  <a:gd name="T18" fmla="*/ 23 w 43"/>
                  <a:gd name="T19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31">
                    <a:moveTo>
                      <a:pt x="23" y="4"/>
                    </a:moveTo>
                    <a:cubicBezTo>
                      <a:pt x="23" y="3"/>
                      <a:pt x="17" y="2"/>
                      <a:pt x="17" y="2"/>
                    </a:cubicBezTo>
                    <a:cubicBezTo>
                      <a:pt x="5" y="0"/>
                      <a:pt x="12" y="5"/>
                      <a:pt x="0" y="0"/>
                    </a:cubicBezTo>
                    <a:cubicBezTo>
                      <a:pt x="22" y="14"/>
                      <a:pt x="11" y="15"/>
                      <a:pt x="42" y="31"/>
                    </a:cubicBezTo>
                    <a:cubicBezTo>
                      <a:pt x="34" y="26"/>
                      <a:pt x="38" y="24"/>
                      <a:pt x="31" y="20"/>
                    </a:cubicBezTo>
                    <a:cubicBezTo>
                      <a:pt x="36" y="20"/>
                      <a:pt x="37" y="21"/>
                      <a:pt x="43" y="23"/>
                    </a:cubicBezTo>
                    <a:cubicBezTo>
                      <a:pt x="40" y="20"/>
                      <a:pt x="33" y="16"/>
                      <a:pt x="27" y="14"/>
                    </a:cubicBezTo>
                    <a:cubicBezTo>
                      <a:pt x="25" y="12"/>
                      <a:pt x="39" y="16"/>
                      <a:pt x="38" y="15"/>
                    </a:cubicBezTo>
                    <a:cubicBezTo>
                      <a:pt x="24" y="6"/>
                      <a:pt x="25" y="9"/>
                      <a:pt x="19" y="7"/>
                    </a:cubicBezTo>
                    <a:cubicBezTo>
                      <a:pt x="21" y="5"/>
                      <a:pt x="20" y="5"/>
                      <a:pt x="2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52" name="Freeform 144"/>
              <p:cNvSpPr>
                <a:spLocks/>
              </p:cNvSpPr>
              <p:nvPr/>
            </p:nvSpPr>
            <p:spPr bwMode="auto">
              <a:xfrm>
                <a:off x="1537" y="922"/>
                <a:ext cx="118" cy="63"/>
              </a:xfrm>
              <a:custGeom>
                <a:avLst/>
                <a:gdLst>
                  <a:gd name="T0" fmla="*/ 41 w 50"/>
                  <a:gd name="T1" fmla="*/ 0 h 27"/>
                  <a:gd name="T2" fmla="*/ 0 w 50"/>
                  <a:gd name="T3" fmla="*/ 15 h 27"/>
                  <a:gd name="T4" fmla="*/ 50 w 50"/>
                  <a:gd name="T5" fmla="*/ 20 h 27"/>
                  <a:gd name="T6" fmla="*/ 33 w 50"/>
                  <a:gd name="T7" fmla="*/ 14 h 27"/>
                  <a:gd name="T8" fmla="*/ 41 w 50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7">
                    <a:moveTo>
                      <a:pt x="41" y="0"/>
                    </a:moveTo>
                    <a:cubicBezTo>
                      <a:pt x="29" y="15"/>
                      <a:pt x="8" y="2"/>
                      <a:pt x="0" y="15"/>
                    </a:cubicBezTo>
                    <a:cubicBezTo>
                      <a:pt x="13" y="3"/>
                      <a:pt x="35" y="27"/>
                      <a:pt x="50" y="20"/>
                    </a:cubicBezTo>
                    <a:cubicBezTo>
                      <a:pt x="42" y="20"/>
                      <a:pt x="38" y="18"/>
                      <a:pt x="33" y="14"/>
                    </a:cubicBezTo>
                    <a:cubicBezTo>
                      <a:pt x="32" y="11"/>
                      <a:pt x="40" y="10"/>
                      <a:pt x="4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53" name="Freeform 145"/>
              <p:cNvSpPr>
                <a:spLocks/>
              </p:cNvSpPr>
              <p:nvPr/>
            </p:nvSpPr>
            <p:spPr bwMode="auto">
              <a:xfrm>
                <a:off x="1490" y="1115"/>
                <a:ext cx="127" cy="156"/>
              </a:xfrm>
              <a:custGeom>
                <a:avLst/>
                <a:gdLst>
                  <a:gd name="T0" fmla="*/ 13 w 54"/>
                  <a:gd name="T1" fmla="*/ 1 h 66"/>
                  <a:gd name="T2" fmla="*/ 46 w 54"/>
                  <a:gd name="T3" fmla="*/ 18 h 66"/>
                  <a:gd name="T4" fmla="*/ 38 w 54"/>
                  <a:gd name="T5" fmla="*/ 57 h 66"/>
                  <a:gd name="T6" fmla="*/ 15 w 54"/>
                  <a:gd name="T7" fmla="*/ 59 h 66"/>
                  <a:gd name="T8" fmla="*/ 4 w 54"/>
                  <a:gd name="T9" fmla="*/ 49 h 66"/>
                  <a:gd name="T10" fmla="*/ 4 w 54"/>
                  <a:gd name="T11" fmla="*/ 29 h 66"/>
                  <a:gd name="T12" fmla="*/ 25 w 54"/>
                  <a:gd name="T13" fmla="*/ 24 h 66"/>
                  <a:gd name="T14" fmla="*/ 30 w 54"/>
                  <a:gd name="T15" fmla="*/ 44 h 66"/>
                  <a:gd name="T16" fmla="*/ 12 w 54"/>
                  <a:gd name="T17" fmla="*/ 38 h 66"/>
                  <a:gd name="T18" fmla="*/ 13 w 54"/>
                  <a:gd name="T19" fmla="*/ 39 h 66"/>
                  <a:gd name="T20" fmla="*/ 31 w 54"/>
                  <a:gd name="T21" fmla="*/ 41 h 66"/>
                  <a:gd name="T22" fmla="*/ 20 w 54"/>
                  <a:gd name="T23" fmla="*/ 23 h 66"/>
                  <a:gd name="T24" fmla="*/ 2 w 54"/>
                  <a:gd name="T25" fmla="*/ 36 h 66"/>
                  <a:gd name="T26" fmla="*/ 12 w 54"/>
                  <a:gd name="T27" fmla="*/ 57 h 66"/>
                  <a:gd name="T28" fmla="*/ 50 w 54"/>
                  <a:gd name="T29" fmla="*/ 39 h 66"/>
                  <a:gd name="T30" fmla="*/ 23 w 54"/>
                  <a:gd name="T31" fmla="*/ 3 h 66"/>
                  <a:gd name="T32" fmla="*/ 14 w 54"/>
                  <a:gd name="T33" fmla="*/ 2 h 66"/>
                  <a:gd name="T34" fmla="*/ 13 w 54"/>
                  <a:gd name="T35" fmla="*/ 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66">
                    <a:moveTo>
                      <a:pt x="13" y="1"/>
                    </a:moveTo>
                    <a:cubicBezTo>
                      <a:pt x="26" y="0"/>
                      <a:pt x="39" y="7"/>
                      <a:pt x="46" y="18"/>
                    </a:cubicBezTo>
                    <a:cubicBezTo>
                      <a:pt x="54" y="31"/>
                      <a:pt x="52" y="48"/>
                      <a:pt x="38" y="57"/>
                    </a:cubicBezTo>
                    <a:cubicBezTo>
                      <a:pt x="31" y="61"/>
                      <a:pt x="23" y="62"/>
                      <a:pt x="15" y="59"/>
                    </a:cubicBezTo>
                    <a:cubicBezTo>
                      <a:pt x="10" y="57"/>
                      <a:pt x="6" y="53"/>
                      <a:pt x="4" y="49"/>
                    </a:cubicBezTo>
                    <a:cubicBezTo>
                      <a:pt x="0" y="43"/>
                      <a:pt x="0" y="35"/>
                      <a:pt x="4" y="29"/>
                    </a:cubicBezTo>
                    <a:cubicBezTo>
                      <a:pt x="9" y="22"/>
                      <a:pt x="18" y="20"/>
                      <a:pt x="25" y="24"/>
                    </a:cubicBezTo>
                    <a:cubicBezTo>
                      <a:pt x="33" y="28"/>
                      <a:pt x="36" y="38"/>
                      <a:pt x="30" y="44"/>
                    </a:cubicBezTo>
                    <a:cubicBezTo>
                      <a:pt x="24" y="51"/>
                      <a:pt x="13" y="46"/>
                      <a:pt x="12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4" y="49"/>
                      <a:pt x="27" y="47"/>
                      <a:pt x="31" y="41"/>
                    </a:cubicBezTo>
                    <a:cubicBezTo>
                      <a:pt x="36" y="33"/>
                      <a:pt x="28" y="24"/>
                      <a:pt x="20" y="23"/>
                    </a:cubicBezTo>
                    <a:cubicBezTo>
                      <a:pt x="12" y="22"/>
                      <a:pt x="4" y="28"/>
                      <a:pt x="2" y="36"/>
                    </a:cubicBezTo>
                    <a:cubicBezTo>
                      <a:pt x="0" y="44"/>
                      <a:pt x="5" y="53"/>
                      <a:pt x="12" y="57"/>
                    </a:cubicBezTo>
                    <a:cubicBezTo>
                      <a:pt x="28" y="66"/>
                      <a:pt x="46" y="54"/>
                      <a:pt x="50" y="39"/>
                    </a:cubicBezTo>
                    <a:cubicBezTo>
                      <a:pt x="54" y="23"/>
                      <a:pt x="40" y="7"/>
                      <a:pt x="23" y="3"/>
                    </a:cubicBezTo>
                    <a:cubicBezTo>
                      <a:pt x="20" y="2"/>
                      <a:pt x="17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54" name="Freeform 146"/>
              <p:cNvSpPr>
                <a:spLocks/>
              </p:cNvSpPr>
              <p:nvPr/>
            </p:nvSpPr>
            <p:spPr bwMode="auto">
              <a:xfrm>
                <a:off x="1700" y="830"/>
                <a:ext cx="423" cy="155"/>
              </a:xfrm>
              <a:custGeom>
                <a:avLst/>
                <a:gdLst>
                  <a:gd name="T0" fmla="*/ 179 w 179"/>
                  <a:gd name="T1" fmla="*/ 24 h 66"/>
                  <a:gd name="T2" fmla="*/ 142 w 179"/>
                  <a:gd name="T3" fmla="*/ 5 h 66"/>
                  <a:gd name="T4" fmla="*/ 93 w 179"/>
                  <a:gd name="T5" fmla="*/ 24 h 66"/>
                  <a:gd name="T6" fmla="*/ 0 w 179"/>
                  <a:gd name="T7" fmla="*/ 47 h 66"/>
                  <a:gd name="T8" fmla="*/ 0 w 179"/>
                  <a:gd name="T9" fmla="*/ 47 h 66"/>
                  <a:gd name="T10" fmla="*/ 90 w 179"/>
                  <a:gd name="T11" fmla="*/ 23 h 66"/>
                  <a:gd name="T12" fmla="*/ 139 w 179"/>
                  <a:gd name="T13" fmla="*/ 1 h 66"/>
                  <a:gd name="T14" fmla="*/ 178 w 179"/>
                  <a:gd name="T15" fmla="*/ 20 h 66"/>
                  <a:gd name="T16" fmla="*/ 179 w 179"/>
                  <a:gd name="T17" fmla="*/ 2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66">
                    <a:moveTo>
                      <a:pt x="179" y="24"/>
                    </a:moveTo>
                    <a:cubicBezTo>
                      <a:pt x="173" y="9"/>
                      <a:pt x="157" y="5"/>
                      <a:pt x="142" y="5"/>
                    </a:cubicBezTo>
                    <a:cubicBezTo>
                      <a:pt x="124" y="5"/>
                      <a:pt x="108" y="14"/>
                      <a:pt x="93" y="24"/>
                    </a:cubicBezTo>
                    <a:cubicBezTo>
                      <a:pt x="69" y="42"/>
                      <a:pt x="32" y="66"/>
                      <a:pt x="0" y="47"/>
                    </a:cubicBezTo>
                    <a:cubicBezTo>
                      <a:pt x="0" y="46"/>
                      <a:pt x="1" y="47"/>
                      <a:pt x="0" y="47"/>
                    </a:cubicBezTo>
                    <a:cubicBezTo>
                      <a:pt x="30" y="65"/>
                      <a:pt x="67" y="40"/>
                      <a:pt x="90" y="23"/>
                    </a:cubicBezTo>
                    <a:cubicBezTo>
                      <a:pt x="105" y="12"/>
                      <a:pt x="121" y="2"/>
                      <a:pt x="139" y="1"/>
                    </a:cubicBezTo>
                    <a:cubicBezTo>
                      <a:pt x="155" y="0"/>
                      <a:pt x="173" y="4"/>
                      <a:pt x="178" y="20"/>
                    </a:cubicBezTo>
                    <a:cubicBezTo>
                      <a:pt x="179" y="22"/>
                      <a:pt x="178" y="23"/>
                      <a:pt x="179" y="2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55" name="Freeform 147"/>
              <p:cNvSpPr>
                <a:spLocks/>
              </p:cNvSpPr>
              <p:nvPr/>
            </p:nvSpPr>
            <p:spPr bwMode="auto">
              <a:xfrm>
                <a:off x="2163" y="992"/>
                <a:ext cx="19" cy="64"/>
              </a:xfrm>
              <a:custGeom>
                <a:avLst/>
                <a:gdLst>
                  <a:gd name="T0" fmla="*/ 8 w 8"/>
                  <a:gd name="T1" fmla="*/ 27 h 27"/>
                  <a:gd name="T2" fmla="*/ 5 w 8"/>
                  <a:gd name="T3" fmla="*/ 26 h 27"/>
                  <a:gd name="T4" fmla="*/ 1 w 8"/>
                  <a:gd name="T5" fmla="*/ 21 h 27"/>
                  <a:gd name="T6" fmla="*/ 3 w 8"/>
                  <a:gd name="T7" fmla="*/ 11 h 27"/>
                  <a:gd name="T8" fmla="*/ 4 w 8"/>
                  <a:gd name="T9" fmla="*/ 7 h 27"/>
                  <a:gd name="T10" fmla="*/ 4 w 8"/>
                  <a:gd name="T11" fmla="*/ 4 h 27"/>
                  <a:gd name="T12" fmla="*/ 2 w 8"/>
                  <a:gd name="T13" fmla="*/ 2 h 27"/>
                  <a:gd name="T14" fmla="*/ 0 w 8"/>
                  <a:gd name="T15" fmla="*/ 1 h 27"/>
                  <a:gd name="T16" fmla="*/ 2 w 8"/>
                  <a:gd name="T17" fmla="*/ 1 h 27"/>
                  <a:gd name="T18" fmla="*/ 4 w 8"/>
                  <a:gd name="T19" fmla="*/ 6 h 27"/>
                  <a:gd name="T20" fmla="*/ 2 w 8"/>
                  <a:gd name="T21" fmla="*/ 16 h 27"/>
                  <a:gd name="T22" fmla="*/ 2 w 8"/>
                  <a:gd name="T23" fmla="*/ 22 h 27"/>
                  <a:gd name="T24" fmla="*/ 4 w 8"/>
                  <a:gd name="T25" fmla="*/ 25 h 27"/>
                  <a:gd name="T26" fmla="*/ 8 w 8"/>
                  <a:gd name="T2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7">
                    <a:moveTo>
                      <a:pt x="8" y="27"/>
                    </a:moveTo>
                    <a:cubicBezTo>
                      <a:pt x="8" y="27"/>
                      <a:pt x="7" y="27"/>
                      <a:pt x="5" y="26"/>
                    </a:cubicBezTo>
                    <a:cubicBezTo>
                      <a:pt x="4" y="25"/>
                      <a:pt x="2" y="24"/>
                      <a:pt x="1" y="21"/>
                    </a:cubicBezTo>
                    <a:cubicBezTo>
                      <a:pt x="1" y="19"/>
                      <a:pt x="1" y="15"/>
                      <a:pt x="3" y="11"/>
                    </a:cubicBezTo>
                    <a:cubicBezTo>
                      <a:pt x="3" y="10"/>
                      <a:pt x="4" y="8"/>
                      <a:pt x="4" y="7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2" y="1"/>
                    </a:cubicBezTo>
                    <a:cubicBezTo>
                      <a:pt x="3" y="2"/>
                      <a:pt x="5" y="3"/>
                      <a:pt x="4" y="6"/>
                    </a:cubicBezTo>
                    <a:cubicBezTo>
                      <a:pt x="5" y="8"/>
                      <a:pt x="3" y="12"/>
                      <a:pt x="2" y="16"/>
                    </a:cubicBezTo>
                    <a:cubicBezTo>
                      <a:pt x="1" y="19"/>
                      <a:pt x="1" y="21"/>
                      <a:pt x="2" y="22"/>
                    </a:cubicBezTo>
                    <a:cubicBezTo>
                      <a:pt x="2" y="23"/>
                      <a:pt x="2" y="24"/>
                      <a:pt x="4" y="25"/>
                    </a:cubicBezTo>
                    <a:cubicBezTo>
                      <a:pt x="5" y="26"/>
                      <a:pt x="6" y="27"/>
                      <a:pt x="8" y="27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56" name="Freeform 148"/>
              <p:cNvSpPr>
                <a:spLocks/>
              </p:cNvSpPr>
              <p:nvPr/>
            </p:nvSpPr>
            <p:spPr bwMode="auto">
              <a:xfrm>
                <a:off x="2163" y="992"/>
                <a:ext cx="19" cy="64"/>
              </a:xfrm>
              <a:custGeom>
                <a:avLst/>
                <a:gdLst>
                  <a:gd name="T0" fmla="*/ 8 w 8"/>
                  <a:gd name="T1" fmla="*/ 27 h 27"/>
                  <a:gd name="T2" fmla="*/ 8 w 8"/>
                  <a:gd name="T3" fmla="*/ 27 h 27"/>
                  <a:gd name="T4" fmla="*/ 7 w 8"/>
                  <a:gd name="T5" fmla="*/ 27 h 27"/>
                  <a:gd name="T6" fmla="*/ 1 w 8"/>
                  <a:gd name="T7" fmla="*/ 22 h 27"/>
                  <a:gd name="T8" fmla="*/ 3 w 8"/>
                  <a:gd name="T9" fmla="*/ 11 h 27"/>
                  <a:gd name="T10" fmla="*/ 4 w 8"/>
                  <a:gd name="T11" fmla="*/ 4 h 27"/>
                  <a:gd name="T12" fmla="*/ 2 w 8"/>
                  <a:gd name="T13" fmla="*/ 2 h 27"/>
                  <a:gd name="T14" fmla="*/ 1 w 8"/>
                  <a:gd name="T15" fmla="*/ 1 h 27"/>
                  <a:gd name="T16" fmla="*/ 0 w 8"/>
                  <a:gd name="T17" fmla="*/ 1 h 27"/>
                  <a:gd name="T18" fmla="*/ 0 w 8"/>
                  <a:gd name="T19" fmla="*/ 1 h 27"/>
                  <a:gd name="T20" fmla="*/ 0 w 8"/>
                  <a:gd name="T21" fmla="*/ 1 h 27"/>
                  <a:gd name="T22" fmla="*/ 0 w 8"/>
                  <a:gd name="T23" fmla="*/ 1 h 27"/>
                  <a:gd name="T24" fmla="*/ 0 w 8"/>
                  <a:gd name="T25" fmla="*/ 1 h 27"/>
                  <a:gd name="T26" fmla="*/ 0 w 8"/>
                  <a:gd name="T27" fmla="*/ 1 h 27"/>
                  <a:gd name="T28" fmla="*/ 0 w 8"/>
                  <a:gd name="T29" fmla="*/ 1 h 27"/>
                  <a:gd name="T30" fmla="*/ 0 w 8"/>
                  <a:gd name="T31" fmla="*/ 1 h 27"/>
                  <a:gd name="T32" fmla="*/ 0 w 8"/>
                  <a:gd name="T33" fmla="*/ 1 h 27"/>
                  <a:gd name="T34" fmla="*/ 0 w 8"/>
                  <a:gd name="T35" fmla="*/ 1 h 27"/>
                  <a:gd name="T36" fmla="*/ 0 w 8"/>
                  <a:gd name="T37" fmla="*/ 1 h 27"/>
                  <a:gd name="T38" fmla="*/ 0 w 8"/>
                  <a:gd name="T39" fmla="*/ 1 h 27"/>
                  <a:gd name="T40" fmla="*/ 0 w 8"/>
                  <a:gd name="T41" fmla="*/ 1 h 27"/>
                  <a:gd name="T42" fmla="*/ 0 w 8"/>
                  <a:gd name="T43" fmla="*/ 1 h 27"/>
                  <a:gd name="T44" fmla="*/ 0 w 8"/>
                  <a:gd name="T45" fmla="*/ 1 h 27"/>
                  <a:gd name="T46" fmla="*/ 0 w 8"/>
                  <a:gd name="T47" fmla="*/ 1 h 27"/>
                  <a:gd name="T48" fmla="*/ 0 w 8"/>
                  <a:gd name="T49" fmla="*/ 1 h 27"/>
                  <a:gd name="T50" fmla="*/ 0 w 8"/>
                  <a:gd name="T51" fmla="*/ 1 h 27"/>
                  <a:gd name="T52" fmla="*/ 0 w 8"/>
                  <a:gd name="T53" fmla="*/ 1 h 27"/>
                  <a:gd name="T54" fmla="*/ 0 w 8"/>
                  <a:gd name="T55" fmla="*/ 1 h 27"/>
                  <a:gd name="T56" fmla="*/ 1 w 8"/>
                  <a:gd name="T57" fmla="*/ 1 h 27"/>
                  <a:gd name="T58" fmla="*/ 4 w 8"/>
                  <a:gd name="T59" fmla="*/ 4 h 27"/>
                  <a:gd name="T60" fmla="*/ 2 w 8"/>
                  <a:gd name="T61" fmla="*/ 16 h 27"/>
                  <a:gd name="T62" fmla="*/ 2 w 8"/>
                  <a:gd name="T63" fmla="*/ 22 h 27"/>
                  <a:gd name="T64" fmla="*/ 2 w 8"/>
                  <a:gd name="T65" fmla="*/ 22 h 27"/>
                  <a:gd name="T66" fmla="*/ 8 w 8"/>
                  <a:gd name="T67" fmla="*/ 27 h 27"/>
                  <a:gd name="T68" fmla="*/ 8 w 8"/>
                  <a:gd name="T69" fmla="*/ 27 h 27"/>
                  <a:gd name="T70" fmla="*/ 8 w 8"/>
                  <a:gd name="T71" fmla="*/ 27 h 27"/>
                  <a:gd name="T72" fmla="*/ 2 w 8"/>
                  <a:gd name="T73" fmla="*/ 22 h 27"/>
                  <a:gd name="T74" fmla="*/ 2 w 8"/>
                  <a:gd name="T75" fmla="*/ 22 h 27"/>
                  <a:gd name="T76" fmla="*/ 2 w 8"/>
                  <a:gd name="T77" fmla="*/ 16 h 27"/>
                  <a:gd name="T78" fmla="*/ 4 w 8"/>
                  <a:gd name="T79" fmla="*/ 4 h 27"/>
                  <a:gd name="T80" fmla="*/ 1 w 8"/>
                  <a:gd name="T81" fmla="*/ 1 h 27"/>
                  <a:gd name="T82" fmla="*/ 0 w 8"/>
                  <a:gd name="T83" fmla="*/ 0 h 27"/>
                  <a:gd name="T84" fmla="*/ 0 w 8"/>
                  <a:gd name="T85" fmla="*/ 1 h 27"/>
                  <a:gd name="T86" fmla="*/ 0 w 8"/>
                  <a:gd name="T87" fmla="*/ 1 h 27"/>
                  <a:gd name="T88" fmla="*/ 0 w 8"/>
                  <a:gd name="T89" fmla="*/ 1 h 27"/>
                  <a:gd name="T90" fmla="*/ 0 w 8"/>
                  <a:gd name="T91" fmla="*/ 1 h 27"/>
                  <a:gd name="T92" fmla="*/ 2 w 8"/>
                  <a:gd name="T93" fmla="*/ 2 h 27"/>
                  <a:gd name="T94" fmla="*/ 4 w 8"/>
                  <a:gd name="T95" fmla="*/ 4 h 27"/>
                  <a:gd name="T96" fmla="*/ 3 w 8"/>
                  <a:gd name="T97" fmla="*/ 11 h 27"/>
                  <a:gd name="T98" fmla="*/ 1 w 8"/>
                  <a:gd name="T99" fmla="*/ 22 h 27"/>
                  <a:gd name="T100" fmla="*/ 7 w 8"/>
                  <a:gd name="T101" fmla="*/ 27 h 27"/>
                  <a:gd name="T102" fmla="*/ 8 w 8"/>
                  <a:gd name="T103" fmla="*/ 27 h 27"/>
                  <a:gd name="T104" fmla="*/ 8 w 8"/>
                  <a:gd name="T105" fmla="*/ 27 h 27"/>
                  <a:gd name="T106" fmla="*/ 8 w 8"/>
                  <a:gd name="T107" fmla="*/ 27 h 27"/>
                  <a:gd name="T108" fmla="*/ 8 w 8"/>
                  <a:gd name="T109" fmla="*/ 27 h 27"/>
                  <a:gd name="T110" fmla="*/ 8 w 8"/>
                  <a:gd name="T111" fmla="*/ 27 h 27"/>
                  <a:gd name="T112" fmla="*/ 8 w 8"/>
                  <a:gd name="T113" fmla="*/ 27 h 27"/>
                  <a:gd name="T114" fmla="*/ 8 w 8"/>
                  <a:gd name="T115" fmla="*/ 27 h 27"/>
                  <a:gd name="T116" fmla="*/ 8 w 8"/>
                  <a:gd name="T117" fmla="*/ 27 h 27"/>
                  <a:gd name="T118" fmla="*/ 8 w 8"/>
                  <a:gd name="T119" fmla="*/ 27 h 27"/>
                  <a:gd name="T120" fmla="*/ 8 w 8"/>
                  <a:gd name="T121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" h="27">
                    <a:moveTo>
                      <a:pt x="8" y="27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7"/>
                      <a:pt x="7" y="27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2" y="24"/>
                      <a:pt x="1" y="22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19"/>
                      <a:pt x="1" y="15"/>
                      <a:pt x="3" y="11"/>
                    </a:cubicBezTo>
                    <a:cubicBezTo>
                      <a:pt x="3" y="10"/>
                      <a:pt x="4" y="8"/>
                      <a:pt x="4" y="7"/>
                    </a:cubicBezTo>
                    <a:cubicBezTo>
                      <a:pt x="4" y="6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3" y="2"/>
                      <a:pt x="4" y="3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8"/>
                      <a:pt x="3" y="12"/>
                      <a:pt x="2" y="16"/>
                    </a:cubicBezTo>
                    <a:cubicBezTo>
                      <a:pt x="1" y="19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4"/>
                      <a:pt x="4" y="25"/>
                    </a:cubicBezTo>
                    <a:cubicBezTo>
                      <a:pt x="5" y="26"/>
                      <a:pt x="6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7"/>
                      <a:pt x="5" y="26"/>
                      <a:pt x="4" y="25"/>
                    </a:cubicBezTo>
                    <a:cubicBezTo>
                      <a:pt x="2" y="24"/>
                      <a:pt x="2" y="23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1"/>
                      <a:pt x="1" y="19"/>
                      <a:pt x="2" y="16"/>
                    </a:cubicBezTo>
                    <a:cubicBezTo>
                      <a:pt x="3" y="12"/>
                      <a:pt x="5" y="8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4" y="3"/>
                      <a:pt x="3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8"/>
                      <a:pt x="3" y="10"/>
                      <a:pt x="3" y="11"/>
                    </a:cubicBezTo>
                    <a:cubicBezTo>
                      <a:pt x="1" y="15"/>
                      <a:pt x="1" y="19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2" y="24"/>
                      <a:pt x="4" y="25"/>
                      <a:pt x="5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57" name="Freeform 149"/>
              <p:cNvSpPr>
                <a:spLocks/>
              </p:cNvSpPr>
              <p:nvPr/>
            </p:nvSpPr>
            <p:spPr bwMode="auto">
              <a:xfrm>
                <a:off x="2168" y="1028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1 h 2"/>
                  <a:gd name="T4" fmla="*/ 2 w 2"/>
                  <a:gd name="T5" fmla="*/ 1 h 2"/>
                  <a:gd name="T6" fmla="*/ 1 w 2"/>
                  <a:gd name="T7" fmla="*/ 2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58" name="Freeform 150"/>
              <p:cNvSpPr>
                <a:spLocks/>
              </p:cNvSpPr>
              <p:nvPr/>
            </p:nvSpPr>
            <p:spPr bwMode="auto">
              <a:xfrm>
                <a:off x="2168" y="1028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2 h 2"/>
                  <a:gd name="T16" fmla="*/ 1 w 2"/>
                  <a:gd name="T17" fmla="*/ 2 h 2"/>
                  <a:gd name="T18" fmla="*/ 0 w 2"/>
                  <a:gd name="T19" fmla="*/ 2 h 2"/>
                  <a:gd name="T20" fmla="*/ 0 w 2"/>
                  <a:gd name="T21" fmla="*/ 2 h 2"/>
                  <a:gd name="T22" fmla="*/ 0 w 2"/>
                  <a:gd name="T23" fmla="*/ 2 h 2"/>
                  <a:gd name="T24" fmla="*/ 1 w 2"/>
                  <a:gd name="T25" fmla="*/ 2 h 2"/>
                  <a:gd name="T26" fmla="*/ 1 w 2"/>
                  <a:gd name="T27" fmla="*/ 2 h 2"/>
                  <a:gd name="T28" fmla="*/ 2 w 2"/>
                  <a:gd name="T29" fmla="*/ 1 h 2"/>
                  <a:gd name="T30" fmla="*/ 2 w 2"/>
                  <a:gd name="T31" fmla="*/ 1 h 2"/>
                  <a:gd name="T32" fmla="*/ 1 w 2"/>
                  <a:gd name="T33" fmla="*/ 0 h 2"/>
                  <a:gd name="T34" fmla="*/ 1 w 2"/>
                  <a:gd name="T35" fmla="*/ 1 h 2"/>
                  <a:gd name="T36" fmla="*/ 0 w 2"/>
                  <a:gd name="T37" fmla="*/ 1 h 2"/>
                  <a:gd name="T38" fmla="*/ 0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59" name="Freeform 151"/>
              <p:cNvSpPr>
                <a:spLocks/>
              </p:cNvSpPr>
              <p:nvPr/>
            </p:nvSpPr>
            <p:spPr bwMode="auto">
              <a:xfrm>
                <a:off x="2168" y="1035"/>
                <a:ext cx="4" cy="5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0 h 2"/>
                  <a:gd name="T4" fmla="*/ 2 w 2"/>
                  <a:gd name="T5" fmla="*/ 0 h 2"/>
                  <a:gd name="T6" fmla="*/ 1 w 2"/>
                  <a:gd name="T7" fmla="*/ 1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60" name="Freeform 152"/>
              <p:cNvSpPr>
                <a:spLocks/>
              </p:cNvSpPr>
              <p:nvPr/>
            </p:nvSpPr>
            <p:spPr bwMode="auto">
              <a:xfrm>
                <a:off x="2168" y="1035"/>
                <a:ext cx="4" cy="5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0 h 2"/>
                  <a:gd name="T8" fmla="*/ 1 w 2"/>
                  <a:gd name="T9" fmla="*/ 0 h 2"/>
                  <a:gd name="T10" fmla="*/ 2 w 2"/>
                  <a:gd name="T11" fmla="*/ 0 h 2"/>
                  <a:gd name="T12" fmla="*/ 2 w 2"/>
                  <a:gd name="T13" fmla="*/ 1 h 2"/>
                  <a:gd name="T14" fmla="*/ 1 w 2"/>
                  <a:gd name="T15" fmla="*/ 1 h 2"/>
                  <a:gd name="T16" fmla="*/ 1 w 2"/>
                  <a:gd name="T17" fmla="*/ 1 h 2"/>
                  <a:gd name="T18" fmla="*/ 0 w 2"/>
                  <a:gd name="T19" fmla="*/ 1 h 2"/>
                  <a:gd name="T20" fmla="*/ 0 w 2"/>
                  <a:gd name="T21" fmla="*/ 1 h 2"/>
                  <a:gd name="T22" fmla="*/ 0 w 2"/>
                  <a:gd name="T23" fmla="*/ 1 h 2"/>
                  <a:gd name="T24" fmla="*/ 1 w 2"/>
                  <a:gd name="T25" fmla="*/ 1 h 2"/>
                  <a:gd name="T26" fmla="*/ 1 w 2"/>
                  <a:gd name="T27" fmla="*/ 1 h 2"/>
                  <a:gd name="T28" fmla="*/ 2 w 2"/>
                  <a:gd name="T29" fmla="*/ 1 h 2"/>
                  <a:gd name="T30" fmla="*/ 2 w 2"/>
                  <a:gd name="T31" fmla="*/ 0 h 2"/>
                  <a:gd name="T32" fmla="*/ 1 w 2"/>
                  <a:gd name="T33" fmla="*/ 0 h 2"/>
                  <a:gd name="T34" fmla="*/ 0 w 2"/>
                  <a:gd name="T35" fmla="*/ 0 h 2"/>
                  <a:gd name="T36" fmla="*/ 0 w 2"/>
                  <a:gd name="T37" fmla="*/ 1 h 2"/>
                  <a:gd name="T38" fmla="*/ 0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61" name="Freeform 153"/>
              <p:cNvSpPr>
                <a:spLocks/>
              </p:cNvSpPr>
              <p:nvPr/>
            </p:nvSpPr>
            <p:spPr bwMode="auto">
              <a:xfrm>
                <a:off x="2170" y="1044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62" name="Freeform 154"/>
              <p:cNvSpPr>
                <a:spLocks/>
              </p:cNvSpPr>
              <p:nvPr/>
            </p:nvSpPr>
            <p:spPr bwMode="auto">
              <a:xfrm>
                <a:off x="2170" y="1044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1 h 1"/>
                  <a:gd name="T14" fmla="*/ 1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0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0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63" name="Freeform 155"/>
              <p:cNvSpPr>
                <a:spLocks/>
              </p:cNvSpPr>
              <p:nvPr/>
            </p:nvSpPr>
            <p:spPr bwMode="auto">
              <a:xfrm>
                <a:off x="2168" y="1040"/>
                <a:ext cx="4" cy="4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0 h 2"/>
                  <a:gd name="T4" fmla="*/ 2 w 2"/>
                  <a:gd name="T5" fmla="*/ 0 h 2"/>
                  <a:gd name="T6" fmla="*/ 1 w 2"/>
                  <a:gd name="T7" fmla="*/ 1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64" name="Freeform 156"/>
              <p:cNvSpPr>
                <a:spLocks/>
              </p:cNvSpPr>
              <p:nvPr/>
            </p:nvSpPr>
            <p:spPr bwMode="auto">
              <a:xfrm>
                <a:off x="2168" y="1040"/>
                <a:ext cx="4" cy="4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1 h 2"/>
                  <a:gd name="T4" fmla="*/ 0 w 2"/>
                  <a:gd name="T5" fmla="*/ 1 h 2"/>
                  <a:gd name="T6" fmla="*/ 1 w 2"/>
                  <a:gd name="T7" fmla="*/ 0 h 2"/>
                  <a:gd name="T8" fmla="*/ 1 w 2"/>
                  <a:gd name="T9" fmla="*/ 0 h 2"/>
                  <a:gd name="T10" fmla="*/ 2 w 2"/>
                  <a:gd name="T11" fmla="*/ 0 h 2"/>
                  <a:gd name="T12" fmla="*/ 2 w 2"/>
                  <a:gd name="T13" fmla="*/ 1 h 2"/>
                  <a:gd name="T14" fmla="*/ 1 w 2"/>
                  <a:gd name="T15" fmla="*/ 1 h 2"/>
                  <a:gd name="T16" fmla="*/ 1 w 2"/>
                  <a:gd name="T17" fmla="*/ 1 h 2"/>
                  <a:gd name="T18" fmla="*/ 0 w 2"/>
                  <a:gd name="T19" fmla="*/ 1 h 2"/>
                  <a:gd name="T20" fmla="*/ 0 w 2"/>
                  <a:gd name="T21" fmla="*/ 1 h 2"/>
                  <a:gd name="T22" fmla="*/ 0 w 2"/>
                  <a:gd name="T23" fmla="*/ 1 h 2"/>
                  <a:gd name="T24" fmla="*/ 1 w 2"/>
                  <a:gd name="T25" fmla="*/ 1 h 2"/>
                  <a:gd name="T26" fmla="*/ 1 w 2"/>
                  <a:gd name="T27" fmla="*/ 1 h 2"/>
                  <a:gd name="T28" fmla="*/ 2 w 2"/>
                  <a:gd name="T29" fmla="*/ 1 h 2"/>
                  <a:gd name="T30" fmla="*/ 2 w 2"/>
                  <a:gd name="T31" fmla="*/ 0 h 2"/>
                  <a:gd name="T32" fmla="*/ 1 w 2"/>
                  <a:gd name="T33" fmla="*/ 0 h 2"/>
                  <a:gd name="T34" fmla="*/ 1 w 2"/>
                  <a:gd name="T35" fmla="*/ 0 h 2"/>
                  <a:gd name="T36" fmla="*/ 0 w 2"/>
                  <a:gd name="T37" fmla="*/ 1 h 2"/>
                  <a:gd name="T38" fmla="*/ 0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65" name="Freeform 157"/>
              <p:cNvSpPr>
                <a:spLocks/>
              </p:cNvSpPr>
              <p:nvPr/>
            </p:nvSpPr>
            <p:spPr bwMode="auto">
              <a:xfrm>
                <a:off x="2172" y="1047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66" name="Freeform 158"/>
              <p:cNvSpPr>
                <a:spLocks/>
              </p:cNvSpPr>
              <p:nvPr/>
            </p:nvSpPr>
            <p:spPr bwMode="auto">
              <a:xfrm>
                <a:off x="2172" y="104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1 w 1"/>
                  <a:gd name="T5" fmla="*/ 1 w 1"/>
                  <a:gd name="T6" fmla="*/ 1 w 1"/>
                  <a:gd name="T7" fmla="*/ 1 w 1"/>
                  <a:gd name="T8" fmla="*/ 0 w 1"/>
                  <a:gd name="T9" fmla="*/ 0 w 1"/>
                  <a:gd name="T10" fmla="*/ 0 w 1"/>
                  <a:gd name="T11" fmla="*/ 0 w 1"/>
                  <a:gd name="T12" fmla="*/ 0 w 1"/>
                  <a:gd name="T13" fmla="*/ 1 w 1"/>
                  <a:gd name="T14" fmla="*/ 1 w 1"/>
                  <a:gd name="T15" fmla="*/ 1 w 1"/>
                  <a:gd name="T16" fmla="*/ 1 w 1"/>
                  <a:gd name="T17" fmla="*/ 0 w 1"/>
                  <a:gd name="T18" fmla="*/ 0 w 1"/>
                  <a:gd name="T19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67" name="Freeform 159"/>
              <p:cNvSpPr>
                <a:spLocks/>
              </p:cNvSpPr>
              <p:nvPr/>
            </p:nvSpPr>
            <p:spPr bwMode="auto">
              <a:xfrm>
                <a:off x="2175" y="104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68" name="Freeform 160"/>
              <p:cNvSpPr>
                <a:spLocks/>
              </p:cNvSpPr>
              <p:nvPr/>
            </p:nvSpPr>
            <p:spPr bwMode="auto">
              <a:xfrm>
                <a:off x="2175" y="104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1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69" name="Freeform 161"/>
              <p:cNvSpPr>
                <a:spLocks/>
              </p:cNvSpPr>
              <p:nvPr/>
            </p:nvSpPr>
            <p:spPr bwMode="auto">
              <a:xfrm>
                <a:off x="2177" y="1052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70" name="Freeform 162"/>
              <p:cNvSpPr>
                <a:spLocks/>
              </p:cNvSpPr>
              <p:nvPr/>
            </p:nvSpPr>
            <p:spPr bwMode="auto">
              <a:xfrm>
                <a:off x="2177" y="1052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0 h 1"/>
                  <a:gd name="T30" fmla="*/ 1 w 1"/>
                  <a:gd name="T31" fmla="*/ 0 h 1"/>
                  <a:gd name="T32" fmla="*/ 1 w 1"/>
                  <a:gd name="T33" fmla="*/ 0 h 1"/>
                  <a:gd name="T34" fmla="*/ 1 w 1"/>
                  <a:gd name="T35" fmla="*/ 0 h 1"/>
                  <a:gd name="T36" fmla="*/ 0 w 1"/>
                  <a:gd name="T37" fmla="*/ 0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71" name="Freeform 163"/>
              <p:cNvSpPr>
                <a:spLocks/>
              </p:cNvSpPr>
              <p:nvPr/>
            </p:nvSpPr>
            <p:spPr bwMode="auto">
              <a:xfrm>
                <a:off x="2170" y="1023"/>
                <a:ext cx="5" cy="5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  <a:gd name="T6" fmla="*/ 1 w 2"/>
                  <a:gd name="T7" fmla="*/ 2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72" name="Freeform 164"/>
              <p:cNvSpPr>
                <a:spLocks/>
              </p:cNvSpPr>
              <p:nvPr/>
            </p:nvSpPr>
            <p:spPr bwMode="auto">
              <a:xfrm>
                <a:off x="2170" y="1023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0 w 1"/>
                  <a:gd name="T7" fmla="*/ 0 h 2"/>
                  <a:gd name="T8" fmla="*/ 1 w 1"/>
                  <a:gd name="T9" fmla="*/ 0 h 2"/>
                  <a:gd name="T10" fmla="*/ 1 w 1"/>
                  <a:gd name="T11" fmla="*/ 1 h 2"/>
                  <a:gd name="T12" fmla="*/ 1 w 1"/>
                  <a:gd name="T13" fmla="*/ 1 h 2"/>
                  <a:gd name="T14" fmla="*/ 1 w 1"/>
                  <a:gd name="T15" fmla="*/ 2 h 2"/>
                  <a:gd name="T16" fmla="*/ 0 w 1"/>
                  <a:gd name="T17" fmla="*/ 2 h 2"/>
                  <a:gd name="T18" fmla="*/ 0 w 1"/>
                  <a:gd name="T19" fmla="*/ 1 h 2"/>
                  <a:gd name="T20" fmla="*/ 0 w 1"/>
                  <a:gd name="T21" fmla="*/ 1 h 2"/>
                  <a:gd name="T22" fmla="*/ 0 w 1"/>
                  <a:gd name="T23" fmla="*/ 1 h 2"/>
                  <a:gd name="T24" fmla="*/ 0 w 1"/>
                  <a:gd name="T25" fmla="*/ 2 h 2"/>
                  <a:gd name="T26" fmla="*/ 1 w 1"/>
                  <a:gd name="T27" fmla="*/ 2 h 2"/>
                  <a:gd name="T28" fmla="*/ 1 w 1"/>
                  <a:gd name="T29" fmla="*/ 1 h 2"/>
                  <a:gd name="T30" fmla="*/ 1 w 1"/>
                  <a:gd name="T31" fmla="*/ 1 h 2"/>
                  <a:gd name="T32" fmla="*/ 1 w 1"/>
                  <a:gd name="T33" fmla="*/ 0 h 2"/>
                  <a:gd name="T34" fmla="*/ 0 w 1"/>
                  <a:gd name="T35" fmla="*/ 0 h 2"/>
                  <a:gd name="T36" fmla="*/ 0 w 1"/>
                  <a:gd name="T37" fmla="*/ 1 h 2"/>
                  <a:gd name="T38" fmla="*/ 0 w 1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73" name="Freeform 165"/>
              <p:cNvSpPr>
                <a:spLocks/>
              </p:cNvSpPr>
              <p:nvPr/>
            </p:nvSpPr>
            <p:spPr bwMode="auto">
              <a:xfrm>
                <a:off x="2179" y="105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74" name="Freeform 166"/>
              <p:cNvSpPr>
                <a:spLocks/>
              </p:cNvSpPr>
              <p:nvPr/>
            </p:nvSpPr>
            <p:spPr bwMode="auto">
              <a:xfrm>
                <a:off x="2179" y="1054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1 w 1"/>
                  <a:gd name="T4" fmla="*/ 1 w 1"/>
                  <a:gd name="T5" fmla="*/ 1 w 1"/>
                  <a:gd name="T6" fmla="*/ 1 w 1"/>
                  <a:gd name="T7" fmla="*/ 1 w 1"/>
                  <a:gd name="T8" fmla="*/ 1 w 1"/>
                  <a:gd name="T9" fmla="*/ 0 w 1"/>
                  <a:gd name="T10" fmla="*/ 0 w 1"/>
                  <a:gd name="T11" fmla="*/ 0 w 1"/>
                  <a:gd name="T12" fmla="*/ 1 w 1"/>
                  <a:gd name="T13" fmla="*/ 1 w 1"/>
                  <a:gd name="T14" fmla="*/ 1 w 1"/>
                  <a:gd name="T15" fmla="*/ 1 w 1"/>
                  <a:gd name="T16" fmla="*/ 1 w 1"/>
                  <a:gd name="T17" fmla="*/ 0 w 1"/>
                  <a:gd name="T18" fmla="*/ 0 w 1"/>
                  <a:gd name="T19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75" name="Freeform 167"/>
              <p:cNvSpPr>
                <a:spLocks/>
              </p:cNvSpPr>
              <p:nvPr/>
            </p:nvSpPr>
            <p:spPr bwMode="auto">
              <a:xfrm>
                <a:off x="2172" y="1014"/>
                <a:ext cx="5" cy="4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76" name="Freeform 168"/>
              <p:cNvSpPr>
                <a:spLocks/>
              </p:cNvSpPr>
              <p:nvPr/>
            </p:nvSpPr>
            <p:spPr bwMode="auto">
              <a:xfrm>
                <a:off x="2172" y="1014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2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0 w 2"/>
                  <a:gd name="T11" fmla="*/ 1 h 1"/>
                  <a:gd name="T12" fmla="*/ 0 w 2"/>
                  <a:gd name="T13" fmla="*/ 0 h 1"/>
                  <a:gd name="T14" fmla="*/ 1 w 2"/>
                  <a:gd name="T15" fmla="*/ 0 h 1"/>
                  <a:gd name="T16" fmla="*/ 1 w 2"/>
                  <a:gd name="T17" fmla="*/ 0 h 1"/>
                  <a:gd name="T18" fmla="*/ 2 w 2"/>
                  <a:gd name="T19" fmla="*/ 0 h 1"/>
                  <a:gd name="T20" fmla="*/ 2 w 2"/>
                  <a:gd name="T21" fmla="*/ 0 h 1"/>
                  <a:gd name="T22" fmla="*/ 2 w 2"/>
                  <a:gd name="T23" fmla="*/ 0 h 1"/>
                  <a:gd name="T24" fmla="*/ 1 w 2"/>
                  <a:gd name="T25" fmla="*/ 0 h 1"/>
                  <a:gd name="T26" fmla="*/ 1 w 2"/>
                  <a:gd name="T27" fmla="*/ 0 h 1"/>
                  <a:gd name="T28" fmla="*/ 0 w 2"/>
                  <a:gd name="T29" fmla="*/ 0 h 1"/>
                  <a:gd name="T30" fmla="*/ 0 w 2"/>
                  <a:gd name="T31" fmla="*/ 1 h 1"/>
                  <a:gd name="T32" fmla="*/ 1 w 2"/>
                  <a:gd name="T33" fmla="*/ 1 h 1"/>
                  <a:gd name="T34" fmla="*/ 1 w 2"/>
                  <a:gd name="T35" fmla="*/ 1 h 1"/>
                  <a:gd name="T36" fmla="*/ 2 w 2"/>
                  <a:gd name="T37" fmla="*/ 1 h 1"/>
                  <a:gd name="T38" fmla="*/ 2 w 2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77" name="Freeform 169"/>
              <p:cNvSpPr>
                <a:spLocks/>
              </p:cNvSpPr>
              <p:nvPr/>
            </p:nvSpPr>
            <p:spPr bwMode="auto">
              <a:xfrm>
                <a:off x="2175" y="100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78" name="Freeform 170"/>
              <p:cNvSpPr>
                <a:spLocks/>
              </p:cNvSpPr>
              <p:nvPr/>
            </p:nvSpPr>
            <p:spPr bwMode="auto">
              <a:xfrm>
                <a:off x="2175" y="100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1 h 1"/>
                  <a:gd name="T32" fmla="*/ 0 w 1"/>
                  <a:gd name="T33" fmla="*/ 1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79" name="Freeform 171"/>
              <p:cNvSpPr>
                <a:spLocks/>
              </p:cNvSpPr>
              <p:nvPr/>
            </p:nvSpPr>
            <p:spPr bwMode="auto">
              <a:xfrm>
                <a:off x="2172" y="1000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80" name="Freeform 172"/>
              <p:cNvSpPr>
                <a:spLocks/>
              </p:cNvSpPr>
              <p:nvPr/>
            </p:nvSpPr>
            <p:spPr bwMode="auto">
              <a:xfrm>
                <a:off x="2175" y="100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1 h 1"/>
                  <a:gd name="T32" fmla="*/ 0 w 1"/>
                  <a:gd name="T33" fmla="*/ 1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81" name="Freeform 173"/>
              <p:cNvSpPr>
                <a:spLocks/>
              </p:cNvSpPr>
              <p:nvPr/>
            </p:nvSpPr>
            <p:spPr bwMode="auto">
              <a:xfrm>
                <a:off x="2175" y="1004"/>
                <a:ext cx="4" cy="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0 w 2"/>
                  <a:gd name="T5" fmla="*/ 1 h 1"/>
                  <a:gd name="T6" fmla="*/ 0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82" name="Freeform 174"/>
              <p:cNvSpPr>
                <a:spLocks/>
              </p:cNvSpPr>
              <p:nvPr/>
            </p:nvSpPr>
            <p:spPr bwMode="auto">
              <a:xfrm>
                <a:off x="2175" y="1004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1 h 1"/>
                  <a:gd name="T32" fmla="*/ 0 w 1"/>
                  <a:gd name="T33" fmla="*/ 1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83" name="Freeform 175"/>
              <p:cNvSpPr>
                <a:spLocks/>
              </p:cNvSpPr>
              <p:nvPr/>
            </p:nvSpPr>
            <p:spPr bwMode="auto">
              <a:xfrm>
                <a:off x="2172" y="997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84" name="Freeform 176"/>
              <p:cNvSpPr>
                <a:spLocks/>
              </p:cNvSpPr>
              <p:nvPr/>
            </p:nvSpPr>
            <p:spPr bwMode="auto">
              <a:xfrm>
                <a:off x="2172" y="997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1 h 1"/>
                  <a:gd name="T34" fmla="*/ 1 w 1"/>
                  <a:gd name="T35" fmla="*/ 1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85" name="Freeform 177"/>
              <p:cNvSpPr>
                <a:spLocks/>
              </p:cNvSpPr>
              <p:nvPr/>
            </p:nvSpPr>
            <p:spPr bwMode="auto">
              <a:xfrm>
                <a:off x="2170" y="99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86" name="Freeform 178"/>
              <p:cNvSpPr>
                <a:spLocks/>
              </p:cNvSpPr>
              <p:nvPr/>
            </p:nvSpPr>
            <p:spPr bwMode="auto">
              <a:xfrm>
                <a:off x="2170" y="99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1 h 1"/>
                  <a:gd name="T34" fmla="*/ 1 w 1"/>
                  <a:gd name="T35" fmla="*/ 1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87" name="Freeform 179"/>
              <p:cNvSpPr>
                <a:spLocks/>
              </p:cNvSpPr>
              <p:nvPr/>
            </p:nvSpPr>
            <p:spPr bwMode="auto">
              <a:xfrm>
                <a:off x="2168" y="992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88" name="Freeform 180"/>
              <p:cNvSpPr>
                <a:spLocks/>
              </p:cNvSpPr>
              <p:nvPr/>
            </p:nvSpPr>
            <p:spPr bwMode="auto">
              <a:xfrm>
                <a:off x="2168" y="992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1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1 w 1"/>
                  <a:gd name="T27" fmla="*/ 0 h 1"/>
                  <a:gd name="T28" fmla="*/ 0 w 1"/>
                  <a:gd name="T29" fmla="*/ 1 h 1"/>
                  <a:gd name="T30" fmla="*/ 0 w 1"/>
                  <a:gd name="T31" fmla="*/ 1 h 1"/>
                  <a:gd name="T32" fmla="*/ 1 w 1"/>
                  <a:gd name="T33" fmla="*/ 1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89" name="Freeform 181"/>
              <p:cNvSpPr>
                <a:spLocks/>
              </p:cNvSpPr>
              <p:nvPr/>
            </p:nvSpPr>
            <p:spPr bwMode="auto">
              <a:xfrm>
                <a:off x="2170" y="1018"/>
                <a:ext cx="5" cy="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0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90" name="Freeform 182"/>
              <p:cNvSpPr>
                <a:spLocks/>
              </p:cNvSpPr>
              <p:nvPr/>
            </p:nvSpPr>
            <p:spPr bwMode="auto">
              <a:xfrm>
                <a:off x="2170" y="1018"/>
                <a:ext cx="5" cy="5"/>
              </a:xfrm>
              <a:custGeom>
                <a:avLst/>
                <a:gdLst>
                  <a:gd name="T0" fmla="*/ 2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1 h 2"/>
                  <a:gd name="T8" fmla="*/ 1 w 2"/>
                  <a:gd name="T9" fmla="*/ 1 h 2"/>
                  <a:gd name="T10" fmla="*/ 0 w 2"/>
                  <a:gd name="T11" fmla="*/ 1 h 2"/>
                  <a:gd name="T12" fmla="*/ 1 w 2"/>
                  <a:gd name="T13" fmla="*/ 0 h 2"/>
                  <a:gd name="T14" fmla="*/ 1 w 2"/>
                  <a:gd name="T15" fmla="*/ 0 h 2"/>
                  <a:gd name="T16" fmla="*/ 2 w 2"/>
                  <a:gd name="T17" fmla="*/ 0 h 2"/>
                  <a:gd name="T18" fmla="*/ 2 w 2"/>
                  <a:gd name="T19" fmla="*/ 1 h 2"/>
                  <a:gd name="T20" fmla="*/ 2 w 2"/>
                  <a:gd name="T21" fmla="*/ 1 h 2"/>
                  <a:gd name="T22" fmla="*/ 2 w 2"/>
                  <a:gd name="T23" fmla="*/ 1 h 2"/>
                  <a:gd name="T24" fmla="*/ 2 w 2"/>
                  <a:gd name="T25" fmla="*/ 0 h 2"/>
                  <a:gd name="T26" fmla="*/ 1 w 2"/>
                  <a:gd name="T27" fmla="*/ 0 h 2"/>
                  <a:gd name="T28" fmla="*/ 0 w 2"/>
                  <a:gd name="T29" fmla="*/ 0 h 2"/>
                  <a:gd name="T30" fmla="*/ 0 w 2"/>
                  <a:gd name="T31" fmla="*/ 1 h 2"/>
                  <a:gd name="T32" fmla="*/ 1 w 2"/>
                  <a:gd name="T33" fmla="*/ 1 h 2"/>
                  <a:gd name="T34" fmla="*/ 1 w 2"/>
                  <a:gd name="T35" fmla="*/ 1 h 2"/>
                  <a:gd name="T36" fmla="*/ 2 w 2"/>
                  <a:gd name="T37" fmla="*/ 1 h 2"/>
                  <a:gd name="T38" fmla="*/ 2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91" name="Oval 183"/>
              <p:cNvSpPr>
                <a:spLocks noChangeArrowheads="1"/>
              </p:cNvSpPr>
              <p:nvPr/>
            </p:nvSpPr>
            <p:spPr bwMode="auto">
              <a:xfrm>
                <a:off x="2168" y="992"/>
                <a:ext cx="1" cy="1"/>
              </a:xfrm>
              <a:prstGeom prst="ellipse">
                <a:avLst/>
              </a:pr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92" name="Freeform 184"/>
              <p:cNvSpPr>
                <a:spLocks/>
              </p:cNvSpPr>
              <p:nvPr/>
            </p:nvSpPr>
            <p:spPr bwMode="auto">
              <a:xfrm>
                <a:off x="2168" y="9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93" name="Freeform 185"/>
              <p:cNvSpPr>
                <a:spLocks/>
              </p:cNvSpPr>
              <p:nvPr/>
            </p:nvSpPr>
            <p:spPr bwMode="auto">
              <a:xfrm>
                <a:off x="2094" y="891"/>
                <a:ext cx="76" cy="106"/>
              </a:xfrm>
              <a:custGeom>
                <a:avLst/>
                <a:gdLst>
                  <a:gd name="T0" fmla="*/ 10 w 32"/>
                  <a:gd name="T1" fmla="*/ 0 h 45"/>
                  <a:gd name="T2" fmla="*/ 15 w 32"/>
                  <a:gd name="T3" fmla="*/ 27 h 45"/>
                  <a:gd name="T4" fmla="*/ 11 w 32"/>
                  <a:gd name="T5" fmla="*/ 0 h 45"/>
                  <a:gd name="T6" fmla="*/ 32 w 32"/>
                  <a:gd name="T7" fmla="*/ 45 h 45"/>
                  <a:gd name="T8" fmla="*/ 7 w 32"/>
                  <a:gd name="T9" fmla="*/ 5 h 45"/>
                  <a:gd name="T10" fmla="*/ 10 w 32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45">
                    <a:moveTo>
                      <a:pt x="10" y="0"/>
                    </a:moveTo>
                    <a:cubicBezTo>
                      <a:pt x="9" y="11"/>
                      <a:pt x="8" y="19"/>
                      <a:pt x="15" y="27"/>
                    </a:cubicBezTo>
                    <a:cubicBezTo>
                      <a:pt x="10" y="17"/>
                      <a:pt x="12" y="11"/>
                      <a:pt x="11" y="0"/>
                    </a:cubicBezTo>
                    <a:cubicBezTo>
                      <a:pt x="20" y="16"/>
                      <a:pt x="16" y="31"/>
                      <a:pt x="32" y="45"/>
                    </a:cubicBezTo>
                    <a:cubicBezTo>
                      <a:pt x="22" y="43"/>
                      <a:pt x="0" y="27"/>
                      <a:pt x="7" y="5"/>
                    </a:cubicBezTo>
                    <a:cubicBezTo>
                      <a:pt x="8" y="2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94" name="Freeform 186"/>
              <p:cNvSpPr>
                <a:spLocks/>
              </p:cNvSpPr>
              <p:nvPr/>
            </p:nvSpPr>
            <p:spPr bwMode="auto">
              <a:xfrm>
                <a:off x="2120" y="886"/>
                <a:ext cx="57" cy="88"/>
              </a:xfrm>
              <a:custGeom>
                <a:avLst/>
                <a:gdLst>
                  <a:gd name="T0" fmla="*/ 1 w 24"/>
                  <a:gd name="T1" fmla="*/ 1 h 37"/>
                  <a:gd name="T2" fmla="*/ 16 w 24"/>
                  <a:gd name="T3" fmla="*/ 17 h 37"/>
                  <a:gd name="T4" fmla="*/ 0 w 24"/>
                  <a:gd name="T5" fmla="*/ 2 h 37"/>
                  <a:gd name="T6" fmla="*/ 19 w 24"/>
                  <a:gd name="T7" fmla="*/ 37 h 37"/>
                  <a:gd name="T8" fmla="*/ 7 w 24"/>
                  <a:gd name="T9" fmla="*/ 1 h 37"/>
                  <a:gd name="T10" fmla="*/ 1 w 24"/>
                  <a:gd name="T11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37">
                    <a:moveTo>
                      <a:pt x="1" y="1"/>
                    </a:moveTo>
                    <a:cubicBezTo>
                      <a:pt x="9" y="5"/>
                      <a:pt x="15" y="9"/>
                      <a:pt x="16" y="17"/>
                    </a:cubicBezTo>
                    <a:cubicBezTo>
                      <a:pt x="13" y="9"/>
                      <a:pt x="7" y="7"/>
                      <a:pt x="0" y="2"/>
                    </a:cubicBezTo>
                    <a:cubicBezTo>
                      <a:pt x="8" y="20"/>
                      <a:pt x="19" y="23"/>
                      <a:pt x="19" y="37"/>
                    </a:cubicBezTo>
                    <a:cubicBezTo>
                      <a:pt x="22" y="25"/>
                      <a:pt x="24" y="5"/>
                      <a:pt x="7" y="1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95" name="Freeform 187"/>
              <p:cNvSpPr>
                <a:spLocks/>
              </p:cNvSpPr>
              <p:nvPr/>
            </p:nvSpPr>
            <p:spPr bwMode="auto">
              <a:xfrm>
                <a:off x="2144" y="943"/>
                <a:ext cx="90" cy="64"/>
              </a:xfrm>
              <a:custGeom>
                <a:avLst/>
                <a:gdLst>
                  <a:gd name="T0" fmla="*/ 37 w 38"/>
                  <a:gd name="T1" fmla="*/ 12 h 27"/>
                  <a:gd name="T2" fmla="*/ 35 w 38"/>
                  <a:gd name="T3" fmla="*/ 18 h 27"/>
                  <a:gd name="T4" fmla="*/ 31 w 38"/>
                  <a:gd name="T5" fmla="*/ 22 h 27"/>
                  <a:gd name="T6" fmla="*/ 3 w 38"/>
                  <a:gd name="T7" fmla="*/ 8 h 27"/>
                  <a:gd name="T8" fmla="*/ 0 w 38"/>
                  <a:gd name="T9" fmla="*/ 1 h 27"/>
                  <a:gd name="T10" fmla="*/ 0 w 38"/>
                  <a:gd name="T11" fmla="*/ 0 h 27"/>
                  <a:gd name="T12" fmla="*/ 10 w 38"/>
                  <a:gd name="T13" fmla="*/ 17 h 27"/>
                  <a:gd name="T14" fmla="*/ 25 w 38"/>
                  <a:gd name="T15" fmla="*/ 23 h 27"/>
                  <a:gd name="T16" fmla="*/ 32 w 38"/>
                  <a:gd name="T17" fmla="*/ 21 h 27"/>
                  <a:gd name="T18" fmla="*/ 37 w 38"/>
                  <a:gd name="T19" fmla="*/ 15 h 27"/>
                  <a:gd name="T20" fmla="*/ 36 w 38"/>
                  <a:gd name="T21" fmla="*/ 12 h 27"/>
                  <a:gd name="T22" fmla="*/ 34 w 38"/>
                  <a:gd name="T23" fmla="*/ 10 h 27"/>
                  <a:gd name="T24" fmla="*/ 31 w 38"/>
                  <a:gd name="T25" fmla="*/ 11 h 27"/>
                  <a:gd name="T26" fmla="*/ 30 w 38"/>
                  <a:gd name="T27" fmla="*/ 12 h 27"/>
                  <a:gd name="T28" fmla="*/ 30 w 38"/>
                  <a:gd name="T29" fmla="*/ 12 h 27"/>
                  <a:gd name="T30" fmla="*/ 31 w 38"/>
                  <a:gd name="T31" fmla="*/ 11 h 27"/>
                  <a:gd name="T32" fmla="*/ 34 w 38"/>
                  <a:gd name="T33" fmla="*/ 10 h 27"/>
                  <a:gd name="T34" fmla="*/ 37 w 38"/>
                  <a:gd name="T35" fmla="*/ 1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" h="27">
                    <a:moveTo>
                      <a:pt x="37" y="12"/>
                    </a:moveTo>
                    <a:cubicBezTo>
                      <a:pt x="38" y="14"/>
                      <a:pt x="37" y="17"/>
                      <a:pt x="35" y="18"/>
                    </a:cubicBezTo>
                    <a:cubicBezTo>
                      <a:pt x="34" y="20"/>
                      <a:pt x="33" y="21"/>
                      <a:pt x="31" y="22"/>
                    </a:cubicBezTo>
                    <a:cubicBezTo>
                      <a:pt x="21" y="27"/>
                      <a:pt x="9" y="20"/>
                      <a:pt x="3" y="8"/>
                    </a:cubicBezTo>
                    <a:cubicBezTo>
                      <a:pt x="2" y="6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2" y="7"/>
                      <a:pt x="5" y="13"/>
                      <a:pt x="10" y="17"/>
                    </a:cubicBezTo>
                    <a:cubicBezTo>
                      <a:pt x="14" y="21"/>
                      <a:pt x="19" y="23"/>
                      <a:pt x="25" y="23"/>
                    </a:cubicBezTo>
                    <a:cubicBezTo>
                      <a:pt x="27" y="23"/>
                      <a:pt x="30" y="22"/>
                      <a:pt x="32" y="21"/>
                    </a:cubicBezTo>
                    <a:cubicBezTo>
                      <a:pt x="34" y="20"/>
                      <a:pt x="36" y="18"/>
                      <a:pt x="37" y="15"/>
                    </a:cubicBezTo>
                    <a:cubicBezTo>
                      <a:pt x="37" y="14"/>
                      <a:pt x="37" y="13"/>
                      <a:pt x="36" y="12"/>
                    </a:cubicBezTo>
                    <a:cubicBezTo>
                      <a:pt x="36" y="11"/>
                      <a:pt x="35" y="10"/>
                      <a:pt x="34" y="10"/>
                    </a:cubicBezTo>
                    <a:cubicBezTo>
                      <a:pt x="33" y="10"/>
                      <a:pt x="32" y="11"/>
                      <a:pt x="31" y="11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0"/>
                      <a:pt x="33" y="10"/>
                      <a:pt x="34" y="10"/>
                    </a:cubicBezTo>
                    <a:cubicBezTo>
                      <a:pt x="35" y="10"/>
                      <a:pt x="36" y="11"/>
                      <a:pt x="37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96" name="Freeform 188"/>
              <p:cNvSpPr>
                <a:spLocks/>
              </p:cNvSpPr>
              <p:nvPr/>
            </p:nvSpPr>
            <p:spPr bwMode="auto">
              <a:xfrm>
                <a:off x="2170" y="985"/>
                <a:ext cx="7" cy="7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2 h 3"/>
                  <a:gd name="T4" fmla="*/ 2 w 3"/>
                  <a:gd name="T5" fmla="*/ 0 h 3"/>
                  <a:gd name="T6" fmla="*/ 3 w 3"/>
                  <a:gd name="T7" fmla="*/ 2 h 3"/>
                  <a:gd name="T8" fmla="*/ 2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cubicBezTo>
                      <a:pt x="3" y="2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97" name="Freeform 189"/>
              <p:cNvSpPr>
                <a:spLocks/>
              </p:cNvSpPr>
              <p:nvPr/>
            </p:nvSpPr>
            <p:spPr bwMode="auto">
              <a:xfrm>
                <a:off x="2170" y="985"/>
                <a:ext cx="7" cy="7"/>
              </a:xfrm>
              <a:custGeom>
                <a:avLst/>
                <a:gdLst>
                  <a:gd name="T0" fmla="*/ 2 w 3"/>
                  <a:gd name="T1" fmla="*/ 3 h 3"/>
                  <a:gd name="T2" fmla="*/ 2 w 3"/>
                  <a:gd name="T3" fmla="*/ 3 h 3"/>
                  <a:gd name="T4" fmla="*/ 1 w 3"/>
                  <a:gd name="T5" fmla="*/ 3 h 3"/>
                  <a:gd name="T6" fmla="*/ 0 w 3"/>
                  <a:gd name="T7" fmla="*/ 2 h 3"/>
                  <a:gd name="T8" fmla="*/ 1 w 3"/>
                  <a:gd name="T9" fmla="*/ 1 h 3"/>
                  <a:gd name="T10" fmla="*/ 2 w 3"/>
                  <a:gd name="T11" fmla="*/ 0 h 3"/>
                  <a:gd name="T12" fmla="*/ 3 w 3"/>
                  <a:gd name="T13" fmla="*/ 1 h 3"/>
                  <a:gd name="T14" fmla="*/ 3 w 3"/>
                  <a:gd name="T15" fmla="*/ 2 h 3"/>
                  <a:gd name="T16" fmla="*/ 3 w 3"/>
                  <a:gd name="T17" fmla="*/ 3 h 3"/>
                  <a:gd name="T18" fmla="*/ 2 w 3"/>
                  <a:gd name="T19" fmla="*/ 3 h 3"/>
                  <a:gd name="T20" fmla="*/ 2 w 3"/>
                  <a:gd name="T21" fmla="*/ 3 h 3"/>
                  <a:gd name="T22" fmla="*/ 2 w 3"/>
                  <a:gd name="T23" fmla="*/ 3 h 3"/>
                  <a:gd name="T24" fmla="*/ 3 w 3"/>
                  <a:gd name="T25" fmla="*/ 3 h 3"/>
                  <a:gd name="T26" fmla="*/ 3 w 3"/>
                  <a:gd name="T27" fmla="*/ 2 h 3"/>
                  <a:gd name="T28" fmla="*/ 3 w 3"/>
                  <a:gd name="T29" fmla="*/ 1 h 3"/>
                  <a:gd name="T30" fmla="*/ 2 w 3"/>
                  <a:gd name="T31" fmla="*/ 0 h 3"/>
                  <a:gd name="T32" fmla="*/ 1 w 3"/>
                  <a:gd name="T33" fmla="*/ 1 h 3"/>
                  <a:gd name="T34" fmla="*/ 0 w 3"/>
                  <a:gd name="T35" fmla="*/ 2 h 3"/>
                  <a:gd name="T36" fmla="*/ 1 w 3"/>
                  <a:gd name="T37" fmla="*/ 3 h 3"/>
                  <a:gd name="T38" fmla="*/ 2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98" name="Freeform 190"/>
              <p:cNvSpPr>
                <a:spLocks/>
              </p:cNvSpPr>
              <p:nvPr/>
            </p:nvSpPr>
            <p:spPr bwMode="auto">
              <a:xfrm>
                <a:off x="2179" y="990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2 h 3"/>
                  <a:gd name="T4" fmla="*/ 2 w 3"/>
                  <a:gd name="T5" fmla="*/ 0 h 3"/>
                  <a:gd name="T6" fmla="*/ 3 w 3"/>
                  <a:gd name="T7" fmla="*/ 2 h 3"/>
                  <a:gd name="T8" fmla="*/ 1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2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899" name="Freeform 191"/>
              <p:cNvSpPr>
                <a:spLocks/>
              </p:cNvSpPr>
              <p:nvPr/>
            </p:nvSpPr>
            <p:spPr bwMode="auto">
              <a:xfrm>
                <a:off x="2179" y="990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1 w 3"/>
                  <a:gd name="T3" fmla="*/ 3 h 3"/>
                  <a:gd name="T4" fmla="*/ 0 w 3"/>
                  <a:gd name="T5" fmla="*/ 3 h 3"/>
                  <a:gd name="T6" fmla="*/ 0 w 3"/>
                  <a:gd name="T7" fmla="*/ 2 h 3"/>
                  <a:gd name="T8" fmla="*/ 1 w 3"/>
                  <a:gd name="T9" fmla="*/ 1 h 3"/>
                  <a:gd name="T10" fmla="*/ 2 w 3"/>
                  <a:gd name="T11" fmla="*/ 0 h 3"/>
                  <a:gd name="T12" fmla="*/ 3 w 3"/>
                  <a:gd name="T13" fmla="*/ 1 h 3"/>
                  <a:gd name="T14" fmla="*/ 3 w 3"/>
                  <a:gd name="T15" fmla="*/ 2 h 3"/>
                  <a:gd name="T16" fmla="*/ 2 w 3"/>
                  <a:gd name="T17" fmla="*/ 3 h 3"/>
                  <a:gd name="T18" fmla="*/ 1 w 3"/>
                  <a:gd name="T19" fmla="*/ 3 h 3"/>
                  <a:gd name="T20" fmla="*/ 1 w 3"/>
                  <a:gd name="T21" fmla="*/ 3 h 3"/>
                  <a:gd name="T22" fmla="*/ 1 w 3"/>
                  <a:gd name="T23" fmla="*/ 3 h 3"/>
                  <a:gd name="T24" fmla="*/ 2 w 3"/>
                  <a:gd name="T25" fmla="*/ 3 h 3"/>
                  <a:gd name="T26" fmla="*/ 3 w 3"/>
                  <a:gd name="T27" fmla="*/ 2 h 3"/>
                  <a:gd name="T28" fmla="*/ 3 w 3"/>
                  <a:gd name="T29" fmla="*/ 1 h 3"/>
                  <a:gd name="T30" fmla="*/ 2 w 3"/>
                  <a:gd name="T31" fmla="*/ 0 h 3"/>
                  <a:gd name="T32" fmla="*/ 1 w 3"/>
                  <a:gd name="T33" fmla="*/ 1 h 3"/>
                  <a:gd name="T34" fmla="*/ 0 w 3"/>
                  <a:gd name="T35" fmla="*/ 2 h 3"/>
                  <a:gd name="T36" fmla="*/ 0 w 3"/>
                  <a:gd name="T37" fmla="*/ 3 h 3"/>
                  <a:gd name="T38" fmla="*/ 1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00" name="Freeform 192"/>
              <p:cNvSpPr>
                <a:spLocks/>
              </p:cNvSpPr>
              <p:nvPr/>
            </p:nvSpPr>
            <p:spPr bwMode="auto">
              <a:xfrm>
                <a:off x="2198" y="995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2 h 3"/>
                  <a:gd name="T4" fmla="*/ 1 w 2"/>
                  <a:gd name="T5" fmla="*/ 0 h 3"/>
                  <a:gd name="T6" fmla="*/ 2 w 2"/>
                  <a:gd name="T7" fmla="*/ 1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01" name="Freeform 193"/>
              <p:cNvSpPr>
                <a:spLocks/>
              </p:cNvSpPr>
              <p:nvPr/>
            </p:nvSpPr>
            <p:spPr bwMode="auto">
              <a:xfrm>
                <a:off x="2198" y="995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0 w 2"/>
                  <a:gd name="T9" fmla="*/ 1 h 3"/>
                  <a:gd name="T10" fmla="*/ 1 w 2"/>
                  <a:gd name="T11" fmla="*/ 0 h 3"/>
                  <a:gd name="T12" fmla="*/ 2 w 2"/>
                  <a:gd name="T13" fmla="*/ 1 h 3"/>
                  <a:gd name="T14" fmla="*/ 2 w 2"/>
                  <a:gd name="T15" fmla="*/ 1 h 3"/>
                  <a:gd name="T16" fmla="*/ 2 w 2"/>
                  <a:gd name="T17" fmla="*/ 2 h 3"/>
                  <a:gd name="T18" fmla="*/ 1 w 2"/>
                  <a:gd name="T19" fmla="*/ 3 h 3"/>
                  <a:gd name="T20" fmla="*/ 1 w 2"/>
                  <a:gd name="T21" fmla="*/ 3 h 3"/>
                  <a:gd name="T22" fmla="*/ 1 w 2"/>
                  <a:gd name="T23" fmla="*/ 3 h 3"/>
                  <a:gd name="T24" fmla="*/ 2 w 2"/>
                  <a:gd name="T25" fmla="*/ 2 h 3"/>
                  <a:gd name="T26" fmla="*/ 2 w 2"/>
                  <a:gd name="T27" fmla="*/ 1 h 3"/>
                  <a:gd name="T28" fmla="*/ 2 w 2"/>
                  <a:gd name="T29" fmla="*/ 1 h 3"/>
                  <a:gd name="T30" fmla="*/ 1 w 2"/>
                  <a:gd name="T31" fmla="*/ 0 h 3"/>
                  <a:gd name="T32" fmla="*/ 0 w 2"/>
                  <a:gd name="T33" fmla="*/ 1 h 3"/>
                  <a:gd name="T34" fmla="*/ 0 w 2"/>
                  <a:gd name="T35" fmla="*/ 2 h 3"/>
                  <a:gd name="T36" fmla="*/ 0 w 2"/>
                  <a:gd name="T37" fmla="*/ 2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02" name="Freeform 194"/>
              <p:cNvSpPr>
                <a:spLocks/>
              </p:cNvSpPr>
              <p:nvPr/>
            </p:nvSpPr>
            <p:spPr bwMode="auto">
              <a:xfrm>
                <a:off x="2189" y="995"/>
                <a:ext cx="7" cy="7"/>
              </a:xfrm>
              <a:custGeom>
                <a:avLst/>
                <a:gdLst>
                  <a:gd name="T0" fmla="*/ 1 w 3"/>
                  <a:gd name="T1" fmla="*/ 2 h 3"/>
                  <a:gd name="T2" fmla="*/ 0 w 3"/>
                  <a:gd name="T3" fmla="*/ 1 h 3"/>
                  <a:gd name="T4" fmla="*/ 1 w 3"/>
                  <a:gd name="T5" fmla="*/ 0 h 3"/>
                  <a:gd name="T6" fmla="*/ 2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0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03" name="Freeform 195"/>
              <p:cNvSpPr>
                <a:spLocks/>
              </p:cNvSpPr>
              <p:nvPr/>
            </p:nvSpPr>
            <p:spPr bwMode="auto">
              <a:xfrm>
                <a:off x="2189" y="995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0 w 2"/>
                  <a:gd name="T9" fmla="*/ 0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2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2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0 w 2"/>
                  <a:gd name="T33" fmla="*/ 0 h 2"/>
                  <a:gd name="T34" fmla="*/ 0 w 2"/>
                  <a:gd name="T35" fmla="*/ 1 h 2"/>
                  <a:gd name="T36" fmla="*/ 0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04" name="Freeform 196"/>
              <p:cNvSpPr>
                <a:spLocks/>
              </p:cNvSpPr>
              <p:nvPr/>
            </p:nvSpPr>
            <p:spPr bwMode="auto">
              <a:xfrm>
                <a:off x="2205" y="995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05" name="Freeform 197"/>
              <p:cNvSpPr>
                <a:spLocks/>
              </p:cNvSpPr>
              <p:nvPr/>
            </p:nvSpPr>
            <p:spPr bwMode="auto">
              <a:xfrm>
                <a:off x="2205" y="995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0 w 2"/>
                  <a:gd name="T9" fmla="*/ 1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2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2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0 w 2"/>
                  <a:gd name="T33" fmla="*/ 1 h 2"/>
                  <a:gd name="T34" fmla="*/ 0 w 2"/>
                  <a:gd name="T35" fmla="*/ 1 h 2"/>
                  <a:gd name="T36" fmla="*/ 0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06" name="Freeform 198"/>
              <p:cNvSpPr>
                <a:spLocks/>
              </p:cNvSpPr>
              <p:nvPr/>
            </p:nvSpPr>
            <p:spPr bwMode="auto">
              <a:xfrm>
                <a:off x="2212" y="995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07" name="Freeform 199"/>
              <p:cNvSpPr>
                <a:spLocks/>
              </p:cNvSpPr>
              <p:nvPr/>
            </p:nvSpPr>
            <p:spPr bwMode="auto">
              <a:xfrm>
                <a:off x="2212" y="995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  <a:gd name="T32" fmla="*/ 0 w 1"/>
                  <a:gd name="T33" fmla="*/ 0 h 1"/>
                  <a:gd name="T34" fmla="*/ 0 w 1"/>
                  <a:gd name="T35" fmla="*/ 1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08" name="Freeform 200"/>
              <p:cNvSpPr>
                <a:spLocks/>
              </p:cNvSpPr>
              <p:nvPr/>
            </p:nvSpPr>
            <p:spPr bwMode="auto">
              <a:xfrm>
                <a:off x="2217" y="992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09" name="Freeform 201"/>
              <p:cNvSpPr>
                <a:spLocks/>
              </p:cNvSpPr>
              <p:nvPr/>
            </p:nvSpPr>
            <p:spPr bwMode="auto">
              <a:xfrm>
                <a:off x="2217" y="992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10" name="Freeform 202"/>
              <p:cNvSpPr>
                <a:spLocks/>
              </p:cNvSpPr>
              <p:nvPr/>
            </p:nvSpPr>
            <p:spPr bwMode="auto">
              <a:xfrm>
                <a:off x="2163" y="981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1 h 3"/>
                  <a:gd name="T8" fmla="*/ 1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0" y="2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11" name="Freeform 203"/>
              <p:cNvSpPr>
                <a:spLocks/>
              </p:cNvSpPr>
              <p:nvPr/>
            </p:nvSpPr>
            <p:spPr bwMode="auto">
              <a:xfrm>
                <a:off x="2163" y="981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1 w 3"/>
                  <a:gd name="T3" fmla="*/ 3 h 3"/>
                  <a:gd name="T4" fmla="*/ 1 w 3"/>
                  <a:gd name="T5" fmla="*/ 2 h 3"/>
                  <a:gd name="T6" fmla="*/ 0 w 3"/>
                  <a:gd name="T7" fmla="*/ 1 h 3"/>
                  <a:gd name="T8" fmla="*/ 1 w 3"/>
                  <a:gd name="T9" fmla="*/ 0 h 3"/>
                  <a:gd name="T10" fmla="*/ 2 w 3"/>
                  <a:gd name="T11" fmla="*/ 0 h 3"/>
                  <a:gd name="T12" fmla="*/ 3 w 3"/>
                  <a:gd name="T13" fmla="*/ 0 h 3"/>
                  <a:gd name="T14" fmla="*/ 3 w 3"/>
                  <a:gd name="T15" fmla="*/ 1 h 3"/>
                  <a:gd name="T16" fmla="*/ 3 w 3"/>
                  <a:gd name="T17" fmla="*/ 2 h 3"/>
                  <a:gd name="T18" fmla="*/ 1 w 3"/>
                  <a:gd name="T19" fmla="*/ 3 h 3"/>
                  <a:gd name="T20" fmla="*/ 1 w 3"/>
                  <a:gd name="T21" fmla="*/ 3 h 3"/>
                  <a:gd name="T22" fmla="*/ 1 w 3"/>
                  <a:gd name="T23" fmla="*/ 3 h 3"/>
                  <a:gd name="T24" fmla="*/ 3 w 3"/>
                  <a:gd name="T25" fmla="*/ 2 h 3"/>
                  <a:gd name="T26" fmla="*/ 3 w 3"/>
                  <a:gd name="T27" fmla="*/ 1 h 3"/>
                  <a:gd name="T28" fmla="*/ 3 w 3"/>
                  <a:gd name="T29" fmla="*/ 0 h 3"/>
                  <a:gd name="T30" fmla="*/ 2 w 3"/>
                  <a:gd name="T31" fmla="*/ 0 h 3"/>
                  <a:gd name="T32" fmla="*/ 1 w 3"/>
                  <a:gd name="T33" fmla="*/ 0 h 3"/>
                  <a:gd name="T34" fmla="*/ 0 w 3"/>
                  <a:gd name="T35" fmla="*/ 1 h 3"/>
                  <a:gd name="T36" fmla="*/ 1 w 3"/>
                  <a:gd name="T37" fmla="*/ 2 h 3"/>
                  <a:gd name="T38" fmla="*/ 1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12" name="Freeform 204"/>
              <p:cNvSpPr>
                <a:spLocks/>
              </p:cNvSpPr>
              <p:nvPr/>
            </p:nvSpPr>
            <p:spPr bwMode="auto">
              <a:xfrm>
                <a:off x="2222" y="98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13" name="Freeform 205"/>
              <p:cNvSpPr>
                <a:spLocks/>
              </p:cNvSpPr>
              <p:nvPr/>
            </p:nvSpPr>
            <p:spPr bwMode="auto">
              <a:xfrm>
                <a:off x="2222" y="98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  <a:gd name="T12" fmla="*/ 1 w 1"/>
                  <a:gd name="T13" fmla="*/ 1 h 2"/>
                  <a:gd name="T14" fmla="*/ 1 w 1"/>
                  <a:gd name="T15" fmla="*/ 1 h 2"/>
                  <a:gd name="T16" fmla="*/ 1 w 1"/>
                  <a:gd name="T17" fmla="*/ 1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1 h 2"/>
                  <a:gd name="T26" fmla="*/ 1 w 1"/>
                  <a:gd name="T27" fmla="*/ 1 h 2"/>
                  <a:gd name="T28" fmla="*/ 1 w 1"/>
                  <a:gd name="T29" fmla="*/ 1 h 2"/>
                  <a:gd name="T30" fmla="*/ 1 w 1"/>
                  <a:gd name="T31" fmla="*/ 1 h 2"/>
                  <a:gd name="T32" fmla="*/ 0 w 1"/>
                  <a:gd name="T33" fmla="*/ 1 h 2"/>
                  <a:gd name="T34" fmla="*/ 0 w 1"/>
                  <a:gd name="T35" fmla="*/ 1 h 2"/>
                  <a:gd name="T36" fmla="*/ 0 w 1"/>
                  <a:gd name="T37" fmla="*/ 1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14" name="Freeform 206"/>
              <p:cNvSpPr>
                <a:spLocks/>
              </p:cNvSpPr>
              <p:nvPr/>
            </p:nvSpPr>
            <p:spPr bwMode="auto">
              <a:xfrm>
                <a:off x="2156" y="974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1 h 3"/>
                  <a:gd name="T4" fmla="*/ 2 w 3"/>
                  <a:gd name="T5" fmla="*/ 0 h 3"/>
                  <a:gd name="T6" fmla="*/ 3 w 3"/>
                  <a:gd name="T7" fmla="*/ 1 h 3"/>
                  <a:gd name="T8" fmla="*/ 1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15" name="Freeform 207"/>
              <p:cNvSpPr>
                <a:spLocks/>
              </p:cNvSpPr>
              <p:nvPr/>
            </p:nvSpPr>
            <p:spPr bwMode="auto">
              <a:xfrm>
                <a:off x="2156" y="974"/>
                <a:ext cx="7" cy="7"/>
              </a:xfrm>
              <a:custGeom>
                <a:avLst/>
                <a:gdLst>
                  <a:gd name="T0" fmla="*/ 1 w 3"/>
                  <a:gd name="T1" fmla="*/ 3 h 3"/>
                  <a:gd name="T2" fmla="*/ 1 w 3"/>
                  <a:gd name="T3" fmla="*/ 3 h 3"/>
                  <a:gd name="T4" fmla="*/ 1 w 3"/>
                  <a:gd name="T5" fmla="*/ 2 h 3"/>
                  <a:gd name="T6" fmla="*/ 0 w 3"/>
                  <a:gd name="T7" fmla="*/ 1 h 3"/>
                  <a:gd name="T8" fmla="*/ 1 w 3"/>
                  <a:gd name="T9" fmla="*/ 0 h 3"/>
                  <a:gd name="T10" fmla="*/ 2 w 3"/>
                  <a:gd name="T11" fmla="*/ 0 h 3"/>
                  <a:gd name="T12" fmla="*/ 3 w 3"/>
                  <a:gd name="T13" fmla="*/ 0 h 3"/>
                  <a:gd name="T14" fmla="*/ 3 w 3"/>
                  <a:gd name="T15" fmla="*/ 1 h 3"/>
                  <a:gd name="T16" fmla="*/ 2 w 3"/>
                  <a:gd name="T17" fmla="*/ 2 h 3"/>
                  <a:gd name="T18" fmla="*/ 1 w 3"/>
                  <a:gd name="T19" fmla="*/ 3 h 3"/>
                  <a:gd name="T20" fmla="*/ 1 w 3"/>
                  <a:gd name="T21" fmla="*/ 3 h 3"/>
                  <a:gd name="T22" fmla="*/ 1 w 3"/>
                  <a:gd name="T23" fmla="*/ 3 h 3"/>
                  <a:gd name="T24" fmla="*/ 2 w 3"/>
                  <a:gd name="T25" fmla="*/ 2 h 3"/>
                  <a:gd name="T26" fmla="*/ 3 w 3"/>
                  <a:gd name="T27" fmla="*/ 1 h 3"/>
                  <a:gd name="T28" fmla="*/ 3 w 3"/>
                  <a:gd name="T29" fmla="*/ 0 h 3"/>
                  <a:gd name="T30" fmla="*/ 2 w 3"/>
                  <a:gd name="T31" fmla="*/ 0 h 3"/>
                  <a:gd name="T32" fmla="*/ 1 w 3"/>
                  <a:gd name="T33" fmla="*/ 0 h 3"/>
                  <a:gd name="T34" fmla="*/ 0 w 3"/>
                  <a:gd name="T35" fmla="*/ 1 h 3"/>
                  <a:gd name="T36" fmla="*/ 1 w 3"/>
                  <a:gd name="T37" fmla="*/ 2 h 3"/>
                  <a:gd name="T38" fmla="*/ 1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16" name="Freeform 208"/>
              <p:cNvSpPr>
                <a:spLocks/>
              </p:cNvSpPr>
              <p:nvPr/>
            </p:nvSpPr>
            <p:spPr bwMode="auto">
              <a:xfrm>
                <a:off x="2151" y="967"/>
                <a:ext cx="7" cy="4"/>
              </a:xfrm>
              <a:custGeom>
                <a:avLst/>
                <a:gdLst>
                  <a:gd name="T0" fmla="*/ 1 w 3"/>
                  <a:gd name="T1" fmla="*/ 2 h 2"/>
                  <a:gd name="T2" fmla="*/ 0 w 3"/>
                  <a:gd name="T3" fmla="*/ 1 h 2"/>
                  <a:gd name="T4" fmla="*/ 2 w 3"/>
                  <a:gd name="T5" fmla="*/ 0 h 2"/>
                  <a:gd name="T6" fmla="*/ 3 w 3"/>
                  <a:gd name="T7" fmla="*/ 1 h 2"/>
                  <a:gd name="T8" fmla="*/ 1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17" name="Freeform 209"/>
              <p:cNvSpPr>
                <a:spLocks/>
              </p:cNvSpPr>
              <p:nvPr/>
            </p:nvSpPr>
            <p:spPr bwMode="auto">
              <a:xfrm>
                <a:off x="2151" y="967"/>
                <a:ext cx="7" cy="4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2 h 2"/>
                  <a:gd name="T4" fmla="*/ 0 w 3"/>
                  <a:gd name="T5" fmla="*/ 2 h 2"/>
                  <a:gd name="T6" fmla="*/ 0 w 3"/>
                  <a:gd name="T7" fmla="*/ 1 h 2"/>
                  <a:gd name="T8" fmla="*/ 1 w 3"/>
                  <a:gd name="T9" fmla="*/ 0 h 2"/>
                  <a:gd name="T10" fmla="*/ 2 w 3"/>
                  <a:gd name="T11" fmla="*/ 0 h 2"/>
                  <a:gd name="T12" fmla="*/ 3 w 3"/>
                  <a:gd name="T13" fmla="*/ 0 h 2"/>
                  <a:gd name="T14" fmla="*/ 3 w 3"/>
                  <a:gd name="T15" fmla="*/ 1 h 2"/>
                  <a:gd name="T16" fmla="*/ 2 w 3"/>
                  <a:gd name="T17" fmla="*/ 2 h 2"/>
                  <a:gd name="T18" fmla="*/ 1 w 3"/>
                  <a:gd name="T19" fmla="*/ 2 h 2"/>
                  <a:gd name="T20" fmla="*/ 1 w 3"/>
                  <a:gd name="T21" fmla="*/ 2 h 2"/>
                  <a:gd name="T22" fmla="*/ 1 w 3"/>
                  <a:gd name="T23" fmla="*/ 2 h 2"/>
                  <a:gd name="T24" fmla="*/ 2 w 3"/>
                  <a:gd name="T25" fmla="*/ 2 h 2"/>
                  <a:gd name="T26" fmla="*/ 3 w 3"/>
                  <a:gd name="T27" fmla="*/ 1 h 2"/>
                  <a:gd name="T28" fmla="*/ 3 w 3"/>
                  <a:gd name="T29" fmla="*/ 0 h 2"/>
                  <a:gd name="T30" fmla="*/ 2 w 3"/>
                  <a:gd name="T31" fmla="*/ 0 h 2"/>
                  <a:gd name="T32" fmla="*/ 1 w 3"/>
                  <a:gd name="T33" fmla="*/ 0 h 2"/>
                  <a:gd name="T34" fmla="*/ 0 w 3"/>
                  <a:gd name="T35" fmla="*/ 1 h 2"/>
                  <a:gd name="T36" fmla="*/ 0 w 3"/>
                  <a:gd name="T37" fmla="*/ 2 h 2"/>
                  <a:gd name="T38" fmla="*/ 1 w 3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18" name="Freeform 210"/>
              <p:cNvSpPr>
                <a:spLocks/>
              </p:cNvSpPr>
              <p:nvPr/>
            </p:nvSpPr>
            <p:spPr bwMode="auto">
              <a:xfrm>
                <a:off x="2149" y="959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19" name="Freeform 211"/>
              <p:cNvSpPr>
                <a:spLocks/>
              </p:cNvSpPr>
              <p:nvPr/>
            </p:nvSpPr>
            <p:spPr bwMode="auto">
              <a:xfrm>
                <a:off x="2149" y="959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1 h 2"/>
                  <a:gd name="T6" fmla="*/ 0 w 2"/>
                  <a:gd name="T7" fmla="*/ 1 h 2"/>
                  <a:gd name="T8" fmla="*/ 0 w 2"/>
                  <a:gd name="T9" fmla="*/ 0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1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0 w 2"/>
                  <a:gd name="T23" fmla="*/ 2 h 2"/>
                  <a:gd name="T24" fmla="*/ 1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0 w 2"/>
                  <a:gd name="T33" fmla="*/ 0 h 2"/>
                  <a:gd name="T34" fmla="*/ 0 w 2"/>
                  <a:gd name="T35" fmla="*/ 1 h 2"/>
                  <a:gd name="T36" fmla="*/ 0 w 2"/>
                  <a:gd name="T37" fmla="*/ 1 h 2"/>
                  <a:gd name="T38" fmla="*/ 0 w 2"/>
                  <a:gd name="T39" fmla="*/ 2 h 2"/>
                  <a:gd name="T40" fmla="*/ 1 w 2"/>
                  <a:gd name="T4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20" name="Freeform 212"/>
              <p:cNvSpPr>
                <a:spLocks/>
              </p:cNvSpPr>
              <p:nvPr/>
            </p:nvSpPr>
            <p:spPr bwMode="auto">
              <a:xfrm>
                <a:off x="557" y="1311"/>
                <a:ext cx="423" cy="744"/>
              </a:xfrm>
              <a:custGeom>
                <a:avLst/>
                <a:gdLst>
                  <a:gd name="T0" fmla="*/ 0 w 179"/>
                  <a:gd name="T1" fmla="*/ 12 h 315"/>
                  <a:gd name="T2" fmla="*/ 70 w 179"/>
                  <a:gd name="T3" fmla="*/ 47 h 315"/>
                  <a:gd name="T4" fmla="*/ 94 w 179"/>
                  <a:gd name="T5" fmla="*/ 143 h 315"/>
                  <a:gd name="T6" fmla="*/ 178 w 179"/>
                  <a:gd name="T7" fmla="*/ 314 h 315"/>
                  <a:gd name="T8" fmla="*/ 178 w 179"/>
                  <a:gd name="T9" fmla="*/ 314 h 315"/>
                  <a:gd name="T10" fmla="*/ 100 w 179"/>
                  <a:gd name="T11" fmla="*/ 146 h 315"/>
                  <a:gd name="T12" fmla="*/ 79 w 179"/>
                  <a:gd name="T13" fmla="*/ 47 h 315"/>
                  <a:gd name="T14" fmla="*/ 7 w 179"/>
                  <a:gd name="T15" fmla="*/ 9 h 315"/>
                  <a:gd name="T16" fmla="*/ 0 w 179"/>
                  <a:gd name="T17" fmla="*/ 1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315">
                    <a:moveTo>
                      <a:pt x="0" y="12"/>
                    </a:moveTo>
                    <a:cubicBezTo>
                      <a:pt x="30" y="4"/>
                      <a:pt x="54" y="24"/>
                      <a:pt x="70" y="47"/>
                    </a:cubicBezTo>
                    <a:cubicBezTo>
                      <a:pt x="91" y="75"/>
                      <a:pt x="94" y="109"/>
                      <a:pt x="94" y="143"/>
                    </a:cubicBezTo>
                    <a:cubicBezTo>
                      <a:pt x="94" y="200"/>
                      <a:pt x="106" y="285"/>
                      <a:pt x="178" y="314"/>
                    </a:cubicBezTo>
                    <a:cubicBezTo>
                      <a:pt x="179" y="315"/>
                      <a:pt x="177" y="314"/>
                      <a:pt x="178" y="314"/>
                    </a:cubicBezTo>
                    <a:cubicBezTo>
                      <a:pt x="117" y="289"/>
                      <a:pt x="100" y="201"/>
                      <a:pt x="100" y="146"/>
                    </a:cubicBezTo>
                    <a:cubicBezTo>
                      <a:pt x="101" y="111"/>
                      <a:pt x="98" y="77"/>
                      <a:pt x="79" y="47"/>
                    </a:cubicBezTo>
                    <a:cubicBezTo>
                      <a:pt x="64" y="22"/>
                      <a:pt x="37" y="0"/>
                      <a:pt x="7" y="9"/>
                    </a:cubicBezTo>
                    <a:cubicBezTo>
                      <a:pt x="4" y="9"/>
                      <a:pt x="3" y="12"/>
                      <a:pt x="0" y="1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21" name="Freeform 213"/>
              <p:cNvSpPr>
                <a:spLocks/>
              </p:cNvSpPr>
              <p:nvPr/>
            </p:nvSpPr>
            <p:spPr bwMode="auto">
              <a:xfrm>
                <a:off x="538" y="1330"/>
                <a:ext cx="121" cy="26"/>
              </a:xfrm>
              <a:custGeom>
                <a:avLst/>
                <a:gdLst>
                  <a:gd name="T0" fmla="*/ 9 w 51"/>
                  <a:gd name="T1" fmla="*/ 5 h 11"/>
                  <a:gd name="T2" fmla="*/ 9 w 51"/>
                  <a:gd name="T3" fmla="*/ 5 h 11"/>
                  <a:gd name="T4" fmla="*/ 36 w 51"/>
                  <a:gd name="T5" fmla="*/ 1 h 11"/>
                  <a:gd name="T6" fmla="*/ 36 w 51"/>
                  <a:gd name="T7" fmla="*/ 1 h 11"/>
                  <a:gd name="T8" fmla="*/ 51 w 51"/>
                  <a:gd name="T9" fmla="*/ 6 h 11"/>
                  <a:gd name="T10" fmla="*/ 47 w 51"/>
                  <a:gd name="T11" fmla="*/ 4 h 11"/>
                  <a:gd name="T12" fmla="*/ 22 w 51"/>
                  <a:gd name="T13" fmla="*/ 1 h 11"/>
                  <a:gd name="T14" fmla="*/ 7 w 51"/>
                  <a:gd name="T15" fmla="*/ 6 h 11"/>
                  <a:gd name="T16" fmla="*/ 3 w 51"/>
                  <a:gd name="T17" fmla="*/ 8 h 11"/>
                  <a:gd name="T18" fmla="*/ 0 w 51"/>
                  <a:gd name="T19" fmla="*/ 11 h 11"/>
                  <a:gd name="T20" fmla="*/ 3 w 51"/>
                  <a:gd name="T21" fmla="*/ 9 h 11"/>
                  <a:gd name="T22" fmla="*/ 9 w 51"/>
                  <a:gd name="T2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11">
                    <a:moveTo>
                      <a:pt x="9" y="5"/>
                    </a:moveTo>
                    <a:cubicBezTo>
                      <a:pt x="9" y="5"/>
                      <a:pt x="9" y="5"/>
                      <a:pt x="9" y="5"/>
                    </a:cubicBezTo>
                    <a:cubicBezTo>
                      <a:pt x="18" y="1"/>
                      <a:pt x="32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45" y="3"/>
                      <a:pt x="49" y="5"/>
                      <a:pt x="51" y="6"/>
                    </a:cubicBezTo>
                    <a:cubicBezTo>
                      <a:pt x="50" y="6"/>
                      <a:pt x="49" y="5"/>
                      <a:pt x="47" y="4"/>
                    </a:cubicBezTo>
                    <a:cubicBezTo>
                      <a:pt x="41" y="1"/>
                      <a:pt x="32" y="0"/>
                      <a:pt x="22" y="1"/>
                    </a:cubicBezTo>
                    <a:cubicBezTo>
                      <a:pt x="16" y="2"/>
                      <a:pt x="11" y="4"/>
                      <a:pt x="7" y="6"/>
                    </a:cubicBezTo>
                    <a:cubicBezTo>
                      <a:pt x="5" y="7"/>
                      <a:pt x="4" y="7"/>
                      <a:pt x="3" y="8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1" y="10"/>
                      <a:pt x="2" y="10"/>
                      <a:pt x="3" y="9"/>
                    </a:cubicBezTo>
                    <a:cubicBezTo>
                      <a:pt x="5" y="7"/>
                      <a:pt x="7" y="6"/>
                      <a:pt x="9" y="5"/>
                    </a:cubicBezTo>
                    <a:close/>
                  </a:path>
                </a:pathLst>
              </a:custGeom>
              <a:grpFill/>
              <a:ln w="9" cap="flat">
                <a:solidFill>
                  <a:srgbClr val="92D05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22" name="Freeform 214"/>
              <p:cNvSpPr>
                <a:spLocks/>
              </p:cNvSpPr>
              <p:nvPr/>
            </p:nvSpPr>
            <p:spPr bwMode="auto">
              <a:xfrm>
                <a:off x="517" y="1288"/>
                <a:ext cx="45" cy="47"/>
              </a:xfrm>
              <a:custGeom>
                <a:avLst/>
                <a:gdLst>
                  <a:gd name="T0" fmla="*/ 0 w 19"/>
                  <a:gd name="T1" fmla="*/ 4 h 20"/>
                  <a:gd name="T2" fmla="*/ 2 w 19"/>
                  <a:gd name="T3" fmla="*/ 6 h 20"/>
                  <a:gd name="T4" fmla="*/ 0 w 19"/>
                  <a:gd name="T5" fmla="*/ 5 h 20"/>
                  <a:gd name="T6" fmla="*/ 0 w 19"/>
                  <a:gd name="T7" fmla="*/ 10 h 20"/>
                  <a:gd name="T8" fmla="*/ 1 w 19"/>
                  <a:gd name="T9" fmla="*/ 10 h 20"/>
                  <a:gd name="T10" fmla="*/ 3 w 19"/>
                  <a:gd name="T11" fmla="*/ 11 h 20"/>
                  <a:gd name="T12" fmla="*/ 5 w 19"/>
                  <a:gd name="T13" fmla="*/ 11 h 20"/>
                  <a:gd name="T14" fmla="*/ 0 w 19"/>
                  <a:gd name="T15" fmla="*/ 11 h 20"/>
                  <a:gd name="T16" fmla="*/ 0 w 19"/>
                  <a:gd name="T17" fmla="*/ 12 h 20"/>
                  <a:gd name="T18" fmla="*/ 1 w 19"/>
                  <a:gd name="T19" fmla="*/ 13 h 20"/>
                  <a:gd name="T20" fmla="*/ 3 w 19"/>
                  <a:gd name="T21" fmla="*/ 16 h 20"/>
                  <a:gd name="T22" fmla="*/ 3 w 19"/>
                  <a:gd name="T23" fmla="*/ 16 h 20"/>
                  <a:gd name="T24" fmla="*/ 8 w 19"/>
                  <a:gd name="T25" fmla="*/ 16 h 20"/>
                  <a:gd name="T26" fmla="*/ 9 w 19"/>
                  <a:gd name="T27" fmla="*/ 16 h 20"/>
                  <a:gd name="T28" fmla="*/ 4 w 19"/>
                  <a:gd name="T29" fmla="*/ 17 h 20"/>
                  <a:gd name="T30" fmla="*/ 4 w 19"/>
                  <a:gd name="T31" fmla="*/ 17 h 20"/>
                  <a:gd name="T32" fmla="*/ 12 w 19"/>
                  <a:gd name="T33" fmla="*/ 20 h 20"/>
                  <a:gd name="T34" fmla="*/ 12 w 19"/>
                  <a:gd name="T35" fmla="*/ 20 h 20"/>
                  <a:gd name="T36" fmla="*/ 12 w 19"/>
                  <a:gd name="T37" fmla="*/ 20 h 20"/>
                  <a:gd name="T38" fmla="*/ 15 w 19"/>
                  <a:gd name="T39" fmla="*/ 19 h 20"/>
                  <a:gd name="T40" fmla="*/ 13 w 19"/>
                  <a:gd name="T41" fmla="*/ 20 h 20"/>
                  <a:gd name="T42" fmla="*/ 13 w 19"/>
                  <a:gd name="T43" fmla="*/ 20 h 20"/>
                  <a:gd name="T44" fmla="*/ 17 w 19"/>
                  <a:gd name="T45" fmla="*/ 20 h 20"/>
                  <a:gd name="T46" fmla="*/ 19 w 19"/>
                  <a:gd name="T47" fmla="*/ 20 h 20"/>
                  <a:gd name="T48" fmla="*/ 14 w 19"/>
                  <a:gd name="T49" fmla="*/ 19 h 20"/>
                  <a:gd name="T50" fmla="*/ 10 w 19"/>
                  <a:gd name="T51" fmla="*/ 16 h 20"/>
                  <a:gd name="T52" fmla="*/ 4 w 19"/>
                  <a:gd name="T53" fmla="*/ 8 h 20"/>
                  <a:gd name="T54" fmla="*/ 3 w 19"/>
                  <a:gd name="T55" fmla="*/ 4 h 20"/>
                  <a:gd name="T56" fmla="*/ 2 w 19"/>
                  <a:gd name="T57" fmla="*/ 0 h 20"/>
                  <a:gd name="T58" fmla="*/ 0 w 19"/>
                  <a:gd name="T5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" h="20">
                    <a:moveTo>
                      <a:pt x="0" y="4"/>
                    </a:moveTo>
                    <a:cubicBezTo>
                      <a:pt x="1" y="5"/>
                      <a:pt x="2" y="6"/>
                      <a:pt x="2" y="6"/>
                    </a:cubicBezTo>
                    <a:cubicBezTo>
                      <a:pt x="2" y="6"/>
                      <a:pt x="1" y="5"/>
                      <a:pt x="0" y="5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4" y="11"/>
                      <a:pt x="2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3"/>
                      <a:pt x="1" y="13"/>
                    </a:cubicBezTo>
                    <a:cubicBezTo>
                      <a:pt x="1" y="14"/>
                      <a:pt x="1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6"/>
                      <a:pt x="7" y="16"/>
                      <a:pt x="8" y="16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8" y="16"/>
                      <a:pt x="6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7" y="20"/>
                      <a:pt x="9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4" y="20"/>
                      <a:pt x="15" y="19"/>
                    </a:cubicBezTo>
                    <a:cubicBezTo>
                      <a:pt x="14" y="20"/>
                      <a:pt x="14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4" y="20"/>
                      <a:pt x="16" y="20"/>
                      <a:pt x="17" y="20"/>
                    </a:cubicBezTo>
                    <a:cubicBezTo>
                      <a:pt x="18" y="20"/>
                      <a:pt x="19" y="20"/>
                      <a:pt x="19" y="20"/>
                    </a:cubicBezTo>
                    <a:cubicBezTo>
                      <a:pt x="18" y="20"/>
                      <a:pt x="15" y="19"/>
                      <a:pt x="14" y="19"/>
                    </a:cubicBezTo>
                    <a:cubicBezTo>
                      <a:pt x="12" y="18"/>
                      <a:pt x="11" y="17"/>
                      <a:pt x="10" y="16"/>
                    </a:cubicBezTo>
                    <a:cubicBezTo>
                      <a:pt x="7" y="14"/>
                      <a:pt x="5" y="11"/>
                      <a:pt x="4" y="8"/>
                    </a:cubicBezTo>
                    <a:cubicBezTo>
                      <a:pt x="3" y="7"/>
                      <a:pt x="3" y="6"/>
                      <a:pt x="3" y="4"/>
                    </a:cubicBezTo>
                    <a:cubicBezTo>
                      <a:pt x="2" y="4"/>
                      <a:pt x="2" y="1"/>
                      <a:pt x="2" y="0"/>
                    </a:cubicBezTo>
                    <a:cubicBezTo>
                      <a:pt x="2" y="2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23" name="Freeform 215"/>
              <p:cNvSpPr>
                <a:spLocks/>
              </p:cNvSpPr>
              <p:nvPr/>
            </p:nvSpPr>
            <p:spPr bwMode="auto">
              <a:xfrm>
                <a:off x="522" y="1290"/>
                <a:ext cx="56" cy="47"/>
              </a:xfrm>
              <a:custGeom>
                <a:avLst/>
                <a:gdLst>
                  <a:gd name="T0" fmla="*/ 1 w 24"/>
                  <a:gd name="T1" fmla="*/ 5 h 20"/>
                  <a:gd name="T2" fmla="*/ 1 w 24"/>
                  <a:gd name="T3" fmla="*/ 0 h 20"/>
                  <a:gd name="T4" fmla="*/ 1 w 24"/>
                  <a:gd name="T5" fmla="*/ 0 h 20"/>
                  <a:gd name="T6" fmla="*/ 1 w 24"/>
                  <a:gd name="T7" fmla="*/ 0 h 20"/>
                  <a:gd name="T8" fmla="*/ 1 w 24"/>
                  <a:gd name="T9" fmla="*/ 0 h 20"/>
                  <a:gd name="T10" fmla="*/ 2 w 24"/>
                  <a:gd name="T11" fmla="*/ 6 h 20"/>
                  <a:gd name="T12" fmla="*/ 13 w 24"/>
                  <a:gd name="T13" fmla="*/ 17 h 20"/>
                  <a:gd name="T14" fmla="*/ 24 w 24"/>
                  <a:gd name="T15" fmla="*/ 20 h 20"/>
                  <a:gd name="T16" fmla="*/ 22 w 24"/>
                  <a:gd name="T17" fmla="*/ 20 h 20"/>
                  <a:gd name="T18" fmla="*/ 13 w 24"/>
                  <a:gd name="T19" fmla="*/ 17 h 20"/>
                  <a:gd name="T20" fmla="*/ 1 w 24"/>
                  <a:gd name="T21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0">
                    <a:moveTo>
                      <a:pt x="1" y="5"/>
                    </a:moveTo>
                    <a:cubicBezTo>
                      <a:pt x="1" y="4"/>
                      <a:pt x="1" y="4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1" y="5"/>
                      <a:pt x="2" y="6"/>
                    </a:cubicBezTo>
                    <a:cubicBezTo>
                      <a:pt x="4" y="11"/>
                      <a:pt x="8" y="15"/>
                      <a:pt x="13" y="17"/>
                    </a:cubicBezTo>
                    <a:cubicBezTo>
                      <a:pt x="16" y="19"/>
                      <a:pt x="20" y="20"/>
                      <a:pt x="24" y="20"/>
                    </a:cubicBezTo>
                    <a:cubicBezTo>
                      <a:pt x="23" y="20"/>
                      <a:pt x="23" y="20"/>
                      <a:pt x="22" y="20"/>
                    </a:cubicBezTo>
                    <a:cubicBezTo>
                      <a:pt x="19" y="19"/>
                      <a:pt x="16" y="19"/>
                      <a:pt x="13" y="17"/>
                    </a:cubicBezTo>
                    <a:cubicBezTo>
                      <a:pt x="8" y="15"/>
                      <a:pt x="3" y="9"/>
                      <a:pt x="1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24" name="Freeform 216"/>
              <p:cNvSpPr>
                <a:spLocks/>
              </p:cNvSpPr>
              <p:nvPr/>
            </p:nvSpPr>
            <p:spPr bwMode="auto">
              <a:xfrm>
                <a:off x="519" y="1314"/>
                <a:ext cx="5" cy="12"/>
              </a:xfrm>
              <a:custGeom>
                <a:avLst/>
                <a:gdLst>
                  <a:gd name="T0" fmla="*/ 2 w 2"/>
                  <a:gd name="T1" fmla="*/ 5 h 5"/>
                  <a:gd name="T2" fmla="*/ 0 w 2"/>
                  <a:gd name="T3" fmla="*/ 0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1" y="3"/>
                      <a:pt x="1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3"/>
                      <a:pt x="2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25" name="Freeform 217"/>
              <p:cNvSpPr>
                <a:spLocks/>
              </p:cNvSpPr>
              <p:nvPr/>
            </p:nvSpPr>
            <p:spPr bwMode="auto">
              <a:xfrm>
                <a:off x="519" y="1302"/>
                <a:ext cx="0" cy="9"/>
              </a:xfrm>
              <a:custGeom>
                <a:avLst/>
                <a:gdLst>
                  <a:gd name="T0" fmla="*/ 4 h 4"/>
                  <a:gd name="T1" fmla="*/ 0 h 4"/>
                  <a:gd name="T2" fmla="*/ 0 h 4"/>
                  <a:gd name="T3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26" name="Freeform 218"/>
              <p:cNvSpPr>
                <a:spLocks/>
              </p:cNvSpPr>
              <p:nvPr/>
            </p:nvSpPr>
            <p:spPr bwMode="auto">
              <a:xfrm>
                <a:off x="529" y="1330"/>
                <a:ext cx="9" cy="5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0 w 4"/>
                  <a:gd name="T5" fmla="*/ 0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1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4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27" name="Freeform 219"/>
              <p:cNvSpPr>
                <a:spLocks/>
              </p:cNvSpPr>
              <p:nvPr/>
            </p:nvSpPr>
            <p:spPr bwMode="auto">
              <a:xfrm>
                <a:off x="413" y="1432"/>
                <a:ext cx="50" cy="33"/>
              </a:xfrm>
              <a:custGeom>
                <a:avLst/>
                <a:gdLst>
                  <a:gd name="T0" fmla="*/ 1 w 21"/>
                  <a:gd name="T1" fmla="*/ 14 h 14"/>
                  <a:gd name="T2" fmla="*/ 0 w 21"/>
                  <a:gd name="T3" fmla="*/ 10 h 14"/>
                  <a:gd name="T4" fmla="*/ 3 w 21"/>
                  <a:gd name="T5" fmla="*/ 6 h 14"/>
                  <a:gd name="T6" fmla="*/ 12 w 21"/>
                  <a:gd name="T7" fmla="*/ 5 h 14"/>
                  <a:gd name="T8" fmla="*/ 16 w 21"/>
                  <a:gd name="T9" fmla="*/ 5 h 14"/>
                  <a:gd name="T10" fmla="*/ 19 w 21"/>
                  <a:gd name="T11" fmla="*/ 4 h 14"/>
                  <a:gd name="T12" fmla="*/ 20 w 21"/>
                  <a:gd name="T13" fmla="*/ 1 h 14"/>
                  <a:gd name="T14" fmla="*/ 21 w 21"/>
                  <a:gd name="T15" fmla="*/ 0 h 14"/>
                  <a:gd name="T16" fmla="*/ 21 w 21"/>
                  <a:gd name="T17" fmla="*/ 2 h 14"/>
                  <a:gd name="T18" fmla="*/ 18 w 21"/>
                  <a:gd name="T19" fmla="*/ 5 h 14"/>
                  <a:gd name="T20" fmla="*/ 8 w 21"/>
                  <a:gd name="T21" fmla="*/ 5 h 14"/>
                  <a:gd name="T22" fmla="*/ 3 w 21"/>
                  <a:gd name="T23" fmla="*/ 6 h 14"/>
                  <a:gd name="T24" fmla="*/ 1 w 21"/>
                  <a:gd name="T25" fmla="*/ 9 h 14"/>
                  <a:gd name="T26" fmla="*/ 1 w 21"/>
                  <a:gd name="T2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14">
                    <a:moveTo>
                      <a:pt x="1" y="14"/>
                    </a:moveTo>
                    <a:cubicBezTo>
                      <a:pt x="1" y="14"/>
                      <a:pt x="0" y="13"/>
                      <a:pt x="0" y="10"/>
                    </a:cubicBezTo>
                    <a:cubicBezTo>
                      <a:pt x="1" y="9"/>
                      <a:pt x="1" y="7"/>
                      <a:pt x="3" y="6"/>
                    </a:cubicBezTo>
                    <a:cubicBezTo>
                      <a:pt x="5" y="5"/>
                      <a:pt x="8" y="4"/>
                      <a:pt x="12" y="5"/>
                    </a:cubicBezTo>
                    <a:cubicBezTo>
                      <a:pt x="14" y="5"/>
                      <a:pt x="15" y="5"/>
                      <a:pt x="16" y="5"/>
                    </a:cubicBezTo>
                    <a:cubicBezTo>
                      <a:pt x="17" y="5"/>
                      <a:pt x="18" y="4"/>
                      <a:pt x="19" y="4"/>
                    </a:cubicBezTo>
                    <a:cubicBezTo>
                      <a:pt x="20" y="3"/>
                      <a:pt x="20" y="2"/>
                      <a:pt x="20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2"/>
                    </a:cubicBezTo>
                    <a:cubicBezTo>
                      <a:pt x="20" y="3"/>
                      <a:pt x="20" y="5"/>
                      <a:pt x="18" y="5"/>
                    </a:cubicBezTo>
                    <a:cubicBezTo>
                      <a:pt x="15" y="6"/>
                      <a:pt x="12" y="5"/>
                      <a:pt x="8" y="5"/>
                    </a:cubicBezTo>
                    <a:cubicBezTo>
                      <a:pt x="5" y="5"/>
                      <a:pt x="4" y="6"/>
                      <a:pt x="3" y="6"/>
                    </a:cubicBezTo>
                    <a:cubicBezTo>
                      <a:pt x="2" y="7"/>
                      <a:pt x="1" y="7"/>
                      <a:pt x="1" y="9"/>
                    </a:cubicBezTo>
                    <a:cubicBezTo>
                      <a:pt x="0" y="11"/>
                      <a:pt x="0" y="12"/>
                      <a:pt x="1" y="1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28" name="Freeform 220"/>
              <p:cNvSpPr>
                <a:spLocks/>
              </p:cNvSpPr>
              <p:nvPr/>
            </p:nvSpPr>
            <p:spPr bwMode="auto">
              <a:xfrm>
                <a:off x="413" y="1432"/>
                <a:ext cx="50" cy="33"/>
              </a:xfrm>
              <a:custGeom>
                <a:avLst/>
                <a:gdLst>
                  <a:gd name="T0" fmla="*/ 1 w 21"/>
                  <a:gd name="T1" fmla="*/ 14 h 14"/>
                  <a:gd name="T2" fmla="*/ 1 w 21"/>
                  <a:gd name="T3" fmla="*/ 14 h 14"/>
                  <a:gd name="T4" fmla="*/ 0 w 21"/>
                  <a:gd name="T5" fmla="*/ 13 h 14"/>
                  <a:gd name="T6" fmla="*/ 3 w 21"/>
                  <a:gd name="T7" fmla="*/ 6 h 14"/>
                  <a:gd name="T8" fmla="*/ 13 w 21"/>
                  <a:gd name="T9" fmla="*/ 5 h 14"/>
                  <a:gd name="T10" fmla="*/ 19 w 21"/>
                  <a:gd name="T11" fmla="*/ 4 h 14"/>
                  <a:gd name="T12" fmla="*/ 20 w 21"/>
                  <a:gd name="T13" fmla="*/ 1 h 14"/>
                  <a:gd name="T14" fmla="*/ 21 w 21"/>
                  <a:gd name="T15" fmla="*/ 0 h 14"/>
                  <a:gd name="T16" fmla="*/ 21 w 21"/>
                  <a:gd name="T17" fmla="*/ 0 h 14"/>
                  <a:gd name="T18" fmla="*/ 21 w 21"/>
                  <a:gd name="T19" fmla="*/ 0 h 14"/>
                  <a:gd name="T20" fmla="*/ 21 w 21"/>
                  <a:gd name="T21" fmla="*/ 0 h 14"/>
                  <a:gd name="T22" fmla="*/ 21 w 21"/>
                  <a:gd name="T23" fmla="*/ 0 h 14"/>
                  <a:gd name="T24" fmla="*/ 21 w 21"/>
                  <a:gd name="T25" fmla="*/ 0 h 14"/>
                  <a:gd name="T26" fmla="*/ 21 w 21"/>
                  <a:gd name="T27" fmla="*/ 0 h 14"/>
                  <a:gd name="T28" fmla="*/ 21 w 21"/>
                  <a:gd name="T29" fmla="*/ 0 h 14"/>
                  <a:gd name="T30" fmla="*/ 21 w 21"/>
                  <a:gd name="T31" fmla="*/ 0 h 14"/>
                  <a:gd name="T32" fmla="*/ 21 w 21"/>
                  <a:gd name="T33" fmla="*/ 0 h 14"/>
                  <a:gd name="T34" fmla="*/ 21 w 21"/>
                  <a:gd name="T35" fmla="*/ 0 h 14"/>
                  <a:gd name="T36" fmla="*/ 21 w 21"/>
                  <a:gd name="T37" fmla="*/ 0 h 14"/>
                  <a:gd name="T38" fmla="*/ 21 w 21"/>
                  <a:gd name="T39" fmla="*/ 0 h 14"/>
                  <a:gd name="T40" fmla="*/ 21 w 21"/>
                  <a:gd name="T41" fmla="*/ 0 h 14"/>
                  <a:gd name="T42" fmla="*/ 21 w 21"/>
                  <a:gd name="T43" fmla="*/ 0 h 14"/>
                  <a:gd name="T44" fmla="*/ 21 w 21"/>
                  <a:gd name="T45" fmla="*/ 0 h 14"/>
                  <a:gd name="T46" fmla="*/ 21 w 21"/>
                  <a:gd name="T47" fmla="*/ 0 h 14"/>
                  <a:gd name="T48" fmla="*/ 21 w 21"/>
                  <a:gd name="T49" fmla="*/ 0 h 14"/>
                  <a:gd name="T50" fmla="*/ 21 w 21"/>
                  <a:gd name="T51" fmla="*/ 0 h 14"/>
                  <a:gd name="T52" fmla="*/ 21 w 21"/>
                  <a:gd name="T53" fmla="*/ 0 h 14"/>
                  <a:gd name="T54" fmla="*/ 21 w 21"/>
                  <a:gd name="T55" fmla="*/ 0 h 14"/>
                  <a:gd name="T56" fmla="*/ 21 w 21"/>
                  <a:gd name="T57" fmla="*/ 0 h 14"/>
                  <a:gd name="T58" fmla="*/ 19 w 21"/>
                  <a:gd name="T59" fmla="*/ 4 h 14"/>
                  <a:gd name="T60" fmla="*/ 8 w 21"/>
                  <a:gd name="T61" fmla="*/ 5 h 14"/>
                  <a:gd name="T62" fmla="*/ 3 w 21"/>
                  <a:gd name="T63" fmla="*/ 6 h 14"/>
                  <a:gd name="T64" fmla="*/ 3 w 21"/>
                  <a:gd name="T65" fmla="*/ 6 h 14"/>
                  <a:gd name="T66" fmla="*/ 0 w 21"/>
                  <a:gd name="T67" fmla="*/ 14 h 14"/>
                  <a:gd name="T68" fmla="*/ 1 w 21"/>
                  <a:gd name="T69" fmla="*/ 14 h 14"/>
                  <a:gd name="T70" fmla="*/ 1 w 21"/>
                  <a:gd name="T71" fmla="*/ 14 h 14"/>
                  <a:gd name="T72" fmla="*/ 3 w 21"/>
                  <a:gd name="T73" fmla="*/ 6 h 14"/>
                  <a:gd name="T74" fmla="*/ 3 w 21"/>
                  <a:gd name="T75" fmla="*/ 6 h 14"/>
                  <a:gd name="T76" fmla="*/ 8 w 21"/>
                  <a:gd name="T77" fmla="*/ 5 h 14"/>
                  <a:gd name="T78" fmla="*/ 19 w 21"/>
                  <a:gd name="T79" fmla="*/ 4 h 14"/>
                  <a:gd name="T80" fmla="*/ 21 w 21"/>
                  <a:gd name="T81" fmla="*/ 0 h 14"/>
                  <a:gd name="T82" fmla="*/ 21 w 21"/>
                  <a:gd name="T83" fmla="*/ 0 h 14"/>
                  <a:gd name="T84" fmla="*/ 21 w 21"/>
                  <a:gd name="T85" fmla="*/ 0 h 14"/>
                  <a:gd name="T86" fmla="*/ 21 w 21"/>
                  <a:gd name="T87" fmla="*/ 0 h 14"/>
                  <a:gd name="T88" fmla="*/ 21 w 21"/>
                  <a:gd name="T89" fmla="*/ 0 h 14"/>
                  <a:gd name="T90" fmla="*/ 21 w 21"/>
                  <a:gd name="T91" fmla="*/ 0 h 14"/>
                  <a:gd name="T92" fmla="*/ 20 w 21"/>
                  <a:gd name="T93" fmla="*/ 1 h 14"/>
                  <a:gd name="T94" fmla="*/ 19 w 21"/>
                  <a:gd name="T95" fmla="*/ 4 h 14"/>
                  <a:gd name="T96" fmla="*/ 12 w 21"/>
                  <a:gd name="T97" fmla="*/ 5 h 14"/>
                  <a:gd name="T98" fmla="*/ 3 w 21"/>
                  <a:gd name="T99" fmla="*/ 6 h 14"/>
                  <a:gd name="T100" fmla="*/ 0 w 21"/>
                  <a:gd name="T101" fmla="*/ 13 h 14"/>
                  <a:gd name="T102" fmla="*/ 0 w 21"/>
                  <a:gd name="T103" fmla="*/ 14 h 14"/>
                  <a:gd name="T104" fmla="*/ 0 w 21"/>
                  <a:gd name="T105" fmla="*/ 14 h 14"/>
                  <a:gd name="T106" fmla="*/ 0 w 21"/>
                  <a:gd name="T107" fmla="*/ 14 h 14"/>
                  <a:gd name="T108" fmla="*/ 1 w 21"/>
                  <a:gd name="T109" fmla="*/ 14 h 14"/>
                  <a:gd name="T110" fmla="*/ 1 w 21"/>
                  <a:gd name="T111" fmla="*/ 14 h 14"/>
                  <a:gd name="T112" fmla="*/ 0 w 21"/>
                  <a:gd name="T113" fmla="*/ 14 h 14"/>
                  <a:gd name="T114" fmla="*/ 1 w 21"/>
                  <a:gd name="T115" fmla="*/ 14 h 14"/>
                  <a:gd name="T116" fmla="*/ 1 w 21"/>
                  <a:gd name="T117" fmla="*/ 14 h 14"/>
                  <a:gd name="T118" fmla="*/ 1 w 21"/>
                  <a:gd name="T119" fmla="*/ 14 h 14"/>
                  <a:gd name="T120" fmla="*/ 1 w 21"/>
                  <a:gd name="T12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" h="14">
                    <a:moveTo>
                      <a:pt x="1" y="14"/>
                    </a:move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3"/>
                      <a:pt x="0" y="13"/>
                    </a:cubicBezTo>
                    <a:cubicBezTo>
                      <a:pt x="0" y="12"/>
                      <a:pt x="0" y="12"/>
                      <a:pt x="0" y="10"/>
                    </a:cubicBezTo>
                    <a:cubicBezTo>
                      <a:pt x="1" y="9"/>
                      <a:pt x="1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5" y="5"/>
                      <a:pt x="8" y="4"/>
                      <a:pt x="13" y="5"/>
                    </a:cubicBezTo>
                    <a:cubicBezTo>
                      <a:pt x="14" y="5"/>
                      <a:pt x="15" y="5"/>
                      <a:pt x="16" y="5"/>
                    </a:cubicBezTo>
                    <a:cubicBezTo>
                      <a:pt x="17" y="5"/>
                      <a:pt x="18" y="4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2"/>
                      <a:pt x="20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2"/>
                    </a:cubicBezTo>
                    <a:cubicBezTo>
                      <a:pt x="21" y="2"/>
                      <a:pt x="20" y="4"/>
                      <a:pt x="19" y="4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5" y="6"/>
                      <a:pt x="12" y="5"/>
                      <a:pt x="8" y="5"/>
                    </a:cubicBezTo>
                    <a:cubicBezTo>
                      <a:pt x="5" y="5"/>
                      <a:pt x="4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1" y="7"/>
                      <a:pt x="1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2"/>
                      <a:pt x="0" y="11"/>
                      <a:pt x="1" y="9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5" y="5"/>
                      <a:pt x="8" y="5"/>
                    </a:cubicBezTo>
                    <a:cubicBezTo>
                      <a:pt x="12" y="5"/>
                      <a:pt x="15" y="6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20" y="4"/>
                      <a:pt x="21" y="2"/>
                      <a:pt x="21" y="2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0" y="1"/>
                    </a:cubicBezTo>
                    <a:cubicBezTo>
                      <a:pt x="20" y="2"/>
                      <a:pt x="20" y="3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5" y="5"/>
                      <a:pt x="14" y="5"/>
                      <a:pt x="12" y="5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7"/>
                      <a:pt x="1" y="9"/>
                      <a:pt x="0" y="10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29" name="Freeform 221"/>
              <p:cNvSpPr>
                <a:spLocks/>
              </p:cNvSpPr>
              <p:nvPr/>
            </p:nvSpPr>
            <p:spPr bwMode="auto">
              <a:xfrm>
                <a:off x="429" y="1444"/>
                <a:ext cx="5" cy="4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1 h 2"/>
                  <a:gd name="T4" fmla="*/ 2 w 2"/>
                  <a:gd name="T5" fmla="*/ 2 h 2"/>
                  <a:gd name="T6" fmla="*/ 1 w 2"/>
                  <a:gd name="T7" fmla="*/ 2 h 2"/>
                  <a:gd name="T8" fmla="*/ 0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30" name="Freeform 222"/>
              <p:cNvSpPr>
                <a:spLocks/>
              </p:cNvSpPr>
              <p:nvPr/>
            </p:nvSpPr>
            <p:spPr bwMode="auto">
              <a:xfrm>
                <a:off x="429" y="1444"/>
                <a:ext cx="5" cy="4"/>
              </a:xfrm>
              <a:custGeom>
                <a:avLst/>
                <a:gdLst>
                  <a:gd name="T0" fmla="*/ 0 w 2"/>
                  <a:gd name="T1" fmla="*/ 1 h 2"/>
                  <a:gd name="T2" fmla="*/ 0 w 2"/>
                  <a:gd name="T3" fmla="*/ 1 h 2"/>
                  <a:gd name="T4" fmla="*/ 1 w 2"/>
                  <a:gd name="T5" fmla="*/ 0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2 h 2"/>
                  <a:gd name="T12" fmla="*/ 1 w 2"/>
                  <a:gd name="T13" fmla="*/ 2 h 2"/>
                  <a:gd name="T14" fmla="*/ 1 w 2"/>
                  <a:gd name="T15" fmla="*/ 2 h 2"/>
                  <a:gd name="T16" fmla="*/ 0 w 2"/>
                  <a:gd name="T17" fmla="*/ 1 h 2"/>
                  <a:gd name="T18" fmla="*/ 0 w 2"/>
                  <a:gd name="T19" fmla="*/ 1 h 2"/>
                  <a:gd name="T20" fmla="*/ 0 w 2"/>
                  <a:gd name="T21" fmla="*/ 1 h 2"/>
                  <a:gd name="T22" fmla="*/ 0 w 2"/>
                  <a:gd name="T23" fmla="*/ 1 h 2"/>
                  <a:gd name="T24" fmla="*/ 0 w 2"/>
                  <a:gd name="T25" fmla="*/ 1 h 2"/>
                  <a:gd name="T26" fmla="*/ 1 w 2"/>
                  <a:gd name="T27" fmla="*/ 2 h 2"/>
                  <a:gd name="T28" fmla="*/ 1 w 2"/>
                  <a:gd name="T29" fmla="*/ 2 h 2"/>
                  <a:gd name="T30" fmla="*/ 2 w 2"/>
                  <a:gd name="T31" fmla="*/ 2 h 2"/>
                  <a:gd name="T32" fmla="*/ 2 w 2"/>
                  <a:gd name="T33" fmla="*/ 1 h 2"/>
                  <a:gd name="T34" fmla="*/ 1 w 2"/>
                  <a:gd name="T35" fmla="*/ 1 h 2"/>
                  <a:gd name="T36" fmla="*/ 1 w 2"/>
                  <a:gd name="T37" fmla="*/ 0 h 2"/>
                  <a:gd name="T38" fmla="*/ 0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31" name="Freeform 223"/>
              <p:cNvSpPr>
                <a:spLocks/>
              </p:cNvSpPr>
              <p:nvPr/>
            </p:nvSpPr>
            <p:spPr bwMode="auto">
              <a:xfrm>
                <a:off x="425" y="1446"/>
                <a:ext cx="4" cy="5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0 h 2"/>
                  <a:gd name="T4" fmla="*/ 2 w 2"/>
                  <a:gd name="T5" fmla="*/ 1 h 2"/>
                  <a:gd name="T6" fmla="*/ 1 w 2"/>
                  <a:gd name="T7" fmla="*/ 1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32" name="Freeform 224"/>
              <p:cNvSpPr>
                <a:spLocks/>
              </p:cNvSpPr>
              <p:nvPr/>
            </p:nvSpPr>
            <p:spPr bwMode="auto">
              <a:xfrm>
                <a:off x="425" y="1446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  <a:gd name="T8" fmla="*/ 2 w 2"/>
                  <a:gd name="T9" fmla="*/ 1 h 1"/>
                  <a:gd name="T10" fmla="*/ 2 w 2"/>
                  <a:gd name="T11" fmla="*/ 1 h 1"/>
                  <a:gd name="T12" fmla="*/ 1 w 2"/>
                  <a:gd name="T13" fmla="*/ 1 h 1"/>
                  <a:gd name="T14" fmla="*/ 1 w 2"/>
                  <a:gd name="T15" fmla="*/ 1 h 1"/>
                  <a:gd name="T16" fmla="*/ 0 w 2"/>
                  <a:gd name="T17" fmla="*/ 1 h 1"/>
                  <a:gd name="T18" fmla="*/ 0 w 2"/>
                  <a:gd name="T19" fmla="*/ 0 h 1"/>
                  <a:gd name="T20" fmla="*/ 0 w 2"/>
                  <a:gd name="T21" fmla="*/ 0 h 1"/>
                  <a:gd name="T22" fmla="*/ 0 w 2"/>
                  <a:gd name="T23" fmla="*/ 0 h 1"/>
                  <a:gd name="T24" fmla="*/ 0 w 2"/>
                  <a:gd name="T25" fmla="*/ 1 h 1"/>
                  <a:gd name="T26" fmla="*/ 1 w 2"/>
                  <a:gd name="T27" fmla="*/ 1 h 1"/>
                  <a:gd name="T28" fmla="*/ 1 w 2"/>
                  <a:gd name="T29" fmla="*/ 1 h 1"/>
                  <a:gd name="T30" fmla="*/ 2 w 2"/>
                  <a:gd name="T31" fmla="*/ 1 h 1"/>
                  <a:gd name="T32" fmla="*/ 2 w 2"/>
                  <a:gd name="T33" fmla="*/ 1 h 1"/>
                  <a:gd name="T34" fmla="*/ 1 w 2"/>
                  <a:gd name="T35" fmla="*/ 0 h 1"/>
                  <a:gd name="T36" fmla="*/ 1 w 2"/>
                  <a:gd name="T37" fmla="*/ 0 h 1"/>
                  <a:gd name="T38" fmla="*/ 0 w 2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33" name="Freeform 225"/>
              <p:cNvSpPr>
                <a:spLocks/>
              </p:cNvSpPr>
              <p:nvPr/>
            </p:nvSpPr>
            <p:spPr bwMode="auto">
              <a:xfrm>
                <a:off x="418" y="1451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34" name="Freeform 226"/>
              <p:cNvSpPr>
                <a:spLocks/>
              </p:cNvSpPr>
              <p:nvPr/>
            </p:nvSpPr>
            <p:spPr bwMode="auto">
              <a:xfrm>
                <a:off x="418" y="1451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1 h 1"/>
                  <a:gd name="T32" fmla="*/ 1 w 1"/>
                  <a:gd name="T33" fmla="*/ 0 h 1"/>
                  <a:gd name="T34" fmla="*/ 1 w 1"/>
                  <a:gd name="T35" fmla="*/ 0 h 1"/>
                  <a:gd name="T36" fmla="*/ 1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35" name="Freeform 227"/>
              <p:cNvSpPr>
                <a:spLocks/>
              </p:cNvSpPr>
              <p:nvPr/>
            </p:nvSpPr>
            <p:spPr bwMode="auto">
              <a:xfrm>
                <a:off x="420" y="1446"/>
                <a:ext cx="5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2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36" name="Freeform 228"/>
              <p:cNvSpPr>
                <a:spLocks/>
              </p:cNvSpPr>
              <p:nvPr/>
            </p:nvSpPr>
            <p:spPr bwMode="auto">
              <a:xfrm>
                <a:off x="420" y="1448"/>
                <a:ext cx="5" cy="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  <a:gd name="T8" fmla="*/ 2 w 2"/>
                  <a:gd name="T9" fmla="*/ 0 h 1"/>
                  <a:gd name="T10" fmla="*/ 2 w 2"/>
                  <a:gd name="T11" fmla="*/ 1 h 1"/>
                  <a:gd name="T12" fmla="*/ 1 w 2"/>
                  <a:gd name="T13" fmla="*/ 1 h 1"/>
                  <a:gd name="T14" fmla="*/ 1 w 2"/>
                  <a:gd name="T15" fmla="*/ 1 h 1"/>
                  <a:gd name="T16" fmla="*/ 1 w 2"/>
                  <a:gd name="T17" fmla="*/ 0 h 1"/>
                  <a:gd name="T18" fmla="*/ 1 w 2"/>
                  <a:gd name="T19" fmla="*/ 0 h 1"/>
                  <a:gd name="T20" fmla="*/ 1 w 2"/>
                  <a:gd name="T21" fmla="*/ 0 h 1"/>
                  <a:gd name="T22" fmla="*/ 1 w 2"/>
                  <a:gd name="T23" fmla="*/ 0 h 1"/>
                  <a:gd name="T24" fmla="*/ 1 w 2"/>
                  <a:gd name="T25" fmla="*/ 0 h 1"/>
                  <a:gd name="T26" fmla="*/ 1 w 2"/>
                  <a:gd name="T27" fmla="*/ 1 h 1"/>
                  <a:gd name="T28" fmla="*/ 1 w 2"/>
                  <a:gd name="T29" fmla="*/ 1 h 1"/>
                  <a:gd name="T30" fmla="*/ 2 w 2"/>
                  <a:gd name="T31" fmla="*/ 1 h 1"/>
                  <a:gd name="T32" fmla="*/ 2 w 2"/>
                  <a:gd name="T33" fmla="*/ 0 h 1"/>
                  <a:gd name="T34" fmla="*/ 1 w 2"/>
                  <a:gd name="T35" fmla="*/ 0 h 1"/>
                  <a:gd name="T36" fmla="*/ 1 w 2"/>
                  <a:gd name="T37" fmla="*/ 0 h 1"/>
                  <a:gd name="T38" fmla="*/ 1 w 2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37" name="Freeform 229"/>
              <p:cNvSpPr>
                <a:spLocks/>
              </p:cNvSpPr>
              <p:nvPr/>
            </p:nvSpPr>
            <p:spPr bwMode="auto">
              <a:xfrm>
                <a:off x="415" y="1453"/>
                <a:ext cx="5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38" name="Freeform 230"/>
              <p:cNvSpPr>
                <a:spLocks/>
              </p:cNvSpPr>
              <p:nvPr/>
            </p:nvSpPr>
            <p:spPr bwMode="auto">
              <a:xfrm>
                <a:off x="418" y="1453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1 h 1"/>
                  <a:gd name="T16" fmla="*/ 0 w 1"/>
                  <a:gd name="T17" fmla="*/ 1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1 h 1"/>
                  <a:gd name="T26" fmla="*/ 0 w 1"/>
                  <a:gd name="T27" fmla="*/ 1 h 1"/>
                  <a:gd name="T28" fmla="*/ 0 w 1"/>
                  <a:gd name="T29" fmla="*/ 1 h 1"/>
                  <a:gd name="T30" fmla="*/ 0 w 1"/>
                  <a:gd name="T31" fmla="*/ 1 h 1"/>
                  <a:gd name="T32" fmla="*/ 0 w 1"/>
                  <a:gd name="T33" fmla="*/ 1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39" name="Freeform 231"/>
              <p:cNvSpPr>
                <a:spLocks/>
              </p:cNvSpPr>
              <p:nvPr/>
            </p:nvSpPr>
            <p:spPr bwMode="auto">
              <a:xfrm>
                <a:off x="415" y="1458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40" name="Freeform 232"/>
              <p:cNvSpPr>
                <a:spLocks/>
              </p:cNvSpPr>
              <p:nvPr/>
            </p:nvSpPr>
            <p:spPr bwMode="auto">
              <a:xfrm>
                <a:off x="415" y="1458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1 w 1"/>
                  <a:gd name="T5" fmla="*/ 1 w 1"/>
                  <a:gd name="T6" fmla="*/ 1 w 1"/>
                  <a:gd name="T7" fmla="*/ 1 w 1"/>
                  <a:gd name="T8" fmla="*/ 0 w 1"/>
                  <a:gd name="T9" fmla="*/ 0 w 1"/>
                  <a:gd name="T10" fmla="*/ 0 w 1"/>
                  <a:gd name="T11" fmla="*/ 0 w 1"/>
                  <a:gd name="T12" fmla="*/ 0 w 1"/>
                  <a:gd name="T13" fmla="*/ 1 w 1"/>
                  <a:gd name="T14" fmla="*/ 1 w 1"/>
                  <a:gd name="T15" fmla="*/ 1 w 1"/>
                  <a:gd name="T16" fmla="*/ 1 w 1"/>
                  <a:gd name="T17" fmla="*/ 1 w 1"/>
                  <a:gd name="T18" fmla="*/ 1 w 1"/>
                  <a:gd name="T19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41" name="Freeform 233"/>
              <p:cNvSpPr>
                <a:spLocks/>
              </p:cNvSpPr>
              <p:nvPr/>
            </p:nvSpPr>
            <p:spPr bwMode="auto">
              <a:xfrm>
                <a:off x="415" y="146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42" name="Freeform 234"/>
              <p:cNvSpPr>
                <a:spLocks/>
              </p:cNvSpPr>
              <p:nvPr/>
            </p:nvSpPr>
            <p:spPr bwMode="auto">
              <a:xfrm>
                <a:off x="415" y="1460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1 w 1"/>
                  <a:gd name="T5" fmla="*/ 1 w 1"/>
                  <a:gd name="T6" fmla="*/ 1 w 1"/>
                  <a:gd name="T7" fmla="*/ 1 w 1"/>
                  <a:gd name="T8" fmla="*/ 0 w 1"/>
                  <a:gd name="T9" fmla="*/ 0 w 1"/>
                  <a:gd name="T10" fmla="*/ 0 w 1"/>
                  <a:gd name="T11" fmla="*/ 0 w 1"/>
                  <a:gd name="T12" fmla="*/ 0 w 1"/>
                  <a:gd name="T13" fmla="*/ 0 w 1"/>
                  <a:gd name="T14" fmla="*/ 1 w 1"/>
                  <a:gd name="T15" fmla="*/ 1 w 1"/>
                  <a:gd name="T16" fmla="*/ 1 w 1"/>
                  <a:gd name="T17" fmla="*/ 1 w 1"/>
                  <a:gd name="T18" fmla="*/ 1 w 1"/>
                  <a:gd name="T19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43" name="Freeform 235"/>
              <p:cNvSpPr>
                <a:spLocks/>
              </p:cNvSpPr>
              <p:nvPr/>
            </p:nvSpPr>
            <p:spPr bwMode="auto">
              <a:xfrm>
                <a:off x="434" y="1444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2 w 2"/>
                  <a:gd name="T5" fmla="*/ 2 h 2"/>
                  <a:gd name="T6" fmla="*/ 1 w 2"/>
                  <a:gd name="T7" fmla="*/ 2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44" name="Freeform 236"/>
              <p:cNvSpPr>
                <a:spLocks/>
              </p:cNvSpPr>
              <p:nvPr/>
            </p:nvSpPr>
            <p:spPr bwMode="auto">
              <a:xfrm>
                <a:off x="437" y="144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  <a:gd name="T6" fmla="*/ 1 w 1"/>
                  <a:gd name="T7" fmla="*/ 1 h 2"/>
                  <a:gd name="T8" fmla="*/ 1 w 1"/>
                  <a:gd name="T9" fmla="*/ 1 h 2"/>
                  <a:gd name="T10" fmla="*/ 1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  <a:gd name="T16" fmla="*/ 0 w 1"/>
                  <a:gd name="T17" fmla="*/ 1 h 2"/>
                  <a:gd name="T18" fmla="*/ 0 w 1"/>
                  <a:gd name="T19" fmla="*/ 0 h 2"/>
                  <a:gd name="T20" fmla="*/ 0 w 1"/>
                  <a:gd name="T21" fmla="*/ 0 h 2"/>
                  <a:gd name="T22" fmla="*/ 0 w 1"/>
                  <a:gd name="T23" fmla="*/ 0 h 2"/>
                  <a:gd name="T24" fmla="*/ 0 w 1"/>
                  <a:gd name="T25" fmla="*/ 1 h 2"/>
                  <a:gd name="T26" fmla="*/ 0 w 1"/>
                  <a:gd name="T27" fmla="*/ 2 h 2"/>
                  <a:gd name="T28" fmla="*/ 0 w 1"/>
                  <a:gd name="T29" fmla="*/ 2 h 2"/>
                  <a:gd name="T30" fmla="*/ 1 w 1"/>
                  <a:gd name="T31" fmla="*/ 2 h 2"/>
                  <a:gd name="T32" fmla="*/ 1 w 1"/>
                  <a:gd name="T33" fmla="*/ 1 h 2"/>
                  <a:gd name="T34" fmla="*/ 1 w 1"/>
                  <a:gd name="T35" fmla="*/ 1 h 2"/>
                  <a:gd name="T36" fmla="*/ 0 w 1"/>
                  <a:gd name="T37" fmla="*/ 0 h 2"/>
                  <a:gd name="T38" fmla="*/ 0 w 1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45" name="Freeform 237"/>
              <p:cNvSpPr>
                <a:spLocks/>
              </p:cNvSpPr>
              <p:nvPr/>
            </p:nvSpPr>
            <p:spPr bwMode="auto">
              <a:xfrm>
                <a:off x="415" y="1463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46" name="Freeform 238"/>
              <p:cNvSpPr>
                <a:spLocks/>
              </p:cNvSpPr>
              <p:nvPr/>
            </p:nvSpPr>
            <p:spPr bwMode="auto">
              <a:xfrm>
                <a:off x="415" y="1463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1 h 1"/>
                  <a:gd name="T14" fmla="*/ 1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1 w 1"/>
                  <a:gd name="T27" fmla="*/ 0 h 1"/>
                  <a:gd name="T28" fmla="*/ 1 w 1"/>
                  <a:gd name="T29" fmla="*/ 1 h 1"/>
                  <a:gd name="T30" fmla="*/ 1 w 1"/>
                  <a:gd name="T31" fmla="*/ 0 h 1"/>
                  <a:gd name="T32" fmla="*/ 1 w 1"/>
                  <a:gd name="T33" fmla="*/ 0 h 1"/>
                  <a:gd name="T34" fmla="*/ 1 w 1"/>
                  <a:gd name="T35" fmla="*/ 0 h 1"/>
                  <a:gd name="T36" fmla="*/ 1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47" name="Freeform 239"/>
              <p:cNvSpPr>
                <a:spLocks/>
              </p:cNvSpPr>
              <p:nvPr/>
            </p:nvSpPr>
            <p:spPr bwMode="auto">
              <a:xfrm>
                <a:off x="446" y="1446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48" name="Freeform 240"/>
              <p:cNvSpPr>
                <a:spLocks/>
              </p:cNvSpPr>
              <p:nvPr/>
            </p:nvSpPr>
            <p:spPr bwMode="auto">
              <a:xfrm>
                <a:off x="446" y="144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0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1 h 1"/>
                  <a:gd name="T36" fmla="*/ 1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49" name="Freeform 241"/>
              <p:cNvSpPr>
                <a:spLocks/>
              </p:cNvSpPr>
              <p:nvPr/>
            </p:nvSpPr>
            <p:spPr bwMode="auto">
              <a:xfrm>
                <a:off x="451" y="144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50" name="Freeform 242"/>
              <p:cNvSpPr>
                <a:spLocks/>
              </p:cNvSpPr>
              <p:nvPr/>
            </p:nvSpPr>
            <p:spPr bwMode="auto">
              <a:xfrm>
                <a:off x="451" y="144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1 h 1"/>
                  <a:gd name="T36" fmla="*/ 1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51" name="Freeform 243"/>
              <p:cNvSpPr>
                <a:spLocks/>
              </p:cNvSpPr>
              <p:nvPr/>
            </p:nvSpPr>
            <p:spPr bwMode="auto">
              <a:xfrm>
                <a:off x="458" y="1441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52" name="Freeform 244"/>
              <p:cNvSpPr>
                <a:spLocks/>
              </p:cNvSpPr>
              <p:nvPr/>
            </p:nvSpPr>
            <p:spPr bwMode="auto">
              <a:xfrm>
                <a:off x="458" y="144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0 h 1"/>
                  <a:gd name="T26" fmla="*/ 1 w 1"/>
                  <a:gd name="T27" fmla="*/ 0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53" name="Freeform 245"/>
              <p:cNvSpPr>
                <a:spLocks/>
              </p:cNvSpPr>
              <p:nvPr/>
            </p:nvSpPr>
            <p:spPr bwMode="auto">
              <a:xfrm>
                <a:off x="455" y="1444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1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54" name="Freeform 246"/>
              <p:cNvSpPr>
                <a:spLocks/>
              </p:cNvSpPr>
              <p:nvPr/>
            </p:nvSpPr>
            <p:spPr bwMode="auto">
              <a:xfrm>
                <a:off x="455" y="1444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1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1 h 2"/>
                  <a:gd name="T16" fmla="*/ 1 w 1"/>
                  <a:gd name="T17" fmla="*/ 1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1 h 2"/>
                  <a:gd name="T26" fmla="*/ 1 w 1"/>
                  <a:gd name="T27" fmla="*/ 1 h 2"/>
                  <a:gd name="T28" fmla="*/ 0 w 1"/>
                  <a:gd name="T29" fmla="*/ 0 h 2"/>
                  <a:gd name="T30" fmla="*/ 0 w 1"/>
                  <a:gd name="T31" fmla="*/ 0 h 2"/>
                  <a:gd name="T32" fmla="*/ 0 w 1"/>
                  <a:gd name="T33" fmla="*/ 1 h 2"/>
                  <a:gd name="T34" fmla="*/ 0 w 1"/>
                  <a:gd name="T35" fmla="*/ 2 h 2"/>
                  <a:gd name="T36" fmla="*/ 1 w 1"/>
                  <a:gd name="T37" fmla="*/ 2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55" name="Freeform 247"/>
              <p:cNvSpPr>
                <a:spLocks/>
              </p:cNvSpPr>
              <p:nvPr/>
            </p:nvSpPr>
            <p:spPr bwMode="auto">
              <a:xfrm>
                <a:off x="460" y="1441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56" name="Freeform 248"/>
              <p:cNvSpPr>
                <a:spLocks/>
              </p:cNvSpPr>
              <p:nvPr/>
            </p:nvSpPr>
            <p:spPr bwMode="auto">
              <a:xfrm>
                <a:off x="460" y="1441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0 h 1"/>
                  <a:gd name="T26" fmla="*/ 1 w 1"/>
                  <a:gd name="T27" fmla="*/ 0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1 w 1"/>
                  <a:gd name="T35" fmla="*/ 0 h 1"/>
                  <a:gd name="T36" fmla="*/ 1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57" name="Freeform 249"/>
              <p:cNvSpPr>
                <a:spLocks/>
              </p:cNvSpPr>
              <p:nvPr/>
            </p:nvSpPr>
            <p:spPr bwMode="auto">
              <a:xfrm>
                <a:off x="463" y="1439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58" name="Freeform 250"/>
              <p:cNvSpPr>
                <a:spLocks/>
              </p:cNvSpPr>
              <p:nvPr/>
            </p:nvSpPr>
            <p:spPr bwMode="auto">
              <a:xfrm>
                <a:off x="463" y="1439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0 w 1"/>
                  <a:gd name="T6" fmla="*/ 0 w 1"/>
                  <a:gd name="T7" fmla="*/ 0 w 1"/>
                  <a:gd name="T8" fmla="*/ 1 w 1"/>
                  <a:gd name="T9" fmla="*/ 1 w 1"/>
                  <a:gd name="T10" fmla="*/ 1 w 1"/>
                  <a:gd name="T11" fmla="*/ 1 w 1"/>
                  <a:gd name="T12" fmla="*/ 1 w 1"/>
                  <a:gd name="T13" fmla="*/ 0 w 1"/>
                  <a:gd name="T14" fmla="*/ 0 w 1"/>
                  <a:gd name="T15" fmla="*/ 0 w 1"/>
                  <a:gd name="T16" fmla="*/ 0 w 1"/>
                  <a:gd name="T17" fmla="*/ 0 w 1"/>
                  <a:gd name="T18" fmla="*/ 0 w 1"/>
                  <a:gd name="T19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59" name="Freeform 251"/>
              <p:cNvSpPr>
                <a:spLocks/>
              </p:cNvSpPr>
              <p:nvPr/>
            </p:nvSpPr>
            <p:spPr bwMode="auto">
              <a:xfrm>
                <a:off x="463" y="1437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60" name="Freeform 252"/>
              <p:cNvSpPr>
                <a:spLocks/>
              </p:cNvSpPr>
              <p:nvPr/>
            </p:nvSpPr>
            <p:spPr bwMode="auto">
              <a:xfrm>
                <a:off x="463" y="143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0 w 1"/>
                  <a:gd name="T5" fmla="*/ 0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  <a:gd name="T11" fmla="*/ 1 w 1"/>
                  <a:gd name="T12" fmla="*/ 1 w 1"/>
                  <a:gd name="T13" fmla="*/ 1 w 1"/>
                  <a:gd name="T14" fmla="*/ 1 w 1"/>
                  <a:gd name="T15" fmla="*/ 0 w 1"/>
                  <a:gd name="T16" fmla="*/ 0 w 1"/>
                  <a:gd name="T17" fmla="*/ 0 w 1"/>
                  <a:gd name="T18" fmla="*/ 1 w 1"/>
                  <a:gd name="T19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61" name="Freeform 253"/>
              <p:cNvSpPr>
                <a:spLocks/>
              </p:cNvSpPr>
              <p:nvPr/>
            </p:nvSpPr>
            <p:spPr bwMode="auto">
              <a:xfrm>
                <a:off x="441" y="1444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2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62" name="Freeform 254"/>
              <p:cNvSpPr>
                <a:spLocks/>
              </p:cNvSpPr>
              <p:nvPr/>
            </p:nvSpPr>
            <p:spPr bwMode="auto">
              <a:xfrm>
                <a:off x="441" y="1444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1 h 2"/>
                  <a:gd name="T10" fmla="*/ 0 w 1"/>
                  <a:gd name="T11" fmla="*/ 1 h 2"/>
                  <a:gd name="T12" fmla="*/ 0 w 1"/>
                  <a:gd name="T13" fmla="*/ 0 h 2"/>
                  <a:gd name="T14" fmla="*/ 1 w 1"/>
                  <a:gd name="T15" fmla="*/ 1 h 2"/>
                  <a:gd name="T16" fmla="*/ 1 w 1"/>
                  <a:gd name="T17" fmla="*/ 2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2 h 2"/>
                  <a:gd name="T26" fmla="*/ 1 w 1"/>
                  <a:gd name="T27" fmla="*/ 1 h 2"/>
                  <a:gd name="T28" fmla="*/ 0 w 1"/>
                  <a:gd name="T29" fmla="*/ 0 h 2"/>
                  <a:gd name="T30" fmla="*/ 0 w 1"/>
                  <a:gd name="T31" fmla="*/ 1 h 2"/>
                  <a:gd name="T32" fmla="*/ 0 w 1"/>
                  <a:gd name="T33" fmla="*/ 1 h 2"/>
                  <a:gd name="T34" fmla="*/ 0 w 1"/>
                  <a:gd name="T35" fmla="*/ 2 h 2"/>
                  <a:gd name="T36" fmla="*/ 0 w 1"/>
                  <a:gd name="T37" fmla="*/ 2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63" name="Freeform 255"/>
              <p:cNvSpPr>
                <a:spLocks/>
              </p:cNvSpPr>
              <p:nvPr/>
            </p:nvSpPr>
            <p:spPr bwMode="auto">
              <a:xfrm>
                <a:off x="463" y="143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64" name="Freeform 256"/>
              <p:cNvSpPr>
                <a:spLocks/>
              </p:cNvSpPr>
              <p:nvPr/>
            </p:nvSpPr>
            <p:spPr bwMode="auto">
              <a:xfrm>
                <a:off x="463" y="143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  <a:gd name="T4" fmla="*/ 0 w 1"/>
                  <a:gd name="T5" fmla="*/ 1 w 1"/>
                  <a:gd name="T6" fmla="*/ 1 w 1"/>
                  <a:gd name="T7" fmla="*/ 1 w 1"/>
                  <a:gd name="T8" fmla="*/ 1 w 1"/>
                  <a:gd name="T9" fmla="*/ 1 w 1"/>
                  <a:gd name="T10" fmla="*/ 1 w 1"/>
                  <a:gd name="T11" fmla="*/ 1 w 1"/>
                  <a:gd name="T12" fmla="*/ 1 w 1"/>
                  <a:gd name="T13" fmla="*/ 1 w 1"/>
                  <a:gd name="T14" fmla="*/ 1 w 1"/>
                  <a:gd name="T15" fmla="*/ 1 w 1"/>
                  <a:gd name="T16" fmla="*/ 0 w 1"/>
                  <a:gd name="T17" fmla="*/ 1 w 1"/>
                  <a:gd name="T18" fmla="*/ 1 w 1"/>
                  <a:gd name="T19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65" name="Freeform 257"/>
              <p:cNvSpPr>
                <a:spLocks/>
              </p:cNvSpPr>
              <p:nvPr/>
            </p:nvSpPr>
            <p:spPr bwMode="auto">
              <a:xfrm>
                <a:off x="458" y="1352"/>
                <a:ext cx="78" cy="85"/>
              </a:xfrm>
              <a:custGeom>
                <a:avLst/>
                <a:gdLst>
                  <a:gd name="T0" fmla="*/ 32 w 33"/>
                  <a:gd name="T1" fmla="*/ 3 h 36"/>
                  <a:gd name="T2" fmla="*/ 11 w 33"/>
                  <a:gd name="T3" fmla="*/ 15 h 36"/>
                  <a:gd name="T4" fmla="*/ 33 w 33"/>
                  <a:gd name="T5" fmla="*/ 4 h 36"/>
                  <a:gd name="T6" fmla="*/ 2 w 33"/>
                  <a:gd name="T7" fmla="*/ 36 h 36"/>
                  <a:gd name="T8" fmla="*/ 27 w 33"/>
                  <a:gd name="T9" fmla="*/ 2 h 36"/>
                  <a:gd name="T10" fmla="*/ 32 w 33"/>
                  <a:gd name="T11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6">
                    <a:moveTo>
                      <a:pt x="32" y="3"/>
                    </a:moveTo>
                    <a:cubicBezTo>
                      <a:pt x="23" y="5"/>
                      <a:pt x="15" y="6"/>
                      <a:pt x="11" y="15"/>
                    </a:cubicBezTo>
                    <a:cubicBezTo>
                      <a:pt x="17" y="8"/>
                      <a:pt x="24" y="8"/>
                      <a:pt x="33" y="4"/>
                    </a:cubicBezTo>
                    <a:cubicBezTo>
                      <a:pt x="22" y="17"/>
                      <a:pt x="8" y="17"/>
                      <a:pt x="2" y="36"/>
                    </a:cubicBezTo>
                    <a:cubicBezTo>
                      <a:pt x="0" y="26"/>
                      <a:pt x="5" y="0"/>
                      <a:pt x="27" y="2"/>
                    </a:cubicBezTo>
                    <a:cubicBezTo>
                      <a:pt x="30" y="2"/>
                      <a:pt x="31" y="3"/>
                      <a:pt x="3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66" name="Freeform 258"/>
              <p:cNvSpPr>
                <a:spLocks/>
              </p:cNvSpPr>
              <p:nvPr/>
            </p:nvSpPr>
            <p:spPr bwMode="auto">
              <a:xfrm>
                <a:off x="479" y="1363"/>
                <a:ext cx="71" cy="64"/>
              </a:xfrm>
              <a:custGeom>
                <a:avLst/>
                <a:gdLst>
                  <a:gd name="T0" fmla="*/ 25 w 30"/>
                  <a:gd name="T1" fmla="*/ 0 h 27"/>
                  <a:gd name="T2" fmla="*/ 16 w 30"/>
                  <a:gd name="T3" fmla="*/ 20 h 27"/>
                  <a:gd name="T4" fmla="*/ 24 w 30"/>
                  <a:gd name="T5" fmla="*/ 0 h 27"/>
                  <a:gd name="T6" fmla="*/ 0 w 30"/>
                  <a:gd name="T7" fmla="*/ 27 h 27"/>
                  <a:gd name="T8" fmla="*/ 27 w 30"/>
                  <a:gd name="T9" fmla="*/ 6 h 27"/>
                  <a:gd name="T10" fmla="*/ 25 w 30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7">
                    <a:moveTo>
                      <a:pt x="25" y="0"/>
                    </a:moveTo>
                    <a:cubicBezTo>
                      <a:pt x="24" y="9"/>
                      <a:pt x="24" y="16"/>
                      <a:pt x="16" y="20"/>
                    </a:cubicBezTo>
                    <a:cubicBezTo>
                      <a:pt x="22" y="14"/>
                      <a:pt x="21" y="8"/>
                      <a:pt x="24" y="0"/>
                    </a:cubicBezTo>
                    <a:cubicBezTo>
                      <a:pt x="11" y="12"/>
                      <a:pt x="12" y="24"/>
                      <a:pt x="0" y="27"/>
                    </a:cubicBezTo>
                    <a:cubicBezTo>
                      <a:pt x="12" y="27"/>
                      <a:pt x="30" y="23"/>
                      <a:pt x="27" y="6"/>
                    </a:cubicBezTo>
                    <a:cubicBezTo>
                      <a:pt x="27" y="3"/>
                      <a:pt x="25" y="1"/>
                      <a:pt x="25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67" name="Freeform 259"/>
              <p:cNvSpPr>
                <a:spLocks/>
              </p:cNvSpPr>
              <p:nvPr/>
            </p:nvSpPr>
            <p:spPr bwMode="auto">
              <a:xfrm>
                <a:off x="463" y="1399"/>
                <a:ext cx="47" cy="97"/>
              </a:xfrm>
              <a:custGeom>
                <a:avLst/>
                <a:gdLst>
                  <a:gd name="T0" fmla="*/ 18 w 20"/>
                  <a:gd name="T1" fmla="*/ 39 h 41"/>
                  <a:gd name="T2" fmla="*/ 12 w 20"/>
                  <a:gd name="T3" fmla="*/ 40 h 41"/>
                  <a:gd name="T4" fmla="*/ 8 w 20"/>
                  <a:gd name="T5" fmla="*/ 36 h 41"/>
                  <a:gd name="T6" fmla="*/ 9 w 20"/>
                  <a:gd name="T7" fmla="*/ 5 h 41"/>
                  <a:gd name="T8" fmla="*/ 14 w 20"/>
                  <a:gd name="T9" fmla="*/ 1 h 41"/>
                  <a:gd name="T10" fmla="*/ 15 w 20"/>
                  <a:gd name="T11" fmla="*/ 0 h 41"/>
                  <a:gd name="T12" fmla="*/ 4 w 20"/>
                  <a:gd name="T13" fmla="*/ 14 h 41"/>
                  <a:gd name="T14" fmla="*/ 4 w 20"/>
                  <a:gd name="T15" fmla="*/ 30 h 41"/>
                  <a:gd name="T16" fmla="*/ 9 w 20"/>
                  <a:gd name="T17" fmla="*/ 37 h 41"/>
                  <a:gd name="T18" fmla="*/ 15 w 20"/>
                  <a:gd name="T19" fmla="*/ 40 h 41"/>
                  <a:gd name="T20" fmla="*/ 18 w 20"/>
                  <a:gd name="T21" fmla="*/ 39 h 41"/>
                  <a:gd name="T22" fmla="*/ 19 w 20"/>
                  <a:gd name="T23" fmla="*/ 36 h 41"/>
                  <a:gd name="T24" fmla="*/ 17 w 20"/>
                  <a:gd name="T25" fmla="*/ 33 h 41"/>
                  <a:gd name="T26" fmla="*/ 16 w 20"/>
                  <a:gd name="T27" fmla="*/ 33 h 41"/>
                  <a:gd name="T28" fmla="*/ 16 w 20"/>
                  <a:gd name="T29" fmla="*/ 33 h 41"/>
                  <a:gd name="T30" fmla="*/ 17 w 20"/>
                  <a:gd name="T31" fmla="*/ 34 h 41"/>
                  <a:gd name="T32" fmla="*/ 19 w 20"/>
                  <a:gd name="T33" fmla="*/ 36 h 41"/>
                  <a:gd name="T34" fmla="*/ 18 w 20"/>
                  <a:gd name="T35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41">
                    <a:moveTo>
                      <a:pt x="18" y="39"/>
                    </a:moveTo>
                    <a:cubicBezTo>
                      <a:pt x="17" y="41"/>
                      <a:pt x="14" y="40"/>
                      <a:pt x="12" y="40"/>
                    </a:cubicBezTo>
                    <a:cubicBezTo>
                      <a:pt x="11" y="39"/>
                      <a:pt x="9" y="37"/>
                      <a:pt x="8" y="36"/>
                    </a:cubicBezTo>
                    <a:cubicBezTo>
                      <a:pt x="0" y="28"/>
                      <a:pt x="1" y="14"/>
                      <a:pt x="9" y="5"/>
                    </a:cubicBezTo>
                    <a:cubicBezTo>
                      <a:pt x="11" y="3"/>
                      <a:pt x="12" y="2"/>
                      <a:pt x="14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0" y="3"/>
                      <a:pt x="6" y="8"/>
                      <a:pt x="4" y="14"/>
                    </a:cubicBezTo>
                    <a:cubicBezTo>
                      <a:pt x="2" y="19"/>
                      <a:pt x="2" y="25"/>
                      <a:pt x="4" y="30"/>
                    </a:cubicBezTo>
                    <a:cubicBezTo>
                      <a:pt x="5" y="33"/>
                      <a:pt x="7" y="35"/>
                      <a:pt x="9" y="37"/>
                    </a:cubicBezTo>
                    <a:cubicBezTo>
                      <a:pt x="11" y="39"/>
                      <a:pt x="13" y="40"/>
                      <a:pt x="15" y="40"/>
                    </a:cubicBezTo>
                    <a:cubicBezTo>
                      <a:pt x="17" y="40"/>
                      <a:pt x="18" y="40"/>
                      <a:pt x="18" y="39"/>
                    </a:cubicBezTo>
                    <a:cubicBezTo>
                      <a:pt x="19" y="38"/>
                      <a:pt x="19" y="37"/>
                      <a:pt x="19" y="36"/>
                    </a:cubicBezTo>
                    <a:cubicBezTo>
                      <a:pt x="19" y="35"/>
                      <a:pt x="18" y="34"/>
                      <a:pt x="17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4"/>
                    </a:cubicBezTo>
                    <a:cubicBezTo>
                      <a:pt x="18" y="34"/>
                      <a:pt x="19" y="35"/>
                      <a:pt x="19" y="36"/>
                    </a:cubicBezTo>
                    <a:cubicBezTo>
                      <a:pt x="20" y="37"/>
                      <a:pt x="19" y="38"/>
                      <a:pt x="18" y="3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968" name="Freeform 260"/>
              <p:cNvSpPr>
                <a:spLocks/>
              </p:cNvSpPr>
              <p:nvPr/>
            </p:nvSpPr>
            <p:spPr bwMode="auto">
              <a:xfrm>
                <a:off x="465" y="1437"/>
                <a:ext cx="9" cy="7"/>
              </a:xfrm>
              <a:custGeom>
                <a:avLst/>
                <a:gdLst>
                  <a:gd name="T0" fmla="*/ 0 w 4"/>
                  <a:gd name="T1" fmla="*/ 2 h 3"/>
                  <a:gd name="T2" fmla="*/ 1 w 4"/>
                  <a:gd name="T3" fmla="*/ 0 h 3"/>
                  <a:gd name="T4" fmla="*/ 3 w 4"/>
                  <a:gd name="T5" fmla="*/ 1 h 3"/>
                  <a:gd name="T6" fmla="*/ 3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4" y="2"/>
                      <a:pt x="3" y="3"/>
                      <a:pt x="3" y="3"/>
                    </a:cubicBezTo>
                    <a:cubicBezTo>
                      <a:pt x="2" y="3"/>
                      <a:pt x="1" y="3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</p:grpSp>
        <p:grpSp>
          <p:nvGrpSpPr>
            <p:cNvPr id="510" name="Group 462"/>
            <p:cNvGrpSpPr>
              <a:grpSpLocks/>
            </p:cNvGrpSpPr>
            <p:nvPr/>
          </p:nvGrpSpPr>
          <p:grpSpPr bwMode="auto">
            <a:xfrm>
              <a:off x="465" y="341"/>
              <a:ext cx="1783" cy="1769"/>
              <a:chOff x="465" y="341"/>
              <a:chExt cx="1783" cy="1769"/>
            </a:xfrm>
            <a:grpFill/>
          </p:grpSpPr>
          <p:sp>
            <p:nvSpPr>
              <p:cNvPr id="569" name="Freeform 262"/>
              <p:cNvSpPr>
                <a:spLocks/>
              </p:cNvSpPr>
              <p:nvPr/>
            </p:nvSpPr>
            <p:spPr bwMode="auto">
              <a:xfrm>
                <a:off x="465" y="1437"/>
                <a:ext cx="7" cy="7"/>
              </a:xfrm>
              <a:custGeom>
                <a:avLst/>
                <a:gdLst>
                  <a:gd name="T0" fmla="*/ 0 w 3"/>
                  <a:gd name="T1" fmla="*/ 2 h 3"/>
                  <a:gd name="T2" fmla="*/ 0 w 3"/>
                  <a:gd name="T3" fmla="*/ 2 h 3"/>
                  <a:gd name="T4" fmla="*/ 0 w 3"/>
                  <a:gd name="T5" fmla="*/ 1 h 3"/>
                  <a:gd name="T6" fmla="*/ 1 w 3"/>
                  <a:gd name="T7" fmla="*/ 0 h 3"/>
                  <a:gd name="T8" fmla="*/ 2 w 3"/>
                  <a:gd name="T9" fmla="*/ 0 h 3"/>
                  <a:gd name="T10" fmla="*/ 3 w 3"/>
                  <a:gd name="T11" fmla="*/ 1 h 3"/>
                  <a:gd name="T12" fmla="*/ 3 w 3"/>
                  <a:gd name="T13" fmla="*/ 2 h 3"/>
                  <a:gd name="T14" fmla="*/ 3 w 3"/>
                  <a:gd name="T15" fmla="*/ 3 h 3"/>
                  <a:gd name="T16" fmla="*/ 1 w 3"/>
                  <a:gd name="T17" fmla="*/ 3 h 3"/>
                  <a:gd name="T18" fmla="*/ 0 w 3"/>
                  <a:gd name="T19" fmla="*/ 2 h 3"/>
                  <a:gd name="T20" fmla="*/ 0 w 3"/>
                  <a:gd name="T21" fmla="*/ 2 h 3"/>
                  <a:gd name="T22" fmla="*/ 0 w 3"/>
                  <a:gd name="T23" fmla="*/ 2 h 3"/>
                  <a:gd name="T24" fmla="*/ 1 w 3"/>
                  <a:gd name="T25" fmla="*/ 3 h 3"/>
                  <a:gd name="T26" fmla="*/ 3 w 3"/>
                  <a:gd name="T27" fmla="*/ 3 h 3"/>
                  <a:gd name="T28" fmla="*/ 3 w 3"/>
                  <a:gd name="T29" fmla="*/ 2 h 3"/>
                  <a:gd name="T30" fmla="*/ 3 w 3"/>
                  <a:gd name="T31" fmla="*/ 1 h 3"/>
                  <a:gd name="T32" fmla="*/ 2 w 3"/>
                  <a:gd name="T33" fmla="*/ 0 h 3"/>
                  <a:gd name="T34" fmla="*/ 1 w 3"/>
                  <a:gd name="T35" fmla="*/ 0 h 3"/>
                  <a:gd name="T36" fmla="*/ 0 w 3"/>
                  <a:gd name="T37" fmla="*/ 1 h 3"/>
                  <a:gd name="T38" fmla="*/ 0 w 3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70" name="Freeform 263"/>
              <p:cNvSpPr>
                <a:spLocks/>
              </p:cNvSpPr>
              <p:nvPr/>
            </p:nvSpPr>
            <p:spPr bwMode="auto">
              <a:xfrm>
                <a:off x="465" y="1446"/>
                <a:ext cx="7" cy="7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2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1" y="3"/>
                      <a:pt x="1" y="3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71" name="Freeform 264"/>
              <p:cNvSpPr>
                <a:spLocks/>
              </p:cNvSpPr>
              <p:nvPr/>
            </p:nvSpPr>
            <p:spPr bwMode="auto">
              <a:xfrm>
                <a:off x="465" y="1446"/>
                <a:ext cx="7" cy="7"/>
              </a:xfrm>
              <a:custGeom>
                <a:avLst/>
                <a:gdLst>
                  <a:gd name="T0" fmla="*/ 0 w 3"/>
                  <a:gd name="T1" fmla="*/ 2 h 3"/>
                  <a:gd name="T2" fmla="*/ 0 w 3"/>
                  <a:gd name="T3" fmla="*/ 2 h 3"/>
                  <a:gd name="T4" fmla="*/ 0 w 3"/>
                  <a:gd name="T5" fmla="*/ 1 h 3"/>
                  <a:gd name="T6" fmla="*/ 1 w 3"/>
                  <a:gd name="T7" fmla="*/ 0 h 3"/>
                  <a:gd name="T8" fmla="*/ 2 w 3"/>
                  <a:gd name="T9" fmla="*/ 1 h 3"/>
                  <a:gd name="T10" fmla="*/ 3 w 3"/>
                  <a:gd name="T11" fmla="*/ 2 h 3"/>
                  <a:gd name="T12" fmla="*/ 3 w 3"/>
                  <a:gd name="T13" fmla="*/ 3 h 3"/>
                  <a:gd name="T14" fmla="*/ 2 w 3"/>
                  <a:gd name="T15" fmla="*/ 3 h 3"/>
                  <a:gd name="T16" fmla="*/ 1 w 3"/>
                  <a:gd name="T17" fmla="*/ 3 h 3"/>
                  <a:gd name="T18" fmla="*/ 0 w 3"/>
                  <a:gd name="T19" fmla="*/ 2 h 3"/>
                  <a:gd name="T20" fmla="*/ 0 w 3"/>
                  <a:gd name="T21" fmla="*/ 2 h 3"/>
                  <a:gd name="T22" fmla="*/ 0 w 3"/>
                  <a:gd name="T23" fmla="*/ 2 h 3"/>
                  <a:gd name="T24" fmla="*/ 1 w 3"/>
                  <a:gd name="T25" fmla="*/ 3 h 3"/>
                  <a:gd name="T26" fmla="*/ 2 w 3"/>
                  <a:gd name="T27" fmla="*/ 3 h 3"/>
                  <a:gd name="T28" fmla="*/ 3 w 3"/>
                  <a:gd name="T29" fmla="*/ 3 h 3"/>
                  <a:gd name="T30" fmla="*/ 3 w 3"/>
                  <a:gd name="T31" fmla="*/ 2 h 3"/>
                  <a:gd name="T32" fmla="*/ 2 w 3"/>
                  <a:gd name="T33" fmla="*/ 1 h 3"/>
                  <a:gd name="T34" fmla="*/ 1 w 3"/>
                  <a:gd name="T35" fmla="*/ 0 h 3"/>
                  <a:gd name="T36" fmla="*/ 0 w 3"/>
                  <a:gd name="T37" fmla="*/ 1 h 3"/>
                  <a:gd name="T38" fmla="*/ 0 w 3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72" name="Freeform 265"/>
              <p:cNvSpPr>
                <a:spLocks/>
              </p:cNvSpPr>
              <p:nvPr/>
            </p:nvSpPr>
            <p:spPr bwMode="auto">
              <a:xfrm>
                <a:off x="467" y="1465"/>
                <a:ext cx="7" cy="7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0 h 3"/>
                  <a:gd name="T4" fmla="*/ 3 w 3"/>
                  <a:gd name="T5" fmla="*/ 1 h 3"/>
                  <a:gd name="T6" fmla="*/ 2 w 3"/>
                  <a:gd name="T7" fmla="*/ 2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3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73" name="Freeform 266"/>
              <p:cNvSpPr>
                <a:spLocks/>
              </p:cNvSpPr>
              <p:nvPr/>
            </p:nvSpPr>
            <p:spPr bwMode="auto">
              <a:xfrm>
                <a:off x="467" y="1465"/>
                <a:ext cx="7" cy="5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2 h 2"/>
                  <a:gd name="T4" fmla="*/ 1 w 3"/>
                  <a:gd name="T5" fmla="*/ 1 h 2"/>
                  <a:gd name="T6" fmla="*/ 1 w 3"/>
                  <a:gd name="T7" fmla="*/ 0 h 2"/>
                  <a:gd name="T8" fmla="*/ 2 w 3"/>
                  <a:gd name="T9" fmla="*/ 0 h 2"/>
                  <a:gd name="T10" fmla="*/ 3 w 3"/>
                  <a:gd name="T11" fmla="*/ 1 h 2"/>
                  <a:gd name="T12" fmla="*/ 3 w 3"/>
                  <a:gd name="T13" fmla="*/ 2 h 2"/>
                  <a:gd name="T14" fmla="*/ 2 w 3"/>
                  <a:gd name="T15" fmla="*/ 2 h 2"/>
                  <a:gd name="T16" fmla="*/ 1 w 3"/>
                  <a:gd name="T17" fmla="*/ 2 h 2"/>
                  <a:gd name="T18" fmla="*/ 1 w 3"/>
                  <a:gd name="T19" fmla="*/ 2 h 2"/>
                  <a:gd name="T20" fmla="*/ 1 w 3"/>
                  <a:gd name="T21" fmla="*/ 2 h 2"/>
                  <a:gd name="T22" fmla="*/ 1 w 3"/>
                  <a:gd name="T23" fmla="*/ 2 h 2"/>
                  <a:gd name="T24" fmla="*/ 1 w 3"/>
                  <a:gd name="T25" fmla="*/ 2 h 2"/>
                  <a:gd name="T26" fmla="*/ 2 w 3"/>
                  <a:gd name="T27" fmla="*/ 2 h 2"/>
                  <a:gd name="T28" fmla="*/ 3 w 3"/>
                  <a:gd name="T29" fmla="*/ 2 h 2"/>
                  <a:gd name="T30" fmla="*/ 3 w 3"/>
                  <a:gd name="T31" fmla="*/ 1 h 2"/>
                  <a:gd name="T32" fmla="*/ 2 w 3"/>
                  <a:gd name="T33" fmla="*/ 0 h 2"/>
                  <a:gd name="T34" fmla="*/ 1 w 3"/>
                  <a:gd name="T35" fmla="*/ 0 h 2"/>
                  <a:gd name="T36" fmla="*/ 1 w 3"/>
                  <a:gd name="T37" fmla="*/ 1 h 2"/>
                  <a:gd name="T38" fmla="*/ 1 w 3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74" name="Freeform 267"/>
              <p:cNvSpPr>
                <a:spLocks/>
              </p:cNvSpPr>
              <p:nvPr/>
            </p:nvSpPr>
            <p:spPr bwMode="auto">
              <a:xfrm>
                <a:off x="465" y="1455"/>
                <a:ext cx="7" cy="8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0 h 3"/>
                  <a:gd name="T4" fmla="*/ 3 w 3"/>
                  <a:gd name="T5" fmla="*/ 1 h 3"/>
                  <a:gd name="T6" fmla="*/ 2 w 3"/>
                  <a:gd name="T7" fmla="*/ 3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0" y="1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1" y="3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75" name="Freeform 268"/>
              <p:cNvSpPr>
                <a:spLocks/>
              </p:cNvSpPr>
              <p:nvPr/>
            </p:nvSpPr>
            <p:spPr bwMode="auto">
              <a:xfrm>
                <a:off x="465" y="1455"/>
                <a:ext cx="7" cy="8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2 h 3"/>
                  <a:gd name="T4" fmla="*/ 0 w 3"/>
                  <a:gd name="T5" fmla="*/ 1 h 3"/>
                  <a:gd name="T6" fmla="*/ 1 w 3"/>
                  <a:gd name="T7" fmla="*/ 0 h 3"/>
                  <a:gd name="T8" fmla="*/ 2 w 3"/>
                  <a:gd name="T9" fmla="*/ 1 h 3"/>
                  <a:gd name="T10" fmla="*/ 3 w 3"/>
                  <a:gd name="T11" fmla="*/ 1 h 3"/>
                  <a:gd name="T12" fmla="*/ 3 w 3"/>
                  <a:gd name="T13" fmla="*/ 2 h 3"/>
                  <a:gd name="T14" fmla="*/ 2 w 3"/>
                  <a:gd name="T15" fmla="*/ 3 h 3"/>
                  <a:gd name="T16" fmla="*/ 1 w 3"/>
                  <a:gd name="T17" fmla="*/ 3 h 3"/>
                  <a:gd name="T18" fmla="*/ 1 w 3"/>
                  <a:gd name="T19" fmla="*/ 2 h 3"/>
                  <a:gd name="T20" fmla="*/ 1 w 3"/>
                  <a:gd name="T21" fmla="*/ 2 h 3"/>
                  <a:gd name="T22" fmla="*/ 1 w 3"/>
                  <a:gd name="T23" fmla="*/ 2 h 3"/>
                  <a:gd name="T24" fmla="*/ 1 w 3"/>
                  <a:gd name="T25" fmla="*/ 3 h 3"/>
                  <a:gd name="T26" fmla="*/ 2 w 3"/>
                  <a:gd name="T27" fmla="*/ 3 h 3"/>
                  <a:gd name="T28" fmla="*/ 3 w 3"/>
                  <a:gd name="T29" fmla="*/ 2 h 3"/>
                  <a:gd name="T30" fmla="*/ 3 w 3"/>
                  <a:gd name="T31" fmla="*/ 1 h 3"/>
                  <a:gd name="T32" fmla="*/ 2 w 3"/>
                  <a:gd name="T33" fmla="*/ 1 h 3"/>
                  <a:gd name="T34" fmla="*/ 1 w 3"/>
                  <a:gd name="T35" fmla="*/ 0 h 3"/>
                  <a:gd name="T36" fmla="*/ 0 w 3"/>
                  <a:gd name="T37" fmla="*/ 1 h 3"/>
                  <a:gd name="T38" fmla="*/ 1 w 3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76" name="Freeform 269"/>
              <p:cNvSpPr>
                <a:spLocks/>
              </p:cNvSpPr>
              <p:nvPr/>
            </p:nvSpPr>
            <p:spPr bwMode="auto">
              <a:xfrm>
                <a:off x="472" y="1474"/>
                <a:ext cx="5" cy="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2 w 2"/>
                  <a:gd name="T5" fmla="*/ 0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77" name="Freeform 270"/>
              <p:cNvSpPr>
                <a:spLocks/>
              </p:cNvSpPr>
              <p:nvPr/>
            </p:nvSpPr>
            <p:spPr bwMode="auto">
              <a:xfrm>
                <a:off x="472" y="1474"/>
                <a:ext cx="5" cy="3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2 w 2"/>
                  <a:gd name="T11" fmla="*/ 0 h 1"/>
                  <a:gd name="T12" fmla="*/ 2 w 2"/>
                  <a:gd name="T13" fmla="*/ 1 h 1"/>
                  <a:gd name="T14" fmla="*/ 2 w 2"/>
                  <a:gd name="T15" fmla="*/ 1 h 1"/>
                  <a:gd name="T16" fmla="*/ 1 w 2"/>
                  <a:gd name="T17" fmla="*/ 1 h 1"/>
                  <a:gd name="T18" fmla="*/ 0 w 2"/>
                  <a:gd name="T19" fmla="*/ 1 h 1"/>
                  <a:gd name="T20" fmla="*/ 0 w 2"/>
                  <a:gd name="T21" fmla="*/ 1 h 1"/>
                  <a:gd name="T22" fmla="*/ 0 w 2"/>
                  <a:gd name="T23" fmla="*/ 1 h 1"/>
                  <a:gd name="T24" fmla="*/ 1 w 2"/>
                  <a:gd name="T25" fmla="*/ 1 h 1"/>
                  <a:gd name="T26" fmla="*/ 2 w 2"/>
                  <a:gd name="T27" fmla="*/ 1 h 1"/>
                  <a:gd name="T28" fmla="*/ 2 w 2"/>
                  <a:gd name="T29" fmla="*/ 1 h 1"/>
                  <a:gd name="T30" fmla="*/ 2 w 2"/>
                  <a:gd name="T31" fmla="*/ 0 h 1"/>
                  <a:gd name="T32" fmla="*/ 1 w 2"/>
                  <a:gd name="T33" fmla="*/ 0 h 1"/>
                  <a:gd name="T34" fmla="*/ 1 w 2"/>
                  <a:gd name="T35" fmla="*/ 0 h 1"/>
                  <a:gd name="T36" fmla="*/ 0 w 2"/>
                  <a:gd name="T37" fmla="*/ 0 h 1"/>
                  <a:gd name="T38" fmla="*/ 0 w 2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78" name="Freeform 271"/>
              <p:cNvSpPr>
                <a:spLocks/>
              </p:cNvSpPr>
              <p:nvPr/>
            </p:nvSpPr>
            <p:spPr bwMode="auto">
              <a:xfrm>
                <a:off x="477" y="147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79" name="Freeform 272"/>
              <p:cNvSpPr>
                <a:spLocks/>
              </p:cNvSpPr>
              <p:nvPr/>
            </p:nvSpPr>
            <p:spPr bwMode="auto">
              <a:xfrm>
                <a:off x="477" y="147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1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80" name="Freeform 273"/>
              <p:cNvSpPr>
                <a:spLocks/>
              </p:cNvSpPr>
              <p:nvPr/>
            </p:nvSpPr>
            <p:spPr bwMode="auto">
              <a:xfrm>
                <a:off x="481" y="1484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81" name="Freeform 274"/>
              <p:cNvSpPr>
                <a:spLocks/>
              </p:cNvSpPr>
              <p:nvPr/>
            </p:nvSpPr>
            <p:spPr bwMode="auto">
              <a:xfrm>
                <a:off x="481" y="1484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0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1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82" name="Freeform 275"/>
              <p:cNvSpPr>
                <a:spLocks/>
              </p:cNvSpPr>
              <p:nvPr/>
            </p:nvSpPr>
            <p:spPr bwMode="auto">
              <a:xfrm>
                <a:off x="467" y="1427"/>
                <a:ext cx="10" cy="7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  <a:gd name="T6" fmla="*/ 2 w 4"/>
                  <a:gd name="T7" fmla="*/ 3 h 3"/>
                  <a:gd name="T8" fmla="*/ 1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4" y="3"/>
                      <a:pt x="3" y="3"/>
                      <a:pt x="2" y="3"/>
                    </a:cubicBezTo>
                    <a:cubicBezTo>
                      <a:pt x="2" y="3"/>
                      <a:pt x="1" y="3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83" name="Freeform 276"/>
              <p:cNvSpPr>
                <a:spLocks/>
              </p:cNvSpPr>
              <p:nvPr/>
            </p:nvSpPr>
            <p:spPr bwMode="auto">
              <a:xfrm>
                <a:off x="467" y="1427"/>
                <a:ext cx="7" cy="7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2 h 3"/>
                  <a:gd name="T4" fmla="*/ 1 w 3"/>
                  <a:gd name="T5" fmla="*/ 1 h 3"/>
                  <a:gd name="T6" fmla="*/ 1 w 3"/>
                  <a:gd name="T7" fmla="*/ 1 h 3"/>
                  <a:gd name="T8" fmla="*/ 3 w 3"/>
                  <a:gd name="T9" fmla="*/ 1 h 3"/>
                  <a:gd name="T10" fmla="*/ 3 w 3"/>
                  <a:gd name="T11" fmla="*/ 2 h 3"/>
                  <a:gd name="T12" fmla="*/ 3 w 3"/>
                  <a:gd name="T13" fmla="*/ 3 h 3"/>
                  <a:gd name="T14" fmla="*/ 2 w 3"/>
                  <a:gd name="T15" fmla="*/ 3 h 3"/>
                  <a:gd name="T16" fmla="*/ 1 w 3"/>
                  <a:gd name="T17" fmla="*/ 3 h 3"/>
                  <a:gd name="T18" fmla="*/ 1 w 3"/>
                  <a:gd name="T19" fmla="*/ 2 h 3"/>
                  <a:gd name="T20" fmla="*/ 1 w 3"/>
                  <a:gd name="T21" fmla="*/ 2 h 3"/>
                  <a:gd name="T22" fmla="*/ 1 w 3"/>
                  <a:gd name="T23" fmla="*/ 2 h 3"/>
                  <a:gd name="T24" fmla="*/ 1 w 3"/>
                  <a:gd name="T25" fmla="*/ 3 h 3"/>
                  <a:gd name="T26" fmla="*/ 2 w 3"/>
                  <a:gd name="T27" fmla="*/ 3 h 3"/>
                  <a:gd name="T28" fmla="*/ 3 w 3"/>
                  <a:gd name="T29" fmla="*/ 3 h 3"/>
                  <a:gd name="T30" fmla="*/ 3 w 3"/>
                  <a:gd name="T31" fmla="*/ 2 h 3"/>
                  <a:gd name="T32" fmla="*/ 3 w 3"/>
                  <a:gd name="T33" fmla="*/ 1 h 3"/>
                  <a:gd name="T34" fmla="*/ 1 w 3"/>
                  <a:gd name="T35" fmla="*/ 1 h 3"/>
                  <a:gd name="T36" fmla="*/ 1 w 3"/>
                  <a:gd name="T37" fmla="*/ 1 h 3"/>
                  <a:gd name="T38" fmla="*/ 1 w 3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84" name="Freeform 277"/>
              <p:cNvSpPr>
                <a:spLocks/>
              </p:cNvSpPr>
              <p:nvPr/>
            </p:nvSpPr>
            <p:spPr bwMode="auto">
              <a:xfrm>
                <a:off x="486" y="1489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85" name="Freeform 278"/>
              <p:cNvSpPr>
                <a:spLocks/>
              </p:cNvSpPr>
              <p:nvPr/>
            </p:nvSpPr>
            <p:spPr bwMode="auto">
              <a:xfrm>
                <a:off x="486" y="1489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1 h 1"/>
                  <a:gd name="T14" fmla="*/ 1 w 1"/>
                  <a:gd name="T15" fmla="*/ 1 h 1"/>
                  <a:gd name="T16" fmla="*/ 0 w 1"/>
                  <a:gd name="T17" fmla="*/ 1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1 w 1"/>
                  <a:gd name="T31" fmla="*/ 0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86" name="Freeform 279"/>
              <p:cNvSpPr>
                <a:spLocks/>
              </p:cNvSpPr>
              <p:nvPr/>
            </p:nvSpPr>
            <p:spPr bwMode="auto">
              <a:xfrm>
                <a:off x="472" y="1420"/>
                <a:ext cx="7" cy="7"/>
              </a:xfrm>
              <a:custGeom>
                <a:avLst/>
                <a:gdLst>
                  <a:gd name="T0" fmla="*/ 0 w 3"/>
                  <a:gd name="T1" fmla="*/ 1 h 3"/>
                  <a:gd name="T2" fmla="*/ 1 w 3"/>
                  <a:gd name="T3" fmla="*/ 0 h 3"/>
                  <a:gd name="T4" fmla="*/ 3 w 3"/>
                  <a:gd name="T5" fmla="*/ 1 h 3"/>
                  <a:gd name="T6" fmla="*/ 2 w 3"/>
                  <a:gd name="T7" fmla="*/ 2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3" y="2"/>
                      <a:pt x="2" y="3"/>
                      <a:pt x="2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87" name="Freeform 280"/>
              <p:cNvSpPr>
                <a:spLocks/>
              </p:cNvSpPr>
              <p:nvPr/>
            </p:nvSpPr>
            <p:spPr bwMode="auto">
              <a:xfrm>
                <a:off x="472" y="1420"/>
                <a:ext cx="7" cy="7"/>
              </a:xfrm>
              <a:custGeom>
                <a:avLst/>
                <a:gdLst>
                  <a:gd name="T0" fmla="*/ 0 w 3"/>
                  <a:gd name="T1" fmla="*/ 1 h 3"/>
                  <a:gd name="T2" fmla="*/ 0 w 3"/>
                  <a:gd name="T3" fmla="*/ 1 h 3"/>
                  <a:gd name="T4" fmla="*/ 0 w 3"/>
                  <a:gd name="T5" fmla="*/ 0 h 3"/>
                  <a:gd name="T6" fmla="*/ 1 w 3"/>
                  <a:gd name="T7" fmla="*/ 0 h 3"/>
                  <a:gd name="T8" fmla="*/ 2 w 3"/>
                  <a:gd name="T9" fmla="*/ 0 h 3"/>
                  <a:gd name="T10" fmla="*/ 3 w 3"/>
                  <a:gd name="T11" fmla="*/ 1 h 3"/>
                  <a:gd name="T12" fmla="*/ 3 w 3"/>
                  <a:gd name="T13" fmla="*/ 2 h 3"/>
                  <a:gd name="T14" fmla="*/ 2 w 3"/>
                  <a:gd name="T15" fmla="*/ 2 h 3"/>
                  <a:gd name="T16" fmla="*/ 1 w 3"/>
                  <a:gd name="T17" fmla="*/ 2 h 3"/>
                  <a:gd name="T18" fmla="*/ 0 w 3"/>
                  <a:gd name="T19" fmla="*/ 1 h 3"/>
                  <a:gd name="T20" fmla="*/ 0 w 3"/>
                  <a:gd name="T21" fmla="*/ 1 h 3"/>
                  <a:gd name="T22" fmla="*/ 0 w 3"/>
                  <a:gd name="T23" fmla="*/ 1 h 3"/>
                  <a:gd name="T24" fmla="*/ 1 w 3"/>
                  <a:gd name="T25" fmla="*/ 2 h 3"/>
                  <a:gd name="T26" fmla="*/ 2 w 3"/>
                  <a:gd name="T27" fmla="*/ 3 h 3"/>
                  <a:gd name="T28" fmla="*/ 3 w 3"/>
                  <a:gd name="T29" fmla="*/ 2 h 3"/>
                  <a:gd name="T30" fmla="*/ 3 w 3"/>
                  <a:gd name="T31" fmla="*/ 1 h 3"/>
                  <a:gd name="T32" fmla="*/ 2 w 3"/>
                  <a:gd name="T33" fmla="*/ 0 h 3"/>
                  <a:gd name="T34" fmla="*/ 1 w 3"/>
                  <a:gd name="T35" fmla="*/ 0 h 3"/>
                  <a:gd name="T36" fmla="*/ 0 w 3"/>
                  <a:gd name="T37" fmla="*/ 0 h 3"/>
                  <a:gd name="T38" fmla="*/ 0 w 3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88" name="Freeform 281"/>
              <p:cNvSpPr>
                <a:spLocks/>
              </p:cNvSpPr>
              <p:nvPr/>
            </p:nvSpPr>
            <p:spPr bwMode="auto">
              <a:xfrm>
                <a:off x="477" y="1413"/>
                <a:ext cx="7" cy="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0 h 2"/>
                  <a:gd name="T4" fmla="*/ 2 w 3"/>
                  <a:gd name="T5" fmla="*/ 1 h 2"/>
                  <a:gd name="T6" fmla="*/ 2 w 3"/>
                  <a:gd name="T7" fmla="*/ 2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89" name="Freeform 282"/>
              <p:cNvSpPr>
                <a:spLocks/>
              </p:cNvSpPr>
              <p:nvPr/>
            </p:nvSpPr>
            <p:spPr bwMode="auto">
              <a:xfrm>
                <a:off x="477" y="1413"/>
                <a:ext cx="7" cy="5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0 h 2"/>
                  <a:gd name="T6" fmla="*/ 1 w 3"/>
                  <a:gd name="T7" fmla="*/ 0 h 2"/>
                  <a:gd name="T8" fmla="*/ 2 w 3"/>
                  <a:gd name="T9" fmla="*/ 0 h 2"/>
                  <a:gd name="T10" fmla="*/ 2 w 3"/>
                  <a:gd name="T11" fmla="*/ 1 h 2"/>
                  <a:gd name="T12" fmla="*/ 2 w 3"/>
                  <a:gd name="T13" fmla="*/ 2 h 2"/>
                  <a:gd name="T14" fmla="*/ 2 w 3"/>
                  <a:gd name="T15" fmla="*/ 2 h 2"/>
                  <a:gd name="T16" fmla="*/ 1 w 3"/>
                  <a:gd name="T17" fmla="*/ 2 h 2"/>
                  <a:gd name="T18" fmla="*/ 0 w 3"/>
                  <a:gd name="T19" fmla="*/ 1 h 2"/>
                  <a:gd name="T20" fmla="*/ 0 w 3"/>
                  <a:gd name="T21" fmla="*/ 1 h 2"/>
                  <a:gd name="T22" fmla="*/ 0 w 3"/>
                  <a:gd name="T23" fmla="*/ 1 h 2"/>
                  <a:gd name="T24" fmla="*/ 1 w 3"/>
                  <a:gd name="T25" fmla="*/ 2 h 2"/>
                  <a:gd name="T26" fmla="*/ 2 w 3"/>
                  <a:gd name="T27" fmla="*/ 2 h 2"/>
                  <a:gd name="T28" fmla="*/ 2 w 3"/>
                  <a:gd name="T29" fmla="*/ 2 h 2"/>
                  <a:gd name="T30" fmla="*/ 2 w 3"/>
                  <a:gd name="T31" fmla="*/ 1 h 2"/>
                  <a:gd name="T32" fmla="*/ 2 w 3"/>
                  <a:gd name="T33" fmla="*/ 0 h 2"/>
                  <a:gd name="T34" fmla="*/ 1 w 3"/>
                  <a:gd name="T35" fmla="*/ 0 h 2"/>
                  <a:gd name="T36" fmla="*/ 0 w 3"/>
                  <a:gd name="T37" fmla="*/ 0 h 2"/>
                  <a:gd name="T38" fmla="*/ 0 w 3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90" name="Freeform 283"/>
              <p:cNvSpPr>
                <a:spLocks/>
              </p:cNvSpPr>
              <p:nvPr/>
            </p:nvSpPr>
            <p:spPr bwMode="auto">
              <a:xfrm>
                <a:off x="481" y="1408"/>
                <a:ext cx="5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  <a:gd name="T6" fmla="*/ 2 w 2"/>
                  <a:gd name="T7" fmla="*/ 2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91" name="Freeform 284"/>
              <p:cNvSpPr>
                <a:spLocks/>
              </p:cNvSpPr>
              <p:nvPr/>
            </p:nvSpPr>
            <p:spPr bwMode="auto">
              <a:xfrm>
                <a:off x="481" y="1408"/>
                <a:ext cx="5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0 h 2"/>
                  <a:gd name="T8" fmla="*/ 2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2 h 2"/>
                  <a:gd name="T16" fmla="*/ 1 w 2"/>
                  <a:gd name="T17" fmla="*/ 1 h 2"/>
                  <a:gd name="T18" fmla="*/ 1 w 2"/>
                  <a:gd name="T19" fmla="*/ 1 h 2"/>
                  <a:gd name="T20" fmla="*/ 1 w 2"/>
                  <a:gd name="T21" fmla="*/ 1 h 2"/>
                  <a:gd name="T22" fmla="*/ 1 w 2"/>
                  <a:gd name="T23" fmla="*/ 1 h 2"/>
                  <a:gd name="T24" fmla="*/ 1 w 2"/>
                  <a:gd name="T25" fmla="*/ 1 h 2"/>
                  <a:gd name="T26" fmla="*/ 2 w 2"/>
                  <a:gd name="T27" fmla="*/ 2 h 2"/>
                  <a:gd name="T28" fmla="*/ 2 w 2"/>
                  <a:gd name="T29" fmla="*/ 1 h 2"/>
                  <a:gd name="T30" fmla="*/ 2 w 2"/>
                  <a:gd name="T31" fmla="*/ 1 h 2"/>
                  <a:gd name="T32" fmla="*/ 2 w 2"/>
                  <a:gd name="T33" fmla="*/ 0 h 2"/>
                  <a:gd name="T34" fmla="*/ 1 w 2"/>
                  <a:gd name="T35" fmla="*/ 0 h 2"/>
                  <a:gd name="T36" fmla="*/ 1 w 2"/>
                  <a:gd name="T37" fmla="*/ 0 h 2"/>
                  <a:gd name="T38" fmla="*/ 1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92" name="Freeform 285"/>
              <p:cNvSpPr>
                <a:spLocks/>
              </p:cNvSpPr>
              <p:nvPr/>
            </p:nvSpPr>
            <p:spPr bwMode="auto">
              <a:xfrm>
                <a:off x="1341" y="645"/>
                <a:ext cx="623" cy="501"/>
              </a:xfrm>
              <a:custGeom>
                <a:avLst/>
                <a:gdLst>
                  <a:gd name="T0" fmla="*/ 250 w 264"/>
                  <a:gd name="T1" fmla="*/ 0 h 212"/>
                  <a:gd name="T2" fmla="*/ 226 w 264"/>
                  <a:gd name="T3" fmla="*/ 86 h 212"/>
                  <a:gd name="T4" fmla="*/ 144 w 264"/>
                  <a:gd name="T5" fmla="*/ 120 h 212"/>
                  <a:gd name="T6" fmla="*/ 1 w 264"/>
                  <a:gd name="T7" fmla="*/ 205 h 212"/>
                  <a:gd name="T8" fmla="*/ 4 w 264"/>
                  <a:gd name="T9" fmla="*/ 212 h 212"/>
                  <a:gd name="T10" fmla="*/ 142 w 264"/>
                  <a:gd name="T11" fmla="*/ 127 h 212"/>
                  <a:gd name="T12" fmla="*/ 227 w 264"/>
                  <a:gd name="T13" fmla="*/ 96 h 212"/>
                  <a:gd name="T14" fmla="*/ 254 w 264"/>
                  <a:gd name="T15" fmla="*/ 7 h 212"/>
                  <a:gd name="T16" fmla="*/ 250 w 264"/>
                  <a:gd name="T17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212">
                    <a:moveTo>
                      <a:pt x="250" y="0"/>
                    </a:moveTo>
                    <a:cubicBezTo>
                      <a:pt x="260" y="35"/>
                      <a:pt x="245" y="65"/>
                      <a:pt x="226" y="86"/>
                    </a:cubicBezTo>
                    <a:cubicBezTo>
                      <a:pt x="203" y="112"/>
                      <a:pt x="174" y="118"/>
                      <a:pt x="144" y="120"/>
                    </a:cubicBezTo>
                    <a:cubicBezTo>
                      <a:pt x="95" y="124"/>
                      <a:pt x="18" y="126"/>
                      <a:pt x="1" y="205"/>
                    </a:cubicBezTo>
                    <a:cubicBezTo>
                      <a:pt x="0" y="207"/>
                      <a:pt x="5" y="210"/>
                      <a:pt x="4" y="212"/>
                    </a:cubicBezTo>
                    <a:cubicBezTo>
                      <a:pt x="21" y="137"/>
                      <a:pt x="94" y="130"/>
                      <a:pt x="142" y="127"/>
                    </a:cubicBezTo>
                    <a:cubicBezTo>
                      <a:pt x="173" y="126"/>
                      <a:pt x="202" y="121"/>
                      <a:pt x="227" y="96"/>
                    </a:cubicBezTo>
                    <a:cubicBezTo>
                      <a:pt x="247" y="76"/>
                      <a:pt x="264" y="43"/>
                      <a:pt x="254" y="7"/>
                    </a:cubicBezTo>
                    <a:cubicBezTo>
                      <a:pt x="253" y="4"/>
                      <a:pt x="251" y="3"/>
                      <a:pt x="25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93" name="Freeform 286"/>
              <p:cNvSpPr>
                <a:spLocks/>
              </p:cNvSpPr>
              <p:nvPr/>
            </p:nvSpPr>
            <p:spPr bwMode="auto">
              <a:xfrm>
                <a:off x="1450" y="362"/>
                <a:ext cx="498" cy="354"/>
              </a:xfrm>
              <a:custGeom>
                <a:avLst/>
                <a:gdLst>
                  <a:gd name="T0" fmla="*/ 6 w 211"/>
                  <a:gd name="T1" fmla="*/ 62 h 150"/>
                  <a:gd name="T2" fmla="*/ 19 w 211"/>
                  <a:gd name="T3" fmla="*/ 30 h 150"/>
                  <a:gd name="T4" fmla="*/ 49 w 211"/>
                  <a:gd name="T5" fmla="*/ 16 h 150"/>
                  <a:gd name="T6" fmla="*/ 202 w 211"/>
                  <a:gd name="T7" fmla="*/ 108 h 150"/>
                  <a:gd name="T8" fmla="*/ 211 w 211"/>
                  <a:gd name="T9" fmla="*/ 146 h 150"/>
                  <a:gd name="T10" fmla="*/ 209 w 211"/>
                  <a:gd name="T11" fmla="*/ 150 h 150"/>
                  <a:gd name="T12" fmla="*/ 170 w 211"/>
                  <a:gd name="T13" fmla="*/ 59 h 150"/>
                  <a:gd name="T14" fmla="*/ 87 w 211"/>
                  <a:gd name="T15" fmla="*/ 14 h 150"/>
                  <a:gd name="T16" fmla="*/ 41 w 211"/>
                  <a:gd name="T17" fmla="*/ 19 h 150"/>
                  <a:gd name="T18" fmla="*/ 9 w 211"/>
                  <a:gd name="T19" fmla="*/ 44 h 150"/>
                  <a:gd name="T20" fmla="*/ 8 w 211"/>
                  <a:gd name="T21" fmla="*/ 62 h 150"/>
                  <a:gd name="T22" fmla="*/ 22 w 211"/>
                  <a:gd name="T23" fmla="*/ 74 h 150"/>
                  <a:gd name="T24" fmla="*/ 40 w 211"/>
                  <a:gd name="T25" fmla="*/ 71 h 150"/>
                  <a:gd name="T26" fmla="*/ 43 w 211"/>
                  <a:gd name="T27" fmla="*/ 68 h 150"/>
                  <a:gd name="T28" fmla="*/ 43 w 211"/>
                  <a:gd name="T29" fmla="*/ 68 h 150"/>
                  <a:gd name="T30" fmla="*/ 37 w 211"/>
                  <a:gd name="T31" fmla="*/ 72 h 150"/>
                  <a:gd name="T32" fmla="*/ 20 w 211"/>
                  <a:gd name="T33" fmla="*/ 75 h 150"/>
                  <a:gd name="T34" fmla="*/ 6 w 211"/>
                  <a:gd name="T35" fmla="*/ 62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1" h="150">
                    <a:moveTo>
                      <a:pt x="6" y="62"/>
                    </a:moveTo>
                    <a:cubicBezTo>
                      <a:pt x="0" y="49"/>
                      <a:pt x="11" y="37"/>
                      <a:pt x="19" y="30"/>
                    </a:cubicBezTo>
                    <a:cubicBezTo>
                      <a:pt x="28" y="23"/>
                      <a:pt x="38" y="19"/>
                      <a:pt x="49" y="16"/>
                    </a:cubicBezTo>
                    <a:cubicBezTo>
                      <a:pt x="109" y="0"/>
                      <a:pt x="177" y="42"/>
                      <a:pt x="202" y="108"/>
                    </a:cubicBezTo>
                    <a:cubicBezTo>
                      <a:pt x="206" y="120"/>
                      <a:pt x="209" y="133"/>
                      <a:pt x="211" y="146"/>
                    </a:cubicBezTo>
                    <a:cubicBezTo>
                      <a:pt x="210" y="147"/>
                      <a:pt x="209" y="148"/>
                      <a:pt x="209" y="150"/>
                    </a:cubicBezTo>
                    <a:cubicBezTo>
                      <a:pt x="206" y="117"/>
                      <a:pt x="192" y="84"/>
                      <a:pt x="170" y="59"/>
                    </a:cubicBezTo>
                    <a:cubicBezTo>
                      <a:pt x="147" y="34"/>
                      <a:pt x="117" y="18"/>
                      <a:pt x="87" y="14"/>
                    </a:cubicBezTo>
                    <a:cubicBezTo>
                      <a:pt x="71" y="12"/>
                      <a:pt x="56" y="14"/>
                      <a:pt x="41" y="19"/>
                    </a:cubicBezTo>
                    <a:cubicBezTo>
                      <a:pt x="28" y="23"/>
                      <a:pt x="15" y="31"/>
                      <a:pt x="9" y="44"/>
                    </a:cubicBezTo>
                    <a:cubicBezTo>
                      <a:pt x="6" y="49"/>
                      <a:pt x="6" y="56"/>
                      <a:pt x="8" y="62"/>
                    </a:cubicBezTo>
                    <a:cubicBezTo>
                      <a:pt x="11" y="68"/>
                      <a:pt x="16" y="73"/>
                      <a:pt x="22" y="74"/>
                    </a:cubicBezTo>
                    <a:cubicBezTo>
                      <a:pt x="28" y="75"/>
                      <a:pt x="34" y="73"/>
                      <a:pt x="40" y="71"/>
                    </a:cubicBezTo>
                    <a:cubicBezTo>
                      <a:pt x="40" y="70"/>
                      <a:pt x="42" y="69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1" y="70"/>
                      <a:pt x="38" y="71"/>
                      <a:pt x="37" y="72"/>
                    </a:cubicBezTo>
                    <a:cubicBezTo>
                      <a:pt x="32" y="74"/>
                      <a:pt x="26" y="76"/>
                      <a:pt x="20" y="75"/>
                    </a:cubicBezTo>
                    <a:cubicBezTo>
                      <a:pt x="14" y="74"/>
                      <a:pt x="9" y="68"/>
                      <a:pt x="6" y="6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94" name="Freeform 287"/>
              <p:cNvSpPr>
                <a:spLocks/>
              </p:cNvSpPr>
              <p:nvPr/>
            </p:nvSpPr>
            <p:spPr bwMode="auto">
              <a:xfrm>
                <a:off x="1572" y="440"/>
                <a:ext cx="185" cy="132"/>
              </a:xfrm>
              <a:custGeom>
                <a:avLst/>
                <a:gdLst>
                  <a:gd name="T0" fmla="*/ 0 w 78"/>
                  <a:gd name="T1" fmla="*/ 32 h 56"/>
                  <a:gd name="T2" fmla="*/ 45 w 78"/>
                  <a:gd name="T3" fmla="*/ 30 h 56"/>
                  <a:gd name="T4" fmla="*/ 0 w 78"/>
                  <a:gd name="T5" fmla="*/ 35 h 56"/>
                  <a:gd name="T6" fmla="*/ 78 w 78"/>
                  <a:gd name="T7" fmla="*/ 56 h 56"/>
                  <a:gd name="T8" fmla="*/ 8 w 78"/>
                  <a:gd name="T9" fmla="*/ 25 h 56"/>
                  <a:gd name="T10" fmla="*/ 0 w 78"/>
                  <a:gd name="T11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6">
                    <a:moveTo>
                      <a:pt x="0" y="32"/>
                    </a:moveTo>
                    <a:cubicBezTo>
                      <a:pt x="17" y="25"/>
                      <a:pt x="30" y="19"/>
                      <a:pt x="45" y="30"/>
                    </a:cubicBezTo>
                    <a:cubicBezTo>
                      <a:pt x="27" y="25"/>
                      <a:pt x="18" y="31"/>
                      <a:pt x="0" y="35"/>
                    </a:cubicBezTo>
                    <a:cubicBezTo>
                      <a:pt x="29" y="44"/>
                      <a:pt x="51" y="31"/>
                      <a:pt x="78" y="56"/>
                    </a:cubicBezTo>
                    <a:cubicBezTo>
                      <a:pt x="72" y="37"/>
                      <a:pt x="40" y="0"/>
                      <a:pt x="8" y="25"/>
                    </a:cubicBezTo>
                    <a:cubicBezTo>
                      <a:pt x="3" y="28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95" name="Freeform 288"/>
              <p:cNvSpPr>
                <a:spLocks/>
              </p:cNvSpPr>
              <p:nvPr/>
            </p:nvSpPr>
            <p:spPr bwMode="auto">
              <a:xfrm>
                <a:off x="1629" y="341"/>
                <a:ext cx="97" cy="137"/>
              </a:xfrm>
              <a:custGeom>
                <a:avLst/>
                <a:gdLst>
                  <a:gd name="T0" fmla="*/ 8 w 41"/>
                  <a:gd name="T1" fmla="*/ 53 h 58"/>
                  <a:gd name="T2" fmla="*/ 34 w 41"/>
                  <a:gd name="T3" fmla="*/ 27 h 58"/>
                  <a:gd name="T4" fmla="*/ 0 w 41"/>
                  <a:gd name="T5" fmla="*/ 55 h 58"/>
                  <a:gd name="T6" fmla="*/ 32 w 41"/>
                  <a:gd name="T7" fmla="*/ 21 h 58"/>
                  <a:gd name="T8" fmla="*/ 40 w 41"/>
                  <a:gd name="T9" fmla="*/ 0 h 58"/>
                  <a:gd name="T10" fmla="*/ 12 w 41"/>
                  <a:gd name="T11" fmla="*/ 55 h 58"/>
                  <a:gd name="T12" fmla="*/ 8 w 41"/>
                  <a:gd name="T13" fmla="*/ 5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58">
                    <a:moveTo>
                      <a:pt x="8" y="53"/>
                    </a:moveTo>
                    <a:cubicBezTo>
                      <a:pt x="20" y="42"/>
                      <a:pt x="25" y="44"/>
                      <a:pt x="34" y="27"/>
                    </a:cubicBezTo>
                    <a:cubicBezTo>
                      <a:pt x="23" y="32"/>
                      <a:pt x="9" y="47"/>
                      <a:pt x="0" y="55"/>
                    </a:cubicBezTo>
                    <a:cubicBezTo>
                      <a:pt x="3" y="45"/>
                      <a:pt x="9" y="27"/>
                      <a:pt x="32" y="21"/>
                    </a:cubicBezTo>
                    <a:cubicBezTo>
                      <a:pt x="37" y="17"/>
                      <a:pt x="38" y="8"/>
                      <a:pt x="40" y="0"/>
                    </a:cubicBezTo>
                    <a:cubicBezTo>
                      <a:pt x="41" y="18"/>
                      <a:pt x="38" y="56"/>
                      <a:pt x="12" y="55"/>
                    </a:cubicBezTo>
                    <a:cubicBezTo>
                      <a:pt x="7" y="54"/>
                      <a:pt x="2" y="58"/>
                      <a:pt x="8" y="5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96" name="Freeform 289"/>
              <p:cNvSpPr>
                <a:spLocks/>
              </p:cNvSpPr>
              <p:nvPr/>
            </p:nvSpPr>
            <p:spPr bwMode="auto">
              <a:xfrm>
                <a:off x="1683" y="390"/>
                <a:ext cx="137" cy="132"/>
              </a:xfrm>
              <a:custGeom>
                <a:avLst/>
                <a:gdLst>
                  <a:gd name="T0" fmla="*/ 0 w 58"/>
                  <a:gd name="T1" fmla="*/ 38 h 56"/>
                  <a:gd name="T2" fmla="*/ 33 w 58"/>
                  <a:gd name="T3" fmla="*/ 30 h 56"/>
                  <a:gd name="T4" fmla="*/ 0 w 58"/>
                  <a:gd name="T5" fmla="*/ 36 h 56"/>
                  <a:gd name="T6" fmla="*/ 58 w 58"/>
                  <a:gd name="T7" fmla="*/ 0 h 56"/>
                  <a:gd name="T8" fmla="*/ 7 w 58"/>
                  <a:gd name="T9" fmla="*/ 41 h 56"/>
                  <a:gd name="T10" fmla="*/ 0 w 58"/>
                  <a:gd name="T11" fmla="*/ 3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56">
                    <a:moveTo>
                      <a:pt x="0" y="38"/>
                    </a:moveTo>
                    <a:cubicBezTo>
                      <a:pt x="13" y="39"/>
                      <a:pt x="25" y="40"/>
                      <a:pt x="33" y="30"/>
                    </a:cubicBezTo>
                    <a:cubicBezTo>
                      <a:pt x="22" y="37"/>
                      <a:pt x="13" y="35"/>
                      <a:pt x="0" y="36"/>
                    </a:cubicBezTo>
                    <a:cubicBezTo>
                      <a:pt x="21" y="18"/>
                      <a:pt x="41" y="28"/>
                      <a:pt x="58" y="0"/>
                    </a:cubicBezTo>
                    <a:cubicBezTo>
                      <a:pt x="43" y="28"/>
                      <a:pt x="37" y="56"/>
                      <a:pt x="7" y="41"/>
                    </a:cubicBezTo>
                    <a:cubicBezTo>
                      <a:pt x="3" y="40"/>
                      <a:pt x="1" y="38"/>
                      <a:pt x="0" y="38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97" name="Freeform 290"/>
              <p:cNvSpPr>
                <a:spLocks/>
              </p:cNvSpPr>
              <p:nvPr/>
            </p:nvSpPr>
            <p:spPr bwMode="auto">
              <a:xfrm>
                <a:off x="1565" y="530"/>
                <a:ext cx="137" cy="87"/>
              </a:xfrm>
              <a:custGeom>
                <a:avLst/>
                <a:gdLst>
                  <a:gd name="T0" fmla="*/ 0 w 58"/>
                  <a:gd name="T1" fmla="*/ 2 h 37"/>
                  <a:gd name="T2" fmla="*/ 29 w 58"/>
                  <a:gd name="T3" fmla="*/ 20 h 37"/>
                  <a:gd name="T4" fmla="*/ 2 w 58"/>
                  <a:gd name="T5" fmla="*/ 0 h 37"/>
                  <a:gd name="T6" fmla="*/ 58 w 58"/>
                  <a:gd name="T7" fmla="*/ 14 h 37"/>
                  <a:gd name="T8" fmla="*/ 2 w 58"/>
                  <a:gd name="T9" fmla="*/ 10 h 37"/>
                  <a:gd name="T10" fmla="*/ 0 w 58"/>
                  <a:gd name="T11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37">
                    <a:moveTo>
                      <a:pt x="0" y="2"/>
                    </a:moveTo>
                    <a:cubicBezTo>
                      <a:pt x="9" y="12"/>
                      <a:pt x="17" y="22"/>
                      <a:pt x="29" y="20"/>
                    </a:cubicBezTo>
                    <a:cubicBezTo>
                      <a:pt x="16" y="18"/>
                      <a:pt x="12" y="8"/>
                      <a:pt x="2" y="0"/>
                    </a:cubicBezTo>
                    <a:cubicBezTo>
                      <a:pt x="30" y="5"/>
                      <a:pt x="38" y="23"/>
                      <a:pt x="58" y="14"/>
                    </a:cubicBezTo>
                    <a:cubicBezTo>
                      <a:pt x="42" y="25"/>
                      <a:pt x="16" y="37"/>
                      <a:pt x="2" y="10"/>
                    </a:cubicBezTo>
                    <a:cubicBezTo>
                      <a:pt x="0" y="6"/>
                      <a:pt x="0" y="3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98" name="Freeform 291"/>
              <p:cNvSpPr>
                <a:spLocks/>
              </p:cNvSpPr>
              <p:nvPr/>
            </p:nvSpPr>
            <p:spPr bwMode="auto">
              <a:xfrm>
                <a:off x="1537" y="343"/>
                <a:ext cx="104" cy="170"/>
              </a:xfrm>
              <a:custGeom>
                <a:avLst/>
                <a:gdLst>
                  <a:gd name="T0" fmla="*/ 12 w 44"/>
                  <a:gd name="T1" fmla="*/ 72 h 72"/>
                  <a:gd name="T2" fmla="*/ 31 w 44"/>
                  <a:gd name="T3" fmla="*/ 32 h 72"/>
                  <a:gd name="T4" fmla="*/ 10 w 44"/>
                  <a:gd name="T5" fmla="*/ 66 h 72"/>
                  <a:gd name="T6" fmla="*/ 27 w 44"/>
                  <a:gd name="T7" fmla="*/ 0 h 72"/>
                  <a:gd name="T8" fmla="*/ 20 w 44"/>
                  <a:gd name="T9" fmla="*/ 63 h 72"/>
                  <a:gd name="T10" fmla="*/ 12 w 44"/>
                  <a:gd name="T1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72">
                    <a:moveTo>
                      <a:pt x="12" y="72"/>
                    </a:moveTo>
                    <a:cubicBezTo>
                      <a:pt x="12" y="64"/>
                      <a:pt x="32" y="45"/>
                      <a:pt x="31" y="32"/>
                    </a:cubicBezTo>
                    <a:cubicBezTo>
                      <a:pt x="27" y="46"/>
                      <a:pt x="12" y="56"/>
                      <a:pt x="10" y="66"/>
                    </a:cubicBezTo>
                    <a:cubicBezTo>
                      <a:pt x="0" y="40"/>
                      <a:pt x="41" y="25"/>
                      <a:pt x="27" y="0"/>
                    </a:cubicBezTo>
                    <a:cubicBezTo>
                      <a:pt x="42" y="21"/>
                      <a:pt x="44" y="45"/>
                      <a:pt x="20" y="63"/>
                    </a:cubicBezTo>
                    <a:cubicBezTo>
                      <a:pt x="17" y="66"/>
                      <a:pt x="12" y="72"/>
                      <a:pt x="12" y="7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599" name="Freeform 292"/>
              <p:cNvSpPr>
                <a:spLocks/>
              </p:cNvSpPr>
              <p:nvPr/>
            </p:nvSpPr>
            <p:spPr bwMode="auto">
              <a:xfrm>
                <a:off x="1809" y="390"/>
                <a:ext cx="63" cy="128"/>
              </a:xfrm>
              <a:custGeom>
                <a:avLst/>
                <a:gdLst>
                  <a:gd name="T0" fmla="*/ 26 w 27"/>
                  <a:gd name="T1" fmla="*/ 54 h 54"/>
                  <a:gd name="T2" fmla="*/ 15 w 27"/>
                  <a:gd name="T3" fmla="*/ 27 h 54"/>
                  <a:gd name="T4" fmla="*/ 27 w 27"/>
                  <a:gd name="T5" fmla="*/ 53 h 54"/>
                  <a:gd name="T6" fmla="*/ 21 w 27"/>
                  <a:gd name="T7" fmla="*/ 0 h 54"/>
                  <a:gd name="T8" fmla="*/ 20 w 27"/>
                  <a:gd name="T9" fmla="*/ 51 h 54"/>
                  <a:gd name="T10" fmla="*/ 26 w 27"/>
                  <a:gd name="T1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54">
                    <a:moveTo>
                      <a:pt x="26" y="54"/>
                    </a:moveTo>
                    <a:cubicBezTo>
                      <a:pt x="19" y="45"/>
                      <a:pt x="13" y="38"/>
                      <a:pt x="15" y="27"/>
                    </a:cubicBezTo>
                    <a:cubicBezTo>
                      <a:pt x="16" y="39"/>
                      <a:pt x="21" y="43"/>
                      <a:pt x="27" y="53"/>
                    </a:cubicBezTo>
                    <a:cubicBezTo>
                      <a:pt x="26" y="33"/>
                      <a:pt x="14" y="23"/>
                      <a:pt x="21" y="0"/>
                    </a:cubicBezTo>
                    <a:cubicBezTo>
                      <a:pt x="12" y="9"/>
                      <a:pt x="0" y="37"/>
                      <a:pt x="20" y="51"/>
                    </a:cubicBezTo>
                    <a:cubicBezTo>
                      <a:pt x="23" y="53"/>
                      <a:pt x="25" y="53"/>
                      <a:pt x="26" y="5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00" name="Freeform 293"/>
              <p:cNvSpPr>
                <a:spLocks/>
              </p:cNvSpPr>
              <p:nvPr/>
            </p:nvSpPr>
            <p:spPr bwMode="auto">
              <a:xfrm>
                <a:off x="1766" y="478"/>
                <a:ext cx="113" cy="68"/>
              </a:xfrm>
              <a:custGeom>
                <a:avLst/>
                <a:gdLst>
                  <a:gd name="T0" fmla="*/ 48 w 48"/>
                  <a:gd name="T1" fmla="*/ 24 h 29"/>
                  <a:gd name="T2" fmla="*/ 24 w 48"/>
                  <a:gd name="T3" fmla="*/ 17 h 29"/>
                  <a:gd name="T4" fmla="*/ 47 w 48"/>
                  <a:gd name="T5" fmla="*/ 26 h 29"/>
                  <a:gd name="T6" fmla="*/ 0 w 48"/>
                  <a:gd name="T7" fmla="*/ 27 h 29"/>
                  <a:gd name="T8" fmla="*/ 45 w 48"/>
                  <a:gd name="T9" fmla="*/ 20 h 29"/>
                  <a:gd name="T10" fmla="*/ 48 w 48"/>
                  <a:gd name="T11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29">
                    <a:moveTo>
                      <a:pt x="48" y="24"/>
                    </a:moveTo>
                    <a:cubicBezTo>
                      <a:pt x="40" y="19"/>
                      <a:pt x="33" y="14"/>
                      <a:pt x="24" y="17"/>
                    </a:cubicBezTo>
                    <a:cubicBezTo>
                      <a:pt x="34" y="17"/>
                      <a:pt x="39" y="22"/>
                      <a:pt x="47" y="26"/>
                    </a:cubicBezTo>
                    <a:cubicBezTo>
                      <a:pt x="29" y="29"/>
                      <a:pt x="19" y="15"/>
                      <a:pt x="0" y="27"/>
                    </a:cubicBezTo>
                    <a:cubicBezTo>
                      <a:pt x="18" y="15"/>
                      <a:pt x="30" y="0"/>
                      <a:pt x="45" y="20"/>
                    </a:cubicBezTo>
                    <a:cubicBezTo>
                      <a:pt x="46" y="22"/>
                      <a:pt x="47" y="24"/>
                      <a:pt x="48" y="2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01" name="Freeform 294"/>
              <p:cNvSpPr>
                <a:spLocks/>
              </p:cNvSpPr>
              <p:nvPr/>
            </p:nvSpPr>
            <p:spPr bwMode="auto">
              <a:xfrm>
                <a:off x="1549" y="513"/>
                <a:ext cx="12" cy="12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0 h 5"/>
                  <a:gd name="T4" fmla="*/ 5 w 5"/>
                  <a:gd name="T5" fmla="*/ 0 h 5"/>
                  <a:gd name="T6" fmla="*/ 4 w 5"/>
                  <a:gd name="T7" fmla="*/ 1 h 5"/>
                  <a:gd name="T8" fmla="*/ 3 w 5"/>
                  <a:gd name="T9" fmla="*/ 2 h 5"/>
                  <a:gd name="T10" fmla="*/ 1 w 5"/>
                  <a:gd name="T11" fmla="*/ 4 h 5"/>
                  <a:gd name="T12" fmla="*/ 1 w 5"/>
                  <a:gd name="T13" fmla="*/ 5 h 5"/>
                  <a:gd name="T14" fmla="*/ 1 w 5"/>
                  <a:gd name="T15" fmla="*/ 5 h 5"/>
                  <a:gd name="T16" fmla="*/ 1 w 5"/>
                  <a:gd name="T17" fmla="*/ 5 h 5"/>
                  <a:gd name="T18" fmla="*/ 1 w 5"/>
                  <a:gd name="T19" fmla="*/ 5 h 5"/>
                  <a:gd name="T20" fmla="*/ 1 w 5"/>
                  <a:gd name="T21" fmla="*/ 5 h 5"/>
                  <a:gd name="T22" fmla="*/ 1 w 5"/>
                  <a:gd name="T23" fmla="*/ 5 h 5"/>
                  <a:gd name="T24" fmla="*/ 1 w 5"/>
                  <a:gd name="T25" fmla="*/ 5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5 h 5"/>
                  <a:gd name="T32" fmla="*/ 1 w 5"/>
                  <a:gd name="T33" fmla="*/ 5 h 5"/>
                  <a:gd name="T34" fmla="*/ 1 w 5"/>
                  <a:gd name="T35" fmla="*/ 5 h 5"/>
                  <a:gd name="T36" fmla="*/ 1 w 5"/>
                  <a:gd name="T37" fmla="*/ 5 h 5"/>
                  <a:gd name="T38" fmla="*/ 1 w 5"/>
                  <a:gd name="T39" fmla="*/ 5 h 5"/>
                  <a:gd name="T40" fmla="*/ 1 w 5"/>
                  <a:gd name="T41" fmla="*/ 5 h 5"/>
                  <a:gd name="T42" fmla="*/ 1 w 5"/>
                  <a:gd name="T43" fmla="*/ 5 h 5"/>
                  <a:gd name="T44" fmla="*/ 1 w 5"/>
                  <a:gd name="T45" fmla="*/ 4 h 5"/>
                  <a:gd name="T46" fmla="*/ 1 w 5"/>
                  <a:gd name="T47" fmla="*/ 4 h 5"/>
                  <a:gd name="T48" fmla="*/ 1 w 5"/>
                  <a:gd name="T49" fmla="*/ 4 h 5"/>
                  <a:gd name="T50" fmla="*/ 2 w 5"/>
                  <a:gd name="T51" fmla="*/ 4 h 5"/>
                  <a:gd name="T52" fmla="*/ 2 w 5"/>
                  <a:gd name="T53" fmla="*/ 4 h 5"/>
                  <a:gd name="T54" fmla="*/ 2 w 5"/>
                  <a:gd name="T55" fmla="*/ 4 h 5"/>
                  <a:gd name="T56" fmla="*/ 2 w 5"/>
                  <a:gd name="T57" fmla="*/ 4 h 5"/>
                  <a:gd name="T58" fmla="*/ 3 w 5"/>
                  <a:gd name="T59" fmla="*/ 3 h 5"/>
                  <a:gd name="T60" fmla="*/ 4 w 5"/>
                  <a:gd name="T61" fmla="*/ 1 h 5"/>
                  <a:gd name="T62" fmla="*/ 5 w 5"/>
                  <a:gd name="T63" fmla="*/ 0 h 5"/>
                  <a:gd name="T64" fmla="*/ 5 w 5"/>
                  <a:gd name="T65" fmla="*/ 0 h 5"/>
                  <a:gd name="T66" fmla="*/ 5 w 5"/>
                  <a:gd name="T67" fmla="*/ 0 h 5"/>
                  <a:gd name="T68" fmla="*/ 5 w 5"/>
                  <a:gd name="T69" fmla="*/ 0 h 5"/>
                  <a:gd name="T70" fmla="*/ 5 w 5"/>
                  <a:gd name="T71" fmla="*/ 0 h 5"/>
                  <a:gd name="T72" fmla="*/ 5 w 5"/>
                  <a:gd name="T73" fmla="*/ 0 h 5"/>
                  <a:gd name="T74" fmla="*/ 5 w 5"/>
                  <a:gd name="T75" fmla="*/ 0 h 5"/>
                  <a:gd name="T76" fmla="*/ 5 w 5"/>
                  <a:gd name="T77" fmla="*/ 0 h 5"/>
                  <a:gd name="T78" fmla="*/ 5 w 5"/>
                  <a:gd name="T7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4" y="2"/>
                      <a:pt x="3" y="2"/>
                    </a:cubicBezTo>
                    <a:cubicBezTo>
                      <a:pt x="3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02" name="Freeform 295"/>
              <p:cNvSpPr>
                <a:spLocks/>
              </p:cNvSpPr>
              <p:nvPr/>
            </p:nvSpPr>
            <p:spPr bwMode="auto">
              <a:xfrm>
                <a:off x="1551" y="522"/>
                <a:ext cx="14" cy="3"/>
              </a:xfrm>
              <a:custGeom>
                <a:avLst/>
                <a:gdLst>
                  <a:gd name="T0" fmla="*/ 6 w 6"/>
                  <a:gd name="T1" fmla="*/ 1 h 1"/>
                  <a:gd name="T2" fmla="*/ 5 w 6"/>
                  <a:gd name="T3" fmla="*/ 1 h 1"/>
                  <a:gd name="T4" fmla="*/ 5 w 6"/>
                  <a:gd name="T5" fmla="*/ 1 h 1"/>
                  <a:gd name="T6" fmla="*/ 5 w 6"/>
                  <a:gd name="T7" fmla="*/ 0 h 1"/>
                  <a:gd name="T8" fmla="*/ 3 w 6"/>
                  <a:gd name="T9" fmla="*/ 0 h 1"/>
                  <a:gd name="T10" fmla="*/ 1 w 6"/>
                  <a:gd name="T11" fmla="*/ 1 h 1"/>
                  <a:gd name="T12" fmla="*/ 0 w 6"/>
                  <a:gd name="T13" fmla="*/ 1 h 1"/>
                  <a:gd name="T14" fmla="*/ 0 w 6"/>
                  <a:gd name="T15" fmla="*/ 1 h 1"/>
                  <a:gd name="T16" fmla="*/ 0 w 6"/>
                  <a:gd name="T17" fmla="*/ 1 h 1"/>
                  <a:gd name="T18" fmla="*/ 0 w 6"/>
                  <a:gd name="T19" fmla="*/ 1 h 1"/>
                  <a:gd name="T20" fmla="*/ 0 w 6"/>
                  <a:gd name="T21" fmla="*/ 1 h 1"/>
                  <a:gd name="T22" fmla="*/ 0 w 6"/>
                  <a:gd name="T23" fmla="*/ 1 h 1"/>
                  <a:gd name="T24" fmla="*/ 0 w 6"/>
                  <a:gd name="T25" fmla="*/ 1 h 1"/>
                  <a:gd name="T26" fmla="*/ 0 w 6"/>
                  <a:gd name="T27" fmla="*/ 1 h 1"/>
                  <a:gd name="T28" fmla="*/ 0 w 6"/>
                  <a:gd name="T29" fmla="*/ 1 h 1"/>
                  <a:gd name="T30" fmla="*/ 0 w 6"/>
                  <a:gd name="T31" fmla="*/ 1 h 1"/>
                  <a:gd name="T32" fmla="*/ 0 w 6"/>
                  <a:gd name="T33" fmla="*/ 1 h 1"/>
                  <a:gd name="T34" fmla="*/ 0 w 6"/>
                  <a:gd name="T35" fmla="*/ 1 h 1"/>
                  <a:gd name="T36" fmla="*/ 0 w 6"/>
                  <a:gd name="T37" fmla="*/ 1 h 1"/>
                  <a:gd name="T38" fmla="*/ 0 w 6"/>
                  <a:gd name="T39" fmla="*/ 1 h 1"/>
                  <a:gd name="T40" fmla="*/ 0 w 6"/>
                  <a:gd name="T41" fmla="*/ 1 h 1"/>
                  <a:gd name="T42" fmla="*/ 0 w 6"/>
                  <a:gd name="T43" fmla="*/ 1 h 1"/>
                  <a:gd name="T44" fmla="*/ 0 w 6"/>
                  <a:gd name="T45" fmla="*/ 1 h 1"/>
                  <a:gd name="T46" fmla="*/ 0 w 6"/>
                  <a:gd name="T47" fmla="*/ 1 h 1"/>
                  <a:gd name="T48" fmla="*/ 0 w 6"/>
                  <a:gd name="T49" fmla="*/ 1 h 1"/>
                  <a:gd name="T50" fmla="*/ 1 w 6"/>
                  <a:gd name="T51" fmla="*/ 0 h 1"/>
                  <a:gd name="T52" fmla="*/ 1 w 6"/>
                  <a:gd name="T53" fmla="*/ 0 h 1"/>
                  <a:gd name="T54" fmla="*/ 1 w 6"/>
                  <a:gd name="T55" fmla="*/ 0 h 1"/>
                  <a:gd name="T56" fmla="*/ 1 w 6"/>
                  <a:gd name="T57" fmla="*/ 0 h 1"/>
                  <a:gd name="T58" fmla="*/ 2 w 6"/>
                  <a:gd name="T59" fmla="*/ 0 h 1"/>
                  <a:gd name="T60" fmla="*/ 5 w 6"/>
                  <a:gd name="T61" fmla="*/ 0 h 1"/>
                  <a:gd name="T62" fmla="*/ 6 w 6"/>
                  <a:gd name="T63" fmla="*/ 0 h 1"/>
                  <a:gd name="T64" fmla="*/ 6 w 6"/>
                  <a:gd name="T65" fmla="*/ 0 h 1"/>
                  <a:gd name="T66" fmla="*/ 6 w 6"/>
                  <a:gd name="T67" fmla="*/ 0 h 1"/>
                  <a:gd name="T68" fmla="*/ 6 w 6"/>
                  <a:gd name="T69" fmla="*/ 0 h 1"/>
                  <a:gd name="T70" fmla="*/ 6 w 6"/>
                  <a:gd name="T71" fmla="*/ 0 h 1"/>
                  <a:gd name="T72" fmla="*/ 6 w 6"/>
                  <a:gd name="T73" fmla="*/ 1 h 1"/>
                  <a:gd name="T74" fmla="*/ 6 w 6"/>
                  <a:gd name="T75" fmla="*/ 1 h 1"/>
                  <a:gd name="T76" fmla="*/ 6 w 6"/>
                  <a:gd name="T77" fmla="*/ 1 h 1"/>
                  <a:gd name="T78" fmla="*/ 6 w 6"/>
                  <a:gd name="T7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" h="1">
                    <a:moveTo>
                      <a:pt x="6" y="1"/>
                    </a:move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03" name="Freeform 296"/>
              <p:cNvSpPr>
                <a:spLocks/>
              </p:cNvSpPr>
              <p:nvPr/>
            </p:nvSpPr>
            <p:spPr bwMode="auto">
              <a:xfrm>
                <a:off x="1549" y="525"/>
                <a:ext cx="16" cy="5"/>
              </a:xfrm>
              <a:custGeom>
                <a:avLst/>
                <a:gdLst>
                  <a:gd name="T0" fmla="*/ 7 w 7"/>
                  <a:gd name="T1" fmla="*/ 2 h 2"/>
                  <a:gd name="T2" fmla="*/ 7 w 7"/>
                  <a:gd name="T3" fmla="*/ 2 h 2"/>
                  <a:gd name="T4" fmla="*/ 7 w 7"/>
                  <a:gd name="T5" fmla="*/ 2 h 2"/>
                  <a:gd name="T6" fmla="*/ 6 w 7"/>
                  <a:gd name="T7" fmla="*/ 1 h 2"/>
                  <a:gd name="T8" fmla="*/ 5 w 7"/>
                  <a:gd name="T9" fmla="*/ 1 h 2"/>
                  <a:gd name="T10" fmla="*/ 2 w 7"/>
                  <a:gd name="T11" fmla="*/ 0 h 2"/>
                  <a:gd name="T12" fmla="*/ 1 w 7"/>
                  <a:gd name="T13" fmla="*/ 0 h 2"/>
                  <a:gd name="T14" fmla="*/ 1 w 7"/>
                  <a:gd name="T15" fmla="*/ 0 h 2"/>
                  <a:gd name="T16" fmla="*/ 1 w 7"/>
                  <a:gd name="T17" fmla="*/ 0 h 2"/>
                  <a:gd name="T18" fmla="*/ 1 w 7"/>
                  <a:gd name="T19" fmla="*/ 0 h 2"/>
                  <a:gd name="T20" fmla="*/ 1 w 7"/>
                  <a:gd name="T21" fmla="*/ 0 h 2"/>
                  <a:gd name="T22" fmla="*/ 1 w 7"/>
                  <a:gd name="T23" fmla="*/ 0 h 2"/>
                  <a:gd name="T24" fmla="*/ 1 w 7"/>
                  <a:gd name="T25" fmla="*/ 0 h 2"/>
                  <a:gd name="T26" fmla="*/ 1 w 7"/>
                  <a:gd name="T27" fmla="*/ 0 h 2"/>
                  <a:gd name="T28" fmla="*/ 1 w 7"/>
                  <a:gd name="T29" fmla="*/ 0 h 2"/>
                  <a:gd name="T30" fmla="*/ 1 w 7"/>
                  <a:gd name="T31" fmla="*/ 0 h 2"/>
                  <a:gd name="T32" fmla="*/ 1 w 7"/>
                  <a:gd name="T33" fmla="*/ 0 h 2"/>
                  <a:gd name="T34" fmla="*/ 1 w 7"/>
                  <a:gd name="T35" fmla="*/ 0 h 2"/>
                  <a:gd name="T36" fmla="*/ 1 w 7"/>
                  <a:gd name="T37" fmla="*/ 0 h 2"/>
                  <a:gd name="T38" fmla="*/ 1 w 7"/>
                  <a:gd name="T39" fmla="*/ 0 h 2"/>
                  <a:gd name="T40" fmla="*/ 1 w 7"/>
                  <a:gd name="T41" fmla="*/ 0 h 2"/>
                  <a:gd name="T42" fmla="*/ 1 w 7"/>
                  <a:gd name="T43" fmla="*/ 0 h 2"/>
                  <a:gd name="T44" fmla="*/ 1 w 7"/>
                  <a:gd name="T45" fmla="*/ 0 h 2"/>
                  <a:gd name="T46" fmla="*/ 1 w 7"/>
                  <a:gd name="T47" fmla="*/ 0 h 2"/>
                  <a:gd name="T48" fmla="*/ 1 w 7"/>
                  <a:gd name="T49" fmla="*/ 0 h 2"/>
                  <a:gd name="T50" fmla="*/ 2 w 7"/>
                  <a:gd name="T51" fmla="*/ 0 h 2"/>
                  <a:gd name="T52" fmla="*/ 2 w 7"/>
                  <a:gd name="T53" fmla="*/ 0 h 2"/>
                  <a:gd name="T54" fmla="*/ 2 w 7"/>
                  <a:gd name="T55" fmla="*/ 0 h 2"/>
                  <a:gd name="T56" fmla="*/ 2 w 7"/>
                  <a:gd name="T57" fmla="*/ 0 h 2"/>
                  <a:gd name="T58" fmla="*/ 4 w 7"/>
                  <a:gd name="T59" fmla="*/ 0 h 2"/>
                  <a:gd name="T60" fmla="*/ 6 w 7"/>
                  <a:gd name="T61" fmla="*/ 1 h 2"/>
                  <a:gd name="T62" fmla="*/ 7 w 7"/>
                  <a:gd name="T63" fmla="*/ 1 h 2"/>
                  <a:gd name="T64" fmla="*/ 7 w 7"/>
                  <a:gd name="T65" fmla="*/ 2 h 2"/>
                  <a:gd name="T66" fmla="*/ 7 w 7"/>
                  <a:gd name="T67" fmla="*/ 2 h 2"/>
                  <a:gd name="T68" fmla="*/ 7 w 7"/>
                  <a:gd name="T69" fmla="*/ 2 h 2"/>
                  <a:gd name="T70" fmla="*/ 7 w 7"/>
                  <a:gd name="T71" fmla="*/ 2 h 2"/>
                  <a:gd name="T72" fmla="*/ 7 w 7"/>
                  <a:gd name="T73" fmla="*/ 2 h 2"/>
                  <a:gd name="T74" fmla="*/ 7 w 7"/>
                  <a:gd name="T75" fmla="*/ 2 h 2"/>
                  <a:gd name="T76" fmla="*/ 7 w 7"/>
                  <a:gd name="T77" fmla="*/ 2 h 2"/>
                  <a:gd name="T78" fmla="*/ 7 w 7"/>
                  <a:gd name="T7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5" y="1"/>
                      <a:pt x="6" y="1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04" name="Freeform 297"/>
              <p:cNvSpPr>
                <a:spLocks/>
              </p:cNvSpPr>
              <p:nvPr/>
            </p:nvSpPr>
            <p:spPr bwMode="auto">
              <a:xfrm>
                <a:off x="1551" y="508"/>
                <a:ext cx="5" cy="17"/>
              </a:xfrm>
              <a:custGeom>
                <a:avLst/>
                <a:gdLst>
                  <a:gd name="T0" fmla="*/ 2 w 2"/>
                  <a:gd name="T1" fmla="*/ 0 h 7"/>
                  <a:gd name="T2" fmla="*/ 2 w 2"/>
                  <a:gd name="T3" fmla="*/ 1 h 7"/>
                  <a:gd name="T4" fmla="*/ 2 w 2"/>
                  <a:gd name="T5" fmla="*/ 1 h 7"/>
                  <a:gd name="T6" fmla="*/ 2 w 2"/>
                  <a:gd name="T7" fmla="*/ 2 h 7"/>
                  <a:gd name="T8" fmla="*/ 2 w 2"/>
                  <a:gd name="T9" fmla="*/ 3 h 7"/>
                  <a:gd name="T10" fmla="*/ 0 w 2"/>
                  <a:gd name="T11" fmla="*/ 6 h 7"/>
                  <a:gd name="T12" fmla="*/ 0 w 2"/>
                  <a:gd name="T13" fmla="*/ 6 h 7"/>
                  <a:gd name="T14" fmla="*/ 0 w 2"/>
                  <a:gd name="T15" fmla="*/ 6 h 7"/>
                  <a:gd name="T16" fmla="*/ 0 w 2"/>
                  <a:gd name="T17" fmla="*/ 7 h 7"/>
                  <a:gd name="T18" fmla="*/ 0 w 2"/>
                  <a:gd name="T19" fmla="*/ 7 h 7"/>
                  <a:gd name="T20" fmla="*/ 0 w 2"/>
                  <a:gd name="T21" fmla="*/ 7 h 7"/>
                  <a:gd name="T22" fmla="*/ 0 w 2"/>
                  <a:gd name="T23" fmla="*/ 7 h 7"/>
                  <a:gd name="T24" fmla="*/ 0 w 2"/>
                  <a:gd name="T25" fmla="*/ 7 h 7"/>
                  <a:gd name="T26" fmla="*/ 0 w 2"/>
                  <a:gd name="T27" fmla="*/ 7 h 7"/>
                  <a:gd name="T28" fmla="*/ 0 w 2"/>
                  <a:gd name="T29" fmla="*/ 7 h 7"/>
                  <a:gd name="T30" fmla="*/ 0 w 2"/>
                  <a:gd name="T31" fmla="*/ 7 h 7"/>
                  <a:gd name="T32" fmla="*/ 0 w 2"/>
                  <a:gd name="T33" fmla="*/ 7 h 7"/>
                  <a:gd name="T34" fmla="*/ 0 w 2"/>
                  <a:gd name="T35" fmla="*/ 7 h 7"/>
                  <a:gd name="T36" fmla="*/ 0 w 2"/>
                  <a:gd name="T37" fmla="*/ 7 h 7"/>
                  <a:gd name="T38" fmla="*/ 0 w 2"/>
                  <a:gd name="T39" fmla="*/ 7 h 7"/>
                  <a:gd name="T40" fmla="*/ 0 w 2"/>
                  <a:gd name="T41" fmla="*/ 7 h 7"/>
                  <a:gd name="T42" fmla="*/ 0 w 2"/>
                  <a:gd name="T43" fmla="*/ 7 h 7"/>
                  <a:gd name="T44" fmla="*/ 0 w 2"/>
                  <a:gd name="T45" fmla="*/ 6 h 7"/>
                  <a:gd name="T46" fmla="*/ 0 w 2"/>
                  <a:gd name="T47" fmla="*/ 6 h 7"/>
                  <a:gd name="T48" fmla="*/ 0 w 2"/>
                  <a:gd name="T49" fmla="*/ 6 h 7"/>
                  <a:gd name="T50" fmla="*/ 1 w 2"/>
                  <a:gd name="T51" fmla="*/ 6 h 7"/>
                  <a:gd name="T52" fmla="*/ 1 w 2"/>
                  <a:gd name="T53" fmla="*/ 5 h 7"/>
                  <a:gd name="T54" fmla="*/ 1 w 2"/>
                  <a:gd name="T55" fmla="*/ 5 h 7"/>
                  <a:gd name="T56" fmla="*/ 1 w 2"/>
                  <a:gd name="T57" fmla="*/ 5 h 7"/>
                  <a:gd name="T58" fmla="*/ 1 w 2"/>
                  <a:gd name="T59" fmla="*/ 4 h 7"/>
                  <a:gd name="T60" fmla="*/ 2 w 2"/>
                  <a:gd name="T61" fmla="*/ 2 h 7"/>
                  <a:gd name="T62" fmla="*/ 2 w 2"/>
                  <a:gd name="T63" fmla="*/ 1 h 7"/>
                  <a:gd name="T64" fmla="*/ 2 w 2"/>
                  <a:gd name="T65" fmla="*/ 0 h 7"/>
                  <a:gd name="T66" fmla="*/ 2 w 2"/>
                  <a:gd name="T67" fmla="*/ 0 h 7"/>
                  <a:gd name="T68" fmla="*/ 2 w 2"/>
                  <a:gd name="T69" fmla="*/ 0 h 7"/>
                  <a:gd name="T70" fmla="*/ 2 w 2"/>
                  <a:gd name="T71" fmla="*/ 0 h 7"/>
                  <a:gd name="T72" fmla="*/ 2 w 2"/>
                  <a:gd name="T73" fmla="*/ 0 h 7"/>
                  <a:gd name="T74" fmla="*/ 2 w 2"/>
                  <a:gd name="T75" fmla="*/ 0 h 7"/>
                  <a:gd name="T76" fmla="*/ 2 w 2"/>
                  <a:gd name="T77" fmla="*/ 0 h 7"/>
                  <a:gd name="T78" fmla="*/ 2 w 2"/>
                  <a:gd name="T7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1" y="5"/>
                      <a:pt x="1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05" name="Freeform 298"/>
              <p:cNvSpPr>
                <a:spLocks/>
              </p:cNvSpPr>
              <p:nvPr/>
            </p:nvSpPr>
            <p:spPr bwMode="auto">
              <a:xfrm>
                <a:off x="1299" y="1377"/>
                <a:ext cx="212" cy="515"/>
              </a:xfrm>
              <a:custGeom>
                <a:avLst/>
                <a:gdLst>
                  <a:gd name="T0" fmla="*/ 56 w 90"/>
                  <a:gd name="T1" fmla="*/ 218 h 218"/>
                  <a:gd name="T2" fmla="*/ 84 w 90"/>
                  <a:gd name="T3" fmla="*/ 174 h 218"/>
                  <a:gd name="T4" fmla="*/ 57 w 90"/>
                  <a:gd name="T5" fmla="*/ 114 h 218"/>
                  <a:gd name="T6" fmla="*/ 28 w 90"/>
                  <a:gd name="T7" fmla="*/ 0 h 218"/>
                  <a:gd name="T8" fmla="*/ 28 w 90"/>
                  <a:gd name="T9" fmla="*/ 0 h 218"/>
                  <a:gd name="T10" fmla="*/ 60 w 90"/>
                  <a:gd name="T11" fmla="*/ 111 h 218"/>
                  <a:gd name="T12" fmla="*/ 89 w 90"/>
                  <a:gd name="T13" fmla="*/ 171 h 218"/>
                  <a:gd name="T14" fmla="*/ 61 w 90"/>
                  <a:gd name="T15" fmla="*/ 218 h 218"/>
                  <a:gd name="T16" fmla="*/ 56 w 90"/>
                  <a:gd name="T1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218">
                    <a:moveTo>
                      <a:pt x="56" y="218"/>
                    </a:moveTo>
                    <a:cubicBezTo>
                      <a:pt x="78" y="212"/>
                      <a:pt x="83" y="192"/>
                      <a:pt x="84" y="174"/>
                    </a:cubicBezTo>
                    <a:cubicBezTo>
                      <a:pt x="84" y="152"/>
                      <a:pt x="71" y="132"/>
                      <a:pt x="57" y="114"/>
                    </a:cubicBezTo>
                    <a:cubicBezTo>
                      <a:pt x="34" y="84"/>
                      <a:pt x="0" y="38"/>
                      <a:pt x="28" y="0"/>
                    </a:cubicBezTo>
                    <a:cubicBezTo>
                      <a:pt x="28" y="0"/>
                      <a:pt x="27" y="1"/>
                      <a:pt x="28" y="0"/>
                    </a:cubicBezTo>
                    <a:cubicBezTo>
                      <a:pt x="2" y="36"/>
                      <a:pt x="36" y="82"/>
                      <a:pt x="60" y="111"/>
                    </a:cubicBezTo>
                    <a:cubicBezTo>
                      <a:pt x="75" y="129"/>
                      <a:pt x="87" y="148"/>
                      <a:pt x="89" y="171"/>
                    </a:cubicBezTo>
                    <a:cubicBezTo>
                      <a:pt x="90" y="190"/>
                      <a:pt x="84" y="211"/>
                      <a:pt x="61" y="218"/>
                    </a:cubicBezTo>
                    <a:cubicBezTo>
                      <a:pt x="60" y="218"/>
                      <a:pt x="58" y="217"/>
                      <a:pt x="56" y="218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06" name="Freeform 299"/>
              <p:cNvSpPr>
                <a:spLocks/>
              </p:cNvSpPr>
              <p:nvPr/>
            </p:nvSpPr>
            <p:spPr bwMode="auto">
              <a:xfrm>
                <a:off x="1291" y="1843"/>
                <a:ext cx="121" cy="97"/>
              </a:xfrm>
              <a:custGeom>
                <a:avLst/>
                <a:gdLst>
                  <a:gd name="T0" fmla="*/ 51 w 51"/>
                  <a:gd name="T1" fmla="*/ 22 h 41"/>
                  <a:gd name="T2" fmla="*/ 21 w 51"/>
                  <a:gd name="T3" fmla="*/ 20 h 41"/>
                  <a:gd name="T4" fmla="*/ 51 w 51"/>
                  <a:gd name="T5" fmla="*/ 21 h 41"/>
                  <a:gd name="T6" fmla="*/ 0 w 51"/>
                  <a:gd name="T7" fmla="*/ 0 h 41"/>
                  <a:gd name="T8" fmla="*/ 45 w 51"/>
                  <a:gd name="T9" fmla="*/ 27 h 41"/>
                  <a:gd name="T10" fmla="*/ 51 w 51"/>
                  <a:gd name="T11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41">
                    <a:moveTo>
                      <a:pt x="51" y="22"/>
                    </a:moveTo>
                    <a:cubicBezTo>
                      <a:pt x="39" y="26"/>
                      <a:pt x="29" y="28"/>
                      <a:pt x="21" y="20"/>
                    </a:cubicBezTo>
                    <a:cubicBezTo>
                      <a:pt x="32" y="25"/>
                      <a:pt x="39" y="22"/>
                      <a:pt x="51" y="21"/>
                    </a:cubicBezTo>
                    <a:cubicBezTo>
                      <a:pt x="33" y="12"/>
                      <a:pt x="16" y="19"/>
                      <a:pt x="0" y="0"/>
                    </a:cubicBezTo>
                    <a:cubicBezTo>
                      <a:pt x="3" y="13"/>
                      <a:pt x="21" y="41"/>
                      <a:pt x="45" y="27"/>
                    </a:cubicBezTo>
                    <a:cubicBezTo>
                      <a:pt x="48" y="25"/>
                      <a:pt x="50" y="23"/>
                      <a:pt x="51" y="2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07" name="Freeform 300"/>
              <p:cNvSpPr>
                <a:spLocks/>
              </p:cNvSpPr>
              <p:nvPr/>
            </p:nvSpPr>
            <p:spPr bwMode="auto">
              <a:xfrm>
                <a:off x="1294" y="1911"/>
                <a:ext cx="75" cy="90"/>
              </a:xfrm>
              <a:custGeom>
                <a:avLst/>
                <a:gdLst>
                  <a:gd name="T0" fmla="*/ 27 w 32"/>
                  <a:gd name="T1" fmla="*/ 5 h 38"/>
                  <a:gd name="T2" fmla="*/ 7 w 32"/>
                  <a:gd name="T3" fmla="*/ 20 h 38"/>
                  <a:gd name="T4" fmla="*/ 32 w 32"/>
                  <a:gd name="T5" fmla="*/ 4 h 38"/>
                  <a:gd name="T6" fmla="*/ 8 w 32"/>
                  <a:gd name="T7" fmla="*/ 25 h 38"/>
                  <a:gd name="T8" fmla="*/ 0 w 32"/>
                  <a:gd name="T9" fmla="*/ 38 h 38"/>
                  <a:gd name="T10" fmla="*/ 24 w 32"/>
                  <a:gd name="T11" fmla="*/ 3 h 38"/>
                  <a:gd name="T12" fmla="*/ 27 w 32"/>
                  <a:gd name="T13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38">
                    <a:moveTo>
                      <a:pt x="27" y="5"/>
                    </a:moveTo>
                    <a:cubicBezTo>
                      <a:pt x="17" y="11"/>
                      <a:pt x="14" y="9"/>
                      <a:pt x="7" y="20"/>
                    </a:cubicBezTo>
                    <a:cubicBezTo>
                      <a:pt x="14" y="18"/>
                      <a:pt x="25" y="9"/>
                      <a:pt x="32" y="4"/>
                    </a:cubicBezTo>
                    <a:cubicBezTo>
                      <a:pt x="29" y="11"/>
                      <a:pt x="24" y="23"/>
                      <a:pt x="8" y="25"/>
                    </a:cubicBezTo>
                    <a:cubicBezTo>
                      <a:pt x="4" y="27"/>
                      <a:pt x="2" y="33"/>
                      <a:pt x="0" y="38"/>
                    </a:cubicBezTo>
                    <a:cubicBezTo>
                      <a:pt x="1" y="26"/>
                      <a:pt x="7" y="0"/>
                      <a:pt x="24" y="3"/>
                    </a:cubicBezTo>
                    <a:cubicBezTo>
                      <a:pt x="27" y="4"/>
                      <a:pt x="31" y="2"/>
                      <a:pt x="27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08" name="Freeform 301"/>
              <p:cNvSpPr>
                <a:spLocks/>
              </p:cNvSpPr>
              <p:nvPr/>
            </p:nvSpPr>
            <p:spPr bwMode="auto">
              <a:xfrm>
                <a:off x="1232" y="1874"/>
                <a:ext cx="102" cy="85"/>
              </a:xfrm>
              <a:custGeom>
                <a:avLst/>
                <a:gdLst>
                  <a:gd name="T0" fmla="*/ 43 w 43"/>
                  <a:gd name="T1" fmla="*/ 16 h 36"/>
                  <a:gd name="T2" fmla="*/ 19 w 43"/>
                  <a:gd name="T3" fmla="*/ 18 h 36"/>
                  <a:gd name="T4" fmla="*/ 43 w 43"/>
                  <a:gd name="T5" fmla="*/ 17 h 36"/>
                  <a:gd name="T6" fmla="*/ 0 w 43"/>
                  <a:gd name="T7" fmla="*/ 36 h 36"/>
                  <a:gd name="T8" fmla="*/ 38 w 43"/>
                  <a:gd name="T9" fmla="*/ 13 h 36"/>
                  <a:gd name="T10" fmla="*/ 43 w 43"/>
                  <a:gd name="T11" fmla="*/ 1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6">
                    <a:moveTo>
                      <a:pt x="43" y="16"/>
                    </a:moveTo>
                    <a:cubicBezTo>
                      <a:pt x="34" y="14"/>
                      <a:pt x="26" y="12"/>
                      <a:pt x="19" y="18"/>
                    </a:cubicBezTo>
                    <a:cubicBezTo>
                      <a:pt x="28" y="14"/>
                      <a:pt x="34" y="16"/>
                      <a:pt x="43" y="17"/>
                    </a:cubicBezTo>
                    <a:cubicBezTo>
                      <a:pt x="27" y="27"/>
                      <a:pt x="14" y="19"/>
                      <a:pt x="0" y="36"/>
                    </a:cubicBezTo>
                    <a:cubicBezTo>
                      <a:pt x="13" y="19"/>
                      <a:pt x="19" y="0"/>
                      <a:pt x="38" y="13"/>
                    </a:cubicBezTo>
                    <a:cubicBezTo>
                      <a:pt x="41" y="14"/>
                      <a:pt x="42" y="15"/>
                      <a:pt x="43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09" name="Freeform 302"/>
              <p:cNvSpPr>
                <a:spLocks/>
              </p:cNvSpPr>
              <p:nvPr/>
            </p:nvSpPr>
            <p:spPr bwMode="auto">
              <a:xfrm>
                <a:off x="1329" y="1824"/>
                <a:ext cx="90" cy="64"/>
              </a:xfrm>
              <a:custGeom>
                <a:avLst/>
                <a:gdLst>
                  <a:gd name="T0" fmla="*/ 38 w 38"/>
                  <a:gd name="T1" fmla="*/ 25 h 27"/>
                  <a:gd name="T2" fmla="*/ 19 w 38"/>
                  <a:gd name="T3" fmla="*/ 10 h 27"/>
                  <a:gd name="T4" fmla="*/ 36 w 38"/>
                  <a:gd name="T5" fmla="*/ 27 h 27"/>
                  <a:gd name="T6" fmla="*/ 0 w 38"/>
                  <a:gd name="T7" fmla="*/ 12 h 27"/>
                  <a:gd name="T8" fmla="*/ 37 w 38"/>
                  <a:gd name="T9" fmla="*/ 20 h 27"/>
                  <a:gd name="T10" fmla="*/ 38 w 38"/>
                  <a:gd name="T11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27">
                    <a:moveTo>
                      <a:pt x="38" y="25"/>
                    </a:moveTo>
                    <a:cubicBezTo>
                      <a:pt x="33" y="18"/>
                      <a:pt x="28" y="10"/>
                      <a:pt x="19" y="10"/>
                    </a:cubicBezTo>
                    <a:cubicBezTo>
                      <a:pt x="28" y="13"/>
                      <a:pt x="30" y="20"/>
                      <a:pt x="36" y="27"/>
                    </a:cubicBezTo>
                    <a:cubicBezTo>
                      <a:pt x="18" y="21"/>
                      <a:pt x="13" y="8"/>
                      <a:pt x="0" y="12"/>
                    </a:cubicBezTo>
                    <a:cubicBezTo>
                      <a:pt x="11" y="6"/>
                      <a:pt x="30" y="0"/>
                      <a:pt x="37" y="20"/>
                    </a:cubicBezTo>
                    <a:cubicBezTo>
                      <a:pt x="38" y="23"/>
                      <a:pt x="38" y="25"/>
                      <a:pt x="38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10" name="Freeform 303"/>
              <p:cNvSpPr>
                <a:spLocks/>
              </p:cNvSpPr>
              <p:nvPr/>
            </p:nvSpPr>
            <p:spPr bwMode="auto">
              <a:xfrm>
                <a:off x="1358" y="1897"/>
                <a:ext cx="70" cy="114"/>
              </a:xfrm>
              <a:custGeom>
                <a:avLst/>
                <a:gdLst>
                  <a:gd name="T0" fmla="*/ 25 w 30"/>
                  <a:gd name="T1" fmla="*/ 0 h 48"/>
                  <a:gd name="T2" fmla="*/ 9 w 30"/>
                  <a:gd name="T3" fmla="*/ 26 h 48"/>
                  <a:gd name="T4" fmla="*/ 26 w 30"/>
                  <a:gd name="T5" fmla="*/ 5 h 48"/>
                  <a:gd name="T6" fmla="*/ 8 w 30"/>
                  <a:gd name="T7" fmla="*/ 48 h 48"/>
                  <a:gd name="T8" fmla="*/ 19 w 30"/>
                  <a:gd name="T9" fmla="*/ 6 h 48"/>
                  <a:gd name="T10" fmla="*/ 25 w 30"/>
                  <a:gd name="T1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8">
                    <a:moveTo>
                      <a:pt x="25" y="0"/>
                    </a:moveTo>
                    <a:cubicBezTo>
                      <a:pt x="24" y="6"/>
                      <a:pt x="9" y="17"/>
                      <a:pt x="9" y="26"/>
                    </a:cubicBezTo>
                    <a:cubicBezTo>
                      <a:pt x="12" y="17"/>
                      <a:pt x="24" y="11"/>
                      <a:pt x="26" y="5"/>
                    </a:cubicBezTo>
                    <a:cubicBezTo>
                      <a:pt x="30" y="23"/>
                      <a:pt x="1" y="30"/>
                      <a:pt x="8" y="48"/>
                    </a:cubicBezTo>
                    <a:cubicBezTo>
                      <a:pt x="0" y="33"/>
                      <a:pt x="1" y="16"/>
                      <a:pt x="19" y="6"/>
                    </a:cubicBezTo>
                    <a:cubicBezTo>
                      <a:pt x="21" y="4"/>
                      <a:pt x="25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11" name="Freeform 304"/>
              <p:cNvSpPr>
                <a:spLocks/>
              </p:cNvSpPr>
              <p:nvPr/>
            </p:nvSpPr>
            <p:spPr bwMode="auto">
              <a:xfrm>
                <a:off x="1419" y="1892"/>
                <a:ext cx="9" cy="7"/>
              </a:xfrm>
              <a:custGeom>
                <a:avLst/>
                <a:gdLst>
                  <a:gd name="T0" fmla="*/ 0 w 4"/>
                  <a:gd name="T1" fmla="*/ 3 h 3"/>
                  <a:gd name="T2" fmla="*/ 1 w 4"/>
                  <a:gd name="T3" fmla="*/ 2 h 3"/>
                  <a:gd name="T4" fmla="*/ 1 w 4"/>
                  <a:gd name="T5" fmla="*/ 2 h 3"/>
                  <a:gd name="T6" fmla="*/ 1 w 4"/>
                  <a:gd name="T7" fmla="*/ 2 h 3"/>
                  <a:gd name="T8" fmla="*/ 2 w 4"/>
                  <a:gd name="T9" fmla="*/ 1 h 3"/>
                  <a:gd name="T10" fmla="*/ 3 w 4"/>
                  <a:gd name="T11" fmla="*/ 0 h 3"/>
                  <a:gd name="T12" fmla="*/ 3 w 4"/>
                  <a:gd name="T13" fmla="*/ 0 h 3"/>
                  <a:gd name="T14" fmla="*/ 3 w 4"/>
                  <a:gd name="T15" fmla="*/ 0 h 3"/>
                  <a:gd name="T16" fmla="*/ 4 w 4"/>
                  <a:gd name="T17" fmla="*/ 0 h 3"/>
                  <a:gd name="T18" fmla="*/ 4 w 4"/>
                  <a:gd name="T19" fmla="*/ 0 h 3"/>
                  <a:gd name="T20" fmla="*/ 4 w 4"/>
                  <a:gd name="T21" fmla="*/ 0 h 3"/>
                  <a:gd name="T22" fmla="*/ 4 w 4"/>
                  <a:gd name="T23" fmla="*/ 0 h 3"/>
                  <a:gd name="T24" fmla="*/ 4 w 4"/>
                  <a:gd name="T25" fmla="*/ 0 h 3"/>
                  <a:gd name="T26" fmla="*/ 4 w 4"/>
                  <a:gd name="T27" fmla="*/ 0 h 3"/>
                  <a:gd name="T28" fmla="*/ 4 w 4"/>
                  <a:gd name="T29" fmla="*/ 0 h 3"/>
                  <a:gd name="T30" fmla="*/ 4 w 4"/>
                  <a:gd name="T31" fmla="*/ 0 h 3"/>
                  <a:gd name="T32" fmla="*/ 4 w 4"/>
                  <a:gd name="T33" fmla="*/ 0 h 3"/>
                  <a:gd name="T34" fmla="*/ 4 w 4"/>
                  <a:gd name="T35" fmla="*/ 0 h 3"/>
                  <a:gd name="T36" fmla="*/ 4 w 4"/>
                  <a:gd name="T37" fmla="*/ 0 h 3"/>
                  <a:gd name="T38" fmla="*/ 4 w 4"/>
                  <a:gd name="T39" fmla="*/ 0 h 3"/>
                  <a:gd name="T40" fmla="*/ 4 w 4"/>
                  <a:gd name="T41" fmla="*/ 0 h 3"/>
                  <a:gd name="T42" fmla="*/ 4 w 4"/>
                  <a:gd name="T43" fmla="*/ 0 h 3"/>
                  <a:gd name="T44" fmla="*/ 3 w 4"/>
                  <a:gd name="T45" fmla="*/ 0 h 3"/>
                  <a:gd name="T46" fmla="*/ 3 w 4"/>
                  <a:gd name="T47" fmla="*/ 0 h 3"/>
                  <a:gd name="T48" fmla="*/ 3 w 4"/>
                  <a:gd name="T49" fmla="*/ 0 h 3"/>
                  <a:gd name="T50" fmla="*/ 3 w 4"/>
                  <a:gd name="T51" fmla="*/ 0 h 3"/>
                  <a:gd name="T52" fmla="*/ 3 w 4"/>
                  <a:gd name="T53" fmla="*/ 0 h 3"/>
                  <a:gd name="T54" fmla="*/ 3 w 4"/>
                  <a:gd name="T55" fmla="*/ 0 h 3"/>
                  <a:gd name="T56" fmla="*/ 3 w 4"/>
                  <a:gd name="T57" fmla="*/ 0 h 3"/>
                  <a:gd name="T58" fmla="*/ 2 w 4"/>
                  <a:gd name="T59" fmla="*/ 1 h 3"/>
                  <a:gd name="T60" fmla="*/ 1 w 4"/>
                  <a:gd name="T61" fmla="*/ 2 h 3"/>
                  <a:gd name="T62" fmla="*/ 0 w 4"/>
                  <a:gd name="T63" fmla="*/ 2 h 3"/>
                  <a:gd name="T64" fmla="*/ 0 w 4"/>
                  <a:gd name="T65" fmla="*/ 3 h 3"/>
                  <a:gd name="T66" fmla="*/ 0 w 4"/>
                  <a:gd name="T67" fmla="*/ 3 h 3"/>
                  <a:gd name="T68" fmla="*/ 0 w 4"/>
                  <a:gd name="T69" fmla="*/ 3 h 3"/>
                  <a:gd name="T70" fmla="*/ 0 w 4"/>
                  <a:gd name="T71" fmla="*/ 3 h 3"/>
                  <a:gd name="T72" fmla="*/ 0 w 4"/>
                  <a:gd name="T73" fmla="*/ 3 h 3"/>
                  <a:gd name="T74" fmla="*/ 0 w 4"/>
                  <a:gd name="T75" fmla="*/ 3 h 3"/>
                  <a:gd name="T76" fmla="*/ 0 w 4"/>
                  <a:gd name="T77" fmla="*/ 3 h 3"/>
                  <a:gd name="T78" fmla="*/ 0 w 4"/>
                  <a:gd name="T7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12" name="Freeform 305"/>
              <p:cNvSpPr>
                <a:spLocks/>
              </p:cNvSpPr>
              <p:nvPr/>
            </p:nvSpPr>
            <p:spPr bwMode="auto">
              <a:xfrm>
                <a:off x="1417" y="1890"/>
                <a:ext cx="11" cy="2"/>
              </a:xfrm>
              <a:custGeom>
                <a:avLst/>
                <a:gdLst>
                  <a:gd name="T0" fmla="*/ 1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4 w 5"/>
                  <a:gd name="T11" fmla="*/ 1 h 1"/>
                  <a:gd name="T12" fmla="*/ 4 w 5"/>
                  <a:gd name="T13" fmla="*/ 1 h 1"/>
                  <a:gd name="T14" fmla="*/ 4 w 5"/>
                  <a:gd name="T15" fmla="*/ 1 h 1"/>
                  <a:gd name="T16" fmla="*/ 5 w 5"/>
                  <a:gd name="T17" fmla="*/ 1 h 1"/>
                  <a:gd name="T18" fmla="*/ 5 w 5"/>
                  <a:gd name="T19" fmla="*/ 1 h 1"/>
                  <a:gd name="T20" fmla="*/ 5 w 5"/>
                  <a:gd name="T21" fmla="*/ 1 h 1"/>
                  <a:gd name="T22" fmla="*/ 5 w 5"/>
                  <a:gd name="T23" fmla="*/ 1 h 1"/>
                  <a:gd name="T24" fmla="*/ 5 w 5"/>
                  <a:gd name="T25" fmla="*/ 1 h 1"/>
                  <a:gd name="T26" fmla="*/ 5 w 5"/>
                  <a:gd name="T27" fmla="*/ 1 h 1"/>
                  <a:gd name="T28" fmla="*/ 5 w 5"/>
                  <a:gd name="T29" fmla="*/ 1 h 1"/>
                  <a:gd name="T30" fmla="*/ 5 w 5"/>
                  <a:gd name="T31" fmla="*/ 1 h 1"/>
                  <a:gd name="T32" fmla="*/ 5 w 5"/>
                  <a:gd name="T33" fmla="*/ 1 h 1"/>
                  <a:gd name="T34" fmla="*/ 5 w 5"/>
                  <a:gd name="T35" fmla="*/ 1 h 1"/>
                  <a:gd name="T36" fmla="*/ 5 w 5"/>
                  <a:gd name="T37" fmla="*/ 1 h 1"/>
                  <a:gd name="T38" fmla="*/ 5 w 5"/>
                  <a:gd name="T39" fmla="*/ 1 h 1"/>
                  <a:gd name="T40" fmla="*/ 5 w 5"/>
                  <a:gd name="T41" fmla="*/ 1 h 1"/>
                  <a:gd name="T42" fmla="*/ 5 w 5"/>
                  <a:gd name="T43" fmla="*/ 1 h 1"/>
                  <a:gd name="T44" fmla="*/ 4 w 5"/>
                  <a:gd name="T45" fmla="*/ 1 h 1"/>
                  <a:gd name="T46" fmla="*/ 4 w 5"/>
                  <a:gd name="T47" fmla="*/ 1 h 1"/>
                  <a:gd name="T48" fmla="*/ 4 w 5"/>
                  <a:gd name="T49" fmla="*/ 1 h 1"/>
                  <a:gd name="T50" fmla="*/ 4 w 5"/>
                  <a:gd name="T51" fmla="*/ 1 h 1"/>
                  <a:gd name="T52" fmla="*/ 4 w 5"/>
                  <a:gd name="T53" fmla="*/ 1 h 1"/>
                  <a:gd name="T54" fmla="*/ 4 w 5"/>
                  <a:gd name="T55" fmla="*/ 1 h 1"/>
                  <a:gd name="T56" fmla="*/ 4 w 5"/>
                  <a:gd name="T57" fmla="*/ 1 h 1"/>
                  <a:gd name="T58" fmla="*/ 3 w 5"/>
                  <a:gd name="T59" fmla="*/ 1 h 1"/>
                  <a:gd name="T60" fmla="*/ 1 w 5"/>
                  <a:gd name="T61" fmla="*/ 1 h 1"/>
                  <a:gd name="T62" fmla="*/ 1 w 5"/>
                  <a:gd name="T63" fmla="*/ 1 h 1"/>
                  <a:gd name="T64" fmla="*/ 1 w 5"/>
                  <a:gd name="T65" fmla="*/ 1 h 1"/>
                  <a:gd name="T66" fmla="*/ 0 w 5"/>
                  <a:gd name="T67" fmla="*/ 0 h 1"/>
                  <a:gd name="T68" fmla="*/ 0 w 5"/>
                  <a:gd name="T69" fmla="*/ 0 h 1"/>
                  <a:gd name="T70" fmla="*/ 0 w 5"/>
                  <a:gd name="T71" fmla="*/ 0 h 1"/>
                  <a:gd name="T72" fmla="*/ 0 w 5"/>
                  <a:gd name="T73" fmla="*/ 0 h 1"/>
                  <a:gd name="T74" fmla="*/ 0 w 5"/>
                  <a:gd name="T75" fmla="*/ 0 h 1"/>
                  <a:gd name="T76" fmla="*/ 0 w 5"/>
                  <a:gd name="T77" fmla="*/ 0 h 1"/>
                  <a:gd name="T78" fmla="*/ 1 w 5"/>
                  <a:gd name="T7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13" name="Freeform 306"/>
              <p:cNvSpPr>
                <a:spLocks/>
              </p:cNvSpPr>
              <p:nvPr/>
            </p:nvSpPr>
            <p:spPr bwMode="auto">
              <a:xfrm>
                <a:off x="1417" y="1888"/>
                <a:ext cx="11" cy="4"/>
              </a:xfrm>
              <a:custGeom>
                <a:avLst/>
                <a:gdLst>
                  <a:gd name="T0" fmla="*/ 0 w 5"/>
                  <a:gd name="T1" fmla="*/ 0 h 2"/>
                  <a:gd name="T2" fmla="*/ 1 w 5"/>
                  <a:gd name="T3" fmla="*/ 0 h 2"/>
                  <a:gd name="T4" fmla="*/ 1 w 5"/>
                  <a:gd name="T5" fmla="*/ 0 h 2"/>
                  <a:gd name="T6" fmla="*/ 1 w 5"/>
                  <a:gd name="T7" fmla="*/ 0 h 2"/>
                  <a:gd name="T8" fmla="*/ 2 w 5"/>
                  <a:gd name="T9" fmla="*/ 1 h 2"/>
                  <a:gd name="T10" fmla="*/ 4 w 5"/>
                  <a:gd name="T11" fmla="*/ 2 h 2"/>
                  <a:gd name="T12" fmla="*/ 4 w 5"/>
                  <a:gd name="T13" fmla="*/ 2 h 2"/>
                  <a:gd name="T14" fmla="*/ 4 w 5"/>
                  <a:gd name="T15" fmla="*/ 2 h 2"/>
                  <a:gd name="T16" fmla="*/ 5 w 5"/>
                  <a:gd name="T17" fmla="*/ 2 h 2"/>
                  <a:gd name="T18" fmla="*/ 5 w 5"/>
                  <a:gd name="T19" fmla="*/ 2 h 2"/>
                  <a:gd name="T20" fmla="*/ 5 w 5"/>
                  <a:gd name="T21" fmla="*/ 2 h 2"/>
                  <a:gd name="T22" fmla="*/ 5 w 5"/>
                  <a:gd name="T23" fmla="*/ 2 h 2"/>
                  <a:gd name="T24" fmla="*/ 5 w 5"/>
                  <a:gd name="T25" fmla="*/ 2 h 2"/>
                  <a:gd name="T26" fmla="*/ 5 w 5"/>
                  <a:gd name="T27" fmla="*/ 2 h 2"/>
                  <a:gd name="T28" fmla="*/ 5 w 5"/>
                  <a:gd name="T29" fmla="*/ 2 h 2"/>
                  <a:gd name="T30" fmla="*/ 5 w 5"/>
                  <a:gd name="T31" fmla="*/ 2 h 2"/>
                  <a:gd name="T32" fmla="*/ 5 w 5"/>
                  <a:gd name="T33" fmla="*/ 2 h 2"/>
                  <a:gd name="T34" fmla="*/ 5 w 5"/>
                  <a:gd name="T35" fmla="*/ 2 h 2"/>
                  <a:gd name="T36" fmla="*/ 5 w 5"/>
                  <a:gd name="T37" fmla="*/ 2 h 2"/>
                  <a:gd name="T38" fmla="*/ 5 w 5"/>
                  <a:gd name="T39" fmla="*/ 2 h 2"/>
                  <a:gd name="T40" fmla="*/ 5 w 5"/>
                  <a:gd name="T41" fmla="*/ 2 h 2"/>
                  <a:gd name="T42" fmla="*/ 5 w 5"/>
                  <a:gd name="T43" fmla="*/ 2 h 2"/>
                  <a:gd name="T44" fmla="*/ 4 w 5"/>
                  <a:gd name="T45" fmla="*/ 2 h 2"/>
                  <a:gd name="T46" fmla="*/ 4 w 5"/>
                  <a:gd name="T47" fmla="*/ 2 h 2"/>
                  <a:gd name="T48" fmla="*/ 4 w 5"/>
                  <a:gd name="T49" fmla="*/ 2 h 2"/>
                  <a:gd name="T50" fmla="*/ 4 w 5"/>
                  <a:gd name="T51" fmla="*/ 2 h 2"/>
                  <a:gd name="T52" fmla="*/ 3 w 5"/>
                  <a:gd name="T53" fmla="*/ 2 h 2"/>
                  <a:gd name="T54" fmla="*/ 3 w 5"/>
                  <a:gd name="T55" fmla="*/ 2 h 2"/>
                  <a:gd name="T56" fmla="*/ 3 w 5"/>
                  <a:gd name="T57" fmla="*/ 2 h 2"/>
                  <a:gd name="T58" fmla="*/ 3 w 5"/>
                  <a:gd name="T59" fmla="*/ 1 h 2"/>
                  <a:gd name="T60" fmla="*/ 1 w 5"/>
                  <a:gd name="T61" fmla="*/ 1 h 2"/>
                  <a:gd name="T62" fmla="*/ 1 w 5"/>
                  <a:gd name="T63" fmla="*/ 0 h 2"/>
                  <a:gd name="T64" fmla="*/ 0 w 5"/>
                  <a:gd name="T65" fmla="*/ 0 h 2"/>
                  <a:gd name="T66" fmla="*/ 0 w 5"/>
                  <a:gd name="T67" fmla="*/ 0 h 2"/>
                  <a:gd name="T68" fmla="*/ 0 w 5"/>
                  <a:gd name="T69" fmla="*/ 0 h 2"/>
                  <a:gd name="T70" fmla="*/ 0 w 5"/>
                  <a:gd name="T71" fmla="*/ 0 h 2"/>
                  <a:gd name="T72" fmla="*/ 0 w 5"/>
                  <a:gd name="T73" fmla="*/ 0 h 2"/>
                  <a:gd name="T74" fmla="*/ 0 w 5"/>
                  <a:gd name="T75" fmla="*/ 0 h 2"/>
                  <a:gd name="T76" fmla="*/ 0 w 5"/>
                  <a:gd name="T77" fmla="*/ 0 h 2"/>
                  <a:gd name="T78" fmla="*/ 0 w 5"/>
                  <a:gd name="T7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14" name="Freeform 307"/>
              <p:cNvSpPr>
                <a:spLocks/>
              </p:cNvSpPr>
              <p:nvPr/>
            </p:nvSpPr>
            <p:spPr bwMode="auto">
              <a:xfrm>
                <a:off x="1421" y="1892"/>
                <a:ext cx="7" cy="10"/>
              </a:xfrm>
              <a:custGeom>
                <a:avLst/>
                <a:gdLst>
                  <a:gd name="T0" fmla="*/ 0 w 3"/>
                  <a:gd name="T1" fmla="*/ 4 h 4"/>
                  <a:gd name="T2" fmla="*/ 0 w 3"/>
                  <a:gd name="T3" fmla="*/ 4 h 4"/>
                  <a:gd name="T4" fmla="*/ 0 w 3"/>
                  <a:gd name="T5" fmla="*/ 4 h 4"/>
                  <a:gd name="T6" fmla="*/ 1 w 3"/>
                  <a:gd name="T7" fmla="*/ 3 h 4"/>
                  <a:gd name="T8" fmla="*/ 1 w 3"/>
                  <a:gd name="T9" fmla="*/ 2 h 4"/>
                  <a:gd name="T10" fmla="*/ 2 w 3"/>
                  <a:gd name="T11" fmla="*/ 0 h 4"/>
                  <a:gd name="T12" fmla="*/ 2 w 3"/>
                  <a:gd name="T13" fmla="*/ 0 h 4"/>
                  <a:gd name="T14" fmla="*/ 2 w 3"/>
                  <a:gd name="T15" fmla="*/ 0 h 4"/>
                  <a:gd name="T16" fmla="*/ 3 w 3"/>
                  <a:gd name="T17" fmla="*/ 0 h 4"/>
                  <a:gd name="T18" fmla="*/ 3 w 3"/>
                  <a:gd name="T19" fmla="*/ 0 h 4"/>
                  <a:gd name="T20" fmla="*/ 3 w 3"/>
                  <a:gd name="T21" fmla="*/ 0 h 4"/>
                  <a:gd name="T22" fmla="*/ 3 w 3"/>
                  <a:gd name="T23" fmla="*/ 0 h 4"/>
                  <a:gd name="T24" fmla="*/ 3 w 3"/>
                  <a:gd name="T25" fmla="*/ 0 h 4"/>
                  <a:gd name="T26" fmla="*/ 3 w 3"/>
                  <a:gd name="T27" fmla="*/ 0 h 4"/>
                  <a:gd name="T28" fmla="*/ 3 w 3"/>
                  <a:gd name="T29" fmla="*/ 0 h 4"/>
                  <a:gd name="T30" fmla="*/ 3 w 3"/>
                  <a:gd name="T31" fmla="*/ 0 h 4"/>
                  <a:gd name="T32" fmla="*/ 3 w 3"/>
                  <a:gd name="T33" fmla="*/ 0 h 4"/>
                  <a:gd name="T34" fmla="*/ 3 w 3"/>
                  <a:gd name="T35" fmla="*/ 0 h 4"/>
                  <a:gd name="T36" fmla="*/ 3 w 3"/>
                  <a:gd name="T37" fmla="*/ 0 h 4"/>
                  <a:gd name="T38" fmla="*/ 3 w 3"/>
                  <a:gd name="T39" fmla="*/ 0 h 4"/>
                  <a:gd name="T40" fmla="*/ 3 w 3"/>
                  <a:gd name="T41" fmla="*/ 0 h 4"/>
                  <a:gd name="T42" fmla="*/ 3 w 3"/>
                  <a:gd name="T43" fmla="*/ 0 h 4"/>
                  <a:gd name="T44" fmla="*/ 2 w 3"/>
                  <a:gd name="T45" fmla="*/ 0 h 4"/>
                  <a:gd name="T46" fmla="*/ 2 w 3"/>
                  <a:gd name="T47" fmla="*/ 0 h 4"/>
                  <a:gd name="T48" fmla="*/ 2 w 3"/>
                  <a:gd name="T49" fmla="*/ 0 h 4"/>
                  <a:gd name="T50" fmla="*/ 2 w 3"/>
                  <a:gd name="T51" fmla="*/ 0 h 4"/>
                  <a:gd name="T52" fmla="*/ 2 w 3"/>
                  <a:gd name="T53" fmla="*/ 1 h 4"/>
                  <a:gd name="T54" fmla="*/ 2 w 3"/>
                  <a:gd name="T55" fmla="*/ 1 h 4"/>
                  <a:gd name="T56" fmla="*/ 2 w 3"/>
                  <a:gd name="T57" fmla="*/ 1 h 4"/>
                  <a:gd name="T58" fmla="*/ 1 w 3"/>
                  <a:gd name="T59" fmla="*/ 1 h 4"/>
                  <a:gd name="T60" fmla="*/ 0 w 3"/>
                  <a:gd name="T61" fmla="*/ 3 h 4"/>
                  <a:gd name="T62" fmla="*/ 0 w 3"/>
                  <a:gd name="T63" fmla="*/ 4 h 4"/>
                  <a:gd name="T64" fmla="*/ 0 w 3"/>
                  <a:gd name="T65" fmla="*/ 4 h 4"/>
                  <a:gd name="T66" fmla="*/ 0 w 3"/>
                  <a:gd name="T67" fmla="*/ 4 h 4"/>
                  <a:gd name="T68" fmla="*/ 0 w 3"/>
                  <a:gd name="T69" fmla="*/ 4 h 4"/>
                  <a:gd name="T70" fmla="*/ 0 w 3"/>
                  <a:gd name="T71" fmla="*/ 4 h 4"/>
                  <a:gd name="T72" fmla="*/ 0 w 3"/>
                  <a:gd name="T73" fmla="*/ 4 h 4"/>
                  <a:gd name="T74" fmla="*/ 0 w 3"/>
                  <a:gd name="T75" fmla="*/ 4 h 4"/>
                  <a:gd name="T76" fmla="*/ 0 w 3"/>
                  <a:gd name="T77" fmla="*/ 4 h 4"/>
                  <a:gd name="T78" fmla="*/ 0 w 3"/>
                  <a:gd name="T7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" h="4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15" name="Freeform 308"/>
              <p:cNvSpPr>
                <a:spLocks/>
              </p:cNvSpPr>
              <p:nvPr/>
            </p:nvSpPr>
            <p:spPr bwMode="auto">
              <a:xfrm>
                <a:off x="1336" y="1122"/>
                <a:ext cx="116" cy="248"/>
              </a:xfrm>
              <a:custGeom>
                <a:avLst/>
                <a:gdLst>
                  <a:gd name="T0" fmla="*/ 49 w 49"/>
                  <a:gd name="T1" fmla="*/ 105 h 105"/>
                  <a:gd name="T2" fmla="*/ 16 w 49"/>
                  <a:gd name="T3" fmla="*/ 75 h 105"/>
                  <a:gd name="T4" fmla="*/ 6 w 49"/>
                  <a:gd name="T5" fmla="*/ 0 h 105"/>
                  <a:gd name="T6" fmla="*/ 10 w 49"/>
                  <a:gd name="T7" fmla="*/ 1 h 105"/>
                  <a:gd name="T8" fmla="*/ 12 w 49"/>
                  <a:gd name="T9" fmla="*/ 61 h 105"/>
                  <a:gd name="T10" fmla="*/ 48 w 49"/>
                  <a:gd name="T11" fmla="*/ 105 h 105"/>
                  <a:gd name="T12" fmla="*/ 45 w 49"/>
                  <a:gd name="T13" fmla="*/ 104 h 105"/>
                  <a:gd name="T14" fmla="*/ 46 w 49"/>
                  <a:gd name="T15" fmla="*/ 104 h 105"/>
                  <a:gd name="T16" fmla="*/ 49 w 49"/>
                  <a:gd name="T1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05">
                    <a:moveTo>
                      <a:pt x="49" y="105"/>
                    </a:moveTo>
                    <a:cubicBezTo>
                      <a:pt x="34" y="101"/>
                      <a:pt x="23" y="88"/>
                      <a:pt x="16" y="75"/>
                    </a:cubicBezTo>
                    <a:cubicBezTo>
                      <a:pt x="3" y="52"/>
                      <a:pt x="0" y="24"/>
                      <a:pt x="6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4" y="20"/>
                      <a:pt x="6" y="41"/>
                      <a:pt x="12" y="61"/>
                    </a:cubicBezTo>
                    <a:cubicBezTo>
                      <a:pt x="18" y="78"/>
                      <a:pt x="30" y="97"/>
                      <a:pt x="48" y="105"/>
                    </a:cubicBezTo>
                    <a:cubicBezTo>
                      <a:pt x="47" y="104"/>
                      <a:pt x="46" y="104"/>
                      <a:pt x="45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7" y="104"/>
                      <a:pt x="48" y="105"/>
                      <a:pt x="49" y="10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16" name="Freeform 309"/>
              <p:cNvSpPr>
                <a:spLocks/>
              </p:cNvSpPr>
              <p:nvPr/>
            </p:nvSpPr>
            <p:spPr bwMode="auto">
              <a:xfrm>
                <a:off x="1582" y="1380"/>
                <a:ext cx="75" cy="35"/>
              </a:xfrm>
              <a:custGeom>
                <a:avLst/>
                <a:gdLst>
                  <a:gd name="T0" fmla="*/ 32 w 32"/>
                  <a:gd name="T1" fmla="*/ 11 h 15"/>
                  <a:gd name="T2" fmla="*/ 29 w 32"/>
                  <a:gd name="T3" fmla="*/ 13 h 15"/>
                  <a:gd name="T4" fmla="*/ 22 w 32"/>
                  <a:gd name="T5" fmla="*/ 14 h 15"/>
                  <a:gd name="T6" fmla="*/ 13 w 32"/>
                  <a:gd name="T7" fmla="*/ 7 h 15"/>
                  <a:gd name="T8" fmla="*/ 9 w 32"/>
                  <a:gd name="T9" fmla="*/ 3 h 15"/>
                  <a:gd name="T10" fmla="*/ 6 w 32"/>
                  <a:gd name="T11" fmla="*/ 2 h 15"/>
                  <a:gd name="T12" fmla="*/ 2 w 32"/>
                  <a:gd name="T13" fmla="*/ 2 h 15"/>
                  <a:gd name="T14" fmla="*/ 1 w 32"/>
                  <a:gd name="T15" fmla="*/ 3 h 15"/>
                  <a:gd name="T16" fmla="*/ 3 w 32"/>
                  <a:gd name="T17" fmla="*/ 2 h 15"/>
                  <a:gd name="T18" fmla="*/ 8 w 32"/>
                  <a:gd name="T19" fmla="*/ 2 h 15"/>
                  <a:gd name="T20" fmla="*/ 17 w 32"/>
                  <a:gd name="T21" fmla="*/ 11 h 15"/>
                  <a:gd name="T22" fmla="*/ 23 w 32"/>
                  <a:gd name="T23" fmla="*/ 14 h 15"/>
                  <a:gd name="T24" fmla="*/ 28 w 32"/>
                  <a:gd name="T25" fmla="*/ 14 h 15"/>
                  <a:gd name="T26" fmla="*/ 32 w 32"/>
                  <a:gd name="T2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5">
                    <a:moveTo>
                      <a:pt x="32" y="11"/>
                    </a:moveTo>
                    <a:cubicBezTo>
                      <a:pt x="32" y="11"/>
                      <a:pt x="32" y="12"/>
                      <a:pt x="29" y="13"/>
                    </a:cubicBezTo>
                    <a:cubicBezTo>
                      <a:pt x="28" y="14"/>
                      <a:pt x="25" y="15"/>
                      <a:pt x="22" y="14"/>
                    </a:cubicBezTo>
                    <a:cubicBezTo>
                      <a:pt x="19" y="13"/>
                      <a:pt x="16" y="11"/>
                      <a:pt x="13" y="7"/>
                    </a:cubicBezTo>
                    <a:cubicBezTo>
                      <a:pt x="12" y="5"/>
                      <a:pt x="10" y="4"/>
                      <a:pt x="9" y="3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3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3" y="2"/>
                    </a:cubicBezTo>
                    <a:cubicBezTo>
                      <a:pt x="4" y="1"/>
                      <a:pt x="6" y="0"/>
                      <a:pt x="8" y="2"/>
                    </a:cubicBezTo>
                    <a:cubicBezTo>
                      <a:pt x="11" y="3"/>
                      <a:pt x="13" y="7"/>
                      <a:pt x="17" y="11"/>
                    </a:cubicBezTo>
                    <a:cubicBezTo>
                      <a:pt x="20" y="13"/>
                      <a:pt x="22" y="14"/>
                      <a:pt x="23" y="14"/>
                    </a:cubicBezTo>
                    <a:cubicBezTo>
                      <a:pt x="24" y="14"/>
                      <a:pt x="25" y="15"/>
                      <a:pt x="28" y="14"/>
                    </a:cubicBezTo>
                    <a:cubicBezTo>
                      <a:pt x="29" y="13"/>
                      <a:pt x="31" y="12"/>
                      <a:pt x="32" y="1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17" name="Freeform 310"/>
              <p:cNvSpPr>
                <a:spLocks/>
              </p:cNvSpPr>
              <p:nvPr/>
            </p:nvSpPr>
            <p:spPr bwMode="auto">
              <a:xfrm>
                <a:off x="1584" y="1382"/>
                <a:ext cx="73" cy="33"/>
              </a:xfrm>
              <a:custGeom>
                <a:avLst/>
                <a:gdLst>
                  <a:gd name="T0" fmla="*/ 31 w 31"/>
                  <a:gd name="T1" fmla="*/ 10 h 14"/>
                  <a:gd name="T2" fmla="*/ 31 w 31"/>
                  <a:gd name="T3" fmla="*/ 10 h 14"/>
                  <a:gd name="T4" fmla="*/ 30 w 31"/>
                  <a:gd name="T5" fmla="*/ 11 h 14"/>
                  <a:gd name="T6" fmla="*/ 22 w 31"/>
                  <a:gd name="T7" fmla="*/ 13 h 14"/>
                  <a:gd name="T8" fmla="*/ 12 w 31"/>
                  <a:gd name="T9" fmla="*/ 6 h 14"/>
                  <a:gd name="T10" fmla="*/ 5 w 31"/>
                  <a:gd name="T11" fmla="*/ 1 h 14"/>
                  <a:gd name="T12" fmla="*/ 1 w 31"/>
                  <a:gd name="T13" fmla="*/ 1 h 14"/>
                  <a:gd name="T14" fmla="*/ 0 w 31"/>
                  <a:gd name="T15" fmla="*/ 2 h 14"/>
                  <a:gd name="T16" fmla="*/ 0 w 31"/>
                  <a:gd name="T17" fmla="*/ 2 h 14"/>
                  <a:gd name="T18" fmla="*/ 0 w 31"/>
                  <a:gd name="T19" fmla="*/ 2 h 14"/>
                  <a:gd name="T20" fmla="*/ 0 w 31"/>
                  <a:gd name="T21" fmla="*/ 2 h 14"/>
                  <a:gd name="T22" fmla="*/ 0 w 31"/>
                  <a:gd name="T23" fmla="*/ 2 h 14"/>
                  <a:gd name="T24" fmla="*/ 0 w 31"/>
                  <a:gd name="T25" fmla="*/ 2 h 14"/>
                  <a:gd name="T26" fmla="*/ 0 w 31"/>
                  <a:gd name="T27" fmla="*/ 2 h 14"/>
                  <a:gd name="T28" fmla="*/ 0 w 31"/>
                  <a:gd name="T29" fmla="*/ 2 h 14"/>
                  <a:gd name="T30" fmla="*/ 0 w 31"/>
                  <a:gd name="T31" fmla="*/ 2 h 14"/>
                  <a:gd name="T32" fmla="*/ 0 w 31"/>
                  <a:gd name="T33" fmla="*/ 2 h 14"/>
                  <a:gd name="T34" fmla="*/ 0 w 31"/>
                  <a:gd name="T35" fmla="*/ 2 h 14"/>
                  <a:gd name="T36" fmla="*/ 0 w 31"/>
                  <a:gd name="T37" fmla="*/ 2 h 14"/>
                  <a:gd name="T38" fmla="*/ 0 w 31"/>
                  <a:gd name="T39" fmla="*/ 2 h 14"/>
                  <a:gd name="T40" fmla="*/ 0 w 31"/>
                  <a:gd name="T41" fmla="*/ 2 h 14"/>
                  <a:gd name="T42" fmla="*/ 0 w 31"/>
                  <a:gd name="T43" fmla="*/ 2 h 14"/>
                  <a:gd name="T44" fmla="*/ 0 w 31"/>
                  <a:gd name="T45" fmla="*/ 2 h 14"/>
                  <a:gd name="T46" fmla="*/ 0 w 31"/>
                  <a:gd name="T47" fmla="*/ 2 h 14"/>
                  <a:gd name="T48" fmla="*/ 0 w 31"/>
                  <a:gd name="T49" fmla="*/ 2 h 14"/>
                  <a:gd name="T50" fmla="*/ 0 w 31"/>
                  <a:gd name="T51" fmla="*/ 2 h 14"/>
                  <a:gd name="T52" fmla="*/ 0 w 31"/>
                  <a:gd name="T53" fmla="*/ 2 h 14"/>
                  <a:gd name="T54" fmla="*/ 0 w 31"/>
                  <a:gd name="T55" fmla="*/ 2 h 14"/>
                  <a:gd name="T56" fmla="*/ 0 w 31"/>
                  <a:gd name="T57" fmla="*/ 2 h 14"/>
                  <a:gd name="T58" fmla="*/ 6 w 31"/>
                  <a:gd name="T59" fmla="*/ 0 h 14"/>
                  <a:gd name="T60" fmla="*/ 16 w 31"/>
                  <a:gd name="T61" fmla="*/ 10 h 14"/>
                  <a:gd name="T62" fmla="*/ 22 w 31"/>
                  <a:gd name="T63" fmla="*/ 13 h 14"/>
                  <a:gd name="T64" fmla="*/ 22 w 31"/>
                  <a:gd name="T65" fmla="*/ 13 h 14"/>
                  <a:gd name="T66" fmla="*/ 31 w 31"/>
                  <a:gd name="T67" fmla="*/ 10 h 14"/>
                  <a:gd name="T68" fmla="*/ 31 w 31"/>
                  <a:gd name="T69" fmla="*/ 10 h 14"/>
                  <a:gd name="T70" fmla="*/ 31 w 31"/>
                  <a:gd name="T71" fmla="*/ 10 h 14"/>
                  <a:gd name="T72" fmla="*/ 22 w 31"/>
                  <a:gd name="T73" fmla="*/ 13 h 14"/>
                  <a:gd name="T74" fmla="*/ 22 w 31"/>
                  <a:gd name="T75" fmla="*/ 13 h 14"/>
                  <a:gd name="T76" fmla="*/ 16 w 31"/>
                  <a:gd name="T77" fmla="*/ 10 h 14"/>
                  <a:gd name="T78" fmla="*/ 6 w 31"/>
                  <a:gd name="T79" fmla="*/ 0 h 14"/>
                  <a:gd name="T80" fmla="*/ 0 w 31"/>
                  <a:gd name="T81" fmla="*/ 2 h 14"/>
                  <a:gd name="T82" fmla="*/ 0 w 31"/>
                  <a:gd name="T83" fmla="*/ 2 h 14"/>
                  <a:gd name="T84" fmla="*/ 0 w 31"/>
                  <a:gd name="T85" fmla="*/ 2 h 14"/>
                  <a:gd name="T86" fmla="*/ 0 w 31"/>
                  <a:gd name="T87" fmla="*/ 2 h 14"/>
                  <a:gd name="T88" fmla="*/ 0 w 31"/>
                  <a:gd name="T89" fmla="*/ 2 h 14"/>
                  <a:gd name="T90" fmla="*/ 0 w 31"/>
                  <a:gd name="T91" fmla="*/ 2 h 14"/>
                  <a:gd name="T92" fmla="*/ 1 w 31"/>
                  <a:gd name="T93" fmla="*/ 1 h 14"/>
                  <a:gd name="T94" fmla="*/ 5 w 31"/>
                  <a:gd name="T95" fmla="*/ 1 h 14"/>
                  <a:gd name="T96" fmla="*/ 12 w 31"/>
                  <a:gd name="T97" fmla="*/ 6 h 14"/>
                  <a:gd name="T98" fmla="*/ 22 w 31"/>
                  <a:gd name="T99" fmla="*/ 13 h 14"/>
                  <a:gd name="T100" fmla="*/ 30 w 31"/>
                  <a:gd name="T101" fmla="*/ 10 h 14"/>
                  <a:gd name="T102" fmla="*/ 31 w 31"/>
                  <a:gd name="T103" fmla="*/ 10 h 14"/>
                  <a:gd name="T104" fmla="*/ 31 w 31"/>
                  <a:gd name="T105" fmla="*/ 10 h 14"/>
                  <a:gd name="T106" fmla="*/ 31 w 31"/>
                  <a:gd name="T107" fmla="*/ 10 h 14"/>
                  <a:gd name="T108" fmla="*/ 31 w 31"/>
                  <a:gd name="T109" fmla="*/ 10 h 14"/>
                  <a:gd name="T110" fmla="*/ 31 w 31"/>
                  <a:gd name="T111" fmla="*/ 10 h 14"/>
                  <a:gd name="T112" fmla="*/ 31 w 31"/>
                  <a:gd name="T113" fmla="*/ 10 h 14"/>
                  <a:gd name="T114" fmla="*/ 31 w 31"/>
                  <a:gd name="T115" fmla="*/ 10 h 14"/>
                  <a:gd name="T116" fmla="*/ 31 w 31"/>
                  <a:gd name="T117" fmla="*/ 10 h 14"/>
                  <a:gd name="T118" fmla="*/ 31 w 31"/>
                  <a:gd name="T119" fmla="*/ 10 h 14"/>
                  <a:gd name="T120" fmla="*/ 31 w 31"/>
                  <a:gd name="T121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1" h="14">
                    <a:moveTo>
                      <a:pt x="31" y="10"/>
                    </a:move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0" y="11"/>
                    </a:cubicBezTo>
                    <a:cubicBezTo>
                      <a:pt x="30" y="11"/>
                      <a:pt x="29" y="12"/>
                      <a:pt x="28" y="12"/>
                    </a:cubicBezTo>
                    <a:cubicBezTo>
                      <a:pt x="27" y="13"/>
                      <a:pt x="24" y="14"/>
                      <a:pt x="22" y="13"/>
                    </a:cubicBezTo>
                    <a:cubicBezTo>
                      <a:pt x="22" y="13"/>
                      <a:pt x="21" y="13"/>
                      <a:pt x="21" y="13"/>
                    </a:cubicBezTo>
                    <a:cubicBezTo>
                      <a:pt x="18" y="12"/>
                      <a:pt x="15" y="10"/>
                      <a:pt x="12" y="6"/>
                    </a:cubicBezTo>
                    <a:cubicBezTo>
                      <a:pt x="11" y="4"/>
                      <a:pt x="9" y="3"/>
                      <a:pt x="8" y="2"/>
                    </a:cubicBezTo>
                    <a:cubicBezTo>
                      <a:pt x="7" y="2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2" y="1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7" y="1"/>
                      <a:pt x="7" y="1"/>
                    </a:cubicBezTo>
                    <a:cubicBezTo>
                      <a:pt x="10" y="2"/>
                      <a:pt x="12" y="6"/>
                      <a:pt x="16" y="10"/>
                    </a:cubicBezTo>
                    <a:cubicBezTo>
                      <a:pt x="19" y="12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3" y="13"/>
                      <a:pt x="24" y="14"/>
                      <a:pt x="27" y="13"/>
                    </a:cubicBezTo>
                    <a:cubicBezTo>
                      <a:pt x="28" y="12"/>
                      <a:pt x="30" y="11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1"/>
                      <a:pt x="28" y="12"/>
                      <a:pt x="27" y="13"/>
                    </a:cubicBezTo>
                    <a:cubicBezTo>
                      <a:pt x="24" y="14"/>
                      <a:pt x="23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1" y="13"/>
                      <a:pt x="19" y="12"/>
                      <a:pt x="16" y="10"/>
                    </a:cubicBezTo>
                    <a:cubicBezTo>
                      <a:pt x="12" y="6"/>
                      <a:pt x="10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4" y="0"/>
                      <a:pt x="2" y="0"/>
                      <a:pt x="2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2" y="1"/>
                      <a:pt x="4" y="0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7" y="2"/>
                      <a:pt x="8" y="2"/>
                    </a:cubicBezTo>
                    <a:cubicBezTo>
                      <a:pt x="9" y="3"/>
                      <a:pt x="10" y="4"/>
                      <a:pt x="12" y="6"/>
                    </a:cubicBezTo>
                    <a:cubicBezTo>
                      <a:pt x="15" y="10"/>
                      <a:pt x="18" y="12"/>
                      <a:pt x="21" y="13"/>
                    </a:cubicBezTo>
                    <a:cubicBezTo>
                      <a:pt x="21" y="13"/>
                      <a:pt x="21" y="13"/>
                      <a:pt x="22" y="13"/>
                    </a:cubicBezTo>
                    <a:cubicBezTo>
                      <a:pt x="24" y="14"/>
                      <a:pt x="27" y="13"/>
                      <a:pt x="28" y="12"/>
                    </a:cubicBezTo>
                    <a:cubicBezTo>
                      <a:pt x="29" y="11"/>
                      <a:pt x="30" y="11"/>
                      <a:pt x="30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0"/>
                      <a:pt x="31" y="10"/>
                      <a:pt x="31" y="1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18" name="Freeform 311"/>
              <p:cNvSpPr>
                <a:spLocks/>
              </p:cNvSpPr>
              <p:nvPr/>
            </p:nvSpPr>
            <p:spPr bwMode="auto">
              <a:xfrm>
                <a:off x="1622" y="1399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2 h 3"/>
                  <a:gd name="T4" fmla="*/ 1 w 2"/>
                  <a:gd name="T5" fmla="*/ 0 h 3"/>
                  <a:gd name="T6" fmla="*/ 2 w 2"/>
                  <a:gd name="T7" fmla="*/ 1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19" name="Freeform 312"/>
              <p:cNvSpPr>
                <a:spLocks/>
              </p:cNvSpPr>
              <p:nvPr/>
            </p:nvSpPr>
            <p:spPr bwMode="auto">
              <a:xfrm>
                <a:off x="1622" y="1399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0 w 2"/>
                  <a:gd name="T7" fmla="*/ 2 h 3"/>
                  <a:gd name="T8" fmla="*/ 0 w 2"/>
                  <a:gd name="T9" fmla="*/ 1 h 3"/>
                  <a:gd name="T10" fmla="*/ 1 w 2"/>
                  <a:gd name="T11" fmla="*/ 0 h 3"/>
                  <a:gd name="T12" fmla="*/ 2 w 2"/>
                  <a:gd name="T13" fmla="*/ 1 h 3"/>
                  <a:gd name="T14" fmla="*/ 2 w 2"/>
                  <a:gd name="T15" fmla="*/ 1 h 3"/>
                  <a:gd name="T16" fmla="*/ 2 w 2"/>
                  <a:gd name="T17" fmla="*/ 2 h 3"/>
                  <a:gd name="T18" fmla="*/ 1 w 2"/>
                  <a:gd name="T19" fmla="*/ 3 h 3"/>
                  <a:gd name="T20" fmla="*/ 1 w 2"/>
                  <a:gd name="T21" fmla="*/ 3 h 3"/>
                  <a:gd name="T22" fmla="*/ 1 w 2"/>
                  <a:gd name="T23" fmla="*/ 3 h 3"/>
                  <a:gd name="T24" fmla="*/ 2 w 2"/>
                  <a:gd name="T25" fmla="*/ 2 h 3"/>
                  <a:gd name="T26" fmla="*/ 2 w 2"/>
                  <a:gd name="T27" fmla="*/ 1 h 3"/>
                  <a:gd name="T28" fmla="*/ 2 w 2"/>
                  <a:gd name="T29" fmla="*/ 1 h 3"/>
                  <a:gd name="T30" fmla="*/ 1 w 2"/>
                  <a:gd name="T31" fmla="*/ 0 h 3"/>
                  <a:gd name="T32" fmla="*/ 0 w 2"/>
                  <a:gd name="T33" fmla="*/ 1 h 3"/>
                  <a:gd name="T34" fmla="*/ 0 w 2"/>
                  <a:gd name="T35" fmla="*/ 2 h 3"/>
                  <a:gd name="T36" fmla="*/ 1 w 2"/>
                  <a:gd name="T37" fmla="*/ 2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20" name="Freeform 313"/>
              <p:cNvSpPr>
                <a:spLocks/>
              </p:cNvSpPr>
              <p:nvPr/>
            </p:nvSpPr>
            <p:spPr bwMode="auto">
              <a:xfrm>
                <a:off x="1629" y="1403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1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21" name="Freeform 314"/>
              <p:cNvSpPr>
                <a:spLocks/>
              </p:cNvSpPr>
              <p:nvPr/>
            </p:nvSpPr>
            <p:spPr bwMode="auto">
              <a:xfrm>
                <a:off x="1629" y="1403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1 h 2"/>
                  <a:gd name="T8" fmla="*/ 0 w 1"/>
                  <a:gd name="T9" fmla="*/ 0 h 2"/>
                  <a:gd name="T10" fmla="*/ 0 w 1"/>
                  <a:gd name="T11" fmla="*/ 0 h 2"/>
                  <a:gd name="T12" fmla="*/ 1 w 1"/>
                  <a:gd name="T13" fmla="*/ 0 h 2"/>
                  <a:gd name="T14" fmla="*/ 1 w 1"/>
                  <a:gd name="T15" fmla="*/ 1 h 2"/>
                  <a:gd name="T16" fmla="*/ 1 w 1"/>
                  <a:gd name="T17" fmla="*/ 2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2 h 2"/>
                  <a:gd name="T26" fmla="*/ 1 w 1"/>
                  <a:gd name="T27" fmla="*/ 1 h 2"/>
                  <a:gd name="T28" fmla="*/ 1 w 1"/>
                  <a:gd name="T29" fmla="*/ 0 h 2"/>
                  <a:gd name="T30" fmla="*/ 0 w 1"/>
                  <a:gd name="T31" fmla="*/ 0 h 2"/>
                  <a:gd name="T32" fmla="*/ 0 w 1"/>
                  <a:gd name="T33" fmla="*/ 0 h 2"/>
                  <a:gd name="T34" fmla="*/ 0 w 1"/>
                  <a:gd name="T35" fmla="*/ 1 h 2"/>
                  <a:gd name="T36" fmla="*/ 0 w 1"/>
                  <a:gd name="T37" fmla="*/ 2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22" name="Freeform 315"/>
              <p:cNvSpPr>
                <a:spLocks/>
              </p:cNvSpPr>
              <p:nvPr/>
            </p:nvSpPr>
            <p:spPr bwMode="auto">
              <a:xfrm>
                <a:off x="1639" y="1408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1 h 1"/>
                  <a:gd name="T4" fmla="*/ 1 w 2"/>
                  <a:gd name="T5" fmla="*/ 0 h 1"/>
                  <a:gd name="T6" fmla="*/ 2 w 2"/>
                  <a:gd name="T7" fmla="*/ 0 h 1"/>
                  <a:gd name="T8" fmla="*/ 1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23" name="Freeform 316"/>
              <p:cNvSpPr>
                <a:spLocks/>
              </p:cNvSpPr>
              <p:nvPr/>
            </p:nvSpPr>
            <p:spPr bwMode="auto">
              <a:xfrm>
                <a:off x="1639" y="1408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  <a:gd name="T14" fmla="*/ 2 w 2"/>
                  <a:gd name="T15" fmla="*/ 0 h 1"/>
                  <a:gd name="T16" fmla="*/ 1 w 2"/>
                  <a:gd name="T17" fmla="*/ 1 h 1"/>
                  <a:gd name="T18" fmla="*/ 1 w 2"/>
                  <a:gd name="T19" fmla="*/ 1 h 1"/>
                  <a:gd name="T20" fmla="*/ 1 w 2"/>
                  <a:gd name="T21" fmla="*/ 1 h 1"/>
                  <a:gd name="T22" fmla="*/ 1 w 2"/>
                  <a:gd name="T23" fmla="*/ 1 h 1"/>
                  <a:gd name="T24" fmla="*/ 1 w 2"/>
                  <a:gd name="T25" fmla="*/ 1 h 1"/>
                  <a:gd name="T26" fmla="*/ 2 w 2"/>
                  <a:gd name="T27" fmla="*/ 0 h 1"/>
                  <a:gd name="T28" fmla="*/ 1 w 2"/>
                  <a:gd name="T29" fmla="*/ 0 h 1"/>
                  <a:gd name="T30" fmla="*/ 1 w 2"/>
                  <a:gd name="T31" fmla="*/ 0 h 1"/>
                  <a:gd name="T32" fmla="*/ 0 w 2"/>
                  <a:gd name="T33" fmla="*/ 0 h 1"/>
                  <a:gd name="T34" fmla="*/ 0 w 2"/>
                  <a:gd name="T35" fmla="*/ 1 h 1"/>
                  <a:gd name="T36" fmla="*/ 0 w 2"/>
                  <a:gd name="T37" fmla="*/ 1 h 1"/>
                  <a:gd name="T38" fmla="*/ 1 w 2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24" name="Oval 317"/>
              <p:cNvSpPr>
                <a:spLocks noChangeArrowheads="1"/>
              </p:cNvSpPr>
              <p:nvPr/>
            </p:nvSpPr>
            <p:spPr bwMode="auto">
              <a:xfrm>
                <a:off x="1634" y="1406"/>
                <a:ext cx="2" cy="5"/>
              </a:xfrm>
              <a:prstGeom prst="ellipse">
                <a:avLst/>
              </a:pr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25" name="Freeform 318"/>
              <p:cNvSpPr>
                <a:spLocks/>
              </p:cNvSpPr>
              <p:nvPr/>
            </p:nvSpPr>
            <p:spPr bwMode="auto">
              <a:xfrm>
                <a:off x="1634" y="1406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1 h 2"/>
                  <a:gd name="T8" fmla="*/ 0 w 1"/>
                  <a:gd name="T9" fmla="*/ 1 h 2"/>
                  <a:gd name="T10" fmla="*/ 1 w 1"/>
                  <a:gd name="T11" fmla="*/ 0 h 2"/>
                  <a:gd name="T12" fmla="*/ 1 w 1"/>
                  <a:gd name="T13" fmla="*/ 0 h 2"/>
                  <a:gd name="T14" fmla="*/ 1 w 1"/>
                  <a:gd name="T15" fmla="*/ 1 h 2"/>
                  <a:gd name="T16" fmla="*/ 1 w 1"/>
                  <a:gd name="T17" fmla="*/ 2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2 h 2"/>
                  <a:gd name="T26" fmla="*/ 1 w 1"/>
                  <a:gd name="T27" fmla="*/ 1 h 2"/>
                  <a:gd name="T28" fmla="*/ 1 w 1"/>
                  <a:gd name="T29" fmla="*/ 0 h 2"/>
                  <a:gd name="T30" fmla="*/ 1 w 1"/>
                  <a:gd name="T31" fmla="*/ 0 h 2"/>
                  <a:gd name="T32" fmla="*/ 0 w 1"/>
                  <a:gd name="T33" fmla="*/ 1 h 2"/>
                  <a:gd name="T34" fmla="*/ 0 w 1"/>
                  <a:gd name="T35" fmla="*/ 1 h 2"/>
                  <a:gd name="T36" fmla="*/ 0 w 1"/>
                  <a:gd name="T37" fmla="*/ 2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26" name="Oval 319"/>
              <p:cNvSpPr>
                <a:spLocks noChangeArrowheads="1"/>
              </p:cNvSpPr>
              <p:nvPr/>
            </p:nvSpPr>
            <p:spPr bwMode="auto">
              <a:xfrm>
                <a:off x="1643" y="1408"/>
                <a:ext cx="3" cy="3"/>
              </a:xfrm>
              <a:prstGeom prst="ellipse">
                <a:avLst/>
              </a:pr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27" name="Freeform 320"/>
              <p:cNvSpPr>
                <a:spLocks/>
              </p:cNvSpPr>
              <p:nvPr/>
            </p:nvSpPr>
            <p:spPr bwMode="auto">
              <a:xfrm>
                <a:off x="1643" y="1408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28" name="Freeform 321"/>
              <p:cNvSpPr>
                <a:spLocks/>
              </p:cNvSpPr>
              <p:nvPr/>
            </p:nvSpPr>
            <p:spPr bwMode="auto">
              <a:xfrm>
                <a:off x="1648" y="1406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29" name="Freeform 322"/>
              <p:cNvSpPr>
                <a:spLocks/>
              </p:cNvSpPr>
              <p:nvPr/>
            </p:nvSpPr>
            <p:spPr bwMode="auto">
              <a:xfrm>
                <a:off x="1648" y="1406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1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30" name="Oval 323"/>
              <p:cNvSpPr>
                <a:spLocks noChangeArrowheads="1"/>
              </p:cNvSpPr>
              <p:nvPr/>
            </p:nvSpPr>
            <p:spPr bwMode="auto">
              <a:xfrm>
                <a:off x="1650" y="1406"/>
                <a:ext cx="3" cy="1"/>
              </a:xfrm>
              <a:prstGeom prst="ellipse">
                <a:avLst/>
              </a:pr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31" name="Freeform 324"/>
              <p:cNvSpPr>
                <a:spLocks/>
              </p:cNvSpPr>
              <p:nvPr/>
            </p:nvSpPr>
            <p:spPr bwMode="auto">
              <a:xfrm>
                <a:off x="1650" y="1406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0 w 1"/>
                  <a:gd name="T6" fmla="*/ 1 w 1"/>
                  <a:gd name="T7" fmla="*/ 1 w 1"/>
                  <a:gd name="T8" fmla="*/ 1 w 1"/>
                  <a:gd name="T9" fmla="*/ 0 w 1"/>
                  <a:gd name="T10" fmla="*/ 0 w 1"/>
                  <a:gd name="T11" fmla="*/ 0 w 1"/>
                  <a:gd name="T12" fmla="*/ 1 w 1"/>
                  <a:gd name="T13" fmla="*/ 1 w 1"/>
                  <a:gd name="T14" fmla="*/ 1 w 1"/>
                  <a:gd name="T15" fmla="*/ 0 w 1"/>
                  <a:gd name="T16" fmla="*/ 0 w 1"/>
                  <a:gd name="T17" fmla="*/ 0 w 1"/>
                  <a:gd name="T18" fmla="*/ 0 w 1"/>
                  <a:gd name="T19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32" name="Freeform 325"/>
              <p:cNvSpPr>
                <a:spLocks/>
              </p:cNvSpPr>
              <p:nvPr/>
            </p:nvSpPr>
            <p:spPr bwMode="auto">
              <a:xfrm>
                <a:off x="1617" y="1394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1 h 3"/>
                  <a:gd name="T4" fmla="*/ 1 w 2"/>
                  <a:gd name="T5" fmla="*/ 0 h 3"/>
                  <a:gd name="T6" fmla="*/ 2 w 2"/>
                  <a:gd name="T7" fmla="*/ 2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33" name="Freeform 326"/>
              <p:cNvSpPr>
                <a:spLocks/>
              </p:cNvSpPr>
              <p:nvPr/>
            </p:nvSpPr>
            <p:spPr bwMode="auto">
              <a:xfrm>
                <a:off x="1617" y="1394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1 h 3"/>
                  <a:gd name="T8" fmla="*/ 1 w 2"/>
                  <a:gd name="T9" fmla="*/ 1 h 3"/>
                  <a:gd name="T10" fmla="*/ 1 w 2"/>
                  <a:gd name="T11" fmla="*/ 1 h 3"/>
                  <a:gd name="T12" fmla="*/ 2 w 2"/>
                  <a:gd name="T13" fmla="*/ 1 h 3"/>
                  <a:gd name="T14" fmla="*/ 2 w 2"/>
                  <a:gd name="T15" fmla="*/ 2 h 3"/>
                  <a:gd name="T16" fmla="*/ 2 w 2"/>
                  <a:gd name="T17" fmla="*/ 2 h 3"/>
                  <a:gd name="T18" fmla="*/ 1 w 2"/>
                  <a:gd name="T19" fmla="*/ 3 h 3"/>
                  <a:gd name="T20" fmla="*/ 1 w 2"/>
                  <a:gd name="T21" fmla="*/ 3 h 3"/>
                  <a:gd name="T22" fmla="*/ 1 w 2"/>
                  <a:gd name="T23" fmla="*/ 3 h 3"/>
                  <a:gd name="T24" fmla="*/ 2 w 2"/>
                  <a:gd name="T25" fmla="*/ 2 h 3"/>
                  <a:gd name="T26" fmla="*/ 2 w 2"/>
                  <a:gd name="T27" fmla="*/ 2 h 3"/>
                  <a:gd name="T28" fmla="*/ 2 w 2"/>
                  <a:gd name="T29" fmla="*/ 1 h 3"/>
                  <a:gd name="T30" fmla="*/ 1 w 2"/>
                  <a:gd name="T31" fmla="*/ 0 h 3"/>
                  <a:gd name="T32" fmla="*/ 0 w 2"/>
                  <a:gd name="T33" fmla="*/ 1 h 3"/>
                  <a:gd name="T34" fmla="*/ 0 w 2"/>
                  <a:gd name="T35" fmla="*/ 1 h 3"/>
                  <a:gd name="T36" fmla="*/ 0 w 2"/>
                  <a:gd name="T37" fmla="*/ 2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34" name="Freeform 327"/>
              <p:cNvSpPr>
                <a:spLocks/>
              </p:cNvSpPr>
              <p:nvPr/>
            </p:nvSpPr>
            <p:spPr bwMode="auto">
              <a:xfrm>
                <a:off x="1653" y="1403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35" name="Freeform 328"/>
              <p:cNvSpPr>
                <a:spLocks/>
              </p:cNvSpPr>
              <p:nvPr/>
            </p:nvSpPr>
            <p:spPr bwMode="auto">
              <a:xfrm>
                <a:off x="1653" y="1403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36" name="Freeform 329"/>
              <p:cNvSpPr>
                <a:spLocks/>
              </p:cNvSpPr>
              <p:nvPr/>
            </p:nvSpPr>
            <p:spPr bwMode="auto">
              <a:xfrm>
                <a:off x="1610" y="1385"/>
                <a:ext cx="3" cy="7"/>
              </a:xfrm>
              <a:custGeom>
                <a:avLst/>
                <a:gdLst>
                  <a:gd name="T0" fmla="*/ 1 w 1"/>
                  <a:gd name="T1" fmla="*/ 1 h 3"/>
                  <a:gd name="T2" fmla="*/ 1 w 1"/>
                  <a:gd name="T3" fmla="*/ 2 h 3"/>
                  <a:gd name="T4" fmla="*/ 0 w 1"/>
                  <a:gd name="T5" fmla="*/ 3 h 3"/>
                  <a:gd name="T6" fmla="*/ 0 w 1"/>
                  <a:gd name="T7" fmla="*/ 1 h 3"/>
                  <a:gd name="T8" fmla="*/ 1 w 1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37" name="Freeform 330"/>
              <p:cNvSpPr>
                <a:spLocks/>
              </p:cNvSpPr>
              <p:nvPr/>
            </p:nvSpPr>
            <p:spPr bwMode="auto">
              <a:xfrm>
                <a:off x="1610" y="1385"/>
                <a:ext cx="3" cy="7"/>
              </a:xfrm>
              <a:custGeom>
                <a:avLst/>
                <a:gdLst>
                  <a:gd name="T0" fmla="*/ 1 w 1"/>
                  <a:gd name="T1" fmla="*/ 1 h 3"/>
                  <a:gd name="T2" fmla="*/ 1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  <a:gd name="T8" fmla="*/ 1 w 1"/>
                  <a:gd name="T9" fmla="*/ 2 h 3"/>
                  <a:gd name="T10" fmla="*/ 0 w 1"/>
                  <a:gd name="T11" fmla="*/ 3 h 3"/>
                  <a:gd name="T12" fmla="*/ 0 w 1"/>
                  <a:gd name="T13" fmla="*/ 2 h 3"/>
                  <a:gd name="T14" fmla="*/ 0 w 1"/>
                  <a:gd name="T15" fmla="*/ 1 h 3"/>
                  <a:gd name="T16" fmla="*/ 0 w 1"/>
                  <a:gd name="T17" fmla="*/ 1 h 3"/>
                  <a:gd name="T18" fmla="*/ 1 w 1"/>
                  <a:gd name="T19" fmla="*/ 1 h 3"/>
                  <a:gd name="T20" fmla="*/ 1 w 1"/>
                  <a:gd name="T21" fmla="*/ 1 h 3"/>
                  <a:gd name="T22" fmla="*/ 1 w 1"/>
                  <a:gd name="T23" fmla="*/ 1 h 3"/>
                  <a:gd name="T24" fmla="*/ 0 w 1"/>
                  <a:gd name="T25" fmla="*/ 1 h 3"/>
                  <a:gd name="T26" fmla="*/ 0 w 1"/>
                  <a:gd name="T27" fmla="*/ 1 h 3"/>
                  <a:gd name="T28" fmla="*/ 0 w 1"/>
                  <a:gd name="T29" fmla="*/ 2 h 3"/>
                  <a:gd name="T30" fmla="*/ 0 w 1"/>
                  <a:gd name="T31" fmla="*/ 3 h 3"/>
                  <a:gd name="T32" fmla="*/ 1 w 1"/>
                  <a:gd name="T33" fmla="*/ 2 h 3"/>
                  <a:gd name="T34" fmla="*/ 1 w 1"/>
                  <a:gd name="T35" fmla="*/ 2 h 3"/>
                  <a:gd name="T36" fmla="*/ 1 w 1"/>
                  <a:gd name="T37" fmla="*/ 1 h 3"/>
                  <a:gd name="T38" fmla="*/ 1 w 1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38" name="Freeform 331"/>
              <p:cNvSpPr>
                <a:spLocks/>
              </p:cNvSpPr>
              <p:nvPr/>
            </p:nvSpPr>
            <p:spPr bwMode="auto">
              <a:xfrm>
                <a:off x="1606" y="1382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0 w 1"/>
                  <a:gd name="T5" fmla="*/ 2 h 2"/>
                  <a:gd name="T6" fmla="*/ 0 w 1"/>
                  <a:gd name="T7" fmla="*/ 1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39" name="Freeform 332"/>
              <p:cNvSpPr>
                <a:spLocks/>
              </p:cNvSpPr>
              <p:nvPr/>
            </p:nvSpPr>
            <p:spPr bwMode="auto">
              <a:xfrm>
                <a:off x="1606" y="1382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2 h 2"/>
                  <a:gd name="T12" fmla="*/ 0 w 1"/>
                  <a:gd name="T13" fmla="*/ 1 h 2"/>
                  <a:gd name="T14" fmla="*/ 0 w 1"/>
                  <a:gd name="T15" fmla="*/ 1 h 2"/>
                  <a:gd name="T16" fmla="*/ 0 w 1"/>
                  <a:gd name="T17" fmla="*/ 0 h 2"/>
                  <a:gd name="T18" fmla="*/ 1 w 1"/>
                  <a:gd name="T19" fmla="*/ 0 h 2"/>
                  <a:gd name="T20" fmla="*/ 1 w 1"/>
                  <a:gd name="T21" fmla="*/ 0 h 2"/>
                  <a:gd name="T22" fmla="*/ 1 w 1"/>
                  <a:gd name="T23" fmla="*/ 0 h 2"/>
                  <a:gd name="T24" fmla="*/ 0 w 1"/>
                  <a:gd name="T25" fmla="*/ 0 h 2"/>
                  <a:gd name="T26" fmla="*/ 0 w 1"/>
                  <a:gd name="T27" fmla="*/ 1 h 2"/>
                  <a:gd name="T28" fmla="*/ 0 w 1"/>
                  <a:gd name="T29" fmla="*/ 1 h 2"/>
                  <a:gd name="T30" fmla="*/ 0 w 1"/>
                  <a:gd name="T31" fmla="*/ 2 h 2"/>
                  <a:gd name="T32" fmla="*/ 1 w 1"/>
                  <a:gd name="T33" fmla="*/ 1 h 2"/>
                  <a:gd name="T34" fmla="*/ 1 w 1"/>
                  <a:gd name="T35" fmla="*/ 1 h 2"/>
                  <a:gd name="T36" fmla="*/ 1 w 1"/>
                  <a:gd name="T37" fmla="*/ 0 h 2"/>
                  <a:gd name="T38" fmla="*/ 1 w 1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40" name="Freeform 333"/>
              <p:cNvSpPr>
                <a:spLocks/>
              </p:cNvSpPr>
              <p:nvPr/>
            </p:nvSpPr>
            <p:spPr bwMode="auto">
              <a:xfrm>
                <a:off x="1596" y="1377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0 w 1"/>
                  <a:gd name="T5" fmla="*/ 2 h 2"/>
                  <a:gd name="T6" fmla="*/ 0 w 1"/>
                  <a:gd name="T7" fmla="*/ 1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41" name="Freeform 334"/>
              <p:cNvSpPr>
                <a:spLocks/>
              </p:cNvSpPr>
              <p:nvPr/>
            </p:nvSpPr>
            <p:spPr bwMode="auto">
              <a:xfrm>
                <a:off x="1596" y="1377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2 h 2"/>
                  <a:gd name="T12" fmla="*/ 0 w 1"/>
                  <a:gd name="T13" fmla="*/ 1 h 2"/>
                  <a:gd name="T14" fmla="*/ 0 w 1"/>
                  <a:gd name="T15" fmla="*/ 1 h 2"/>
                  <a:gd name="T16" fmla="*/ 0 w 1"/>
                  <a:gd name="T17" fmla="*/ 0 h 2"/>
                  <a:gd name="T18" fmla="*/ 1 w 1"/>
                  <a:gd name="T19" fmla="*/ 0 h 2"/>
                  <a:gd name="T20" fmla="*/ 1 w 1"/>
                  <a:gd name="T21" fmla="*/ 0 h 2"/>
                  <a:gd name="T22" fmla="*/ 1 w 1"/>
                  <a:gd name="T23" fmla="*/ 0 h 2"/>
                  <a:gd name="T24" fmla="*/ 0 w 1"/>
                  <a:gd name="T25" fmla="*/ 0 h 2"/>
                  <a:gd name="T26" fmla="*/ 0 w 1"/>
                  <a:gd name="T27" fmla="*/ 1 h 2"/>
                  <a:gd name="T28" fmla="*/ 0 w 1"/>
                  <a:gd name="T29" fmla="*/ 1 h 2"/>
                  <a:gd name="T30" fmla="*/ 0 w 1"/>
                  <a:gd name="T31" fmla="*/ 2 h 2"/>
                  <a:gd name="T32" fmla="*/ 1 w 1"/>
                  <a:gd name="T33" fmla="*/ 1 h 2"/>
                  <a:gd name="T34" fmla="*/ 1 w 1"/>
                  <a:gd name="T35" fmla="*/ 1 h 2"/>
                  <a:gd name="T36" fmla="*/ 1 w 1"/>
                  <a:gd name="T37" fmla="*/ 0 h 2"/>
                  <a:gd name="T38" fmla="*/ 1 w 1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42" name="Oval 335"/>
              <p:cNvSpPr>
                <a:spLocks noChangeArrowheads="1"/>
              </p:cNvSpPr>
              <p:nvPr/>
            </p:nvSpPr>
            <p:spPr bwMode="auto">
              <a:xfrm>
                <a:off x="1601" y="1380"/>
                <a:ext cx="2" cy="2"/>
              </a:xfrm>
              <a:prstGeom prst="ellipse">
                <a:avLst/>
              </a:pr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43" name="Freeform 336"/>
              <p:cNvSpPr>
                <a:spLocks/>
              </p:cNvSpPr>
              <p:nvPr/>
            </p:nvSpPr>
            <p:spPr bwMode="auto">
              <a:xfrm>
                <a:off x="1601" y="138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  <a:gd name="T10" fmla="*/ 1 w 1"/>
                  <a:gd name="T11" fmla="*/ 1 h 1"/>
                  <a:gd name="T12" fmla="*/ 0 w 1"/>
                  <a:gd name="T13" fmla="*/ 1 h 1"/>
                  <a:gd name="T14" fmla="*/ 0 w 1"/>
                  <a:gd name="T15" fmla="*/ 0 h 1"/>
                  <a:gd name="T16" fmla="*/ 0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1 h 1"/>
                  <a:gd name="T30" fmla="*/ 1 w 1"/>
                  <a:gd name="T31" fmla="*/ 1 h 1"/>
                  <a:gd name="T32" fmla="*/ 1 w 1"/>
                  <a:gd name="T33" fmla="*/ 1 h 1"/>
                  <a:gd name="T34" fmla="*/ 1 w 1"/>
                  <a:gd name="T35" fmla="*/ 0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44" name="Freeform 337"/>
              <p:cNvSpPr>
                <a:spLocks/>
              </p:cNvSpPr>
              <p:nvPr/>
            </p:nvSpPr>
            <p:spPr bwMode="auto">
              <a:xfrm>
                <a:off x="1591" y="1377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45" name="Freeform 338"/>
              <p:cNvSpPr>
                <a:spLocks/>
              </p:cNvSpPr>
              <p:nvPr/>
            </p:nvSpPr>
            <p:spPr bwMode="auto">
              <a:xfrm>
                <a:off x="1591" y="1377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0 w 1"/>
                  <a:gd name="T13" fmla="*/ 1 h 1"/>
                  <a:gd name="T14" fmla="*/ 0 w 1"/>
                  <a:gd name="T15" fmla="*/ 1 h 1"/>
                  <a:gd name="T16" fmla="*/ 0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0 w 1"/>
                  <a:gd name="T25" fmla="*/ 0 h 1"/>
                  <a:gd name="T26" fmla="*/ 0 w 1"/>
                  <a:gd name="T27" fmla="*/ 1 h 1"/>
                  <a:gd name="T28" fmla="*/ 0 w 1"/>
                  <a:gd name="T29" fmla="*/ 1 h 1"/>
                  <a:gd name="T30" fmla="*/ 1 w 1"/>
                  <a:gd name="T31" fmla="*/ 1 h 1"/>
                  <a:gd name="T32" fmla="*/ 1 w 1"/>
                  <a:gd name="T33" fmla="*/ 1 h 1"/>
                  <a:gd name="T34" fmla="*/ 1 w 1"/>
                  <a:gd name="T35" fmla="*/ 1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46" name="Freeform 339"/>
              <p:cNvSpPr>
                <a:spLocks/>
              </p:cNvSpPr>
              <p:nvPr/>
            </p:nvSpPr>
            <p:spPr bwMode="auto">
              <a:xfrm>
                <a:off x="158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47" name="Freeform 340"/>
              <p:cNvSpPr>
                <a:spLocks/>
              </p:cNvSpPr>
              <p:nvPr/>
            </p:nvSpPr>
            <p:spPr bwMode="auto">
              <a:xfrm>
                <a:off x="158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0 h 1"/>
                  <a:gd name="T30" fmla="*/ 0 w 1"/>
                  <a:gd name="T31" fmla="*/ 1 h 1"/>
                  <a:gd name="T32" fmla="*/ 0 w 1"/>
                  <a:gd name="T33" fmla="*/ 0 h 1"/>
                  <a:gd name="T34" fmla="*/ 1 w 1"/>
                  <a:gd name="T35" fmla="*/ 0 h 1"/>
                  <a:gd name="T36" fmla="*/ 1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48" name="Oval 341"/>
              <p:cNvSpPr>
                <a:spLocks noChangeArrowheads="1"/>
              </p:cNvSpPr>
              <p:nvPr/>
            </p:nvSpPr>
            <p:spPr bwMode="auto">
              <a:xfrm>
                <a:off x="1587" y="1380"/>
                <a:ext cx="1" cy="2"/>
              </a:xfrm>
              <a:prstGeom prst="ellipse">
                <a:avLst/>
              </a:pr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49" name="Freeform 342"/>
              <p:cNvSpPr>
                <a:spLocks/>
              </p:cNvSpPr>
              <p:nvPr/>
            </p:nvSpPr>
            <p:spPr bwMode="auto">
              <a:xfrm>
                <a:off x="1587" y="1380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0 h 1"/>
                  <a:gd name="T9" fmla="*/ 0 h 1"/>
                  <a:gd name="T10" fmla="*/ 0 h 1"/>
                  <a:gd name="T11" fmla="*/ 0 h 1"/>
                  <a:gd name="T12" fmla="*/ 0 h 1"/>
                  <a:gd name="T13" fmla="*/ 1 h 1"/>
                  <a:gd name="T14" fmla="*/ 1 h 1"/>
                  <a:gd name="T15" fmla="*/ 1 h 1"/>
                  <a:gd name="T16" fmla="*/ 1 h 1"/>
                  <a:gd name="T17" fmla="*/ 1 h 1"/>
                  <a:gd name="T18" fmla="*/ 0 h 1"/>
                  <a:gd name="T19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50" name="Freeform 343"/>
              <p:cNvSpPr>
                <a:spLocks/>
              </p:cNvSpPr>
              <p:nvPr/>
            </p:nvSpPr>
            <p:spPr bwMode="auto">
              <a:xfrm>
                <a:off x="1613" y="1392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2 h 2"/>
                  <a:gd name="T6" fmla="*/ 0 w 2"/>
                  <a:gd name="T7" fmla="*/ 0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51" name="Freeform 344"/>
              <p:cNvSpPr>
                <a:spLocks/>
              </p:cNvSpPr>
              <p:nvPr/>
            </p:nvSpPr>
            <p:spPr bwMode="auto">
              <a:xfrm>
                <a:off x="1613" y="1392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2 w 2"/>
                  <a:gd name="T5" fmla="*/ 0 h 2"/>
                  <a:gd name="T6" fmla="*/ 2 w 2"/>
                  <a:gd name="T7" fmla="*/ 1 h 2"/>
                  <a:gd name="T8" fmla="*/ 2 w 2"/>
                  <a:gd name="T9" fmla="*/ 1 h 2"/>
                  <a:gd name="T10" fmla="*/ 1 w 2"/>
                  <a:gd name="T11" fmla="*/ 2 h 2"/>
                  <a:gd name="T12" fmla="*/ 0 w 2"/>
                  <a:gd name="T13" fmla="*/ 1 h 2"/>
                  <a:gd name="T14" fmla="*/ 0 w 2"/>
                  <a:gd name="T15" fmla="*/ 0 h 2"/>
                  <a:gd name="T16" fmla="*/ 1 w 2"/>
                  <a:gd name="T17" fmla="*/ 0 h 2"/>
                  <a:gd name="T18" fmla="*/ 1 w 2"/>
                  <a:gd name="T19" fmla="*/ 0 h 2"/>
                  <a:gd name="T20" fmla="*/ 1 w 2"/>
                  <a:gd name="T21" fmla="*/ 0 h 2"/>
                  <a:gd name="T22" fmla="*/ 1 w 2"/>
                  <a:gd name="T23" fmla="*/ 0 h 2"/>
                  <a:gd name="T24" fmla="*/ 1 w 2"/>
                  <a:gd name="T25" fmla="*/ 0 h 2"/>
                  <a:gd name="T26" fmla="*/ 0 w 2"/>
                  <a:gd name="T27" fmla="*/ 0 h 2"/>
                  <a:gd name="T28" fmla="*/ 0 w 2"/>
                  <a:gd name="T29" fmla="*/ 1 h 2"/>
                  <a:gd name="T30" fmla="*/ 1 w 2"/>
                  <a:gd name="T31" fmla="*/ 2 h 2"/>
                  <a:gd name="T32" fmla="*/ 2 w 2"/>
                  <a:gd name="T33" fmla="*/ 1 h 2"/>
                  <a:gd name="T34" fmla="*/ 2 w 2"/>
                  <a:gd name="T35" fmla="*/ 1 h 2"/>
                  <a:gd name="T36" fmla="*/ 2 w 2"/>
                  <a:gd name="T37" fmla="*/ 0 h 2"/>
                  <a:gd name="T38" fmla="*/ 1 w 2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52" name="Oval 345"/>
              <p:cNvSpPr>
                <a:spLocks noChangeArrowheads="1"/>
              </p:cNvSpPr>
              <p:nvPr/>
            </p:nvSpPr>
            <p:spPr bwMode="auto">
              <a:xfrm>
                <a:off x="1584" y="1382"/>
                <a:ext cx="1" cy="3"/>
              </a:xfrm>
              <a:prstGeom prst="ellipse">
                <a:avLst/>
              </a:pr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53" name="Freeform 346"/>
              <p:cNvSpPr>
                <a:spLocks/>
              </p:cNvSpPr>
              <p:nvPr/>
            </p:nvSpPr>
            <p:spPr bwMode="auto">
              <a:xfrm>
                <a:off x="1584" y="1382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0 h 1"/>
                  <a:gd name="T7" fmla="*/ 0 h 1"/>
                  <a:gd name="T8" fmla="*/ 0 h 1"/>
                  <a:gd name="T9" fmla="*/ 0 h 1"/>
                  <a:gd name="T10" fmla="*/ 0 h 1"/>
                  <a:gd name="T11" fmla="*/ 0 h 1"/>
                  <a:gd name="T12" fmla="*/ 0 h 1"/>
                  <a:gd name="T13" fmla="*/ 0 h 1"/>
                  <a:gd name="T14" fmla="*/ 0 h 1"/>
                  <a:gd name="T15" fmla="*/ 1 h 1"/>
                  <a:gd name="T16" fmla="*/ 0 h 1"/>
                  <a:gd name="T17" fmla="*/ 0 h 1"/>
                  <a:gd name="T18" fmla="*/ 0 h 1"/>
                  <a:gd name="T19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54" name="Freeform 347"/>
              <p:cNvSpPr>
                <a:spLocks/>
              </p:cNvSpPr>
              <p:nvPr/>
            </p:nvSpPr>
            <p:spPr bwMode="auto">
              <a:xfrm>
                <a:off x="1452" y="1370"/>
                <a:ext cx="137" cy="64"/>
              </a:xfrm>
              <a:custGeom>
                <a:avLst/>
                <a:gdLst>
                  <a:gd name="T0" fmla="*/ 0 w 58"/>
                  <a:gd name="T1" fmla="*/ 2 h 27"/>
                  <a:gd name="T2" fmla="*/ 30 w 58"/>
                  <a:gd name="T3" fmla="*/ 12 h 27"/>
                  <a:gd name="T4" fmla="*/ 1 w 58"/>
                  <a:gd name="T5" fmla="*/ 0 h 27"/>
                  <a:gd name="T6" fmla="*/ 58 w 58"/>
                  <a:gd name="T7" fmla="*/ 5 h 27"/>
                  <a:gd name="T8" fmla="*/ 4 w 58"/>
                  <a:gd name="T9" fmla="*/ 7 h 27"/>
                  <a:gd name="T10" fmla="*/ 0 w 58"/>
                  <a:gd name="T11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27">
                    <a:moveTo>
                      <a:pt x="0" y="2"/>
                    </a:moveTo>
                    <a:cubicBezTo>
                      <a:pt x="10" y="9"/>
                      <a:pt x="19" y="15"/>
                      <a:pt x="30" y="12"/>
                    </a:cubicBezTo>
                    <a:cubicBezTo>
                      <a:pt x="17" y="11"/>
                      <a:pt x="12" y="6"/>
                      <a:pt x="1" y="0"/>
                    </a:cubicBezTo>
                    <a:cubicBezTo>
                      <a:pt x="22" y="1"/>
                      <a:pt x="35" y="13"/>
                      <a:pt x="58" y="5"/>
                    </a:cubicBezTo>
                    <a:cubicBezTo>
                      <a:pt x="50" y="14"/>
                      <a:pt x="22" y="27"/>
                      <a:pt x="4" y="7"/>
                    </a:cubicBezTo>
                    <a:cubicBezTo>
                      <a:pt x="2" y="4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55" name="Freeform 348"/>
              <p:cNvSpPr>
                <a:spLocks/>
              </p:cNvSpPr>
              <p:nvPr/>
            </p:nvSpPr>
            <p:spPr bwMode="auto">
              <a:xfrm>
                <a:off x="1452" y="1318"/>
                <a:ext cx="111" cy="57"/>
              </a:xfrm>
              <a:custGeom>
                <a:avLst/>
                <a:gdLst>
                  <a:gd name="T0" fmla="*/ 0 w 47"/>
                  <a:gd name="T1" fmla="*/ 21 h 24"/>
                  <a:gd name="T2" fmla="*/ 26 w 47"/>
                  <a:gd name="T3" fmla="*/ 15 h 24"/>
                  <a:gd name="T4" fmla="*/ 1 w 47"/>
                  <a:gd name="T5" fmla="*/ 22 h 24"/>
                  <a:gd name="T6" fmla="*/ 47 w 47"/>
                  <a:gd name="T7" fmla="*/ 24 h 24"/>
                  <a:gd name="T8" fmla="*/ 3 w 47"/>
                  <a:gd name="T9" fmla="*/ 15 h 24"/>
                  <a:gd name="T10" fmla="*/ 0 w 47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24">
                    <a:moveTo>
                      <a:pt x="0" y="21"/>
                    </a:moveTo>
                    <a:cubicBezTo>
                      <a:pt x="9" y="16"/>
                      <a:pt x="16" y="11"/>
                      <a:pt x="26" y="15"/>
                    </a:cubicBezTo>
                    <a:cubicBezTo>
                      <a:pt x="15" y="14"/>
                      <a:pt x="10" y="18"/>
                      <a:pt x="1" y="22"/>
                    </a:cubicBezTo>
                    <a:cubicBezTo>
                      <a:pt x="24" y="24"/>
                      <a:pt x="33" y="15"/>
                      <a:pt x="47" y="24"/>
                    </a:cubicBezTo>
                    <a:cubicBezTo>
                      <a:pt x="37" y="14"/>
                      <a:pt x="17" y="0"/>
                      <a:pt x="3" y="15"/>
                    </a:cubicBezTo>
                    <a:cubicBezTo>
                      <a:pt x="1" y="17"/>
                      <a:pt x="1" y="20"/>
                      <a:pt x="0" y="2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56" name="Freeform 349"/>
              <p:cNvSpPr>
                <a:spLocks/>
              </p:cNvSpPr>
              <p:nvPr/>
            </p:nvSpPr>
            <p:spPr bwMode="auto">
              <a:xfrm>
                <a:off x="1523" y="1307"/>
                <a:ext cx="92" cy="78"/>
              </a:xfrm>
              <a:custGeom>
                <a:avLst/>
                <a:gdLst>
                  <a:gd name="T0" fmla="*/ 32 w 39"/>
                  <a:gd name="T1" fmla="*/ 0 h 33"/>
                  <a:gd name="T2" fmla="*/ 38 w 39"/>
                  <a:gd name="T3" fmla="*/ 5 h 33"/>
                  <a:gd name="T4" fmla="*/ 39 w 39"/>
                  <a:gd name="T5" fmla="*/ 11 h 33"/>
                  <a:gd name="T6" fmla="*/ 9 w 39"/>
                  <a:gd name="T7" fmla="*/ 32 h 33"/>
                  <a:gd name="T8" fmla="*/ 0 w 39"/>
                  <a:gd name="T9" fmla="*/ 30 h 33"/>
                  <a:gd name="T10" fmla="*/ 0 w 39"/>
                  <a:gd name="T11" fmla="*/ 30 h 33"/>
                  <a:gd name="T12" fmla="*/ 21 w 39"/>
                  <a:gd name="T13" fmla="*/ 30 h 33"/>
                  <a:gd name="T14" fmla="*/ 37 w 39"/>
                  <a:gd name="T15" fmla="*/ 18 h 33"/>
                  <a:gd name="T16" fmla="*/ 39 w 39"/>
                  <a:gd name="T17" fmla="*/ 10 h 33"/>
                  <a:gd name="T18" fmla="*/ 36 w 39"/>
                  <a:gd name="T19" fmla="*/ 2 h 33"/>
                  <a:gd name="T20" fmla="*/ 32 w 39"/>
                  <a:gd name="T21" fmla="*/ 0 h 33"/>
                  <a:gd name="T22" fmla="*/ 29 w 39"/>
                  <a:gd name="T23" fmla="*/ 2 h 33"/>
                  <a:gd name="T24" fmla="*/ 28 w 39"/>
                  <a:gd name="T25" fmla="*/ 5 h 33"/>
                  <a:gd name="T26" fmla="*/ 28 w 39"/>
                  <a:gd name="T27" fmla="*/ 6 h 33"/>
                  <a:gd name="T28" fmla="*/ 28 w 39"/>
                  <a:gd name="T29" fmla="*/ 6 h 33"/>
                  <a:gd name="T30" fmla="*/ 28 w 39"/>
                  <a:gd name="T31" fmla="*/ 4 h 33"/>
                  <a:gd name="T32" fmla="*/ 29 w 39"/>
                  <a:gd name="T33" fmla="*/ 1 h 33"/>
                  <a:gd name="T34" fmla="*/ 32 w 39"/>
                  <a:gd name="T3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9" h="33">
                    <a:moveTo>
                      <a:pt x="32" y="0"/>
                    </a:moveTo>
                    <a:cubicBezTo>
                      <a:pt x="35" y="0"/>
                      <a:pt x="37" y="3"/>
                      <a:pt x="38" y="5"/>
                    </a:cubicBezTo>
                    <a:cubicBezTo>
                      <a:pt x="39" y="7"/>
                      <a:pt x="39" y="9"/>
                      <a:pt x="39" y="11"/>
                    </a:cubicBezTo>
                    <a:cubicBezTo>
                      <a:pt x="38" y="24"/>
                      <a:pt x="25" y="33"/>
                      <a:pt x="9" y="32"/>
                    </a:cubicBezTo>
                    <a:cubicBezTo>
                      <a:pt x="6" y="32"/>
                      <a:pt x="3" y="31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7" y="32"/>
                      <a:pt x="15" y="32"/>
                      <a:pt x="21" y="30"/>
                    </a:cubicBezTo>
                    <a:cubicBezTo>
                      <a:pt x="28" y="28"/>
                      <a:pt x="34" y="24"/>
                      <a:pt x="37" y="18"/>
                    </a:cubicBezTo>
                    <a:cubicBezTo>
                      <a:pt x="38" y="16"/>
                      <a:pt x="39" y="13"/>
                      <a:pt x="39" y="10"/>
                    </a:cubicBezTo>
                    <a:cubicBezTo>
                      <a:pt x="39" y="7"/>
                      <a:pt x="38" y="4"/>
                      <a:pt x="36" y="2"/>
                    </a:cubicBezTo>
                    <a:cubicBezTo>
                      <a:pt x="35" y="1"/>
                      <a:pt x="34" y="0"/>
                      <a:pt x="32" y="0"/>
                    </a:cubicBezTo>
                    <a:cubicBezTo>
                      <a:pt x="31" y="0"/>
                      <a:pt x="29" y="1"/>
                      <a:pt x="29" y="2"/>
                    </a:cubicBezTo>
                    <a:cubicBezTo>
                      <a:pt x="28" y="3"/>
                      <a:pt x="28" y="4"/>
                      <a:pt x="28" y="5"/>
                    </a:cubicBezTo>
                    <a:cubicBezTo>
                      <a:pt x="28" y="5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3"/>
                      <a:pt x="28" y="2"/>
                      <a:pt x="29" y="1"/>
                    </a:cubicBezTo>
                    <a:cubicBezTo>
                      <a:pt x="29" y="0"/>
                      <a:pt x="31" y="0"/>
                      <a:pt x="3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57" name="Freeform 350"/>
              <p:cNvSpPr>
                <a:spLocks/>
              </p:cNvSpPr>
              <p:nvPr/>
            </p:nvSpPr>
            <p:spPr bwMode="auto">
              <a:xfrm>
                <a:off x="1580" y="1368"/>
                <a:ext cx="9" cy="12"/>
              </a:xfrm>
              <a:custGeom>
                <a:avLst/>
                <a:gdLst>
                  <a:gd name="T0" fmla="*/ 4 w 4"/>
                  <a:gd name="T1" fmla="*/ 4 h 5"/>
                  <a:gd name="T2" fmla="*/ 2 w 4"/>
                  <a:gd name="T3" fmla="*/ 4 h 5"/>
                  <a:gd name="T4" fmla="*/ 1 w 4"/>
                  <a:gd name="T5" fmla="*/ 2 h 5"/>
                  <a:gd name="T6" fmla="*/ 3 w 4"/>
                  <a:gd name="T7" fmla="*/ 1 h 5"/>
                  <a:gd name="T8" fmla="*/ 4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3" y="5"/>
                      <a:pt x="2" y="4"/>
                    </a:cubicBezTo>
                    <a:cubicBezTo>
                      <a:pt x="1" y="4"/>
                      <a:pt x="0" y="2"/>
                      <a:pt x="1" y="2"/>
                    </a:cubicBezTo>
                    <a:cubicBezTo>
                      <a:pt x="1" y="1"/>
                      <a:pt x="2" y="0"/>
                      <a:pt x="3" y="1"/>
                    </a:cubicBezTo>
                    <a:cubicBezTo>
                      <a:pt x="4" y="1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58" name="Freeform 351"/>
              <p:cNvSpPr>
                <a:spLocks/>
              </p:cNvSpPr>
              <p:nvPr/>
            </p:nvSpPr>
            <p:spPr bwMode="auto">
              <a:xfrm>
                <a:off x="1582" y="1370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3 w 3"/>
                  <a:gd name="T3" fmla="*/ 3 h 4"/>
                  <a:gd name="T4" fmla="*/ 2 w 3"/>
                  <a:gd name="T5" fmla="*/ 3 h 4"/>
                  <a:gd name="T6" fmla="*/ 1 w 3"/>
                  <a:gd name="T7" fmla="*/ 3 h 4"/>
                  <a:gd name="T8" fmla="*/ 0 w 3"/>
                  <a:gd name="T9" fmla="*/ 2 h 4"/>
                  <a:gd name="T10" fmla="*/ 0 w 3"/>
                  <a:gd name="T11" fmla="*/ 1 h 4"/>
                  <a:gd name="T12" fmla="*/ 1 w 3"/>
                  <a:gd name="T13" fmla="*/ 0 h 4"/>
                  <a:gd name="T14" fmla="*/ 2 w 3"/>
                  <a:gd name="T15" fmla="*/ 0 h 4"/>
                  <a:gd name="T16" fmla="*/ 3 w 3"/>
                  <a:gd name="T17" fmla="*/ 1 h 4"/>
                  <a:gd name="T18" fmla="*/ 3 w 3"/>
                  <a:gd name="T19" fmla="*/ 3 h 4"/>
                  <a:gd name="T20" fmla="*/ 3 w 3"/>
                  <a:gd name="T21" fmla="*/ 3 h 4"/>
                  <a:gd name="T22" fmla="*/ 3 w 3"/>
                  <a:gd name="T23" fmla="*/ 3 h 4"/>
                  <a:gd name="T24" fmla="*/ 3 w 3"/>
                  <a:gd name="T25" fmla="*/ 1 h 4"/>
                  <a:gd name="T26" fmla="*/ 2 w 3"/>
                  <a:gd name="T27" fmla="*/ 0 h 4"/>
                  <a:gd name="T28" fmla="*/ 1 w 3"/>
                  <a:gd name="T29" fmla="*/ 0 h 4"/>
                  <a:gd name="T30" fmla="*/ 0 w 3"/>
                  <a:gd name="T31" fmla="*/ 1 h 4"/>
                  <a:gd name="T32" fmla="*/ 0 w 3"/>
                  <a:gd name="T33" fmla="*/ 2 h 4"/>
                  <a:gd name="T34" fmla="*/ 1 w 3"/>
                  <a:gd name="T35" fmla="*/ 3 h 4"/>
                  <a:gd name="T36" fmla="*/ 2 w 3"/>
                  <a:gd name="T37" fmla="*/ 3 h 4"/>
                  <a:gd name="T38" fmla="*/ 3 w 3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59" name="Freeform 352"/>
              <p:cNvSpPr>
                <a:spLocks/>
              </p:cNvSpPr>
              <p:nvPr/>
            </p:nvSpPr>
            <p:spPr bwMode="auto">
              <a:xfrm>
                <a:off x="1591" y="1363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60" name="Freeform 353"/>
              <p:cNvSpPr>
                <a:spLocks/>
              </p:cNvSpPr>
              <p:nvPr/>
            </p:nvSpPr>
            <p:spPr bwMode="auto">
              <a:xfrm>
                <a:off x="1591" y="1363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3 w 3"/>
                  <a:gd name="T3" fmla="*/ 3 h 4"/>
                  <a:gd name="T4" fmla="*/ 2 w 3"/>
                  <a:gd name="T5" fmla="*/ 4 h 4"/>
                  <a:gd name="T6" fmla="*/ 1 w 3"/>
                  <a:gd name="T7" fmla="*/ 3 h 4"/>
                  <a:gd name="T8" fmla="*/ 0 w 3"/>
                  <a:gd name="T9" fmla="*/ 2 h 4"/>
                  <a:gd name="T10" fmla="*/ 0 w 3"/>
                  <a:gd name="T11" fmla="*/ 1 h 4"/>
                  <a:gd name="T12" fmla="*/ 1 w 3"/>
                  <a:gd name="T13" fmla="*/ 0 h 4"/>
                  <a:gd name="T14" fmla="*/ 2 w 3"/>
                  <a:gd name="T15" fmla="*/ 0 h 4"/>
                  <a:gd name="T16" fmla="*/ 3 w 3"/>
                  <a:gd name="T17" fmla="*/ 2 h 4"/>
                  <a:gd name="T18" fmla="*/ 3 w 3"/>
                  <a:gd name="T19" fmla="*/ 3 h 4"/>
                  <a:gd name="T20" fmla="*/ 3 w 3"/>
                  <a:gd name="T21" fmla="*/ 3 h 4"/>
                  <a:gd name="T22" fmla="*/ 3 w 3"/>
                  <a:gd name="T23" fmla="*/ 3 h 4"/>
                  <a:gd name="T24" fmla="*/ 3 w 3"/>
                  <a:gd name="T25" fmla="*/ 2 h 4"/>
                  <a:gd name="T26" fmla="*/ 2 w 3"/>
                  <a:gd name="T27" fmla="*/ 0 h 4"/>
                  <a:gd name="T28" fmla="*/ 1 w 3"/>
                  <a:gd name="T29" fmla="*/ 0 h 4"/>
                  <a:gd name="T30" fmla="*/ 0 w 3"/>
                  <a:gd name="T31" fmla="*/ 1 h 4"/>
                  <a:gd name="T32" fmla="*/ 0 w 3"/>
                  <a:gd name="T33" fmla="*/ 2 h 4"/>
                  <a:gd name="T34" fmla="*/ 1 w 3"/>
                  <a:gd name="T35" fmla="*/ 3 h 4"/>
                  <a:gd name="T36" fmla="*/ 2 w 3"/>
                  <a:gd name="T37" fmla="*/ 4 h 4"/>
                  <a:gd name="T38" fmla="*/ 3 w 3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1" y="4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61" name="Freeform 354"/>
              <p:cNvSpPr>
                <a:spLocks/>
              </p:cNvSpPr>
              <p:nvPr/>
            </p:nvSpPr>
            <p:spPr bwMode="auto">
              <a:xfrm>
                <a:off x="1606" y="1349"/>
                <a:ext cx="7" cy="7"/>
              </a:xfrm>
              <a:custGeom>
                <a:avLst/>
                <a:gdLst>
                  <a:gd name="T0" fmla="*/ 3 w 3"/>
                  <a:gd name="T1" fmla="*/ 2 h 3"/>
                  <a:gd name="T2" fmla="*/ 1 w 3"/>
                  <a:gd name="T3" fmla="*/ 3 h 3"/>
                  <a:gd name="T4" fmla="*/ 0 w 3"/>
                  <a:gd name="T5" fmla="*/ 1 h 3"/>
                  <a:gd name="T6" fmla="*/ 2 w 3"/>
                  <a:gd name="T7" fmla="*/ 0 h 3"/>
                  <a:gd name="T8" fmla="*/ 3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62" name="Freeform 355"/>
              <p:cNvSpPr>
                <a:spLocks/>
              </p:cNvSpPr>
              <p:nvPr/>
            </p:nvSpPr>
            <p:spPr bwMode="auto">
              <a:xfrm>
                <a:off x="1606" y="1349"/>
                <a:ext cx="7" cy="7"/>
              </a:xfrm>
              <a:custGeom>
                <a:avLst/>
                <a:gdLst>
                  <a:gd name="T0" fmla="*/ 3 w 3"/>
                  <a:gd name="T1" fmla="*/ 2 h 3"/>
                  <a:gd name="T2" fmla="*/ 3 w 3"/>
                  <a:gd name="T3" fmla="*/ 2 h 3"/>
                  <a:gd name="T4" fmla="*/ 2 w 3"/>
                  <a:gd name="T5" fmla="*/ 3 h 3"/>
                  <a:gd name="T6" fmla="*/ 1 w 3"/>
                  <a:gd name="T7" fmla="*/ 3 h 3"/>
                  <a:gd name="T8" fmla="*/ 0 w 3"/>
                  <a:gd name="T9" fmla="*/ 2 h 3"/>
                  <a:gd name="T10" fmla="*/ 0 w 3"/>
                  <a:gd name="T11" fmla="*/ 1 h 3"/>
                  <a:gd name="T12" fmla="*/ 1 w 3"/>
                  <a:gd name="T13" fmla="*/ 0 h 3"/>
                  <a:gd name="T14" fmla="*/ 2 w 3"/>
                  <a:gd name="T15" fmla="*/ 0 h 3"/>
                  <a:gd name="T16" fmla="*/ 3 w 3"/>
                  <a:gd name="T17" fmla="*/ 1 h 3"/>
                  <a:gd name="T18" fmla="*/ 3 w 3"/>
                  <a:gd name="T19" fmla="*/ 2 h 3"/>
                  <a:gd name="T20" fmla="*/ 3 w 3"/>
                  <a:gd name="T21" fmla="*/ 2 h 3"/>
                  <a:gd name="T22" fmla="*/ 3 w 3"/>
                  <a:gd name="T23" fmla="*/ 2 h 3"/>
                  <a:gd name="T24" fmla="*/ 3 w 3"/>
                  <a:gd name="T25" fmla="*/ 1 h 3"/>
                  <a:gd name="T26" fmla="*/ 2 w 3"/>
                  <a:gd name="T27" fmla="*/ 0 h 3"/>
                  <a:gd name="T28" fmla="*/ 1 w 3"/>
                  <a:gd name="T29" fmla="*/ 0 h 3"/>
                  <a:gd name="T30" fmla="*/ 0 w 3"/>
                  <a:gd name="T31" fmla="*/ 1 h 3"/>
                  <a:gd name="T32" fmla="*/ 0 w 3"/>
                  <a:gd name="T33" fmla="*/ 2 h 3"/>
                  <a:gd name="T34" fmla="*/ 1 w 3"/>
                  <a:gd name="T35" fmla="*/ 3 h 3"/>
                  <a:gd name="T36" fmla="*/ 2 w 3"/>
                  <a:gd name="T37" fmla="*/ 3 h 3"/>
                  <a:gd name="T38" fmla="*/ 3 w 3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3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63" name="Freeform 356"/>
              <p:cNvSpPr>
                <a:spLocks/>
              </p:cNvSpPr>
              <p:nvPr/>
            </p:nvSpPr>
            <p:spPr bwMode="auto">
              <a:xfrm>
                <a:off x="1598" y="1356"/>
                <a:ext cx="10" cy="10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3 h 4"/>
                  <a:gd name="T4" fmla="*/ 1 w 4"/>
                  <a:gd name="T5" fmla="*/ 1 h 4"/>
                  <a:gd name="T6" fmla="*/ 3 w 4"/>
                  <a:gd name="T7" fmla="*/ 1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1" y="3"/>
                      <a:pt x="0" y="2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64" name="Freeform 357"/>
              <p:cNvSpPr>
                <a:spLocks/>
              </p:cNvSpPr>
              <p:nvPr/>
            </p:nvSpPr>
            <p:spPr bwMode="auto">
              <a:xfrm>
                <a:off x="1601" y="1356"/>
                <a:ext cx="5" cy="10"/>
              </a:xfrm>
              <a:custGeom>
                <a:avLst/>
                <a:gdLst>
                  <a:gd name="T0" fmla="*/ 2 w 2"/>
                  <a:gd name="T1" fmla="*/ 3 h 4"/>
                  <a:gd name="T2" fmla="*/ 2 w 2"/>
                  <a:gd name="T3" fmla="*/ 3 h 4"/>
                  <a:gd name="T4" fmla="*/ 2 w 2"/>
                  <a:gd name="T5" fmla="*/ 4 h 4"/>
                  <a:gd name="T6" fmla="*/ 0 w 2"/>
                  <a:gd name="T7" fmla="*/ 3 h 4"/>
                  <a:gd name="T8" fmla="*/ 0 w 2"/>
                  <a:gd name="T9" fmla="*/ 2 h 4"/>
                  <a:gd name="T10" fmla="*/ 0 w 2"/>
                  <a:gd name="T11" fmla="*/ 1 h 4"/>
                  <a:gd name="T12" fmla="*/ 0 w 2"/>
                  <a:gd name="T13" fmla="*/ 0 h 4"/>
                  <a:gd name="T14" fmla="*/ 2 w 2"/>
                  <a:gd name="T15" fmla="*/ 1 h 4"/>
                  <a:gd name="T16" fmla="*/ 2 w 2"/>
                  <a:gd name="T17" fmla="*/ 2 h 4"/>
                  <a:gd name="T18" fmla="*/ 2 w 2"/>
                  <a:gd name="T19" fmla="*/ 3 h 4"/>
                  <a:gd name="T20" fmla="*/ 2 w 2"/>
                  <a:gd name="T21" fmla="*/ 3 h 4"/>
                  <a:gd name="T22" fmla="*/ 2 w 2"/>
                  <a:gd name="T23" fmla="*/ 3 h 4"/>
                  <a:gd name="T24" fmla="*/ 2 w 2"/>
                  <a:gd name="T25" fmla="*/ 2 h 4"/>
                  <a:gd name="T26" fmla="*/ 2 w 2"/>
                  <a:gd name="T27" fmla="*/ 1 h 4"/>
                  <a:gd name="T28" fmla="*/ 0 w 2"/>
                  <a:gd name="T29" fmla="*/ 0 h 4"/>
                  <a:gd name="T30" fmla="*/ 0 w 2"/>
                  <a:gd name="T31" fmla="*/ 1 h 4"/>
                  <a:gd name="T32" fmla="*/ 0 w 2"/>
                  <a:gd name="T33" fmla="*/ 2 h 4"/>
                  <a:gd name="T34" fmla="*/ 0 w 2"/>
                  <a:gd name="T35" fmla="*/ 3 h 4"/>
                  <a:gd name="T36" fmla="*/ 2 w 2"/>
                  <a:gd name="T37" fmla="*/ 4 h 4"/>
                  <a:gd name="T38" fmla="*/ 2 w 2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65" name="Freeform 358"/>
              <p:cNvSpPr>
                <a:spLocks/>
              </p:cNvSpPr>
              <p:nvPr/>
            </p:nvSpPr>
            <p:spPr bwMode="auto">
              <a:xfrm>
                <a:off x="1610" y="1342"/>
                <a:ext cx="5" cy="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0 w 2"/>
                  <a:gd name="T5" fmla="*/ 0 h 2"/>
                  <a:gd name="T6" fmla="*/ 1 w 2"/>
                  <a:gd name="T7" fmla="*/ 0 h 2"/>
                  <a:gd name="T8" fmla="*/ 2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66" name="Freeform 359"/>
              <p:cNvSpPr>
                <a:spLocks/>
              </p:cNvSpPr>
              <p:nvPr/>
            </p:nvSpPr>
            <p:spPr bwMode="auto">
              <a:xfrm>
                <a:off x="1610" y="1342"/>
                <a:ext cx="5" cy="5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1 w 2"/>
                  <a:gd name="T5" fmla="*/ 2 h 2"/>
                  <a:gd name="T6" fmla="*/ 1 w 2"/>
                  <a:gd name="T7" fmla="*/ 2 h 2"/>
                  <a:gd name="T8" fmla="*/ 0 w 2"/>
                  <a:gd name="T9" fmla="*/ 1 h 2"/>
                  <a:gd name="T10" fmla="*/ 0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2 w 2"/>
                  <a:gd name="T17" fmla="*/ 1 h 2"/>
                  <a:gd name="T18" fmla="*/ 2 w 2"/>
                  <a:gd name="T19" fmla="*/ 2 h 2"/>
                  <a:gd name="T20" fmla="*/ 2 w 2"/>
                  <a:gd name="T21" fmla="*/ 2 h 2"/>
                  <a:gd name="T22" fmla="*/ 2 w 2"/>
                  <a:gd name="T23" fmla="*/ 2 h 2"/>
                  <a:gd name="T24" fmla="*/ 2 w 2"/>
                  <a:gd name="T25" fmla="*/ 1 h 2"/>
                  <a:gd name="T26" fmla="*/ 1 w 2"/>
                  <a:gd name="T27" fmla="*/ 0 h 2"/>
                  <a:gd name="T28" fmla="*/ 1 w 2"/>
                  <a:gd name="T29" fmla="*/ 0 h 2"/>
                  <a:gd name="T30" fmla="*/ 0 w 2"/>
                  <a:gd name="T31" fmla="*/ 0 h 2"/>
                  <a:gd name="T32" fmla="*/ 0 w 2"/>
                  <a:gd name="T33" fmla="*/ 1 h 2"/>
                  <a:gd name="T34" fmla="*/ 1 w 2"/>
                  <a:gd name="T35" fmla="*/ 2 h 2"/>
                  <a:gd name="T36" fmla="*/ 1 w 2"/>
                  <a:gd name="T37" fmla="*/ 2 h 2"/>
                  <a:gd name="T38" fmla="*/ 2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67" name="Freeform 360"/>
              <p:cNvSpPr>
                <a:spLocks/>
              </p:cNvSpPr>
              <p:nvPr/>
            </p:nvSpPr>
            <p:spPr bwMode="auto">
              <a:xfrm>
                <a:off x="1613" y="1335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0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68" name="Freeform 361"/>
              <p:cNvSpPr>
                <a:spLocks/>
              </p:cNvSpPr>
              <p:nvPr/>
            </p:nvSpPr>
            <p:spPr bwMode="auto">
              <a:xfrm>
                <a:off x="1613" y="1335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1 h 2"/>
                  <a:gd name="T20" fmla="*/ 1 w 2"/>
                  <a:gd name="T21" fmla="*/ 1 h 2"/>
                  <a:gd name="T22" fmla="*/ 1 w 2"/>
                  <a:gd name="T23" fmla="*/ 1 h 2"/>
                  <a:gd name="T24" fmla="*/ 1 w 2"/>
                  <a:gd name="T25" fmla="*/ 1 h 2"/>
                  <a:gd name="T26" fmla="*/ 1 w 2"/>
                  <a:gd name="T27" fmla="*/ 0 h 2"/>
                  <a:gd name="T28" fmla="*/ 1 w 2"/>
                  <a:gd name="T29" fmla="*/ 0 h 2"/>
                  <a:gd name="T30" fmla="*/ 0 w 2"/>
                  <a:gd name="T31" fmla="*/ 1 h 2"/>
                  <a:gd name="T32" fmla="*/ 0 w 2"/>
                  <a:gd name="T33" fmla="*/ 1 h 2"/>
                  <a:gd name="T34" fmla="*/ 1 w 2"/>
                  <a:gd name="T35" fmla="*/ 2 h 2"/>
                  <a:gd name="T36" fmla="*/ 1 w 2"/>
                  <a:gd name="T37" fmla="*/ 2 h 2"/>
                  <a:gd name="T38" fmla="*/ 1 w 2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69" name="Freeform 362"/>
              <p:cNvSpPr>
                <a:spLocks/>
              </p:cNvSpPr>
              <p:nvPr/>
            </p:nvSpPr>
            <p:spPr bwMode="auto">
              <a:xfrm>
                <a:off x="1613" y="1328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70" name="Freeform 363"/>
              <p:cNvSpPr>
                <a:spLocks/>
              </p:cNvSpPr>
              <p:nvPr/>
            </p:nvSpPr>
            <p:spPr bwMode="auto">
              <a:xfrm>
                <a:off x="1613" y="1328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1 h 2"/>
                  <a:gd name="T14" fmla="*/ 1 w 2"/>
                  <a:gd name="T15" fmla="*/ 1 h 2"/>
                  <a:gd name="T16" fmla="*/ 1 w 2"/>
                  <a:gd name="T17" fmla="*/ 1 h 2"/>
                  <a:gd name="T18" fmla="*/ 1 w 2"/>
                  <a:gd name="T19" fmla="*/ 1 h 2"/>
                  <a:gd name="T20" fmla="*/ 1 w 2"/>
                  <a:gd name="T21" fmla="*/ 1 h 2"/>
                  <a:gd name="T22" fmla="*/ 2 w 2"/>
                  <a:gd name="T23" fmla="*/ 1 h 2"/>
                  <a:gd name="T24" fmla="*/ 2 w 2"/>
                  <a:gd name="T25" fmla="*/ 1 h 2"/>
                  <a:gd name="T26" fmla="*/ 1 w 2"/>
                  <a:gd name="T27" fmla="*/ 1 h 2"/>
                  <a:gd name="T28" fmla="*/ 1 w 2"/>
                  <a:gd name="T29" fmla="*/ 0 h 2"/>
                  <a:gd name="T30" fmla="*/ 0 w 2"/>
                  <a:gd name="T31" fmla="*/ 1 h 2"/>
                  <a:gd name="T32" fmla="*/ 0 w 2"/>
                  <a:gd name="T33" fmla="*/ 1 h 2"/>
                  <a:gd name="T34" fmla="*/ 1 w 2"/>
                  <a:gd name="T35" fmla="*/ 2 h 2"/>
                  <a:gd name="T36" fmla="*/ 1 w 2"/>
                  <a:gd name="T37" fmla="*/ 2 h 2"/>
                  <a:gd name="T38" fmla="*/ 2 w 2"/>
                  <a:gd name="T39" fmla="*/ 1 h 2"/>
                  <a:gd name="T40" fmla="*/ 1 w 2"/>
                  <a:gd name="T4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71" name="Freeform 364"/>
              <p:cNvSpPr>
                <a:spLocks/>
              </p:cNvSpPr>
              <p:nvPr/>
            </p:nvSpPr>
            <p:spPr bwMode="auto">
              <a:xfrm>
                <a:off x="1570" y="1373"/>
                <a:ext cx="10" cy="9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4 h 4"/>
                  <a:gd name="T4" fmla="*/ 1 w 4"/>
                  <a:gd name="T5" fmla="*/ 1 h 4"/>
                  <a:gd name="T6" fmla="*/ 3 w 4"/>
                  <a:gd name="T7" fmla="*/ 1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4" y="1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72" name="Freeform 365"/>
              <p:cNvSpPr>
                <a:spLocks/>
              </p:cNvSpPr>
              <p:nvPr/>
            </p:nvSpPr>
            <p:spPr bwMode="auto">
              <a:xfrm>
                <a:off x="1570" y="1373"/>
                <a:ext cx="10" cy="9"/>
              </a:xfrm>
              <a:custGeom>
                <a:avLst/>
                <a:gdLst>
                  <a:gd name="T0" fmla="*/ 3 w 4"/>
                  <a:gd name="T1" fmla="*/ 3 h 4"/>
                  <a:gd name="T2" fmla="*/ 3 w 4"/>
                  <a:gd name="T3" fmla="*/ 3 h 4"/>
                  <a:gd name="T4" fmla="*/ 2 w 4"/>
                  <a:gd name="T5" fmla="*/ 4 h 4"/>
                  <a:gd name="T6" fmla="*/ 1 w 4"/>
                  <a:gd name="T7" fmla="*/ 3 h 4"/>
                  <a:gd name="T8" fmla="*/ 1 w 4"/>
                  <a:gd name="T9" fmla="*/ 2 h 4"/>
                  <a:gd name="T10" fmla="*/ 1 w 4"/>
                  <a:gd name="T11" fmla="*/ 1 h 4"/>
                  <a:gd name="T12" fmla="*/ 2 w 4"/>
                  <a:gd name="T13" fmla="*/ 0 h 4"/>
                  <a:gd name="T14" fmla="*/ 3 w 4"/>
                  <a:gd name="T15" fmla="*/ 1 h 4"/>
                  <a:gd name="T16" fmla="*/ 4 w 4"/>
                  <a:gd name="T17" fmla="*/ 2 h 4"/>
                  <a:gd name="T18" fmla="*/ 3 w 4"/>
                  <a:gd name="T19" fmla="*/ 3 h 4"/>
                  <a:gd name="T20" fmla="*/ 3 w 4"/>
                  <a:gd name="T21" fmla="*/ 3 h 4"/>
                  <a:gd name="T22" fmla="*/ 3 w 4"/>
                  <a:gd name="T23" fmla="*/ 3 h 4"/>
                  <a:gd name="T24" fmla="*/ 4 w 4"/>
                  <a:gd name="T25" fmla="*/ 2 h 4"/>
                  <a:gd name="T26" fmla="*/ 3 w 4"/>
                  <a:gd name="T27" fmla="*/ 1 h 4"/>
                  <a:gd name="T28" fmla="*/ 2 w 4"/>
                  <a:gd name="T29" fmla="*/ 0 h 4"/>
                  <a:gd name="T30" fmla="*/ 1 w 4"/>
                  <a:gd name="T31" fmla="*/ 1 h 4"/>
                  <a:gd name="T32" fmla="*/ 1 w 4"/>
                  <a:gd name="T33" fmla="*/ 2 h 4"/>
                  <a:gd name="T34" fmla="*/ 1 w 4"/>
                  <a:gd name="T35" fmla="*/ 4 h 4"/>
                  <a:gd name="T36" fmla="*/ 2 w 4"/>
                  <a:gd name="T37" fmla="*/ 4 h 4"/>
                  <a:gd name="T38" fmla="*/ 3 w 4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3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4" y="1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73" name="Freeform 366"/>
              <p:cNvSpPr>
                <a:spLocks/>
              </p:cNvSpPr>
              <p:nvPr/>
            </p:nvSpPr>
            <p:spPr bwMode="auto">
              <a:xfrm>
                <a:off x="1613" y="1323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74" name="Freeform 367"/>
              <p:cNvSpPr>
                <a:spLocks/>
              </p:cNvSpPr>
              <p:nvPr/>
            </p:nvSpPr>
            <p:spPr bwMode="auto">
              <a:xfrm>
                <a:off x="1613" y="1323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0 h 1"/>
                  <a:gd name="T26" fmla="*/ 1 w 1"/>
                  <a:gd name="T27" fmla="*/ 0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1 w 1"/>
                  <a:gd name="T35" fmla="*/ 1 h 1"/>
                  <a:gd name="T36" fmla="*/ 1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75" name="Freeform 368"/>
              <p:cNvSpPr>
                <a:spLocks/>
              </p:cNvSpPr>
              <p:nvPr/>
            </p:nvSpPr>
            <p:spPr bwMode="auto">
              <a:xfrm>
                <a:off x="1561" y="1377"/>
                <a:ext cx="7" cy="8"/>
              </a:xfrm>
              <a:custGeom>
                <a:avLst/>
                <a:gdLst>
                  <a:gd name="T0" fmla="*/ 2 w 3"/>
                  <a:gd name="T1" fmla="*/ 3 h 3"/>
                  <a:gd name="T2" fmla="*/ 1 w 3"/>
                  <a:gd name="T3" fmla="*/ 3 h 3"/>
                  <a:gd name="T4" fmla="*/ 0 w 3"/>
                  <a:gd name="T5" fmla="*/ 0 h 3"/>
                  <a:gd name="T6" fmla="*/ 2 w 3"/>
                  <a:gd name="T7" fmla="*/ 0 h 3"/>
                  <a:gd name="T8" fmla="*/ 2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2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76" name="Freeform 369"/>
              <p:cNvSpPr>
                <a:spLocks/>
              </p:cNvSpPr>
              <p:nvPr/>
            </p:nvSpPr>
            <p:spPr bwMode="auto">
              <a:xfrm>
                <a:off x="1561" y="1377"/>
                <a:ext cx="7" cy="8"/>
              </a:xfrm>
              <a:custGeom>
                <a:avLst/>
                <a:gdLst>
                  <a:gd name="T0" fmla="*/ 2 w 3"/>
                  <a:gd name="T1" fmla="*/ 3 h 3"/>
                  <a:gd name="T2" fmla="*/ 2 w 3"/>
                  <a:gd name="T3" fmla="*/ 3 h 3"/>
                  <a:gd name="T4" fmla="*/ 2 w 3"/>
                  <a:gd name="T5" fmla="*/ 3 h 3"/>
                  <a:gd name="T6" fmla="*/ 1 w 3"/>
                  <a:gd name="T7" fmla="*/ 3 h 3"/>
                  <a:gd name="T8" fmla="*/ 0 w 3"/>
                  <a:gd name="T9" fmla="*/ 2 h 3"/>
                  <a:gd name="T10" fmla="*/ 0 w 3"/>
                  <a:gd name="T11" fmla="*/ 0 h 3"/>
                  <a:gd name="T12" fmla="*/ 1 w 3"/>
                  <a:gd name="T13" fmla="*/ 0 h 3"/>
                  <a:gd name="T14" fmla="*/ 2 w 3"/>
                  <a:gd name="T15" fmla="*/ 0 h 3"/>
                  <a:gd name="T16" fmla="*/ 3 w 3"/>
                  <a:gd name="T17" fmla="*/ 1 h 3"/>
                  <a:gd name="T18" fmla="*/ 2 w 3"/>
                  <a:gd name="T19" fmla="*/ 3 h 3"/>
                  <a:gd name="T20" fmla="*/ 2 w 3"/>
                  <a:gd name="T21" fmla="*/ 3 h 3"/>
                  <a:gd name="T22" fmla="*/ 2 w 3"/>
                  <a:gd name="T23" fmla="*/ 3 h 3"/>
                  <a:gd name="T24" fmla="*/ 3 w 3"/>
                  <a:gd name="T25" fmla="*/ 1 h 3"/>
                  <a:gd name="T26" fmla="*/ 2 w 3"/>
                  <a:gd name="T27" fmla="*/ 0 h 3"/>
                  <a:gd name="T28" fmla="*/ 1 w 3"/>
                  <a:gd name="T29" fmla="*/ 0 h 3"/>
                  <a:gd name="T30" fmla="*/ 0 w 3"/>
                  <a:gd name="T31" fmla="*/ 0 h 3"/>
                  <a:gd name="T32" fmla="*/ 0 w 3"/>
                  <a:gd name="T33" fmla="*/ 2 h 3"/>
                  <a:gd name="T34" fmla="*/ 1 w 3"/>
                  <a:gd name="T35" fmla="*/ 3 h 3"/>
                  <a:gd name="T36" fmla="*/ 2 w 3"/>
                  <a:gd name="T37" fmla="*/ 3 h 3"/>
                  <a:gd name="T38" fmla="*/ 2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77" name="Freeform 370"/>
              <p:cNvSpPr>
                <a:spLocks/>
              </p:cNvSpPr>
              <p:nvPr/>
            </p:nvSpPr>
            <p:spPr bwMode="auto">
              <a:xfrm>
                <a:off x="1549" y="1377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1 w 3"/>
                  <a:gd name="T5" fmla="*/ 1 h 4"/>
                  <a:gd name="T6" fmla="*/ 2 w 3"/>
                  <a:gd name="T7" fmla="*/ 1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2" y="4"/>
                      <a:pt x="1" y="4"/>
                      <a:pt x="1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78" name="Freeform 371"/>
              <p:cNvSpPr>
                <a:spLocks/>
              </p:cNvSpPr>
              <p:nvPr/>
            </p:nvSpPr>
            <p:spPr bwMode="auto">
              <a:xfrm>
                <a:off x="1549" y="1377"/>
                <a:ext cx="7" cy="8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3 h 3"/>
                  <a:gd name="T4" fmla="*/ 2 w 3"/>
                  <a:gd name="T5" fmla="*/ 3 h 3"/>
                  <a:gd name="T6" fmla="*/ 1 w 3"/>
                  <a:gd name="T7" fmla="*/ 3 h 3"/>
                  <a:gd name="T8" fmla="*/ 0 w 3"/>
                  <a:gd name="T9" fmla="*/ 2 h 3"/>
                  <a:gd name="T10" fmla="*/ 1 w 3"/>
                  <a:gd name="T11" fmla="*/ 1 h 3"/>
                  <a:gd name="T12" fmla="*/ 2 w 3"/>
                  <a:gd name="T13" fmla="*/ 0 h 3"/>
                  <a:gd name="T14" fmla="*/ 2 w 3"/>
                  <a:gd name="T15" fmla="*/ 1 h 3"/>
                  <a:gd name="T16" fmla="*/ 3 w 3"/>
                  <a:gd name="T17" fmla="*/ 2 h 3"/>
                  <a:gd name="T18" fmla="*/ 3 w 3"/>
                  <a:gd name="T19" fmla="*/ 3 h 3"/>
                  <a:gd name="T20" fmla="*/ 3 w 3"/>
                  <a:gd name="T21" fmla="*/ 3 h 3"/>
                  <a:gd name="T22" fmla="*/ 3 w 3"/>
                  <a:gd name="T23" fmla="*/ 3 h 3"/>
                  <a:gd name="T24" fmla="*/ 3 w 3"/>
                  <a:gd name="T25" fmla="*/ 2 h 3"/>
                  <a:gd name="T26" fmla="*/ 2 w 3"/>
                  <a:gd name="T27" fmla="*/ 1 h 3"/>
                  <a:gd name="T28" fmla="*/ 2 w 3"/>
                  <a:gd name="T29" fmla="*/ 0 h 3"/>
                  <a:gd name="T30" fmla="*/ 1 w 3"/>
                  <a:gd name="T31" fmla="*/ 1 h 3"/>
                  <a:gd name="T32" fmla="*/ 0 w 3"/>
                  <a:gd name="T33" fmla="*/ 2 h 3"/>
                  <a:gd name="T34" fmla="*/ 1 w 3"/>
                  <a:gd name="T35" fmla="*/ 3 h 3"/>
                  <a:gd name="T36" fmla="*/ 2 w 3"/>
                  <a:gd name="T37" fmla="*/ 3 h 3"/>
                  <a:gd name="T38" fmla="*/ 3 w 3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79" name="Freeform 372"/>
              <p:cNvSpPr>
                <a:spLocks/>
              </p:cNvSpPr>
              <p:nvPr/>
            </p:nvSpPr>
            <p:spPr bwMode="auto">
              <a:xfrm>
                <a:off x="1542" y="1380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2 h 2"/>
                  <a:gd name="T4" fmla="*/ 0 w 2"/>
                  <a:gd name="T5" fmla="*/ 0 h 2"/>
                  <a:gd name="T6" fmla="*/ 1 w 2"/>
                  <a:gd name="T7" fmla="*/ 0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80" name="Freeform 373"/>
              <p:cNvSpPr>
                <a:spLocks/>
              </p:cNvSpPr>
              <p:nvPr/>
            </p:nvSpPr>
            <p:spPr bwMode="auto">
              <a:xfrm>
                <a:off x="1542" y="1380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1 w 2"/>
                  <a:gd name="T5" fmla="*/ 2 h 2"/>
                  <a:gd name="T6" fmla="*/ 0 w 2"/>
                  <a:gd name="T7" fmla="*/ 2 h 2"/>
                  <a:gd name="T8" fmla="*/ 0 w 2"/>
                  <a:gd name="T9" fmla="*/ 1 h 2"/>
                  <a:gd name="T10" fmla="*/ 0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2 w 2"/>
                  <a:gd name="T25" fmla="*/ 1 h 2"/>
                  <a:gd name="T26" fmla="*/ 1 w 2"/>
                  <a:gd name="T27" fmla="*/ 0 h 2"/>
                  <a:gd name="T28" fmla="*/ 1 w 2"/>
                  <a:gd name="T29" fmla="*/ 0 h 2"/>
                  <a:gd name="T30" fmla="*/ 0 w 2"/>
                  <a:gd name="T31" fmla="*/ 0 h 2"/>
                  <a:gd name="T32" fmla="*/ 0 w 2"/>
                  <a:gd name="T33" fmla="*/ 1 h 2"/>
                  <a:gd name="T34" fmla="*/ 0 w 2"/>
                  <a:gd name="T35" fmla="*/ 2 h 2"/>
                  <a:gd name="T36" fmla="*/ 1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81" name="Freeform 374"/>
              <p:cNvSpPr>
                <a:spLocks/>
              </p:cNvSpPr>
              <p:nvPr/>
            </p:nvSpPr>
            <p:spPr bwMode="auto">
              <a:xfrm>
                <a:off x="925" y="1132"/>
                <a:ext cx="69" cy="106"/>
              </a:xfrm>
              <a:custGeom>
                <a:avLst/>
                <a:gdLst>
                  <a:gd name="T0" fmla="*/ 14 w 29"/>
                  <a:gd name="T1" fmla="*/ 44 h 45"/>
                  <a:gd name="T2" fmla="*/ 15 w 29"/>
                  <a:gd name="T3" fmla="*/ 16 h 45"/>
                  <a:gd name="T4" fmla="*/ 15 w 29"/>
                  <a:gd name="T5" fmla="*/ 45 h 45"/>
                  <a:gd name="T6" fmla="*/ 29 w 29"/>
                  <a:gd name="T7" fmla="*/ 0 h 45"/>
                  <a:gd name="T8" fmla="*/ 11 w 29"/>
                  <a:gd name="T9" fmla="*/ 39 h 45"/>
                  <a:gd name="T10" fmla="*/ 14 w 29"/>
                  <a:gd name="T11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5">
                    <a:moveTo>
                      <a:pt x="14" y="44"/>
                    </a:moveTo>
                    <a:cubicBezTo>
                      <a:pt x="11" y="34"/>
                      <a:pt x="9" y="24"/>
                      <a:pt x="15" y="16"/>
                    </a:cubicBezTo>
                    <a:cubicBezTo>
                      <a:pt x="12" y="26"/>
                      <a:pt x="14" y="34"/>
                      <a:pt x="15" y="45"/>
                    </a:cubicBezTo>
                    <a:cubicBezTo>
                      <a:pt x="19" y="29"/>
                      <a:pt x="17" y="9"/>
                      <a:pt x="29" y="0"/>
                    </a:cubicBezTo>
                    <a:cubicBezTo>
                      <a:pt x="17" y="6"/>
                      <a:pt x="0" y="18"/>
                      <a:pt x="11" y="39"/>
                    </a:cubicBezTo>
                    <a:cubicBezTo>
                      <a:pt x="12" y="42"/>
                      <a:pt x="14" y="44"/>
                      <a:pt x="14" y="4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82" name="Freeform 375"/>
              <p:cNvSpPr>
                <a:spLocks/>
              </p:cNvSpPr>
              <p:nvPr/>
            </p:nvSpPr>
            <p:spPr bwMode="auto">
              <a:xfrm>
                <a:off x="876" y="1125"/>
                <a:ext cx="59" cy="85"/>
              </a:xfrm>
              <a:custGeom>
                <a:avLst/>
                <a:gdLst>
                  <a:gd name="T0" fmla="*/ 22 w 25"/>
                  <a:gd name="T1" fmla="*/ 32 h 36"/>
                  <a:gd name="T2" fmla="*/ 10 w 25"/>
                  <a:gd name="T3" fmla="*/ 11 h 36"/>
                  <a:gd name="T4" fmla="*/ 21 w 25"/>
                  <a:gd name="T5" fmla="*/ 32 h 36"/>
                  <a:gd name="T6" fmla="*/ 8 w 25"/>
                  <a:gd name="T7" fmla="*/ 10 h 36"/>
                  <a:gd name="T8" fmla="*/ 0 w 25"/>
                  <a:gd name="T9" fmla="*/ 0 h 36"/>
                  <a:gd name="T10" fmla="*/ 22 w 25"/>
                  <a:gd name="T11" fmla="*/ 30 h 36"/>
                  <a:gd name="T12" fmla="*/ 22 w 25"/>
                  <a:gd name="T13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36">
                    <a:moveTo>
                      <a:pt x="22" y="32"/>
                    </a:moveTo>
                    <a:cubicBezTo>
                      <a:pt x="17" y="22"/>
                      <a:pt x="16" y="17"/>
                      <a:pt x="10" y="11"/>
                    </a:cubicBezTo>
                    <a:cubicBezTo>
                      <a:pt x="13" y="18"/>
                      <a:pt x="17" y="24"/>
                      <a:pt x="21" y="32"/>
                    </a:cubicBezTo>
                    <a:cubicBezTo>
                      <a:pt x="18" y="27"/>
                      <a:pt x="12" y="18"/>
                      <a:pt x="8" y="10"/>
                    </a:cubicBezTo>
                    <a:cubicBezTo>
                      <a:pt x="6" y="6"/>
                      <a:pt x="3" y="3"/>
                      <a:pt x="0" y="0"/>
                    </a:cubicBezTo>
                    <a:cubicBezTo>
                      <a:pt x="6" y="4"/>
                      <a:pt x="18" y="16"/>
                      <a:pt x="22" y="30"/>
                    </a:cubicBezTo>
                    <a:cubicBezTo>
                      <a:pt x="23" y="33"/>
                      <a:pt x="25" y="36"/>
                      <a:pt x="22" y="3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83" name="Freeform 376"/>
              <p:cNvSpPr>
                <a:spLocks/>
              </p:cNvSpPr>
              <p:nvPr/>
            </p:nvSpPr>
            <p:spPr bwMode="auto">
              <a:xfrm>
                <a:off x="845" y="1429"/>
                <a:ext cx="73" cy="50"/>
              </a:xfrm>
              <a:custGeom>
                <a:avLst/>
                <a:gdLst>
                  <a:gd name="T0" fmla="*/ 4 w 31"/>
                  <a:gd name="T1" fmla="*/ 16 h 21"/>
                  <a:gd name="T2" fmla="*/ 15 w 31"/>
                  <a:gd name="T3" fmla="*/ 7 h 21"/>
                  <a:gd name="T4" fmla="*/ 26 w 31"/>
                  <a:gd name="T5" fmla="*/ 8 h 21"/>
                  <a:gd name="T6" fmla="*/ 29 w 31"/>
                  <a:gd name="T7" fmla="*/ 0 h 21"/>
                  <a:gd name="T8" fmla="*/ 20 w 31"/>
                  <a:gd name="T9" fmla="*/ 13 h 21"/>
                  <a:gd name="T10" fmla="*/ 4 w 31"/>
                  <a:gd name="T11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1">
                    <a:moveTo>
                      <a:pt x="4" y="16"/>
                    </a:moveTo>
                    <a:cubicBezTo>
                      <a:pt x="0" y="21"/>
                      <a:pt x="8" y="8"/>
                      <a:pt x="15" y="7"/>
                    </a:cubicBezTo>
                    <a:cubicBezTo>
                      <a:pt x="18" y="7"/>
                      <a:pt x="23" y="10"/>
                      <a:pt x="26" y="8"/>
                    </a:cubicBezTo>
                    <a:cubicBezTo>
                      <a:pt x="28" y="8"/>
                      <a:pt x="30" y="6"/>
                      <a:pt x="29" y="0"/>
                    </a:cubicBezTo>
                    <a:cubicBezTo>
                      <a:pt x="31" y="10"/>
                      <a:pt x="23" y="13"/>
                      <a:pt x="20" y="13"/>
                    </a:cubicBezTo>
                    <a:cubicBezTo>
                      <a:pt x="14" y="14"/>
                      <a:pt x="10" y="11"/>
                      <a:pt x="4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84" name="Freeform 377"/>
              <p:cNvSpPr>
                <a:spLocks/>
              </p:cNvSpPr>
              <p:nvPr/>
            </p:nvSpPr>
            <p:spPr bwMode="auto">
              <a:xfrm>
                <a:off x="847" y="1344"/>
                <a:ext cx="97" cy="81"/>
              </a:xfrm>
              <a:custGeom>
                <a:avLst/>
                <a:gdLst>
                  <a:gd name="T0" fmla="*/ 36 w 41"/>
                  <a:gd name="T1" fmla="*/ 5 h 34"/>
                  <a:gd name="T2" fmla="*/ 31 w 41"/>
                  <a:gd name="T3" fmla="*/ 11 h 34"/>
                  <a:gd name="T4" fmla="*/ 28 w 41"/>
                  <a:gd name="T5" fmla="*/ 16 h 34"/>
                  <a:gd name="T6" fmla="*/ 21 w 41"/>
                  <a:gd name="T7" fmla="*/ 27 h 34"/>
                  <a:gd name="T8" fmla="*/ 14 w 41"/>
                  <a:gd name="T9" fmla="*/ 32 h 34"/>
                  <a:gd name="T10" fmla="*/ 0 w 41"/>
                  <a:gd name="T11" fmla="*/ 26 h 34"/>
                  <a:gd name="T12" fmla="*/ 12 w 41"/>
                  <a:gd name="T13" fmla="*/ 33 h 34"/>
                  <a:gd name="T14" fmla="*/ 23 w 41"/>
                  <a:gd name="T15" fmla="*/ 32 h 34"/>
                  <a:gd name="T16" fmla="*/ 34 w 41"/>
                  <a:gd name="T17" fmla="*/ 25 h 34"/>
                  <a:gd name="T18" fmla="*/ 36 w 41"/>
                  <a:gd name="T19" fmla="*/ 20 h 34"/>
                  <a:gd name="T20" fmla="*/ 37 w 41"/>
                  <a:gd name="T21" fmla="*/ 10 h 34"/>
                  <a:gd name="T22" fmla="*/ 40 w 41"/>
                  <a:gd name="T23" fmla="*/ 1 h 34"/>
                  <a:gd name="T24" fmla="*/ 36 w 41"/>
                  <a:gd name="T25" fmla="*/ 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4">
                    <a:moveTo>
                      <a:pt x="36" y="5"/>
                    </a:moveTo>
                    <a:cubicBezTo>
                      <a:pt x="35" y="6"/>
                      <a:pt x="32" y="9"/>
                      <a:pt x="31" y="11"/>
                    </a:cubicBezTo>
                    <a:cubicBezTo>
                      <a:pt x="30" y="13"/>
                      <a:pt x="29" y="14"/>
                      <a:pt x="28" y="16"/>
                    </a:cubicBezTo>
                    <a:cubicBezTo>
                      <a:pt x="26" y="20"/>
                      <a:pt x="24" y="24"/>
                      <a:pt x="21" y="27"/>
                    </a:cubicBezTo>
                    <a:cubicBezTo>
                      <a:pt x="19" y="29"/>
                      <a:pt x="18" y="31"/>
                      <a:pt x="14" y="32"/>
                    </a:cubicBezTo>
                    <a:cubicBezTo>
                      <a:pt x="5" y="32"/>
                      <a:pt x="2" y="28"/>
                      <a:pt x="0" y="26"/>
                    </a:cubicBezTo>
                    <a:cubicBezTo>
                      <a:pt x="1" y="30"/>
                      <a:pt x="9" y="33"/>
                      <a:pt x="12" y="33"/>
                    </a:cubicBezTo>
                    <a:cubicBezTo>
                      <a:pt x="16" y="34"/>
                      <a:pt x="19" y="33"/>
                      <a:pt x="23" y="32"/>
                    </a:cubicBezTo>
                    <a:cubicBezTo>
                      <a:pt x="28" y="31"/>
                      <a:pt x="31" y="29"/>
                      <a:pt x="34" y="25"/>
                    </a:cubicBezTo>
                    <a:cubicBezTo>
                      <a:pt x="35" y="23"/>
                      <a:pt x="36" y="22"/>
                      <a:pt x="36" y="20"/>
                    </a:cubicBezTo>
                    <a:cubicBezTo>
                      <a:pt x="37" y="18"/>
                      <a:pt x="37" y="13"/>
                      <a:pt x="37" y="10"/>
                    </a:cubicBezTo>
                    <a:cubicBezTo>
                      <a:pt x="37" y="4"/>
                      <a:pt x="40" y="2"/>
                      <a:pt x="40" y="1"/>
                    </a:cubicBezTo>
                    <a:cubicBezTo>
                      <a:pt x="41" y="0"/>
                      <a:pt x="37" y="4"/>
                      <a:pt x="36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85" name="Freeform 378"/>
              <p:cNvSpPr>
                <a:spLocks/>
              </p:cNvSpPr>
              <p:nvPr/>
            </p:nvSpPr>
            <p:spPr bwMode="auto">
              <a:xfrm>
                <a:off x="942" y="1330"/>
                <a:ext cx="165" cy="144"/>
              </a:xfrm>
              <a:custGeom>
                <a:avLst/>
                <a:gdLst>
                  <a:gd name="T0" fmla="*/ 48 w 70"/>
                  <a:gd name="T1" fmla="*/ 41 h 61"/>
                  <a:gd name="T2" fmla="*/ 67 w 70"/>
                  <a:gd name="T3" fmla="*/ 58 h 61"/>
                  <a:gd name="T4" fmla="*/ 59 w 70"/>
                  <a:gd name="T5" fmla="*/ 43 h 61"/>
                  <a:gd name="T6" fmla="*/ 53 w 70"/>
                  <a:gd name="T7" fmla="*/ 27 h 61"/>
                  <a:gd name="T8" fmla="*/ 47 w 70"/>
                  <a:gd name="T9" fmla="*/ 19 h 61"/>
                  <a:gd name="T10" fmla="*/ 27 w 70"/>
                  <a:gd name="T11" fmla="*/ 4 h 61"/>
                  <a:gd name="T12" fmla="*/ 13 w 70"/>
                  <a:gd name="T13" fmla="*/ 1 h 61"/>
                  <a:gd name="T14" fmla="*/ 0 w 70"/>
                  <a:gd name="T15" fmla="*/ 12 h 61"/>
                  <a:gd name="T16" fmla="*/ 14 w 70"/>
                  <a:gd name="T17" fmla="*/ 2 h 61"/>
                  <a:gd name="T18" fmla="*/ 30 w 70"/>
                  <a:gd name="T19" fmla="*/ 12 h 61"/>
                  <a:gd name="T20" fmla="*/ 48 w 70"/>
                  <a:gd name="T21" fmla="*/ 41 h 61"/>
                  <a:gd name="T22" fmla="*/ 48 w 70"/>
                  <a:gd name="T23" fmla="*/ 41 h 61"/>
                  <a:gd name="T24" fmla="*/ 48 w 70"/>
                  <a:gd name="T25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61">
                    <a:moveTo>
                      <a:pt x="48" y="41"/>
                    </a:moveTo>
                    <a:cubicBezTo>
                      <a:pt x="53" y="47"/>
                      <a:pt x="70" y="61"/>
                      <a:pt x="67" y="58"/>
                    </a:cubicBezTo>
                    <a:cubicBezTo>
                      <a:pt x="67" y="57"/>
                      <a:pt x="62" y="54"/>
                      <a:pt x="59" y="43"/>
                    </a:cubicBezTo>
                    <a:cubicBezTo>
                      <a:pt x="57" y="39"/>
                      <a:pt x="54" y="30"/>
                      <a:pt x="53" y="27"/>
                    </a:cubicBezTo>
                    <a:cubicBezTo>
                      <a:pt x="51" y="23"/>
                      <a:pt x="50" y="22"/>
                      <a:pt x="47" y="19"/>
                    </a:cubicBezTo>
                    <a:cubicBezTo>
                      <a:pt x="41" y="11"/>
                      <a:pt x="33" y="7"/>
                      <a:pt x="27" y="4"/>
                    </a:cubicBezTo>
                    <a:cubicBezTo>
                      <a:pt x="21" y="1"/>
                      <a:pt x="19" y="0"/>
                      <a:pt x="13" y="1"/>
                    </a:cubicBezTo>
                    <a:cubicBezTo>
                      <a:pt x="9" y="1"/>
                      <a:pt x="3" y="3"/>
                      <a:pt x="0" y="12"/>
                    </a:cubicBezTo>
                    <a:cubicBezTo>
                      <a:pt x="2" y="7"/>
                      <a:pt x="5" y="1"/>
                      <a:pt x="14" y="2"/>
                    </a:cubicBezTo>
                    <a:cubicBezTo>
                      <a:pt x="22" y="3"/>
                      <a:pt x="27" y="7"/>
                      <a:pt x="30" y="12"/>
                    </a:cubicBezTo>
                    <a:cubicBezTo>
                      <a:pt x="35" y="22"/>
                      <a:pt x="44" y="35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41"/>
                      <a:pt x="48" y="41"/>
                      <a:pt x="48" y="4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86" name="Freeform 379"/>
              <p:cNvSpPr>
                <a:spLocks/>
              </p:cNvSpPr>
              <p:nvPr/>
            </p:nvSpPr>
            <p:spPr bwMode="auto">
              <a:xfrm>
                <a:off x="826" y="1309"/>
                <a:ext cx="123" cy="57"/>
              </a:xfrm>
              <a:custGeom>
                <a:avLst/>
                <a:gdLst>
                  <a:gd name="T0" fmla="*/ 24 w 52"/>
                  <a:gd name="T1" fmla="*/ 9 h 24"/>
                  <a:gd name="T2" fmla="*/ 0 w 52"/>
                  <a:gd name="T3" fmla="*/ 24 h 24"/>
                  <a:gd name="T4" fmla="*/ 0 w 52"/>
                  <a:gd name="T5" fmla="*/ 24 h 24"/>
                  <a:gd name="T6" fmla="*/ 19 w 52"/>
                  <a:gd name="T7" fmla="*/ 12 h 24"/>
                  <a:gd name="T8" fmla="*/ 34 w 52"/>
                  <a:gd name="T9" fmla="*/ 23 h 24"/>
                  <a:gd name="T10" fmla="*/ 50 w 52"/>
                  <a:gd name="T11" fmla="*/ 13 h 24"/>
                  <a:gd name="T12" fmla="*/ 44 w 52"/>
                  <a:gd name="T13" fmla="*/ 15 h 24"/>
                  <a:gd name="T14" fmla="*/ 24 w 52"/>
                  <a:gd name="T15" fmla="*/ 9 h 24"/>
                  <a:gd name="T16" fmla="*/ 24 w 52"/>
                  <a:gd name="T17" fmla="*/ 9 h 24"/>
                  <a:gd name="T18" fmla="*/ 24 w 52"/>
                  <a:gd name="T1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24">
                    <a:moveTo>
                      <a:pt x="24" y="9"/>
                    </a:moveTo>
                    <a:cubicBezTo>
                      <a:pt x="4" y="0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7" y="5"/>
                      <a:pt x="19" y="12"/>
                      <a:pt x="19" y="12"/>
                    </a:cubicBezTo>
                    <a:cubicBezTo>
                      <a:pt x="23" y="20"/>
                      <a:pt x="27" y="24"/>
                      <a:pt x="34" y="23"/>
                    </a:cubicBezTo>
                    <a:cubicBezTo>
                      <a:pt x="41" y="21"/>
                      <a:pt x="50" y="13"/>
                      <a:pt x="50" y="13"/>
                    </a:cubicBezTo>
                    <a:cubicBezTo>
                      <a:pt x="52" y="11"/>
                      <a:pt x="52" y="11"/>
                      <a:pt x="44" y="15"/>
                    </a:cubicBezTo>
                    <a:cubicBezTo>
                      <a:pt x="38" y="18"/>
                      <a:pt x="30" y="13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87" name="Freeform 380"/>
              <p:cNvSpPr>
                <a:spLocks/>
              </p:cNvSpPr>
              <p:nvPr/>
            </p:nvSpPr>
            <p:spPr bwMode="auto">
              <a:xfrm>
                <a:off x="975" y="1210"/>
                <a:ext cx="137" cy="123"/>
              </a:xfrm>
              <a:custGeom>
                <a:avLst/>
                <a:gdLst>
                  <a:gd name="T0" fmla="*/ 4 w 58"/>
                  <a:gd name="T1" fmla="*/ 45 h 52"/>
                  <a:gd name="T2" fmla="*/ 31 w 58"/>
                  <a:gd name="T3" fmla="*/ 36 h 52"/>
                  <a:gd name="T4" fmla="*/ 42 w 58"/>
                  <a:gd name="T5" fmla="*/ 38 h 52"/>
                  <a:gd name="T6" fmla="*/ 33 w 58"/>
                  <a:gd name="T7" fmla="*/ 41 h 52"/>
                  <a:gd name="T8" fmla="*/ 10 w 58"/>
                  <a:gd name="T9" fmla="*/ 46 h 52"/>
                  <a:gd name="T10" fmla="*/ 18 w 58"/>
                  <a:gd name="T11" fmla="*/ 48 h 52"/>
                  <a:gd name="T12" fmla="*/ 43 w 58"/>
                  <a:gd name="T13" fmla="*/ 46 h 52"/>
                  <a:gd name="T14" fmla="*/ 54 w 58"/>
                  <a:gd name="T15" fmla="*/ 28 h 52"/>
                  <a:gd name="T16" fmla="*/ 28 w 58"/>
                  <a:gd name="T17" fmla="*/ 30 h 52"/>
                  <a:gd name="T18" fmla="*/ 4 w 58"/>
                  <a:gd name="T19" fmla="*/ 4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2">
                    <a:moveTo>
                      <a:pt x="4" y="45"/>
                    </a:moveTo>
                    <a:cubicBezTo>
                      <a:pt x="4" y="45"/>
                      <a:pt x="20" y="34"/>
                      <a:pt x="31" y="36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8" y="42"/>
                      <a:pt x="10" y="46"/>
                      <a:pt x="10" y="46"/>
                    </a:cubicBezTo>
                    <a:cubicBezTo>
                      <a:pt x="0" y="50"/>
                      <a:pt x="8" y="47"/>
                      <a:pt x="18" y="48"/>
                    </a:cubicBezTo>
                    <a:cubicBezTo>
                      <a:pt x="26" y="48"/>
                      <a:pt x="33" y="52"/>
                      <a:pt x="43" y="46"/>
                    </a:cubicBezTo>
                    <a:cubicBezTo>
                      <a:pt x="53" y="40"/>
                      <a:pt x="58" y="0"/>
                      <a:pt x="54" y="28"/>
                    </a:cubicBezTo>
                    <a:cubicBezTo>
                      <a:pt x="53" y="35"/>
                      <a:pt x="45" y="34"/>
                      <a:pt x="28" y="30"/>
                    </a:cubicBezTo>
                    <a:cubicBezTo>
                      <a:pt x="11" y="26"/>
                      <a:pt x="0" y="47"/>
                      <a:pt x="4" y="4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88" name="Freeform 381"/>
              <p:cNvSpPr>
                <a:spLocks/>
              </p:cNvSpPr>
              <p:nvPr/>
            </p:nvSpPr>
            <p:spPr bwMode="auto">
              <a:xfrm>
                <a:off x="862" y="1238"/>
                <a:ext cx="73" cy="92"/>
              </a:xfrm>
              <a:custGeom>
                <a:avLst/>
                <a:gdLst>
                  <a:gd name="T0" fmla="*/ 29 w 31"/>
                  <a:gd name="T1" fmla="*/ 36 h 39"/>
                  <a:gd name="T2" fmla="*/ 18 w 31"/>
                  <a:gd name="T3" fmla="*/ 21 h 39"/>
                  <a:gd name="T4" fmla="*/ 5 w 31"/>
                  <a:gd name="T5" fmla="*/ 3 h 39"/>
                  <a:gd name="T6" fmla="*/ 6 w 31"/>
                  <a:gd name="T7" fmla="*/ 24 h 39"/>
                  <a:gd name="T8" fmla="*/ 20 w 31"/>
                  <a:gd name="T9" fmla="*/ 34 h 39"/>
                  <a:gd name="T10" fmla="*/ 25 w 31"/>
                  <a:gd name="T11" fmla="*/ 36 h 39"/>
                  <a:gd name="T12" fmla="*/ 13 w 31"/>
                  <a:gd name="T13" fmla="*/ 25 h 39"/>
                  <a:gd name="T14" fmla="*/ 8 w 31"/>
                  <a:gd name="T15" fmla="*/ 20 h 39"/>
                  <a:gd name="T16" fmla="*/ 14 w 31"/>
                  <a:gd name="T17" fmla="*/ 23 h 39"/>
                  <a:gd name="T18" fmla="*/ 29 w 31"/>
                  <a:gd name="T19" fmla="*/ 37 h 39"/>
                  <a:gd name="T20" fmla="*/ 29 w 31"/>
                  <a:gd name="T21" fmla="*/ 3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39">
                    <a:moveTo>
                      <a:pt x="29" y="36"/>
                    </a:moveTo>
                    <a:cubicBezTo>
                      <a:pt x="31" y="39"/>
                      <a:pt x="28" y="25"/>
                      <a:pt x="18" y="21"/>
                    </a:cubicBezTo>
                    <a:cubicBezTo>
                      <a:pt x="7" y="17"/>
                      <a:pt x="0" y="12"/>
                      <a:pt x="5" y="3"/>
                    </a:cubicBezTo>
                    <a:cubicBezTo>
                      <a:pt x="7" y="0"/>
                      <a:pt x="1" y="18"/>
                      <a:pt x="6" y="24"/>
                    </a:cubicBezTo>
                    <a:cubicBezTo>
                      <a:pt x="10" y="31"/>
                      <a:pt x="14" y="32"/>
                      <a:pt x="20" y="34"/>
                    </a:cubicBezTo>
                    <a:cubicBezTo>
                      <a:pt x="25" y="36"/>
                      <a:pt x="27" y="38"/>
                      <a:pt x="25" y="36"/>
                    </a:cubicBezTo>
                    <a:cubicBezTo>
                      <a:pt x="25" y="36"/>
                      <a:pt x="15" y="27"/>
                      <a:pt x="13" y="25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14" y="23"/>
                    </a:cubicBezTo>
                    <a:cubicBezTo>
                      <a:pt x="21" y="26"/>
                      <a:pt x="29" y="37"/>
                      <a:pt x="29" y="37"/>
                    </a:cubicBezTo>
                    <a:lnTo>
                      <a:pt x="29" y="36"/>
                    </a:ln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89" name="Freeform 382"/>
              <p:cNvSpPr>
                <a:spLocks/>
              </p:cNvSpPr>
              <p:nvPr/>
            </p:nvSpPr>
            <p:spPr bwMode="auto">
              <a:xfrm>
                <a:off x="859" y="1200"/>
                <a:ext cx="95" cy="97"/>
              </a:xfrm>
              <a:custGeom>
                <a:avLst/>
                <a:gdLst>
                  <a:gd name="T0" fmla="*/ 20 w 40"/>
                  <a:gd name="T1" fmla="*/ 5 h 41"/>
                  <a:gd name="T2" fmla="*/ 15 w 40"/>
                  <a:gd name="T3" fmla="*/ 4 h 41"/>
                  <a:gd name="T4" fmla="*/ 16 w 40"/>
                  <a:gd name="T5" fmla="*/ 5 h 41"/>
                  <a:gd name="T6" fmla="*/ 24 w 40"/>
                  <a:gd name="T7" fmla="*/ 9 h 41"/>
                  <a:gd name="T8" fmla="*/ 26 w 40"/>
                  <a:gd name="T9" fmla="*/ 28 h 41"/>
                  <a:gd name="T10" fmla="*/ 38 w 40"/>
                  <a:gd name="T11" fmla="*/ 40 h 41"/>
                  <a:gd name="T12" fmla="*/ 34 w 40"/>
                  <a:gd name="T13" fmla="*/ 35 h 41"/>
                  <a:gd name="T14" fmla="*/ 33 w 40"/>
                  <a:gd name="T15" fmla="*/ 16 h 41"/>
                  <a:gd name="T16" fmla="*/ 27 w 40"/>
                  <a:gd name="T17" fmla="*/ 7 h 41"/>
                  <a:gd name="T18" fmla="*/ 26 w 40"/>
                  <a:gd name="T19" fmla="*/ 6 h 41"/>
                  <a:gd name="T20" fmla="*/ 20 w 40"/>
                  <a:gd name="T21" fmla="*/ 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41">
                    <a:moveTo>
                      <a:pt x="20" y="5"/>
                    </a:moveTo>
                    <a:cubicBezTo>
                      <a:pt x="18" y="4"/>
                      <a:pt x="15" y="4"/>
                      <a:pt x="15" y="4"/>
                    </a:cubicBezTo>
                    <a:cubicBezTo>
                      <a:pt x="15" y="4"/>
                      <a:pt x="0" y="0"/>
                      <a:pt x="16" y="5"/>
                    </a:cubicBezTo>
                    <a:cubicBezTo>
                      <a:pt x="19" y="5"/>
                      <a:pt x="21" y="6"/>
                      <a:pt x="24" y="9"/>
                    </a:cubicBezTo>
                    <a:cubicBezTo>
                      <a:pt x="27" y="14"/>
                      <a:pt x="22" y="22"/>
                      <a:pt x="26" y="28"/>
                    </a:cubicBezTo>
                    <a:cubicBezTo>
                      <a:pt x="29" y="34"/>
                      <a:pt x="38" y="40"/>
                      <a:pt x="38" y="40"/>
                    </a:cubicBezTo>
                    <a:cubicBezTo>
                      <a:pt x="40" y="41"/>
                      <a:pt x="40" y="41"/>
                      <a:pt x="34" y="35"/>
                    </a:cubicBezTo>
                    <a:cubicBezTo>
                      <a:pt x="30" y="30"/>
                      <a:pt x="32" y="23"/>
                      <a:pt x="33" y="16"/>
                    </a:cubicBezTo>
                    <a:cubicBezTo>
                      <a:pt x="34" y="10"/>
                      <a:pt x="27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2" y="5"/>
                      <a:pt x="22" y="5"/>
                      <a:pt x="20" y="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90" name="Freeform 383"/>
              <p:cNvSpPr>
                <a:spLocks/>
              </p:cNvSpPr>
              <p:nvPr/>
            </p:nvSpPr>
            <p:spPr bwMode="auto">
              <a:xfrm>
                <a:off x="956" y="1167"/>
                <a:ext cx="59" cy="142"/>
              </a:xfrm>
              <a:custGeom>
                <a:avLst/>
                <a:gdLst>
                  <a:gd name="T0" fmla="*/ 6 w 25"/>
                  <a:gd name="T1" fmla="*/ 52 h 60"/>
                  <a:gd name="T2" fmla="*/ 13 w 25"/>
                  <a:gd name="T3" fmla="*/ 32 h 60"/>
                  <a:gd name="T4" fmla="*/ 18 w 25"/>
                  <a:gd name="T5" fmla="*/ 27 h 60"/>
                  <a:gd name="T6" fmla="*/ 16 w 25"/>
                  <a:gd name="T7" fmla="*/ 34 h 60"/>
                  <a:gd name="T8" fmla="*/ 10 w 25"/>
                  <a:gd name="T9" fmla="*/ 48 h 60"/>
                  <a:gd name="T10" fmla="*/ 14 w 25"/>
                  <a:gd name="T11" fmla="*/ 45 h 60"/>
                  <a:gd name="T12" fmla="*/ 23 w 25"/>
                  <a:gd name="T13" fmla="*/ 31 h 60"/>
                  <a:gd name="T14" fmla="*/ 19 w 25"/>
                  <a:gd name="T15" fmla="*/ 16 h 60"/>
                  <a:gd name="T16" fmla="*/ 9 w 25"/>
                  <a:gd name="T17" fmla="*/ 31 h 60"/>
                  <a:gd name="T18" fmla="*/ 6 w 25"/>
                  <a:gd name="T19" fmla="*/ 5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60">
                    <a:moveTo>
                      <a:pt x="6" y="52"/>
                    </a:moveTo>
                    <a:cubicBezTo>
                      <a:pt x="6" y="52"/>
                      <a:pt x="8" y="37"/>
                      <a:pt x="13" y="32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5" y="37"/>
                      <a:pt x="10" y="48"/>
                      <a:pt x="10" y="48"/>
                    </a:cubicBezTo>
                    <a:cubicBezTo>
                      <a:pt x="7" y="60"/>
                      <a:pt x="10" y="49"/>
                      <a:pt x="14" y="45"/>
                    </a:cubicBezTo>
                    <a:cubicBezTo>
                      <a:pt x="18" y="41"/>
                      <a:pt x="25" y="39"/>
                      <a:pt x="23" y="31"/>
                    </a:cubicBezTo>
                    <a:cubicBezTo>
                      <a:pt x="18" y="11"/>
                      <a:pt x="19" y="0"/>
                      <a:pt x="19" y="16"/>
                    </a:cubicBezTo>
                    <a:cubicBezTo>
                      <a:pt x="19" y="21"/>
                      <a:pt x="19" y="23"/>
                      <a:pt x="9" y="31"/>
                    </a:cubicBezTo>
                    <a:cubicBezTo>
                      <a:pt x="0" y="38"/>
                      <a:pt x="5" y="55"/>
                      <a:pt x="6" y="5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91" name="Freeform 384"/>
              <p:cNvSpPr>
                <a:spLocks/>
              </p:cNvSpPr>
              <p:nvPr/>
            </p:nvSpPr>
            <p:spPr bwMode="auto">
              <a:xfrm>
                <a:off x="836" y="1344"/>
                <a:ext cx="207" cy="600"/>
              </a:xfrm>
              <a:custGeom>
                <a:avLst/>
                <a:gdLst>
                  <a:gd name="T0" fmla="*/ 8 w 88"/>
                  <a:gd name="T1" fmla="*/ 184 h 254"/>
                  <a:gd name="T2" fmla="*/ 12 w 88"/>
                  <a:gd name="T3" fmla="*/ 254 h 254"/>
                  <a:gd name="T4" fmla="*/ 12 w 88"/>
                  <a:gd name="T5" fmla="*/ 254 h 254"/>
                  <a:gd name="T6" fmla="*/ 0 w 88"/>
                  <a:gd name="T7" fmla="*/ 204 h 254"/>
                  <a:gd name="T8" fmla="*/ 32 w 88"/>
                  <a:gd name="T9" fmla="*/ 146 h 254"/>
                  <a:gd name="T10" fmla="*/ 78 w 88"/>
                  <a:gd name="T11" fmla="*/ 98 h 254"/>
                  <a:gd name="T12" fmla="*/ 63 w 88"/>
                  <a:gd name="T13" fmla="*/ 32 h 254"/>
                  <a:gd name="T14" fmla="*/ 58 w 88"/>
                  <a:gd name="T15" fmla="*/ 0 h 254"/>
                  <a:gd name="T16" fmla="*/ 64 w 88"/>
                  <a:gd name="T17" fmla="*/ 31 h 254"/>
                  <a:gd name="T18" fmla="*/ 81 w 88"/>
                  <a:gd name="T19" fmla="*/ 95 h 254"/>
                  <a:gd name="T20" fmla="*/ 46 w 88"/>
                  <a:gd name="T21" fmla="*/ 140 h 254"/>
                  <a:gd name="T22" fmla="*/ 8 w 88"/>
                  <a:gd name="T23" fmla="*/ 18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254">
                    <a:moveTo>
                      <a:pt x="8" y="184"/>
                    </a:moveTo>
                    <a:cubicBezTo>
                      <a:pt x="3" y="200"/>
                      <a:pt x="2" y="222"/>
                      <a:pt x="12" y="254"/>
                    </a:cubicBezTo>
                    <a:cubicBezTo>
                      <a:pt x="12" y="254"/>
                      <a:pt x="12" y="254"/>
                      <a:pt x="12" y="254"/>
                    </a:cubicBezTo>
                    <a:cubicBezTo>
                      <a:pt x="4" y="242"/>
                      <a:pt x="0" y="219"/>
                      <a:pt x="0" y="204"/>
                    </a:cubicBezTo>
                    <a:cubicBezTo>
                      <a:pt x="0" y="180"/>
                      <a:pt x="14" y="162"/>
                      <a:pt x="32" y="146"/>
                    </a:cubicBezTo>
                    <a:cubicBezTo>
                      <a:pt x="54" y="129"/>
                      <a:pt x="68" y="122"/>
                      <a:pt x="78" y="98"/>
                    </a:cubicBezTo>
                    <a:cubicBezTo>
                      <a:pt x="85" y="82"/>
                      <a:pt x="87" y="56"/>
                      <a:pt x="63" y="32"/>
                    </a:cubicBezTo>
                    <a:cubicBezTo>
                      <a:pt x="60" y="28"/>
                      <a:pt x="49" y="16"/>
                      <a:pt x="58" y="0"/>
                    </a:cubicBezTo>
                    <a:cubicBezTo>
                      <a:pt x="51" y="18"/>
                      <a:pt x="62" y="29"/>
                      <a:pt x="64" y="31"/>
                    </a:cubicBezTo>
                    <a:cubicBezTo>
                      <a:pt x="84" y="52"/>
                      <a:pt x="88" y="72"/>
                      <a:pt x="81" y="95"/>
                    </a:cubicBezTo>
                    <a:cubicBezTo>
                      <a:pt x="77" y="110"/>
                      <a:pt x="64" y="125"/>
                      <a:pt x="46" y="140"/>
                    </a:cubicBezTo>
                    <a:cubicBezTo>
                      <a:pt x="32" y="151"/>
                      <a:pt x="14" y="166"/>
                      <a:pt x="8" y="18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92" name="Freeform 385"/>
              <p:cNvSpPr>
                <a:spLocks/>
              </p:cNvSpPr>
              <p:nvPr/>
            </p:nvSpPr>
            <p:spPr bwMode="auto">
              <a:xfrm>
                <a:off x="791" y="676"/>
                <a:ext cx="1351" cy="1434"/>
              </a:xfrm>
              <a:custGeom>
                <a:avLst/>
                <a:gdLst>
                  <a:gd name="T0" fmla="*/ 131 w 572"/>
                  <a:gd name="T1" fmla="*/ 453 h 607"/>
                  <a:gd name="T2" fmla="*/ 107 w 572"/>
                  <a:gd name="T3" fmla="*/ 456 h 607"/>
                  <a:gd name="T4" fmla="*/ 106 w 572"/>
                  <a:gd name="T5" fmla="*/ 483 h 607"/>
                  <a:gd name="T6" fmla="*/ 156 w 572"/>
                  <a:gd name="T7" fmla="*/ 494 h 607"/>
                  <a:gd name="T8" fmla="*/ 174 w 572"/>
                  <a:gd name="T9" fmla="*/ 439 h 607"/>
                  <a:gd name="T10" fmla="*/ 129 w 572"/>
                  <a:gd name="T11" fmla="*/ 390 h 607"/>
                  <a:gd name="T12" fmla="*/ 59 w 572"/>
                  <a:gd name="T13" fmla="*/ 392 h 607"/>
                  <a:gd name="T14" fmla="*/ 18 w 572"/>
                  <a:gd name="T15" fmla="*/ 441 h 607"/>
                  <a:gd name="T16" fmla="*/ 73 w 572"/>
                  <a:gd name="T17" fmla="*/ 582 h 607"/>
                  <a:gd name="T18" fmla="*/ 208 w 572"/>
                  <a:gd name="T19" fmla="*/ 560 h 607"/>
                  <a:gd name="T20" fmla="*/ 262 w 572"/>
                  <a:gd name="T21" fmla="*/ 428 h 607"/>
                  <a:gd name="T22" fmla="*/ 240 w 572"/>
                  <a:gd name="T23" fmla="*/ 274 h 607"/>
                  <a:gd name="T24" fmla="*/ 236 w 572"/>
                  <a:gd name="T25" fmla="*/ 197 h 607"/>
                  <a:gd name="T26" fmla="*/ 263 w 572"/>
                  <a:gd name="T27" fmla="*/ 103 h 607"/>
                  <a:gd name="T28" fmla="*/ 329 w 572"/>
                  <a:gd name="T29" fmla="*/ 32 h 607"/>
                  <a:gd name="T30" fmla="*/ 420 w 572"/>
                  <a:gd name="T31" fmla="*/ 14 h 607"/>
                  <a:gd name="T32" fmla="*/ 550 w 572"/>
                  <a:gd name="T33" fmla="*/ 111 h 607"/>
                  <a:gd name="T34" fmla="*/ 513 w 572"/>
                  <a:gd name="T35" fmla="*/ 262 h 607"/>
                  <a:gd name="T36" fmla="*/ 431 w 572"/>
                  <a:gd name="T37" fmla="*/ 281 h 607"/>
                  <a:gd name="T38" fmla="*/ 385 w 572"/>
                  <a:gd name="T39" fmla="*/ 246 h 607"/>
                  <a:gd name="T40" fmla="*/ 377 w 572"/>
                  <a:gd name="T41" fmla="*/ 234 h 607"/>
                  <a:gd name="T42" fmla="*/ 374 w 572"/>
                  <a:gd name="T43" fmla="*/ 236 h 607"/>
                  <a:gd name="T44" fmla="*/ 374 w 572"/>
                  <a:gd name="T45" fmla="*/ 236 h 607"/>
                  <a:gd name="T46" fmla="*/ 378 w 572"/>
                  <a:gd name="T47" fmla="*/ 234 h 607"/>
                  <a:gd name="T48" fmla="*/ 403 w 572"/>
                  <a:gd name="T49" fmla="*/ 168 h 607"/>
                  <a:gd name="T50" fmla="*/ 437 w 572"/>
                  <a:gd name="T51" fmla="*/ 184 h 607"/>
                  <a:gd name="T52" fmla="*/ 428 w 572"/>
                  <a:gd name="T53" fmla="*/ 207 h 607"/>
                  <a:gd name="T54" fmla="*/ 405 w 572"/>
                  <a:gd name="T55" fmla="*/ 199 h 607"/>
                  <a:gd name="T56" fmla="*/ 405 w 572"/>
                  <a:gd name="T57" fmla="*/ 200 h 607"/>
                  <a:gd name="T58" fmla="*/ 421 w 572"/>
                  <a:gd name="T59" fmla="*/ 214 h 607"/>
                  <a:gd name="T60" fmla="*/ 440 w 572"/>
                  <a:gd name="T61" fmla="*/ 199 h 607"/>
                  <a:gd name="T62" fmla="*/ 414 w 572"/>
                  <a:gd name="T63" fmla="*/ 163 h 607"/>
                  <a:gd name="T64" fmla="*/ 377 w 572"/>
                  <a:gd name="T65" fmla="*/ 183 h 607"/>
                  <a:gd name="T66" fmla="*/ 374 w 572"/>
                  <a:gd name="T67" fmla="*/ 236 h 607"/>
                  <a:gd name="T68" fmla="*/ 378 w 572"/>
                  <a:gd name="T69" fmla="*/ 234 h 607"/>
                  <a:gd name="T70" fmla="*/ 378 w 572"/>
                  <a:gd name="T71" fmla="*/ 235 h 607"/>
                  <a:gd name="T72" fmla="*/ 375 w 572"/>
                  <a:gd name="T73" fmla="*/ 236 h 607"/>
                  <a:gd name="T74" fmla="*/ 376 w 572"/>
                  <a:gd name="T75" fmla="*/ 238 h 607"/>
                  <a:gd name="T76" fmla="*/ 380 w 572"/>
                  <a:gd name="T77" fmla="*/ 245 h 607"/>
                  <a:gd name="T78" fmla="*/ 394 w 572"/>
                  <a:gd name="T79" fmla="*/ 262 h 607"/>
                  <a:gd name="T80" fmla="*/ 449 w 572"/>
                  <a:gd name="T81" fmla="*/ 287 h 607"/>
                  <a:gd name="T82" fmla="*/ 523 w 572"/>
                  <a:gd name="T83" fmla="*/ 258 h 607"/>
                  <a:gd name="T84" fmla="*/ 560 w 572"/>
                  <a:gd name="T85" fmla="*/ 192 h 607"/>
                  <a:gd name="T86" fmla="*/ 510 w 572"/>
                  <a:gd name="T87" fmla="*/ 50 h 607"/>
                  <a:gd name="T88" fmla="*/ 354 w 572"/>
                  <a:gd name="T89" fmla="*/ 17 h 607"/>
                  <a:gd name="T90" fmla="*/ 239 w 572"/>
                  <a:gd name="T91" fmla="*/ 154 h 607"/>
                  <a:gd name="T92" fmla="*/ 243 w 572"/>
                  <a:gd name="T93" fmla="*/ 312 h 607"/>
                  <a:gd name="T94" fmla="*/ 256 w 572"/>
                  <a:gd name="T95" fmla="*/ 468 h 607"/>
                  <a:gd name="T96" fmla="*/ 162 w 572"/>
                  <a:gd name="T97" fmla="*/ 583 h 607"/>
                  <a:gd name="T98" fmla="*/ 87 w 572"/>
                  <a:gd name="T99" fmla="*/ 584 h 607"/>
                  <a:gd name="T100" fmla="*/ 22 w 572"/>
                  <a:gd name="T101" fmla="*/ 516 h 607"/>
                  <a:gd name="T102" fmla="*/ 73 w 572"/>
                  <a:gd name="T103" fmla="*/ 390 h 607"/>
                  <a:gd name="T104" fmla="*/ 172 w 572"/>
                  <a:gd name="T105" fmla="*/ 464 h 607"/>
                  <a:gd name="T106" fmla="*/ 129 w 572"/>
                  <a:gd name="T107" fmla="*/ 497 h 607"/>
                  <a:gd name="T108" fmla="*/ 106 w 572"/>
                  <a:gd name="T109" fmla="*/ 471 h 607"/>
                  <a:gd name="T110" fmla="*/ 129 w 572"/>
                  <a:gd name="T111" fmla="*/ 456 h 607"/>
                  <a:gd name="T112" fmla="*/ 131 w 572"/>
                  <a:gd name="T113" fmla="*/ 453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2" h="607">
                    <a:moveTo>
                      <a:pt x="131" y="453"/>
                    </a:moveTo>
                    <a:cubicBezTo>
                      <a:pt x="123" y="448"/>
                      <a:pt x="113" y="449"/>
                      <a:pt x="107" y="456"/>
                    </a:cubicBezTo>
                    <a:cubicBezTo>
                      <a:pt x="101" y="464"/>
                      <a:pt x="101" y="475"/>
                      <a:pt x="106" y="483"/>
                    </a:cubicBezTo>
                    <a:cubicBezTo>
                      <a:pt x="115" y="503"/>
                      <a:pt x="140" y="506"/>
                      <a:pt x="156" y="494"/>
                    </a:cubicBezTo>
                    <a:cubicBezTo>
                      <a:pt x="175" y="481"/>
                      <a:pt x="179" y="459"/>
                      <a:pt x="174" y="439"/>
                    </a:cubicBezTo>
                    <a:cubicBezTo>
                      <a:pt x="168" y="416"/>
                      <a:pt x="150" y="399"/>
                      <a:pt x="129" y="390"/>
                    </a:cubicBezTo>
                    <a:cubicBezTo>
                      <a:pt x="107" y="381"/>
                      <a:pt x="81" y="381"/>
                      <a:pt x="59" y="392"/>
                    </a:cubicBezTo>
                    <a:cubicBezTo>
                      <a:pt x="39" y="402"/>
                      <a:pt x="25" y="420"/>
                      <a:pt x="18" y="441"/>
                    </a:cubicBezTo>
                    <a:cubicBezTo>
                      <a:pt x="0" y="495"/>
                      <a:pt x="24" y="554"/>
                      <a:pt x="73" y="582"/>
                    </a:cubicBezTo>
                    <a:cubicBezTo>
                      <a:pt x="117" y="607"/>
                      <a:pt x="172" y="590"/>
                      <a:pt x="208" y="560"/>
                    </a:cubicBezTo>
                    <a:cubicBezTo>
                      <a:pt x="247" y="527"/>
                      <a:pt x="263" y="477"/>
                      <a:pt x="262" y="428"/>
                    </a:cubicBezTo>
                    <a:cubicBezTo>
                      <a:pt x="262" y="376"/>
                      <a:pt x="248" y="325"/>
                      <a:pt x="240" y="274"/>
                    </a:cubicBezTo>
                    <a:cubicBezTo>
                      <a:pt x="236" y="249"/>
                      <a:pt x="234" y="223"/>
                      <a:pt x="236" y="197"/>
                    </a:cubicBezTo>
                    <a:cubicBezTo>
                      <a:pt x="238" y="164"/>
                      <a:pt x="248" y="132"/>
                      <a:pt x="263" y="103"/>
                    </a:cubicBezTo>
                    <a:cubicBezTo>
                      <a:pt x="278" y="74"/>
                      <a:pt x="300" y="48"/>
                      <a:pt x="329" y="32"/>
                    </a:cubicBezTo>
                    <a:cubicBezTo>
                      <a:pt x="356" y="16"/>
                      <a:pt x="389" y="11"/>
                      <a:pt x="420" y="14"/>
                    </a:cubicBezTo>
                    <a:cubicBezTo>
                      <a:pt x="476" y="20"/>
                      <a:pt x="528" y="58"/>
                      <a:pt x="550" y="111"/>
                    </a:cubicBezTo>
                    <a:cubicBezTo>
                      <a:pt x="570" y="163"/>
                      <a:pt x="558" y="227"/>
                      <a:pt x="513" y="262"/>
                    </a:cubicBezTo>
                    <a:cubicBezTo>
                      <a:pt x="490" y="278"/>
                      <a:pt x="459" y="289"/>
                      <a:pt x="431" y="281"/>
                    </a:cubicBezTo>
                    <a:cubicBezTo>
                      <a:pt x="412" y="276"/>
                      <a:pt x="397" y="262"/>
                      <a:pt x="385" y="246"/>
                    </a:cubicBezTo>
                    <a:cubicBezTo>
                      <a:pt x="382" y="242"/>
                      <a:pt x="380" y="238"/>
                      <a:pt x="377" y="234"/>
                    </a:cubicBezTo>
                    <a:cubicBezTo>
                      <a:pt x="376" y="232"/>
                      <a:pt x="374" y="234"/>
                      <a:pt x="374" y="236"/>
                    </a:cubicBezTo>
                    <a:cubicBezTo>
                      <a:pt x="374" y="236"/>
                      <a:pt x="374" y="236"/>
                      <a:pt x="374" y="236"/>
                    </a:cubicBezTo>
                    <a:cubicBezTo>
                      <a:pt x="375" y="238"/>
                      <a:pt x="379" y="236"/>
                      <a:pt x="378" y="234"/>
                    </a:cubicBezTo>
                    <a:cubicBezTo>
                      <a:pt x="367" y="210"/>
                      <a:pt x="374" y="175"/>
                      <a:pt x="403" y="168"/>
                    </a:cubicBezTo>
                    <a:cubicBezTo>
                      <a:pt x="416" y="164"/>
                      <a:pt x="433" y="170"/>
                      <a:pt x="437" y="184"/>
                    </a:cubicBezTo>
                    <a:cubicBezTo>
                      <a:pt x="439" y="193"/>
                      <a:pt x="436" y="202"/>
                      <a:pt x="428" y="207"/>
                    </a:cubicBezTo>
                    <a:cubicBezTo>
                      <a:pt x="420" y="213"/>
                      <a:pt x="408" y="208"/>
                      <a:pt x="405" y="199"/>
                    </a:cubicBezTo>
                    <a:cubicBezTo>
                      <a:pt x="405" y="196"/>
                      <a:pt x="405" y="198"/>
                      <a:pt x="405" y="200"/>
                    </a:cubicBezTo>
                    <a:cubicBezTo>
                      <a:pt x="407" y="208"/>
                      <a:pt x="412" y="213"/>
                      <a:pt x="421" y="214"/>
                    </a:cubicBezTo>
                    <a:cubicBezTo>
                      <a:pt x="430" y="214"/>
                      <a:pt x="437" y="206"/>
                      <a:pt x="440" y="199"/>
                    </a:cubicBezTo>
                    <a:cubicBezTo>
                      <a:pt x="446" y="180"/>
                      <a:pt x="431" y="165"/>
                      <a:pt x="414" y="163"/>
                    </a:cubicBezTo>
                    <a:cubicBezTo>
                      <a:pt x="398" y="162"/>
                      <a:pt x="385" y="171"/>
                      <a:pt x="377" y="183"/>
                    </a:cubicBezTo>
                    <a:cubicBezTo>
                      <a:pt x="366" y="199"/>
                      <a:pt x="367" y="219"/>
                      <a:pt x="374" y="236"/>
                    </a:cubicBezTo>
                    <a:cubicBezTo>
                      <a:pt x="375" y="235"/>
                      <a:pt x="377" y="235"/>
                      <a:pt x="378" y="234"/>
                    </a:cubicBezTo>
                    <a:cubicBezTo>
                      <a:pt x="378" y="234"/>
                      <a:pt x="378" y="235"/>
                      <a:pt x="378" y="235"/>
                    </a:cubicBezTo>
                    <a:cubicBezTo>
                      <a:pt x="377" y="235"/>
                      <a:pt x="376" y="236"/>
                      <a:pt x="375" y="236"/>
                    </a:cubicBezTo>
                    <a:cubicBezTo>
                      <a:pt x="374" y="236"/>
                      <a:pt x="375" y="238"/>
                      <a:pt x="376" y="238"/>
                    </a:cubicBezTo>
                    <a:cubicBezTo>
                      <a:pt x="377" y="241"/>
                      <a:pt x="378" y="243"/>
                      <a:pt x="380" y="245"/>
                    </a:cubicBezTo>
                    <a:cubicBezTo>
                      <a:pt x="384" y="251"/>
                      <a:pt x="389" y="257"/>
                      <a:pt x="394" y="262"/>
                    </a:cubicBezTo>
                    <a:cubicBezTo>
                      <a:pt x="409" y="277"/>
                      <a:pt x="428" y="287"/>
                      <a:pt x="449" y="287"/>
                    </a:cubicBezTo>
                    <a:cubicBezTo>
                      <a:pt x="475" y="288"/>
                      <a:pt x="503" y="275"/>
                      <a:pt x="523" y="258"/>
                    </a:cubicBezTo>
                    <a:cubicBezTo>
                      <a:pt x="542" y="241"/>
                      <a:pt x="555" y="217"/>
                      <a:pt x="560" y="192"/>
                    </a:cubicBezTo>
                    <a:cubicBezTo>
                      <a:pt x="572" y="140"/>
                      <a:pt x="550" y="85"/>
                      <a:pt x="510" y="50"/>
                    </a:cubicBezTo>
                    <a:cubicBezTo>
                      <a:pt x="468" y="13"/>
                      <a:pt x="408" y="0"/>
                      <a:pt x="354" y="17"/>
                    </a:cubicBezTo>
                    <a:cubicBezTo>
                      <a:pt x="293" y="36"/>
                      <a:pt x="255" y="95"/>
                      <a:pt x="239" y="154"/>
                    </a:cubicBezTo>
                    <a:cubicBezTo>
                      <a:pt x="226" y="207"/>
                      <a:pt x="233" y="260"/>
                      <a:pt x="243" y="312"/>
                    </a:cubicBezTo>
                    <a:cubicBezTo>
                      <a:pt x="252" y="363"/>
                      <a:pt x="265" y="416"/>
                      <a:pt x="256" y="468"/>
                    </a:cubicBezTo>
                    <a:cubicBezTo>
                      <a:pt x="246" y="520"/>
                      <a:pt x="212" y="564"/>
                      <a:pt x="162" y="583"/>
                    </a:cubicBezTo>
                    <a:cubicBezTo>
                      <a:pt x="138" y="592"/>
                      <a:pt x="111" y="593"/>
                      <a:pt x="87" y="584"/>
                    </a:cubicBezTo>
                    <a:cubicBezTo>
                      <a:pt x="57" y="573"/>
                      <a:pt x="33" y="546"/>
                      <a:pt x="22" y="516"/>
                    </a:cubicBezTo>
                    <a:cubicBezTo>
                      <a:pt x="5" y="469"/>
                      <a:pt x="21" y="406"/>
                      <a:pt x="73" y="390"/>
                    </a:cubicBezTo>
                    <a:cubicBezTo>
                      <a:pt x="121" y="376"/>
                      <a:pt x="178" y="411"/>
                      <a:pt x="172" y="464"/>
                    </a:cubicBezTo>
                    <a:cubicBezTo>
                      <a:pt x="170" y="483"/>
                      <a:pt x="149" y="501"/>
                      <a:pt x="129" y="497"/>
                    </a:cubicBezTo>
                    <a:cubicBezTo>
                      <a:pt x="117" y="495"/>
                      <a:pt x="107" y="484"/>
                      <a:pt x="106" y="471"/>
                    </a:cubicBezTo>
                    <a:cubicBezTo>
                      <a:pt x="105" y="459"/>
                      <a:pt x="117" y="449"/>
                      <a:pt x="129" y="456"/>
                    </a:cubicBezTo>
                    <a:cubicBezTo>
                      <a:pt x="131" y="457"/>
                      <a:pt x="133" y="454"/>
                      <a:pt x="131" y="45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93" name="Freeform 386"/>
              <p:cNvSpPr>
                <a:spLocks/>
              </p:cNvSpPr>
              <p:nvPr/>
            </p:nvSpPr>
            <p:spPr bwMode="auto">
              <a:xfrm>
                <a:off x="1702" y="487"/>
                <a:ext cx="343" cy="451"/>
              </a:xfrm>
              <a:custGeom>
                <a:avLst/>
                <a:gdLst>
                  <a:gd name="T0" fmla="*/ 145 w 145"/>
                  <a:gd name="T1" fmla="*/ 13 h 191"/>
                  <a:gd name="T2" fmla="*/ 95 w 145"/>
                  <a:gd name="T3" fmla="*/ 26 h 191"/>
                  <a:gd name="T4" fmla="*/ 67 w 145"/>
                  <a:gd name="T5" fmla="*/ 87 h 191"/>
                  <a:gd name="T6" fmla="*/ 4 w 145"/>
                  <a:gd name="T7" fmla="*/ 191 h 191"/>
                  <a:gd name="T8" fmla="*/ 0 w 145"/>
                  <a:gd name="T9" fmla="*/ 187 h 191"/>
                  <a:gd name="T10" fmla="*/ 63 w 145"/>
                  <a:gd name="T11" fmla="*/ 88 h 191"/>
                  <a:gd name="T12" fmla="*/ 89 w 145"/>
                  <a:gd name="T13" fmla="*/ 25 h 191"/>
                  <a:gd name="T14" fmla="*/ 142 w 145"/>
                  <a:gd name="T15" fmla="*/ 10 h 191"/>
                  <a:gd name="T16" fmla="*/ 145 w 145"/>
                  <a:gd name="T17" fmla="*/ 13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91">
                    <a:moveTo>
                      <a:pt x="145" y="13"/>
                    </a:moveTo>
                    <a:cubicBezTo>
                      <a:pt x="127" y="3"/>
                      <a:pt x="109" y="13"/>
                      <a:pt x="95" y="26"/>
                    </a:cubicBezTo>
                    <a:cubicBezTo>
                      <a:pt x="78" y="42"/>
                      <a:pt x="71" y="64"/>
                      <a:pt x="67" y="87"/>
                    </a:cubicBezTo>
                    <a:cubicBezTo>
                      <a:pt x="60" y="124"/>
                      <a:pt x="50" y="182"/>
                      <a:pt x="4" y="191"/>
                    </a:cubicBezTo>
                    <a:cubicBezTo>
                      <a:pt x="3" y="191"/>
                      <a:pt x="1" y="187"/>
                      <a:pt x="0" y="187"/>
                    </a:cubicBezTo>
                    <a:cubicBezTo>
                      <a:pt x="44" y="179"/>
                      <a:pt x="56" y="124"/>
                      <a:pt x="63" y="88"/>
                    </a:cubicBezTo>
                    <a:cubicBezTo>
                      <a:pt x="67" y="65"/>
                      <a:pt x="73" y="43"/>
                      <a:pt x="89" y="25"/>
                    </a:cubicBezTo>
                    <a:cubicBezTo>
                      <a:pt x="103" y="11"/>
                      <a:pt x="123" y="0"/>
                      <a:pt x="142" y="10"/>
                    </a:cubicBezTo>
                    <a:cubicBezTo>
                      <a:pt x="143" y="10"/>
                      <a:pt x="144" y="12"/>
                      <a:pt x="145" y="1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94" name="Freeform 387"/>
              <p:cNvSpPr>
                <a:spLocks/>
              </p:cNvSpPr>
              <p:nvPr/>
            </p:nvSpPr>
            <p:spPr bwMode="auto">
              <a:xfrm>
                <a:off x="2177" y="574"/>
                <a:ext cx="71" cy="52"/>
              </a:xfrm>
              <a:custGeom>
                <a:avLst/>
                <a:gdLst>
                  <a:gd name="T0" fmla="*/ 30 w 30"/>
                  <a:gd name="T1" fmla="*/ 20 h 22"/>
                  <a:gd name="T2" fmla="*/ 26 w 30"/>
                  <a:gd name="T3" fmla="*/ 21 h 22"/>
                  <a:gd name="T4" fmla="*/ 19 w 30"/>
                  <a:gd name="T5" fmla="*/ 20 h 22"/>
                  <a:gd name="T6" fmla="*/ 11 w 30"/>
                  <a:gd name="T7" fmla="*/ 9 h 22"/>
                  <a:gd name="T8" fmla="*/ 9 w 30"/>
                  <a:gd name="T9" fmla="*/ 5 h 22"/>
                  <a:gd name="T10" fmla="*/ 7 w 30"/>
                  <a:gd name="T11" fmla="*/ 2 h 22"/>
                  <a:gd name="T12" fmla="*/ 2 w 30"/>
                  <a:gd name="T13" fmla="*/ 1 h 22"/>
                  <a:gd name="T14" fmla="*/ 0 w 30"/>
                  <a:gd name="T15" fmla="*/ 1 h 22"/>
                  <a:gd name="T16" fmla="*/ 2 w 30"/>
                  <a:gd name="T17" fmla="*/ 1 h 22"/>
                  <a:gd name="T18" fmla="*/ 8 w 30"/>
                  <a:gd name="T19" fmla="*/ 3 h 22"/>
                  <a:gd name="T20" fmla="*/ 15 w 30"/>
                  <a:gd name="T21" fmla="*/ 15 h 22"/>
                  <a:gd name="T22" fmla="*/ 20 w 30"/>
                  <a:gd name="T23" fmla="*/ 20 h 22"/>
                  <a:gd name="T24" fmla="*/ 25 w 30"/>
                  <a:gd name="T25" fmla="*/ 21 h 22"/>
                  <a:gd name="T26" fmla="*/ 30 w 30"/>
                  <a:gd name="T27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22">
                    <a:moveTo>
                      <a:pt x="30" y="20"/>
                    </a:moveTo>
                    <a:cubicBezTo>
                      <a:pt x="30" y="19"/>
                      <a:pt x="29" y="20"/>
                      <a:pt x="26" y="21"/>
                    </a:cubicBezTo>
                    <a:cubicBezTo>
                      <a:pt x="24" y="21"/>
                      <a:pt x="22" y="22"/>
                      <a:pt x="19" y="20"/>
                    </a:cubicBezTo>
                    <a:cubicBezTo>
                      <a:pt x="16" y="18"/>
                      <a:pt x="14" y="14"/>
                      <a:pt x="11" y="9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2" y="1"/>
                    </a:cubicBezTo>
                    <a:cubicBezTo>
                      <a:pt x="4" y="0"/>
                      <a:pt x="6" y="0"/>
                      <a:pt x="8" y="3"/>
                    </a:cubicBezTo>
                    <a:cubicBezTo>
                      <a:pt x="11" y="5"/>
                      <a:pt x="12" y="10"/>
                      <a:pt x="15" y="15"/>
                    </a:cubicBezTo>
                    <a:cubicBezTo>
                      <a:pt x="17" y="18"/>
                      <a:pt x="19" y="19"/>
                      <a:pt x="20" y="20"/>
                    </a:cubicBezTo>
                    <a:cubicBezTo>
                      <a:pt x="21" y="21"/>
                      <a:pt x="22" y="21"/>
                      <a:pt x="25" y="21"/>
                    </a:cubicBezTo>
                    <a:cubicBezTo>
                      <a:pt x="26" y="21"/>
                      <a:pt x="28" y="20"/>
                      <a:pt x="30" y="2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95" name="Freeform 388"/>
              <p:cNvSpPr>
                <a:spLocks/>
              </p:cNvSpPr>
              <p:nvPr/>
            </p:nvSpPr>
            <p:spPr bwMode="auto">
              <a:xfrm>
                <a:off x="2177" y="574"/>
                <a:ext cx="71" cy="52"/>
              </a:xfrm>
              <a:custGeom>
                <a:avLst/>
                <a:gdLst>
                  <a:gd name="T0" fmla="*/ 30 w 30"/>
                  <a:gd name="T1" fmla="*/ 20 h 22"/>
                  <a:gd name="T2" fmla="*/ 30 w 30"/>
                  <a:gd name="T3" fmla="*/ 20 h 22"/>
                  <a:gd name="T4" fmla="*/ 29 w 30"/>
                  <a:gd name="T5" fmla="*/ 20 h 22"/>
                  <a:gd name="T6" fmla="*/ 19 w 30"/>
                  <a:gd name="T7" fmla="*/ 20 h 22"/>
                  <a:gd name="T8" fmla="*/ 11 w 30"/>
                  <a:gd name="T9" fmla="*/ 9 h 22"/>
                  <a:gd name="T10" fmla="*/ 7 w 30"/>
                  <a:gd name="T11" fmla="*/ 2 h 22"/>
                  <a:gd name="T12" fmla="*/ 2 w 30"/>
                  <a:gd name="T13" fmla="*/ 1 h 22"/>
                  <a:gd name="T14" fmla="*/ 0 w 30"/>
                  <a:gd name="T15" fmla="*/ 1 h 22"/>
                  <a:gd name="T16" fmla="*/ 0 w 30"/>
                  <a:gd name="T17" fmla="*/ 1 h 22"/>
                  <a:gd name="T18" fmla="*/ 0 w 30"/>
                  <a:gd name="T19" fmla="*/ 1 h 22"/>
                  <a:gd name="T20" fmla="*/ 0 w 30"/>
                  <a:gd name="T21" fmla="*/ 1 h 22"/>
                  <a:gd name="T22" fmla="*/ 0 w 30"/>
                  <a:gd name="T23" fmla="*/ 1 h 22"/>
                  <a:gd name="T24" fmla="*/ 0 w 30"/>
                  <a:gd name="T25" fmla="*/ 1 h 22"/>
                  <a:gd name="T26" fmla="*/ 0 w 30"/>
                  <a:gd name="T27" fmla="*/ 1 h 22"/>
                  <a:gd name="T28" fmla="*/ 0 w 30"/>
                  <a:gd name="T29" fmla="*/ 1 h 22"/>
                  <a:gd name="T30" fmla="*/ 0 w 30"/>
                  <a:gd name="T31" fmla="*/ 1 h 22"/>
                  <a:gd name="T32" fmla="*/ 0 w 30"/>
                  <a:gd name="T33" fmla="*/ 1 h 22"/>
                  <a:gd name="T34" fmla="*/ 0 w 30"/>
                  <a:gd name="T35" fmla="*/ 1 h 22"/>
                  <a:gd name="T36" fmla="*/ 0 w 30"/>
                  <a:gd name="T37" fmla="*/ 1 h 22"/>
                  <a:gd name="T38" fmla="*/ 0 w 30"/>
                  <a:gd name="T39" fmla="*/ 1 h 22"/>
                  <a:gd name="T40" fmla="*/ 0 w 30"/>
                  <a:gd name="T41" fmla="*/ 1 h 22"/>
                  <a:gd name="T42" fmla="*/ 0 w 30"/>
                  <a:gd name="T43" fmla="*/ 1 h 22"/>
                  <a:gd name="T44" fmla="*/ 0 w 30"/>
                  <a:gd name="T45" fmla="*/ 1 h 22"/>
                  <a:gd name="T46" fmla="*/ 0 w 30"/>
                  <a:gd name="T47" fmla="*/ 1 h 22"/>
                  <a:gd name="T48" fmla="*/ 0 w 30"/>
                  <a:gd name="T49" fmla="*/ 1 h 22"/>
                  <a:gd name="T50" fmla="*/ 0 w 30"/>
                  <a:gd name="T51" fmla="*/ 1 h 22"/>
                  <a:gd name="T52" fmla="*/ 0 w 30"/>
                  <a:gd name="T53" fmla="*/ 1 h 22"/>
                  <a:gd name="T54" fmla="*/ 0 w 30"/>
                  <a:gd name="T55" fmla="*/ 1 h 22"/>
                  <a:gd name="T56" fmla="*/ 0 w 30"/>
                  <a:gd name="T57" fmla="*/ 1 h 22"/>
                  <a:gd name="T58" fmla="*/ 7 w 30"/>
                  <a:gd name="T59" fmla="*/ 1 h 22"/>
                  <a:gd name="T60" fmla="*/ 15 w 30"/>
                  <a:gd name="T61" fmla="*/ 15 h 22"/>
                  <a:gd name="T62" fmla="*/ 20 w 30"/>
                  <a:gd name="T63" fmla="*/ 20 h 22"/>
                  <a:gd name="T64" fmla="*/ 20 w 30"/>
                  <a:gd name="T65" fmla="*/ 20 h 22"/>
                  <a:gd name="T66" fmla="*/ 30 w 30"/>
                  <a:gd name="T67" fmla="*/ 20 h 22"/>
                  <a:gd name="T68" fmla="*/ 30 w 30"/>
                  <a:gd name="T69" fmla="*/ 20 h 22"/>
                  <a:gd name="T70" fmla="*/ 30 w 30"/>
                  <a:gd name="T71" fmla="*/ 20 h 22"/>
                  <a:gd name="T72" fmla="*/ 20 w 30"/>
                  <a:gd name="T73" fmla="*/ 20 h 22"/>
                  <a:gd name="T74" fmla="*/ 20 w 30"/>
                  <a:gd name="T75" fmla="*/ 20 h 22"/>
                  <a:gd name="T76" fmla="*/ 15 w 30"/>
                  <a:gd name="T77" fmla="*/ 15 h 22"/>
                  <a:gd name="T78" fmla="*/ 7 w 30"/>
                  <a:gd name="T79" fmla="*/ 1 h 22"/>
                  <a:gd name="T80" fmla="*/ 1 w 30"/>
                  <a:gd name="T81" fmla="*/ 1 h 22"/>
                  <a:gd name="T82" fmla="*/ 0 w 30"/>
                  <a:gd name="T83" fmla="*/ 1 h 22"/>
                  <a:gd name="T84" fmla="*/ 0 w 30"/>
                  <a:gd name="T85" fmla="*/ 1 h 22"/>
                  <a:gd name="T86" fmla="*/ 0 w 30"/>
                  <a:gd name="T87" fmla="*/ 1 h 22"/>
                  <a:gd name="T88" fmla="*/ 0 w 30"/>
                  <a:gd name="T89" fmla="*/ 1 h 22"/>
                  <a:gd name="T90" fmla="*/ 0 w 30"/>
                  <a:gd name="T91" fmla="*/ 1 h 22"/>
                  <a:gd name="T92" fmla="*/ 2 w 30"/>
                  <a:gd name="T93" fmla="*/ 1 h 22"/>
                  <a:gd name="T94" fmla="*/ 7 w 30"/>
                  <a:gd name="T95" fmla="*/ 2 h 22"/>
                  <a:gd name="T96" fmla="*/ 11 w 30"/>
                  <a:gd name="T97" fmla="*/ 9 h 22"/>
                  <a:gd name="T98" fmla="*/ 19 w 30"/>
                  <a:gd name="T99" fmla="*/ 20 h 22"/>
                  <a:gd name="T100" fmla="*/ 29 w 30"/>
                  <a:gd name="T101" fmla="*/ 20 h 22"/>
                  <a:gd name="T102" fmla="*/ 30 w 30"/>
                  <a:gd name="T103" fmla="*/ 20 h 22"/>
                  <a:gd name="T104" fmla="*/ 30 w 30"/>
                  <a:gd name="T105" fmla="*/ 20 h 22"/>
                  <a:gd name="T106" fmla="*/ 30 w 30"/>
                  <a:gd name="T107" fmla="*/ 20 h 22"/>
                  <a:gd name="T108" fmla="*/ 30 w 30"/>
                  <a:gd name="T109" fmla="*/ 20 h 22"/>
                  <a:gd name="T110" fmla="*/ 30 w 30"/>
                  <a:gd name="T111" fmla="*/ 20 h 22"/>
                  <a:gd name="T112" fmla="*/ 30 w 30"/>
                  <a:gd name="T113" fmla="*/ 20 h 22"/>
                  <a:gd name="T114" fmla="*/ 30 w 30"/>
                  <a:gd name="T115" fmla="*/ 20 h 22"/>
                  <a:gd name="T116" fmla="*/ 30 w 30"/>
                  <a:gd name="T117" fmla="*/ 20 h 22"/>
                  <a:gd name="T118" fmla="*/ 30 w 30"/>
                  <a:gd name="T119" fmla="*/ 20 h 22"/>
                  <a:gd name="T120" fmla="*/ 30 w 30"/>
                  <a:gd name="T121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0" h="22">
                    <a:moveTo>
                      <a:pt x="30" y="20"/>
                    </a:move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29" y="20"/>
                      <a:pt x="29" y="20"/>
                    </a:cubicBezTo>
                    <a:cubicBezTo>
                      <a:pt x="28" y="20"/>
                      <a:pt x="27" y="21"/>
                      <a:pt x="26" y="21"/>
                    </a:cubicBezTo>
                    <a:cubicBezTo>
                      <a:pt x="24" y="21"/>
                      <a:pt x="22" y="22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6" y="18"/>
                      <a:pt x="14" y="14"/>
                      <a:pt x="11" y="9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7" y="2"/>
                      <a:pt x="8" y="2"/>
                      <a:pt x="8" y="3"/>
                    </a:cubicBezTo>
                    <a:cubicBezTo>
                      <a:pt x="11" y="5"/>
                      <a:pt x="12" y="10"/>
                      <a:pt x="15" y="15"/>
                    </a:cubicBezTo>
                    <a:cubicBezTo>
                      <a:pt x="17" y="18"/>
                      <a:pt x="18" y="19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1"/>
                      <a:pt x="22" y="21"/>
                      <a:pt x="25" y="21"/>
                    </a:cubicBezTo>
                    <a:cubicBezTo>
                      <a:pt x="26" y="21"/>
                      <a:pt x="28" y="21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20"/>
                      <a:pt x="26" y="21"/>
                      <a:pt x="25" y="21"/>
                    </a:cubicBezTo>
                    <a:cubicBezTo>
                      <a:pt x="22" y="21"/>
                      <a:pt x="21" y="21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7" y="18"/>
                      <a:pt x="15" y="15"/>
                    </a:cubicBezTo>
                    <a:cubicBezTo>
                      <a:pt x="12" y="10"/>
                      <a:pt x="11" y="5"/>
                      <a:pt x="8" y="3"/>
                    </a:cubicBezTo>
                    <a:cubicBezTo>
                      <a:pt x="8" y="2"/>
                      <a:pt x="7" y="2"/>
                      <a:pt x="7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1"/>
                    </a:cubicBezTo>
                    <a:cubicBezTo>
                      <a:pt x="3" y="1"/>
                      <a:pt x="5" y="1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8" y="3"/>
                      <a:pt x="9" y="5"/>
                    </a:cubicBezTo>
                    <a:cubicBezTo>
                      <a:pt x="10" y="6"/>
                      <a:pt x="11" y="7"/>
                      <a:pt x="11" y="9"/>
                    </a:cubicBezTo>
                    <a:cubicBezTo>
                      <a:pt x="14" y="14"/>
                      <a:pt x="16" y="18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2" y="22"/>
                      <a:pt x="24" y="22"/>
                      <a:pt x="26" y="21"/>
                    </a:cubicBezTo>
                    <a:cubicBezTo>
                      <a:pt x="28" y="21"/>
                      <a:pt x="29" y="20"/>
                      <a:pt x="29" y="20"/>
                    </a:cubicBezTo>
                    <a:cubicBezTo>
                      <a:pt x="29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96" name="Freeform 389"/>
              <p:cNvSpPr>
                <a:spLocks/>
              </p:cNvSpPr>
              <p:nvPr/>
            </p:nvSpPr>
            <p:spPr bwMode="auto">
              <a:xfrm>
                <a:off x="2212" y="603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1 h 3"/>
                  <a:gd name="T4" fmla="*/ 1 w 2"/>
                  <a:gd name="T5" fmla="*/ 1 h 3"/>
                  <a:gd name="T6" fmla="*/ 2 w 2"/>
                  <a:gd name="T7" fmla="*/ 2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97" name="Freeform 390"/>
              <p:cNvSpPr>
                <a:spLocks/>
              </p:cNvSpPr>
              <p:nvPr/>
            </p:nvSpPr>
            <p:spPr bwMode="auto">
              <a:xfrm>
                <a:off x="2212" y="603"/>
                <a:ext cx="5" cy="7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1 h 3"/>
                  <a:gd name="T8" fmla="*/ 1 w 2"/>
                  <a:gd name="T9" fmla="*/ 1 h 3"/>
                  <a:gd name="T10" fmla="*/ 1 w 2"/>
                  <a:gd name="T11" fmla="*/ 1 h 3"/>
                  <a:gd name="T12" fmla="*/ 2 w 2"/>
                  <a:gd name="T13" fmla="*/ 1 h 3"/>
                  <a:gd name="T14" fmla="*/ 2 w 2"/>
                  <a:gd name="T15" fmla="*/ 2 h 3"/>
                  <a:gd name="T16" fmla="*/ 2 w 2"/>
                  <a:gd name="T17" fmla="*/ 3 h 3"/>
                  <a:gd name="T18" fmla="*/ 1 w 2"/>
                  <a:gd name="T19" fmla="*/ 3 h 3"/>
                  <a:gd name="T20" fmla="*/ 1 w 2"/>
                  <a:gd name="T21" fmla="*/ 3 h 3"/>
                  <a:gd name="T22" fmla="*/ 1 w 2"/>
                  <a:gd name="T23" fmla="*/ 3 h 3"/>
                  <a:gd name="T24" fmla="*/ 2 w 2"/>
                  <a:gd name="T25" fmla="*/ 3 h 3"/>
                  <a:gd name="T26" fmla="*/ 2 w 2"/>
                  <a:gd name="T27" fmla="*/ 2 h 3"/>
                  <a:gd name="T28" fmla="*/ 2 w 2"/>
                  <a:gd name="T29" fmla="*/ 1 h 3"/>
                  <a:gd name="T30" fmla="*/ 1 w 2"/>
                  <a:gd name="T31" fmla="*/ 1 h 3"/>
                  <a:gd name="T32" fmla="*/ 1 w 2"/>
                  <a:gd name="T33" fmla="*/ 1 h 3"/>
                  <a:gd name="T34" fmla="*/ 0 w 2"/>
                  <a:gd name="T35" fmla="*/ 1 h 3"/>
                  <a:gd name="T36" fmla="*/ 0 w 2"/>
                  <a:gd name="T37" fmla="*/ 2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98" name="Freeform 391"/>
              <p:cNvSpPr>
                <a:spLocks/>
              </p:cNvSpPr>
              <p:nvPr/>
            </p:nvSpPr>
            <p:spPr bwMode="auto">
              <a:xfrm>
                <a:off x="2217" y="610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699" name="Freeform 392"/>
              <p:cNvSpPr>
                <a:spLocks/>
              </p:cNvSpPr>
              <p:nvPr/>
            </p:nvSpPr>
            <p:spPr bwMode="auto">
              <a:xfrm>
                <a:off x="2217" y="610"/>
                <a:ext cx="5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1 w 2"/>
                  <a:gd name="T9" fmla="*/ 0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1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1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1 w 2"/>
                  <a:gd name="T33" fmla="*/ 0 h 2"/>
                  <a:gd name="T34" fmla="*/ 0 w 2"/>
                  <a:gd name="T35" fmla="*/ 1 h 2"/>
                  <a:gd name="T36" fmla="*/ 0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00" name="Freeform 393"/>
              <p:cNvSpPr>
                <a:spLocks/>
              </p:cNvSpPr>
              <p:nvPr/>
            </p:nvSpPr>
            <p:spPr bwMode="auto">
              <a:xfrm>
                <a:off x="2227" y="617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01" name="Freeform 394"/>
              <p:cNvSpPr>
                <a:spLocks/>
              </p:cNvSpPr>
              <p:nvPr/>
            </p:nvSpPr>
            <p:spPr bwMode="auto">
              <a:xfrm>
                <a:off x="2227" y="617"/>
                <a:ext cx="4" cy="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1 w 2"/>
                  <a:gd name="T9" fmla="*/ 0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1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1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1 w 2"/>
                  <a:gd name="T33" fmla="*/ 0 h 2"/>
                  <a:gd name="T34" fmla="*/ 0 w 2"/>
                  <a:gd name="T35" fmla="*/ 1 h 2"/>
                  <a:gd name="T36" fmla="*/ 0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02" name="Freeform 395"/>
              <p:cNvSpPr>
                <a:spLocks/>
              </p:cNvSpPr>
              <p:nvPr/>
            </p:nvSpPr>
            <p:spPr bwMode="auto">
              <a:xfrm>
                <a:off x="2222" y="615"/>
                <a:ext cx="5" cy="4"/>
              </a:xfrm>
              <a:custGeom>
                <a:avLst/>
                <a:gdLst>
                  <a:gd name="T0" fmla="*/ 1 w 2"/>
                  <a:gd name="T1" fmla="*/ 2 h 2"/>
                  <a:gd name="T2" fmla="*/ 0 w 2"/>
                  <a:gd name="T3" fmla="*/ 1 h 2"/>
                  <a:gd name="T4" fmla="*/ 1 w 2"/>
                  <a:gd name="T5" fmla="*/ 0 h 2"/>
                  <a:gd name="T6" fmla="*/ 2 w 2"/>
                  <a:gd name="T7" fmla="*/ 1 h 2"/>
                  <a:gd name="T8" fmla="*/ 1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03" name="Freeform 396"/>
              <p:cNvSpPr>
                <a:spLocks/>
              </p:cNvSpPr>
              <p:nvPr/>
            </p:nvSpPr>
            <p:spPr bwMode="auto">
              <a:xfrm>
                <a:off x="2222" y="615"/>
                <a:ext cx="5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1 w 2"/>
                  <a:gd name="T9" fmla="*/ 0 h 2"/>
                  <a:gd name="T10" fmla="*/ 1 w 2"/>
                  <a:gd name="T11" fmla="*/ 0 h 2"/>
                  <a:gd name="T12" fmla="*/ 2 w 2"/>
                  <a:gd name="T13" fmla="*/ 0 h 2"/>
                  <a:gd name="T14" fmla="*/ 2 w 2"/>
                  <a:gd name="T15" fmla="*/ 1 h 2"/>
                  <a:gd name="T16" fmla="*/ 1 w 2"/>
                  <a:gd name="T17" fmla="*/ 2 h 2"/>
                  <a:gd name="T18" fmla="*/ 1 w 2"/>
                  <a:gd name="T19" fmla="*/ 2 h 2"/>
                  <a:gd name="T20" fmla="*/ 1 w 2"/>
                  <a:gd name="T21" fmla="*/ 2 h 2"/>
                  <a:gd name="T22" fmla="*/ 1 w 2"/>
                  <a:gd name="T23" fmla="*/ 2 h 2"/>
                  <a:gd name="T24" fmla="*/ 1 w 2"/>
                  <a:gd name="T25" fmla="*/ 2 h 2"/>
                  <a:gd name="T26" fmla="*/ 2 w 2"/>
                  <a:gd name="T27" fmla="*/ 1 h 2"/>
                  <a:gd name="T28" fmla="*/ 2 w 2"/>
                  <a:gd name="T29" fmla="*/ 0 h 2"/>
                  <a:gd name="T30" fmla="*/ 1 w 2"/>
                  <a:gd name="T31" fmla="*/ 0 h 2"/>
                  <a:gd name="T32" fmla="*/ 1 w 2"/>
                  <a:gd name="T33" fmla="*/ 0 h 2"/>
                  <a:gd name="T34" fmla="*/ 0 w 2"/>
                  <a:gd name="T35" fmla="*/ 1 h 2"/>
                  <a:gd name="T36" fmla="*/ 0 w 2"/>
                  <a:gd name="T37" fmla="*/ 2 h 2"/>
                  <a:gd name="T38" fmla="*/ 1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04" name="Freeform 397"/>
              <p:cNvSpPr>
                <a:spLocks/>
              </p:cNvSpPr>
              <p:nvPr/>
            </p:nvSpPr>
            <p:spPr bwMode="auto">
              <a:xfrm>
                <a:off x="2234" y="61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05" name="Freeform 398"/>
              <p:cNvSpPr>
                <a:spLocks/>
              </p:cNvSpPr>
              <p:nvPr/>
            </p:nvSpPr>
            <p:spPr bwMode="auto">
              <a:xfrm>
                <a:off x="2234" y="61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1 w 1"/>
                  <a:gd name="T13" fmla="*/ 0 h 1"/>
                  <a:gd name="T14" fmla="*/ 1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0 w 1"/>
                  <a:gd name="T25" fmla="*/ 1 h 1"/>
                  <a:gd name="T26" fmla="*/ 1 w 1"/>
                  <a:gd name="T27" fmla="*/ 1 h 1"/>
                  <a:gd name="T28" fmla="*/ 1 w 1"/>
                  <a:gd name="T29" fmla="*/ 0 h 1"/>
                  <a:gd name="T30" fmla="*/ 0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06" name="Freeform 399"/>
              <p:cNvSpPr>
                <a:spLocks/>
              </p:cNvSpPr>
              <p:nvPr/>
            </p:nvSpPr>
            <p:spPr bwMode="auto">
              <a:xfrm>
                <a:off x="2236" y="619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07" name="Freeform 400"/>
              <p:cNvSpPr>
                <a:spLocks/>
              </p:cNvSpPr>
              <p:nvPr/>
            </p:nvSpPr>
            <p:spPr bwMode="auto">
              <a:xfrm>
                <a:off x="2236" y="619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  <a:gd name="T32" fmla="*/ 1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08" name="Freeform 401"/>
              <p:cNvSpPr>
                <a:spLocks/>
              </p:cNvSpPr>
              <p:nvPr/>
            </p:nvSpPr>
            <p:spPr bwMode="auto">
              <a:xfrm>
                <a:off x="2241" y="61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09" name="Freeform 402"/>
              <p:cNvSpPr>
                <a:spLocks/>
              </p:cNvSpPr>
              <p:nvPr/>
            </p:nvSpPr>
            <p:spPr bwMode="auto">
              <a:xfrm>
                <a:off x="2241" y="61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  <a:gd name="T26" fmla="*/ 1 w 1"/>
                  <a:gd name="T27" fmla="*/ 1 h 1"/>
                  <a:gd name="T28" fmla="*/ 1 w 1"/>
                  <a:gd name="T29" fmla="*/ 1 h 1"/>
                  <a:gd name="T30" fmla="*/ 0 w 1"/>
                  <a:gd name="T31" fmla="*/ 0 h 1"/>
                  <a:gd name="T32" fmla="*/ 0 w 1"/>
                  <a:gd name="T33" fmla="*/ 1 h 1"/>
                  <a:gd name="T34" fmla="*/ 0 w 1"/>
                  <a:gd name="T35" fmla="*/ 1 h 1"/>
                  <a:gd name="T36" fmla="*/ 0 w 1"/>
                  <a:gd name="T37" fmla="*/ 1 h 1"/>
                  <a:gd name="T38" fmla="*/ 0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10" name="Freeform 403"/>
              <p:cNvSpPr>
                <a:spLocks/>
              </p:cNvSpPr>
              <p:nvPr/>
            </p:nvSpPr>
            <p:spPr bwMode="auto">
              <a:xfrm>
                <a:off x="2208" y="598"/>
                <a:ext cx="7" cy="5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1 h 2"/>
                  <a:gd name="T4" fmla="*/ 2 w 3"/>
                  <a:gd name="T5" fmla="*/ 0 h 2"/>
                  <a:gd name="T6" fmla="*/ 2 w 3"/>
                  <a:gd name="T7" fmla="*/ 1 h 2"/>
                  <a:gd name="T8" fmla="*/ 1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11" name="Freeform 404"/>
              <p:cNvSpPr>
                <a:spLocks/>
              </p:cNvSpPr>
              <p:nvPr/>
            </p:nvSpPr>
            <p:spPr bwMode="auto">
              <a:xfrm>
                <a:off x="2210" y="598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0 w 2"/>
                  <a:gd name="T5" fmla="*/ 1 h 2"/>
                  <a:gd name="T6" fmla="*/ 0 w 2"/>
                  <a:gd name="T7" fmla="*/ 1 h 2"/>
                  <a:gd name="T8" fmla="*/ 0 w 2"/>
                  <a:gd name="T9" fmla="*/ 0 h 2"/>
                  <a:gd name="T10" fmla="*/ 1 w 2"/>
                  <a:gd name="T11" fmla="*/ 0 h 2"/>
                  <a:gd name="T12" fmla="*/ 1 w 2"/>
                  <a:gd name="T13" fmla="*/ 1 h 2"/>
                  <a:gd name="T14" fmla="*/ 1 w 2"/>
                  <a:gd name="T15" fmla="*/ 1 h 2"/>
                  <a:gd name="T16" fmla="*/ 1 w 2"/>
                  <a:gd name="T17" fmla="*/ 2 h 2"/>
                  <a:gd name="T18" fmla="*/ 0 w 2"/>
                  <a:gd name="T19" fmla="*/ 2 h 2"/>
                  <a:gd name="T20" fmla="*/ 0 w 2"/>
                  <a:gd name="T21" fmla="*/ 2 h 2"/>
                  <a:gd name="T22" fmla="*/ 0 w 2"/>
                  <a:gd name="T23" fmla="*/ 2 h 2"/>
                  <a:gd name="T24" fmla="*/ 1 w 2"/>
                  <a:gd name="T25" fmla="*/ 2 h 2"/>
                  <a:gd name="T26" fmla="*/ 1 w 2"/>
                  <a:gd name="T27" fmla="*/ 1 h 2"/>
                  <a:gd name="T28" fmla="*/ 1 w 2"/>
                  <a:gd name="T29" fmla="*/ 1 h 2"/>
                  <a:gd name="T30" fmla="*/ 1 w 2"/>
                  <a:gd name="T31" fmla="*/ 0 h 2"/>
                  <a:gd name="T32" fmla="*/ 0 w 2"/>
                  <a:gd name="T33" fmla="*/ 0 h 2"/>
                  <a:gd name="T34" fmla="*/ 0 w 2"/>
                  <a:gd name="T35" fmla="*/ 1 h 2"/>
                  <a:gd name="T36" fmla="*/ 0 w 2"/>
                  <a:gd name="T37" fmla="*/ 1 h 2"/>
                  <a:gd name="T38" fmla="*/ 0 w 2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12" name="Freeform 405"/>
              <p:cNvSpPr>
                <a:spLocks/>
              </p:cNvSpPr>
              <p:nvPr/>
            </p:nvSpPr>
            <p:spPr bwMode="auto">
              <a:xfrm>
                <a:off x="2243" y="617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13" name="Freeform 406"/>
              <p:cNvSpPr>
                <a:spLocks/>
              </p:cNvSpPr>
              <p:nvPr/>
            </p:nvSpPr>
            <p:spPr bwMode="auto">
              <a:xfrm>
                <a:off x="2243" y="617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1 h 1"/>
                  <a:gd name="T18" fmla="*/ 1 w 1"/>
                  <a:gd name="T19" fmla="*/ 1 h 1"/>
                  <a:gd name="T20" fmla="*/ 1 w 1"/>
                  <a:gd name="T21" fmla="*/ 1 h 1"/>
                  <a:gd name="T22" fmla="*/ 1 w 1"/>
                  <a:gd name="T23" fmla="*/ 1 h 1"/>
                  <a:gd name="T24" fmla="*/ 1 w 1"/>
                  <a:gd name="T25" fmla="*/ 1 h 1"/>
                  <a:gd name="T26" fmla="*/ 1 w 1"/>
                  <a:gd name="T27" fmla="*/ 0 h 1"/>
                  <a:gd name="T28" fmla="*/ 1 w 1"/>
                  <a:gd name="T29" fmla="*/ 0 h 1"/>
                  <a:gd name="T30" fmla="*/ 1 w 1"/>
                  <a:gd name="T31" fmla="*/ 0 h 1"/>
                  <a:gd name="T32" fmla="*/ 0 w 1"/>
                  <a:gd name="T33" fmla="*/ 0 h 1"/>
                  <a:gd name="T34" fmla="*/ 0 w 1"/>
                  <a:gd name="T35" fmla="*/ 0 h 1"/>
                  <a:gd name="T36" fmla="*/ 0 w 1"/>
                  <a:gd name="T37" fmla="*/ 1 h 1"/>
                  <a:gd name="T38" fmla="*/ 1 w 1"/>
                  <a:gd name="T3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14" name="Freeform 407"/>
              <p:cNvSpPr>
                <a:spLocks/>
              </p:cNvSpPr>
              <p:nvPr/>
            </p:nvSpPr>
            <p:spPr bwMode="auto">
              <a:xfrm>
                <a:off x="2203" y="584"/>
                <a:ext cx="5" cy="7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2 h 3"/>
                  <a:gd name="T4" fmla="*/ 1 w 2"/>
                  <a:gd name="T5" fmla="*/ 3 h 3"/>
                  <a:gd name="T6" fmla="*/ 0 w 2"/>
                  <a:gd name="T7" fmla="*/ 1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15" name="Freeform 408"/>
              <p:cNvSpPr>
                <a:spLocks/>
              </p:cNvSpPr>
              <p:nvPr/>
            </p:nvSpPr>
            <p:spPr bwMode="auto">
              <a:xfrm>
                <a:off x="2203" y="586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1 h 2"/>
                  <a:gd name="T8" fmla="*/ 2 w 2"/>
                  <a:gd name="T9" fmla="*/ 2 h 2"/>
                  <a:gd name="T10" fmla="*/ 1 w 2"/>
                  <a:gd name="T11" fmla="*/ 2 h 2"/>
                  <a:gd name="T12" fmla="*/ 0 w 2"/>
                  <a:gd name="T13" fmla="*/ 1 h 2"/>
                  <a:gd name="T14" fmla="*/ 0 w 2"/>
                  <a:gd name="T15" fmla="*/ 0 h 2"/>
                  <a:gd name="T16" fmla="*/ 1 w 2"/>
                  <a:gd name="T17" fmla="*/ 0 h 2"/>
                  <a:gd name="T18" fmla="*/ 2 w 2"/>
                  <a:gd name="T19" fmla="*/ 0 h 2"/>
                  <a:gd name="T20" fmla="*/ 2 w 2"/>
                  <a:gd name="T21" fmla="*/ 0 h 2"/>
                  <a:gd name="T22" fmla="*/ 2 w 2"/>
                  <a:gd name="T23" fmla="*/ 0 h 2"/>
                  <a:gd name="T24" fmla="*/ 1 w 2"/>
                  <a:gd name="T25" fmla="*/ 0 h 2"/>
                  <a:gd name="T26" fmla="*/ 0 w 2"/>
                  <a:gd name="T27" fmla="*/ 0 h 2"/>
                  <a:gd name="T28" fmla="*/ 0 w 2"/>
                  <a:gd name="T29" fmla="*/ 1 h 2"/>
                  <a:gd name="T30" fmla="*/ 1 w 2"/>
                  <a:gd name="T31" fmla="*/ 2 h 2"/>
                  <a:gd name="T32" fmla="*/ 2 w 2"/>
                  <a:gd name="T33" fmla="*/ 2 h 2"/>
                  <a:gd name="T34" fmla="*/ 2 w 2"/>
                  <a:gd name="T35" fmla="*/ 1 h 2"/>
                  <a:gd name="T36" fmla="*/ 2 w 2"/>
                  <a:gd name="T37" fmla="*/ 0 h 2"/>
                  <a:gd name="T38" fmla="*/ 2 w 2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16" name="Freeform 409"/>
              <p:cNvSpPr>
                <a:spLocks/>
              </p:cNvSpPr>
              <p:nvPr/>
            </p:nvSpPr>
            <p:spPr bwMode="auto">
              <a:xfrm>
                <a:off x="2201" y="579"/>
                <a:ext cx="4" cy="5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1 h 2"/>
                  <a:gd name="T8" fmla="*/ 1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2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17" name="Freeform 410"/>
              <p:cNvSpPr>
                <a:spLocks/>
              </p:cNvSpPr>
              <p:nvPr/>
            </p:nvSpPr>
            <p:spPr bwMode="auto">
              <a:xfrm>
                <a:off x="2201" y="579"/>
                <a:ext cx="4" cy="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2 w 2"/>
                  <a:gd name="T5" fmla="*/ 1 h 2"/>
                  <a:gd name="T6" fmla="*/ 2 w 2"/>
                  <a:gd name="T7" fmla="*/ 2 h 2"/>
                  <a:gd name="T8" fmla="*/ 1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1 h 2"/>
                  <a:gd name="T16" fmla="*/ 0 w 2"/>
                  <a:gd name="T17" fmla="*/ 0 h 2"/>
                  <a:gd name="T18" fmla="*/ 1 w 2"/>
                  <a:gd name="T19" fmla="*/ 0 h 2"/>
                  <a:gd name="T20" fmla="*/ 1 w 2"/>
                  <a:gd name="T21" fmla="*/ 0 h 2"/>
                  <a:gd name="T22" fmla="*/ 1 w 2"/>
                  <a:gd name="T23" fmla="*/ 0 h 2"/>
                  <a:gd name="T24" fmla="*/ 0 w 2"/>
                  <a:gd name="T25" fmla="*/ 0 h 2"/>
                  <a:gd name="T26" fmla="*/ 0 w 2"/>
                  <a:gd name="T27" fmla="*/ 1 h 2"/>
                  <a:gd name="T28" fmla="*/ 0 w 2"/>
                  <a:gd name="T29" fmla="*/ 2 h 2"/>
                  <a:gd name="T30" fmla="*/ 0 w 2"/>
                  <a:gd name="T31" fmla="*/ 2 h 2"/>
                  <a:gd name="T32" fmla="*/ 1 w 2"/>
                  <a:gd name="T33" fmla="*/ 2 h 2"/>
                  <a:gd name="T34" fmla="*/ 2 w 2"/>
                  <a:gd name="T35" fmla="*/ 2 h 2"/>
                  <a:gd name="T36" fmla="*/ 2 w 2"/>
                  <a:gd name="T37" fmla="*/ 1 h 2"/>
                  <a:gd name="T38" fmla="*/ 1 w 2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18" name="Freeform 411"/>
              <p:cNvSpPr>
                <a:spLocks/>
              </p:cNvSpPr>
              <p:nvPr/>
            </p:nvSpPr>
            <p:spPr bwMode="auto">
              <a:xfrm>
                <a:off x="2191" y="572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19" name="Freeform 412"/>
              <p:cNvSpPr>
                <a:spLocks/>
              </p:cNvSpPr>
              <p:nvPr/>
            </p:nvSpPr>
            <p:spPr bwMode="auto">
              <a:xfrm>
                <a:off x="2191" y="572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1 h 2"/>
                  <a:gd name="T6" fmla="*/ 2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0 w 2"/>
                  <a:gd name="T13" fmla="*/ 1 h 2"/>
                  <a:gd name="T14" fmla="*/ 1 w 2"/>
                  <a:gd name="T15" fmla="*/ 1 h 2"/>
                  <a:gd name="T16" fmla="*/ 1 w 2"/>
                  <a:gd name="T17" fmla="*/ 0 h 2"/>
                  <a:gd name="T18" fmla="*/ 2 w 2"/>
                  <a:gd name="T19" fmla="*/ 0 h 2"/>
                  <a:gd name="T20" fmla="*/ 2 w 2"/>
                  <a:gd name="T21" fmla="*/ 0 h 2"/>
                  <a:gd name="T22" fmla="*/ 2 w 2"/>
                  <a:gd name="T23" fmla="*/ 0 h 2"/>
                  <a:gd name="T24" fmla="*/ 1 w 2"/>
                  <a:gd name="T25" fmla="*/ 0 h 2"/>
                  <a:gd name="T26" fmla="*/ 1 w 2"/>
                  <a:gd name="T27" fmla="*/ 1 h 2"/>
                  <a:gd name="T28" fmla="*/ 0 w 2"/>
                  <a:gd name="T29" fmla="*/ 1 h 2"/>
                  <a:gd name="T30" fmla="*/ 1 w 2"/>
                  <a:gd name="T31" fmla="*/ 2 h 2"/>
                  <a:gd name="T32" fmla="*/ 1 w 2"/>
                  <a:gd name="T33" fmla="*/ 2 h 2"/>
                  <a:gd name="T34" fmla="*/ 2 w 2"/>
                  <a:gd name="T35" fmla="*/ 1 h 2"/>
                  <a:gd name="T36" fmla="*/ 2 w 2"/>
                  <a:gd name="T37" fmla="*/ 1 h 2"/>
                  <a:gd name="T38" fmla="*/ 2 w 2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20" name="Freeform 413"/>
              <p:cNvSpPr>
                <a:spLocks/>
              </p:cNvSpPr>
              <p:nvPr/>
            </p:nvSpPr>
            <p:spPr bwMode="auto">
              <a:xfrm>
                <a:off x="2196" y="574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1 w 2"/>
                  <a:gd name="T5" fmla="*/ 2 h 2"/>
                  <a:gd name="T6" fmla="*/ 0 w 2"/>
                  <a:gd name="T7" fmla="*/ 1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21" name="Freeform 414"/>
              <p:cNvSpPr>
                <a:spLocks/>
              </p:cNvSpPr>
              <p:nvPr/>
            </p:nvSpPr>
            <p:spPr bwMode="auto">
              <a:xfrm>
                <a:off x="2196" y="574"/>
                <a:ext cx="5" cy="5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1 h 2"/>
                  <a:gd name="T6" fmla="*/ 2 w 2"/>
                  <a:gd name="T7" fmla="*/ 2 h 2"/>
                  <a:gd name="T8" fmla="*/ 1 w 2"/>
                  <a:gd name="T9" fmla="*/ 2 h 2"/>
                  <a:gd name="T10" fmla="*/ 1 w 2"/>
                  <a:gd name="T11" fmla="*/ 2 h 2"/>
                  <a:gd name="T12" fmla="*/ 0 w 2"/>
                  <a:gd name="T13" fmla="*/ 2 h 2"/>
                  <a:gd name="T14" fmla="*/ 0 w 2"/>
                  <a:gd name="T15" fmla="*/ 1 h 2"/>
                  <a:gd name="T16" fmla="*/ 1 w 2"/>
                  <a:gd name="T17" fmla="*/ 1 h 2"/>
                  <a:gd name="T18" fmla="*/ 2 w 2"/>
                  <a:gd name="T19" fmla="*/ 0 h 2"/>
                  <a:gd name="T20" fmla="*/ 2 w 2"/>
                  <a:gd name="T21" fmla="*/ 0 h 2"/>
                  <a:gd name="T22" fmla="*/ 2 w 2"/>
                  <a:gd name="T23" fmla="*/ 0 h 2"/>
                  <a:gd name="T24" fmla="*/ 1 w 2"/>
                  <a:gd name="T25" fmla="*/ 1 h 2"/>
                  <a:gd name="T26" fmla="*/ 0 w 2"/>
                  <a:gd name="T27" fmla="*/ 1 h 2"/>
                  <a:gd name="T28" fmla="*/ 0 w 2"/>
                  <a:gd name="T29" fmla="*/ 2 h 2"/>
                  <a:gd name="T30" fmla="*/ 1 w 2"/>
                  <a:gd name="T31" fmla="*/ 2 h 2"/>
                  <a:gd name="T32" fmla="*/ 1 w 2"/>
                  <a:gd name="T33" fmla="*/ 2 h 2"/>
                  <a:gd name="T34" fmla="*/ 2 w 2"/>
                  <a:gd name="T35" fmla="*/ 2 h 2"/>
                  <a:gd name="T36" fmla="*/ 2 w 2"/>
                  <a:gd name="T37" fmla="*/ 1 h 2"/>
                  <a:gd name="T38" fmla="*/ 2 w 2"/>
                  <a:gd name="T3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22" name="Freeform 415"/>
              <p:cNvSpPr>
                <a:spLocks/>
              </p:cNvSpPr>
              <p:nvPr/>
            </p:nvSpPr>
            <p:spPr bwMode="auto">
              <a:xfrm>
                <a:off x="2189" y="572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23" name="Freeform 416"/>
              <p:cNvSpPr>
                <a:spLocks/>
              </p:cNvSpPr>
              <p:nvPr/>
            </p:nvSpPr>
            <p:spPr bwMode="auto">
              <a:xfrm>
                <a:off x="2189" y="572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0 h 1"/>
                  <a:gd name="T16" fmla="*/ 0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1 h 1"/>
                  <a:gd name="T30" fmla="*/ 0 w 1"/>
                  <a:gd name="T31" fmla="*/ 1 h 1"/>
                  <a:gd name="T32" fmla="*/ 0 w 1"/>
                  <a:gd name="T33" fmla="*/ 1 h 1"/>
                  <a:gd name="T34" fmla="*/ 1 w 1"/>
                  <a:gd name="T35" fmla="*/ 0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24" name="Freeform 417"/>
              <p:cNvSpPr>
                <a:spLocks/>
              </p:cNvSpPr>
              <p:nvPr/>
            </p:nvSpPr>
            <p:spPr bwMode="auto">
              <a:xfrm>
                <a:off x="2184" y="572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25" name="Freeform 418"/>
              <p:cNvSpPr>
                <a:spLocks/>
              </p:cNvSpPr>
              <p:nvPr/>
            </p:nvSpPr>
            <p:spPr bwMode="auto">
              <a:xfrm>
                <a:off x="2184" y="572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0 h 1"/>
                  <a:gd name="T16" fmla="*/ 1 w 1"/>
                  <a:gd name="T17" fmla="*/ 0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  <a:gd name="T24" fmla="*/ 1 w 1"/>
                  <a:gd name="T25" fmla="*/ 0 h 1"/>
                  <a:gd name="T26" fmla="*/ 0 w 1"/>
                  <a:gd name="T27" fmla="*/ 0 h 1"/>
                  <a:gd name="T28" fmla="*/ 0 w 1"/>
                  <a:gd name="T29" fmla="*/ 1 h 1"/>
                  <a:gd name="T30" fmla="*/ 0 w 1"/>
                  <a:gd name="T31" fmla="*/ 1 h 1"/>
                  <a:gd name="T32" fmla="*/ 1 w 1"/>
                  <a:gd name="T33" fmla="*/ 1 h 1"/>
                  <a:gd name="T34" fmla="*/ 1 w 1"/>
                  <a:gd name="T35" fmla="*/ 0 h 1"/>
                  <a:gd name="T36" fmla="*/ 1 w 1"/>
                  <a:gd name="T37" fmla="*/ 0 h 1"/>
                  <a:gd name="T38" fmla="*/ 1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26" name="Freeform 419"/>
              <p:cNvSpPr>
                <a:spLocks/>
              </p:cNvSpPr>
              <p:nvPr/>
            </p:nvSpPr>
            <p:spPr bwMode="auto">
              <a:xfrm>
                <a:off x="2182" y="57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27" name="Freeform 420"/>
              <p:cNvSpPr>
                <a:spLocks/>
              </p:cNvSpPr>
              <p:nvPr/>
            </p:nvSpPr>
            <p:spPr bwMode="auto">
              <a:xfrm>
                <a:off x="2182" y="57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0 h 1"/>
                  <a:gd name="T28" fmla="*/ 0 w 1"/>
                  <a:gd name="T29" fmla="*/ 1 h 1"/>
                  <a:gd name="T30" fmla="*/ 0 w 1"/>
                  <a:gd name="T31" fmla="*/ 1 h 1"/>
                  <a:gd name="T32" fmla="*/ 0 w 1"/>
                  <a:gd name="T33" fmla="*/ 1 h 1"/>
                  <a:gd name="T34" fmla="*/ 1 w 1"/>
                  <a:gd name="T35" fmla="*/ 0 h 1"/>
                  <a:gd name="T36" fmla="*/ 1 w 1"/>
                  <a:gd name="T37" fmla="*/ 0 h 1"/>
                  <a:gd name="T38" fmla="*/ 0 w 1"/>
                  <a:gd name="T3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28" name="Freeform 421"/>
              <p:cNvSpPr>
                <a:spLocks/>
              </p:cNvSpPr>
              <p:nvPr/>
            </p:nvSpPr>
            <p:spPr bwMode="auto">
              <a:xfrm>
                <a:off x="2205" y="591"/>
                <a:ext cx="5" cy="7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2 h 3"/>
                  <a:gd name="T4" fmla="*/ 1 w 2"/>
                  <a:gd name="T5" fmla="*/ 2 h 3"/>
                  <a:gd name="T6" fmla="*/ 1 w 2"/>
                  <a:gd name="T7" fmla="*/ 1 h 3"/>
                  <a:gd name="T8" fmla="*/ 2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1" y="3"/>
                      <a:pt x="1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29" name="Freeform 422"/>
              <p:cNvSpPr>
                <a:spLocks/>
              </p:cNvSpPr>
              <p:nvPr/>
            </p:nvSpPr>
            <p:spPr bwMode="auto">
              <a:xfrm>
                <a:off x="2205" y="591"/>
                <a:ext cx="5" cy="7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1 h 3"/>
                  <a:gd name="T4" fmla="*/ 2 w 2"/>
                  <a:gd name="T5" fmla="*/ 1 h 3"/>
                  <a:gd name="T6" fmla="*/ 2 w 2"/>
                  <a:gd name="T7" fmla="*/ 2 h 3"/>
                  <a:gd name="T8" fmla="*/ 1 w 2"/>
                  <a:gd name="T9" fmla="*/ 2 h 3"/>
                  <a:gd name="T10" fmla="*/ 1 w 2"/>
                  <a:gd name="T11" fmla="*/ 2 h 3"/>
                  <a:gd name="T12" fmla="*/ 0 w 2"/>
                  <a:gd name="T13" fmla="*/ 2 h 3"/>
                  <a:gd name="T14" fmla="*/ 1 w 2"/>
                  <a:gd name="T15" fmla="*/ 1 h 3"/>
                  <a:gd name="T16" fmla="*/ 1 w 2"/>
                  <a:gd name="T17" fmla="*/ 0 h 3"/>
                  <a:gd name="T18" fmla="*/ 2 w 2"/>
                  <a:gd name="T19" fmla="*/ 1 h 3"/>
                  <a:gd name="T20" fmla="*/ 2 w 2"/>
                  <a:gd name="T21" fmla="*/ 1 h 3"/>
                  <a:gd name="T22" fmla="*/ 2 w 2"/>
                  <a:gd name="T23" fmla="*/ 1 h 3"/>
                  <a:gd name="T24" fmla="*/ 1 w 2"/>
                  <a:gd name="T25" fmla="*/ 0 h 3"/>
                  <a:gd name="T26" fmla="*/ 1 w 2"/>
                  <a:gd name="T27" fmla="*/ 1 h 3"/>
                  <a:gd name="T28" fmla="*/ 0 w 2"/>
                  <a:gd name="T29" fmla="*/ 2 h 3"/>
                  <a:gd name="T30" fmla="*/ 1 w 2"/>
                  <a:gd name="T31" fmla="*/ 2 h 3"/>
                  <a:gd name="T32" fmla="*/ 1 w 2"/>
                  <a:gd name="T33" fmla="*/ 2 h 3"/>
                  <a:gd name="T34" fmla="*/ 2 w 2"/>
                  <a:gd name="T35" fmla="*/ 2 h 3"/>
                  <a:gd name="T36" fmla="*/ 2 w 2"/>
                  <a:gd name="T37" fmla="*/ 1 h 3"/>
                  <a:gd name="T38" fmla="*/ 2 w 2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30" name="Freeform 423"/>
              <p:cNvSpPr>
                <a:spLocks/>
              </p:cNvSpPr>
              <p:nvPr/>
            </p:nvSpPr>
            <p:spPr bwMode="auto">
              <a:xfrm>
                <a:off x="2179" y="57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31" name="Freeform 424"/>
              <p:cNvSpPr>
                <a:spLocks/>
              </p:cNvSpPr>
              <p:nvPr/>
            </p:nvSpPr>
            <p:spPr bwMode="auto">
              <a:xfrm>
                <a:off x="2179" y="57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0 h 1"/>
                  <a:gd name="T9" fmla="*/ 0 h 1"/>
                  <a:gd name="T10" fmla="*/ 0 h 1"/>
                  <a:gd name="T11" fmla="*/ 0 h 1"/>
                  <a:gd name="T12" fmla="*/ 0 h 1"/>
                  <a:gd name="T13" fmla="*/ 1 h 1"/>
                  <a:gd name="T14" fmla="*/ 1 h 1"/>
                  <a:gd name="T15" fmla="*/ 1 h 1"/>
                  <a:gd name="T16" fmla="*/ 1 h 1"/>
                  <a:gd name="T17" fmla="*/ 1 h 1"/>
                  <a:gd name="T18" fmla="*/ 0 h 1"/>
                  <a:gd name="T19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  <a:cxn ang="0">
                    <a:pos x="0" y="T17"/>
                  </a:cxn>
                  <a:cxn ang="0">
                    <a:pos x="0" y="T18"/>
                  </a:cxn>
                  <a:cxn ang="0">
                    <a:pos x="0" y="T19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32" name="Freeform 425"/>
              <p:cNvSpPr>
                <a:spLocks/>
              </p:cNvSpPr>
              <p:nvPr/>
            </p:nvSpPr>
            <p:spPr bwMode="auto">
              <a:xfrm>
                <a:off x="2045" y="520"/>
                <a:ext cx="139" cy="83"/>
              </a:xfrm>
              <a:custGeom>
                <a:avLst/>
                <a:gdLst>
                  <a:gd name="T0" fmla="*/ 0 w 59"/>
                  <a:gd name="T1" fmla="*/ 1 h 35"/>
                  <a:gd name="T2" fmla="*/ 28 w 59"/>
                  <a:gd name="T3" fmla="*/ 22 h 35"/>
                  <a:gd name="T4" fmla="*/ 1 w 59"/>
                  <a:gd name="T5" fmla="*/ 0 h 35"/>
                  <a:gd name="T6" fmla="*/ 59 w 59"/>
                  <a:gd name="T7" fmla="*/ 24 h 35"/>
                  <a:gd name="T8" fmla="*/ 3 w 59"/>
                  <a:gd name="T9" fmla="*/ 8 h 35"/>
                  <a:gd name="T10" fmla="*/ 0 w 59"/>
                  <a:gd name="T11" fmla="*/ 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35">
                    <a:moveTo>
                      <a:pt x="0" y="1"/>
                    </a:moveTo>
                    <a:cubicBezTo>
                      <a:pt x="8" y="12"/>
                      <a:pt x="15" y="21"/>
                      <a:pt x="28" y="22"/>
                    </a:cubicBezTo>
                    <a:cubicBezTo>
                      <a:pt x="15" y="17"/>
                      <a:pt x="11" y="9"/>
                      <a:pt x="1" y="0"/>
                    </a:cubicBezTo>
                    <a:cubicBezTo>
                      <a:pt x="23" y="7"/>
                      <a:pt x="33" y="24"/>
                      <a:pt x="59" y="24"/>
                    </a:cubicBezTo>
                    <a:cubicBezTo>
                      <a:pt x="48" y="30"/>
                      <a:pt x="14" y="35"/>
                      <a:pt x="3" y="8"/>
                    </a:cubicBezTo>
                    <a:cubicBezTo>
                      <a:pt x="1" y="4"/>
                      <a:pt x="1" y="2"/>
                      <a:pt x="0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33" name="Freeform 426"/>
              <p:cNvSpPr>
                <a:spLocks/>
              </p:cNvSpPr>
              <p:nvPr/>
            </p:nvSpPr>
            <p:spPr bwMode="auto">
              <a:xfrm>
                <a:off x="2047" y="478"/>
                <a:ext cx="113" cy="82"/>
              </a:xfrm>
              <a:custGeom>
                <a:avLst/>
                <a:gdLst>
                  <a:gd name="T0" fmla="*/ 0 w 48"/>
                  <a:gd name="T1" fmla="*/ 16 h 35"/>
                  <a:gd name="T2" fmla="*/ 29 w 48"/>
                  <a:gd name="T3" fmla="*/ 18 h 35"/>
                  <a:gd name="T4" fmla="*/ 0 w 48"/>
                  <a:gd name="T5" fmla="*/ 17 h 35"/>
                  <a:gd name="T6" fmla="*/ 48 w 48"/>
                  <a:gd name="T7" fmla="*/ 35 h 35"/>
                  <a:gd name="T8" fmla="*/ 5 w 48"/>
                  <a:gd name="T9" fmla="*/ 11 h 35"/>
                  <a:gd name="T10" fmla="*/ 0 w 48"/>
                  <a:gd name="T11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35">
                    <a:moveTo>
                      <a:pt x="0" y="16"/>
                    </a:moveTo>
                    <a:cubicBezTo>
                      <a:pt x="11" y="14"/>
                      <a:pt x="20" y="11"/>
                      <a:pt x="29" y="18"/>
                    </a:cubicBezTo>
                    <a:cubicBezTo>
                      <a:pt x="18" y="13"/>
                      <a:pt x="11" y="17"/>
                      <a:pt x="0" y="17"/>
                    </a:cubicBezTo>
                    <a:cubicBezTo>
                      <a:pt x="23" y="27"/>
                      <a:pt x="36" y="21"/>
                      <a:pt x="48" y="35"/>
                    </a:cubicBezTo>
                    <a:cubicBezTo>
                      <a:pt x="40" y="21"/>
                      <a:pt x="25" y="0"/>
                      <a:pt x="5" y="11"/>
                    </a:cubicBezTo>
                    <a:cubicBezTo>
                      <a:pt x="2" y="13"/>
                      <a:pt x="1" y="16"/>
                      <a:pt x="0" y="16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34" name="Freeform 427"/>
              <p:cNvSpPr>
                <a:spLocks/>
              </p:cNvSpPr>
              <p:nvPr/>
            </p:nvSpPr>
            <p:spPr bwMode="auto">
              <a:xfrm>
                <a:off x="2116" y="496"/>
                <a:ext cx="115" cy="78"/>
              </a:xfrm>
              <a:custGeom>
                <a:avLst/>
                <a:gdLst>
                  <a:gd name="T0" fmla="*/ 44 w 49"/>
                  <a:gd name="T1" fmla="*/ 1 h 33"/>
                  <a:gd name="T2" fmla="*/ 48 w 49"/>
                  <a:gd name="T3" fmla="*/ 8 h 33"/>
                  <a:gd name="T4" fmla="*/ 47 w 49"/>
                  <a:gd name="T5" fmla="*/ 15 h 33"/>
                  <a:gd name="T6" fmla="*/ 9 w 49"/>
                  <a:gd name="T7" fmla="*/ 27 h 33"/>
                  <a:gd name="T8" fmla="*/ 1 w 49"/>
                  <a:gd name="T9" fmla="*/ 23 h 33"/>
                  <a:gd name="T10" fmla="*/ 0 w 49"/>
                  <a:gd name="T11" fmla="*/ 22 h 33"/>
                  <a:gd name="T12" fmla="*/ 23 w 49"/>
                  <a:gd name="T13" fmla="*/ 29 h 33"/>
                  <a:gd name="T14" fmla="*/ 42 w 49"/>
                  <a:gd name="T15" fmla="*/ 22 h 33"/>
                  <a:gd name="T16" fmla="*/ 48 w 49"/>
                  <a:gd name="T17" fmla="*/ 13 h 33"/>
                  <a:gd name="T18" fmla="*/ 47 w 49"/>
                  <a:gd name="T19" fmla="*/ 4 h 33"/>
                  <a:gd name="T20" fmla="*/ 44 w 49"/>
                  <a:gd name="T21" fmla="*/ 1 h 33"/>
                  <a:gd name="T22" fmla="*/ 40 w 49"/>
                  <a:gd name="T23" fmla="*/ 2 h 33"/>
                  <a:gd name="T24" fmla="*/ 38 w 49"/>
                  <a:gd name="T25" fmla="*/ 5 h 33"/>
                  <a:gd name="T26" fmla="*/ 38 w 49"/>
                  <a:gd name="T27" fmla="*/ 6 h 33"/>
                  <a:gd name="T28" fmla="*/ 38 w 49"/>
                  <a:gd name="T29" fmla="*/ 6 h 33"/>
                  <a:gd name="T30" fmla="*/ 38 w 49"/>
                  <a:gd name="T31" fmla="*/ 5 h 33"/>
                  <a:gd name="T32" fmla="*/ 40 w 49"/>
                  <a:gd name="T33" fmla="*/ 1 h 33"/>
                  <a:gd name="T34" fmla="*/ 44 w 49"/>
                  <a:gd name="T3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33">
                    <a:moveTo>
                      <a:pt x="44" y="1"/>
                    </a:moveTo>
                    <a:cubicBezTo>
                      <a:pt x="47" y="2"/>
                      <a:pt x="48" y="6"/>
                      <a:pt x="48" y="8"/>
                    </a:cubicBezTo>
                    <a:cubicBezTo>
                      <a:pt x="49" y="11"/>
                      <a:pt x="48" y="13"/>
                      <a:pt x="47" y="15"/>
                    </a:cubicBezTo>
                    <a:cubicBezTo>
                      <a:pt x="42" y="28"/>
                      <a:pt x="25" y="33"/>
                      <a:pt x="9" y="27"/>
                    </a:cubicBezTo>
                    <a:cubicBezTo>
                      <a:pt x="6" y="26"/>
                      <a:pt x="4" y="24"/>
                      <a:pt x="1" y="23"/>
                    </a:cubicBezTo>
                    <a:cubicBezTo>
                      <a:pt x="1" y="22"/>
                      <a:pt x="1" y="22"/>
                      <a:pt x="0" y="22"/>
                    </a:cubicBezTo>
                    <a:cubicBezTo>
                      <a:pt x="7" y="26"/>
                      <a:pt x="15" y="29"/>
                      <a:pt x="23" y="29"/>
                    </a:cubicBezTo>
                    <a:cubicBezTo>
                      <a:pt x="31" y="29"/>
                      <a:pt x="38" y="26"/>
                      <a:pt x="42" y="22"/>
                    </a:cubicBezTo>
                    <a:cubicBezTo>
                      <a:pt x="45" y="19"/>
                      <a:pt x="47" y="17"/>
                      <a:pt x="48" y="13"/>
                    </a:cubicBezTo>
                    <a:cubicBezTo>
                      <a:pt x="49" y="10"/>
                      <a:pt x="49" y="7"/>
                      <a:pt x="47" y="4"/>
                    </a:cubicBezTo>
                    <a:cubicBezTo>
                      <a:pt x="46" y="3"/>
                      <a:pt x="45" y="2"/>
                      <a:pt x="44" y="1"/>
                    </a:cubicBezTo>
                    <a:cubicBezTo>
                      <a:pt x="42" y="1"/>
                      <a:pt x="41" y="1"/>
                      <a:pt x="40" y="2"/>
                    </a:cubicBezTo>
                    <a:cubicBezTo>
                      <a:pt x="39" y="3"/>
                      <a:pt x="38" y="4"/>
                      <a:pt x="38" y="5"/>
                    </a:cubicBezTo>
                    <a:cubicBezTo>
                      <a:pt x="38" y="5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3"/>
                      <a:pt x="39" y="2"/>
                      <a:pt x="40" y="1"/>
                    </a:cubicBezTo>
                    <a:cubicBezTo>
                      <a:pt x="41" y="0"/>
                      <a:pt x="42" y="0"/>
                      <a:pt x="44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35" name="Freeform 428"/>
              <p:cNvSpPr>
                <a:spLocks/>
              </p:cNvSpPr>
              <p:nvPr/>
            </p:nvSpPr>
            <p:spPr bwMode="auto">
              <a:xfrm>
                <a:off x="2179" y="560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0 w 3"/>
                  <a:gd name="T3" fmla="*/ 3 h 4"/>
                  <a:gd name="T4" fmla="*/ 0 w 3"/>
                  <a:gd name="T5" fmla="*/ 0 h 4"/>
                  <a:gd name="T6" fmla="*/ 3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1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36" name="Freeform 429"/>
              <p:cNvSpPr>
                <a:spLocks/>
              </p:cNvSpPr>
              <p:nvPr/>
            </p:nvSpPr>
            <p:spPr bwMode="auto">
              <a:xfrm>
                <a:off x="2179" y="560"/>
                <a:ext cx="7" cy="10"/>
              </a:xfrm>
              <a:custGeom>
                <a:avLst/>
                <a:gdLst>
                  <a:gd name="T0" fmla="*/ 3 w 3"/>
                  <a:gd name="T1" fmla="*/ 3 h 4"/>
                  <a:gd name="T2" fmla="*/ 3 w 3"/>
                  <a:gd name="T3" fmla="*/ 3 h 4"/>
                  <a:gd name="T4" fmla="*/ 2 w 3"/>
                  <a:gd name="T5" fmla="*/ 4 h 4"/>
                  <a:gd name="T6" fmla="*/ 0 w 3"/>
                  <a:gd name="T7" fmla="*/ 3 h 4"/>
                  <a:gd name="T8" fmla="*/ 0 w 3"/>
                  <a:gd name="T9" fmla="*/ 2 h 4"/>
                  <a:gd name="T10" fmla="*/ 0 w 3"/>
                  <a:gd name="T11" fmla="*/ 0 h 4"/>
                  <a:gd name="T12" fmla="*/ 1 w 3"/>
                  <a:gd name="T13" fmla="*/ 0 h 4"/>
                  <a:gd name="T14" fmla="*/ 3 w 3"/>
                  <a:gd name="T15" fmla="*/ 0 h 4"/>
                  <a:gd name="T16" fmla="*/ 3 w 3"/>
                  <a:gd name="T17" fmla="*/ 2 h 4"/>
                  <a:gd name="T18" fmla="*/ 3 w 3"/>
                  <a:gd name="T19" fmla="*/ 3 h 4"/>
                  <a:gd name="T20" fmla="*/ 3 w 3"/>
                  <a:gd name="T21" fmla="*/ 3 h 4"/>
                  <a:gd name="T22" fmla="*/ 3 w 3"/>
                  <a:gd name="T23" fmla="*/ 3 h 4"/>
                  <a:gd name="T24" fmla="*/ 3 w 3"/>
                  <a:gd name="T25" fmla="*/ 2 h 4"/>
                  <a:gd name="T26" fmla="*/ 3 w 3"/>
                  <a:gd name="T27" fmla="*/ 0 h 4"/>
                  <a:gd name="T28" fmla="*/ 1 w 3"/>
                  <a:gd name="T29" fmla="*/ 0 h 4"/>
                  <a:gd name="T30" fmla="*/ 0 w 3"/>
                  <a:gd name="T31" fmla="*/ 0 h 4"/>
                  <a:gd name="T32" fmla="*/ 0 w 3"/>
                  <a:gd name="T33" fmla="*/ 2 h 4"/>
                  <a:gd name="T34" fmla="*/ 0 w 3"/>
                  <a:gd name="T35" fmla="*/ 3 h 4"/>
                  <a:gd name="T36" fmla="*/ 2 w 3"/>
                  <a:gd name="T37" fmla="*/ 4 h 4"/>
                  <a:gd name="T38" fmla="*/ 3 w 3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37" name="Freeform 430"/>
              <p:cNvSpPr>
                <a:spLocks/>
              </p:cNvSpPr>
              <p:nvPr/>
            </p:nvSpPr>
            <p:spPr bwMode="auto">
              <a:xfrm>
                <a:off x="2191" y="556"/>
                <a:ext cx="10" cy="11"/>
              </a:xfrm>
              <a:custGeom>
                <a:avLst/>
                <a:gdLst>
                  <a:gd name="T0" fmla="*/ 3 w 4"/>
                  <a:gd name="T1" fmla="*/ 4 h 5"/>
                  <a:gd name="T2" fmla="*/ 1 w 4"/>
                  <a:gd name="T3" fmla="*/ 4 h 5"/>
                  <a:gd name="T4" fmla="*/ 1 w 4"/>
                  <a:gd name="T5" fmla="*/ 1 h 5"/>
                  <a:gd name="T6" fmla="*/ 3 w 4"/>
                  <a:gd name="T7" fmla="*/ 1 h 5"/>
                  <a:gd name="T8" fmla="*/ 3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2" y="5"/>
                      <a:pt x="1" y="5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4" y="2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38" name="Freeform 431"/>
              <p:cNvSpPr>
                <a:spLocks/>
              </p:cNvSpPr>
              <p:nvPr/>
            </p:nvSpPr>
            <p:spPr bwMode="auto">
              <a:xfrm>
                <a:off x="2191" y="556"/>
                <a:ext cx="7" cy="11"/>
              </a:xfrm>
              <a:custGeom>
                <a:avLst/>
                <a:gdLst>
                  <a:gd name="T0" fmla="*/ 3 w 3"/>
                  <a:gd name="T1" fmla="*/ 4 h 5"/>
                  <a:gd name="T2" fmla="*/ 3 w 3"/>
                  <a:gd name="T3" fmla="*/ 4 h 5"/>
                  <a:gd name="T4" fmla="*/ 2 w 3"/>
                  <a:gd name="T5" fmla="*/ 5 h 5"/>
                  <a:gd name="T6" fmla="*/ 1 w 3"/>
                  <a:gd name="T7" fmla="*/ 4 h 5"/>
                  <a:gd name="T8" fmla="*/ 0 w 3"/>
                  <a:gd name="T9" fmla="*/ 3 h 5"/>
                  <a:gd name="T10" fmla="*/ 1 w 3"/>
                  <a:gd name="T11" fmla="*/ 1 h 5"/>
                  <a:gd name="T12" fmla="*/ 2 w 3"/>
                  <a:gd name="T13" fmla="*/ 1 h 5"/>
                  <a:gd name="T14" fmla="*/ 3 w 3"/>
                  <a:gd name="T15" fmla="*/ 1 h 5"/>
                  <a:gd name="T16" fmla="*/ 3 w 3"/>
                  <a:gd name="T17" fmla="*/ 3 h 5"/>
                  <a:gd name="T18" fmla="*/ 3 w 3"/>
                  <a:gd name="T19" fmla="*/ 4 h 5"/>
                  <a:gd name="T20" fmla="*/ 3 w 3"/>
                  <a:gd name="T21" fmla="*/ 4 h 5"/>
                  <a:gd name="T22" fmla="*/ 3 w 3"/>
                  <a:gd name="T23" fmla="*/ 4 h 5"/>
                  <a:gd name="T24" fmla="*/ 3 w 3"/>
                  <a:gd name="T25" fmla="*/ 3 h 5"/>
                  <a:gd name="T26" fmla="*/ 3 w 3"/>
                  <a:gd name="T27" fmla="*/ 1 h 5"/>
                  <a:gd name="T28" fmla="*/ 2 w 3"/>
                  <a:gd name="T29" fmla="*/ 0 h 5"/>
                  <a:gd name="T30" fmla="*/ 1 w 3"/>
                  <a:gd name="T31" fmla="*/ 1 h 5"/>
                  <a:gd name="T32" fmla="*/ 0 w 3"/>
                  <a:gd name="T33" fmla="*/ 3 h 5"/>
                  <a:gd name="T34" fmla="*/ 1 w 3"/>
                  <a:gd name="T35" fmla="*/ 4 h 5"/>
                  <a:gd name="T36" fmla="*/ 2 w 3"/>
                  <a:gd name="T37" fmla="*/ 5 h 5"/>
                  <a:gd name="T38" fmla="*/ 3 w 3"/>
                  <a:gd name="T3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2" y="5"/>
                      <a:pt x="2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3" y="5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39" name="Freeform 432"/>
              <p:cNvSpPr>
                <a:spLocks/>
              </p:cNvSpPr>
              <p:nvPr/>
            </p:nvSpPr>
            <p:spPr bwMode="auto">
              <a:xfrm>
                <a:off x="2212" y="546"/>
                <a:ext cx="5" cy="10"/>
              </a:xfrm>
              <a:custGeom>
                <a:avLst/>
                <a:gdLst>
                  <a:gd name="T0" fmla="*/ 2 w 2"/>
                  <a:gd name="T1" fmla="*/ 3 h 4"/>
                  <a:gd name="T2" fmla="*/ 0 w 2"/>
                  <a:gd name="T3" fmla="*/ 3 h 4"/>
                  <a:gd name="T4" fmla="*/ 0 w 2"/>
                  <a:gd name="T5" fmla="*/ 1 h 4"/>
                  <a:gd name="T6" fmla="*/ 2 w 2"/>
                  <a:gd name="T7" fmla="*/ 1 h 4"/>
                  <a:gd name="T8" fmla="*/ 2 w 2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1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40" name="Freeform 433"/>
              <p:cNvSpPr>
                <a:spLocks/>
              </p:cNvSpPr>
              <p:nvPr/>
            </p:nvSpPr>
            <p:spPr bwMode="auto">
              <a:xfrm>
                <a:off x="2212" y="546"/>
                <a:ext cx="5" cy="7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3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2 h 3"/>
                  <a:gd name="T10" fmla="*/ 0 w 2"/>
                  <a:gd name="T11" fmla="*/ 1 h 3"/>
                  <a:gd name="T12" fmla="*/ 1 w 2"/>
                  <a:gd name="T13" fmla="*/ 0 h 3"/>
                  <a:gd name="T14" fmla="*/ 2 w 2"/>
                  <a:gd name="T15" fmla="*/ 1 h 3"/>
                  <a:gd name="T16" fmla="*/ 2 w 2"/>
                  <a:gd name="T17" fmla="*/ 2 h 3"/>
                  <a:gd name="T18" fmla="*/ 2 w 2"/>
                  <a:gd name="T19" fmla="*/ 3 h 3"/>
                  <a:gd name="T20" fmla="*/ 2 w 2"/>
                  <a:gd name="T21" fmla="*/ 3 h 3"/>
                  <a:gd name="T22" fmla="*/ 2 w 2"/>
                  <a:gd name="T23" fmla="*/ 3 h 3"/>
                  <a:gd name="T24" fmla="*/ 2 w 2"/>
                  <a:gd name="T25" fmla="*/ 2 h 3"/>
                  <a:gd name="T26" fmla="*/ 2 w 2"/>
                  <a:gd name="T27" fmla="*/ 1 h 3"/>
                  <a:gd name="T28" fmla="*/ 1 w 2"/>
                  <a:gd name="T29" fmla="*/ 0 h 3"/>
                  <a:gd name="T30" fmla="*/ 0 w 2"/>
                  <a:gd name="T31" fmla="*/ 1 h 3"/>
                  <a:gd name="T32" fmla="*/ 0 w 2"/>
                  <a:gd name="T33" fmla="*/ 2 h 3"/>
                  <a:gd name="T34" fmla="*/ 0 w 2"/>
                  <a:gd name="T35" fmla="*/ 3 h 3"/>
                  <a:gd name="T36" fmla="*/ 1 w 2"/>
                  <a:gd name="T37" fmla="*/ 3 h 3"/>
                  <a:gd name="T38" fmla="*/ 2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41" name="Freeform 434"/>
              <p:cNvSpPr>
                <a:spLocks/>
              </p:cNvSpPr>
              <p:nvPr/>
            </p:nvSpPr>
            <p:spPr bwMode="auto">
              <a:xfrm>
                <a:off x="2203" y="553"/>
                <a:ext cx="7" cy="10"/>
              </a:xfrm>
              <a:custGeom>
                <a:avLst/>
                <a:gdLst>
                  <a:gd name="T0" fmla="*/ 2 w 3"/>
                  <a:gd name="T1" fmla="*/ 3 h 4"/>
                  <a:gd name="T2" fmla="*/ 0 w 3"/>
                  <a:gd name="T3" fmla="*/ 3 h 4"/>
                  <a:gd name="T4" fmla="*/ 0 w 3"/>
                  <a:gd name="T5" fmla="*/ 0 h 4"/>
                  <a:gd name="T6" fmla="*/ 2 w 3"/>
                  <a:gd name="T7" fmla="*/ 0 h 4"/>
                  <a:gd name="T8" fmla="*/ 2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3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42" name="Freeform 435"/>
              <p:cNvSpPr>
                <a:spLocks/>
              </p:cNvSpPr>
              <p:nvPr/>
            </p:nvSpPr>
            <p:spPr bwMode="auto">
              <a:xfrm>
                <a:off x="2203" y="553"/>
                <a:ext cx="7" cy="10"/>
              </a:xfrm>
              <a:custGeom>
                <a:avLst/>
                <a:gdLst>
                  <a:gd name="T0" fmla="*/ 2 w 3"/>
                  <a:gd name="T1" fmla="*/ 3 h 4"/>
                  <a:gd name="T2" fmla="*/ 2 w 3"/>
                  <a:gd name="T3" fmla="*/ 3 h 4"/>
                  <a:gd name="T4" fmla="*/ 1 w 3"/>
                  <a:gd name="T5" fmla="*/ 3 h 4"/>
                  <a:gd name="T6" fmla="*/ 0 w 3"/>
                  <a:gd name="T7" fmla="*/ 3 h 4"/>
                  <a:gd name="T8" fmla="*/ 0 w 3"/>
                  <a:gd name="T9" fmla="*/ 2 h 4"/>
                  <a:gd name="T10" fmla="*/ 0 w 3"/>
                  <a:gd name="T11" fmla="*/ 0 h 4"/>
                  <a:gd name="T12" fmla="*/ 1 w 3"/>
                  <a:gd name="T13" fmla="*/ 0 h 4"/>
                  <a:gd name="T14" fmla="*/ 2 w 3"/>
                  <a:gd name="T15" fmla="*/ 0 h 4"/>
                  <a:gd name="T16" fmla="*/ 3 w 3"/>
                  <a:gd name="T17" fmla="*/ 2 h 4"/>
                  <a:gd name="T18" fmla="*/ 2 w 3"/>
                  <a:gd name="T19" fmla="*/ 3 h 4"/>
                  <a:gd name="T20" fmla="*/ 2 w 3"/>
                  <a:gd name="T21" fmla="*/ 3 h 4"/>
                  <a:gd name="T22" fmla="*/ 2 w 3"/>
                  <a:gd name="T23" fmla="*/ 3 h 4"/>
                  <a:gd name="T24" fmla="*/ 3 w 3"/>
                  <a:gd name="T25" fmla="*/ 2 h 4"/>
                  <a:gd name="T26" fmla="*/ 2 w 3"/>
                  <a:gd name="T27" fmla="*/ 0 h 4"/>
                  <a:gd name="T28" fmla="*/ 1 w 3"/>
                  <a:gd name="T29" fmla="*/ 0 h 4"/>
                  <a:gd name="T30" fmla="*/ 0 w 3"/>
                  <a:gd name="T31" fmla="*/ 0 h 4"/>
                  <a:gd name="T32" fmla="*/ 0 w 3"/>
                  <a:gd name="T33" fmla="*/ 2 h 4"/>
                  <a:gd name="T34" fmla="*/ 0 w 3"/>
                  <a:gd name="T35" fmla="*/ 3 h 4"/>
                  <a:gd name="T36" fmla="*/ 1 w 3"/>
                  <a:gd name="T37" fmla="*/ 3 h 4"/>
                  <a:gd name="T38" fmla="*/ 2 w 3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4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43" name="Freeform 436"/>
              <p:cNvSpPr>
                <a:spLocks/>
              </p:cNvSpPr>
              <p:nvPr/>
            </p:nvSpPr>
            <p:spPr bwMode="auto">
              <a:xfrm>
                <a:off x="2220" y="539"/>
                <a:ext cx="4" cy="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3 h 3"/>
                  <a:gd name="T4" fmla="*/ 0 w 2"/>
                  <a:gd name="T5" fmla="*/ 1 h 3"/>
                  <a:gd name="T6" fmla="*/ 1 w 2"/>
                  <a:gd name="T7" fmla="*/ 1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44" name="Freeform 437"/>
              <p:cNvSpPr>
                <a:spLocks/>
              </p:cNvSpPr>
              <p:nvPr/>
            </p:nvSpPr>
            <p:spPr bwMode="auto">
              <a:xfrm>
                <a:off x="2220" y="539"/>
                <a:ext cx="4" cy="7"/>
              </a:xfrm>
              <a:custGeom>
                <a:avLst/>
                <a:gdLst>
                  <a:gd name="T0" fmla="*/ 1 w 2"/>
                  <a:gd name="T1" fmla="*/ 3 h 3"/>
                  <a:gd name="T2" fmla="*/ 1 w 2"/>
                  <a:gd name="T3" fmla="*/ 3 h 3"/>
                  <a:gd name="T4" fmla="*/ 1 w 2"/>
                  <a:gd name="T5" fmla="*/ 3 h 3"/>
                  <a:gd name="T6" fmla="*/ 0 w 2"/>
                  <a:gd name="T7" fmla="*/ 3 h 3"/>
                  <a:gd name="T8" fmla="*/ 0 w 2"/>
                  <a:gd name="T9" fmla="*/ 2 h 3"/>
                  <a:gd name="T10" fmla="*/ 0 w 2"/>
                  <a:gd name="T11" fmla="*/ 1 h 3"/>
                  <a:gd name="T12" fmla="*/ 1 w 2"/>
                  <a:gd name="T13" fmla="*/ 0 h 3"/>
                  <a:gd name="T14" fmla="*/ 1 w 2"/>
                  <a:gd name="T15" fmla="*/ 1 h 3"/>
                  <a:gd name="T16" fmla="*/ 2 w 2"/>
                  <a:gd name="T17" fmla="*/ 2 h 3"/>
                  <a:gd name="T18" fmla="*/ 1 w 2"/>
                  <a:gd name="T19" fmla="*/ 3 h 3"/>
                  <a:gd name="T20" fmla="*/ 1 w 2"/>
                  <a:gd name="T21" fmla="*/ 3 h 3"/>
                  <a:gd name="T22" fmla="*/ 1 w 2"/>
                  <a:gd name="T23" fmla="*/ 3 h 3"/>
                  <a:gd name="T24" fmla="*/ 2 w 2"/>
                  <a:gd name="T25" fmla="*/ 2 h 3"/>
                  <a:gd name="T26" fmla="*/ 1 w 2"/>
                  <a:gd name="T27" fmla="*/ 1 h 3"/>
                  <a:gd name="T28" fmla="*/ 1 w 2"/>
                  <a:gd name="T29" fmla="*/ 0 h 3"/>
                  <a:gd name="T30" fmla="*/ 0 w 2"/>
                  <a:gd name="T31" fmla="*/ 1 h 3"/>
                  <a:gd name="T32" fmla="*/ 0 w 2"/>
                  <a:gd name="T33" fmla="*/ 2 h 3"/>
                  <a:gd name="T34" fmla="*/ 0 w 2"/>
                  <a:gd name="T35" fmla="*/ 3 h 3"/>
                  <a:gd name="T36" fmla="*/ 1 w 2"/>
                  <a:gd name="T37" fmla="*/ 3 h 3"/>
                  <a:gd name="T38" fmla="*/ 1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2" y="2"/>
                      <a:pt x="2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45" name="Freeform 438"/>
              <p:cNvSpPr>
                <a:spLocks/>
              </p:cNvSpPr>
              <p:nvPr/>
            </p:nvSpPr>
            <p:spPr bwMode="auto">
              <a:xfrm>
                <a:off x="2224" y="534"/>
                <a:ext cx="3" cy="5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2 h 2"/>
                  <a:gd name="T4" fmla="*/ 0 w 1"/>
                  <a:gd name="T5" fmla="*/ 0 h 2"/>
                  <a:gd name="T6" fmla="*/ 1 w 1"/>
                  <a:gd name="T7" fmla="*/ 0 h 2"/>
                  <a:gd name="T8" fmla="*/ 1 w 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46" name="Freeform 439"/>
              <p:cNvSpPr>
                <a:spLocks/>
              </p:cNvSpPr>
              <p:nvPr/>
            </p:nvSpPr>
            <p:spPr bwMode="auto">
              <a:xfrm>
                <a:off x="2224" y="534"/>
                <a:ext cx="3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1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0 h 2"/>
                  <a:gd name="T16" fmla="*/ 1 w 1"/>
                  <a:gd name="T17" fmla="*/ 1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1 h 2"/>
                  <a:gd name="T26" fmla="*/ 1 w 1"/>
                  <a:gd name="T27" fmla="*/ 0 h 2"/>
                  <a:gd name="T28" fmla="*/ 0 w 1"/>
                  <a:gd name="T29" fmla="*/ 0 h 2"/>
                  <a:gd name="T30" fmla="*/ 0 w 1"/>
                  <a:gd name="T31" fmla="*/ 0 h 2"/>
                  <a:gd name="T32" fmla="*/ 0 w 1"/>
                  <a:gd name="T33" fmla="*/ 1 h 2"/>
                  <a:gd name="T34" fmla="*/ 0 w 1"/>
                  <a:gd name="T35" fmla="*/ 2 h 2"/>
                  <a:gd name="T36" fmla="*/ 0 w 1"/>
                  <a:gd name="T37" fmla="*/ 2 h 2"/>
                  <a:gd name="T38" fmla="*/ 1 w 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47" name="Freeform 440"/>
              <p:cNvSpPr>
                <a:spLocks/>
              </p:cNvSpPr>
              <p:nvPr/>
            </p:nvSpPr>
            <p:spPr bwMode="auto">
              <a:xfrm>
                <a:off x="2227" y="527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48" name="Freeform 441"/>
              <p:cNvSpPr>
                <a:spLocks/>
              </p:cNvSpPr>
              <p:nvPr/>
            </p:nvSpPr>
            <p:spPr bwMode="auto">
              <a:xfrm>
                <a:off x="2227" y="527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2 h 2"/>
                  <a:gd name="T6" fmla="*/ 0 w 1"/>
                  <a:gd name="T7" fmla="*/ 1 h 2"/>
                  <a:gd name="T8" fmla="*/ 0 w 1"/>
                  <a:gd name="T9" fmla="*/ 1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0 h 2"/>
                  <a:gd name="T16" fmla="*/ 1 w 1"/>
                  <a:gd name="T17" fmla="*/ 1 h 2"/>
                  <a:gd name="T18" fmla="*/ 1 w 1"/>
                  <a:gd name="T19" fmla="*/ 1 h 2"/>
                  <a:gd name="T20" fmla="*/ 1 w 1"/>
                  <a:gd name="T21" fmla="*/ 1 h 2"/>
                  <a:gd name="T22" fmla="*/ 1 w 1"/>
                  <a:gd name="T23" fmla="*/ 1 h 2"/>
                  <a:gd name="T24" fmla="*/ 1 w 1"/>
                  <a:gd name="T25" fmla="*/ 1 h 2"/>
                  <a:gd name="T26" fmla="*/ 1 w 1"/>
                  <a:gd name="T27" fmla="*/ 0 h 2"/>
                  <a:gd name="T28" fmla="*/ 0 w 1"/>
                  <a:gd name="T29" fmla="*/ 0 h 2"/>
                  <a:gd name="T30" fmla="*/ 0 w 1"/>
                  <a:gd name="T31" fmla="*/ 0 h 2"/>
                  <a:gd name="T32" fmla="*/ 0 w 1"/>
                  <a:gd name="T33" fmla="*/ 1 h 2"/>
                  <a:gd name="T34" fmla="*/ 0 w 1"/>
                  <a:gd name="T35" fmla="*/ 1 h 2"/>
                  <a:gd name="T36" fmla="*/ 1 w 1"/>
                  <a:gd name="T37" fmla="*/ 2 h 2"/>
                  <a:gd name="T38" fmla="*/ 1 w 1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49" name="Freeform 442"/>
              <p:cNvSpPr>
                <a:spLocks/>
              </p:cNvSpPr>
              <p:nvPr/>
            </p:nvSpPr>
            <p:spPr bwMode="auto">
              <a:xfrm>
                <a:off x="2168" y="560"/>
                <a:ext cx="9" cy="12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3 h 5"/>
                  <a:gd name="T4" fmla="*/ 1 w 4"/>
                  <a:gd name="T5" fmla="*/ 1 h 5"/>
                  <a:gd name="T6" fmla="*/ 3 w 4"/>
                  <a:gd name="T7" fmla="*/ 1 h 5"/>
                  <a:gd name="T8" fmla="*/ 3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2" y="5"/>
                      <a:pt x="1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4" y="2"/>
                      <a:pt x="3" y="3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50" name="Freeform 443"/>
              <p:cNvSpPr>
                <a:spLocks/>
              </p:cNvSpPr>
              <p:nvPr/>
            </p:nvSpPr>
            <p:spPr bwMode="auto">
              <a:xfrm>
                <a:off x="2168" y="560"/>
                <a:ext cx="7" cy="10"/>
              </a:xfrm>
              <a:custGeom>
                <a:avLst/>
                <a:gdLst>
                  <a:gd name="T0" fmla="*/ 3 w 3"/>
                  <a:gd name="T1" fmla="*/ 4 h 4"/>
                  <a:gd name="T2" fmla="*/ 3 w 3"/>
                  <a:gd name="T3" fmla="*/ 4 h 4"/>
                  <a:gd name="T4" fmla="*/ 1 w 3"/>
                  <a:gd name="T5" fmla="*/ 4 h 4"/>
                  <a:gd name="T6" fmla="*/ 0 w 3"/>
                  <a:gd name="T7" fmla="*/ 3 h 4"/>
                  <a:gd name="T8" fmla="*/ 0 w 3"/>
                  <a:gd name="T9" fmla="*/ 2 h 4"/>
                  <a:gd name="T10" fmla="*/ 1 w 3"/>
                  <a:gd name="T11" fmla="*/ 1 h 4"/>
                  <a:gd name="T12" fmla="*/ 2 w 3"/>
                  <a:gd name="T13" fmla="*/ 0 h 4"/>
                  <a:gd name="T14" fmla="*/ 3 w 3"/>
                  <a:gd name="T15" fmla="*/ 1 h 4"/>
                  <a:gd name="T16" fmla="*/ 3 w 3"/>
                  <a:gd name="T17" fmla="*/ 3 h 4"/>
                  <a:gd name="T18" fmla="*/ 3 w 3"/>
                  <a:gd name="T19" fmla="*/ 4 h 4"/>
                  <a:gd name="T20" fmla="*/ 3 w 3"/>
                  <a:gd name="T21" fmla="*/ 4 h 4"/>
                  <a:gd name="T22" fmla="*/ 3 w 3"/>
                  <a:gd name="T23" fmla="*/ 4 h 4"/>
                  <a:gd name="T24" fmla="*/ 3 w 3"/>
                  <a:gd name="T25" fmla="*/ 3 h 4"/>
                  <a:gd name="T26" fmla="*/ 3 w 3"/>
                  <a:gd name="T27" fmla="*/ 1 h 4"/>
                  <a:gd name="T28" fmla="*/ 2 w 3"/>
                  <a:gd name="T29" fmla="*/ 0 h 4"/>
                  <a:gd name="T30" fmla="*/ 1 w 3"/>
                  <a:gd name="T31" fmla="*/ 1 h 4"/>
                  <a:gd name="T32" fmla="*/ 0 w 3"/>
                  <a:gd name="T33" fmla="*/ 2 h 4"/>
                  <a:gd name="T34" fmla="*/ 0 w 3"/>
                  <a:gd name="T35" fmla="*/ 3 h 4"/>
                  <a:gd name="T36" fmla="*/ 1 w 3"/>
                  <a:gd name="T37" fmla="*/ 4 h 4"/>
                  <a:gd name="T38" fmla="*/ 3 w 3"/>
                  <a:gd name="T3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51" name="Freeform 444"/>
              <p:cNvSpPr>
                <a:spLocks/>
              </p:cNvSpPr>
              <p:nvPr/>
            </p:nvSpPr>
            <p:spPr bwMode="auto">
              <a:xfrm>
                <a:off x="2229" y="520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52" name="Freeform 445"/>
              <p:cNvSpPr>
                <a:spLocks/>
              </p:cNvSpPr>
              <p:nvPr/>
            </p:nvSpPr>
            <p:spPr bwMode="auto">
              <a:xfrm>
                <a:off x="2229" y="520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2 h 2"/>
                  <a:gd name="T6" fmla="*/ 0 w 1"/>
                  <a:gd name="T7" fmla="*/ 1 h 2"/>
                  <a:gd name="T8" fmla="*/ 0 w 1"/>
                  <a:gd name="T9" fmla="*/ 1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0 h 2"/>
                  <a:gd name="T16" fmla="*/ 1 w 1"/>
                  <a:gd name="T17" fmla="*/ 1 h 2"/>
                  <a:gd name="T18" fmla="*/ 1 w 1"/>
                  <a:gd name="T19" fmla="*/ 1 h 2"/>
                  <a:gd name="T20" fmla="*/ 1 w 1"/>
                  <a:gd name="T21" fmla="*/ 1 h 2"/>
                  <a:gd name="T22" fmla="*/ 1 w 1"/>
                  <a:gd name="T23" fmla="*/ 1 h 2"/>
                  <a:gd name="T24" fmla="*/ 1 w 1"/>
                  <a:gd name="T25" fmla="*/ 1 h 2"/>
                  <a:gd name="T26" fmla="*/ 1 w 1"/>
                  <a:gd name="T27" fmla="*/ 0 h 2"/>
                  <a:gd name="T28" fmla="*/ 0 w 1"/>
                  <a:gd name="T29" fmla="*/ 0 h 2"/>
                  <a:gd name="T30" fmla="*/ 0 w 1"/>
                  <a:gd name="T31" fmla="*/ 0 h 2"/>
                  <a:gd name="T32" fmla="*/ 0 w 1"/>
                  <a:gd name="T33" fmla="*/ 1 h 2"/>
                  <a:gd name="T34" fmla="*/ 0 w 1"/>
                  <a:gd name="T35" fmla="*/ 1 h 2"/>
                  <a:gd name="T36" fmla="*/ 0 w 1"/>
                  <a:gd name="T37" fmla="*/ 2 h 2"/>
                  <a:gd name="T38" fmla="*/ 1 w 1"/>
                  <a:gd name="T3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53" name="Freeform 446"/>
              <p:cNvSpPr>
                <a:spLocks/>
              </p:cNvSpPr>
              <p:nvPr/>
            </p:nvSpPr>
            <p:spPr bwMode="auto">
              <a:xfrm>
                <a:off x="2156" y="560"/>
                <a:ext cx="7" cy="10"/>
              </a:xfrm>
              <a:custGeom>
                <a:avLst/>
                <a:gdLst>
                  <a:gd name="T0" fmla="*/ 2 w 3"/>
                  <a:gd name="T1" fmla="*/ 4 h 4"/>
                  <a:gd name="T2" fmla="*/ 0 w 3"/>
                  <a:gd name="T3" fmla="*/ 3 h 4"/>
                  <a:gd name="T4" fmla="*/ 0 w 3"/>
                  <a:gd name="T5" fmla="*/ 1 h 4"/>
                  <a:gd name="T6" fmla="*/ 2 w 3"/>
                  <a:gd name="T7" fmla="*/ 1 h 4"/>
                  <a:gd name="T8" fmla="*/ 2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4"/>
                    </a:moveTo>
                    <a:cubicBezTo>
                      <a:pt x="1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3" y="2"/>
                      <a:pt x="3" y="3"/>
                      <a:pt x="2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54" name="Freeform 447"/>
              <p:cNvSpPr>
                <a:spLocks/>
              </p:cNvSpPr>
              <p:nvPr/>
            </p:nvSpPr>
            <p:spPr bwMode="auto">
              <a:xfrm>
                <a:off x="2156" y="560"/>
                <a:ext cx="7" cy="10"/>
              </a:xfrm>
              <a:custGeom>
                <a:avLst/>
                <a:gdLst>
                  <a:gd name="T0" fmla="*/ 2 w 3"/>
                  <a:gd name="T1" fmla="*/ 4 h 4"/>
                  <a:gd name="T2" fmla="*/ 2 w 3"/>
                  <a:gd name="T3" fmla="*/ 4 h 4"/>
                  <a:gd name="T4" fmla="*/ 1 w 3"/>
                  <a:gd name="T5" fmla="*/ 4 h 4"/>
                  <a:gd name="T6" fmla="*/ 0 w 3"/>
                  <a:gd name="T7" fmla="*/ 3 h 4"/>
                  <a:gd name="T8" fmla="*/ 0 w 3"/>
                  <a:gd name="T9" fmla="*/ 2 h 4"/>
                  <a:gd name="T10" fmla="*/ 0 w 3"/>
                  <a:gd name="T11" fmla="*/ 1 h 4"/>
                  <a:gd name="T12" fmla="*/ 2 w 3"/>
                  <a:gd name="T13" fmla="*/ 0 h 4"/>
                  <a:gd name="T14" fmla="*/ 2 w 3"/>
                  <a:gd name="T15" fmla="*/ 1 h 4"/>
                  <a:gd name="T16" fmla="*/ 3 w 3"/>
                  <a:gd name="T17" fmla="*/ 2 h 4"/>
                  <a:gd name="T18" fmla="*/ 2 w 3"/>
                  <a:gd name="T19" fmla="*/ 4 h 4"/>
                  <a:gd name="T20" fmla="*/ 2 w 3"/>
                  <a:gd name="T21" fmla="*/ 4 h 4"/>
                  <a:gd name="T22" fmla="*/ 2 w 3"/>
                  <a:gd name="T23" fmla="*/ 4 h 4"/>
                  <a:gd name="T24" fmla="*/ 3 w 3"/>
                  <a:gd name="T25" fmla="*/ 2 h 4"/>
                  <a:gd name="T26" fmla="*/ 3 w 3"/>
                  <a:gd name="T27" fmla="*/ 1 h 4"/>
                  <a:gd name="T28" fmla="*/ 2 w 3"/>
                  <a:gd name="T29" fmla="*/ 0 h 4"/>
                  <a:gd name="T30" fmla="*/ 0 w 3"/>
                  <a:gd name="T31" fmla="*/ 1 h 4"/>
                  <a:gd name="T32" fmla="*/ 0 w 3"/>
                  <a:gd name="T33" fmla="*/ 2 h 4"/>
                  <a:gd name="T34" fmla="*/ 0 w 3"/>
                  <a:gd name="T35" fmla="*/ 3 h 4"/>
                  <a:gd name="T36" fmla="*/ 1 w 3"/>
                  <a:gd name="T37" fmla="*/ 4 h 4"/>
                  <a:gd name="T38" fmla="*/ 2 w 3"/>
                  <a:gd name="T3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" h="4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0" y="4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55" name="Freeform 448"/>
              <p:cNvSpPr>
                <a:spLocks/>
              </p:cNvSpPr>
              <p:nvPr/>
            </p:nvSpPr>
            <p:spPr bwMode="auto">
              <a:xfrm>
                <a:off x="2144" y="558"/>
                <a:ext cx="7" cy="9"/>
              </a:xfrm>
              <a:custGeom>
                <a:avLst/>
                <a:gdLst>
                  <a:gd name="T0" fmla="*/ 2 w 3"/>
                  <a:gd name="T1" fmla="*/ 3 h 4"/>
                  <a:gd name="T2" fmla="*/ 0 w 3"/>
                  <a:gd name="T3" fmla="*/ 3 h 4"/>
                  <a:gd name="T4" fmla="*/ 1 w 3"/>
                  <a:gd name="T5" fmla="*/ 1 h 4"/>
                  <a:gd name="T6" fmla="*/ 2 w 3"/>
                  <a:gd name="T7" fmla="*/ 1 h 4"/>
                  <a:gd name="T8" fmla="*/ 2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3"/>
                    </a:moveTo>
                    <a:cubicBezTo>
                      <a:pt x="1" y="4"/>
                      <a:pt x="0" y="4"/>
                      <a:pt x="0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3" y="2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56" name="Freeform 449"/>
              <p:cNvSpPr>
                <a:spLocks/>
              </p:cNvSpPr>
              <p:nvPr/>
            </p:nvSpPr>
            <p:spPr bwMode="auto">
              <a:xfrm>
                <a:off x="2144" y="558"/>
                <a:ext cx="7" cy="9"/>
              </a:xfrm>
              <a:custGeom>
                <a:avLst/>
                <a:gdLst>
                  <a:gd name="T0" fmla="*/ 2 w 3"/>
                  <a:gd name="T1" fmla="*/ 3 h 4"/>
                  <a:gd name="T2" fmla="*/ 2 w 3"/>
                  <a:gd name="T3" fmla="*/ 3 h 4"/>
                  <a:gd name="T4" fmla="*/ 1 w 3"/>
                  <a:gd name="T5" fmla="*/ 4 h 4"/>
                  <a:gd name="T6" fmla="*/ 0 w 3"/>
                  <a:gd name="T7" fmla="*/ 3 h 4"/>
                  <a:gd name="T8" fmla="*/ 0 w 3"/>
                  <a:gd name="T9" fmla="*/ 2 h 4"/>
                  <a:gd name="T10" fmla="*/ 1 w 3"/>
                  <a:gd name="T11" fmla="*/ 1 h 4"/>
                  <a:gd name="T12" fmla="*/ 2 w 3"/>
                  <a:gd name="T13" fmla="*/ 1 h 4"/>
                  <a:gd name="T14" fmla="*/ 2 w 3"/>
                  <a:gd name="T15" fmla="*/ 1 h 4"/>
                  <a:gd name="T16" fmla="*/ 2 w 3"/>
                  <a:gd name="T17" fmla="*/ 2 h 4"/>
                  <a:gd name="T18" fmla="*/ 2 w 3"/>
                  <a:gd name="T19" fmla="*/ 3 h 4"/>
                  <a:gd name="T20" fmla="*/ 2 w 3"/>
                  <a:gd name="T21" fmla="*/ 3 h 4"/>
                  <a:gd name="T22" fmla="*/ 2 w 3"/>
                  <a:gd name="T23" fmla="*/ 4 h 4"/>
                  <a:gd name="T24" fmla="*/ 3 w 3"/>
                  <a:gd name="T25" fmla="*/ 2 h 4"/>
                  <a:gd name="T26" fmla="*/ 2 w 3"/>
                  <a:gd name="T27" fmla="*/ 1 h 4"/>
                  <a:gd name="T28" fmla="*/ 2 w 3"/>
                  <a:gd name="T29" fmla="*/ 1 h 4"/>
                  <a:gd name="T30" fmla="*/ 1 w 3"/>
                  <a:gd name="T31" fmla="*/ 1 h 4"/>
                  <a:gd name="T32" fmla="*/ 0 w 3"/>
                  <a:gd name="T33" fmla="*/ 2 h 4"/>
                  <a:gd name="T34" fmla="*/ 0 w 3"/>
                  <a:gd name="T35" fmla="*/ 3 h 4"/>
                  <a:gd name="T36" fmla="*/ 1 w 3"/>
                  <a:gd name="T37" fmla="*/ 4 h 4"/>
                  <a:gd name="T38" fmla="*/ 2 w 3"/>
                  <a:gd name="T39" fmla="*/ 4 h 4"/>
                  <a:gd name="T40" fmla="*/ 2 w 3"/>
                  <a:gd name="T4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4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57" name="Freeform 450"/>
              <p:cNvSpPr>
                <a:spLocks/>
              </p:cNvSpPr>
              <p:nvPr/>
            </p:nvSpPr>
            <p:spPr bwMode="auto">
              <a:xfrm>
                <a:off x="2135" y="556"/>
                <a:ext cx="4" cy="7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2 h 3"/>
                  <a:gd name="T4" fmla="*/ 1 w 2"/>
                  <a:gd name="T5" fmla="*/ 1 h 3"/>
                  <a:gd name="T6" fmla="*/ 2 w 2"/>
                  <a:gd name="T7" fmla="*/ 1 h 3"/>
                  <a:gd name="T8" fmla="*/ 2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58" name="Freeform 451"/>
              <p:cNvSpPr>
                <a:spLocks/>
              </p:cNvSpPr>
              <p:nvPr/>
            </p:nvSpPr>
            <p:spPr bwMode="auto">
              <a:xfrm>
                <a:off x="2135" y="556"/>
                <a:ext cx="4" cy="7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3 h 3"/>
                  <a:gd name="T4" fmla="*/ 1 w 2"/>
                  <a:gd name="T5" fmla="*/ 3 h 3"/>
                  <a:gd name="T6" fmla="*/ 0 w 2"/>
                  <a:gd name="T7" fmla="*/ 2 h 3"/>
                  <a:gd name="T8" fmla="*/ 0 w 2"/>
                  <a:gd name="T9" fmla="*/ 1 h 3"/>
                  <a:gd name="T10" fmla="*/ 1 w 2"/>
                  <a:gd name="T11" fmla="*/ 1 h 3"/>
                  <a:gd name="T12" fmla="*/ 1 w 2"/>
                  <a:gd name="T13" fmla="*/ 0 h 3"/>
                  <a:gd name="T14" fmla="*/ 2 w 2"/>
                  <a:gd name="T15" fmla="*/ 1 h 3"/>
                  <a:gd name="T16" fmla="*/ 2 w 2"/>
                  <a:gd name="T17" fmla="*/ 2 h 3"/>
                  <a:gd name="T18" fmla="*/ 2 w 2"/>
                  <a:gd name="T19" fmla="*/ 3 h 3"/>
                  <a:gd name="T20" fmla="*/ 2 w 2"/>
                  <a:gd name="T21" fmla="*/ 3 h 3"/>
                  <a:gd name="T22" fmla="*/ 2 w 2"/>
                  <a:gd name="T23" fmla="*/ 3 h 3"/>
                  <a:gd name="T24" fmla="*/ 2 w 2"/>
                  <a:gd name="T25" fmla="*/ 2 h 3"/>
                  <a:gd name="T26" fmla="*/ 2 w 2"/>
                  <a:gd name="T27" fmla="*/ 1 h 3"/>
                  <a:gd name="T28" fmla="*/ 1 w 2"/>
                  <a:gd name="T29" fmla="*/ 0 h 3"/>
                  <a:gd name="T30" fmla="*/ 1 w 2"/>
                  <a:gd name="T31" fmla="*/ 1 h 3"/>
                  <a:gd name="T32" fmla="*/ 0 w 2"/>
                  <a:gd name="T33" fmla="*/ 1 h 3"/>
                  <a:gd name="T34" fmla="*/ 0 w 2"/>
                  <a:gd name="T35" fmla="*/ 2 h 3"/>
                  <a:gd name="T36" fmla="*/ 1 w 2"/>
                  <a:gd name="T37" fmla="*/ 3 h 3"/>
                  <a:gd name="T38" fmla="*/ 2 w 2"/>
                  <a:gd name="T3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59" name="Freeform 452"/>
              <p:cNvSpPr>
                <a:spLocks/>
              </p:cNvSpPr>
              <p:nvPr/>
            </p:nvSpPr>
            <p:spPr bwMode="auto">
              <a:xfrm>
                <a:off x="1513" y="1108"/>
                <a:ext cx="93" cy="73"/>
              </a:xfrm>
              <a:custGeom>
                <a:avLst/>
                <a:gdLst>
                  <a:gd name="T0" fmla="*/ 35 w 39"/>
                  <a:gd name="T1" fmla="*/ 25 h 31"/>
                  <a:gd name="T2" fmla="*/ 27 w 39"/>
                  <a:gd name="T3" fmla="*/ 10 h 31"/>
                  <a:gd name="T4" fmla="*/ 2 w 39"/>
                  <a:gd name="T5" fmla="*/ 5 h 31"/>
                  <a:gd name="T6" fmla="*/ 0 w 39"/>
                  <a:gd name="T7" fmla="*/ 7 h 31"/>
                  <a:gd name="T8" fmla="*/ 1 w 39"/>
                  <a:gd name="T9" fmla="*/ 8 h 31"/>
                  <a:gd name="T10" fmla="*/ 1 w 39"/>
                  <a:gd name="T11" fmla="*/ 8 h 31"/>
                  <a:gd name="T12" fmla="*/ 15 w 39"/>
                  <a:gd name="T13" fmla="*/ 7 h 31"/>
                  <a:gd name="T14" fmla="*/ 21 w 39"/>
                  <a:gd name="T15" fmla="*/ 16 h 31"/>
                  <a:gd name="T16" fmla="*/ 24 w 39"/>
                  <a:gd name="T17" fmla="*/ 15 h 31"/>
                  <a:gd name="T18" fmla="*/ 27 w 39"/>
                  <a:gd name="T19" fmla="*/ 21 h 31"/>
                  <a:gd name="T20" fmla="*/ 35 w 39"/>
                  <a:gd name="T21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31">
                    <a:moveTo>
                      <a:pt x="35" y="25"/>
                    </a:moveTo>
                    <a:cubicBezTo>
                      <a:pt x="39" y="20"/>
                      <a:pt x="29" y="12"/>
                      <a:pt x="27" y="10"/>
                    </a:cubicBezTo>
                    <a:cubicBezTo>
                      <a:pt x="25" y="9"/>
                      <a:pt x="11" y="0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8" y="5"/>
                      <a:pt x="15" y="7"/>
                    </a:cubicBezTo>
                    <a:cubicBezTo>
                      <a:pt x="21" y="10"/>
                      <a:pt x="21" y="16"/>
                      <a:pt x="21" y="16"/>
                    </a:cubicBezTo>
                    <a:cubicBezTo>
                      <a:pt x="21" y="16"/>
                      <a:pt x="22" y="15"/>
                      <a:pt x="24" y="15"/>
                    </a:cubicBezTo>
                    <a:cubicBezTo>
                      <a:pt x="26" y="15"/>
                      <a:pt x="30" y="19"/>
                      <a:pt x="27" y="21"/>
                    </a:cubicBezTo>
                    <a:cubicBezTo>
                      <a:pt x="23" y="25"/>
                      <a:pt x="32" y="31"/>
                      <a:pt x="35" y="25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60" name="Freeform 453"/>
              <p:cNvSpPr>
                <a:spLocks/>
              </p:cNvSpPr>
              <p:nvPr/>
            </p:nvSpPr>
            <p:spPr bwMode="auto">
              <a:xfrm>
                <a:off x="1853" y="584"/>
                <a:ext cx="154" cy="127"/>
              </a:xfrm>
              <a:custGeom>
                <a:avLst/>
                <a:gdLst>
                  <a:gd name="T0" fmla="*/ 1 w 65"/>
                  <a:gd name="T1" fmla="*/ 42 h 54"/>
                  <a:gd name="T2" fmla="*/ 17 w 65"/>
                  <a:gd name="T3" fmla="*/ 9 h 54"/>
                  <a:gd name="T4" fmla="*/ 56 w 65"/>
                  <a:gd name="T5" fmla="*/ 15 h 54"/>
                  <a:gd name="T6" fmla="*/ 59 w 65"/>
                  <a:gd name="T7" fmla="*/ 38 h 54"/>
                  <a:gd name="T8" fmla="*/ 49 w 65"/>
                  <a:gd name="T9" fmla="*/ 50 h 54"/>
                  <a:gd name="T10" fmla="*/ 29 w 65"/>
                  <a:gd name="T11" fmla="*/ 50 h 54"/>
                  <a:gd name="T12" fmla="*/ 24 w 65"/>
                  <a:gd name="T13" fmla="*/ 29 h 54"/>
                  <a:gd name="T14" fmla="*/ 44 w 65"/>
                  <a:gd name="T15" fmla="*/ 24 h 54"/>
                  <a:gd name="T16" fmla="*/ 38 w 65"/>
                  <a:gd name="T17" fmla="*/ 42 h 54"/>
                  <a:gd name="T18" fmla="*/ 39 w 65"/>
                  <a:gd name="T19" fmla="*/ 41 h 54"/>
                  <a:gd name="T20" fmla="*/ 40 w 65"/>
                  <a:gd name="T21" fmla="*/ 23 h 54"/>
                  <a:gd name="T22" fmla="*/ 23 w 65"/>
                  <a:gd name="T23" fmla="*/ 35 h 54"/>
                  <a:gd name="T24" fmla="*/ 36 w 65"/>
                  <a:gd name="T25" fmla="*/ 52 h 54"/>
                  <a:gd name="T26" fmla="*/ 57 w 65"/>
                  <a:gd name="T27" fmla="*/ 41 h 54"/>
                  <a:gd name="T28" fmla="*/ 38 w 65"/>
                  <a:gd name="T29" fmla="*/ 4 h 54"/>
                  <a:gd name="T30" fmla="*/ 2 w 65"/>
                  <a:gd name="T31" fmla="*/ 32 h 54"/>
                  <a:gd name="T32" fmla="*/ 2 w 65"/>
                  <a:gd name="T33" fmla="*/ 42 h 54"/>
                  <a:gd name="T34" fmla="*/ 1 w 65"/>
                  <a:gd name="T3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54">
                    <a:moveTo>
                      <a:pt x="1" y="42"/>
                    </a:moveTo>
                    <a:cubicBezTo>
                      <a:pt x="0" y="29"/>
                      <a:pt x="6" y="16"/>
                      <a:pt x="17" y="9"/>
                    </a:cubicBezTo>
                    <a:cubicBezTo>
                      <a:pt x="30" y="0"/>
                      <a:pt x="47" y="1"/>
                      <a:pt x="56" y="15"/>
                    </a:cubicBezTo>
                    <a:cubicBezTo>
                      <a:pt x="61" y="22"/>
                      <a:pt x="62" y="31"/>
                      <a:pt x="59" y="38"/>
                    </a:cubicBezTo>
                    <a:cubicBezTo>
                      <a:pt x="57" y="43"/>
                      <a:pt x="54" y="47"/>
                      <a:pt x="49" y="50"/>
                    </a:cubicBezTo>
                    <a:cubicBezTo>
                      <a:pt x="43" y="54"/>
                      <a:pt x="35" y="54"/>
                      <a:pt x="29" y="50"/>
                    </a:cubicBezTo>
                    <a:cubicBezTo>
                      <a:pt x="23" y="46"/>
                      <a:pt x="20" y="36"/>
                      <a:pt x="24" y="29"/>
                    </a:cubicBezTo>
                    <a:cubicBezTo>
                      <a:pt x="27" y="22"/>
                      <a:pt x="37" y="18"/>
                      <a:pt x="44" y="24"/>
                    </a:cubicBezTo>
                    <a:cubicBezTo>
                      <a:pt x="51" y="30"/>
                      <a:pt x="46" y="40"/>
                      <a:pt x="38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49" y="39"/>
                      <a:pt x="47" y="27"/>
                      <a:pt x="40" y="23"/>
                    </a:cubicBezTo>
                    <a:cubicBezTo>
                      <a:pt x="32" y="18"/>
                      <a:pt x="24" y="26"/>
                      <a:pt x="23" y="35"/>
                    </a:cubicBezTo>
                    <a:cubicBezTo>
                      <a:pt x="22" y="43"/>
                      <a:pt x="29" y="50"/>
                      <a:pt x="36" y="52"/>
                    </a:cubicBezTo>
                    <a:cubicBezTo>
                      <a:pt x="45" y="54"/>
                      <a:pt x="53" y="49"/>
                      <a:pt x="57" y="41"/>
                    </a:cubicBezTo>
                    <a:cubicBezTo>
                      <a:pt x="65" y="25"/>
                      <a:pt x="53" y="7"/>
                      <a:pt x="38" y="4"/>
                    </a:cubicBezTo>
                    <a:cubicBezTo>
                      <a:pt x="21" y="1"/>
                      <a:pt x="6" y="15"/>
                      <a:pt x="2" y="32"/>
                    </a:cubicBezTo>
                    <a:cubicBezTo>
                      <a:pt x="2" y="35"/>
                      <a:pt x="2" y="38"/>
                      <a:pt x="2" y="42"/>
                    </a:cubicBezTo>
                    <a:cubicBezTo>
                      <a:pt x="2" y="42"/>
                      <a:pt x="1" y="42"/>
                      <a:pt x="1" y="42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61" name="Freeform 454"/>
              <p:cNvSpPr>
                <a:spLocks/>
              </p:cNvSpPr>
              <p:nvPr/>
            </p:nvSpPr>
            <p:spPr bwMode="auto">
              <a:xfrm>
                <a:off x="1929" y="858"/>
                <a:ext cx="109" cy="111"/>
              </a:xfrm>
              <a:custGeom>
                <a:avLst/>
                <a:gdLst>
                  <a:gd name="T0" fmla="*/ 0 w 46"/>
                  <a:gd name="T1" fmla="*/ 8 h 47"/>
                  <a:gd name="T2" fmla="*/ 29 w 46"/>
                  <a:gd name="T3" fmla="*/ 5 h 47"/>
                  <a:gd name="T4" fmla="*/ 41 w 46"/>
                  <a:gd name="T5" fmla="*/ 35 h 47"/>
                  <a:gd name="T6" fmla="*/ 26 w 46"/>
                  <a:gd name="T7" fmla="*/ 46 h 47"/>
                  <a:gd name="T8" fmla="*/ 14 w 46"/>
                  <a:gd name="T9" fmla="*/ 44 h 47"/>
                  <a:gd name="T10" fmla="*/ 6 w 46"/>
                  <a:gd name="T11" fmla="*/ 30 h 47"/>
                  <a:gd name="T12" fmla="*/ 18 w 46"/>
                  <a:gd name="T13" fmla="*/ 18 h 47"/>
                  <a:gd name="T14" fmla="*/ 30 w 46"/>
                  <a:gd name="T15" fmla="*/ 29 h 47"/>
                  <a:gd name="T16" fmla="*/ 15 w 46"/>
                  <a:gd name="T17" fmla="*/ 33 h 47"/>
                  <a:gd name="T18" fmla="*/ 16 w 46"/>
                  <a:gd name="T19" fmla="*/ 34 h 47"/>
                  <a:gd name="T20" fmla="*/ 29 w 46"/>
                  <a:gd name="T21" fmla="*/ 27 h 47"/>
                  <a:gd name="T22" fmla="*/ 14 w 46"/>
                  <a:gd name="T23" fmla="*/ 20 h 47"/>
                  <a:gd name="T24" fmla="*/ 8 w 46"/>
                  <a:gd name="T25" fmla="*/ 36 h 47"/>
                  <a:gd name="T26" fmla="*/ 24 w 46"/>
                  <a:gd name="T27" fmla="*/ 46 h 47"/>
                  <a:gd name="T28" fmla="*/ 41 w 46"/>
                  <a:gd name="T29" fmla="*/ 18 h 47"/>
                  <a:gd name="T30" fmla="*/ 8 w 46"/>
                  <a:gd name="T31" fmla="*/ 5 h 47"/>
                  <a:gd name="T32" fmla="*/ 1 w 46"/>
                  <a:gd name="T33" fmla="*/ 8 h 47"/>
                  <a:gd name="T34" fmla="*/ 0 w 46"/>
                  <a:gd name="T35" fmla="*/ 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" h="47">
                    <a:moveTo>
                      <a:pt x="0" y="8"/>
                    </a:moveTo>
                    <a:cubicBezTo>
                      <a:pt x="8" y="2"/>
                      <a:pt x="20" y="1"/>
                      <a:pt x="29" y="5"/>
                    </a:cubicBezTo>
                    <a:cubicBezTo>
                      <a:pt x="40" y="11"/>
                      <a:pt x="46" y="23"/>
                      <a:pt x="41" y="35"/>
                    </a:cubicBezTo>
                    <a:cubicBezTo>
                      <a:pt x="38" y="40"/>
                      <a:pt x="33" y="45"/>
                      <a:pt x="26" y="46"/>
                    </a:cubicBezTo>
                    <a:cubicBezTo>
                      <a:pt x="22" y="47"/>
                      <a:pt x="18" y="46"/>
                      <a:pt x="14" y="44"/>
                    </a:cubicBezTo>
                    <a:cubicBezTo>
                      <a:pt x="9" y="41"/>
                      <a:pt x="6" y="36"/>
                      <a:pt x="6" y="30"/>
                    </a:cubicBezTo>
                    <a:cubicBezTo>
                      <a:pt x="6" y="24"/>
                      <a:pt x="12" y="18"/>
                      <a:pt x="18" y="18"/>
                    </a:cubicBezTo>
                    <a:cubicBezTo>
                      <a:pt x="25" y="18"/>
                      <a:pt x="31" y="23"/>
                      <a:pt x="30" y="29"/>
                    </a:cubicBezTo>
                    <a:cubicBezTo>
                      <a:pt x="29" y="37"/>
                      <a:pt x="20" y="38"/>
                      <a:pt x="15" y="33"/>
                    </a:cubicBezTo>
                    <a:cubicBezTo>
                      <a:pt x="16" y="33"/>
                      <a:pt x="16" y="33"/>
                      <a:pt x="16" y="34"/>
                    </a:cubicBezTo>
                    <a:cubicBezTo>
                      <a:pt x="21" y="39"/>
                      <a:pt x="29" y="33"/>
                      <a:pt x="29" y="27"/>
                    </a:cubicBezTo>
                    <a:cubicBezTo>
                      <a:pt x="29" y="19"/>
                      <a:pt x="20" y="17"/>
                      <a:pt x="14" y="20"/>
                    </a:cubicBezTo>
                    <a:cubicBezTo>
                      <a:pt x="8" y="23"/>
                      <a:pt x="6" y="30"/>
                      <a:pt x="8" y="36"/>
                    </a:cubicBezTo>
                    <a:cubicBezTo>
                      <a:pt x="9" y="42"/>
                      <a:pt x="17" y="46"/>
                      <a:pt x="24" y="46"/>
                    </a:cubicBezTo>
                    <a:cubicBezTo>
                      <a:pt x="37" y="45"/>
                      <a:pt x="45" y="29"/>
                      <a:pt x="41" y="18"/>
                    </a:cubicBezTo>
                    <a:cubicBezTo>
                      <a:pt x="36" y="5"/>
                      <a:pt x="20" y="0"/>
                      <a:pt x="8" y="5"/>
                    </a:cubicBezTo>
                    <a:cubicBezTo>
                      <a:pt x="5" y="6"/>
                      <a:pt x="3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62" name="Freeform 455"/>
              <p:cNvSpPr>
                <a:spLocks/>
              </p:cNvSpPr>
              <p:nvPr/>
            </p:nvSpPr>
            <p:spPr bwMode="auto">
              <a:xfrm>
                <a:off x="1398" y="1545"/>
                <a:ext cx="30" cy="24"/>
              </a:xfrm>
              <a:custGeom>
                <a:avLst/>
                <a:gdLst>
                  <a:gd name="T0" fmla="*/ 5 w 13"/>
                  <a:gd name="T1" fmla="*/ 9 h 10"/>
                  <a:gd name="T2" fmla="*/ 1 w 13"/>
                  <a:gd name="T3" fmla="*/ 3 h 10"/>
                  <a:gd name="T4" fmla="*/ 8 w 13"/>
                  <a:gd name="T5" fmla="*/ 1 h 10"/>
                  <a:gd name="T6" fmla="*/ 12 w 13"/>
                  <a:gd name="T7" fmla="*/ 7 h 10"/>
                  <a:gd name="T8" fmla="*/ 5 w 1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5" y="9"/>
                    </a:moveTo>
                    <a:cubicBezTo>
                      <a:pt x="2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8" y="1"/>
                    </a:cubicBezTo>
                    <a:cubicBezTo>
                      <a:pt x="11" y="2"/>
                      <a:pt x="13" y="5"/>
                      <a:pt x="12" y="7"/>
                    </a:cubicBezTo>
                    <a:cubicBezTo>
                      <a:pt x="11" y="9"/>
                      <a:pt x="8" y="10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63" name="Freeform 456"/>
              <p:cNvSpPr>
                <a:spLocks/>
              </p:cNvSpPr>
              <p:nvPr/>
            </p:nvSpPr>
            <p:spPr bwMode="auto">
              <a:xfrm>
                <a:off x="1398" y="1545"/>
                <a:ext cx="30" cy="24"/>
              </a:xfrm>
              <a:custGeom>
                <a:avLst/>
                <a:gdLst>
                  <a:gd name="T0" fmla="*/ 5 w 13"/>
                  <a:gd name="T1" fmla="*/ 9 h 10"/>
                  <a:gd name="T2" fmla="*/ 5 w 13"/>
                  <a:gd name="T3" fmla="*/ 8 h 10"/>
                  <a:gd name="T4" fmla="*/ 2 w 13"/>
                  <a:gd name="T5" fmla="*/ 6 h 10"/>
                  <a:gd name="T6" fmla="*/ 2 w 13"/>
                  <a:gd name="T7" fmla="*/ 3 h 10"/>
                  <a:gd name="T8" fmla="*/ 2 w 13"/>
                  <a:gd name="T9" fmla="*/ 3 h 10"/>
                  <a:gd name="T10" fmla="*/ 4 w 13"/>
                  <a:gd name="T11" fmla="*/ 1 h 10"/>
                  <a:gd name="T12" fmla="*/ 8 w 13"/>
                  <a:gd name="T13" fmla="*/ 2 h 10"/>
                  <a:gd name="T14" fmla="*/ 8 w 13"/>
                  <a:gd name="T15" fmla="*/ 2 h 10"/>
                  <a:gd name="T16" fmla="*/ 11 w 13"/>
                  <a:gd name="T17" fmla="*/ 4 h 10"/>
                  <a:gd name="T18" fmla="*/ 12 w 13"/>
                  <a:gd name="T19" fmla="*/ 7 h 10"/>
                  <a:gd name="T20" fmla="*/ 12 w 13"/>
                  <a:gd name="T21" fmla="*/ 7 h 10"/>
                  <a:gd name="T22" fmla="*/ 9 w 13"/>
                  <a:gd name="T23" fmla="*/ 9 h 10"/>
                  <a:gd name="T24" fmla="*/ 6 w 13"/>
                  <a:gd name="T25" fmla="*/ 9 h 10"/>
                  <a:gd name="T26" fmla="*/ 5 w 13"/>
                  <a:gd name="T27" fmla="*/ 8 h 10"/>
                  <a:gd name="T28" fmla="*/ 5 w 13"/>
                  <a:gd name="T29" fmla="*/ 9 h 10"/>
                  <a:gd name="T30" fmla="*/ 5 w 13"/>
                  <a:gd name="T31" fmla="*/ 9 h 10"/>
                  <a:gd name="T32" fmla="*/ 5 w 13"/>
                  <a:gd name="T33" fmla="*/ 10 h 10"/>
                  <a:gd name="T34" fmla="*/ 10 w 13"/>
                  <a:gd name="T35" fmla="*/ 10 h 10"/>
                  <a:gd name="T36" fmla="*/ 13 w 13"/>
                  <a:gd name="T37" fmla="*/ 8 h 10"/>
                  <a:gd name="T38" fmla="*/ 13 w 13"/>
                  <a:gd name="T39" fmla="*/ 7 h 10"/>
                  <a:gd name="T40" fmla="*/ 12 w 13"/>
                  <a:gd name="T41" fmla="*/ 4 h 10"/>
                  <a:gd name="T42" fmla="*/ 8 w 13"/>
                  <a:gd name="T43" fmla="*/ 1 h 10"/>
                  <a:gd name="T44" fmla="*/ 8 w 13"/>
                  <a:gd name="T45" fmla="*/ 1 h 10"/>
                  <a:gd name="T46" fmla="*/ 4 w 13"/>
                  <a:gd name="T47" fmla="*/ 0 h 10"/>
                  <a:gd name="T48" fmla="*/ 1 w 13"/>
                  <a:gd name="T49" fmla="*/ 3 h 10"/>
                  <a:gd name="T50" fmla="*/ 1 w 13"/>
                  <a:gd name="T51" fmla="*/ 3 h 10"/>
                  <a:gd name="T52" fmla="*/ 1 w 13"/>
                  <a:gd name="T53" fmla="*/ 7 h 10"/>
                  <a:gd name="T54" fmla="*/ 5 w 13"/>
                  <a:gd name="T55" fmla="*/ 9 h 10"/>
                  <a:gd name="T56" fmla="*/ 5 w 13"/>
                  <a:gd name="T5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0">
                    <a:moveTo>
                      <a:pt x="5" y="9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3" y="7"/>
                      <a:pt x="2" y="6"/>
                    </a:cubicBezTo>
                    <a:cubicBezTo>
                      <a:pt x="1" y="5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5" y="1"/>
                      <a:pt x="6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10" y="3"/>
                      <a:pt x="11" y="4"/>
                    </a:cubicBezTo>
                    <a:cubicBezTo>
                      <a:pt x="12" y="5"/>
                      <a:pt x="12" y="6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8"/>
                      <a:pt x="10" y="9"/>
                      <a:pt x="9" y="9"/>
                    </a:cubicBezTo>
                    <a:cubicBezTo>
                      <a:pt x="8" y="9"/>
                      <a:pt x="7" y="9"/>
                      <a:pt x="6" y="9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7" y="10"/>
                      <a:pt x="8" y="10"/>
                      <a:pt x="10" y="10"/>
                    </a:cubicBezTo>
                    <a:cubicBezTo>
                      <a:pt x="11" y="10"/>
                      <a:pt x="12" y="9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5"/>
                      <a:pt x="12" y="4"/>
                    </a:cubicBezTo>
                    <a:cubicBezTo>
                      <a:pt x="11" y="2"/>
                      <a:pt x="10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1"/>
                      <a:pt x="1" y="1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2" y="8"/>
                      <a:pt x="3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64" name="Freeform 457"/>
              <p:cNvSpPr>
                <a:spLocks/>
              </p:cNvSpPr>
              <p:nvPr/>
            </p:nvSpPr>
            <p:spPr bwMode="auto">
              <a:xfrm>
                <a:off x="1414" y="1566"/>
                <a:ext cx="31" cy="24"/>
              </a:xfrm>
              <a:custGeom>
                <a:avLst/>
                <a:gdLst>
                  <a:gd name="T0" fmla="*/ 5 w 13"/>
                  <a:gd name="T1" fmla="*/ 9 h 10"/>
                  <a:gd name="T2" fmla="*/ 1 w 13"/>
                  <a:gd name="T3" fmla="*/ 3 h 10"/>
                  <a:gd name="T4" fmla="*/ 8 w 13"/>
                  <a:gd name="T5" fmla="*/ 2 h 10"/>
                  <a:gd name="T6" fmla="*/ 12 w 13"/>
                  <a:gd name="T7" fmla="*/ 8 h 10"/>
                  <a:gd name="T8" fmla="*/ 5 w 1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5" y="9"/>
                    </a:moveTo>
                    <a:cubicBezTo>
                      <a:pt x="2" y="8"/>
                      <a:pt x="0" y="5"/>
                      <a:pt x="1" y="3"/>
                    </a:cubicBezTo>
                    <a:cubicBezTo>
                      <a:pt x="2" y="1"/>
                      <a:pt x="5" y="0"/>
                      <a:pt x="8" y="2"/>
                    </a:cubicBezTo>
                    <a:cubicBezTo>
                      <a:pt x="11" y="3"/>
                      <a:pt x="13" y="5"/>
                      <a:pt x="12" y="8"/>
                    </a:cubicBezTo>
                    <a:cubicBezTo>
                      <a:pt x="11" y="10"/>
                      <a:pt x="8" y="10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65" name="Freeform 458"/>
              <p:cNvSpPr>
                <a:spLocks/>
              </p:cNvSpPr>
              <p:nvPr/>
            </p:nvSpPr>
            <p:spPr bwMode="auto">
              <a:xfrm>
                <a:off x="1414" y="1566"/>
                <a:ext cx="31" cy="26"/>
              </a:xfrm>
              <a:custGeom>
                <a:avLst/>
                <a:gdLst>
                  <a:gd name="T0" fmla="*/ 5 w 13"/>
                  <a:gd name="T1" fmla="*/ 9 h 11"/>
                  <a:gd name="T2" fmla="*/ 5 w 13"/>
                  <a:gd name="T3" fmla="*/ 9 h 11"/>
                  <a:gd name="T4" fmla="*/ 2 w 13"/>
                  <a:gd name="T5" fmla="*/ 6 h 11"/>
                  <a:gd name="T6" fmla="*/ 1 w 13"/>
                  <a:gd name="T7" fmla="*/ 3 h 11"/>
                  <a:gd name="T8" fmla="*/ 1 w 13"/>
                  <a:gd name="T9" fmla="*/ 3 h 11"/>
                  <a:gd name="T10" fmla="*/ 3 w 13"/>
                  <a:gd name="T11" fmla="*/ 2 h 11"/>
                  <a:gd name="T12" fmla="*/ 7 w 13"/>
                  <a:gd name="T13" fmla="*/ 2 h 11"/>
                  <a:gd name="T14" fmla="*/ 8 w 13"/>
                  <a:gd name="T15" fmla="*/ 2 h 11"/>
                  <a:gd name="T16" fmla="*/ 11 w 13"/>
                  <a:gd name="T17" fmla="*/ 4 h 11"/>
                  <a:gd name="T18" fmla="*/ 11 w 13"/>
                  <a:gd name="T19" fmla="*/ 7 h 11"/>
                  <a:gd name="T20" fmla="*/ 11 w 13"/>
                  <a:gd name="T21" fmla="*/ 7 h 11"/>
                  <a:gd name="T22" fmla="*/ 9 w 13"/>
                  <a:gd name="T23" fmla="*/ 9 h 11"/>
                  <a:gd name="T24" fmla="*/ 5 w 13"/>
                  <a:gd name="T25" fmla="*/ 9 h 11"/>
                  <a:gd name="T26" fmla="*/ 5 w 13"/>
                  <a:gd name="T27" fmla="*/ 9 h 11"/>
                  <a:gd name="T28" fmla="*/ 5 w 13"/>
                  <a:gd name="T29" fmla="*/ 9 h 11"/>
                  <a:gd name="T30" fmla="*/ 4 w 13"/>
                  <a:gd name="T31" fmla="*/ 10 h 11"/>
                  <a:gd name="T32" fmla="*/ 5 w 13"/>
                  <a:gd name="T33" fmla="*/ 10 h 11"/>
                  <a:gd name="T34" fmla="*/ 9 w 13"/>
                  <a:gd name="T35" fmla="*/ 10 h 11"/>
                  <a:gd name="T36" fmla="*/ 12 w 13"/>
                  <a:gd name="T37" fmla="*/ 8 h 11"/>
                  <a:gd name="T38" fmla="*/ 12 w 13"/>
                  <a:gd name="T39" fmla="*/ 8 h 11"/>
                  <a:gd name="T40" fmla="*/ 12 w 13"/>
                  <a:gd name="T41" fmla="*/ 4 h 11"/>
                  <a:gd name="T42" fmla="*/ 8 w 13"/>
                  <a:gd name="T43" fmla="*/ 1 h 11"/>
                  <a:gd name="T44" fmla="*/ 8 w 13"/>
                  <a:gd name="T45" fmla="*/ 1 h 11"/>
                  <a:gd name="T46" fmla="*/ 3 w 13"/>
                  <a:gd name="T47" fmla="*/ 1 h 11"/>
                  <a:gd name="T48" fmla="*/ 0 w 13"/>
                  <a:gd name="T49" fmla="*/ 3 h 11"/>
                  <a:gd name="T50" fmla="*/ 0 w 13"/>
                  <a:gd name="T51" fmla="*/ 3 h 11"/>
                  <a:gd name="T52" fmla="*/ 1 w 13"/>
                  <a:gd name="T53" fmla="*/ 7 h 11"/>
                  <a:gd name="T54" fmla="*/ 4 w 13"/>
                  <a:gd name="T55" fmla="*/ 10 h 11"/>
                  <a:gd name="T56" fmla="*/ 5 w 13"/>
                  <a:gd name="T5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1">
                    <a:moveTo>
                      <a:pt x="5" y="9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3" y="8"/>
                      <a:pt x="2" y="7"/>
                      <a:pt x="2" y="6"/>
                    </a:cubicBezTo>
                    <a:cubicBezTo>
                      <a:pt x="1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5" y="1"/>
                      <a:pt x="6" y="1"/>
                      <a:pt x="7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9" y="3"/>
                      <a:pt x="10" y="3"/>
                      <a:pt x="11" y="4"/>
                    </a:cubicBezTo>
                    <a:cubicBezTo>
                      <a:pt x="11" y="5"/>
                      <a:pt x="12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9"/>
                      <a:pt x="9" y="9"/>
                    </a:cubicBezTo>
                    <a:cubicBezTo>
                      <a:pt x="8" y="9"/>
                      <a:pt x="7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11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6"/>
                      <a:pt x="12" y="5"/>
                      <a:pt x="12" y="4"/>
                    </a:cubicBezTo>
                    <a:cubicBezTo>
                      <a:pt x="11" y="3"/>
                      <a:pt x="10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0"/>
                      <a:pt x="5" y="0"/>
                      <a:pt x="3" y="1"/>
                    </a:cubicBezTo>
                    <a:cubicBezTo>
                      <a:pt x="2" y="1"/>
                      <a:pt x="1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2" y="8"/>
                      <a:pt x="3" y="9"/>
                      <a:pt x="4" y="10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66" name="Freeform 459"/>
              <p:cNvSpPr>
                <a:spLocks/>
              </p:cNvSpPr>
              <p:nvPr/>
            </p:nvSpPr>
            <p:spPr bwMode="auto">
              <a:xfrm>
                <a:off x="1492" y="1644"/>
                <a:ext cx="31" cy="24"/>
              </a:xfrm>
              <a:custGeom>
                <a:avLst/>
                <a:gdLst>
                  <a:gd name="T0" fmla="*/ 5 w 13"/>
                  <a:gd name="T1" fmla="*/ 9 h 10"/>
                  <a:gd name="T2" fmla="*/ 1 w 13"/>
                  <a:gd name="T3" fmla="*/ 3 h 10"/>
                  <a:gd name="T4" fmla="*/ 8 w 13"/>
                  <a:gd name="T5" fmla="*/ 1 h 10"/>
                  <a:gd name="T6" fmla="*/ 12 w 13"/>
                  <a:gd name="T7" fmla="*/ 7 h 10"/>
                  <a:gd name="T8" fmla="*/ 5 w 13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5" y="9"/>
                    </a:moveTo>
                    <a:cubicBezTo>
                      <a:pt x="2" y="7"/>
                      <a:pt x="0" y="5"/>
                      <a:pt x="1" y="3"/>
                    </a:cubicBezTo>
                    <a:cubicBezTo>
                      <a:pt x="2" y="0"/>
                      <a:pt x="5" y="0"/>
                      <a:pt x="8" y="1"/>
                    </a:cubicBezTo>
                    <a:cubicBezTo>
                      <a:pt x="11" y="2"/>
                      <a:pt x="13" y="5"/>
                      <a:pt x="12" y="7"/>
                    </a:cubicBezTo>
                    <a:cubicBezTo>
                      <a:pt x="11" y="9"/>
                      <a:pt x="8" y="10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67" name="Freeform 460"/>
              <p:cNvSpPr>
                <a:spLocks/>
              </p:cNvSpPr>
              <p:nvPr/>
            </p:nvSpPr>
            <p:spPr bwMode="auto">
              <a:xfrm>
                <a:off x="1492" y="1644"/>
                <a:ext cx="31" cy="24"/>
              </a:xfrm>
              <a:custGeom>
                <a:avLst/>
                <a:gdLst>
                  <a:gd name="T0" fmla="*/ 5 w 13"/>
                  <a:gd name="T1" fmla="*/ 9 h 10"/>
                  <a:gd name="T2" fmla="*/ 5 w 13"/>
                  <a:gd name="T3" fmla="*/ 8 h 10"/>
                  <a:gd name="T4" fmla="*/ 2 w 13"/>
                  <a:gd name="T5" fmla="*/ 6 h 10"/>
                  <a:gd name="T6" fmla="*/ 1 w 13"/>
                  <a:gd name="T7" fmla="*/ 3 h 10"/>
                  <a:gd name="T8" fmla="*/ 1 w 13"/>
                  <a:gd name="T9" fmla="*/ 3 h 10"/>
                  <a:gd name="T10" fmla="*/ 4 w 13"/>
                  <a:gd name="T11" fmla="*/ 1 h 10"/>
                  <a:gd name="T12" fmla="*/ 7 w 13"/>
                  <a:gd name="T13" fmla="*/ 1 h 10"/>
                  <a:gd name="T14" fmla="*/ 8 w 13"/>
                  <a:gd name="T15" fmla="*/ 1 h 10"/>
                  <a:gd name="T16" fmla="*/ 11 w 13"/>
                  <a:gd name="T17" fmla="*/ 4 h 10"/>
                  <a:gd name="T18" fmla="*/ 11 w 13"/>
                  <a:gd name="T19" fmla="*/ 7 h 10"/>
                  <a:gd name="T20" fmla="*/ 11 w 13"/>
                  <a:gd name="T21" fmla="*/ 7 h 10"/>
                  <a:gd name="T22" fmla="*/ 9 w 13"/>
                  <a:gd name="T23" fmla="*/ 9 h 10"/>
                  <a:gd name="T24" fmla="*/ 5 w 13"/>
                  <a:gd name="T25" fmla="*/ 8 h 10"/>
                  <a:gd name="T26" fmla="*/ 5 w 13"/>
                  <a:gd name="T27" fmla="*/ 8 h 10"/>
                  <a:gd name="T28" fmla="*/ 5 w 13"/>
                  <a:gd name="T29" fmla="*/ 9 h 10"/>
                  <a:gd name="T30" fmla="*/ 5 w 13"/>
                  <a:gd name="T31" fmla="*/ 9 h 10"/>
                  <a:gd name="T32" fmla="*/ 5 w 13"/>
                  <a:gd name="T33" fmla="*/ 9 h 10"/>
                  <a:gd name="T34" fmla="*/ 9 w 13"/>
                  <a:gd name="T35" fmla="*/ 10 h 10"/>
                  <a:gd name="T36" fmla="*/ 12 w 13"/>
                  <a:gd name="T37" fmla="*/ 7 h 10"/>
                  <a:gd name="T38" fmla="*/ 12 w 13"/>
                  <a:gd name="T39" fmla="*/ 7 h 10"/>
                  <a:gd name="T40" fmla="*/ 12 w 13"/>
                  <a:gd name="T41" fmla="*/ 3 h 10"/>
                  <a:gd name="T42" fmla="*/ 8 w 13"/>
                  <a:gd name="T43" fmla="*/ 0 h 10"/>
                  <a:gd name="T44" fmla="*/ 8 w 13"/>
                  <a:gd name="T45" fmla="*/ 0 h 10"/>
                  <a:gd name="T46" fmla="*/ 3 w 13"/>
                  <a:gd name="T47" fmla="*/ 0 h 10"/>
                  <a:gd name="T48" fmla="*/ 0 w 13"/>
                  <a:gd name="T49" fmla="*/ 2 h 10"/>
                  <a:gd name="T50" fmla="*/ 0 w 13"/>
                  <a:gd name="T51" fmla="*/ 3 h 10"/>
                  <a:gd name="T52" fmla="*/ 1 w 13"/>
                  <a:gd name="T53" fmla="*/ 6 h 10"/>
                  <a:gd name="T54" fmla="*/ 5 w 13"/>
                  <a:gd name="T55" fmla="*/ 9 h 10"/>
                  <a:gd name="T56" fmla="*/ 5 w 13"/>
                  <a:gd name="T5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0">
                    <a:moveTo>
                      <a:pt x="5" y="9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2" y="7"/>
                      <a:pt x="2" y="6"/>
                    </a:cubicBezTo>
                    <a:cubicBezTo>
                      <a:pt x="1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1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2"/>
                      <a:pt x="10" y="3"/>
                      <a:pt x="11" y="4"/>
                    </a:cubicBezTo>
                    <a:cubicBezTo>
                      <a:pt x="12" y="5"/>
                      <a:pt x="12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9" y="9"/>
                    </a:cubicBezTo>
                    <a:cubicBezTo>
                      <a:pt x="8" y="9"/>
                      <a:pt x="7" y="9"/>
                      <a:pt x="5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10"/>
                      <a:pt x="8" y="10"/>
                      <a:pt x="9" y="10"/>
                    </a:cubicBezTo>
                    <a:cubicBezTo>
                      <a:pt x="11" y="9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5"/>
                      <a:pt x="12" y="3"/>
                    </a:cubicBezTo>
                    <a:cubicBezTo>
                      <a:pt x="11" y="2"/>
                      <a:pt x="10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8"/>
                      <a:pt x="3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  <p:sp>
            <p:nvSpPr>
              <p:cNvPr id="768" name="Freeform 461"/>
              <p:cNvSpPr>
                <a:spLocks/>
              </p:cNvSpPr>
              <p:nvPr/>
            </p:nvSpPr>
            <p:spPr bwMode="auto">
              <a:xfrm>
                <a:off x="1431" y="1588"/>
                <a:ext cx="28" cy="26"/>
              </a:xfrm>
              <a:custGeom>
                <a:avLst/>
                <a:gdLst>
                  <a:gd name="T0" fmla="*/ 4 w 12"/>
                  <a:gd name="T1" fmla="*/ 9 h 11"/>
                  <a:gd name="T2" fmla="*/ 0 w 12"/>
                  <a:gd name="T3" fmla="*/ 3 h 11"/>
                  <a:gd name="T4" fmla="*/ 7 w 12"/>
                  <a:gd name="T5" fmla="*/ 2 h 11"/>
                  <a:gd name="T6" fmla="*/ 11 w 12"/>
                  <a:gd name="T7" fmla="*/ 8 h 11"/>
                  <a:gd name="T8" fmla="*/ 4 w 12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4" y="9"/>
                    </a:moveTo>
                    <a:cubicBezTo>
                      <a:pt x="1" y="8"/>
                      <a:pt x="0" y="5"/>
                      <a:pt x="0" y="3"/>
                    </a:cubicBezTo>
                    <a:cubicBezTo>
                      <a:pt x="1" y="1"/>
                      <a:pt x="4" y="0"/>
                      <a:pt x="7" y="2"/>
                    </a:cubicBezTo>
                    <a:cubicBezTo>
                      <a:pt x="11" y="3"/>
                      <a:pt x="12" y="6"/>
                      <a:pt x="11" y="8"/>
                    </a:cubicBezTo>
                    <a:cubicBezTo>
                      <a:pt x="10" y="10"/>
                      <a:pt x="7" y="11"/>
                      <a:pt x="4" y="9"/>
                    </a:cubicBezTo>
                    <a:close/>
                  </a:path>
                </a:pathLst>
              </a:custGeom>
              <a:grpFill/>
              <a:ln w="9525">
                <a:solidFill>
                  <a:srgbClr val="92D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zh-CN" altLang="en-US" kern="0">
                  <a:solidFill>
                    <a:srgbClr val="92D050"/>
                  </a:solidFill>
                  <a:latin typeface="Arial" charset="0"/>
                </a:endParaRPr>
              </a:p>
            </p:txBody>
          </p:sp>
        </p:grpSp>
        <p:sp>
          <p:nvSpPr>
            <p:cNvPr id="511" name="Freeform 463"/>
            <p:cNvSpPr>
              <a:spLocks/>
            </p:cNvSpPr>
            <p:nvPr/>
          </p:nvSpPr>
          <p:spPr bwMode="auto">
            <a:xfrm>
              <a:off x="1428" y="1588"/>
              <a:ext cx="31" cy="26"/>
            </a:xfrm>
            <a:custGeom>
              <a:avLst/>
              <a:gdLst>
                <a:gd name="T0" fmla="*/ 5 w 13"/>
                <a:gd name="T1" fmla="*/ 9 h 11"/>
                <a:gd name="T2" fmla="*/ 5 w 13"/>
                <a:gd name="T3" fmla="*/ 9 h 11"/>
                <a:gd name="T4" fmla="*/ 2 w 13"/>
                <a:gd name="T5" fmla="*/ 6 h 11"/>
                <a:gd name="T6" fmla="*/ 2 w 13"/>
                <a:gd name="T7" fmla="*/ 4 h 11"/>
                <a:gd name="T8" fmla="*/ 2 w 13"/>
                <a:gd name="T9" fmla="*/ 4 h 11"/>
                <a:gd name="T10" fmla="*/ 4 w 13"/>
                <a:gd name="T11" fmla="*/ 2 h 11"/>
                <a:gd name="T12" fmla="*/ 8 w 13"/>
                <a:gd name="T13" fmla="*/ 2 h 11"/>
                <a:gd name="T14" fmla="*/ 8 w 13"/>
                <a:gd name="T15" fmla="*/ 2 h 11"/>
                <a:gd name="T16" fmla="*/ 11 w 13"/>
                <a:gd name="T17" fmla="*/ 5 h 11"/>
                <a:gd name="T18" fmla="*/ 12 w 13"/>
                <a:gd name="T19" fmla="*/ 8 h 11"/>
                <a:gd name="T20" fmla="*/ 12 w 13"/>
                <a:gd name="T21" fmla="*/ 8 h 11"/>
                <a:gd name="T22" fmla="*/ 10 w 13"/>
                <a:gd name="T23" fmla="*/ 9 h 11"/>
                <a:gd name="T24" fmla="*/ 6 w 13"/>
                <a:gd name="T25" fmla="*/ 9 h 11"/>
                <a:gd name="T26" fmla="*/ 5 w 13"/>
                <a:gd name="T27" fmla="*/ 9 h 11"/>
                <a:gd name="T28" fmla="*/ 5 w 13"/>
                <a:gd name="T29" fmla="*/ 9 h 11"/>
                <a:gd name="T30" fmla="*/ 5 w 13"/>
                <a:gd name="T31" fmla="*/ 10 h 11"/>
                <a:gd name="T32" fmla="*/ 5 w 13"/>
                <a:gd name="T33" fmla="*/ 10 h 11"/>
                <a:gd name="T34" fmla="*/ 10 w 13"/>
                <a:gd name="T35" fmla="*/ 10 h 11"/>
                <a:gd name="T36" fmla="*/ 13 w 13"/>
                <a:gd name="T37" fmla="*/ 8 h 11"/>
                <a:gd name="T38" fmla="*/ 13 w 13"/>
                <a:gd name="T39" fmla="*/ 8 h 11"/>
                <a:gd name="T40" fmla="*/ 12 w 13"/>
                <a:gd name="T41" fmla="*/ 4 h 11"/>
                <a:gd name="T42" fmla="*/ 9 w 13"/>
                <a:gd name="T43" fmla="*/ 1 h 11"/>
                <a:gd name="T44" fmla="*/ 8 w 13"/>
                <a:gd name="T45" fmla="*/ 1 h 11"/>
                <a:gd name="T46" fmla="*/ 4 w 13"/>
                <a:gd name="T47" fmla="*/ 1 h 11"/>
                <a:gd name="T48" fmla="*/ 1 w 13"/>
                <a:gd name="T49" fmla="*/ 3 h 11"/>
                <a:gd name="T50" fmla="*/ 1 w 13"/>
                <a:gd name="T51" fmla="*/ 3 h 11"/>
                <a:gd name="T52" fmla="*/ 1 w 13"/>
                <a:gd name="T53" fmla="*/ 7 h 11"/>
                <a:gd name="T54" fmla="*/ 5 w 13"/>
                <a:gd name="T55" fmla="*/ 10 h 11"/>
                <a:gd name="T56" fmla="*/ 5 w 13"/>
                <a:gd name="T5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2" y="6"/>
                  </a:cubicBezTo>
                  <a:cubicBezTo>
                    <a:pt x="2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6"/>
                    <a:pt x="12" y="7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9" y="10"/>
                    <a:pt x="7" y="10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1"/>
                    <a:pt x="9" y="11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5"/>
                    <a:pt x="12" y="4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1" y="6"/>
                    <a:pt x="1" y="7"/>
                  </a:cubicBezTo>
                  <a:cubicBezTo>
                    <a:pt x="2" y="8"/>
                    <a:pt x="4" y="9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12" name="Freeform 464"/>
            <p:cNvSpPr>
              <a:spLocks/>
            </p:cNvSpPr>
            <p:nvPr/>
          </p:nvSpPr>
          <p:spPr bwMode="auto">
            <a:xfrm>
              <a:off x="1450" y="1609"/>
              <a:ext cx="28" cy="24"/>
            </a:xfrm>
            <a:custGeom>
              <a:avLst/>
              <a:gdLst>
                <a:gd name="T0" fmla="*/ 4 w 12"/>
                <a:gd name="T1" fmla="*/ 9 h 10"/>
                <a:gd name="T2" fmla="*/ 1 w 12"/>
                <a:gd name="T3" fmla="*/ 3 h 10"/>
                <a:gd name="T4" fmla="*/ 8 w 12"/>
                <a:gd name="T5" fmla="*/ 1 h 10"/>
                <a:gd name="T6" fmla="*/ 11 w 12"/>
                <a:gd name="T7" fmla="*/ 7 h 10"/>
                <a:gd name="T8" fmla="*/ 4 w 12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5" y="0"/>
                    <a:pt x="8" y="1"/>
                  </a:cubicBezTo>
                  <a:cubicBezTo>
                    <a:pt x="11" y="3"/>
                    <a:pt x="12" y="5"/>
                    <a:pt x="11" y="7"/>
                  </a:cubicBezTo>
                  <a:cubicBezTo>
                    <a:pt x="11" y="10"/>
                    <a:pt x="7" y="10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13" name="Freeform 465"/>
            <p:cNvSpPr>
              <a:spLocks/>
            </p:cNvSpPr>
            <p:nvPr/>
          </p:nvSpPr>
          <p:spPr bwMode="auto">
            <a:xfrm>
              <a:off x="1450" y="1609"/>
              <a:ext cx="28" cy="24"/>
            </a:xfrm>
            <a:custGeom>
              <a:avLst/>
              <a:gdLst>
                <a:gd name="T0" fmla="*/ 4 w 12"/>
                <a:gd name="T1" fmla="*/ 9 h 10"/>
                <a:gd name="T2" fmla="*/ 5 w 12"/>
                <a:gd name="T3" fmla="*/ 9 h 10"/>
                <a:gd name="T4" fmla="*/ 1 w 12"/>
                <a:gd name="T5" fmla="*/ 6 h 10"/>
                <a:gd name="T6" fmla="*/ 1 w 12"/>
                <a:gd name="T7" fmla="*/ 3 h 10"/>
                <a:gd name="T8" fmla="*/ 1 w 12"/>
                <a:gd name="T9" fmla="*/ 3 h 10"/>
                <a:gd name="T10" fmla="*/ 3 w 12"/>
                <a:gd name="T11" fmla="*/ 1 h 10"/>
                <a:gd name="T12" fmla="*/ 7 w 12"/>
                <a:gd name="T13" fmla="*/ 2 h 10"/>
                <a:gd name="T14" fmla="*/ 7 w 12"/>
                <a:gd name="T15" fmla="*/ 2 h 10"/>
                <a:gd name="T16" fmla="*/ 11 w 12"/>
                <a:gd name="T17" fmla="*/ 4 h 10"/>
                <a:gd name="T18" fmla="*/ 11 w 12"/>
                <a:gd name="T19" fmla="*/ 7 h 10"/>
                <a:gd name="T20" fmla="*/ 11 w 12"/>
                <a:gd name="T21" fmla="*/ 7 h 10"/>
                <a:gd name="T22" fmla="*/ 9 w 12"/>
                <a:gd name="T23" fmla="*/ 9 h 10"/>
                <a:gd name="T24" fmla="*/ 5 w 12"/>
                <a:gd name="T25" fmla="*/ 9 h 10"/>
                <a:gd name="T26" fmla="*/ 5 w 12"/>
                <a:gd name="T27" fmla="*/ 9 h 10"/>
                <a:gd name="T28" fmla="*/ 4 w 12"/>
                <a:gd name="T29" fmla="*/ 9 h 10"/>
                <a:gd name="T30" fmla="*/ 4 w 12"/>
                <a:gd name="T31" fmla="*/ 9 h 10"/>
                <a:gd name="T32" fmla="*/ 5 w 12"/>
                <a:gd name="T33" fmla="*/ 10 h 10"/>
                <a:gd name="T34" fmla="*/ 9 w 12"/>
                <a:gd name="T35" fmla="*/ 10 h 10"/>
                <a:gd name="T36" fmla="*/ 12 w 12"/>
                <a:gd name="T37" fmla="*/ 8 h 10"/>
                <a:gd name="T38" fmla="*/ 12 w 12"/>
                <a:gd name="T39" fmla="*/ 7 h 10"/>
                <a:gd name="T40" fmla="*/ 11 w 12"/>
                <a:gd name="T41" fmla="*/ 4 h 10"/>
                <a:gd name="T42" fmla="*/ 8 w 12"/>
                <a:gd name="T43" fmla="*/ 1 h 10"/>
                <a:gd name="T44" fmla="*/ 7 w 12"/>
                <a:gd name="T45" fmla="*/ 1 h 10"/>
                <a:gd name="T46" fmla="*/ 3 w 12"/>
                <a:gd name="T47" fmla="*/ 0 h 10"/>
                <a:gd name="T48" fmla="*/ 0 w 12"/>
                <a:gd name="T49" fmla="*/ 3 h 10"/>
                <a:gd name="T50" fmla="*/ 0 w 12"/>
                <a:gd name="T51" fmla="*/ 3 h 10"/>
                <a:gd name="T52" fmla="*/ 1 w 12"/>
                <a:gd name="T53" fmla="*/ 7 h 10"/>
                <a:gd name="T54" fmla="*/ 4 w 12"/>
                <a:gd name="T55" fmla="*/ 9 h 10"/>
                <a:gd name="T56" fmla="*/ 4 w 12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3"/>
                    <a:pt x="11" y="4"/>
                  </a:cubicBezTo>
                  <a:cubicBezTo>
                    <a:pt x="11" y="5"/>
                    <a:pt x="11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9"/>
                    <a:pt x="9" y="9"/>
                  </a:cubicBezTo>
                  <a:cubicBezTo>
                    <a:pt x="8" y="9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6" y="10"/>
                    <a:pt x="8" y="10"/>
                    <a:pt x="9" y="10"/>
                  </a:cubicBezTo>
                  <a:cubicBezTo>
                    <a:pt x="10" y="10"/>
                    <a:pt x="11" y="9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5"/>
                    <a:pt x="11" y="4"/>
                  </a:cubicBezTo>
                  <a:cubicBezTo>
                    <a:pt x="11" y="2"/>
                    <a:pt x="9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2" y="1"/>
                    <a:pt x="1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7"/>
                  </a:cubicBezTo>
                  <a:cubicBezTo>
                    <a:pt x="1" y="8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14" name="Freeform 466"/>
            <p:cNvSpPr>
              <a:spLocks/>
            </p:cNvSpPr>
            <p:nvPr/>
          </p:nvSpPr>
          <p:spPr bwMode="auto">
            <a:xfrm>
              <a:off x="1471" y="1628"/>
              <a:ext cx="28" cy="23"/>
            </a:xfrm>
            <a:custGeom>
              <a:avLst/>
              <a:gdLst>
                <a:gd name="T0" fmla="*/ 4 w 12"/>
                <a:gd name="T1" fmla="*/ 9 h 10"/>
                <a:gd name="T2" fmla="*/ 0 w 12"/>
                <a:gd name="T3" fmla="*/ 2 h 10"/>
                <a:gd name="T4" fmla="*/ 8 w 12"/>
                <a:gd name="T5" fmla="*/ 1 h 10"/>
                <a:gd name="T6" fmla="*/ 11 w 12"/>
                <a:gd name="T7" fmla="*/ 7 h 10"/>
                <a:gd name="T8" fmla="*/ 4 w 12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1" y="7"/>
                    <a:pt x="0" y="5"/>
                    <a:pt x="0" y="2"/>
                  </a:cubicBezTo>
                  <a:cubicBezTo>
                    <a:pt x="1" y="0"/>
                    <a:pt x="4" y="0"/>
                    <a:pt x="8" y="1"/>
                  </a:cubicBezTo>
                  <a:cubicBezTo>
                    <a:pt x="11" y="2"/>
                    <a:pt x="12" y="5"/>
                    <a:pt x="11" y="7"/>
                  </a:cubicBezTo>
                  <a:cubicBezTo>
                    <a:pt x="10" y="9"/>
                    <a:pt x="7" y="10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15" name="Freeform 467"/>
            <p:cNvSpPr>
              <a:spLocks/>
            </p:cNvSpPr>
            <p:nvPr/>
          </p:nvSpPr>
          <p:spPr bwMode="auto">
            <a:xfrm>
              <a:off x="1469" y="1628"/>
              <a:ext cx="30" cy="23"/>
            </a:xfrm>
            <a:custGeom>
              <a:avLst/>
              <a:gdLst>
                <a:gd name="T0" fmla="*/ 5 w 13"/>
                <a:gd name="T1" fmla="*/ 9 h 10"/>
                <a:gd name="T2" fmla="*/ 6 w 13"/>
                <a:gd name="T3" fmla="*/ 8 h 10"/>
                <a:gd name="T4" fmla="*/ 2 w 13"/>
                <a:gd name="T5" fmla="*/ 6 h 10"/>
                <a:gd name="T6" fmla="*/ 2 w 13"/>
                <a:gd name="T7" fmla="*/ 3 h 10"/>
                <a:gd name="T8" fmla="*/ 2 w 13"/>
                <a:gd name="T9" fmla="*/ 3 h 10"/>
                <a:gd name="T10" fmla="*/ 4 w 13"/>
                <a:gd name="T11" fmla="*/ 1 h 10"/>
                <a:gd name="T12" fmla="*/ 8 w 13"/>
                <a:gd name="T13" fmla="*/ 1 h 10"/>
                <a:gd name="T14" fmla="*/ 8 w 13"/>
                <a:gd name="T15" fmla="*/ 1 h 10"/>
                <a:gd name="T16" fmla="*/ 11 w 13"/>
                <a:gd name="T17" fmla="*/ 4 h 10"/>
                <a:gd name="T18" fmla="*/ 12 w 13"/>
                <a:gd name="T19" fmla="*/ 7 h 10"/>
                <a:gd name="T20" fmla="*/ 12 w 13"/>
                <a:gd name="T21" fmla="*/ 7 h 10"/>
                <a:gd name="T22" fmla="*/ 10 w 13"/>
                <a:gd name="T23" fmla="*/ 8 h 10"/>
                <a:gd name="T24" fmla="*/ 6 w 13"/>
                <a:gd name="T25" fmla="*/ 8 h 10"/>
                <a:gd name="T26" fmla="*/ 6 w 13"/>
                <a:gd name="T27" fmla="*/ 8 h 10"/>
                <a:gd name="T28" fmla="*/ 5 w 13"/>
                <a:gd name="T29" fmla="*/ 9 h 10"/>
                <a:gd name="T30" fmla="*/ 5 w 13"/>
                <a:gd name="T31" fmla="*/ 9 h 10"/>
                <a:gd name="T32" fmla="*/ 5 w 13"/>
                <a:gd name="T33" fmla="*/ 9 h 10"/>
                <a:gd name="T34" fmla="*/ 10 w 13"/>
                <a:gd name="T35" fmla="*/ 9 h 10"/>
                <a:gd name="T36" fmla="*/ 13 w 13"/>
                <a:gd name="T37" fmla="*/ 7 h 10"/>
                <a:gd name="T38" fmla="*/ 13 w 13"/>
                <a:gd name="T39" fmla="*/ 7 h 10"/>
                <a:gd name="T40" fmla="*/ 12 w 13"/>
                <a:gd name="T41" fmla="*/ 3 h 10"/>
                <a:gd name="T42" fmla="*/ 9 w 13"/>
                <a:gd name="T43" fmla="*/ 0 h 10"/>
                <a:gd name="T44" fmla="*/ 8 w 13"/>
                <a:gd name="T45" fmla="*/ 0 h 10"/>
                <a:gd name="T46" fmla="*/ 4 w 13"/>
                <a:gd name="T47" fmla="*/ 0 h 10"/>
                <a:gd name="T48" fmla="*/ 1 w 13"/>
                <a:gd name="T49" fmla="*/ 2 h 10"/>
                <a:gd name="T50" fmla="*/ 1 w 13"/>
                <a:gd name="T51" fmla="*/ 2 h 10"/>
                <a:gd name="T52" fmla="*/ 2 w 13"/>
                <a:gd name="T53" fmla="*/ 6 h 10"/>
                <a:gd name="T54" fmla="*/ 5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7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8"/>
                    <a:pt x="11" y="8"/>
                    <a:pt x="10" y="8"/>
                  </a:cubicBezTo>
                  <a:cubicBezTo>
                    <a:pt x="9" y="9"/>
                    <a:pt x="7" y="9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10"/>
                    <a:pt x="9" y="10"/>
                    <a:pt x="10" y="9"/>
                  </a:cubicBezTo>
                  <a:cubicBezTo>
                    <a:pt x="11" y="9"/>
                    <a:pt x="12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4"/>
                    <a:pt x="12" y="3"/>
                  </a:cubicBezTo>
                  <a:cubicBezTo>
                    <a:pt x="12" y="2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3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7"/>
                    <a:pt x="4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16" name="Freeform 468"/>
            <p:cNvSpPr>
              <a:spLocks/>
            </p:cNvSpPr>
            <p:nvPr/>
          </p:nvSpPr>
          <p:spPr bwMode="auto">
            <a:xfrm>
              <a:off x="1518" y="1659"/>
              <a:ext cx="28" cy="23"/>
            </a:xfrm>
            <a:custGeom>
              <a:avLst/>
              <a:gdLst>
                <a:gd name="T0" fmla="*/ 4 w 12"/>
                <a:gd name="T1" fmla="*/ 9 h 10"/>
                <a:gd name="T2" fmla="*/ 0 w 12"/>
                <a:gd name="T3" fmla="*/ 3 h 10"/>
                <a:gd name="T4" fmla="*/ 7 w 12"/>
                <a:gd name="T5" fmla="*/ 1 h 10"/>
                <a:gd name="T6" fmla="*/ 11 w 12"/>
                <a:gd name="T7" fmla="*/ 8 h 10"/>
                <a:gd name="T8" fmla="*/ 4 w 12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7" y="1"/>
                  </a:cubicBezTo>
                  <a:cubicBezTo>
                    <a:pt x="10" y="3"/>
                    <a:pt x="12" y="5"/>
                    <a:pt x="11" y="8"/>
                  </a:cubicBezTo>
                  <a:cubicBezTo>
                    <a:pt x="10" y="10"/>
                    <a:pt x="7" y="10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17" name="Freeform 469"/>
            <p:cNvSpPr>
              <a:spLocks/>
            </p:cNvSpPr>
            <p:nvPr/>
          </p:nvSpPr>
          <p:spPr bwMode="auto">
            <a:xfrm>
              <a:off x="1516" y="1659"/>
              <a:ext cx="30" cy="26"/>
            </a:xfrm>
            <a:custGeom>
              <a:avLst/>
              <a:gdLst>
                <a:gd name="T0" fmla="*/ 5 w 13"/>
                <a:gd name="T1" fmla="*/ 9 h 11"/>
                <a:gd name="T2" fmla="*/ 5 w 13"/>
                <a:gd name="T3" fmla="*/ 9 h 11"/>
                <a:gd name="T4" fmla="*/ 2 w 13"/>
                <a:gd name="T5" fmla="*/ 6 h 11"/>
                <a:gd name="T6" fmla="*/ 2 w 13"/>
                <a:gd name="T7" fmla="*/ 3 h 11"/>
                <a:gd name="T8" fmla="*/ 2 w 13"/>
                <a:gd name="T9" fmla="*/ 3 h 11"/>
                <a:gd name="T10" fmla="*/ 4 w 13"/>
                <a:gd name="T11" fmla="*/ 2 h 11"/>
                <a:gd name="T12" fmla="*/ 8 w 13"/>
                <a:gd name="T13" fmla="*/ 2 h 11"/>
                <a:gd name="T14" fmla="*/ 8 w 13"/>
                <a:gd name="T15" fmla="*/ 2 h 11"/>
                <a:gd name="T16" fmla="*/ 11 w 13"/>
                <a:gd name="T17" fmla="*/ 4 h 11"/>
                <a:gd name="T18" fmla="*/ 12 w 13"/>
                <a:gd name="T19" fmla="*/ 7 h 11"/>
                <a:gd name="T20" fmla="*/ 12 w 13"/>
                <a:gd name="T21" fmla="*/ 7 h 11"/>
                <a:gd name="T22" fmla="*/ 10 w 13"/>
                <a:gd name="T23" fmla="*/ 9 h 11"/>
                <a:gd name="T24" fmla="*/ 6 w 13"/>
                <a:gd name="T25" fmla="*/ 9 h 11"/>
                <a:gd name="T26" fmla="*/ 5 w 13"/>
                <a:gd name="T27" fmla="*/ 9 h 11"/>
                <a:gd name="T28" fmla="*/ 5 w 13"/>
                <a:gd name="T29" fmla="*/ 9 h 11"/>
                <a:gd name="T30" fmla="*/ 5 w 13"/>
                <a:gd name="T31" fmla="*/ 10 h 11"/>
                <a:gd name="T32" fmla="*/ 5 w 13"/>
                <a:gd name="T33" fmla="*/ 10 h 11"/>
                <a:gd name="T34" fmla="*/ 10 w 13"/>
                <a:gd name="T35" fmla="*/ 10 h 11"/>
                <a:gd name="T36" fmla="*/ 13 w 13"/>
                <a:gd name="T37" fmla="*/ 8 h 11"/>
                <a:gd name="T38" fmla="*/ 13 w 13"/>
                <a:gd name="T39" fmla="*/ 8 h 11"/>
                <a:gd name="T40" fmla="*/ 12 w 13"/>
                <a:gd name="T41" fmla="*/ 4 h 11"/>
                <a:gd name="T42" fmla="*/ 9 w 13"/>
                <a:gd name="T43" fmla="*/ 1 h 11"/>
                <a:gd name="T44" fmla="*/ 8 w 13"/>
                <a:gd name="T45" fmla="*/ 1 h 11"/>
                <a:gd name="T46" fmla="*/ 4 w 13"/>
                <a:gd name="T47" fmla="*/ 1 h 11"/>
                <a:gd name="T48" fmla="*/ 1 w 13"/>
                <a:gd name="T49" fmla="*/ 3 h 11"/>
                <a:gd name="T50" fmla="*/ 1 w 13"/>
                <a:gd name="T51" fmla="*/ 3 h 11"/>
                <a:gd name="T52" fmla="*/ 1 w 13"/>
                <a:gd name="T53" fmla="*/ 7 h 11"/>
                <a:gd name="T54" fmla="*/ 5 w 13"/>
                <a:gd name="T55" fmla="*/ 10 h 11"/>
                <a:gd name="T56" fmla="*/ 5 w 13"/>
                <a:gd name="T5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2" y="6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5" y="1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9" y="9"/>
                    <a:pt x="7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9" y="11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18" name="Freeform 470"/>
            <p:cNvSpPr>
              <a:spLocks/>
            </p:cNvSpPr>
            <p:nvPr/>
          </p:nvSpPr>
          <p:spPr bwMode="auto">
            <a:xfrm>
              <a:off x="1544" y="1673"/>
              <a:ext cx="28" cy="26"/>
            </a:xfrm>
            <a:custGeom>
              <a:avLst/>
              <a:gdLst>
                <a:gd name="T0" fmla="*/ 4 w 12"/>
                <a:gd name="T1" fmla="*/ 9 h 11"/>
                <a:gd name="T2" fmla="*/ 0 w 12"/>
                <a:gd name="T3" fmla="*/ 3 h 11"/>
                <a:gd name="T4" fmla="*/ 7 w 12"/>
                <a:gd name="T5" fmla="*/ 2 h 11"/>
                <a:gd name="T6" fmla="*/ 11 w 12"/>
                <a:gd name="T7" fmla="*/ 8 h 11"/>
                <a:gd name="T8" fmla="*/ 4 w 12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4" y="9"/>
                  </a:move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7" y="2"/>
                  </a:cubicBezTo>
                  <a:cubicBezTo>
                    <a:pt x="11" y="3"/>
                    <a:pt x="12" y="6"/>
                    <a:pt x="11" y="8"/>
                  </a:cubicBezTo>
                  <a:cubicBezTo>
                    <a:pt x="10" y="10"/>
                    <a:pt x="7" y="11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19" name="Freeform 471"/>
            <p:cNvSpPr>
              <a:spLocks/>
            </p:cNvSpPr>
            <p:nvPr/>
          </p:nvSpPr>
          <p:spPr bwMode="auto">
            <a:xfrm>
              <a:off x="1542" y="1673"/>
              <a:ext cx="30" cy="26"/>
            </a:xfrm>
            <a:custGeom>
              <a:avLst/>
              <a:gdLst>
                <a:gd name="T0" fmla="*/ 5 w 13"/>
                <a:gd name="T1" fmla="*/ 9 h 11"/>
                <a:gd name="T2" fmla="*/ 5 w 13"/>
                <a:gd name="T3" fmla="*/ 9 h 11"/>
                <a:gd name="T4" fmla="*/ 2 w 13"/>
                <a:gd name="T5" fmla="*/ 6 h 11"/>
                <a:gd name="T6" fmla="*/ 2 w 13"/>
                <a:gd name="T7" fmla="*/ 4 h 11"/>
                <a:gd name="T8" fmla="*/ 2 w 13"/>
                <a:gd name="T9" fmla="*/ 3 h 11"/>
                <a:gd name="T10" fmla="*/ 4 w 13"/>
                <a:gd name="T11" fmla="*/ 2 h 11"/>
                <a:gd name="T12" fmla="*/ 8 w 13"/>
                <a:gd name="T13" fmla="*/ 2 h 11"/>
                <a:gd name="T14" fmla="*/ 8 w 13"/>
                <a:gd name="T15" fmla="*/ 2 h 11"/>
                <a:gd name="T16" fmla="*/ 11 w 13"/>
                <a:gd name="T17" fmla="*/ 5 h 11"/>
                <a:gd name="T18" fmla="*/ 12 w 13"/>
                <a:gd name="T19" fmla="*/ 8 h 11"/>
                <a:gd name="T20" fmla="*/ 12 w 13"/>
                <a:gd name="T21" fmla="*/ 8 h 11"/>
                <a:gd name="T22" fmla="*/ 10 w 13"/>
                <a:gd name="T23" fmla="*/ 9 h 11"/>
                <a:gd name="T24" fmla="*/ 6 w 13"/>
                <a:gd name="T25" fmla="*/ 9 h 11"/>
                <a:gd name="T26" fmla="*/ 5 w 13"/>
                <a:gd name="T27" fmla="*/ 9 h 11"/>
                <a:gd name="T28" fmla="*/ 5 w 13"/>
                <a:gd name="T29" fmla="*/ 9 h 11"/>
                <a:gd name="T30" fmla="*/ 5 w 13"/>
                <a:gd name="T31" fmla="*/ 10 h 11"/>
                <a:gd name="T32" fmla="*/ 5 w 13"/>
                <a:gd name="T33" fmla="*/ 10 h 11"/>
                <a:gd name="T34" fmla="*/ 10 w 13"/>
                <a:gd name="T35" fmla="*/ 10 h 11"/>
                <a:gd name="T36" fmla="*/ 13 w 13"/>
                <a:gd name="T37" fmla="*/ 8 h 11"/>
                <a:gd name="T38" fmla="*/ 13 w 13"/>
                <a:gd name="T39" fmla="*/ 8 h 11"/>
                <a:gd name="T40" fmla="*/ 12 w 13"/>
                <a:gd name="T41" fmla="*/ 4 h 11"/>
                <a:gd name="T42" fmla="*/ 9 w 13"/>
                <a:gd name="T43" fmla="*/ 1 h 11"/>
                <a:gd name="T44" fmla="*/ 8 w 13"/>
                <a:gd name="T45" fmla="*/ 1 h 11"/>
                <a:gd name="T46" fmla="*/ 4 w 13"/>
                <a:gd name="T47" fmla="*/ 1 h 11"/>
                <a:gd name="T48" fmla="*/ 1 w 13"/>
                <a:gd name="T49" fmla="*/ 3 h 11"/>
                <a:gd name="T50" fmla="*/ 1 w 13"/>
                <a:gd name="T51" fmla="*/ 3 h 11"/>
                <a:gd name="T52" fmla="*/ 1 w 13"/>
                <a:gd name="T53" fmla="*/ 7 h 11"/>
                <a:gd name="T54" fmla="*/ 5 w 13"/>
                <a:gd name="T55" fmla="*/ 10 h 11"/>
                <a:gd name="T56" fmla="*/ 5 w 13"/>
                <a:gd name="T5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3" y="7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6"/>
                    <a:pt x="12" y="7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9" y="10"/>
                    <a:pt x="7" y="10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1"/>
                    <a:pt x="9" y="11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5"/>
                    <a:pt x="12" y="4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6"/>
                    <a:pt x="1" y="7"/>
                  </a:cubicBezTo>
                  <a:cubicBezTo>
                    <a:pt x="2" y="8"/>
                    <a:pt x="4" y="9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20" name="Freeform 472"/>
            <p:cNvSpPr>
              <a:spLocks/>
            </p:cNvSpPr>
            <p:nvPr/>
          </p:nvSpPr>
          <p:spPr bwMode="auto">
            <a:xfrm>
              <a:off x="1388" y="1550"/>
              <a:ext cx="29" cy="24"/>
            </a:xfrm>
            <a:custGeom>
              <a:avLst/>
              <a:gdLst>
                <a:gd name="T0" fmla="*/ 4 w 12"/>
                <a:gd name="T1" fmla="*/ 9 h 10"/>
                <a:gd name="T2" fmla="*/ 0 w 12"/>
                <a:gd name="T3" fmla="*/ 3 h 10"/>
                <a:gd name="T4" fmla="*/ 8 w 12"/>
                <a:gd name="T5" fmla="*/ 1 h 10"/>
                <a:gd name="T6" fmla="*/ 11 w 12"/>
                <a:gd name="T7" fmla="*/ 8 h 10"/>
                <a:gd name="T8" fmla="*/ 4 w 12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4" y="9"/>
                  </a:move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5" y="0"/>
                    <a:pt x="8" y="1"/>
                  </a:cubicBezTo>
                  <a:cubicBezTo>
                    <a:pt x="11" y="3"/>
                    <a:pt x="12" y="5"/>
                    <a:pt x="11" y="8"/>
                  </a:cubicBezTo>
                  <a:cubicBezTo>
                    <a:pt x="11" y="10"/>
                    <a:pt x="7" y="10"/>
                    <a:pt x="4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21" name="Freeform 473"/>
            <p:cNvSpPr>
              <a:spLocks/>
            </p:cNvSpPr>
            <p:nvPr/>
          </p:nvSpPr>
          <p:spPr bwMode="auto">
            <a:xfrm>
              <a:off x="1386" y="1550"/>
              <a:ext cx="31" cy="24"/>
            </a:xfrm>
            <a:custGeom>
              <a:avLst/>
              <a:gdLst>
                <a:gd name="T0" fmla="*/ 5 w 13"/>
                <a:gd name="T1" fmla="*/ 9 h 10"/>
                <a:gd name="T2" fmla="*/ 6 w 13"/>
                <a:gd name="T3" fmla="*/ 9 h 10"/>
                <a:gd name="T4" fmla="*/ 2 w 13"/>
                <a:gd name="T5" fmla="*/ 6 h 10"/>
                <a:gd name="T6" fmla="*/ 2 w 13"/>
                <a:gd name="T7" fmla="*/ 3 h 10"/>
                <a:gd name="T8" fmla="*/ 2 w 13"/>
                <a:gd name="T9" fmla="*/ 3 h 10"/>
                <a:gd name="T10" fmla="*/ 4 w 13"/>
                <a:gd name="T11" fmla="*/ 2 h 10"/>
                <a:gd name="T12" fmla="*/ 8 w 13"/>
                <a:gd name="T13" fmla="*/ 2 h 10"/>
                <a:gd name="T14" fmla="*/ 8 w 13"/>
                <a:gd name="T15" fmla="*/ 2 h 10"/>
                <a:gd name="T16" fmla="*/ 11 w 13"/>
                <a:gd name="T17" fmla="*/ 4 h 10"/>
                <a:gd name="T18" fmla="*/ 12 w 13"/>
                <a:gd name="T19" fmla="*/ 7 h 10"/>
                <a:gd name="T20" fmla="*/ 12 w 13"/>
                <a:gd name="T21" fmla="*/ 7 h 10"/>
                <a:gd name="T22" fmla="*/ 10 w 13"/>
                <a:gd name="T23" fmla="*/ 9 h 10"/>
                <a:gd name="T24" fmla="*/ 6 w 13"/>
                <a:gd name="T25" fmla="*/ 9 h 10"/>
                <a:gd name="T26" fmla="*/ 6 w 13"/>
                <a:gd name="T27" fmla="*/ 9 h 10"/>
                <a:gd name="T28" fmla="*/ 5 w 13"/>
                <a:gd name="T29" fmla="*/ 9 h 10"/>
                <a:gd name="T30" fmla="*/ 5 w 13"/>
                <a:gd name="T31" fmla="*/ 10 h 10"/>
                <a:gd name="T32" fmla="*/ 6 w 13"/>
                <a:gd name="T33" fmla="*/ 10 h 10"/>
                <a:gd name="T34" fmla="*/ 10 w 13"/>
                <a:gd name="T35" fmla="*/ 10 h 10"/>
                <a:gd name="T36" fmla="*/ 13 w 13"/>
                <a:gd name="T37" fmla="*/ 8 h 10"/>
                <a:gd name="T38" fmla="*/ 13 w 13"/>
                <a:gd name="T39" fmla="*/ 8 h 10"/>
                <a:gd name="T40" fmla="*/ 12 w 13"/>
                <a:gd name="T41" fmla="*/ 4 h 10"/>
                <a:gd name="T42" fmla="*/ 9 w 13"/>
                <a:gd name="T43" fmla="*/ 1 h 10"/>
                <a:gd name="T44" fmla="*/ 8 w 13"/>
                <a:gd name="T45" fmla="*/ 1 h 10"/>
                <a:gd name="T46" fmla="*/ 4 w 13"/>
                <a:gd name="T47" fmla="*/ 1 h 10"/>
                <a:gd name="T48" fmla="*/ 1 w 13"/>
                <a:gd name="T49" fmla="*/ 3 h 10"/>
                <a:gd name="T50" fmla="*/ 1 w 13"/>
                <a:gd name="T51" fmla="*/ 3 h 10"/>
                <a:gd name="T52" fmla="*/ 2 w 13"/>
                <a:gd name="T53" fmla="*/ 7 h 10"/>
                <a:gd name="T54" fmla="*/ 5 w 13"/>
                <a:gd name="T55" fmla="*/ 10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4" y="8"/>
                    <a:pt x="3" y="7"/>
                    <a:pt x="2" y="6"/>
                  </a:cubicBez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2"/>
                    <a:pt x="4" y="2"/>
                  </a:cubicBezTo>
                  <a:cubicBezTo>
                    <a:pt x="5" y="1"/>
                    <a:pt x="7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9" y="9"/>
                    <a:pt x="7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7" y="10"/>
                    <a:pt x="9" y="10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6"/>
                    <a:pt x="2" y="7"/>
                  </a:cubicBezTo>
                  <a:cubicBezTo>
                    <a:pt x="2" y="8"/>
                    <a:pt x="4" y="9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22" name="Freeform 474"/>
            <p:cNvSpPr>
              <a:spLocks/>
            </p:cNvSpPr>
            <p:nvPr/>
          </p:nvSpPr>
          <p:spPr bwMode="auto">
            <a:xfrm>
              <a:off x="1402" y="1574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1 w 13"/>
                <a:gd name="T3" fmla="*/ 2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2" y="7"/>
                    <a:pt x="0" y="5"/>
                    <a:pt x="1" y="2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9"/>
                    <a:pt x="8" y="10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23" name="Freeform 475"/>
            <p:cNvSpPr>
              <a:spLocks/>
            </p:cNvSpPr>
            <p:nvPr/>
          </p:nvSpPr>
          <p:spPr bwMode="auto">
            <a:xfrm>
              <a:off x="1402" y="1574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5 w 13"/>
                <a:gd name="T3" fmla="*/ 8 h 10"/>
                <a:gd name="T4" fmla="*/ 2 w 13"/>
                <a:gd name="T5" fmla="*/ 6 h 10"/>
                <a:gd name="T6" fmla="*/ 2 w 13"/>
                <a:gd name="T7" fmla="*/ 3 h 10"/>
                <a:gd name="T8" fmla="*/ 2 w 13"/>
                <a:gd name="T9" fmla="*/ 3 h 10"/>
                <a:gd name="T10" fmla="*/ 4 w 13"/>
                <a:gd name="T11" fmla="*/ 1 h 10"/>
                <a:gd name="T12" fmla="*/ 8 w 13"/>
                <a:gd name="T13" fmla="*/ 1 h 10"/>
                <a:gd name="T14" fmla="*/ 8 w 13"/>
                <a:gd name="T15" fmla="*/ 1 h 10"/>
                <a:gd name="T16" fmla="*/ 11 w 13"/>
                <a:gd name="T17" fmla="*/ 4 h 10"/>
                <a:gd name="T18" fmla="*/ 12 w 13"/>
                <a:gd name="T19" fmla="*/ 7 h 10"/>
                <a:gd name="T20" fmla="*/ 12 w 13"/>
                <a:gd name="T21" fmla="*/ 7 h 10"/>
                <a:gd name="T22" fmla="*/ 9 w 13"/>
                <a:gd name="T23" fmla="*/ 8 h 10"/>
                <a:gd name="T24" fmla="*/ 6 w 13"/>
                <a:gd name="T25" fmla="*/ 8 h 10"/>
                <a:gd name="T26" fmla="*/ 5 w 13"/>
                <a:gd name="T27" fmla="*/ 8 h 10"/>
                <a:gd name="T28" fmla="*/ 5 w 13"/>
                <a:gd name="T29" fmla="*/ 9 h 10"/>
                <a:gd name="T30" fmla="*/ 5 w 13"/>
                <a:gd name="T31" fmla="*/ 9 h 10"/>
                <a:gd name="T32" fmla="*/ 5 w 13"/>
                <a:gd name="T33" fmla="*/ 9 h 10"/>
                <a:gd name="T34" fmla="*/ 10 w 13"/>
                <a:gd name="T35" fmla="*/ 9 h 10"/>
                <a:gd name="T36" fmla="*/ 13 w 13"/>
                <a:gd name="T37" fmla="*/ 7 h 10"/>
                <a:gd name="T38" fmla="*/ 13 w 13"/>
                <a:gd name="T39" fmla="*/ 7 h 10"/>
                <a:gd name="T40" fmla="*/ 12 w 13"/>
                <a:gd name="T41" fmla="*/ 3 h 10"/>
                <a:gd name="T42" fmla="*/ 8 w 13"/>
                <a:gd name="T43" fmla="*/ 0 h 10"/>
                <a:gd name="T44" fmla="*/ 8 w 13"/>
                <a:gd name="T45" fmla="*/ 0 h 10"/>
                <a:gd name="T46" fmla="*/ 4 w 13"/>
                <a:gd name="T47" fmla="*/ 0 h 10"/>
                <a:gd name="T48" fmla="*/ 1 w 13"/>
                <a:gd name="T49" fmla="*/ 2 h 10"/>
                <a:gd name="T50" fmla="*/ 1 w 13"/>
                <a:gd name="T51" fmla="*/ 2 h 10"/>
                <a:gd name="T52" fmla="*/ 1 w 13"/>
                <a:gd name="T53" fmla="*/ 6 h 10"/>
                <a:gd name="T54" fmla="*/ 5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1" y="5"/>
                    <a:pt x="1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5" y="1"/>
                    <a:pt x="6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2"/>
                    <a:pt x="10" y="3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8" y="9"/>
                    <a:pt x="7" y="9"/>
                    <a:pt x="6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10"/>
                    <a:pt x="8" y="10"/>
                    <a:pt x="10" y="9"/>
                  </a:cubicBezTo>
                  <a:cubicBezTo>
                    <a:pt x="11" y="9"/>
                    <a:pt x="12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4"/>
                    <a:pt x="12" y="3"/>
                  </a:cubicBezTo>
                  <a:cubicBezTo>
                    <a:pt x="11" y="2"/>
                    <a:pt x="10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3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24" name="Freeform 476"/>
            <p:cNvSpPr>
              <a:spLocks/>
            </p:cNvSpPr>
            <p:nvPr/>
          </p:nvSpPr>
          <p:spPr bwMode="auto">
            <a:xfrm>
              <a:off x="1480" y="1649"/>
              <a:ext cx="31" cy="24"/>
            </a:xfrm>
            <a:custGeom>
              <a:avLst/>
              <a:gdLst>
                <a:gd name="T0" fmla="*/ 5 w 13"/>
                <a:gd name="T1" fmla="*/ 9 h 10"/>
                <a:gd name="T2" fmla="*/ 1 w 13"/>
                <a:gd name="T3" fmla="*/ 3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2" y="8"/>
                    <a:pt x="0" y="5"/>
                    <a:pt x="1" y="3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10"/>
                    <a:pt x="8" y="10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25" name="Freeform 477"/>
            <p:cNvSpPr>
              <a:spLocks/>
            </p:cNvSpPr>
            <p:nvPr/>
          </p:nvSpPr>
          <p:spPr bwMode="auto">
            <a:xfrm>
              <a:off x="1480" y="1649"/>
              <a:ext cx="31" cy="24"/>
            </a:xfrm>
            <a:custGeom>
              <a:avLst/>
              <a:gdLst>
                <a:gd name="T0" fmla="*/ 5 w 13"/>
                <a:gd name="T1" fmla="*/ 9 h 10"/>
                <a:gd name="T2" fmla="*/ 5 w 13"/>
                <a:gd name="T3" fmla="*/ 8 h 10"/>
                <a:gd name="T4" fmla="*/ 2 w 13"/>
                <a:gd name="T5" fmla="*/ 6 h 10"/>
                <a:gd name="T6" fmla="*/ 2 w 13"/>
                <a:gd name="T7" fmla="*/ 3 h 10"/>
                <a:gd name="T8" fmla="*/ 2 w 13"/>
                <a:gd name="T9" fmla="*/ 3 h 10"/>
                <a:gd name="T10" fmla="*/ 4 w 13"/>
                <a:gd name="T11" fmla="*/ 1 h 10"/>
                <a:gd name="T12" fmla="*/ 8 w 13"/>
                <a:gd name="T13" fmla="*/ 2 h 10"/>
                <a:gd name="T14" fmla="*/ 8 w 13"/>
                <a:gd name="T15" fmla="*/ 2 h 10"/>
                <a:gd name="T16" fmla="*/ 11 w 13"/>
                <a:gd name="T17" fmla="*/ 4 h 10"/>
                <a:gd name="T18" fmla="*/ 12 w 13"/>
                <a:gd name="T19" fmla="*/ 7 h 10"/>
                <a:gd name="T20" fmla="*/ 12 w 13"/>
                <a:gd name="T21" fmla="*/ 7 h 10"/>
                <a:gd name="T22" fmla="*/ 9 w 13"/>
                <a:gd name="T23" fmla="*/ 9 h 10"/>
                <a:gd name="T24" fmla="*/ 6 w 13"/>
                <a:gd name="T25" fmla="*/ 9 h 10"/>
                <a:gd name="T26" fmla="*/ 5 w 13"/>
                <a:gd name="T27" fmla="*/ 8 h 10"/>
                <a:gd name="T28" fmla="*/ 5 w 13"/>
                <a:gd name="T29" fmla="*/ 9 h 10"/>
                <a:gd name="T30" fmla="*/ 5 w 13"/>
                <a:gd name="T31" fmla="*/ 9 h 10"/>
                <a:gd name="T32" fmla="*/ 5 w 13"/>
                <a:gd name="T33" fmla="*/ 10 h 10"/>
                <a:gd name="T34" fmla="*/ 10 w 13"/>
                <a:gd name="T35" fmla="*/ 10 h 10"/>
                <a:gd name="T36" fmla="*/ 13 w 13"/>
                <a:gd name="T37" fmla="*/ 8 h 10"/>
                <a:gd name="T38" fmla="*/ 13 w 13"/>
                <a:gd name="T39" fmla="*/ 7 h 10"/>
                <a:gd name="T40" fmla="*/ 12 w 13"/>
                <a:gd name="T41" fmla="*/ 4 h 10"/>
                <a:gd name="T42" fmla="*/ 9 w 13"/>
                <a:gd name="T43" fmla="*/ 1 h 10"/>
                <a:gd name="T44" fmla="*/ 8 w 13"/>
                <a:gd name="T45" fmla="*/ 1 h 10"/>
                <a:gd name="T46" fmla="*/ 4 w 13"/>
                <a:gd name="T47" fmla="*/ 0 h 10"/>
                <a:gd name="T48" fmla="*/ 1 w 13"/>
                <a:gd name="T49" fmla="*/ 3 h 10"/>
                <a:gd name="T50" fmla="*/ 1 w 13"/>
                <a:gd name="T51" fmla="*/ 3 h 10"/>
                <a:gd name="T52" fmla="*/ 1 w 13"/>
                <a:gd name="T53" fmla="*/ 7 h 10"/>
                <a:gd name="T54" fmla="*/ 5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3" y="7"/>
                    <a:pt x="2" y="6"/>
                  </a:cubicBezTo>
                  <a:cubicBezTo>
                    <a:pt x="2" y="5"/>
                    <a:pt x="1" y="4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2" y="5"/>
                    <a:pt x="12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8"/>
                    <a:pt x="11" y="9"/>
                    <a:pt x="9" y="9"/>
                  </a:cubicBezTo>
                  <a:cubicBezTo>
                    <a:pt x="8" y="9"/>
                    <a:pt x="7" y="9"/>
                    <a:pt x="6" y="9"/>
                  </a:cubicBezTo>
                  <a:cubicBezTo>
                    <a:pt x="6" y="9"/>
                    <a:pt x="5" y="9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8" y="10"/>
                    <a:pt x="10" y="10"/>
                  </a:cubicBezTo>
                  <a:cubicBezTo>
                    <a:pt x="11" y="10"/>
                    <a:pt x="12" y="9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0"/>
                  </a:cubicBezTo>
                  <a:cubicBezTo>
                    <a:pt x="2" y="1"/>
                    <a:pt x="1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5"/>
                    <a:pt x="1" y="7"/>
                  </a:cubicBezTo>
                  <a:cubicBezTo>
                    <a:pt x="2" y="8"/>
                    <a:pt x="3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26" name="Freeform 478"/>
            <p:cNvSpPr>
              <a:spLocks/>
            </p:cNvSpPr>
            <p:nvPr/>
          </p:nvSpPr>
          <p:spPr bwMode="auto">
            <a:xfrm>
              <a:off x="1419" y="1595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1 w 13"/>
                <a:gd name="T3" fmla="*/ 3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2" y="7"/>
                    <a:pt x="0" y="5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9"/>
                    <a:pt x="8" y="10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27" name="Freeform 479"/>
            <p:cNvSpPr>
              <a:spLocks/>
            </p:cNvSpPr>
            <p:nvPr/>
          </p:nvSpPr>
          <p:spPr bwMode="auto">
            <a:xfrm>
              <a:off x="1419" y="1595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5 w 13"/>
                <a:gd name="T3" fmla="*/ 8 h 10"/>
                <a:gd name="T4" fmla="*/ 2 w 13"/>
                <a:gd name="T5" fmla="*/ 6 h 10"/>
                <a:gd name="T6" fmla="*/ 1 w 13"/>
                <a:gd name="T7" fmla="*/ 3 h 10"/>
                <a:gd name="T8" fmla="*/ 1 w 13"/>
                <a:gd name="T9" fmla="*/ 3 h 10"/>
                <a:gd name="T10" fmla="*/ 4 w 13"/>
                <a:gd name="T11" fmla="*/ 1 h 10"/>
                <a:gd name="T12" fmla="*/ 7 w 13"/>
                <a:gd name="T13" fmla="*/ 1 h 10"/>
                <a:gd name="T14" fmla="*/ 8 w 13"/>
                <a:gd name="T15" fmla="*/ 1 h 10"/>
                <a:gd name="T16" fmla="*/ 11 w 13"/>
                <a:gd name="T17" fmla="*/ 4 h 10"/>
                <a:gd name="T18" fmla="*/ 11 w 13"/>
                <a:gd name="T19" fmla="*/ 7 h 10"/>
                <a:gd name="T20" fmla="*/ 11 w 13"/>
                <a:gd name="T21" fmla="*/ 7 h 10"/>
                <a:gd name="T22" fmla="*/ 9 w 13"/>
                <a:gd name="T23" fmla="*/ 9 h 10"/>
                <a:gd name="T24" fmla="*/ 5 w 13"/>
                <a:gd name="T25" fmla="*/ 8 h 10"/>
                <a:gd name="T26" fmla="*/ 5 w 13"/>
                <a:gd name="T27" fmla="*/ 8 h 10"/>
                <a:gd name="T28" fmla="*/ 5 w 13"/>
                <a:gd name="T29" fmla="*/ 9 h 10"/>
                <a:gd name="T30" fmla="*/ 4 w 13"/>
                <a:gd name="T31" fmla="*/ 9 h 10"/>
                <a:gd name="T32" fmla="*/ 5 w 13"/>
                <a:gd name="T33" fmla="*/ 9 h 10"/>
                <a:gd name="T34" fmla="*/ 9 w 13"/>
                <a:gd name="T35" fmla="*/ 10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3 h 10"/>
                <a:gd name="T42" fmla="*/ 8 w 13"/>
                <a:gd name="T43" fmla="*/ 0 h 10"/>
                <a:gd name="T44" fmla="*/ 8 w 13"/>
                <a:gd name="T45" fmla="*/ 0 h 10"/>
                <a:gd name="T46" fmla="*/ 3 w 13"/>
                <a:gd name="T47" fmla="*/ 0 h 10"/>
                <a:gd name="T48" fmla="*/ 0 w 13"/>
                <a:gd name="T49" fmla="*/ 2 h 10"/>
                <a:gd name="T50" fmla="*/ 0 w 13"/>
                <a:gd name="T51" fmla="*/ 3 h 10"/>
                <a:gd name="T52" fmla="*/ 1 w 13"/>
                <a:gd name="T53" fmla="*/ 6 h 10"/>
                <a:gd name="T54" fmla="*/ 4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3"/>
                    <a:pt x="11" y="4"/>
                  </a:cubicBezTo>
                  <a:cubicBezTo>
                    <a:pt x="11" y="5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8" y="9"/>
                    <a:pt x="7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8" y="10"/>
                    <a:pt x="9" y="10"/>
                  </a:cubicBezTo>
                  <a:cubicBezTo>
                    <a:pt x="11" y="9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2" y="5"/>
                    <a:pt x="12" y="3"/>
                  </a:cubicBezTo>
                  <a:cubicBezTo>
                    <a:pt x="11" y="2"/>
                    <a:pt x="10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28" name="Freeform 480"/>
            <p:cNvSpPr>
              <a:spLocks/>
            </p:cNvSpPr>
            <p:nvPr/>
          </p:nvSpPr>
          <p:spPr bwMode="auto">
            <a:xfrm>
              <a:off x="1438" y="1614"/>
              <a:ext cx="31" cy="26"/>
            </a:xfrm>
            <a:custGeom>
              <a:avLst/>
              <a:gdLst>
                <a:gd name="T0" fmla="*/ 5 w 13"/>
                <a:gd name="T1" fmla="*/ 9 h 11"/>
                <a:gd name="T2" fmla="*/ 1 w 13"/>
                <a:gd name="T3" fmla="*/ 3 h 11"/>
                <a:gd name="T4" fmla="*/ 8 w 13"/>
                <a:gd name="T5" fmla="*/ 2 h 11"/>
                <a:gd name="T6" fmla="*/ 12 w 13"/>
                <a:gd name="T7" fmla="*/ 8 h 11"/>
                <a:gd name="T8" fmla="*/ 5 w 13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2" y="8"/>
                    <a:pt x="0" y="5"/>
                    <a:pt x="1" y="3"/>
                  </a:cubicBezTo>
                  <a:cubicBezTo>
                    <a:pt x="2" y="1"/>
                    <a:pt x="5" y="0"/>
                    <a:pt x="8" y="2"/>
                  </a:cubicBezTo>
                  <a:cubicBezTo>
                    <a:pt x="11" y="3"/>
                    <a:pt x="13" y="6"/>
                    <a:pt x="12" y="8"/>
                  </a:cubicBezTo>
                  <a:cubicBezTo>
                    <a:pt x="11" y="10"/>
                    <a:pt x="8" y="11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29" name="Freeform 481"/>
            <p:cNvSpPr>
              <a:spLocks/>
            </p:cNvSpPr>
            <p:nvPr/>
          </p:nvSpPr>
          <p:spPr bwMode="auto">
            <a:xfrm>
              <a:off x="1438" y="1614"/>
              <a:ext cx="31" cy="26"/>
            </a:xfrm>
            <a:custGeom>
              <a:avLst/>
              <a:gdLst>
                <a:gd name="T0" fmla="*/ 5 w 13"/>
                <a:gd name="T1" fmla="*/ 9 h 11"/>
                <a:gd name="T2" fmla="*/ 5 w 13"/>
                <a:gd name="T3" fmla="*/ 9 h 11"/>
                <a:gd name="T4" fmla="*/ 2 w 13"/>
                <a:gd name="T5" fmla="*/ 6 h 11"/>
                <a:gd name="T6" fmla="*/ 1 w 13"/>
                <a:gd name="T7" fmla="*/ 3 h 11"/>
                <a:gd name="T8" fmla="*/ 1 w 13"/>
                <a:gd name="T9" fmla="*/ 3 h 11"/>
                <a:gd name="T10" fmla="*/ 4 w 13"/>
                <a:gd name="T11" fmla="*/ 2 h 11"/>
                <a:gd name="T12" fmla="*/ 7 w 13"/>
                <a:gd name="T13" fmla="*/ 2 h 11"/>
                <a:gd name="T14" fmla="*/ 8 w 13"/>
                <a:gd name="T15" fmla="*/ 2 h 11"/>
                <a:gd name="T16" fmla="*/ 11 w 13"/>
                <a:gd name="T17" fmla="*/ 4 h 11"/>
                <a:gd name="T18" fmla="*/ 11 w 13"/>
                <a:gd name="T19" fmla="*/ 7 h 11"/>
                <a:gd name="T20" fmla="*/ 11 w 13"/>
                <a:gd name="T21" fmla="*/ 7 h 11"/>
                <a:gd name="T22" fmla="*/ 9 w 13"/>
                <a:gd name="T23" fmla="*/ 9 h 11"/>
                <a:gd name="T24" fmla="*/ 5 w 13"/>
                <a:gd name="T25" fmla="*/ 9 h 11"/>
                <a:gd name="T26" fmla="*/ 5 w 13"/>
                <a:gd name="T27" fmla="*/ 9 h 11"/>
                <a:gd name="T28" fmla="*/ 5 w 13"/>
                <a:gd name="T29" fmla="*/ 9 h 11"/>
                <a:gd name="T30" fmla="*/ 5 w 13"/>
                <a:gd name="T31" fmla="*/ 10 h 11"/>
                <a:gd name="T32" fmla="*/ 5 w 13"/>
                <a:gd name="T33" fmla="*/ 10 h 11"/>
                <a:gd name="T34" fmla="*/ 9 w 13"/>
                <a:gd name="T35" fmla="*/ 10 h 11"/>
                <a:gd name="T36" fmla="*/ 12 w 13"/>
                <a:gd name="T37" fmla="*/ 8 h 11"/>
                <a:gd name="T38" fmla="*/ 12 w 13"/>
                <a:gd name="T39" fmla="*/ 8 h 11"/>
                <a:gd name="T40" fmla="*/ 12 w 13"/>
                <a:gd name="T41" fmla="*/ 4 h 11"/>
                <a:gd name="T42" fmla="*/ 8 w 13"/>
                <a:gd name="T43" fmla="*/ 1 h 11"/>
                <a:gd name="T44" fmla="*/ 8 w 13"/>
                <a:gd name="T45" fmla="*/ 1 h 11"/>
                <a:gd name="T46" fmla="*/ 3 w 13"/>
                <a:gd name="T47" fmla="*/ 1 h 11"/>
                <a:gd name="T48" fmla="*/ 0 w 13"/>
                <a:gd name="T49" fmla="*/ 3 h 11"/>
                <a:gd name="T50" fmla="*/ 0 w 13"/>
                <a:gd name="T51" fmla="*/ 3 h 11"/>
                <a:gd name="T52" fmla="*/ 1 w 13"/>
                <a:gd name="T53" fmla="*/ 7 h 11"/>
                <a:gd name="T54" fmla="*/ 5 w 13"/>
                <a:gd name="T55" fmla="*/ 10 h 11"/>
                <a:gd name="T56" fmla="*/ 5 w 13"/>
                <a:gd name="T5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3" y="2"/>
                    <a:pt x="4" y="2"/>
                  </a:cubicBezTo>
                  <a:cubicBezTo>
                    <a:pt x="5" y="1"/>
                    <a:pt x="6" y="1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2" y="5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9"/>
                    <a:pt x="9" y="9"/>
                  </a:cubicBezTo>
                  <a:cubicBezTo>
                    <a:pt x="8" y="9"/>
                    <a:pt x="7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8" y="11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6"/>
                    <a:pt x="13" y="5"/>
                    <a:pt x="12" y="4"/>
                  </a:cubicBezTo>
                  <a:cubicBezTo>
                    <a:pt x="11" y="3"/>
                    <a:pt x="10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5" y="0"/>
                    <a:pt x="3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2" y="8"/>
                    <a:pt x="3" y="9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30" name="Freeform 482"/>
            <p:cNvSpPr>
              <a:spLocks/>
            </p:cNvSpPr>
            <p:nvPr/>
          </p:nvSpPr>
          <p:spPr bwMode="auto">
            <a:xfrm>
              <a:off x="1459" y="1633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1 w 13"/>
                <a:gd name="T3" fmla="*/ 3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2" y="8"/>
                    <a:pt x="0" y="5"/>
                    <a:pt x="1" y="3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9"/>
                    <a:pt x="8" y="10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31" name="Freeform 483"/>
            <p:cNvSpPr>
              <a:spLocks/>
            </p:cNvSpPr>
            <p:nvPr/>
          </p:nvSpPr>
          <p:spPr bwMode="auto">
            <a:xfrm>
              <a:off x="1459" y="1633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5 w 13"/>
                <a:gd name="T3" fmla="*/ 8 h 10"/>
                <a:gd name="T4" fmla="*/ 2 w 13"/>
                <a:gd name="T5" fmla="*/ 6 h 10"/>
                <a:gd name="T6" fmla="*/ 1 w 13"/>
                <a:gd name="T7" fmla="*/ 3 h 10"/>
                <a:gd name="T8" fmla="*/ 1 w 13"/>
                <a:gd name="T9" fmla="*/ 3 h 10"/>
                <a:gd name="T10" fmla="*/ 4 w 13"/>
                <a:gd name="T11" fmla="*/ 1 h 10"/>
                <a:gd name="T12" fmla="*/ 7 w 13"/>
                <a:gd name="T13" fmla="*/ 1 h 10"/>
                <a:gd name="T14" fmla="*/ 8 w 13"/>
                <a:gd name="T15" fmla="*/ 2 h 10"/>
                <a:gd name="T16" fmla="*/ 11 w 13"/>
                <a:gd name="T17" fmla="*/ 4 h 10"/>
                <a:gd name="T18" fmla="*/ 11 w 13"/>
                <a:gd name="T19" fmla="*/ 7 h 10"/>
                <a:gd name="T20" fmla="*/ 11 w 13"/>
                <a:gd name="T21" fmla="*/ 7 h 10"/>
                <a:gd name="T22" fmla="*/ 9 w 13"/>
                <a:gd name="T23" fmla="*/ 9 h 10"/>
                <a:gd name="T24" fmla="*/ 5 w 13"/>
                <a:gd name="T25" fmla="*/ 8 h 10"/>
                <a:gd name="T26" fmla="*/ 5 w 13"/>
                <a:gd name="T27" fmla="*/ 8 h 10"/>
                <a:gd name="T28" fmla="*/ 5 w 13"/>
                <a:gd name="T29" fmla="*/ 9 h 10"/>
                <a:gd name="T30" fmla="*/ 4 w 13"/>
                <a:gd name="T31" fmla="*/ 9 h 10"/>
                <a:gd name="T32" fmla="*/ 5 w 13"/>
                <a:gd name="T33" fmla="*/ 9 h 10"/>
                <a:gd name="T34" fmla="*/ 9 w 13"/>
                <a:gd name="T35" fmla="*/ 10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3 h 10"/>
                <a:gd name="T42" fmla="*/ 8 w 13"/>
                <a:gd name="T43" fmla="*/ 1 h 10"/>
                <a:gd name="T44" fmla="*/ 8 w 13"/>
                <a:gd name="T45" fmla="*/ 0 h 10"/>
                <a:gd name="T46" fmla="*/ 3 w 13"/>
                <a:gd name="T47" fmla="*/ 0 h 10"/>
                <a:gd name="T48" fmla="*/ 0 w 13"/>
                <a:gd name="T49" fmla="*/ 2 h 10"/>
                <a:gd name="T50" fmla="*/ 0 w 13"/>
                <a:gd name="T51" fmla="*/ 3 h 10"/>
                <a:gd name="T52" fmla="*/ 1 w 13"/>
                <a:gd name="T53" fmla="*/ 6 h 10"/>
                <a:gd name="T54" fmla="*/ 4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8" y="1"/>
                    <a:pt x="8" y="2"/>
                  </a:cubicBezTo>
                  <a:cubicBezTo>
                    <a:pt x="9" y="2"/>
                    <a:pt x="10" y="3"/>
                    <a:pt x="11" y="4"/>
                  </a:cubicBezTo>
                  <a:cubicBezTo>
                    <a:pt x="11" y="5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8" y="9"/>
                    <a:pt x="7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8" y="10"/>
                    <a:pt x="9" y="10"/>
                  </a:cubicBezTo>
                  <a:cubicBezTo>
                    <a:pt x="11" y="9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2" y="5"/>
                    <a:pt x="12" y="3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32" name="Freeform 484"/>
            <p:cNvSpPr>
              <a:spLocks/>
            </p:cNvSpPr>
            <p:nvPr/>
          </p:nvSpPr>
          <p:spPr bwMode="auto">
            <a:xfrm>
              <a:off x="1506" y="1666"/>
              <a:ext cx="31" cy="23"/>
            </a:xfrm>
            <a:custGeom>
              <a:avLst/>
              <a:gdLst>
                <a:gd name="T0" fmla="*/ 5 w 13"/>
                <a:gd name="T1" fmla="*/ 8 h 10"/>
                <a:gd name="T2" fmla="*/ 1 w 13"/>
                <a:gd name="T3" fmla="*/ 2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8"/>
                  </a:moveTo>
                  <a:cubicBezTo>
                    <a:pt x="2" y="7"/>
                    <a:pt x="0" y="5"/>
                    <a:pt x="1" y="2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9"/>
                    <a:pt x="8" y="10"/>
                    <a:pt x="5" y="8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33" name="Freeform 485"/>
            <p:cNvSpPr>
              <a:spLocks/>
            </p:cNvSpPr>
            <p:nvPr/>
          </p:nvSpPr>
          <p:spPr bwMode="auto">
            <a:xfrm>
              <a:off x="1506" y="1663"/>
              <a:ext cx="31" cy="26"/>
            </a:xfrm>
            <a:custGeom>
              <a:avLst/>
              <a:gdLst>
                <a:gd name="T0" fmla="*/ 5 w 13"/>
                <a:gd name="T1" fmla="*/ 9 h 11"/>
                <a:gd name="T2" fmla="*/ 5 w 13"/>
                <a:gd name="T3" fmla="*/ 9 h 11"/>
                <a:gd name="T4" fmla="*/ 2 w 13"/>
                <a:gd name="T5" fmla="*/ 7 h 11"/>
                <a:gd name="T6" fmla="*/ 1 w 13"/>
                <a:gd name="T7" fmla="*/ 4 h 11"/>
                <a:gd name="T8" fmla="*/ 1 w 13"/>
                <a:gd name="T9" fmla="*/ 4 h 11"/>
                <a:gd name="T10" fmla="*/ 3 w 13"/>
                <a:gd name="T11" fmla="*/ 2 h 11"/>
                <a:gd name="T12" fmla="*/ 7 w 13"/>
                <a:gd name="T13" fmla="*/ 2 h 11"/>
                <a:gd name="T14" fmla="*/ 8 w 13"/>
                <a:gd name="T15" fmla="*/ 2 h 11"/>
                <a:gd name="T16" fmla="*/ 11 w 13"/>
                <a:gd name="T17" fmla="*/ 5 h 11"/>
                <a:gd name="T18" fmla="*/ 11 w 13"/>
                <a:gd name="T19" fmla="*/ 8 h 11"/>
                <a:gd name="T20" fmla="*/ 11 w 13"/>
                <a:gd name="T21" fmla="*/ 8 h 11"/>
                <a:gd name="T22" fmla="*/ 9 w 13"/>
                <a:gd name="T23" fmla="*/ 9 h 11"/>
                <a:gd name="T24" fmla="*/ 5 w 13"/>
                <a:gd name="T25" fmla="*/ 9 h 11"/>
                <a:gd name="T26" fmla="*/ 5 w 13"/>
                <a:gd name="T27" fmla="*/ 9 h 11"/>
                <a:gd name="T28" fmla="*/ 5 w 13"/>
                <a:gd name="T29" fmla="*/ 9 h 11"/>
                <a:gd name="T30" fmla="*/ 4 w 13"/>
                <a:gd name="T31" fmla="*/ 10 h 11"/>
                <a:gd name="T32" fmla="*/ 5 w 13"/>
                <a:gd name="T33" fmla="*/ 10 h 11"/>
                <a:gd name="T34" fmla="*/ 9 w 13"/>
                <a:gd name="T35" fmla="*/ 10 h 11"/>
                <a:gd name="T36" fmla="*/ 12 w 13"/>
                <a:gd name="T37" fmla="*/ 8 h 11"/>
                <a:gd name="T38" fmla="*/ 12 w 13"/>
                <a:gd name="T39" fmla="*/ 8 h 11"/>
                <a:gd name="T40" fmla="*/ 12 w 13"/>
                <a:gd name="T41" fmla="*/ 4 h 11"/>
                <a:gd name="T42" fmla="*/ 8 w 13"/>
                <a:gd name="T43" fmla="*/ 1 h 11"/>
                <a:gd name="T44" fmla="*/ 8 w 13"/>
                <a:gd name="T45" fmla="*/ 1 h 11"/>
                <a:gd name="T46" fmla="*/ 3 w 13"/>
                <a:gd name="T47" fmla="*/ 1 h 11"/>
                <a:gd name="T48" fmla="*/ 0 w 13"/>
                <a:gd name="T49" fmla="*/ 3 h 11"/>
                <a:gd name="T50" fmla="*/ 0 w 13"/>
                <a:gd name="T51" fmla="*/ 3 h 11"/>
                <a:gd name="T52" fmla="*/ 1 w 13"/>
                <a:gd name="T53" fmla="*/ 7 h 11"/>
                <a:gd name="T54" fmla="*/ 4 w 13"/>
                <a:gd name="T55" fmla="*/ 10 h 11"/>
                <a:gd name="T56" fmla="*/ 5 w 13"/>
                <a:gd name="T5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1"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8"/>
                    <a:pt x="2" y="8"/>
                    <a:pt x="2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5" y="2"/>
                    <a:pt x="6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0" y="9"/>
                    <a:pt x="9" y="9"/>
                  </a:cubicBezTo>
                  <a:cubicBezTo>
                    <a:pt x="8" y="10"/>
                    <a:pt x="7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7"/>
                    <a:pt x="12" y="5"/>
                    <a:pt x="12" y="4"/>
                  </a:cubicBezTo>
                  <a:cubicBezTo>
                    <a:pt x="11" y="3"/>
                    <a:pt x="10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34" name="Freeform 486"/>
            <p:cNvSpPr>
              <a:spLocks/>
            </p:cNvSpPr>
            <p:nvPr/>
          </p:nvSpPr>
          <p:spPr bwMode="auto">
            <a:xfrm>
              <a:off x="1532" y="1680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1 w 13"/>
                <a:gd name="T3" fmla="*/ 3 h 10"/>
                <a:gd name="T4" fmla="*/ 8 w 13"/>
                <a:gd name="T5" fmla="*/ 1 h 10"/>
                <a:gd name="T6" fmla="*/ 12 w 13"/>
                <a:gd name="T7" fmla="*/ 7 h 10"/>
                <a:gd name="T8" fmla="*/ 5 w 13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2" y="7"/>
                    <a:pt x="0" y="5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1" y="2"/>
                    <a:pt x="13" y="5"/>
                    <a:pt x="12" y="7"/>
                  </a:cubicBezTo>
                  <a:cubicBezTo>
                    <a:pt x="11" y="9"/>
                    <a:pt x="8" y="10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35" name="Freeform 487"/>
            <p:cNvSpPr>
              <a:spLocks/>
            </p:cNvSpPr>
            <p:nvPr/>
          </p:nvSpPr>
          <p:spPr bwMode="auto">
            <a:xfrm>
              <a:off x="1532" y="1680"/>
              <a:ext cx="31" cy="23"/>
            </a:xfrm>
            <a:custGeom>
              <a:avLst/>
              <a:gdLst>
                <a:gd name="T0" fmla="*/ 5 w 13"/>
                <a:gd name="T1" fmla="*/ 9 h 10"/>
                <a:gd name="T2" fmla="*/ 5 w 13"/>
                <a:gd name="T3" fmla="*/ 8 h 10"/>
                <a:gd name="T4" fmla="*/ 2 w 13"/>
                <a:gd name="T5" fmla="*/ 6 h 10"/>
                <a:gd name="T6" fmla="*/ 1 w 13"/>
                <a:gd name="T7" fmla="*/ 3 h 10"/>
                <a:gd name="T8" fmla="*/ 1 w 13"/>
                <a:gd name="T9" fmla="*/ 3 h 10"/>
                <a:gd name="T10" fmla="*/ 4 w 13"/>
                <a:gd name="T11" fmla="*/ 1 h 10"/>
                <a:gd name="T12" fmla="*/ 7 w 13"/>
                <a:gd name="T13" fmla="*/ 1 h 10"/>
                <a:gd name="T14" fmla="*/ 8 w 13"/>
                <a:gd name="T15" fmla="*/ 1 h 10"/>
                <a:gd name="T16" fmla="*/ 11 w 13"/>
                <a:gd name="T17" fmla="*/ 4 h 10"/>
                <a:gd name="T18" fmla="*/ 11 w 13"/>
                <a:gd name="T19" fmla="*/ 7 h 10"/>
                <a:gd name="T20" fmla="*/ 11 w 13"/>
                <a:gd name="T21" fmla="*/ 7 h 10"/>
                <a:gd name="T22" fmla="*/ 9 w 13"/>
                <a:gd name="T23" fmla="*/ 9 h 10"/>
                <a:gd name="T24" fmla="*/ 5 w 13"/>
                <a:gd name="T25" fmla="*/ 8 h 10"/>
                <a:gd name="T26" fmla="*/ 5 w 13"/>
                <a:gd name="T27" fmla="*/ 8 h 10"/>
                <a:gd name="T28" fmla="*/ 5 w 13"/>
                <a:gd name="T29" fmla="*/ 9 h 10"/>
                <a:gd name="T30" fmla="*/ 4 w 13"/>
                <a:gd name="T31" fmla="*/ 9 h 10"/>
                <a:gd name="T32" fmla="*/ 5 w 13"/>
                <a:gd name="T33" fmla="*/ 9 h 10"/>
                <a:gd name="T34" fmla="*/ 9 w 13"/>
                <a:gd name="T35" fmla="*/ 10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3 h 10"/>
                <a:gd name="T42" fmla="*/ 8 w 13"/>
                <a:gd name="T43" fmla="*/ 0 h 10"/>
                <a:gd name="T44" fmla="*/ 8 w 13"/>
                <a:gd name="T45" fmla="*/ 0 h 10"/>
                <a:gd name="T46" fmla="*/ 3 w 13"/>
                <a:gd name="T47" fmla="*/ 0 h 10"/>
                <a:gd name="T48" fmla="*/ 0 w 13"/>
                <a:gd name="T49" fmla="*/ 2 h 10"/>
                <a:gd name="T50" fmla="*/ 0 w 13"/>
                <a:gd name="T51" fmla="*/ 3 h 10"/>
                <a:gd name="T52" fmla="*/ 1 w 13"/>
                <a:gd name="T53" fmla="*/ 6 h 10"/>
                <a:gd name="T54" fmla="*/ 4 w 13"/>
                <a:gd name="T55" fmla="*/ 9 h 10"/>
                <a:gd name="T56" fmla="*/ 5 w 13"/>
                <a:gd name="T5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" h="10">
                  <a:moveTo>
                    <a:pt x="5" y="9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3" y="8"/>
                    <a:pt x="2" y="7"/>
                    <a:pt x="2" y="6"/>
                  </a:cubicBezTo>
                  <a:cubicBezTo>
                    <a:pt x="1" y="5"/>
                    <a:pt x="1" y="4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1"/>
                    <a:pt x="4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3"/>
                    <a:pt x="11" y="4"/>
                  </a:cubicBezTo>
                  <a:cubicBezTo>
                    <a:pt x="11" y="5"/>
                    <a:pt x="12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8" y="9"/>
                    <a:pt x="7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8" y="10"/>
                    <a:pt x="9" y="10"/>
                  </a:cubicBezTo>
                  <a:cubicBezTo>
                    <a:pt x="11" y="9"/>
                    <a:pt x="12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2" y="5"/>
                    <a:pt x="12" y="3"/>
                  </a:cubicBezTo>
                  <a:cubicBezTo>
                    <a:pt x="11" y="2"/>
                    <a:pt x="10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8"/>
                    <a:pt x="3" y="9"/>
                    <a:pt x="4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36" name="Freeform 488"/>
            <p:cNvSpPr>
              <a:spLocks/>
            </p:cNvSpPr>
            <p:nvPr/>
          </p:nvSpPr>
          <p:spPr bwMode="auto">
            <a:xfrm>
              <a:off x="1360" y="1491"/>
              <a:ext cx="24" cy="23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37" name="Freeform 489"/>
            <p:cNvSpPr>
              <a:spLocks/>
            </p:cNvSpPr>
            <p:nvPr/>
          </p:nvSpPr>
          <p:spPr bwMode="auto">
            <a:xfrm>
              <a:off x="1360" y="1489"/>
              <a:ext cx="24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0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6 w 10"/>
                <a:gd name="T29" fmla="*/ 0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1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0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9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38" name="Freeform 490"/>
            <p:cNvSpPr>
              <a:spLocks/>
            </p:cNvSpPr>
            <p:nvPr/>
          </p:nvSpPr>
          <p:spPr bwMode="auto">
            <a:xfrm>
              <a:off x="1379" y="1507"/>
              <a:ext cx="21" cy="26"/>
            </a:xfrm>
            <a:custGeom>
              <a:avLst/>
              <a:gdLst>
                <a:gd name="T0" fmla="*/ 5 w 9"/>
                <a:gd name="T1" fmla="*/ 11 h 11"/>
                <a:gd name="T2" fmla="*/ 0 w 9"/>
                <a:gd name="T3" fmla="*/ 6 h 11"/>
                <a:gd name="T4" fmla="*/ 5 w 9"/>
                <a:gd name="T5" fmla="*/ 0 h 11"/>
                <a:gd name="T6" fmla="*/ 9 w 9"/>
                <a:gd name="T7" fmla="*/ 5 h 11"/>
                <a:gd name="T8" fmla="*/ 5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8"/>
                    <a:pt x="7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39" name="Freeform 491"/>
            <p:cNvSpPr>
              <a:spLocks/>
            </p:cNvSpPr>
            <p:nvPr/>
          </p:nvSpPr>
          <p:spPr bwMode="auto">
            <a:xfrm>
              <a:off x="1376" y="1507"/>
              <a:ext cx="26" cy="26"/>
            </a:xfrm>
            <a:custGeom>
              <a:avLst/>
              <a:gdLst>
                <a:gd name="T0" fmla="*/ 6 w 11"/>
                <a:gd name="T1" fmla="*/ 11 h 11"/>
                <a:gd name="T2" fmla="*/ 6 w 11"/>
                <a:gd name="T3" fmla="*/ 10 h 11"/>
                <a:gd name="T4" fmla="*/ 4 w 11"/>
                <a:gd name="T5" fmla="*/ 10 h 11"/>
                <a:gd name="T6" fmla="*/ 2 w 11"/>
                <a:gd name="T7" fmla="*/ 6 h 11"/>
                <a:gd name="T8" fmla="*/ 2 w 11"/>
                <a:gd name="T9" fmla="*/ 4 h 11"/>
                <a:gd name="T10" fmla="*/ 6 w 11"/>
                <a:gd name="T11" fmla="*/ 1 h 11"/>
                <a:gd name="T12" fmla="*/ 7 w 11"/>
                <a:gd name="T13" fmla="*/ 1 h 11"/>
                <a:gd name="T14" fmla="*/ 10 w 11"/>
                <a:gd name="T15" fmla="*/ 5 h 11"/>
                <a:gd name="T16" fmla="*/ 9 w 11"/>
                <a:gd name="T17" fmla="*/ 7 h 11"/>
                <a:gd name="T18" fmla="*/ 6 w 11"/>
                <a:gd name="T19" fmla="*/ 10 h 11"/>
                <a:gd name="T20" fmla="*/ 6 w 11"/>
                <a:gd name="T21" fmla="*/ 11 h 11"/>
                <a:gd name="T22" fmla="*/ 6 w 11"/>
                <a:gd name="T23" fmla="*/ 11 h 11"/>
                <a:gd name="T24" fmla="*/ 10 w 11"/>
                <a:gd name="T25" fmla="*/ 8 h 11"/>
                <a:gd name="T26" fmla="*/ 11 w 11"/>
                <a:gd name="T27" fmla="*/ 5 h 11"/>
                <a:gd name="T28" fmla="*/ 7 w 11"/>
                <a:gd name="T29" fmla="*/ 0 h 11"/>
                <a:gd name="T30" fmla="*/ 6 w 11"/>
                <a:gd name="T31" fmla="*/ 0 h 11"/>
                <a:gd name="T32" fmla="*/ 1 w 11"/>
                <a:gd name="T33" fmla="*/ 3 h 11"/>
                <a:gd name="T34" fmla="*/ 1 w 11"/>
                <a:gd name="T35" fmla="*/ 6 h 11"/>
                <a:gd name="T36" fmla="*/ 4 w 11"/>
                <a:gd name="T37" fmla="*/ 11 h 11"/>
                <a:gd name="T38" fmla="*/ 6 w 11"/>
                <a:gd name="T39" fmla="*/ 11 h 11"/>
                <a:gd name="T40" fmla="*/ 6 w 11"/>
                <a:gd name="T4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3" y="10"/>
                    <a:pt x="2" y="8"/>
                    <a:pt x="2" y="6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3" y="2"/>
                    <a:pt x="4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1"/>
                    <a:pt x="10" y="3"/>
                    <a:pt x="10" y="5"/>
                  </a:cubicBezTo>
                  <a:cubicBezTo>
                    <a:pt x="10" y="6"/>
                    <a:pt x="10" y="7"/>
                    <a:pt x="9" y="7"/>
                  </a:cubicBezTo>
                  <a:cubicBezTo>
                    <a:pt x="9" y="9"/>
                    <a:pt x="7" y="10"/>
                    <a:pt x="6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1"/>
                    <a:pt x="10" y="10"/>
                    <a:pt x="10" y="8"/>
                  </a:cubicBezTo>
                  <a:cubicBezTo>
                    <a:pt x="11" y="7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8"/>
                    <a:pt x="2" y="10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40" name="Freeform 492"/>
            <p:cNvSpPr>
              <a:spLocks/>
            </p:cNvSpPr>
            <p:nvPr/>
          </p:nvSpPr>
          <p:spPr bwMode="auto">
            <a:xfrm>
              <a:off x="1459" y="1559"/>
              <a:ext cx="21" cy="24"/>
            </a:xfrm>
            <a:custGeom>
              <a:avLst/>
              <a:gdLst>
                <a:gd name="T0" fmla="*/ 5 w 9"/>
                <a:gd name="T1" fmla="*/ 10 h 10"/>
                <a:gd name="T2" fmla="*/ 0 w 9"/>
                <a:gd name="T3" fmla="*/ 5 h 10"/>
                <a:gd name="T4" fmla="*/ 4 w 9"/>
                <a:gd name="T5" fmla="*/ 0 h 10"/>
                <a:gd name="T6" fmla="*/ 9 w 9"/>
                <a:gd name="T7" fmla="*/ 5 h 10"/>
                <a:gd name="T8" fmla="*/ 5 w 9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8"/>
                    <a:pt x="7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41" name="Freeform 493"/>
            <p:cNvSpPr>
              <a:spLocks/>
            </p:cNvSpPr>
            <p:nvPr/>
          </p:nvSpPr>
          <p:spPr bwMode="auto">
            <a:xfrm>
              <a:off x="1457" y="1557"/>
              <a:ext cx="26" cy="28"/>
            </a:xfrm>
            <a:custGeom>
              <a:avLst/>
              <a:gdLst>
                <a:gd name="T0" fmla="*/ 6 w 11"/>
                <a:gd name="T1" fmla="*/ 11 h 12"/>
                <a:gd name="T2" fmla="*/ 6 w 11"/>
                <a:gd name="T3" fmla="*/ 11 h 12"/>
                <a:gd name="T4" fmla="*/ 4 w 11"/>
                <a:gd name="T5" fmla="*/ 11 h 12"/>
                <a:gd name="T6" fmla="*/ 1 w 11"/>
                <a:gd name="T7" fmla="*/ 6 h 12"/>
                <a:gd name="T8" fmla="*/ 2 w 11"/>
                <a:gd name="T9" fmla="*/ 4 h 12"/>
                <a:gd name="T10" fmla="*/ 5 w 11"/>
                <a:gd name="T11" fmla="*/ 1 h 12"/>
                <a:gd name="T12" fmla="*/ 7 w 11"/>
                <a:gd name="T13" fmla="*/ 1 h 12"/>
                <a:gd name="T14" fmla="*/ 10 w 11"/>
                <a:gd name="T15" fmla="*/ 6 h 12"/>
                <a:gd name="T16" fmla="*/ 9 w 11"/>
                <a:gd name="T17" fmla="*/ 8 h 12"/>
                <a:gd name="T18" fmla="*/ 6 w 11"/>
                <a:gd name="T19" fmla="*/ 11 h 12"/>
                <a:gd name="T20" fmla="*/ 6 w 11"/>
                <a:gd name="T21" fmla="*/ 11 h 12"/>
                <a:gd name="T22" fmla="*/ 6 w 11"/>
                <a:gd name="T23" fmla="*/ 12 h 12"/>
                <a:gd name="T24" fmla="*/ 10 w 11"/>
                <a:gd name="T25" fmla="*/ 8 h 12"/>
                <a:gd name="T26" fmla="*/ 11 w 11"/>
                <a:gd name="T27" fmla="*/ 6 h 12"/>
                <a:gd name="T28" fmla="*/ 7 w 11"/>
                <a:gd name="T29" fmla="*/ 0 h 12"/>
                <a:gd name="T30" fmla="*/ 5 w 11"/>
                <a:gd name="T31" fmla="*/ 0 h 12"/>
                <a:gd name="T32" fmla="*/ 1 w 11"/>
                <a:gd name="T33" fmla="*/ 4 h 12"/>
                <a:gd name="T34" fmla="*/ 0 w 11"/>
                <a:gd name="T35" fmla="*/ 6 h 12"/>
                <a:gd name="T36" fmla="*/ 4 w 11"/>
                <a:gd name="T37" fmla="*/ 12 h 12"/>
                <a:gd name="T38" fmla="*/ 6 w 11"/>
                <a:gd name="T39" fmla="*/ 12 h 12"/>
                <a:gd name="T40" fmla="*/ 6 w 11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2"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0"/>
                    <a:pt x="2" y="8"/>
                    <a:pt x="1" y="6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2"/>
                    <a:pt x="10" y="4"/>
                    <a:pt x="10" y="6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9" y="10"/>
                    <a:pt x="7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0"/>
                    <a:pt x="10" y="8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0"/>
                    <a:pt x="2" y="2"/>
                    <a:pt x="1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42" name="Oval 494"/>
            <p:cNvSpPr>
              <a:spLocks noChangeArrowheads="1"/>
            </p:cNvSpPr>
            <p:nvPr/>
          </p:nvSpPr>
          <p:spPr bwMode="auto">
            <a:xfrm>
              <a:off x="1398" y="1526"/>
              <a:ext cx="21" cy="2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43" name="Freeform 495"/>
            <p:cNvSpPr>
              <a:spLocks/>
            </p:cNvSpPr>
            <p:nvPr/>
          </p:nvSpPr>
          <p:spPr bwMode="auto">
            <a:xfrm>
              <a:off x="1395" y="1524"/>
              <a:ext cx="24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2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7 w 10"/>
                <a:gd name="T29" fmla="*/ 0 h 12"/>
                <a:gd name="T30" fmla="*/ 5 w 10"/>
                <a:gd name="T31" fmla="*/ 0 h 12"/>
                <a:gd name="T32" fmla="*/ 1 w 10"/>
                <a:gd name="T33" fmla="*/ 4 h 12"/>
                <a:gd name="T34" fmla="*/ 0 w 10"/>
                <a:gd name="T35" fmla="*/ 6 h 12"/>
                <a:gd name="T36" fmla="*/ 4 w 10"/>
                <a:gd name="T37" fmla="*/ 12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0"/>
                    <a:pt x="1" y="8"/>
                    <a:pt x="1" y="6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44" name="Oval 496"/>
            <p:cNvSpPr>
              <a:spLocks noChangeArrowheads="1"/>
            </p:cNvSpPr>
            <p:nvPr/>
          </p:nvSpPr>
          <p:spPr bwMode="auto">
            <a:xfrm>
              <a:off x="1417" y="1540"/>
              <a:ext cx="21" cy="2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45" name="Freeform 497"/>
            <p:cNvSpPr>
              <a:spLocks/>
            </p:cNvSpPr>
            <p:nvPr/>
          </p:nvSpPr>
          <p:spPr bwMode="auto">
            <a:xfrm>
              <a:off x="1417" y="1538"/>
              <a:ext cx="23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0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6 w 10"/>
                <a:gd name="T29" fmla="*/ 0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1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46" name="Freeform 498"/>
            <p:cNvSpPr>
              <a:spLocks/>
            </p:cNvSpPr>
            <p:nvPr/>
          </p:nvSpPr>
          <p:spPr bwMode="auto">
            <a:xfrm>
              <a:off x="1438" y="1550"/>
              <a:ext cx="21" cy="26"/>
            </a:xfrm>
            <a:custGeom>
              <a:avLst/>
              <a:gdLst>
                <a:gd name="T0" fmla="*/ 5 w 9"/>
                <a:gd name="T1" fmla="*/ 11 h 11"/>
                <a:gd name="T2" fmla="*/ 0 w 9"/>
                <a:gd name="T3" fmla="*/ 5 h 11"/>
                <a:gd name="T4" fmla="*/ 4 w 9"/>
                <a:gd name="T5" fmla="*/ 0 h 11"/>
                <a:gd name="T6" fmla="*/ 9 w 9"/>
                <a:gd name="T7" fmla="*/ 5 h 11"/>
                <a:gd name="T8" fmla="*/ 5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8"/>
                    <a:pt x="7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47" name="Freeform 499"/>
            <p:cNvSpPr>
              <a:spLocks/>
            </p:cNvSpPr>
            <p:nvPr/>
          </p:nvSpPr>
          <p:spPr bwMode="auto">
            <a:xfrm>
              <a:off x="1435" y="1548"/>
              <a:ext cx="26" cy="28"/>
            </a:xfrm>
            <a:custGeom>
              <a:avLst/>
              <a:gdLst>
                <a:gd name="T0" fmla="*/ 6 w 11"/>
                <a:gd name="T1" fmla="*/ 12 h 12"/>
                <a:gd name="T2" fmla="*/ 6 w 11"/>
                <a:gd name="T3" fmla="*/ 11 h 12"/>
                <a:gd name="T4" fmla="*/ 4 w 11"/>
                <a:gd name="T5" fmla="*/ 11 h 12"/>
                <a:gd name="T6" fmla="*/ 1 w 11"/>
                <a:gd name="T7" fmla="*/ 6 h 12"/>
                <a:gd name="T8" fmla="*/ 2 w 11"/>
                <a:gd name="T9" fmla="*/ 4 h 12"/>
                <a:gd name="T10" fmla="*/ 5 w 11"/>
                <a:gd name="T11" fmla="*/ 1 h 12"/>
                <a:gd name="T12" fmla="*/ 7 w 11"/>
                <a:gd name="T13" fmla="*/ 2 h 12"/>
                <a:gd name="T14" fmla="*/ 10 w 11"/>
                <a:gd name="T15" fmla="*/ 6 h 12"/>
                <a:gd name="T16" fmla="*/ 9 w 11"/>
                <a:gd name="T17" fmla="*/ 8 h 12"/>
                <a:gd name="T18" fmla="*/ 6 w 11"/>
                <a:gd name="T19" fmla="*/ 11 h 12"/>
                <a:gd name="T20" fmla="*/ 6 w 11"/>
                <a:gd name="T21" fmla="*/ 12 h 12"/>
                <a:gd name="T22" fmla="*/ 6 w 11"/>
                <a:gd name="T23" fmla="*/ 12 h 12"/>
                <a:gd name="T24" fmla="*/ 10 w 11"/>
                <a:gd name="T25" fmla="*/ 9 h 12"/>
                <a:gd name="T26" fmla="*/ 11 w 11"/>
                <a:gd name="T27" fmla="*/ 6 h 12"/>
                <a:gd name="T28" fmla="*/ 7 w 11"/>
                <a:gd name="T29" fmla="*/ 1 h 12"/>
                <a:gd name="T30" fmla="*/ 5 w 11"/>
                <a:gd name="T31" fmla="*/ 0 h 12"/>
                <a:gd name="T32" fmla="*/ 1 w 11"/>
                <a:gd name="T33" fmla="*/ 4 h 12"/>
                <a:gd name="T34" fmla="*/ 0 w 11"/>
                <a:gd name="T35" fmla="*/ 6 h 12"/>
                <a:gd name="T36" fmla="*/ 4 w 11"/>
                <a:gd name="T37" fmla="*/ 12 h 12"/>
                <a:gd name="T38" fmla="*/ 6 w 11"/>
                <a:gd name="T39" fmla="*/ 12 h 12"/>
                <a:gd name="T40" fmla="*/ 6 w 11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0"/>
                    <a:pt x="2" y="8"/>
                    <a:pt x="1" y="6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3"/>
                    <a:pt x="4" y="1"/>
                    <a:pt x="5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8" y="2"/>
                    <a:pt x="10" y="4"/>
                    <a:pt x="10" y="6"/>
                  </a:cubicBezTo>
                  <a:cubicBezTo>
                    <a:pt x="10" y="7"/>
                    <a:pt x="10" y="8"/>
                    <a:pt x="9" y="8"/>
                  </a:cubicBezTo>
                  <a:cubicBezTo>
                    <a:pt x="9" y="10"/>
                    <a:pt x="7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0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4"/>
                    <a:pt x="9" y="1"/>
                    <a:pt x="7" y="1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3" y="0"/>
                    <a:pt x="2" y="2"/>
                    <a:pt x="1" y="4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48" name="Freeform 500"/>
            <p:cNvSpPr>
              <a:spLocks/>
            </p:cNvSpPr>
            <p:nvPr/>
          </p:nvSpPr>
          <p:spPr bwMode="auto">
            <a:xfrm>
              <a:off x="1480" y="1564"/>
              <a:ext cx="24" cy="26"/>
            </a:xfrm>
            <a:custGeom>
              <a:avLst/>
              <a:gdLst>
                <a:gd name="T0" fmla="*/ 5 w 10"/>
                <a:gd name="T1" fmla="*/ 11 h 11"/>
                <a:gd name="T2" fmla="*/ 0 w 10"/>
                <a:gd name="T3" fmla="*/ 5 h 11"/>
                <a:gd name="T4" fmla="*/ 5 w 10"/>
                <a:gd name="T5" fmla="*/ 0 h 11"/>
                <a:gd name="T6" fmla="*/ 10 w 10"/>
                <a:gd name="T7" fmla="*/ 5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1"/>
                    <a:pt x="1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49" name="Freeform 501"/>
            <p:cNvSpPr>
              <a:spLocks/>
            </p:cNvSpPr>
            <p:nvPr/>
          </p:nvSpPr>
          <p:spPr bwMode="auto">
            <a:xfrm>
              <a:off x="1480" y="1562"/>
              <a:ext cx="24" cy="28"/>
            </a:xfrm>
            <a:custGeom>
              <a:avLst/>
              <a:gdLst>
                <a:gd name="T0" fmla="*/ 5 w 10"/>
                <a:gd name="T1" fmla="*/ 12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2 h 12"/>
                <a:gd name="T12" fmla="*/ 6 w 10"/>
                <a:gd name="T13" fmla="*/ 2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2 h 12"/>
                <a:gd name="T22" fmla="*/ 5 w 10"/>
                <a:gd name="T23" fmla="*/ 12 h 12"/>
                <a:gd name="T24" fmla="*/ 10 w 10"/>
                <a:gd name="T25" fmla="*/ 9 h 12"/>
                <a:gd name="T26" fmla="*/ 10 w 10"/>
                <a:gd name="T27" fmla="*/ 6 h 12"/>
                <a:gd name="T28" fmla="*/ 7 w 10"/>
                <a:gd name="T29" fmla="*/ 1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4 w 10"/>
                <a:gd name="T37" fmla="*/ 12 h 12"/>
                <a:gd name="T38" fmla="*/ 5 w 10"/>
                <a:gd name="T39" fmla="*/ 12 h 12"/>
                <a:gd name="T40" fmla="*/ 5 w 10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2" y="10"/>
                    <a:pt x="1" y="9"/>
                    <a:pt x="1" y="6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2" y="3"/>
                    <a:pt x="3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1"/>
                    <a:pt x="10" y="9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4"/>
                    <a:pt x="9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9"/>
                    <a:pt x="1" y="11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50" name="Freeform 502"/>
            <p:cNvSpPr>
              <a:spLocks/>
            </p:cNvSpPr>
            <p:nvPr/>
          </p:nvSpPr>
          <p:spPr bwMode="auto">
            <a:xfrm>
              <a:off x="1504" y="1569"/>
              <a:ext cx="24" cy="23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9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51" name="Freeform 503"/>
            <p:cNvSpPr>
              <a:spLocks/>
            </p:cNvSpPr>
            <p:nvPr/>
          </p:nvSpPr>
          <p:spPr bwMode="auto">
            <a:xfrm>
              <a:off x="1504" y="1566"/>
              <a:ext cx="24" cy="29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6 w 10"/>
                <a:gd name="T29" fmla="*/ 0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2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3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52" name="Freeform 504"/>
            <p:cNvSpPr>
              <a:spLocks/>
            </p:cNvSpPr>
            <p:nvPr/>
          </p:nvSpPr>
          <p:spPr bwMode="auto">
            <a:xfrm>
              <a:off x="1355" y="1500"/>
              <a:ext cx="21" cy="26"/>
            </a:xfrm>
            <a:custGeom>
              <a:avLst/>
              <a:gdLst>
                <a:gd name="T0" fmla="*/ 5 w 9"/>
                <a:gd name="T1" fmla="*/ 11 h 11"/>
                <a:gd name="T2" fmla="*/ 0 w 9"/>
                <a:gd name="T3" fmla="*/ 6 h 11"/>
                <a:gd name="T4" fmla="*/ 4 w 9"/>
                <a:gd name="T5" fmla="*/ 1 h 11"/>
                <a:gd name="T6" fmla="*/ 9 w 9"/>
                <a:gd name="T7" fmla="*/ 6 h 11"/>
                <a:gd name="T8" fmla="*/ 5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9" y="9"/>
                    <a:pt x="7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53" name="Freeform 505"/>
            <p:cNvSpPr>
              <a:spLocks/>
            </p:cNvSpPr>
            <p:nvPr/>
          </p:nvSpPr>
          <p:spPr bwMode="auto">
            <a:xfrm>
              <a:off x="1353" y="1500"/>
              <a:ext cx="26" cy="29"/>
            </a:xfrm>
            <a:custGeom>
              <a:avLst/>
              <a:gdLst>
                <a:gd name="T0" fmla="*/ 6 w 11"/>
                <a:gd name="T1" fmla="*/ 11 h 12"/>
                <a:gd name="T2" fmla="*/ 5 w 11"/>
                <a:gd name="T3" fmla="*/ 11 h 12"/>
                <a:gd name="T4" fmla="*/ 4 w 11"/>
                <a:gd name="T5" fmla="*/ 10 h 12"/>
                <a:gd name="T6" fmla="*/ 1 w 11"/>
                <a:gd name="T7" fmla="*/ 6 h 12"/>
                <a:gd name="T8" fmla="*/ 2 w 11"/>
                <a:gd name="T9" fmla="*/ 4 h 12"/>
                <a:gd name="T10" fmla="*/ 5 w 11"/>
                <a:gd name="T11" fmla="*/ 1 h 12"/>
                <a:gd name="T12" fmla="*/ 7 w 11"/>
                <a:gd name="T13" fmla="*/ 1 h 12"/>
                <a:gd name="T14" fmla="*/ 9 w 11"/>
                <a:gd name="T15" fmla="*/ 6 h 12"/>
                <a:gd name="T16" fmla="*/ 9 w 11"/>
                <a:gd name="T17" fmla="*/ 8 h 12"/>
                <a:gd name="T18" fmla="*/ 5 w 11"/>
                <a:gd name="T19" fmla="*/ 11 h 12"/>
                <a:gd name="T20" fmla="*/ 6 w 11"/>
                <a:gd name="T21" fmla="*/ 11 h 12"/>
                <a:gd name="T22" fmla="*/ 6 w 11"/>
                <a:gd name="T23" fmla="*/ 12 h 12"/>
                <a:gd name="T24" fmla="*/ 10 w 11"/>
                <a:gd name="T25" fmla="*/ 8 h 12"/>
                <a:gd name="T26" fmla="*/ 11 w 11"/>
                <a:gd name="T27" fmla="*/ 6 h 12"/>
                <a:gd name="T28" fmla="*/ 7 w 11"/>
                <a:gd name="T29" fmla="*/ 0 h 12"/>
                <a:gd name="T30" fmla="*/ 5 w 11"/>
                <a:gd name="T31" fmla="*/ 0 h 12"/>
                <a:gd name="T32" fmla="*/ 1 w 11"/>
                <a:gd name="T33" fmla="*/ 4 h 12"/>
                <a:gd name="T34" fmla="*/ 0 w 11"/>
                <a:gd name="T35" fmla="*/ 6 h 12"/>
                <a:gd name="T36" fmla="*/ 4 w 11"/>
                <a:gd name="T37" fmla="*/ 11 h 12"/>
                <a:gd name="T38" fmla="*/ 6 w 11"/>
                <a:gd name="T39" fmla="*/ 12 h 12"/>
                <a:gd name="T40" fmla="*/ 6 w 11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2">
                  <a:moveTo>
                    <a:pt x="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0"/>
                  </a:cubicBezTo>
                  <a:cubicBezTo>
                    <a:pt x="3" y="10"/>
                    <a:pt x="1" y="8"/>
                    <a:pt x="1" y="6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9"/>
                    <a:pt x="7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9" y="10"/>
                    <a:pt x="10" y="8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2" y="11"/>
                    <a:pt x="4" y="11"/>
                  </a:cubicBezTo>
                  <a:cubicBezTo>
                    <a:pt x="4" y="12"/>
                    <a:pt x="5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54" name="Freeform 506"/>
            <p:cNvSpPr>
              <a:spLocks/>
            </p:cNvSpPr>
            <p:nvPr/>
          </p:nvSpPr>
          <p:spPr bwMode="auto">
            <a:xfrm>
              <a:off x="1372" y="1519"/>
              <a:ext cx="23" cy="26"/>
            </a:xfrm>
            <a:custGeom>
              <a:avLst/>
              <a:gdLst>
                <a:gd name="T0" fmla="*/ 5 w 10"/>
                <a:gd name="T1" fmla="*/ 11 h 11"/>
                <a:gd name="T2" fmla="*/ 0 w 10"/>
                <a:gd name="T3" fmla="*/ 6 h 11"/>
                <a:gd name="T4" fmla="*/ 5 w 10"/>
                <a:gd name="T5" fmla="*/ 0 h 11"/>
                <a:gd name="T6" fmla="*/ 10 w 10"/>
                <a:gd name="T7" fmla="*/ 5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1"/>
                    <a:pt x="1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8"/>
                    <a:pt x="8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55" name="Freeform 507"/>
            <p:cNvSpPr>
              <a:spLocks/>
            </p:cNvSpPr>
            <p:nvPr/>
          </p:nvSpPr>
          <p:spPr bwMode="auto">
            <a:xfrm>
              <a:off x="1372" y="1519"/>
              <a:ext cx="23" cy="26"/>
            </a:xfrm>
            <a:custGeom>
              <a:avLst/>
              <a:gdLst>
                <a:gd name="T0" fmla="*/ 5 w 10"/>
                <a:gd name="T1" fmla="*/ 11 h 11"/>
                <a:gd name="T2" fmla="*/ 5 w 10"/>
                <a:gd name="T3" fmla="*/ 10 h 11"/>
                <a:gd name="T4" fmla="*/ 4 w 10"/>
                <a:gd name="T5" fmla="*/ 10 h 11"/>
                <a:gd name="T6" fmla="*/ 1 w 10"/>
                <a:gd name="T7" fmla="*/ 6 h 11"/>
                <a:gd name="T8" fmla="*/ 1 w 10"/>
                <a:gd name="T9" fmla="*/ 4 h 11"/>
                <a:gd name="T10" fmla="*/ 5 w 10"/>
                <a:gd name="T11" fmla="*/ 1 h 11"/>
                <a:gd name="T12" fmla="*/ 6 w 10"/>
                <a:gd name="T13" fmla="*/ 1 h 11"/>
                <a:gd name="T14" fmla="*/ 9 w 10"/>
                <a:gd name="T15" fmla="*/ 5 h 11"/>
                <a:gd name="T16" fmla="*/ 9 w 10"/>
                <a:gd name="T17" fmla="*/ 7 h 11"/>
                <a:gd name="T18" fmla="*/ 5 w 10"/>
                <a:gd name="T19" fmla="*/ 10 h 11"/>
                <a:gd name="T20" fmla="*/ 5 w 10"/>
                <a:gd name="T21" fmla="*/ 11 h 11"/>
                <a:gd name="T22" fmla="*/ 5 w 10"/>
                <a:gd name="T23" fmla="*/ 11 h 11"/>
                <a:gd name="T24" fmla="*/ 10 w 10"/>
                <a:gd name="T25" fmla="*/ 8 h 11"/>
                <a:gd name="T26" fmla="*/ 10 w 10"/>
                <a:gd name="T27" fmla="*/ 5 h 11"/>
                <a:gd name="T28" fmla="*/ 7 w 10"/>
                <a:gd name="T29" fmla="*/ 0 h 11"/>
                <a:gd name="T30" fmla="*/ 5 w 10"/>
                <a:gd name="T31" fmla="*/ 0 h 11"/>
                <a:gd name="T32" fmla="*/ 0 w 10"/>
                <a:gd name="T33" fmla="*/ 3 h 11"/>
                <a:gd name="T34" fmla="*/ 0 w 10"/>
                <a:gd name="T35" fmla="*/ 6 h 11"/>
                <a:gd name="T36" fmla="*/ 4 w 10"/>
                <a:gd name="T37" fmla="*/ 11 h 11"/>
                <a:gd name="T38" fmla="*/ 5 w 10"/>
                <a:gd name="T39" fmla="*/ 11 h 11"/>
                <a:gd name="T40" fmla="*/ 5 w 10"/>
                <a:gd name="T4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2" y="9"/>
                    <a:pt x="1" y="8"/>
                    <a:pt x="1" y="6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1"/>
                    <a:pt x="9" y="3"/>
                    <a:pt x="9" y="5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8" y="9"/>
                    <a:pt x="7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1"/>
                    <a:pt x="9" y="10"/>
                    <a:pt x="10" y="8"/>
                  </a:cubicBezTo>
                  <a:cubicBezTo>
                    <a:pt x="10" y="7"/>
                    <a:pt x="10" y="6"/>
                    <a:pt x="10" y="5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56" name="Freeform 508"/>
            <p:cNvSpPr>
              <a:spLocks/>
            </p:cNvSpPr>
            <p:nvPr/>
          </p:nvSpPr>
          <p:spPr bwMode="auto">
            <a:xfrm>
              <a:off x="1452" y="1571"/>
              <a:ext cx="24" cy="24"/>
            </a:xfrm>
            <a:custGeom>
              <a:avLst/>
              <a:gdLst>
                <a:gd name="T0" fmla="*/ 5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5 h 10"/>
                <a:gd name="T8" fmla="*/ 5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8"/>
                    <a:pt x="8" y="10"/>
                    <a:pt x="5" y="10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57" name="Freeform 509"/>
            <p:cNvSpPr>
              <a:spLocks/>
            </p:cNvSpPr>
            <p:nvPr/>
          </p:nvSpPr>
          <p:spPr bwMode="auto">
            <a:xfrm>
              <a:off x="1452" y="1569"/>
              <a:ext cx="24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7 w 10"/>
                <a:gd name="T29" fmla="*/ 0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1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58" name="Oval 510"/>
            <p:cNvSpPr>
              <a:spLocks noChangeArrowheads="1"/>
            </p:cNvSpPr>
            <p:nvPr/>
          </p:nvSpPr>
          <p:spPr bwMode="auto">
            <a:xfrm>
              <a:off x="1391" y="1538"/>
              <a:ext cx="21" cy="24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59" name="Freeform 511"/>
            <p:cNvSpPr>
              <a:spLocks/>
            </p:cNvSpPr>
            <p:nvPr/>
          </p:nvSpPr>
          <p:spPr bwMode="auto">
            <a:xfrm>
              <a:off x="1391" y="1536"/>
              <a:ext cx="23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0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6 w 10"/>
                <a:gd name="T29" fmla="*/ 0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1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3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6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8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4" y="12"/>
                    <a:pt x="4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60" name="Freeform 512"/>
            <p:cNvSpPr>
              <a:spLocks/>
            </p:cNvSpPr>
            <p:nvPr/>
          </p:nvSpPr>
          <p:spPr bwMode="auto">
            <a:xfrm>
              <a:off x="1412" y="1550"/>
              <a:ext cx="21" cy="26"/>
            </a:xfrm>
            <a:custGeom>
              <a:avLst/>
              <a:gdLst>
                <a:gd name="T0" fmla="*/ 4 w 9"/>
                <a:gd name="T1" fmla="*/ 11 h 11"/>
                <a:gd name="T2" fmla="*/ 0 w 9"/>
                <a:gd name="T3" fmla="*/ 6 h 11"/>
                <a:gd name="T4" fmla="*/ 4 w 9"/>
                <a:gd name="T5" fmla="*/ 1 h 11"/>
                <a:gd name="T6" fmla="*/ 9 w 9"/>
                <a:gd name="T7" fmla="*/ 6 h 11"/>
                <a:gd name="T8" fmla="*/ 4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4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9" y="9"/>
                    <a:pt x="7" y="11"/>
                    <a:pt x="4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61" name="Freeform 513"/>
            <p:cNvSpPr>
              <a:spLocks/>
            </p:cNvSpPr>
            <p:nvPr/>
          </p:nvSpPr>
          <p:spPr bwMode="auto">
            <a:xfrm>
              <a:off x="1410" y="1550"/>
              <a:ext cx="23" cy="28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0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7 w 10"/>
                <a:gd name="T29" fmla="*/ 0 h 12"/>
                <a:gd name="T30" fmla="*/ 5 w 10"/>
                <a:gd name="T31" fmla="*/ 0 h 12"/>
                <a:gd name="T32" fmla="*/ 1 w 10"/>
                <a:gd name="T33" fmla="*/ 4 h 12"/>
                <a:gd name="T34" fmla="*/ 0 w 10"/>
                <a:gd name="T35" fmla="*/ 6 h 12"/>
                <a:gd name="T36" fmla="*/ 4 w 10"/>
                <a:gd name="T37" fmla="*/ 11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0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9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0"/>
                    <a:pt x="10" y="8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9"/>
                    <a:pt x="2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62" name="Freeform 514"/>
            <p:cNvSpPr>
              <a:spLocks/>
            </p:cNvSpPr>
            <p:nvPr/>
          </p:nvSpPr>
          <p:spPr bwMode="auto">
            <a:xfrm>
              <a:off x="1431" y="1562"/>
              <a:ext cx="23" cy="26"/>
            </a:xfrm>
            <a:custGeom>
              <a:avLst/>
              <a:gdLst>
                <a:gd name="T0" fmla="*/ 5 w 10"/>
                <a:gd name="T1" fmla="*/ 11 h 11"/>
                <a:gd name="T2" fmla="*/ 0 w 10"/>
                <a:gd name="T3" fmla="*/ 5 h 11"/>
                <a:gd name="T4" fmla="*/ 5 w 10"/>
                <a:gd name="T5" fmla="*/ 0 h 11"/>
                <a:gd name="T6" fmla="*/ 10 w 10"/>
                <a:gd name="T7" fmla="*/ 5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0" y="8"/>
                    <a:pt x="8" y="10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63" name="Freeform 515"/>
            <p:cNvSpPr>
              <a:spLocks/>
            </p:cNvSpPr>
            <p:nvPr/>
          </p:nvSpPr>
          <p:spPr bwMode="auto">
            <a:xfrm>
              <a:off x="1431" y="1559"/>
              <a:ext cx="23" cy="29"/>
            </a:xfrm>
            <a:custGeom>
              <a:avLst/>
              <a:gdLst>
                <a:gd name="T0" fmla="*/ 5 w 10"/>
                <a:gd name="T1" fmla="*/ 12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1 w 10"/>
                <a:gd name="T9" fmla="*/ 4 h 12"/>
                <a:gd name="T10" fmla="*/ 5 w 10"/>
                <a:gd name="T11" fmla="*/ 1 h 12"/>
                <a:gd name="T12" fmla="*/ 6 w 10"/>
                <a:gd name="T13" fmla="*/ 2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2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7 w 10"/>
                <a:gd name="T29" fmla="*/ 1 h 12"/>
                <a:gd name="T30" fmla="*/ 5 w 10"/>
                <a:gd name="T31" fmla="*/ 0 h 12"/>
                <a:gd name="T32" fmla="*/ 0 w 10"/>
                <a:gd name="T33" fmla="*/ 4 h 12"/>
                <a:gd name="T34" fmla="*/ 0 w 10"/>
                <a:gd name="T35" fmla="*/ 6 h 12"/>
                <a:gd name="T36" fmla="*/ 3 w 10"/>
                <a:gd name="T37" fmla="*/ 12 h 12"/>
                <a:gd name="T38" fmla="*/ 5 w 10"/>
                <a:gd name="T39" fmla="*/ 12 h 12"/>
                <a:gd name="T40" fmla="*/ 5 w 10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2" y="10"/>
                    <a:pt x="1" y="8"/>
                    <a:pt x="1" y="6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2" y="3"/>
                    <a:pt x="3" y="1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1"/>
                    <a:pt x="10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4"/>
                    <a:pt x="9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64" name="Freeform 516"/>
            <p:cNvSpPr>
              <a:spLocks/>
            </p:cNvSpPr>
            <p:nvPr/>
          </p:nvSpPr>
          <p:spPr bwMode="auto">
            <a:xfrm>
              <a:off x="1476" y="1576"/>
              <a:ext cx="21" cy="26"/>
            </a:xfrm>
            <a:custGeom>
              <a:avLst/>
              <a:gdLst>
                <a:gd name="T0" fmla="*/ 5 w 9"/>
                <a:gd name="T1" fmla="*/ 11 h 11"/>
                <a:gd name="T2" fmla="*/ 0 w 9"/>
                <a:gd name="T3" fmla="*/ 5 h 11"/>
                <a:gd name="T4" fmla="*/ 4 w 9"/>
                <a:gd name="T5" fmla="*/ 0 h 11"/>
                <a:gd name="T6" fmla="*/ 9 w 9"/>
                <a:gd name="T7" fmla="*/ 5 h 11"/>
                <a:gd name="T8" fmla="*/ 5 w 9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8"/>
                    <a:pt x="7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65" name="Freeform 517"/>
            <p:cNvSpPr>
              <a:spLocks/>
            </p:cNvSpPr>
            <p:nvPr/>
          </p:nvSpPr>
          <p:spPr bwMode="auto">
            <a:xfrm>
              <a:off x="1473" y="1574"/>
              <a:ext cx="26" cy="28"/>
            </a:xfrm>
            <a:custGeom>
              <a:avLst/>
              <a:gdLst>
                <a:gd name="T0" fmla="*/ 6 w 11"/>
                <a:gd name="T1" fmla="*/ 12 h 12"/>
                <a:gd name="T2" fmla="*/ 6 w 11"/>
                <a:gd name="T3" fmla="*/ 11 h 12"/>
                <a:gd name="T4" fmla="*/ 4 w 11"/>
                <a:gd name="T5" fmla="*/ 11 h 12"/>
                <a:gd name="T6" fmla="*/ 1 w 11"/>
                <a:gd name="T7" fmla="*/ 6 h 12"/>
                <a:gd name="T8" fmla="*/ 2 w 11"/>
                <a:gd name="T9" fmla="*/ 4 h 12"/>
                <a:gd name="T10" fmla="*/ 5 w 11"/>
                <a:gd name="T11" fmla="*/ 2 h 12"/>
                <a:gd name="T12" fmla="*/ 7 w 11"/>
                <a:gd name="T13" fmla="*/ 2 h 12"/>
                <a:gd name="T14" fmla="*/ 10 w 11"/>
                <a:gd name="T15" fmla="*/ 6 h 12"/>
                <a:gd name="T16" fmla="*/ 9 w 11"/>
                <a:gd name="T17" fmla="*/ 8 h 12"/>
                <a:gd name="T18" fmla="*/ 6 w 11"/>
                <a:gd name="T19" fmla="*/ 11 h 12"/>
                <a:gd name="T20" fmla="*/ 6 w 11"/>
                <a:gd name="T21" fmla="*/ 12 h 12"/>
                <a:gd name="T22" fmla="*/ 6 w 11"/>
                <a:gd name="T23" fmla="*/ 12 h 12"/>
                <a:gd name="T24" fmla="*/ 10 w 11"/>
                <a:gd name="T25" fmla="*/ 9 h 12"/>
                <a:gd name="T26" fmla="*/ 11 w 11"/>
                <a:gd name="T27" fmla="*/ 6 h 12"/>
                <a:gd name="T28" fmla="*/ 7 w 11"/>
                <a:gd name="T29" fmla="*/ 1 h 12"/>
                <a:gd name="T30" fmla="*/ 5 w 11"/>
                <a:gd name="T31" fmla="*/ 0 h 12"/>
                <a:gd name="T32" fmla="*/ 1 w 11"/>
                <a:gd name="T33" fmla="*/ 4 h 12"/>
                <a:gd name="T34" fmla="*/ 0 w 11"/>
                <a:gd name="T35" fmla="*/ 6 h 12"/>
                <a:gd name="T36" fmla="*/ 4 w 11"/>
                <a:gd name="T37" fmla="*/ 12 h 12"/>
                <a:gd name="T38" fmla="*/ 6 w 11"/>
                <a:gd name="T39" fmla="*/ 12 h 12"/>
                <a:gd name="T40" fmla="*/ 6 w 11"/>
                <a:gd name="T4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2">
                  <a:moveTo>
                    <a:pt x="6" y="12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0"/>
                    <a:pt x="1" y="9"/>
                    <a:pt x="1" y="6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3"/>
                    <a:pt x="4" y="2"/>
                    <a:pt x="5" y="2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8" y="2"/>
                    <a:pt x="10" y="4"/>
                    <a:pt x="10" y="6"/>
                  </a:cubicBezTo>
                  <a:cubicBezTo>
                    <a:pt x="10" y="7"/>
                    <a:pt x="9" y="8"/>
                    <a:pt x="9" y="8"/>
                  </a:cubicBezTo>
                  <a:cubicBezTo>
                    <a:pt x="9" y="10"/>
                    <a:pt x="7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0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4"/>
                    <a:pt x="9" y="1"/>
                    <a:pt x="7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3" y="1"/>
                    <a:pt x="2" y="2"/>
                    <a:pt x="1" y="4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66" name="Oval 518"/>
            <p:cNvSpPr>
              <a:spLocks noChangeArrowheads="1"/>
            </p:cNvSpPr>
            <p:nvPr/>
          </p:nvSpPr>
          <p:spPr bwMode="auto">
            <a:xfrm>
              <a:off x="1499" y="1581"/>
              <a:ext cx="21" cy="23"/>
            </a:xfrm>
            <a:prstGeom prst="ellipse">
              <a:avLst/>
            </a:pr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67" name="Freeform 519"/>
            <p:cNvSpPr>
              <a:spLocks/>
            </p:cNvSpPr>
            <p:nvPr/>
          </p:nvSpPr>
          <p:spPr bwMode="auto">
            <a:xfrm>
              <a:off x="1497" y="1578"/>
              <a:ext cx="23" cy="29"/>
            </a:xfrm>
            <a:custGeom>
              <a:avLst/>
              <a:gdLst>
                <a:gd name="T0" fmla="*/ 5 w 10"/>
                <a:gd name="T1" fmla="*/ 11 h 12"/>
                <a:gd name="T2" fmla="*/ 5 w 10"/>
                <a:gd name="T3" fmla="*/ 11 h 12"/>
                <a:gd name="T4" fmla="*/ 4 w 10"/>
                <a:gd name="T5" fmla="*/ 11 h 12"/>
                <a:gd name="T6" fmla="*/ 1 w 10"/>
                <a:gd name="T7" fmla="*/ 6 h 12"/>
                <a:gd name="T8" fmla="*/ 2 w 10"/>
                <a:gd name="T9" fmla="*/ 4 h 12"/>
                <a:gd name="T10" fmla="*/ 5 w 10"/>
                <a:gd name="T11" fmla="*/ 1 h 12"/>
                <a:gd name="T12" fmla="*/ 6 w 10"/>
                <a:gd name="T13" fmla="*/ 1 h 12"/>
                <a:gd name="T14" fmla="*/ 9 w 10"/>
                <a:gd name="T15" fmla="*/ 6 h 12"/>
                <a:gd name="T16" fmla="*/ 9 w 10"/>
                <a:gd name="T17" fmla="*/ 8 h 12"/>
                <a:gd name="T18" fmla="*/ 5 w 10"/>
                <a:gd name="T19" fmla="*/ 11 h 12"/>
                <a:gd name="T20" fmla="*/ 5 w 10"/>
                <a:gd name="T21" fmla="*/ 11 h 12"/>
                <a:gd name="T22" fmla="*/ 5 w 10"/>
                <a:gd name="T23" fmla="*/ 12 h 12"/>
                <a:gd name="T24" fmla="*/ 10 w 10"/>
                <a:gd name="T25" fmla="*/ 8 h 12"/>
                <a:gd name="T26" fmla="*/ 10 w 10"/>
                <a:gd name="T27" fmla="*/ 6 h 12"/>
                <a:gd name="T28" fmla="*/ 7 w 10"/>
                <a:gd name="T29" fmla="*/ 0 h 12"/>
                <a:gd name="T30" fmla="*/ 5 w 10"/>
                <a:gd name="T31" fmla="*/ 0 h 12"/>
                <a:gd name="T32" fmla="*/ 1 w 10"/>
                <a:gd name="T33" fmla="*/ 4 h 12"/>
                <a:gd name="T34" fmla="*/ 0 w 10"/>
                <a:gd name="T35" fmla="*/ 6 h 12"/>
                <a:gd name="T36" fmla="*/ 4 w 10"/>
                <a:gd name="T37" fmla="*/ 12 h 12"/>
                <a:gd name="T38" fmla="*/ 5 w 10"/>
                <a:gd name="T39" fmla="*/ 12 h 12"/>
                <a:gd name="T40" fmla="*/ 5 w 10"/>
                <a:gd name="T4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" h="12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3" y="10"/>
                    <a:pt x="1" y="8"/>
                    <a:pt x="1" y="6"/>
                  </a:cubicBezTo>
                  <a:cubicBezTo>
                    <a:pt x="1" y="5"/>
                    <a:pt x="1" y="5"/>
                    <a:pt x="2" y="4"/>
                  </a:cubicBezTo>
                  <a:cubicBezTo>
                    <a:pt x="2" y="2"/>
                    <a:pt x="4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2"/>
                    <a:pt x="9" y="4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8" y="12"/>
                    <a:pt x="9" y="10"/>
                    <a:pt x="10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3"/>
                    <a:pt x="9" y="1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2" y="11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568" name="Freeform 520"/>
            <p:cNvSpPr>
              <a:spLocks/>
            </p:cNvSpPr>
            <p:nvPr/>
          </p:nvSpPr>
          <p:spPr bwMode="auto">
            <a:xfrm>
              <a:off x="758" y="1904"/>
              <a:ext cx="146" cy="107"/>
            </a:xfrm>
            <a:custGeom>
              <a:avLst/>
              <a:gdLst>
                <a:gd name="T0" fmla="*/ 17 w 62"/>
                <a:gd name="T1" fmla="*/ 18 h 45"/>
                <a:gd name="T2" fmla="*/ 43 w 62"/>
                <a:gd name="T3" fmla="*/ 30 h 45"/>
                <a:gd name="T4" fmla="*/ 40 w 62"/>
                <a:gd name="T5" fmla="*/ 37 h 45"/>
                <a:gd name="T6" fmla="*/ 26 w 62"/>
                <a:gd name="T7" fmla="*/ 41 h 45"/>
                <a:gd name="T8" fmla="*/ 29 w 62"/>
                <a:gd name="T9" fmla="*/ 38 h 45"/>
                <a:gd name="T10" fmla="*/ 19 w 62"/>
                <a:gd name="T11" fmla="*/ 36 h 45"/>
                <a:gd name="T12" fmla="*/ 8 w 62"/>
                <a:gd name="T13" fmla="*/ 22 h 45"/>
                <a:gd name="T14" fmla="*/ 7 w 62"/>
                <a:gd name="T15" fmla="*/ 0 h 45"/>
                <a:gd name="T16" fmla="*/ 14 w 62"/>
                <a:gd name="T17" fmla="*/ 8 h 45"/>
                <a:gd name="T18" fmla="*/ 43 w 62"/>
                <a:gd name="T19" fmla="*/ 14 h 45"/>
                <a:gd name="T20" fmla="*/ 46 w 62"/>
                <a:gd name="T21" fmla="*/ 26 h 45"/>
                <a:gd name="T22" fmla="*/ 51 w 62"/>
                <a:gd name="T23" fmla="*/ 29 h 45"/>
                <a:gd name="T24" fmla="*/ 17 w 62"/>
                <a:gd name="T25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45">
                  <a:moveTo>
                    <a:pt x="17" y="18"/>
                  </a:moveTo>
                  <a:cubicBezTo>
                    <a:pt x="16" y="18"/>
                    <a:pt x="24" y="25"/>
                    <a:pt x="43" y="30"/>
                  </a:cubicBezTo>
                  <a:cubicBezTo>
                    <a:pt x="62" y="34"/>
                    <a:pt x="41" y="29"/>
                    <a:pt x="40" y="37"/>
                  </a:cubicBezTo>
                  <a:cubicBezTo>
                    <a:pt x="39" y="45"/>
                    <a:pt x="24" y="41"/>
                    <a:pt x="26" y="41"/>
                  </a:cubicBezTo>
                  <a:cubicBezTo>
                    <a:pt x="28" y="40"/>
                    <a:pt x="29" y="38"/>
                    <a:pt x="29" y="38"/>
                  </a:cubicBezTo>
                  <a:cubicBezTo>
                    <a:pt x="29" y="38"/>
                    <a:pt x="28" y="38"/>
                    <a:pt x="19" y="36"/>
                  </a:cubicBezTo>
                  <a:cubicBezTo>
                    <a:pt x="10" y="34"/>
                    <a:pt x="17" y="34"/>
                    <a:pt x="8" y="22"/>
                  </a:cubicBezTo>
                  <a:cubicBezTo>
                    <a:pt x="0" y="10"/>
                    <a:pt x="7" y="0"/>
                    <a:pt x="7" y="0"/>
                  </a:cubicBezTo>
                  <a:cubicBezTo>
                    <a:pt x="7" y="0"/>
                    <a:pt x="8" y="2"/>
                    <a:pt x="14" y="8"/>
                  </a:cubicBezTo>
                  <a:cubicBezTo>
                    <a:pt x="20" y="14"/>
                    <a:pt x="32" y="10"/>
                    <a:pt x="43" y="14"/>
                  </a:cubicBezTo>
                  <a:cubicBezTo>
                    <a:pt x="54" y="18"/>
                    <a:pt x="38" y="22"/>
                    <a:pt x="46" y="26"/>
                  </a:cubicBezTo>
                  <a:cubicBezTo>
                    <a:pt x="53" y="30"/>
                    <a:pt x="53" y="30"/>
                    <a:pt x="51" y="29"/>
                  </a:cubicBezTo>
                  <a:lnTo>
                    <a:pt x="17" y="18"/>
                  </a:lnTo>
                  <a:close/>
                </a:path>
              </a:pathLst>
            </a:custGeom>
            <a:grpFill/>
            <a:ln w="9525">
              <a:solidFill>
                <a:srgbClr val="92D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zh-CN" altLang="en-US" kern="0">
                <a:solidFill>
                  <a:srgbClr val="92D050"/>
                </a:solidFill>
                <a:latin typeface="Arial" charset="0"/>
              </a:endParaRPr>
            </a:p>
          </p:txBody>
        </p:sp>
      </p:grpSp>
      <p:sp>
        <p:nvSpPr>
          <p:cNvPr id="969" name="TextBox 968"/>
          <p:cNvSpPr txBox="1"/>
          <p:nvPr/>
        </p:nvSpPr>
        <p:spPr>
          <a:xfrm rot="20533302">
            <a:off x="2548076" y="3999193"/>
            <a:ext cx="1801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B050"/>
                </a:solidFill>
                <a:latin typeface="+mj-ea"/>
                <a:ea typeface="+mj-ea"/>
                <a:cs typeface="Arial" pitchFamily="34" charset="0"/>
              </a:rPr>
              <a:t>一方面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+mj-ea"/>
                <a:ea typeface="+mj-ea"/>
                <a:cs typeface="Arial" pitchFamily="34" charset="0"/>
              </a:rPr>
              <a:t>，</a:t>
            </a:r>
            <a:r>
              <a:rPr lang="zh-CN" altLang="en-US" sz="20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认识</a:t>
            </a:r>
            <a:r>
              <a:rPr lang="zh-CN" altLang="en-US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世界的目的是改造</a:t>
            </a:r>
            <a:r>
              <a:rPr lang="zh-CN" altLang="en-US" sz="20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世界。</a:t>
            </a:r>
            <a:endParaRPr lang="zh-CN" altLang="en-US" sz="20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70" name="TextBox 969"/>
          <p:cNvSpPr txBox="1"/>
          <p:nvPr/>
        </p:nvSpPr>
        <p:spPr>
          <a:xfrm rot="345079">
            <a:off x="4795921" y="4787201"/>
            <a:ext cx="2285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B050"/>
                </a:solidFill>
                <a:latin typeface="+mj-ea"/>
                <a:ea typeface="+mj-ea"/>
                <a:cs typeface="Arial" pitchFamily="34" charset="0"/>
              </a:rPr>
              <a:t>另一方面</a:t>
            </a:r>
            <a:r>
              <a:rPr lang="zh-CN" altLang="en-US" sz="2400" b="1" kern="0" dirty="0" smtClean="0">
                <a:solidFill>
                  <a:srgbClr val="00B050"/>
                </a:solidFill>
                <a:latin typeface="+mj-ea"/>
                <a:ea typeface="+mj-ea"/>
                <a:cs typeface="Arial" pitchFamily="34" charset="0"/>
              </a:rPr>
              <a:t>，</a:t>
            </a:r>
            <a:r>
              <a:rPr lang="zh-CN" altLang="en-US" sz="20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实践是检验真理的唯一标准。</a:t>
            </a:r>
          </a:p>
        </p:txBody>
      </p:sp>
      <p:sp>
        <p:nvSpPr>
          <p:cNvPr id="971" name="TextBox 19"/>
          <p:cNvSpPr txBox="1">
            <a:spLocks noChangeArrowheads="1"/>
          </p:cNvSpPr>
          <p:nvPr/>
        </p:nvSpPr>
        <p:spPr bwMode="auto">
          <a:xfrm>
            <a:off x="755576" y="1981289"/>
            <a:ext cx="7776864" cy="1015663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kern="0" dirty="0">
                <a:solidFill>
                  <a:srgbClr val="000000"/>
                </a:solidFill>
              </a:rPr>
              <a:t> </a:t>
            </a:r>
            <a:r>
              <a:rPr lang="zh-CN" altLang="en-US" sz="3600" b="1" kern="0" dirty="0" smtClean="0">
                <a:solidFill>
                  <a:srgbClr val="000000"/>
                </a:solidFill>
              </a:rPr>
              <a:t>    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从认识到实践的飞跃，是更为重要的飞跃，意义更加重大。其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必要性和重要性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在于：</a:t>
            </a:r>
          </a:p>
        </p:txBody>
      </p:sp>
    </p:spTree>
    <p:extLst>
      <p:ext uri="{BB962C8B-B14F-4D97-AF65-F5344CB8AC3E}">
        <p14:creationId xmlns:p14="http://schemas.microsoft.com/office/powerpoint/2010/main" val="35354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1043608" y="1044025"/>
            <a:ext cx="8100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b="1" dirty="0">
                <a:solidFill>
                  <a:srgbClr val="000000"/>
                </a:solidFill>
                <a:latin typeface="宋体"/>
                <a:ea typeface="宋体"/>
              </a:rPr>
              <a:t>③认识运动的不断反复和无限发展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（不断飞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p.72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</p:txBody>
      </p:sp>
      <p:sp>
        <p:nvSpPr>
          <p:cNvPr id="972" name="矩形 1"/>
          <p:cNvSpPr>
            <a:spLocks noChangeArrowheads="1"/>
          </p:cNvSpPr>
          <p:nvPr/>
        </p:nvSpPr>
        <p:spPr bwMode="auto">
          <a:xfrm>
            <a:off x="108520" y="5192613"/>
            <a:ext cx="91440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A.</a:t>
            </a:r>
            <a:r>
              <a:rPr lang="zh-CN" altLang="zh-CN" sz="2000" b="1" dirty="0" smtClean="0">
                <a:solidFill>
                  <a:srgbClr val="000000"/>
                </a:solidFill>
              </a:rPr>
              <a:t>内容上，</a:t>
            </a:r>
            <a:r>
              <a:rPr lang="zh-CN" altLang="en-US" sz="2000" dirty="0" smtClean="0">
                <a:solidFill>
                  <a:srgbClr val="000000"/>
                </a:solidFill>
              </a:rPr>
              <a:t>表现为</a:t>
            </a:r>
            <a:r>
              <a:rPr lang="zh-CN" altLang="en-US" sz="2000" dirty="0" smtClean="0"/>
              <a:t>实践、认识、再实践、再认识，循环往复以至无穷</a:t>
            </a:r>
            <a:r>
              <a:rPr lang="zh-CN" altLang="zh-CN" sz="2000" dirty="0" smtClean="0">
                <a:solidFill>
                  <a:srgbClr val="000000"/>
                </a:solidFill>
              </a:rPr>
              <a:t>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（两次飞跃，三个阶段，一个周期）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  B.</a:t>
            </a:r>
            <a:r>
              <a:rPr lang="zh-CN" altLang="zh-CN" sz="2000" b="1" dirty="0" smtClean="0">
                <a:solidFill>
                  <a:srgbClr val="000000"/>
                </a:solidFill>
              </a:rPr>
              <a:t>形式上，</a:t>
            </a:r>
            <a:r>
              <a:rPr lang="zh-CN" altLang="en-US" sz="2000" dirty="0" smtClean="0">
                <a:solidFill>
                  <a:srgbClr val="000000"/>
                </a:solidFill>
              </a:rPr>
              <a:t>这一过程既不是封闭式的循环，也不是直线式的发展，往往充满了曲折以至反复，因而是一个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波浪式前进和螺旋式上升</a:t>
            </a:r>
            <a:r>
              <a:rPr lang="zh-CN" altLang="en-US" sz="2000" dirty="0" smtClean="0">
                <a:solidFill>
                  <a:srgbClr val="000000"/>
                </a:solidFill>
              </a:rPr>
              <a:t>的过程。</a:t>
            </a:r>
            <a:endParaRPr lang="en-US" altLang="zh-CN" sz="2000" dirty="0" smtClean="0">
              <a:solidFill>
                <a:srgbClr val="000000"/>
              </a:solidFill>
            </a:endParaRPr>
          </a:p>
        </p:txBody>
      </p:sp>
      <p:grpSp>
        <p:nvGrpSpPr>
          <p:cNvPr id="973" name="Group 2"/>
          <p:cNvGrpSpPr>
            <a:grpSpLocks/>
          </p:cNvGrpSpPr>
          <p:nvPr/>
        </p:nvGrpSpPr>
        <p:grpSpPr bwMode="auto">
          <a:xfrm>
            <a:off x="143445" y="2142703"/>
            <a:ext cx="6265863" cy="2990850"/>
            <a:chOff x="864" y="1310"/>
            <a:chExt cx="3987" cy="2338"/>
          </a:xfrm>
        </p:grpSpPr>
        <p:sp>
          <p:nvSpPr>
            <p:cNvPr id="974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975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976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977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8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78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27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79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6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0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81" name="Freeform 10"/>
            <p:cNvSpPr>
              <a:spLocks/>
            </p:cNvSpPr>
            <p:nvPr/>
          </p:nvSpPr>
          <p:spPr bwMode="gray">
            <a:xfrm>
              <a:off x="3442" y="2282"/>
              <a:ext cx="1105" cy="1122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57647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2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3" name="Freeform 12"/>
            <p:cNvSpPr>
              <a:spLocks/>
            </p:cNvSpPr>
            <p:nvPr/>
          </p:nvSpPr>
          <p:spPr bwMode="gray">
            <a:xfrm>
              <a:off x="2819" y="2496"/>
              <a:ext cx="674" cy="927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66667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4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600" b="1" smtClean="0">
                <a:solidFill>
                  <a:srgbClr val="000000"/>
                </a:solidFill>
              </a:endParaRPr>
            </a:p>
          </p:txBody>
        </p:sp>
        <p:sp>
          <p:nvSpPr>
            <p:cNvPr id="985" name="Text Box 14"/>
            <p:cNvSpPr txBox="1">
              <a:spLocks noChangeArrowheads="1"/>
            </p:cNvSpPr>
            <p:nvPr/>
          </p:nvSpPr>
          <p:spPr bwMode="gray">
            <a:xfrm>
              <a:off x="1259" y="2258"/>
              <a:ext cx="41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  <a:defRPr/>
              </a:pPr>
              <a:r>
                <a:rPr kumimoji="1" lang="zh-CN" altLang="en-US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认识</a:t>
              </a:r>
            </a:p>
          </p:txBody>
        </p:sp>
        <p:sp>
          <p:nvSpPr>
            <p:cNvPr id="986" name="Text Box 15"/>
            <p:cNvSpPr txBox="1">
              <a:spLocks noChangeArrowheads="1"/>
            </p:cNvSpPr>
            <p:nvPr/>
          </p:nvSpPr>
          <p:spPr bwMode="gray">
            <a:xfrm>
              <a:off x="2385" y="1490"/>
              <a:ext cx="56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  <a:defRPr/>
              </a:pPr>
              <a:r>
                <a:rPr kumimoji="1" lang="zh-CN" altLang="en-US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再实践</a:t>
              </a:r>
            </a:p>
          </p:txBody>
        </p:sp>
        <p:sp>
          <p:nvSpPr>
            <p:cNvPr id="987" name="Text Box 16"/>
            <p:cNvSpPr txBox="1">
              <a:spLocks noChangeArrowheads="1"/>
            </p:cNvSpPr>
            <p:nvPr/>
          </p:nvSpPr>
          <p:spPr bwMode="gray">
            <a:xfrm>
              <a:off x="3537" y="1682"/>
              <a:ext cx="5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  <a:defRPr/>
              </a:pPr>
              <a:r>
                <a:rPr kumimoji="1" lang="zh-CN" altLang="en-US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再认识</a:t>
              </a:r>
            </a:p>
          </p:txBody>
        </p:sp>
        <p:sp>
          <p:nvSpPr>
            <p:cNvPr id="988" name="Text Box 17"/>
            <p:cNvSpPr txBox="1">
              <a:spLocks noChangeArrowheads="1"/>
            </p:cNvSpPr>
            <p:nvPr/>
          </p:nvSpPr>
          <p:spPr bwMode="gray">
            <a:xfrm>
              <a:off x="3271" y="2354"/>
              <a:ext cx="709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  <a:defRPr/>
              </a:pPr>
              <a:r>
                <a:rPr kumimoji="1" lang="zh-CN" altLang="en-US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不断反复</a:t>
              </a:r>
              <a:endParaRPr kumimoji="1"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  <a:p>
              <a:pPr algn="ctr" eaLnBrk="0" fontAlgn="base" hangingPunct="0">
                <a:spcAft>
                  <a:spcPct val="0"/>
                </a:spcAft>
                <a:defRPr/>
              </a:pPr>
              <a:r>
                <a:rPr kumimoji="1" lang="zh-CN" altLang="en-US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无限发展</a:t>
              </a:r>
            </a:p>
          </p:txBody>
        </p:sp>
        <p:sp>
          <p:nvSpPr>
            <p:cNvPr id="989" name="Text Box 18"/>
            <p:cNvSpPr txBox="1">
              <a:spLocks noChangeArrowheads="1"/>
            </p:cNvSpPr>
            <p:nvPr/>
          </p:nvSpPr>
          <p:spPr bwMode="gray">
            <a:xfrm>
              <a:off x="2027" y="2882"/>
              <a:ext cx="41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  <a:defRPr/>
              </a:pPr>
              <a:r>
                <a:rPr kumimoji="1"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实践</a:t>
              </a:r>
              <a:endParaRPr kumimoji="1"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990" name="Freeform 19"/>
            <p:cNvSpPr>
              <a:spLocks/>
            </p:cNvSpPr>
            <p:nvPr/>
          </p:nvSpPr>
          <p:spPr bwMode="gray">
            <a:xfrm>
              <a:off x="2768" y="2632"/>
              <a:ext cx="538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19000"/>
                  </a:schemeClr>
                </a:gs>
                <a:gs pos="100000">
                  <a:schemeClr val="hlink">
                    <a:gamma/>
                    <a:tint val="66667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1600" b="1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9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600" b="1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992" name="Picture 29" descr="69F559~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220" y="1772816"/>
            <a:ext cx="37020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1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gray">
          <a:xfrm>
            <a:off x="0" y="21464"/>
            <a:ext cx="9144000" cy="6858000"/>
          </a:xfrm>
          <a:prstGeom prst="rect">
            <a:avLst/>
          </a:prstGeom>
          <a:gradFill rotWithShape="1">
            <a:gsLst>
              <a:gs pos="0">
                <a:srgbClr val="C29176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29379" name="Group 14"/>
          <p:cNvGrpSpPr>
            <a:grpSpLocks/>
          </p:cNvGrpSpPr>
          <p:nvPr/>
        </p:nvGrpSpPr>
        <p:grpSpPr bwMode="auto">
          <a:xfrm>
            <a:off x="323850" y="1771650"/>
            <a:ext cx="2940050" cy="3500438"/>
            <a:chOff x="240" y="912"/>
            <a:chExt cx="1972" cy="2160"/>
          </a:xfrm>
        </p:grpSpPr>
        <p:grpSp>
          <p:nvGrpSpPr>
            <p:cNvPr id="229404" name="Group 15"/>
            <p:cNvGrpSpPr>
              <a:grpSpLocks/>
            </p:cNvGrpSpPr>
            <p:nvPr/>
          </p:nvGrpSpPr>
          <p:grpSpPr bwMode="auto">
            <a:xfrm>
              <a:off x="240" y="912"/>
              <a:ext cx="1632" cy="2160"/>
              <a:chOff x="192" y="1631"/>
              <a:chExt cx="1684" cy="1683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gray">
              <a:xfrm>
                <a:off x="192" y="1631"/>
                <a:ext cx="1684" cy="1683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gray">
              <a:xfrm>
                <a:off x="303" y="1740"/>
                <a:ext cx="1461" cy="146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gray">
              <a:xfrm>
                <a:off x="288" y="1754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15" name="Oval 19"/>
              <p:cNvSpPr>
                <a:spLocks noChangeArrowheads="1"/>
              </p:cNvSpPr>
              <p:nvPr/>
            </p:nvSpPr>
            <p:spPr bwMode="gray">
              <a:xfrm>
                <a:off x="375" y="1814"/>
                <a:ext cx="1317" cy="131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16" name="Oval 20"/>
              <p:cNvSpPr>
                <a:spLocks noChangeArrowheads="1"/>
              </p:cNvSpPr>
              <p:nvPr/>
            </p:nvSpPr>
            <p:spPr bwMode="gray">
              <a:xfrm>
                <a:off x="396" y="1835"/>
                <a:ext cx="1276" cy="127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17" name="Oval 21"/>
              <p:cNvSpPr>
                <a:spLocks noChangeArrowheads="1"/>
              </p:cNvSpPr>
              <p:nvPr/>
            </p:nvSpPr>
            <p:spPr bwMode="gray">
              <a:xfrm>
                <a:off x="412" y="1842"/>
                <a:ext cx="1246" cy="124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18" name="Oval 22"/>
              <p:cNvSpPr>
                <a:spLocks noChangeArrowheads="1"/>
              </p:cNvSpPr>
              <p:nvPr/>
            </p:nvSpPr>
            <p:spPr bwMode="gray">
              <a:xfrm>
                <a:off x="426" y="1854"/>
                <a:ext cx="1184" cy="116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19" name="Oval 23"/>
              <p:cNvSpPr>
                <a:spLocks noChangeArrowheads="1"/>
              </p:cNvSpPr>
              <p:nvPr/>
            </p:nvSpPr>
            <p:spPr bwMode="gray">
              <a:xfrm>
                <a:off x="480" y="1872"/>
                <a:ext cx="1053" cy="9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420" name="Text Box 24"/>
              <p:cNvSpPr txBox="1">
                <a:spLocks noChangeArrowheads="1"/>
              </p:cNvSpPr>
              <p:nvPr/>
            </p:nvSpPr>
            <p:spPr bwMode="gray">
              <a:xfrm>
                <a:off x="383" y="2160"/>
                <a:ext cx="1297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zh-CN" sz="2500" i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9405" name="Line 25"/>
            <p:cNvSpPr>
              <a:spLocks noChangeShapeType="1"/>
            </p:cNvSpPr>
            <p:nvPr/>
          </p:nvSpPr>
          <p:spPr bwMode="auto">
            <a:xfrm flipV="1">
              <a:off x="1588" y="1104"/>
              <a:ext cx="240" cy="249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9406" name="Line 26"/>
            <p:cNvSpPr>
              <a:spLocks noChangeShapeType="1"/>
            </p:cNvSpPr>
            <p:nvPr/>
          </p:nvSpPr>
          <p:spPr bwMode="auto">
            <a:xfrm>
              <a:off x="1496" y="2690"/>
              <a:ext cx="288" cy="199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9407" name="Line 27"/>
            <p:cNvSpPr>
              <a:spLocks noChangeShapeType="1"/>
            </p:cNvSpPr>
            <p:nvPr/>
          </p:nvSpPr>
          <p:spPr bwMode="auto">
            <a:xfrm>
              <a:off x="1828" y="1104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9408" name="Line 28"/>
            <p:cNvSpPr>
              <a:spLocks noChangeShapeType="1"/>
            </p:cNvSpPr>
            <p:nvPr/>
          </p:nvSpPr>
          <p:spPr bwMode="auto">
            <a:xfrm>
              <a:off x="1828" y="2912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9410" name="Text Box 30"/>
            <p:cNvSpPr txBox="1">
              <a:spLocks noChangeArrowheads="1"/>
            </p:cNvSpPr>
            <p:nvPr/>
          </p:nvSpPr>
          <p:spPr bwMode="auto">
            <a:xfrm>
              <a:off x="720" y="1872"/>
              <a:ext cx="1008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lang="zh-CN" altLang="zh-CN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30" y="1344"/>
              <a:ext cx="1004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lang="zh-CN" altLang="en-US" sz="3200" b="1" smtClean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第二节</a:t>
              </a:r>
              <a:r>
                <a:rPr lang="zh-CN" altLang="en-US" sz="32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真理</a:t>
              </a:r>
              <a:endParaRPr lang="en-US" altLang="zh-CN" sz="32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  <a:p>
              <a:pPr algn="ctr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lang="zh-CN" altLang="en-US" sz="32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与</a:t>
              </a:r>
              <a:endParaRPr lang="en-US" altLang="zh-CN" sz="32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  <a:p>
              <a:pPr algn="ctr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lang="zh-CN" altLang="en-US" sz="32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价值</a:t>
              </a:r>
            </a:p>
          </p:txBody>
        </p:sp>
      </p:grpSp>
      <p:sp>
        <p:nvSpPr>
          <p:cNvPr id="29" name="AutoShape 7"/>
          <p:cNvSpPr>
            <a:spLocks noChangeArrowheads="1"/>
          </p:cNvSpPr>
          <p:nvPr/>
        </p:nvSpPr>
        <p:spPr bwMode="gray">
          <a:xfrm>
            <a:off x="3324225" y="4581525"/>
            <a:ext cx="5640388" cy="8636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价值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（三大要素）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gray">
          <a:xfrm>
            <a:off x="3324225" y="1700213"/>
            <a:ext cx="5640388" cy="78581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真理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（三大要素）</a:t>
            </a:r>
            <a:endParaRPr lang="zh-C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29383" name="Group 25"/>
          <p:cNvGrpSpPr>
            <a:grpSpLocks/>
          </p:cNvGrpSpPr>
          <p:nvPr/>
        </p:nvGrpSpPr>
        <p:grpSpPr bwMode="auto">
          <a:xfrm>
            <a:off x="3038475" y="4795838"/>
            <a:ext cx="381000" cy="381000"/>
            <a:chOff x="2078" y="1680"/>
            <a:chExt cx="1615" cy="1615"/>
          </a:xfrm>
        </p:grpSpPr>
        <p:sp>
          <p:nvSpPr>
            <p:cNvPr id="229398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29399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9401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9403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29384" name="Group 39"/>
          <p:cNvGrpSpPr>
            <a:grpSpLocks/>
          </p:cNvGrpSpPr>
          <p:nvPr/>
        </p:nvGrpSpPr>
        <p:grpSpPr bwMode="auto">
          <a:xfrm>
            <a:off x="3038475" y="1914525"/>
            <a:ext cx="355600" cy="381000"/>
            <a:chOff x="2078" y="1680"/>
            <a:chExt cx="1615" cy="1615"/>
          </a:xfrm>
        </p:grpSpPr>
        <p:sp>
          <p:nvSpPr>
            <p:cNvPr id="229392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29393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9" name="Oval 42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9395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Oval 44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9397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73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14400" y="2133600"/>
            <a:ext cx="6978650" cy="1365250"/>
            <a:chOff x="576" y="1344"/>
            <a:chExt cx="4396" cy="860"/>
          </a:xfrm>
        </p:grpSpPr>
        <p:grpSp>
          <p:nvGrpSpPr>
            <p:cNvPr id="231446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white">
            <a:xfrm>
              <a:off x="576" y="1694"/>
              <a:ext cx="14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1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2333" y="1616"/>
              <a:ext cx="23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32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真理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的含义（</a:t>
              </a:r>
              <a:r>
                <a:rPr kumimoji="1" lang="en-US" altLang="zh-CN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p.74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922338" y="3429000"/>
            <a:ext cx="7304087" cy="1365250"/>
            <a:chOff x="624" y="2496"/>
            <a:chExt cx="4615" cy="860"/>
          </a:xfrm>
        </p:grpSpPr>
        <p:grpSp>
          <p:nvGrpSpPr>
            <p:cNvPr id="231439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4108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white">
            <a:xfrm>
              <a:off x="626" y="2801"/>
              <a:ext cx="14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2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gray">
            <a:xfrm>
              <a:off x="2045" y="2693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2" name="AutoShape 16"/>
            <p:cNvSpPr>
              <a:spLocks noChangeArrowheads="1"/>
            </p:cNvSpPr>
            <p:nvPr/>
          </p:nvSpPr>
          <p:spPr bwMode="gray">
            <a:xfrm>
              <a:off x="2070" y="2859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gray">
            <a:xfrm>
              <a:off x="2406" y="2808"/>
              <a:ext cx="28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32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真理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的属性（</a:t>
              </a:r>
              <a:r>
                <a:rPr kumimoji="1" lang="en-US" altLang="zh-CN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p.75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908050"/>
            <a:ext cx="6796087" cy="838200"/>
            <a:chOff x="551" y="432"/>
            <a:chExt cx="4057" cy="528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432"/>
              <a:ext cx="4057" cy="5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864" y="528"/>
              <a:ext cx="365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真理（三大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要素）</a:t>
              </a:r>
              <a:endPara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917575" y="4652963"/>
            <a:ext cx="7975600" cy="1365250"/>
            <a:chOff x="624" y="2496"/>
            <a:chExt cx="5024" cy="860"/>
          </a:xfrm>
        </p:grpSpPr>
        <p:grpSp>
          <p:nvGrpSpPr>
            <p:cNvPr id="231430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27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8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white">
            <a:xfrm>
              <a:off x="629" y="2801"/>
              <a:ext cx="14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3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24" name="AutoShape 15"/>
            <p:cNvSpPr>
              <a:spLocks noChangeArrowheads="1"/>
            </p:cNvSpPr>
            <p:nvPr/>
          </p:nvSpPr>
          <p:spPr bwMode="gray">
            <a:xfrm>
              <a:off x="2045" y="2693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gray">
            <a:xfrm>
              <a:off x="2070" y="2846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gray">
            <a:xfrm>
              <a:off x="2390" y="2808"/>
              <a:ext cx="325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32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真理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的检验标准（</a:t>
              </a:r>
              <a:r>
                <a:rPr kumimoji="1" lang="en-US" altLang="zh-CN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p.80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3133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C29176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131075" name="Group 14"/>
          <p:cNvGrpSpPr>
            <a:grpSpLocks/>
          </p:cNvGrpSpPr>
          <p:nvPr/>
        </p:nvGrpSpPr>
        <p:grpSpPr bwMode="auto">
          <a:xfrm>
            <a:off x="323850" y="1771650"/>
            <a:ext cx="2940050" cy="3500438"/>
            <a:chOff x="240" y="912"/>
            <a:chExt cx="1972" cy="2160"/>
          </a:xfrm>
        </p:grpSpPr>
        <p:grpSp>
          <p:nvGrpSpPr>
            <p:cNvPr id="131092" name="Group 15"/>
            <p:cNvGrpSpPr>
              <a:grpSpLocks/>
            </p:cNvGrpSpPr>
            <p:nvPr/>
          </p:nvGrpSpPr>
          <p:grpSpPr bwMode="auto">
            <a:xfrm>
              <a:off x="240" y="912"/>
              <a:ext cx="1632" cy="2160"/>
              <a:chOff x="192" y="1631"/>
              <a:chExt cx="1684" cy="1683"/>
            </a:xfrm>
          </p:grpSpPr>
          <p:sp>
            <p:nvSpPr>
              <p:cNvPr id="18" name="Oval 16"/>
              <p:cNvSpPr>
                <a:spLocks noChangeArrowheads="1"/>
              </p:cNvSpPr>
              <p:nvPr/>
            </p:nvSpPr>
            <p:spPr bwMode="gray">
              <a:xfrm>
                <a:off x="192" y="1631"/>
                <a:ext cx="1684" cy="1683"/>
              </a:xfrm>
              <a:prstGeom prst="ellipse">
                <a:avLst/>
              </a:prstGeom>
              <a:gradFill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17"/>
              <p:cNvSpPr>
                <a:spLocks noChangeArrowheads="1"/>
              </p:cNvSpPr>
              <p:nvPr/>
            </p:nvSpPr>
            <p:spPr bwMode="gray">
              <a:xfrm>
                <a:off x="303" y="1740"/>
                <a:ext cx="1461" cy="146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gray">
              <a:xfrm>
                <a:off x="288" y="1754"/>
                <a:ext cx="1461" cy="146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63529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2" name="Oval 19"/>
              <p:cNvSpPr>
                <a:spLocks noChangeArrowheads="1"/>
              </p:cNvSpPr>
              <p:nvPr/>
            </p:nvSpPr>
            <p:spPr bwMode="gray">
              <a:xfrm>
                <a:off x="375" y="1814"/>
                <a:ext cx="1317" cy="131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3" name="Oval 20"/>
              <p:cNvSpPr>
                <a:spLocks noChangeArrowheads="1"/>
              </p:cNvSpPr>
              <p:nvPr/>
            </p:nvSpPr>
            <p:spPr bwMode="gray">
              <a:xfrm>
                <a:off x="396" y="1835"/>
                <a:ext cx="1276" cy="127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4" name="Oval 21"/>
              <p:cNvSpPr>
                <a:spLocks noChangeArrowheads="1"/>
              </p:cNvSpPr>
              <p:nvPr/>
            </p:nvSpPr>
            <p:spPr bwMode="gray">
              <a:xfrm>
                <a:off x="412" y="1842"/>
                <a:ext cx="1246" cy="124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5" name="Oval 22"/>
              <p:cNvSpPr>
                <a:spLocks noChangeArrowheads="1"/>
              </p:cNvSpPr>
              <p:nvPr/>
            </p:nvSpPr>
            <p:spPr bwMode="gray">
              <a:xfrm>
                <a:off x="426" y="1854"/>
                <a:ext cx="1184" cy="1164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6" name="Oval 23"/>
              <p:cNvSpPr>
                <a:spLocks noChangeArrowheads="1"/>
              </p:cNvSpPr>
              <p:nvPr/>
            </p:nvSpPr>
            <p:spPr bwMode="gray">
              <a:xfrm>
                <a:off x="480" y="1872"/>
                <a:ext cx="1053" cy="94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7" name="Text Box 24"/>
              <p:cNvSpPr txBox="1">
                <a:spLocks noChangeArrowheads="1"/>
              </p:cNvSpPr>
              <p:nvPr/>
            </p:nvSpPr>
            <p:spPr bwMode="gray">
              <a:xfrm>
                <a:off x="383" y="2160"/>
                <a:ext cx="1297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zh-CN" sz="2500" i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1093" name="Line 25"/>
            <p:cNvSpPr>
              <a:spLocks noChangeShapeType="1"/>
            </p:cNvSpPr>
            <p:nvPr/>
          </p:nvSpPr>
          <p:spPr bwMode="auto">
            <a:xfrm flipV="1">
              <a:off x="1588" y="1104"/>
              <a:ext cx="240" cy="249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1094" name="Line 26"/>
            <p:cNvSpPr>
              <a:spLocks noChangeShapeType="1"/>
            </p:cNvSpPr>
            <p:nvPr/>
          </p:nvSpPr>
          <p:spPr bwMode="auto">
            <a:xfrm>
              <a:off x="1496" y="2690"/>
              <a:ext cx="288" cy="199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1095" name="Line 27"/>
            <p:cNvSpPr>
              <a:spLocks noChangeShapeType="1"/>
            </p:cNvSpPr>
            <p:nvPr/>
          </p:nvSpPr>
          <p:spPr bwMode="auto">
            <a:xfrm>
              <a:off x="1828" y="1104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1096" name="Line 28"/>
            <p:cNvSpPr>
              <a:spLocks noChangeShapeType="1"/>
            </p:cNvSpPr>
            <p:nvPr/>
          </p:nvSpPr>
          <p:spPr bwMode="auto">
            <a:xfrm>
              <a:off x="1828" y="2912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1097" name="Text Box 30"/>
            <p:cNvSpPr txBox="1">
              <a:spLocks noChangeArrowheads="1"/>
            </p:cNvSpPr>
            <p:nvPr/>
          </p:nvSpPr>
          <p:spPr bwMode="auto">
            <a:xfrm>
              <a:off x="720" y="1872"/>
              <a:ext cx="1008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endParaRPr lang="zh-CN" altLang="zh-CN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30" y="1344"/>
              <a:ext cx="1004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lang="zh-CN" altLang="en-US" sz="32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第一节认识</a:t>
              </a:r>
              <a:endParaRPr lang="en-US" altLang="zh-CN" sz="32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  <a:p>
              <a:pPr algn="ctr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lang="zh-CN" altLang="en-US" sz="32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与</a:t>
              </a:r>
              <a:endParaRPr lang="en-US" altLang="zh-CN" sz="32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  <a:p>
              <a:pPr algn="ctr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lang="zh-CN" altLang="en-US" sz="32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实践</a:t>
              </a:r>
            </a:p>
          </p:txBody>
        </p:sp>
      </p:grpSp>
      <p:sp>
        <p:nvSpPr>
          <p:cNvPr id="29" name="AutoShape 7"/>
          <p:cNvSpPr>
            <a:spLocks noChangeArrowheads="1"/>
          </p:cNvSpPr>
          <p:nvPr/>
        </p:nvSpPr>
        <p:spPr bwMode="gray">
          <a:xfrm>
            <a:off x="3324225" y="4581525"/>
            <a:ext cx="5640388" cy="8636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认识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（三大要素）</a:t>
            </a: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gray">
          <a:xfrm>
            <a:off x="3324225" y="1700213"/>
            <a:ext cx="5640388" cy="78581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实践（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三</a:t>
            </a:r>
            <a:r>
              <a:rPr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大</a:t>
            </a:r>
            <a:r>
              <a:rPr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要素）</a:t>
            </a:r>
          </a:p>
        </p:txBody>
      </p:sp>
      <p:grpSp>
        <p:nvGrpSpPr>
          <p:cNvPr id="131078" name="Group 25"/>
          <p:cNvGrpSpPr>
            <a:grpSpLocks/>
          </p:cNvGrpSpPr>
          <p:nvPr/>
        </p:nvGrpSpPr>
        <p:grpSpPr bwMode="auto">
          <a:xfrm>
            <a:off x="3038475" y="4795838"/>
            <a:ext cx="381000" cy="381000"/>
            <a:chOff x="2078" y="1680"/>
            <a:chExt cx="1615" cy="1615"/>
          </a:xfrm>
        </p:grpSpPr>
        <p:sp>
          <p:nvSpPr>
            <p:cNvPr id="131086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31087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089" name="Oval 2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Oval 30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091" name="Oval 3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1079" name="Group 39"/>
          <p:cNvGrpSpPr>
            <a:grpSpLocks/>
          </p:cNvGrpSpPr>
          <p:nvPr/>
        </p:nvGrpSpPr>
        <p:grpSpPr bwMode="auto">
          <a:xfrm>
            <a:off x="3038475" y="1914525"/>
            <a:ext cx="355600" cy="381000"/>
            <a:chOff x="2078" y="1680"/>
            <a:chExt cx="1615" cy="1615"/>
          </a:xfrm>
        </p:grpSpPr>
        <p:sp>
          <p:nvSpPr>
            <p:cNvPr id="131080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31081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9" name="Oval 42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083" name="Oval 4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Oval 44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1085" name="Oval 4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4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23850" y="2348881"/>
            <a:ext cx="8820150" cy="1691110"/>
            <a:chOff x="1997" y="1530"/>
            <a:chExt cx="4226" cy="574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1997" y="1533"/>
              <a:ext cx="42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1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  <a:p>
              <a:pPr algn="ctr" fontAlgn="base">
                <a:spcAft>
                  <a:spcPct val="0"/>
                </a:spcAft>
                <a:defRPr/>
              </a:pPr>
              <a:r>
                <a:rPr lang="zh-CN" altLang="en-US" sz="3600" b="1" dirty="0" smtClean="0">
                  <a:solidFill>
                    <a:srgbClr val="000000"/>
                  </a:solidFill>
                  <a:latin typeface="宋体"/>
                </a:rPr>
                <a:t>真理的含义：真理与谬误及其关系（</a:t>
              </a:r>
              <a:r>
                <a:rPr lang="en-US" altLang="zh-CN" sz="3600" b="1" dirty="0" smtClean="0">
                  <a:solidFill>
                    <a:srgbClr val="000000"/>
                  </a:solidFill>
                  <a:latin typeface="宋体"/>
                </a:rPr>
                <a:t>p.74</a:t>
              </a:r>
              <a:r>
                <a:rPr lang="zh-CN" altLang="en-US" sz="3600" b="1" dirty="0" smtClean="0">
                  <a:solidFill>
                    <a:srgbClr val="000000"/>
                  </a:solidFill>
                  <a:latin typeface="宋体"/>
                </a:rPr>
                <a:t>）</a:t>
              </a:r>
              <a:endParaRPr lang="zh-CN" altLang="en-US" sz="3600" b="1" dirty="0">
                <a:solidFill>
                  <a:srgbClr val="000000"/>
                </a:solidFill>
                <a:latin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1327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754509" y="1044025"/>
            <a:ext cx="83894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）真理的含义：真理与谬误及其关系</a:t>
            </a:r>
            <a:endParaRPr kumimoji="0" lang="zh-CN" altLang="en-US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112" name="矩形 1"/>
          <p:cNvSpPr>
            <a:spLocks noChangeArrowheads="1"/>
          </p:cNvSpPr>
          <p:nvPr/>
        </p:nvSpPr>
        <p:spPr bwMode="auto">
          <a:xfrm>
            <a:off x="754509" y="1972692"/>
            <a:ext cx="8180387" cy="1384300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dirty="0" smtClean="0">
                <a:solidFill>
                  <a:srgbClr val="660033"/>
                </a:solidFill>
                <a:latin typeface="宋体" pitchFamily="2" charset="-122"/>
              </a:rPr>
              <a:t>①</a:t>
            </a:r>
            <a:r>
              <a:rPr lang="zh-CN" altLang="en-US" sz="2800" dirty="0" smtClean="0">
                <a:solidFill>
                  <a:srgbClr val="660033"/>
                </a:solidFill>
                <a:latin typeface="宋体" pitchFamily="2" charset="-122"/>
              </a:rPr>
              <a:t>真理是对客观事物及其规律的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正确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反映（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p.74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800" dirty="0" smtClean="0">
                <a:solidFill>
                  <a:srgbClr val="660033"/>
                </a:solidFill>
                <a:latin typeface="宋体" pitchFamily="2" charset="-122"/>
              </a:rPr>
              <a:t>。</a:t>
            </a:r>
            <a:endParaRPr lang="en-US" altLang="zh-CN" sz="2800" dirty="0" smtClean="0">
              <a:solidFill>
                <a:srgbClr val="660033"/>
              </a:solidFill>
              <a:latin typeface="宋体" pitchFamily="2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dirty="0" smtClean="0">
                <a:solidFill>
                  <a:srgbClr val="660033"/>
                </a:solidFill>
                <a:latin typeface="宋体" pitchFamily="2" charset="-122"/>
              </a:rPr>
              <a:t>②</a:t>
            </a:r>
            <a:r>
              <a:rPr lang="zh-CN" altLang="en-US" sz="2800" dirty="0" smtClean="0">
                <a:solidFill>
                  <a:srgbClr val="660033"/>
                </a:solidFill>
                <a:latin typeface="宋体" pitchFamily="2" charset="-122"/>
              </a:rPr>
              <a:t>谬误是对客观事物及其规律的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歪曲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反映（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p.78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）</a:t>
            </a:r>
            <a:r>
              <a:rPr lang="zh-CN" altLang="en-US" sz="2800" dirty="0" smtClean="0">
                <a:solidFill>
                  <a:srgbClr val="660033"/>
                </a:solidFill>
                <a:latin typeface="宋体" pitchFamily="2" charset="-122"/>
              </a:rPr>
              <a:t>。</a:t>
            </a:r>
            <a:endParaRPr lang="en-US" altLang="zh-CN" sz="2800" dirty="0" smtClean="0">
              <a:solidFill>
                <a:srgbClr val="660033"/>
              </a:solidFill>
              <a:latin typeface="宋体" pitchFamily="2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dirty="0" smtClean="0">
                <a:solidFill>
                  <a:srgbClr val="660033"/>
                </a:solidFill>
                <a:latin typeface="宋体" pitchFamily="2" charset="-122"/>
              </a:rPr>
              <a:t>③</a:t>
            </a:r>
            <a:r>
              <a:rPr lang="zh-CN" altLang="en-US" sz="2800" dirty="0" smtClean="0">
                <a:solidFill>
                  <a:srgbClr val="660033"/>
                </a:solidFill>
                <a:latin typeface="宋体" pitchFamily="2" charset="-122"/>
              </a:rPr>
              <a:t>关系：相互对立，相互转化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</a:rPr>
              <a:t>8+36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zh-CN" altLang="en-US" sz="2800" dirty="0" smtClean="0">
                <a:solidFill>
                  <a:srgbClr val="660033"/>
                </a:solidFill>
                <a:latin typeface="宋体" pitchFamily="2" charset="-122"/>
              </a:rPr>
              <a:t>。</a:t>
            </a:r>
          </a:p>
        </p:txBody>
      </p:sp>
      <p:sp>
        <p:nvSpPr>
          <p:cNvPr id="113" name="AutoShape 4"/>
          <p:cNvSpPr>
            <a:spLocks/>
          </p:cNvSpPr>
          <p:nvPr/>
        </p:nvSpPr>
        <p:spPr bwMode="auto">
          <a:xfrm>
            <a:off x="3300388" y="3499718"/>
            <a:ext cx="71437" cy="1441450"/>
          </a:xfrm>
          <a:prstGeom prst="leftBrace">
            <a:avLst>
              <a:gd name="adj1" fmla="val 1933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4" name="Text Box 5"/>
          <p:cNvSpPr txBox="1">
            <a:spLocks noChangeArrowheads="1"/>
          </p:cNvSpPr>
          <p:nvPr/>
        </p:nvSpPr>
        <p:spPr bwMode="auto">
          <a:xfrm>
            <a:off x="2324075" y="3428851"/>
            <a:ext cx="615950" cy="1584325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vert="eaVert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相互对立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324075" y="5302075"/>
            <a:ext cx="615950" cy="15113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vert="eaVert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相互转化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AutoShape 13"/>
          <p:cNvSpPr>
            <a:spLocks/>
          </p:cNvSpPr>
          <p:nvPr/>
        </p:nvSpPr>
        <p:spPr bwMode="auto">
          <a:xfrm>
            <a:off x="1778546" y="3644725"/>
            <a:ext cx="57150" cy="2946400"/>
          </a:xfrm>
          <a:prstGeom prst="leftBrace">
            <a:avLst>
              <a:gd name="adj1" fmla="val 3136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7" name="Text Box 14"/>
          <p:cNvSpPr txBox="1">
            <a:spLocks noChangeArrowheads="1"/>
          </p:cNvSpPr>
          <p:nvPr/>
        </p:nvSpPr>
        <p:spPr bwMode="auto">
          <a:xfrm>
            <a:off x="797794" y="4097163"/>
            <a:ext cx="677862" cy="227965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vert="eaVert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真理与谬误</a:t>
            </a:r>
          </a:p>
        </p:txBody>
      </p:sp>
      <p:sp>
        <p:nvSpPr>
          <p:cNvPr id="118" name="AutoShape 15"/>
          <p:cNvSpPr>
            <a:spLocks/>
          </p:cNvSpPr>
          <p:nvPr/>
        </p:nvSpPr>
        <p:spPr bwMode="auto">
          <a:xfrm>
            <a:off x="3300388" y="5302074"/>
            <a:ext cx="71437" cy="1511301"/>
          </a:xfrm>
          <a:prstGeom prst="leftBrace">
            <a:avLst>
              <a:gd name="adj1" fmla="val 155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9" name="Text Box 2"/>
          <p:cNvSpPr txBox="1">
            <a:spLocks noChangeArrowheads="1"/>
          </p:cNvSpPr>
          <p:nvPr/>
        </p:nvSpPr>
        <p:spPr bwMode="auto">
          <a:xfrm>
            <a:off x="3587279" y="3771056"/>
            <a:ext cx="23764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真理就是</a:t>
            </a: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真理</a:t>
            </a:r>
            <a:endParaRPr lang="en-US" altLang="zh-CN" sz="28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谬误</a:t>
            </a: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就是谬误</a:t>
            </a:r>
          </a:p>
        </p:txBody>
      </p:sp>
      <p:sp>
        <p:nvSpPr>
          <p:cNvPr id="120" name="Rectangle 19"/>
          <p:cNvSpPr>
            <a:spLocks noChangeArrowheads="1"/>
          </p:cNvSpPr>
          <p:nvPr/>
        </p:nvSpPr>
        <p:spPr bwMode="auto">
          <a:xfrm>
            <a:off x="6372200" y="4707160"/>
            <a:ext cx="2639442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相比较而存在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相斗争而发展</a:t>
            </a:r>
          </a:p>
        </p:txBody>
      </p:sp>
      <p:sp>
        <p:nvSpPr>
          <p:cNvPr id="121" name="Rectangle 29"/>
          <p:cNvSpPr>
            <a:spLocks noChangeArrowheads="1"/>
          </p:cNvSpPr>
          <p:nvPr/>
        </p:nvSpPr>
        <p:spPr bwMode="auto">
          <a:xfrm>
            <a:off x="3587279" y="5589240"/>
            <a:ext cx="2928937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真理转为谬误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谬误转为真理</a:t>
            </a:r>
            <a:endParaRPr kumimoji="1" lang="en-US" altLang="zh-CN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2" name="直接箭头连接符 2"/>
          <p:cNvCxnSpPr>
            <a:cxnSpLocks noChangeShapeType="1"/>
          </p:cNvCxnSpPr>
          <p:nvPr/>
        </p:nvCxnSpPr>
        <p:spPr bwMode="auto">
          <a:xfrm>
            <a:off x="2051720" y="5146079"/>
            <a:ext cx="4291013" cy="11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1626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/>
      <p:bldP spid="120" grpId="0"/>
      <p:bldP spid="1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23850" y="2348881"/>
            <a:ext cx="8820150" cy="1691110"/>
            <a:chOff x="1997" y="1530"/>
            <a:chExt cx="4226" cy="574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1997" y="1612"/>
              <a:ext cx="42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2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  <a:p>
              <a:pPr lvl="0" algn="ctr" fontAlgn="base">
                <a:spcAft>
                  <a:spcPct val="0"/>
                </a:spcAft>
                <a:defRPr/>
              </a:pPr>
              <a:r>
                <a:rPr lang="zh-CN" altLang="en-US" sz="3600" b="1" dirty="0" smtClean="0">
                  <a:solidFill>
                    <a:srgbClr val="000000"/>
                  </a:solidFill>
                  <a:latin typeface="宋体"/>
                </a:rPr>
                <a:t>真理的属性</a:t>
              </a:r>
              <a:r>
                <a:rPr lang="zh-CN" altLang="en-US" sz="3600" b="1" dirty="0">
                  <a:solidFill>
                    <a:srgbClr val="000000"/>
                  </a:solidFill>
                  <a:latin typeface="宋体"/>
                </a:rPr>
                <a:t>（</a:t>
              </a:r>
              <a:r>
                <a:rPr lang="en-US" altLang="zh-CN" sz="3600" b="1" dirty="0">
                  <a:solidFill>
                    <a:srgbClr val="000000"/>
                  </a:solidFill>
                  <a:latin typeface="宋体"/>
                </a:rPr>
                <a:t>p.74</a:t>
              </a:r>
              <a:r>
                <a:rPr lang="zh-CN" altLang="en-US" sz="3600" b="1" dirty="0" smtClean="0">
                  <a:solidFill>
                    <a:srgbClr val="000000"/>
                  </a:solidFill>
                  <a:latin typeface="宋体"/>
                </a:rPr>
                <a:t>）</a:t>
              </a:r>
              <a:endParaRPr lang="zh-CN" altLang="en-US" sz="3600" b="1" dirty="0">
                <a:solidFill>
                  <a:srgbClr val="000000"/>
                </a:solidFill>
                <a:latin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5081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899592" y="982469"/>
            <a:ext cx="81369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①真理</a:t>
            </a:r>
            <a:r>
              <a:rPr kumimoji="0" lang="zh-CN" altLang="en-US" sz="3600" b="1" dirty="0">
                <a:solidFill>
                  <a:srgbClr val="000000"/>
                </a:solidFill>
                <a:latin typeface="宋体"/>
                <a:ea typeface="宋体"/>
              </a:rPr>
              <a:t>的本质属性</a:t>
            </a:r>
            <a:r>
              <a:rPr kumimoji="0" lang="en-US" altLang="zh-CN" sz="3600" b="1" dirty="0">
                <a:solidFill>
                  <a:srgbClr val="000000"/>
                </a:solidFill>
                <a:latin typeface="宋体"/>
                <a:ea typeface="宋体"/>
              </a:rPr>
              <a:t>——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客观性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/>
                <a:ea typeface="宋体"/>
              </a:rPr>
              <a:t>p.74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endParaRPr kumimoji="0" lang="zh-CN" altLang="en-US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114" name="Rectangle 2"/>
          <p:cNvSpPr>
            <a:spLocks noChangeArrowheads="1"/>
          </p:cNvSpPr>
          <p:nvPr/>
        </p:nvSpPr>
        <p:spPr bwMode="auto">
          <a:xfrm>
            <a:off x="755576" y="1988840"/>
            <a:ext cx="7776864" cy="46166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</a:rPr>
              <a:t>真理</a:t>
            </a:r>
            <a:r>
              <a:rPr lang="zh-CN" altLang="en-US" sz="2400" b="1" dirty="0">
                <a:solidFill>
                  <a:srgbClr val="000000"/>
                </a:solidFill>
              </a:rPr>
              <a:t>的客观性，指真理的内容是客观的，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形式是</a:t>
            </a:r>
            <a:r>
              <a:rPr lang="zh-CN" altLang="en-US" sz="2400" b="1" dirty="0">
                <a:solidFill>
                  <a:srgbClr val="000000"/>
                </a:solidFill>
              </a:rPr>
              <a:t>主观的。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pic>
        <p:nvPicPr>
          <p:cNvPr id="9" name="Picture 2" descr="维纳斯 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61189"/>
            <a:ext cx="3124195" cy="4152187"/>
          </a:xfrm>
          <a:prstGeom prst="rect">
            <a:avLst/>
          </a:prstGeom>
          <a:solidFill>
            <a:srgbClr val="E65EE3"/>
          </a:solidFill>
          <a:ln w="2857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025476" y="4470462"/>
            <a:ext cx="1458292" cy="422975"/>
          </a:xfrm>
          <a:prstGeom prst="wedgeRectCallout">
            <a:avLst>
              <a:gd name="adj1" fmla="val 66014"/>
              <a:gd name="adj2" fmla="val 156773"/>
            </a:avLst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dirty="0" smtClean="0">
                <a:solidFill>
                  <a:srgbClr val="A50021"/>
                </a:solidFill>
                <a:ea typeface="华文楷体" pitchFamily="2" charset="-122"/>
              </a:rPr>
              <a:t>残废！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630940" y="4533397"/>
            <a:ext cx="1397444" cy="440487"/>
          </a:xfrm>
          <a:prstGeom prst="wedgeRectCallout">
            <a:avLst>
              <a:gd name="adj1" fmla="val -80381"/>
              <a:gd name="adj2" fmla="val 248531"/>
            </a:avLst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ea typeface="华文楷体" pitchFamily="2" charset="-122"/>
              </a:rPr>
              <a:t>真美！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372200" y="2636720"/>
            <a:ext cx="2160240" cy="456517"/>
          </a:xfrm>
          <a:prstGeom prst="wedgeRectCallout">
            <a:avLst>
              <a:gd name="adj1" fmla="val -84264"/>
              <a:gd name="adj2" fmla="val 605313"/>
            </a:avLst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ea typeface="华文楷体" pitchFamily="2" charset="-122"/>
              </a:rPr>
              <a:t>有伤风化！</a:t>
            </a:r>
          </a:p>
        </p:txBody>
      </p:sp>
    </p:spTree>
    <p:extLst>
      <p:ext uri="{BB962C8B-B14F-4D97-AF65-F5344CB8AC3E}">
        <p14:creationId xmlns:p14="http://schemas.microsoft.com/office/powerpoint/2010/main" val="296713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81003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②真理的双重属性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宋体"/>
                <a:ea typeface="宋体"/>
              </a:rPr>
              <a:t>——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绝对性和相对性</a:t>
            </a:r>
            <a:endParaRPr kumimoji="0" lang="zh-CN" altLang="en-US" sz="3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6" y="1916832"/>
            <a:ext cx="838842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A.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真理的绝对性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（即绝对真理），是指真理是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绝对的、无条件的 。</a:t>
            </a:r>
            <a:endParaRPr lang="en-US" altLang="zh-CN" sz="2000" dirty="0" smtClean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fontAlgn="base" hangingPunct="1"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一是，在内容上。</a:t>
            </a:r>
            <a:endParaRPr lang="en-US" altLang="zh-CN" sz="24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fontAlgn="base" hangingPunct="1"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二是，在认识上。</a:t>
            </a:r>
            <a:endParaRPr lang="en-US" altLang="zh-CN" sz="2400" dirty="0" smtClean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55576" y="3588112"/>
            <a:ext cx="8388424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B.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真理的相对性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（即相对真理），是指真理是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有条件的、有限的。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eaLnBrk="1" fontAlgn="base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400" dirty="0" smtClean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一是，在广度上。</a:t>
            </a:r>
            <a:endParaRPr lang="en-US" altLang="zh-CN" sz="2400" dirty="0" smtClean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eaLnBrk="1" fontAlgn="base" hangingPunct="1">
              <a:spcBef>
                <a:spcPts val="0"/>
              </a:spcBef>
              <a:buFontTx/>
              <a:buNone/>
            </a:pPr>
            <a:r>
              <a:rPr lang="zh-CN" altLang="en-US" sz="2400" dirty="0" smtClean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二是，在深度上。</a:t>
            </a: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755576" y="5315724"/>
            <a:ext cx="838842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 eaLnBrk="1" hangingPunct="1">
              <a:spcBef>
                <a:spcPts val="0"/>
              </a:spcBef>
              <a:buNone/>
            </a:pPr>
            <a:r>
              <a:rPr kumimoji="0" lang="en-US" altLang="zh-CN" sz="2400" b="1" dirty="0" smtClean="0">
                <a:solidFill>
                  <a:srgbClr val="FF0000"/>
                </a:solidFill>
                <a:latin typeface="Times New Roman"/>
                <a:ea typeface="宋体"/>
              </a:rPr>
              <a:t>C.</a:t>
            </a:r>
            <a:r>
              <a:rPr kumimoji="0" lang="zh-CN" altLang="en-US" sz="2400" b="1" dirty="0" smtClean="0">
                <a:solidFill>
                  <a:srgbClr val="FF0000"/>
                </a:solidFill>
                <a:latin typeface="Times New Roman"/>
                <a:ea typeface="宋体"/>
              </a:rPr>
              <a:t>关系</a:t>
            </a:r>
            <a:endParaRPr kumimoji="0" lang="en-US" altLang="zh-CN" sz="2400" b="1" dirty="0" smtClean="0">
              <a:solidFill>
                <a:srgbClr val="FF0000"/>
              </a:solidFill>
              <a:latin typeface="Times New Roman"/>
              <a:ea typeface="宋体"/>
            </a:endParaRPr>
          </a:p>
          <a:p>
            <a:pPr lvl="0" eaLnBrk="1" hangingPunct="1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其一，相互依存。</a:t>
            </a:r>
            <a:endParaRPr lang="en-US" altLang="zh-CN" sz="24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其二，相互包含。</a:t>
            </a:r>
            <a:endParaRPr lang="en-US" altLang="zh-CN" sz="2400" dirty="0" smtClean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lvl="0" eaLnBrk="1" hangingPunct="1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其三</a:t>
            </a:r>
            <a:r>
              <a:rPr lang="zh-CN" altLang="en-US" sz="2400" dirty="0" smtClean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，不是</a:t>
            </a:r>
            <a:r>
              <a:rPr lang="zh-CN" altLang="en-US" sz="24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两种真理，而是同一个客观真理的两种属性。</a:t>
            </a:r>
            <a:endParaRPr lang="zh-CN" altLang="en-US" sz="2400" dirty="0" smtClean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8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23850" y="2348878"/>
            <a:ext cx="8820150" cy="1691109"/>
            <a:chOff x="1997" y="1530"/>
            <a:chExt cx="4226" cy="574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1997" y="1530"/>
              <a:ext cx="4226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3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  <a:p>
              <a:pPr lvl="0" algn="ctr" fontAlgn="base">
                <a:spcAft>
                  <a:spcPct val="0"/>
                </a:spcAft>
                <a:defRPr/>
              </a:pPr>
              <a:r>
                <a:rPr lang="zh-CN" altLang="en-US" sz="3200" b="1" dirty="0" smtClean="0">
                  <a:solidFill>
                    <a:srgbClr val="000000"/>
                  </a:solidFill>
                  <a:latin typeface="宋体"/>
                </a:rPr>
                <a:t>真理的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/>
                </a:rPr>
                <a:t>检验标准：实践是检验真理的唯一标准（</a:t>
              </a:r>
              <a:r>
                <a:rPr lang="en-US" altLang="zh-CN" sz="3200" b="1" dirty="0" smtClean="0">
                  <a:solidFill>
                    <a:srgbClr val="000000"/>
                  </a:solidFill>
                  <a:latin typeface="宋体"/>
                </a:rPr>
                <a:t>p.81</a:t>
              </a:r>
              <a:r>
                <a:rPr lang="zh-CN" altLang="en-US" sz="3200" b="1" dirty="0" smtClean="0">
                  <a:solidFill>
                    <a:srgbClr val="000000"/>
                  </a:solidFill>
                  <a:latin typeface="宋体"/>
                </a:rPr>
                <a:t>）</a:t>
              </a:r>
              <a:endParaRPr lang="zh-CN" altLang="en-US" sz="3200" b="1" dirty="0">
                <a:solidFill>
                  <a:srgbClr val="000000"/>
                </a:solidFill>
                <a:latin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1828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648072" y="1052736"/>
            <a:ext cx="8676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kumimoji="0" lang="zh-CN" altLang="en-US" sz="2800" b="1" dirty="0" smtClean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r>
              <a:rPr kumimoji="0" lang="zh-CN" altLang="en-US" sz="2800" b="1" dirty="0">
                <a:solidFill>
                  <a:srgbClr val="000000"/>
                </a:solidFill>
                <a:latin typeface="宋体"/>
                <a:ea typeface="宋体"/>
              </a:rPr>
              <a:t>真理的检验标准：实践是检验真理的唯一标准</a:t>
            </a:r>
            <a:endParaRPr kumimoji="0" lang="zh-CN" altLang="en-US" sz="1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28" name="Group 2"/>
          <p:cNvGrpSpPr>
            <a:grpSpLocks/>
          </p:cNvGrpSpPr>
          <p:nvPr/>
        </p:nvGrpSpPr>
        <p:grpSpPr bwMode="auto">
          <a:xfrm>
            <a:off x="467544" y="2132856"/>
            <a:ext cx="8134351" cy="2497138"/>
            <a:chOff x="204" y="1392"/>
            <a:chExt cx="5124" cy="1573"/>
          </a:xfrm>
        </p:grpSpPr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432" y="1472"/>
              <a:ext cx="4896" cy="1493"/>
            </a:xfrm>
            <a:prstGeom prst="rect">
              <a:avLst/>
            </a:prstGeom>
            <a:solidFill>
              <a:srgbClr val="CCCCFF"/>
            </a:solidFill>
            <a:ln w="28575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楷体_GB2312" pitchFamily="49" charset="-122"/>
                  <a:ea typeface="楷体_GB2312" pitchFamily="49" charset="-122"/>
                </a:rPr>
                <a:t>	</a:t>
              </a:r>
              <a:r>
                <a:rPr kumimoji="1" lang="zh-CN" altLang="en-US" sz="2400" b="1" i="0" u="sng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首先，从真理的本性看，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真理是人们对客观事物及其发展规律的正确反映，它的本性在于主观和客观相符合。所谓检验真理，就是检验人的主观认识同客观实际是否相符合以及符合的程度。而这种检验的标准，既不能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是主观认识本身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，也不能是客观事物，而只能是把主观和客观联系起来的桥梁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——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社会实践。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30" name="Picture 4" descr="fuhao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39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500882" y="4725144"/>
            <a:ext cx="8101013" cy="1814513"/>
            <a:chOff x="225" y="2594"/>
            <a:chExt cx="5103" cy="1143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32" y="2709"/>
              <a:ext cx="4896" cy="1028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楷体_GB2312" pitchFamily="49" charset="-122"/>
                  <a:ea typeface="楷体_GB2312" pitchFamily="49" charset="-122"/>
                </a:rPr>
                <a:t>	</a:t>
              </a:r>
              <a:r>
                <a:rPr kumimoji="1" lang="zh-CN" altLang="en-US" sz="2400" b="1" i="0" u="sng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其次，从实践的特点看，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实践是人们改造世界的客观的物质性活动，具有直接现实性特点。实践的这种特点，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是作为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检验真理标准的主要根据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，使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它成为最公正的审判官，具有最高的权威。 </a:t>
              </a:r>
            </a:p>
          </p:txBody>
        </p:sp>
        <p:pic>
          <p:nvPicPr>
            <p:cNvPr id="35" name="Picture 8" descr="fuhao5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" y="2594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417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14401" y="2032893"/>
            <a:ext cx="7689850" cy="1108075"/>
            <a:chOff x="576" y="1344"/>
            <a:chExt cx="4844" cy="860"/>
          </a:xfrm>
        </p:grpSpPr>
        <p:grpSp>
          <p:nvGrpSpPr>
            <p:cNvPr id="133158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ltGray">
              <a:xfrm>
                <a:off x="471" y="1438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2333" y="1665"/>
              <a:ext cx="3087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实践的含义（</a:t>
              </a: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p.59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gray">
            <a:xfrm>
              <a:off x="2017" y="1720"/>
              <a:ext cx="327" cy="239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925513" y="548680"/>
            <a:ext cx="7129462" cy="838200"/>
            <a:chOff x="551" y="432"/>
            <a:chExt cx="4057" cy="528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432"/>
              <a:ext cx="4057" cy="5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864" y="528"/>
              <a:ext cx="36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实践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（三大要素）</a:t>
              </a:r>
              <a:endPara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917575" y="3284959"/>
            <a:ext cx="7326313" cy="1035050"/>
            <a:chOff x="624" y="2496"/>
            <a:chExt cx="4615" cy="860"/>
          </a:xfrm>
        </p:grpSpPr>
        <p:grpSp>
          <p:nvGrpSpPr>
            <p:cNvPr id="133142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27" name="Oval 12"/>
              <p:cNvSpPr>
                <a:spLocks noChangeArrowheads="1"/>
              </p:cNvSpPr>
              <p:nvPr/>
            </p:nvSpPr>
            <p:spPr bwMode="gray">
              <a:xfrm>
                <a:off x="471" y="1438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8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24" name="AutoShape 15"/>
            <p:cNvSpPr>
              <a:spLocks noChangeArrowheads="1"/>
            </p:cNvSpPr>
            <p:nvPr/>
          </p:nvSpPr>
          <p:spPr bwMode="gray">
            <a:xfrm>
              <a:off x="2045" y="2700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gray">
            <a:xfrm>
              <a:off x="2070" y="2873"/>
              <a:ext cx="300" cy="221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gray">
            <a:xfrm>
              <a:off x="2390" y="2779"/>
              <a:ext cx="2849" cy="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实践的特征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p.60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900113" y="4329978"/>
            <a:ext cx="7115175" cy="1043238"/>
            <a:chOff x="576" y="1344"/>
            <a:chExt cx="4482" cy="860"/>
          </a:xfrm>
        </p:grpSpPr>
        <p:grpSp>
          <p:nvGrpSpPr>
            <p:cNvPr id="133135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35" name="Oval 4"/>
              <p:cNvSpPr>
                <a:spLocks noChangeArrowheads="1"/>
              </p:cNvSpPr>
              <p:nvPr/>
            </p:nvSpPr>
            <p:spPr bwMode="ltGray">
              <a:xfrm>
                <a:off x="471" y="1438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36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31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gray">
            <a:xfrm>
              <a:off x="2333" y="1624"/>
              <a:ext cx="2725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实践的类型（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p.61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gray">
            <a:xfrm>
              <a:off x="2017" y="1729"/>
              <a:ext cx="316" cy="223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45" name="Text Box 7"/>
          <p:cNvSpPr txBox="1">
            <a:spLocks noChangeArrowheads="1"/>
          </p:cNvSpPr>
          <p:nvPr/>
        </p:nvSpPr>
        <p:spPr bwMode="white">
          <a:xfrm>
            <a:off x="925513" y="2412752"/>
            <a:ext cx="22621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（</a:t>
            </a:r>
            <a:r>
              <a:rPr kumimoji="1"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1</a:t>
            </a:r>
            <a:r>
              <a: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white">
          <a:xfrm>
            <a:off x="925513" y="3645024"/>
            <a:ext cx="22621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（</a:t>
            </a:r>
            <a:r>
              <a:rPr kumimoji="1" lang="en-US" altLang="zh-CN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2</a:t>
            </a:r>
            <a:r>
              <a:rPr kumimoji="1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）</a:t>
            </a:r>
            <a:endParaRPr kumimoji="1" lang="zh-C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white">
          <a:xfrm>
            <a:off x="900113" y="4725144"/>
            <a:ext cx="2270126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（</a:t>
            </a:r>
            <a:r>
              <a:rPr kumimoji="1" lang="en-US" altLang="zh-CN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3</a:t>
            </a:r>
            <a:r>
              <a:rPr kumimoji="1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）</a:t>
            </a:r>
            <a:endParaRPr kumimoji="1" lang="zh-C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861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r>
              <a:rPr kumimoji="0" lang="zh-CN" altLang="en-US" sz="3600" b="1" smtClean="0">
                <a:solidFill>
                  <a:srgbClr val="000000"/>
                </a:solidFill>
                <a:latin typeface="宋体"/>
                <a:ea typeface="宋体"/>
              </a:rPr>
              <a:t>实践的含义</a:t>
            </a:r>
            <a:r>
              <a:rPr kumimoji="0" lang="zh-CN" altLang="en-US" sz="3600" b="1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kumimoji="0" lang="en-US" altLang="zh-CN" sz="3600" b="1" dirty="0">
                <a:solidFill>
                  <a:srgbClr val="000000"/>
                </a:solidFill>
                <a:latin typeface="宋体"/>
                <a:ea typeface="宋体"/>
              </a:rPr>
              <a:t>p.59</a:t>
            </a:r>
            <a:r>
              <a:rPr kumimoji="0" lang="zh-CN" altLang="en-US" sz="3600" b="1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467544" y="5661248"/>
            <a:ext cx="8208912" cy="954087"/>
          </a:xfrm>
          <a:prstGeom prst="rect">
            <a:avLst/>
          </a:prstGeom>
          <a:solidFill>
            <a:schemeClr val="bg1">
              <a:alpha val="50000"/>
            </a:schemeClr>
          </a:solidFill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        </a:t>
            </a:r>
            <a:r>
              <a:rPr kumimoji="1" lang="zh-CN" altLang="en-US" sz="280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实践活动，是以改造客观世界为目的、主体与客体之间通过一定的中介发生相互作用的客观过程。</a:t>
            </a:r>
          </a:p>
        </p:txBody>
      </p:sp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1331640" y="3140472"/>
            <a:ext cx="1368425" cy="1368425"/>
            <a:chOff x="929" y="1842"/>
            <a:chExt cx="862" cy="862"/>
          </a:xfrm>
        </p:grpSpPr>
        <p:sp>
          <p:nvSpPr>
            <p:cNvPr id="28" name="Oval 3"/>
            <p:cNvSpPr>
              <a:spLocks noChangeArrowheads="1"/>
            </p:cNvSpPr>
            <p:nvPr/>
          </p:nvSpPr>
          <p:spPr bwMode="auto">
            <a:xfrm>
              <a:off x="929" y="1842"/>
              <a:ext cx="862" cy="86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rgbClr val="0099FF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8897" tIns="44448" rIns="88897" bIns="44448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7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112" y="2115"/>
              <a:ext cx="589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897" tIns="44448" rIns="88897" bIns="44448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300" b="1" smtClean="0">
                  <a:solidFill>
                    <a:srgbClr val="000000"/>
                  </a:solidFill>
                  <a:ea typeface="华文中宋" pitchFamily="2" charset="-122"/>
                </a:rPr>
                <a:t>主体</a:t>
              </a:r>
            </a:p>
          </p:txBody>
        </p:sp>
      </p:grpSp>
      <p:grpSp>
        <p:nvGrpSpPr>
          <p:cNvPr id="30" name="Group 32"/>
          <p:cNvGrpSpPr>
            <a:grpSpLocks/>
          </p:cNvGrpSpPr>
          <p:nvPr/>
        </p:nvGrpSpPr>
        <p:grpSpPr bwMode="auto">
          <a:xfrm>
            <a:off x="3852590" y="3213497"/>
            <a:ext cx="1223962" cy="1223963"/>
            <a:chOff x="2517" y="1888"/>
            <a:chExt cx="771" cy="771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2517" y="1888"/>
              <a:ext cx="771" cy="77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rgbClr val="0099FF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8897" tIns="44448" rIns="88897" bIns="44448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7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2744" y="2025"/>
              <a:ext cx="408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897" tIns="44448" rIns="88897" bIns="44448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300" b="1" smtClean="0">
                  <a:solidFill>
                    <a:srgbClr val="000000"/>
                  </a:solidFill>
                  <a:ea typeface="华文中宋" pitchFamily="2" charset="-122"/>
                </a:rPr>
                <a:t>中介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700065" y="3500835"/>
            <a:ext cx="3529012" cy="576262"/>
            <a:chOff x="1791" y="2069"/>
            <a:chExt cx="2223" cy="363"/>
          </a:xfrm>
        </p:grpSpPr>
        <p:sp>
          <p:nvSpPr>
            <p:cNvPr id="55" name="AutoShape 12"/>
            <p:cNvSpPr>
              <a:spLocks noChangeArrowheads="1"/>
            </p:cNvSpPr>
            <p:nvPr/>
          </p:nvSpPr>
          <p:spPr bwMode="auto">
            <a:xfrm>
              <a:off x="1791" y="2341"/>
              <a:ext cx="725" cy="91"/>
            </a:xfrm>
            <a:prstGeom prst="leftRightArrow">
              <a:avLst>
                <a:gd name="adj1" fmla="val 50000"/>
                <a:gd name="adj2" fmla="val 159341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rgbClr val="0099FF">
                    <a:alpha val="60001"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897" tIns="44448" rIns="88897" bIns="44448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7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6" name="AutoShape 13"/>
            <p:cNvSpPr>
              <a:spLocks noChangeArrowheads="1"/>
            </p:cNvSpPr>
            <p:nvPr/>
          </p:nvSpPr>
          <p:spPr bwMode="auto">
            <a:xfrm>
              <a:off x="3243" y="2341"/>
              <a:ext cx="771" cy="91"/>
            </a:xfrm>
            <a:prstGeom prst="leftRightArrow">
              <a:avLst>
                <a:gd name="adj1" fmla="val 50000"/>
                <a:gd name="adj2" fmla="val 169451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rgbClr val="0099FF">
                    <a:alpha val="60001"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897" tIns="44448" rIns="88897" bIns="44448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7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7" name="AutoShape 14"/>
            <p:cNvSpPr>
              <a:spLocks noChangeArrowheads="1"/>
            </p:cNvSpPr>
            <p:nvPr/>
          </p:nvSpPr>
          <p:spPr bwMode="auto">
            <a:xfrm>
              <a:off x="1791" y="2069"/>
              <a:ext cx="771" cy="91"/>
            </a:xfrm>
            <a:prstGeom prst="leftRightArrow">
              <a:avLst>
                <a:gd name="adj1" fmla="val 50000"/>
                <a:gd name="adj2" fmla="val 169451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rgbClr val="0099FF">
                    <a:alpha val="60001"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897" tIns="44448" rIns="88897" bIns="44448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7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8" name="AutoShape 15"/>
            <p:cNvSpPr>
              <a:spLocks noChangeArrowheads="1"/>
            </p:cNvSpPr>
            <p:nvPr/>
          </p:nvSpPr>
          <p:spPr bwMode="auto">
            <a:xfrm>
              <a:off x="3243" y="2069"/>
              <a:ext cx="771" cy="91"/>
            </a:xfrm>
            <a:prstGeom prst="leftRightArrow">
              <a:avLst>
                <a:gd name="adj1" fmla="val 50000"/>
                <a:gd name="adj2" fmla="val 169451"/>
              </a:avLst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rgbClr val="0099FF">
                    <a:alpha val="60001"/>
                  </a:srgb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897" tIns="44448" rIns="88897" bIns="44448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700" b="1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59" name="Group 27"/>
          <p:cNvGrpSpPr>
            <a:grpSpLocks/>
          </p:cNvGrpSpPr>
          <p:nvPr/>
        </p:nvGrpSpPr>
        <p:grpSpPr bwMode="auto">
          <a:xfrm>
            <a:off x="6157640" y="3140472"/>
            <a:ext cx="1366837" cy="1296988"/>
            <a:chOff x="3969" y="2205"/>
            <a:chExt cx="908" cy="861"/>
          </a:xfrm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3969" y="2205"/>
              <a:ext cx="908" cy="86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rgbClr val="0099FF">
                    <a:alpha val="79999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88897" tIns="44448" rIns="88897" bIns="44448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7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4195" y="2493"/>
              <a:ext cx="5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79999"/>
                        </a:schemeClr>
                      </a:gs>
                      <a:gs pos="100000">
                        <a:srgbClr val="0099FF">
                          <a:alpha val="79999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897" tIns="44448" rIns="88897" bIns="44448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300" b="1" smtClean="0">
                  <a:solidFill>
                    <a:srgbClr val="000000"/>
                  </a:solidFill>
                  <a:ea typeface="华文中宋" pitchFamily="2" charset="-122"/>
                </a:rPr>
                <a:t>客体</a:t>
              </a:r>
            </a:p>
          </p:txBody>
        </p:sp>
      </p:grpSp>
      <p:grpSp>
        <p:nvGrpSpPr>
          <p:cNvPr id="62" name="Group 34"/>
          <p:cNvGrpSpPr>
            <a:grpSpLocks/>
          </p:cNvGrpSpPr>
          <p:nvPr/>
        </p:nvGrpSpPr>
        <p:grpSpPr bwMode="auto">
          <a:xfrm>
            <a:off x="2341290" y="2276872"/>
            <a:ext cx="4321175" cy="3024188"/>
            <a:chOff x="1565" y="1298"/>
            <a:chExt cx="2721" cy="1905"/>
          </a:xfrm>
        </p:grpSpPr>
        <p:sp>
          <p:nvSpPr>
            <p:cNvPr id="63" name="AutoShape 9"/>
            <p:cNvSpPr>
              <a:spLocks/>
            </p:cNvSpPr>
            <p:nvPr/>
          </p:nvSpPr>
          <p:spPr bwMode="auto">
            <a:xfrm rot="-5400000">
              <a:off x="2744" y="1707"/>
              <a:ext cx="317" cy="2676"/>
            </a:xfrm>
            <a:prstGeom prst="leftBracket">
              <a:avLst>
                <a:gd name="adj" fmla="val 7034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lIns="88897" tIns="44448" rIns="88897" bIns="44448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7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1791" y="2750"/>
              <a:ext cx="2268" cy="27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rgbClr val="0099FF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897" tIns="44448" rIns="88897" bIns="44448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300" b="1" smtClean="0">
                  <a:solidFill>
                    <a:srgbClr val="000000"/>
                  </a:solidFill>
                  <a:ea typeface="华文中宋" pitchFamily="2" charset="-122"/>
                </a:rPr>
                <a:t>实践关系：改造和被改造</a:t>
              </a: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1837" y="1479"/>
              <a:ext cx="2268" cy="277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60001"/>
                  </a:schemeClr>
                </a:gs>
                <a:gs pos="100000">
                  <a:srgbClr val="0099FF">
                    <a:alpha val="60001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8897" tIns="44448" rIns="88897" bIns="44448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300" b="1" dirty="0" smtClean="0">
                  <a:solidFill>
                    <a:srgbClr val="000000"/>
                  </a:solidFill>
                  <a:ea typeface="华文中宋" pitchFamily="2" charset="-122"/>
                </a:rPr>
                <a:t>认识关系：认识和被认识</a:t>
              </a:r>
            </a:p>
          </p:txBody>
        </p:sp>
        <p:sp>
          <p:nvSpPr>
            <p:cNvPr id="66" name="AutoShape 16"/>
            <p:cNvSpPr>
              <a:spLocks/>
            </p:cNvSpPr>
            <p:nvPr/>
          </p:nvSpPr>
          <p:spPr bwMode="auto">
            <a:xfrm rot="5400000">
              <a:off x="2766" y="142"/>
              <a:ext cx="363" cy="2676"/>
            </a:xfrm>
            <a:prstGeom prst="leftBracket">
              <a:avLst>
                <a:gd name="adj" fmla="val 614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lIns="88897" tIns="44448" rIns="88897" bIns="44448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1700" b="1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9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）实践的特征（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宋体"/>
                <a:ea typeface="宋体"/>
              </a:rPr>
              <a:t>p.60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endParaRPr kumimoji="0" lang="zh-CN" altLang="en-US" sz="3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6128">
            <a:off x="2005936" y="1806969"/>
            <a:ext cx="5593519" cy="16329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95" y="3441232"/>
            <a:ext cx="5593519" cy="163291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542">
            <a:off x="1626914" y="5005740"/>
            <a:ext cx="5275159" cy="153997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 rot="20926597">
            <a:off x="3088695" y="2383587"/>
            <a:ext cx="429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kern="1200" dirty="0">
                <a:ln>
                  <a:noFill/>
                </a:ln>
                <a:solidFill>
                  <a:srgbClr val="9BBB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直接现实性</a:t>
            </a:r>
            <a:r>
              <a:rPr kumimoji="1" lang="zh-CN" altLang="en-US" sz="2000" b="0" kern="1200" dirty="0">
                <a:ln>
                  <a:noFill/>
                </a:ln>
                <a:solidFill>
                  <a:srgbClr val="9BBB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（客观物质性）</a:t>
            </a:r>
          </a:p>
        </p:txBody>
      </p:sp>
      <p:sp>
        <p:nvSpPr>
          <p:cNvPr id="33" name="TextBox 32"/>
          <p:cNvSpPr txBox="1"/>
          <p:nvPr/>
        </p:nvSpPr>
        <p:spPr>
          <a:xfrm rot="20793972">
            <a:off x="2422862" y="2815691"/>
            <a:ext cx="9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600" kern="0" dirty="0" smtClean="0"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①</a:t>
            </a:r>
            <a:endParaRPr lang="zh-CN" altLang="en-US" sz="3600" kern="0" dirty="0"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didas Unity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51438" y="4090179"/>
            <a:ext cx="9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600" kern="0" dirty="0"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②</a:t>
            </a:r>
            <a:endParaRPr lang="zh-CN" altLang="en-US" sz="3600" kern="0" dirty="0"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didas Unity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11352" y="4138197"/>
            <a:ext cx="274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kern="1200" dirty="0">
                <a:ln>
                  <a:noFill/>
                </a:ln>
                <a:solidFill>
                  <a:srgbClr val="9BBB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自觉能动性</a:t>
            </a:r>
          </a:p>
        </p:txBody>
      </p:sp>
      <p:sp>
        <p:nvSpPr>
          <p:cNvPr id="38" name="TextBox 37"/>
          <p:cNvSpPr txBox="1"/>
          <p:nvPr/>
        </p:nvSpPr>
        <p:spPr>
          <a:xfrm rot="209991">
            <a:off x="2898312" y="5608763"/>
            <a:ext cx="2743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0" kern="1200" dirty="0">
                <a:ln>
                  <a:noFill/>
                </a:ln>
                <a:solidFill>
                  <a:srgbClr val="9BBB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社会历史性</a:t>
            </a:r>
          </a:p>
        </p:txBody>
      </p:sp>
      <p:sp>
        <p:nvSpPr>
          <p:cNvPr id="39" name="TextBox 38"/>
          <p:cNvSpPr txBox="1"/>
          <p:nvPr/>
        </p:nvSpPr>
        <p:spPr>
          <a:xfrm rot="1238383">
            <a:off x="2016705" y="5462952"/>
            <a:ext cx="96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itchFamily="34" charset="-122"/>
                <a:cs typeface="Calibri" pitchFamily="34" charset="0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600" kern="0" dirty="0">
                <a:solidFill>
                  <a:sysClr val="window" lastClr="FFFFFF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didas Unity" pitchFamily="2" charset="0"/>
              </a:rPr>
              <a:t>③</a:t>
            </a:r>
            <a:endParaRPr lang="zh-CN" altLang="en-US" sz="3600" kern="0" dirty="0">
              <a:solidFill>
                <a:sysClr val="window" lastClr="FFFFFF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Adidas Unit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）实践的类型（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宋体"/>
                <a:ea typeface="宋体"/>
              </a:rPr>
              <a:t>p.61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）</a:t>
            </a:r>
            <a:endParaRPr kumimoji="0" lang="zh-CN" altLang="en-US" sz="36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758701" y="2562051"/>
            <a:ext cx="1912937" cy="3605213"/>
            <a:chOff x="513" y="998"/>
            <a:chExt cx="1109" cy="2271"/>
          </a:xfrm>
        </p:grpSpPr>
        <p:sp>
          <p:nvSpPr>
            <p:cNvPr id="13" name="Freeform 4"/>
            <p:cNvSpPr>
              <a:spLocks/>
            </p:cNvSpPr>
            <p:nvPr/>
          </p:nvSpPr>
          <p:spPr bwMode="gray">
            <a:xfrm flipV="1">
              <a:off x="683" y="2087"/>
              <a:ext cx="930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79263" y="3381201"/>
            <a:ext cx="1882775" cy="1879600"/>
            <a:chOff x="249" y="1794"/>
            <a:chExt cx="1186" cy="1184"/>
          </a:xfrm>
        </p:grpSpPr>
        <p:pic>
          <p:nvPicPr>
            <p:cNvPr id="17" name="Picture 8" descr="YG_circle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794"/>
              <a:ext cx="1186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9"/>
            <p:cNvSpPr txBox="1">
              <a:spLocks noChangeArrowheads="1"/>
            </p:cNvSpPr>
            <p:nvPr/>
          </p:nvSpPr>
          <p:spPr bwMode="gray">
            <a:xfrm>
              <a:off x="336" y="2016"/>
              <a:ext cx="991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Arial" charset="0"/>
                  <a:ea typeface="隶书" pitchFamily="49" charset="-122"/>
                </a:rPr>
                <a:t>实践的基本类型</a:t>
              </a:r>
            </a:p>
          </p:txBody>
        </p:sp>
      </p:grp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2762126" y="2204864"/>
            <a:ext cx="3394075" cy="1298575"/>
            <a:chOff x="1876" y="1053"/>
            <a:chExt cx="3308" cy="818"/>
          </a:xfrm>
        </p:grpSpPr>
        <p:sp>
          <p:nvSpPr>
            <p:cNvPr id="20" name="AutoShape 11"/>
            <p:cNvSpPr>
              <a:spLocks noChangeArrowheads="1"/>
            </p:cNvSpPr>
            <p:nvPr/>
          </p:nvSpPr>
          <p:spPr bwMode="gray">
            <a:xfrm>
              <a:off x="2784" y="1344"/>
              <a:ext cx="238" cy="217"/>
            </a:xfrm>
            <a:prstGeom prst="rightArrow">
              <a:avLst>
                <a:gd name="adj1" fmla="val 50000"/>
                <a:gd name="adj2" fmla="val 45507"/>
              </a:avLst>
            </a:prstGeom>
            <a:solidFill>
              <a:srgbClr val="FEFE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gray">
            <a:xfrm>
              <a:off x="1876" y="1053"/>
              <a:ext cx="3308" cy="8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gray">
            <a:xfrm>
              <a:off x="1916" y="1094"/>
              <a:ext cx="511" cy="409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white">
            <a:xfrm>
              <a:off x="2016" y="1248"/>
              <a:ext cx="31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rgbClr val="6969D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3600" b="1" smtClean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物质生产实践</a:t>
              </a:r>
            </a:p>
          </p:txBody>
        </p:sp>
      </p:grpSp>
      <p:grpSp>
        <p:nvGrpSpPr>
          <p:cNvPr id="26" name="Group 15"/>
          <p:cNvGrpSpPr>
            <a:grpSpLocks/>
          </p:cNvGrpSpPr>
          <p:nvPr/>
        </p:nvGrpSpPr>
        <p:grpSpPr bwMode="auto">
          <a:xfrm>
            <a:off x="2774826" y="3706639"/>
            <a:ext cx="3381375" cy="1298575"/>
            <a:chOff x="1884" y="1999"/>
            <a:chExt cx="3300" cy="818"/>
          </a:xfrm>
        </p:grpSpPr>
        <p:sp>
          <p:nvSpPr>
            <p:cNvPr id="28" name="AutoShape 16"/>
            <p:cNvSpPr>
              <a:spLocks noChangeArrowheads="1"/>
            </p:cNvSpPr>
            <p:nvPr/>
          </p:nvSpPr>
          <p:spPr bwMode="gray">
            <a:xfrm>
              <a:off x="2797" y="2286"/>
              <a:ext cx="237" cy="217"/>
            </a:xfrm>
            <a:prstGeom prst="rightArrow">
              <a:avLst>
                <a:gd name="adj1" fmla="val 50000"/>
                <a:gd name="adj2" fmla="val 45507"/>
              </a:avLst>
            </a:prstGeom>
            <a:solidFill>
              <a:srgbClr val="FEFE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AutoShape 17"/>
            <p:cNvSpPr>
              <a:spLocks noChangeArrowheads="1"/>
            </p:cNvSpPr>
            <p:nvPr/>
          </p:nvSpPr>
          <p:spPr bwMode="gray">
            <a:xfrm>
              <a:off x="1884" y="1999"/>
              <a:ext cx="3300" cy="8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gray">
            <a:xfrm>
              <a:off x="1918" y="2040"/>
              <a:ext cx="511" cy="409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white">
            <a:xfrm>
              <a:off x="1901" y="2187"/>
              <a:ext cx="323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rgbClr val="6969D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smtClean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zh-CN" altLang="en-US" sz="3600" b="1" smtClean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社会政治实践</a:t>
              </a:r>
            </a:p>
          </p:txBody>
        </p:sp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2755776" y="5229051"/>
            <a:ext cx="3400425" cy="1298575"/>
            <a:chOff x="1872" y="2958"/>
            <a:chExt cx="3456" cy="818"/>
          </a:xfrm>
        </p:grpSpPr>
        <p:sp>
          <p:nvSpPr>
            <p:cNvPr id="35" name="AutoShape 21"/>
            <p:cNvSpPr>
              <a:spLocks noChangeArrowheads="1"/>
            </p:cNvSpPr>
            <p:nvPr/>
          </p:nvSpPr>
          <p:spPr bwMode="gray">
            <a:xfrm>
              <a:off x="2780" y="3257"/>
              <a:ext cx="237" cy="219"/>
            </a:xfrm>
            <a:prstGeom prst="rightArrow">
              <a:avLst>
                <a:gd name="adj1" fmla="val 50000"/>
                <a:gd name="adj2" fmla="val 45091"/>
              </a:avLst>
            </a:prstGeom>
            <a:solidFill>
              <a:srgbClr val="FEFE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AutoShape 22"/>
            <p:cNvSpPr>
              <a:spLocks noChangeArrowheads="1"/>
            </p:cNvSpPr>
            <p:nvPr/>
          </p:nvSpPr>
          <p:spPr bwMode="gray">
            <a:xfrm>
              <a:off x="1872" y="2958"/>
              <a:ext cx="3456" cy="8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gray">
            <a:xfrm>
              <a:off x="1907" y="2993"/>
              <a:ext cx="510" cy="409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white">
            <a:xfrm>
              <a:off x="1968" y="3141"/>
              <a:ext cx="33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rgbClr val="6969D9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smtClean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zh-CN" altLang="en-US" sz="3600" b="1" smtClean="0">
                  <a:solidFill>
                    <a:srgbClr val="000000"/>
                  </a:solidFill>
                  <a:latin typeface="Arial" charset="0"/>
                  <a:ea typeface="楷体_GB2312" pitchFamily="49" charset="-122"/>
                </a:rPr>
                <a:t>科学文化实践</a:t>
              </a:r>
            </a:p>
          </p:txBody>
        </p:sp>
      </p:grpSp>
      <p:sp>
        <p:nvSpPr>
          <p:cNvPr id="43" name="流程图: 联系 5"/>
          <p:cNvSpPr>
            <a:spLocks noChangeArrowheads="1"/>
          </p:cNvSpPr>
          <p:nvPr/>
        </p:nvSpPr>
        <p:spPr bwMode="auto">
          <a:xfrm>
            <a:off x="6443538" y="3139901"/>
            <a:ext cx="2520950" cy="2322513"/>
          </a:xfrm>
          <a:prstGeom prst="flowChartConnector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cxnSp>
        <p:nvCxnSpPr>
          <p:cNvPr id="44" name="直接连接符 7"/>
          <p:cNvCxnSpPr>
            <a:cxnSpLocks noChangeShapeType="1"/>
            <a:stCxn id="43" idx="0"/>
          </p:cNvCxnSpPr>
          <p:nvPr/>
        </p:nvCxnSpPr>
        <p:spPr bwMode="auto">
          <a:xfrm>
            <a:off x="7704013" y="3139901"/>
            <a:ext cx="0" cy="1150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9"/>
          <p:cNvCxnSpPr>
            <a:cxnSpLocks noChangeShapeType="1"/>
          </p:cNvCxnSpPr>
          <p:nvPr/>
        </p:nvCxnSpPr>
        <p:spPr bwMode="auto">
          <a:xfrm flipH="1">
            <a:off x="6659438" y="4290839"/>
            <a:ext cx="1044575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连接符 11"/>
          <p:cNvCxnSpPr>
            <a:cxnSpLocks noChangeShapeType="1"/>
          </p:cNvCxnSpPr>
          <p:nvPr/>
        </p:nvCxnSpPr>
        <p:spPr bwMode="auto">
          <a:xfrm>
            <a:off x="7704013" y="4290839"/>
            <a:ext cx="1042988" cy="714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6"/>
          <p:cNvSpPr txBox="1">
            <a:spLocks noChangeArrowheads="1"/>
          </p:cNvSpPr>
          <p:nvPr/>
        </p:nvSpPr>
        <p:spPr bwMode="auto">
          <a:xfrm>
            <a:off x="6588001" y="3771726"/>
            <a:ext cx="1150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</a:rPr>
              <a:t>自然界</a:t>
            </a:r>
          </a:p>
        </p:txBody>
      </p:sp>
      <p:sp>
        <p:nvSpPr>
          <p:cNvPr id="48" name="TextBox 43"/>
          <p:cNvSpPr txBox="1">
            <a:spLocks noChangeArrowheads="1"/>
          </p:cNvSpPr>
          <p:nvPr/>
        </p:nvSpPr>
        <p:spPr bwMode="auto">
          <a:xfrm>
            <a:off x="7738938" y="3809826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</a:rPr>
              <a:t>人类社会</a:t>
            </a:r>
          </a:p>
        </p:txBody>
      </p:sp>
      <p:sp>
        <p:nvSpPr>
          <p:cNvPr id="49" name="TextBox 45"/>
          <p:cNvSpPr txBox="1">
            <a:spLocks noChangeArrowheads="1"/>
          </p:cNvSpPr>
          <p:nvPr/>
        </p:nvSpPr>
        <p:spPr bwMode="auto">
          <a:xfrm>
            <a:off x="7091238" y="4724226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smtClean="0">
                <a:solidFill>
                  <a:srgbClr val="000000"/>
                </a:solidFill>
              </a:rPr>
              <a:t>思维</a:t>
            </a:r>
          </a:p>
        </p:txBody>
      </p:sp>
    </p:spTree>
    <p:extLst>
      <p:ext uri="{BB962C8B-B14F-4D97-AF65-F5344CB8AC3E}">
        <p14:creationId xmlns:p14="http://schemas.microsoft.com/office/powerpoint/2010/main" val="202574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14400" y="2133600"/>
            <a:ext cx="6978650" cy="1365250"/>
            <a:chOff x="576" y="1344"/>
            <a:chExt cx="4396" cy="860"/>
          </a:xfrm>
        </p:grpSpPr>
        <p:grpSp>
          <p:nvGrpSpPr>
            <p:cNvPr id="163862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2333" y="1616"/>
              <a:ext cx="23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32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认识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的基础（</a:t>
              </a:r>
              <a:r>
                <a:rPr kumimoji="1" lang="en-US" altLang="zh-CN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p.62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922338" y="3429000"/>
            <a:ext cx="7304087" cy="1365250"/>
            <a:chOff x="624" y="2496"/>
            <a:chExt cx="4615" cy="860"/>
          </a:xfrm>
        </p:grpSpPr>
        <p:grpSp>
          <p:nvGrpSpPr>
            <p:cNvPr id="163855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4108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11" name="AutoShape 15"/>
            <p:cNvSpPr>
              <a:spLocks noChangeArrowheads="1"/>
            </p:cNvSpPr>
            <p:nvPr/>
          </p:nvSpPr>
          <p:spPr bwMode="gray">
            <a:xfrm>
              <a:off x="2045" y="2693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2" name="AutoShape 16"/>
            <p:cNvSpPr>
              <a:spLocks noChangeArrowheads="1"/>
            </p:cNvSpPr>
            <p:nvPr/>
          </p:nvSpPr>
          <p:spPr bwMode="gray">
            <a:xfrm>
              <a:off x="2070" y="2846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gray">
            <a:xfrm>
              <a:off x="2406" y="2808"/>
              <a:ext cx="28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32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认识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的本质（</a:t>
              </a:r>
              <a:r>
                <a:rPr kumimoji="1" lang="en-US" altLang="zh-CN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p.64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908050"/>
            <a:ext cx="6796087" cy="838200"/>
            <a:chOff x="551" y="432"/>
            <a:chExt cx="4057" cy="528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432"/>
              <a:ext cx="4057" cy="5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864" y="528"/>
              <a:ext cx="365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认识（三大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要素）</a:t>
              </a:r>
              <a:endPara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917575" y="4652963"/>
            <a:ext cx="7975600" cy="1365250"/>
            <a:chOff x="624" y="2496"/>
            <a:chExt cx="5024" cy="860"/>
          </a:xfrm>
        </p:grpSpPr>
        <p:grpSp>
          <p:nvGrpSpPr>
            <p:cNvPr id="163846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27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8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24" name="AutoShape 15"/>
            <p:cNvSpPr>
              <a:spLocks noChangeArrowheads="1"/>
            </p:cNvSpPr>
            <p:nvPr/>
          </p:nvSpPr>
          <p:spPr bwMode="gray">
            <a:xfrm>
              <a:off x="2045" y="2693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gray">
            <a:xfrm>
              <a:off x="2070" y="2846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gray">
            <a:xfrm>
              <a:off x="2390" y="2808"/>
              <a:ext cx="325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32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认识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的过程</a:t>
              </a: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（认识运动的基本规律</a:t>
              </a:r>
              <a:r>
                <a:rPr kumimoji="1" lang="en-US" altLang="zh-CN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p.67</a:t>
              </a:r>
              <a:r>
                <a:rPr kumimoji="1" lang="zh-CN" alt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sp>
        <p:nvSpPr>
          <p:cNvPr id="29" name="Text Box 7"/>
          <p:cNvSpPr txBox="1">
            <a:spLocks noChangeArrowheads="1"/>
          </p:cNvSpPr>
          <p:nvPr/>
        </p:nvSpPr>
        <p:spPr bwMode="white">
          <a:xfrm>
            <a:off x="930994" y="2628776"/>
            <a:ext cx="2239244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（</a:t>
            </a:r>
            <a:r>
              <a:rPr kumimoji="1" lang="en-US" altLang="zh-CN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1</a:t>
            </a:r>
            <a:r>
              <a: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）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white">
          <a:xfrm>
            <a:off x="926280" y="3924920"/>
            <a:ext cx="224395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（</a:t>
            </a:r>
            <a:r>
              <a:rPr kumimoji="1" lang="en-US" altLang="zh-CN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2</a:t>
            </a:r>
            <a:r>
              <a:rPr kumimoji="1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）</a:t>
            </a:r>
            <a:endParaRPr kumimoji="1" lang="zh-C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white">
          <a:xfrm>
            <a:off x="930994" y="5229200"/>
            <a:ext cx="2239244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（</a:t>
            </a:r>
            <a:r>
              <a:rPr kumimoji="1" lang="en-US" altLang="zh-CN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3</a:t>
            </a:r>
            <a:r>
              <a:rPr kumimoji="1"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）</a:t>
            </a:r>
            <a:endParaRPr kumimoji="1" lang="zh-C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67964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23850" y="2348881"/>
            <a:ext cx="8820150" cy="1691110"/>
            <a:chOff x="1997" y="1530"/>
            <a:chExt cx="4226" cy="574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1997" y="1533"/>
              <a:ext cx="42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1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  <a:p>
              <a:pPr algn="ctr" fontAlgn="base">
                <a:spcAft>
                  <a:spcPct val="0"/>
                </a:spcAft>
                <a:defRPr/>
              </a:pPr>
              <a:r>
                <a:rPr lang="zh-CN" altLang="en-US" sz="3600" b="1" dirty="0" smtClean="0">
                  <a:solidFill>
                    <a:srgbClr val="000000"/>
                  </a:solidFill>
                  <a:latin typeface="宋体"/>
                </a:rPr>
                <a:t>认识</a:t>
              </a:r>
              <a:r>
                <a:rPr lang="zh-CN" altLang="en-US" sz="3600" b="1" dirty="0">
                  <a:solidFill>
                    <a:srgbClr val="000000"/>
                  </a:solidFill>
                  <a:latin typeface="宋体"/>
                </a:rPr>
                <a:t>的基础：实践是认识的基础（</a:t>
              </a:r>
              <a:r>
                <a:rPr lang="en-US" altLang="zh-CN" sz="3600" b="1" dirty="0">
                  <a:solidFill>
                    <a:srgbClr val="000000"/>
                  </a:solidFill>
                  <a:latin typeface="宋体"/>
                </a:rPr>
                <a:t>p.62</a:t>
              </a:r>
              <a:r>
                <a:rPr lang="zh-CN" altLang="en-US" sz="3600" b="1" dirty="0">
                  <a:solidFill>
                    <a:srgbClr val="000000"/>
                  </a:solidFill>
                  <a:latin typeface="宋体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67157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467544" y="980728"/>
            <a:ext cx="86764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）认识</a:t>
            </a:r>
            <a:r>
              <a:rPr kumimoji="0" lang="zh-CN" altLang="en-US" sz="3600" b="1" dirty="0">
                <a:solidFill>
                  <a:srgbClr val="000000"/>
                </a:solidFill>
                <a:latin typeface="宋体"/>
                <a:ea typeface="宋体"/>
              </a:rPr>
              <a:t>的基础：实践是认识的基础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宋体"/>
                <a:ea typeface="宋体"/>
              </a:rPr>
              <a:t>p.62</a:t>
            </a:r>
            <a:r>
              <a:rPr kumimoji="0" lang="zh-CN" altLang="en-US" sz="2000" b="1" dirty="0">
                <a:solidFill>
                  <a:srgbClr val="000000"/>
                </a:solidFill>
                <a:latin typeface="宋体"/>
                <a:ea typeface="宋体"/>
              </a:rPr>
              <a:t>）</a:t>
            </a:r>
          </a:p>
        </p:txBody>
      </p: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1517650" y="2098377"/>
            <a:ext cx="6019800" cy="874712"/>
            <a:chOff x="480" y="1095"/>
            <a:chExt cx="3792" cy="551"/>
          </a:xfrm>
        </p:grpSpPr>
        <p:grpSp>
          <p:nvGrpSpPr>
            <p:cNvPr id="24" name="Group 4"/>
            <p:cNvGrpSpPr>
              <a:grpSpLocks/>
            </p:cNvGrpSpPr>
            <p:nvPr/>
          </p:nvGrpSpPr>
          <p:grpSpPr bwMode="auto">
            <a:xfrm>
              <a:off x="480" y="1095"/>
              <a:ext cx="3438" cy="551"/>
              <a:chOff x="480" y="1095"/>
              <a:chExt cx="3438" cy="551"/>
            </a:xfrm>
          </p:grpSpPr>
          <p:sp>
            <p:nvSpPr>
              <p:cNvPr id="32" name="AutoShape 5"/>
              <p:cNvSpPr>
                <a:spLocks noChangeArrowheads="1"/>
              </p:cNvSpPr>
              <p:nvPr/>
            </p:nvSpPr>
            <p:spPr bwMode="gray">
              <a:xfrm>
                <a:off x="480" y="1095"/>
                <a:ext cx="3438" cy="551"/>
              </a:xfrm>
              <a:prstGeom prst="roundRect">
                <a:avLst>
                  <a:gd name="adj" fmla="val 11505"/>
                </a:avLst>
              </a:prstGeom>
              <a:gradFill rotWithShape="1">
                <a:gsLst>
                  <a:gs pos="0">
                    <a:schemeClr val="hlink">
                      <a:alpha val="79999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gray">
              <a:xfrm>
                <a:off x="576" y="1143"/>
                <a:ext cx="511" cy="409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8627"/>
                      <a:invGamma/>
                    </a:schemeClr>
                  </a:gs>
                  <a:gs pos="5000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80" y="1191"/>
              <a:ext cx="3792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3800" dirty="0" smtClean="0">
                  <a:solidFill>
                    <a:srgbClr val="3333CC"/>
                  </a:solidFill>
                  <a:ea typeface="华文隶书" pitchFamily="2" charset="-122"/>
                </a:rPr>
                <a:t>第一，实践是认识的</a:t>
              </a:r>
              <a:r>
                <a:rPr lang="zh-CN" altLang="en-US" sz="3800" u="sng" dirty="0" smtClean="0">
                  <a:solidFill>
                    <a:srgbClr val="FF0000"/>
                  </a:solidFill>
                  <a:ea typeface="华文隶书" pitchFamily="2" charset="-122"/>
                </a:rPr>
                <a:t>来源</a:t>
              </a:r>
            </a:p>
          </p:txBody>
        </p:sp>
      </p:grpSp>
      <p:grpSp>
        <p:nvGrpSpPr>
          <p:cNvPr id="36" name="Group 8"/>
          <p:cNvGrpSpPr>
            <a:grpSpLocks/>
          </p:cNvGrpSpPr>
          <p:nvPr/>
        </p:nvGrpSpPr>
        <p:grpSpPr bwMode="auto">
          <a:xfrm>
            <a:off x="1517650" y="3419177"/>
            <a:ext cx="6640513" cy="874712"/>
            <a:chOff x="480" y="1797"/>
            <a:chExt cx="4183" cy="551"/>
          </a:xfrm>
        </p:grpSpPr>
        <p:grpSp>
          <p:nvGrpSpPr>
            <p:cNvPr id="37" name="Group 9"/>
            <p:cNvGrpSpPr>
              <a:grpSpLocks/>
            </p:cNvGrpSpPr>
            <p:nvPr/>
          </p:nvGrpSpPr>
          <p:grpSpPr bwMode="auto">
            <a:xfrm>
              <a:off x="480" y="1797"/>
              <a:ext cx="3438" cy="551"/>
              <a:chOff x="480" y="1797"/>
              <a:chExt cx="3438" cy="551"/>
            </a:xfrm>
          </p:grpSpPr>
          <p:sp>
            <p:nvSpPr>
              <p:cNvPr id="39" name="AutoShape 10"/>
              <p:cNvSpPr>
                <a:spLocks noChangeArrowheads="1"/>
              </p:cNvSpPr>
              <p:nvPr/>
            </p:nvSpPr>
            <p:spPr bwMode="gray">
              <a:xfrm>
                <a:off x="480" y="1797"/>
                <a:ext cx="3438" cy="551"/>
              </a:xfrm>
              <a:prstGeom prst="roundRect">
                <a:avLst>
                  <a:gd name="adj" fmla="val 11505"/>
                </a:avLst>
              </a:prstGeom>
              <a:gradFill rotWithShape="1">
                <a:gsLst>
                  <a:gs pos="0">
                    <a:srgbClr val="7FAC0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Freeform 11"/>
              <p:cNvSpPr>
                <a:spLocks/>
              </p:cNvSpPr>
              <p:nvPr/>
            </p:nvSpPr>
            <p:spPr bwMode="gray">
              <a:xfrm>
                <a:off x="576" y="1863"/>
                <a:ext cx="511" cy="409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48627"/>
                      <a:invGamma/>
                    </a:schemeClr>
                  </a:gs>
                  <a:gs pos="5000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480" y="1863"/>
              <a:ext cx="4183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3800" dirty="0" smtClean="0">
                  <a:solidFill>
                    <a:srgbClr val="3333CC"/>
                  </a:solidFill>
                  <a:ea typeface="华文隶书" pitchFamily="2" charset="-122"/>
                </a:rPr>
                <a:t>第二，实践是认识发展的</a:t>
              </a:r>
              <a:r>
                <a:rPr lang="zh-CN" altLang="en-US" sz="3800" u="sng" dirty="0" smtClean="0">
                  <a:solidFill>
                    <a:srgbClr val="FF0000"/>
                  </a:solidFill>
                  <a:ea typeface="华文隶书" pitchFamily="2" charset="-122"/>
                </a:rPr>
                <a:t>动力</a:t>
              </a:r>
            </a:p>
          </p:txBody>
        </p:sp>
      </p:grpSp>
      <p:grpSp>
        <p:nvGrpSpPr>
          <p:cNvPr id="41" name="Group 13"/>
          <p:cNvGrpSpPr>
            <a:grpSpLocks/>
          </p:cNvGrpSpPr>
          <p:nvPr/>
        </p:nvGrpSpPr>
        <p:grpSpPr bwMode="auto">
          <a:xfrm>
            <a:off x="1517650" y="4563764"/>
            <a:ext cx="7518846" cy="881063"/>
            <a:chOff x="507" y="2565"/>
            <a:chExt cx="4293" cy="555"/>
          </a:xfrm>
        </p:grpSpPr>
        <p:grpSp>
          <p:nvGrpSpPr>
            <p:cNvPr id="42" name="Group 14"/>
            <p:cNvGrpSpPr>
              <a:grpSpLocks/>
            </p:cNvGrpSpPr>
            <p:nvPr/>
          </p:nvGrpSpPr>
          <p:grpSpPr bwMode="auto">
            <a:xfrm>
              <a:off x="507" y="2565"/>
              <a:ext cx="3416" cy="555"/>
              <a:chOff x="507" y="2565"/>
              <a:chExt cx="3416" cy="555"/>
            </a:xfrm>
          </p:grpSpPr>
          <p:sp>
            <p:nvSpPr>
              <p:cNvPr id="44" name="AutoShape 15"/>
              <p:cNvSpPr>
                <a:spLocks noChangeArrowheads="1"/>
              </p:cNvSpPr>
              <p:nvPr/>
            </p:nvSpPr>
            <p:spPr bwMode="ltGray">
              <a:xfrm>
                <a:off x="507" y="2565"/>
                <a:ext cx="3416" cy="555"/>
              </a:xfrm>
              <a:prstGeom prst="roundRect">
                <a:avLst>
                  <a:gd name="adj" fmla="val 11505"/>
                </a:avLst>
              </a:prstGeom>
              <a:gradFill rotWithShape="1">
                <a:gsLst>
                  <a:gs pos="0">
                    <a:srgbClr val="6161CB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gray">
              <a:xfrm>
                <a:off x="576" y="2631"/>
                <a:ext cx="512" cy="409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48627"/>
                      <a:invGamma/>
                    </a:schemeClr>
                  </a:gs>
                  <a:gs pos="5000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507" y="2631"/>
              <a:ext cx="4293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3800" dirty="0">
                  <a:solidFill>
                    <a:srgbClr val="3333CC"/>
                  </a:solidFill>
                  <a:ea typeface="华文隶书" pitchFamily="2" charset="-122"/>
                </a:rPr>
                <a:t>第三，实践是认识的</a:t>
              </a:r>
              <a:r>
                <a:rPr lang="zh-CN" altLang="en-US" sz="3800" u="sng" dirty="0">
                  <a:solidFill>
                    <a:srgbClr val="FF0000"/>
                  </a:solidFill>
                  <a:ea typeface="华文隶书" pitchFamily="2" charset="-122"/>
                </a:rPr>
                <a:t>目的</a:t>
              </a:r>
            </a:p>
          </p:txBody>
        </p:sp>
      </p:grpSp>
      <p:grpSp>
        <p:nvGrpSpPr>
          <p:cNvPr id="46" name="Group 18"/>
          <p:cNvGrpSpPr>
            <a:grpSpLocks/>
          </p:cNvGrpSpPr>
          <p:nvPr/>
        </p:nvGrpSpPr>
        <p:grpSpPr bwMode="auto">
          <a:xfrm>
            <a:off x="1517650" y="5716289"/>
            <a:ext cx="7518846" cy="881063"/>
            <a:chOff x="528" y="3285"/>
            <a:chExt cx="5040" cy="555"/>
          </a:xfrm>
        </p:grpSpPr>
        <p:grpSp>
          <p:nvGrpSpPr>
            <p:cNvPr id="47" name="Group 19"/>
            <p:cNvGrpSpPr>
              <a:grpSpLocks/>
            </p:cNvGrpSpPr>
            <p:nvPr/>
          </p:nvGrpSpPr>
          <p:grpSpPr bwMode="auto">
            <a:xfrm>
              <a:off x="528" y="3285"/>
              <a:ext cx="3416" cy="555"/>
              <a:chOff x="528" y="3285"/>
              <a:chExt cx="3416" cy="555"/>
            </a:xfrm>
          </p:grpSpPr>
          <p:sp>
            <p:nvSpPr>
              <p:cNvPr id="49" name="AutoShape 20"/>
              <p:cNvSpPr>
                <a:spLocks noChangeArrowheads="1"/>
              </p:cNvSpPr>
              <p:nvPr/>
            </p:nvSpPr>
            <p:spPr bwMode="ltGray">
              <a:xfrm>
                <a:off x="528" y="3285"/>
                <a:ext cx="3416" cy="555"/>
              </a:xfrm>
              <a:prstGeom prst="roundRect">
                <a:avLst>
                  <a:gd name="adj" fmla="val 11505"/>
                </a:avLst>
              </a:prstGeom>
              <a:gradFill rotWithShape="1">
                <a:gsLst>
                  <a:gs pos="0">
                    <a:srgbClr val="FF9966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algn="ctr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 21"/>
              <p:cNvSpPr>
                <a:spLocks/>
              </p:cNvSpPr>
              <p:nvPr/>
            </p:nvSpPr>
            <p:spPr bwMode="gray">
              <a:xfrm>
                <a:off x="624" y="3351"/>
                <a:ext cx="511" cy="409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66">
                      <a:alpha val="0"/>
                    </a:srgbClr>
                  </a:gs>
                  <a:gs pos="50000">
                    <a:schemeClr val="bg1"/>
                  </a:gs>
                  <a:gs pos="100000">
                    <a:srgbClr val="FFCC66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528" y="3381"/>
              <a:ext cx="50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0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99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400" dir="162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dirty="0">
                  <a:solidFill>
                    <a:srgbClr val="3333CC"/>
                  </a:solidFill>
                  <a:ea typeface="华文隶书" pitchFamily="2" charset="-122"/>
                </a:rPr>
                <a:t>第四，实践是检验认识</a:t>
              </a:r>
              <a:r>
                <a:rPr lang="zh-CN" altLang="en-US" u="sng" dirty="0">
                  <a:solidFill>
                    <a:srgbClr val="FF0000"/>
                  </a:solidFill>
                  <a:ea typeface="华文隶书" pitchFamily="2" charset="-122"/>
                </a:rPr>
                <a:t>真</a:t>
              </a:r>
              <a:r>
                <a:rPr lang="zh-CN" altLang="en-US" dirty="0">
                  <a:solidFill>
                    <a:srgbClr val="3333CC"/>
                  </a:solidFill>
                  <a:ea typeface="华文隶书" pitchFamily="2" charset="-122"/>
                </a:rPr>
                <a:t>理性的唯一</a:t>
              </a:r>
              <a:r>
                <a:rPr lang="zh-CN" altLang="en-US" u="sng" dirty="0">
                  <a:solidFill>
                    <a:srgbClr val="FF0000"/>
                  </a:solidFill>
                  <a:ea typeface="华文隶书" pitchFamily="2" charset="-122"/>
                </a:rPr>
                <a:t>标</a:t>
              </a:r>
              <a:r>
                <a:rPr lang="zh-CN" altLang="en-US" dirty="0">
                  <a:solidFill>
                    <a:srgbClr val="3333CC"/>
                  </a:solidFill>
                  <a:ea typeface="华文隶书" pitchFamily="2" charset="-122"/>
                </a:rPr>
                <a:t>准</a:t>
              </a:r>
            </a:p>
          </p:txBody>
        </p:sp>
      </p:grpSp>
      <p:pic>
        <p:nvPicPr>
          <p:cNvPr id="51" name="Picture 7" descr="Ico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1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" descr="Ico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747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7" descr="Ico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6129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7" descr="Icon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7766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79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3_马原">
  <a:themeElements>
    <a:clrScheme name="马原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马原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马原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马原">
  <a:themeElements>
    <a:clrScheme name="马原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马原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马原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3_模糊地球">
  <a:themeElements>
    <a:clrScheme name="模糊地球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糊地球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糊地球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糊地球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糊地球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糊地球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糊地球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糊地球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糊地球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4_马原">
  <a:themeElements>
    <a:clrScheme name="马原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马原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马原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hidden"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0" scaled="1"/>
        </a:gradFill>
        <a:ln w="9525">
          <a:noFill/>
          <a:miter lim="800000"/>
          <a:headEnd/>
          <a:tailEnd/>
        </a:ln>
      </a:spPr>
      <a:bodyPr wrap="none" anchor="ctr"/>
      <a:lstStyle>
        <a:defPPr>
          <a:defRPr sz="2400" dirty="0"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马原">
  <a:themeElements>
    <a:clrScheme name="马原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马原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马原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马原">
  <a:themeElements>
    <a:clrScheme name="马原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马原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马原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马原">
  <a:themeElements>
    <a:clrScheme name="马原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马原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马原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944</Words>
  <Application>Microsoft Office PowerPoint</Application>
  <PresentationFormat>全屏显示(4:3)</PresentationFormat>
  <Paragraphs>143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14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Office 主题</vt:lpstr>
      <vt:lpstr>3_默认设计模板</vt:lpstr>
      <vt:lpstr>2_Edge</vt:lpstr>
      <vt:lpstr>5_马原</vt:lpstr>
      <vt:lpstr>4_Edge</vt:lpstr>
      <vt:lpstr>Blends</vt:lpstr>
      <vt:lpstr>5_Edge</vt:lpstr>
      <vt:lpstr>6_马原</vt:lpstr>
      <vt:lpstr>2_马原</vt:lpstr>
      <vt:lpstr>13_马原</vt:lpstr>
      <vt:lpstr>11_马原</vt:lpstr>
      <vt:lpstr>3_Edge</vt:lpstr>
      <vt:lpstr>3_模糊地球</vt:lpstr>
      <vt:lpstr>4_马原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dekaiwu</dc:creator>
  <cp:lastModifiedBy>dekaiwu</cp:lastModifiedBy>
  <cp:revision>434</cp:revision>
  <dcterms:created xsi:type="dcterms:W3CDTF">2015-10-13T22:47:29Z</dcterms:created>
  <dcterms:modified xsi:type="dcterms:W3CDTF">2016-11-02T22:03:35Z</dcterms:modified>
</cp:coreProperties>
</file>