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 Libai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第一单元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4482" name="矩形 404481"/>
          <p:cNvSpPr/>
          <p:nvPr/>
        </p:nvSpPr>
        <p:spPr>
          <a:xfrm>
            <a:off x="2133600" y="304800"/>
            <a:ext cx="94742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40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40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lang="en-US" altLang="zh-CN" sz="400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4499" name="矩形 404498"/>
          <p:cNvSpPr/>
          <p:nvPr/>
        </p:nvSpPr>
        <p:spPr>
          <a:xfrm>
            <a:off x="3733800" y="3505200"/>
            <a:ext cx="3429000" cy="6159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=0.279 ℃</a:t>
            </a:r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572" name="文本框 404571"/>
          <p:cNvSpPr txBox="1"/>
          <p:nvPr/>
        </p:nvSpPr>
        <p:spPr>
          <a:xfrm>
            <a:off x="2286000" y="974725"/>
            <a:ext cx="69342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b(C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)=n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/m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=m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/M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.m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4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4576" name="组合 404575"/>
          <p:cNvGrpSpPr/>
          <p:nvPr/>
        </p:nvGrpSpPr>
        <p:grpSpPr>
          <a:xfrm>
            <a:off x="3352800" y="3962400"/>
            <a:ext cx="5427663" cy="1430338"/>
            <a:chOff x="1093" y="2448"/>
            <a:chExt cx="3419" cy="901"/>
          </a:xfrm>
        </p:grpSpPr>
        <p:sp>
          <p:nvSpPr>
            <p:cNvPr id="404552" name="矩形 404551"/>
            <p:cNvSpPr/>
            <p:nvPr/>
          </p:nvSpPr>
          <p:spPr>
            <a:xfrm>
              <a:off x="2557" y="2682"/>
              <a:ext cx="99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1.86 </a:t>
              </a:r>
              <a:r>
                <a:rPr lang="en-US" altLang="zh-CN" sz="4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555" name="矩形 404554"/>
            <p:cNvSpPr/>
            <p:nvPr/>
          </p:nvSpPr>
          <p:spPr>
            <a:xfrm>
              <a:off x="1707" y="2682"/>
              <a:ext cx="50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279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4556" name="矩形 404555"/>
            <p:cNvSpPr/>
            <p:nvPr/>
          </p:nvSpPr>
          <p:spPr>
            <a:xfrm>
              <a:off x="1583" y="2682"/>
              <a:ext cx="8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4557" name="矩形 404556"/>
            <p:cNvSpPr/>
            <p:nvPr/>
          </p:nvSpPr>
          <p:spPr>
            <a:xfrm>
              <a:off x="1400" y="2682"/>
              <a:ext cx="168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4561" name="矩形 404560"/>
            <p:cNvSpPr/>
            <p:nvPr/>
          </p:nvSpPr>
          <p:spPr>
            <a:xfrm>
              <a:off x="2377" y="2643"/>
              <a:ext cx="18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4562" name="矩形 404561"/>
            <p:cNvSpPr/>
            <p:nvPr/>
          </p:nvSpPr>
          <p:spPr>
            <a:xfrm>
              <a:off x="1093" y="2643"/>
              <a:ext cx="290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20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endParaRPr lang="en-US" altLang="zh-CN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4563" name="矩形 404562"/>
            <p:cNvSpPr/>
            <p:nvPr/>
          </p:nvSpPr>
          <p:spPr>
            <a:xfrm>
              <a:off x="3811" y="2946"/>
              <a:ext cx="444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2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4200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42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571" name="文本框 404570"/>
            <p:cNvSpPr txBox="1"/>
            <p:nvPr/>
          </p:nvSpPr>
          <p:spPr>
            <a:xfrm>
              <a:off x="3792" y="2448"/>
              <a:ext cx="67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>
                <a:buClr>
                  <a:srgbClr val="000000"/>
                </a:buClr>
              </a:pPr>
              <a:r>
                <a:rPr lang="en-US" altLang="zh-CN" sz="4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13.8</a:t>
              </a:r>
              <a:endPara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4575" name="直接连接符 404574"/>
            <p:cNvSpPr/>
            <p:nvPr/>
          </p:nvSpPr>
          <p:spPr>
            <a:xfrm>
              <a:off x="3648" y="292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4577" name="文本框 404576"/>
          <p:cNvSpPr txBox="1"/>
          <p:nvPr/>
        </p:nvSpPr>
        <p:spPr>
          <a:xfrm>
            <a:off x="4633913" y="1812925"/>
            <a:ext cx="5043487" cy="14325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=2.76×10</a:t>
            </a:r>
            <a:r>
              <a:rPr lang="en-US" altLang="zh-CN" sz="40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/200M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4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13.8/M</a:t>
            </a:r>
            <a:r>
              <a:rPr lang="en-US" altLang="zh-CN" sz="4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40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4579" name="文本框 404578"/>
          <p:cNvSpPr txBox="1"/>
          <p:nvPr/>
        </p:nvSpPr>
        <p:spPr>
          <a:xfrm>
            <a:off x="4038600" y="5607050"/>
            <a:ext cx="3200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=92g·mol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2513013" y="381000"/>
            <a:ext cx="3963987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40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⑤</a:t>
            </a:r>
            <a:r>
              <a:rPr lang="zh-CN" altLang="en-US" sz="40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渗透压的应用</a:t>
            </a:r>
            <a:endParaRPr lang="zh-CN" altLang="en-US" sz="4000" b="1" dirty="0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2438400" y="1295400"/>
            <a:ext cx="6934200" cy="1463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解释动植物的生命现象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2.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计算高分子化合物的摩尔质量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09605" name="矩形 409604"/>
          <p:cNvSpPr/>
          <p:nvPr/>
        </p:nvSpPr>
        <p:spPr>
          <a:xfrm>
            <a:off x="2133600" y="3505200"/>
            <a:ext cx="7848600" cy="2065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600" b="1">
                <a:solidFill>
                  <a:srgbClr val="E6340E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含有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5g.L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某可溶性多糖的水溶液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时有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3.06KPa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的渗透压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计算该多糖的摩尔质量和凝固点下降值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charRg st="14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  <p:bldP spid="4096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9844" name="文本占位符 419843" descr="Rectangle: Click to edit Master text styles&#13;&#10;Second level&#13;&#10;Third level&#13;&#10;Fourth level&#13;&#10;Fifth level"/>
          <p:cNvGraphicFramePr/>
          <p:nvPr>
            <p:ph type="body" idx="1"/>
          </p:nvPr>
        </p:nvGraphicFramePr>
        <p:xfrm>
          <a:off x="3124200" y="685800"/>
          <a:ext cx="655320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739265" imgH="1002665" progId="Equation.3">
                  <p:embed/>
                </p:oleObj>
              </mc:Choice>
              <mc:Fallback>
                <p:oleObj name="" r:id="rId1" imgW="1739265" imgH="10026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685800"/>
                        <a:ext cx="6553200" cy="2468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5" name="矩形 419844"/>
          <p:cNvSpPr/>
          <p:nvPr/>
        </p:nvSpPr>
        <p:spPr>
          <a:xfrm>
            <a:off x="2133600" y="587375"/>
            <a:ext cx="808355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6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graphicFrame>
        <p:nvGraphicFramePr>
          <p:cNvPr id="419846" name="对象 419845"/>
          <p:cNvGraphicFramePr/>
          <p:nvPr/>
        </p:nvGraphicFramePr>
        <p:xfrm>
          <a:off x="2514600" y="2743200"/>
          <a:ext cx="7391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589530" imgH="774065" progId="Equation.3">
                  <p:embed/>
                </p:oleObj>
              </mc:Choice>
              <mc:Fallback>
                <p:oleObj name="" r:id="rId3" imgW="2589530" imgH="7740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743200"/>
                        <a:ext cx="7391400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8" name="矩形 419847"/>
          <p:cNvSpPr/>
          <p:nvPr/>
        </p:nvSpPr>
        <p:spPr>
          <a:xfrm>
            <a:off x="2362200" y="5105400"/>
            <a:ext cx="7772400" cy="12979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lvl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200" b="1" dirty="0">
                <a:solidFill>
                  <a:srgbClr val="E6340E"/>
                </a:solidFill>
                <a:latin typeface="华文新魏" pitchFamily="2" charset="-122"/>
                <a:ea typeface="华文新魏" pitchFamily="2" charset="-122"/>
              </a:rPr>
              <a:t>●</a:t>
            </a:r>
            <a:r>
              <a:rPr lang="zh-CN" altLang="en-US" sz="36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故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渗透压法测大分子的摩尔质量</a:t>
            </a:r>
            <a:r>
              <a:rPr lang="zh-CN" altLang="en-US" sz="36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比凝固点下降法更灵敏</a:t>
            </a:r>
            <a:endParaRPr lang="zh-CN" altLang="en-US" sz="36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7795" name="文本占位符 41779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752600" y="0"/>
            <a:ext cx="8382000" cy="2667000"/>
          </a:xfrm>
        </p:spPr>
        <p:txBody>
          <a:bodyPr>
            <a:normAutofit lnSpcReduction="10000"/>
          </a:bodyPr>
          <a:p>
            <a:pPr marL="533400" lvl="1" indent="-76200">
              <a:lnSpc>
                <a:spcPct val="120000"/>
              </a:lnSpc>
              <a:buNone/>
            </a:pPr>
            <a:r>
              <a:rPr lang="en-US" altLang="zh-CN" sz="1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7</a:t>
            </a:r>
            <a:r>
              <a:rPr lang="en-US" altLang="zh-CN" sz="3600" b="1">
                <a:solidFill>
                  <a:srgbClr val="BE0E3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333399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293K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时葡萄糖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(C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)15g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200g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水中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求该溶液的蒸气压、沸点、凝固点和渗透压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已知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293K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时水的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p*=2333.14Pa.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7796" name="文本框 417795"/>
          <p:cNvSpPr txBox="1"/>
          <p:nvPr/>
        </p:nvSpPr>
        <p:spPr>
          <a:xfrm>
            <a:off x="2063750" y="2708275"/>
            <a:ext cx="685165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葡萄糖</a:t>
            </a:r>
            <a:r>
              <a:rPr lang="zh-CN" altLang="en-US" sz="3600" b="1" baseline="-25000" dirty="0">
                <a:solidFill>
                  <a:srgbClr val="DF094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solidFill>
                  <a:srgbClr val="0C0D1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15/180=0.0833mol</a:t>
            </a:r>
            <a:endParaRPr lang="en-US" altLang="zh-CN" sz="4000" b="1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797" name="文本框 417796"/>
          <p:cNvSpPr txBox="1"/>
          <p:nvPr/>
        </p:nvSpPr>
        <p:spPr>
          <a:xfrm>
            <a:off x="1774825" y="3573463"/>
            <a:ext cx="6837363" cy="91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/>
            <a:r>
              <a:rPr lang="en-US" altLang="zh-CN" sz="3600" b="1" i="1">
                <a:solidFill>
                  <a:srgbClr val="DF094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水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600" b="1">
                <a:solidFill>
                  <a:srgbClr val="0C0D1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200/18=11.11mol</a:t>
            </a:r>
            <a:endParaRPr lang="en-US" altLang="zh-CN" sz="3600" b="1">
              <a:solidFill>
                <a:srgbClr val="0C0D1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>
              <a:buClr>
                <a:srgbClr val="000000"/>
              </a:buClr>
            </a:pPr>
            <a:endParaRPr lang="en-US" altLang="zh-CN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7799" name="文本框 417798"/>
          <p:cNvSpPr txBox="1"/>
          <p:nvPr/>
        </p:nvSpPr>
        <p:spPr>
          <a:xfrm>
            <a:off x="2936875" y="4365625"/>
            <a:ext cx="665162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葡萄糖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葡萄糖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/0.2 =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0.417mol·kg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800" name="文本框 417799"/>
          <p:cNvSpPr txBox="1"/>
          <p:nvPr/>
        </p:nvSpPr>
        <p:spPr>
          <a:xfrm>
            <a:off x="1981200" y="5181600"/>
            <a:ext cx="8153400" cy="15601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p=p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*·x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=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* ·n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/(n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+n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)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* ·n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B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/n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A</a:t>
            </a:r>
            <a:endParaRPr lang="en-US" altLang="zh-CN" sz="3600" b="1" baseline="-2500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sym typeface="Symbol" panose="05050102010706020507" pitchFamily="18" charset="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    =2333.14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×0.0833/11.11=17.49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Pa</a:t>
            </a:r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/>
      <p:bldP spid="417797" grpId="0"/>
      <p:bldP spid="417799" grpId="0"/>
      <p:bldP spid="4178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22" name="标题 4403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/>
              <a:t>   </a:t>
            </a:r>
            <a:endParaRPr lang="en-US" altLang="zh-CN"/>
          </a:p>
        </p:txBody>
      </p:sp>
      <p:sp>
        <p:nvSpPr>
          <p:cNvPr id="440324" name="文本框 440323"/>
          <p:cNvSpPr txBox="1"/>
          <p:nvPr/>
        </p:nvSpPr>
        <p:spPr>
          <a:xfrm>
            <a:off x="2057400" y="1295400"/>
            <a:ext cx="8415338" cy="2225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4000" b="1" dirty="0" err="1">
                <a:solidFill>
                  <a:srgbClr val="0D0E1D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4000" b="1" i="1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4000" b="1" i="1" baseline="-25000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4000" b="1" i="1" baseline="-25000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K</a:t>
            </a:r>
            <a:r>
              <a:rPr lang="en-US" altLang="zh-CN" sz="4000" b="1" baseline="-25000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4000" b="1" i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b(B) 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0.512×0.417 = 0.21 K</a:t>
            </a:r>
            <a:endParaRPr lang="en-US" altLang="zh-CN" sz="4000" b="1">
              <a:solidFill>
                <a:srgbClr val="0D0E1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Symbol" panose="05050102010706020507" pitchFamily="18" charset="2"/>
              <a:buChar char=" "/>
            </a:pPr>
            <a:r>
              <a:rPr lang="en-US" altLang="zh-CN" sz="4000" b="1" i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4000" b="1" i="1" baseline="-25000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=373.15+0.21=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373.36 K</a:t>
            </a:r>
            <a:endParaRPr lang="en-US" altLang="zh-CN">
              <a:solidFill>
                <a:srgbClr val="BE340E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25" name="文本框 440324"/>
          <p:cNvSpPr txBox="1"/>
          <p:nvPr/>
        </p:nvSpPr>
        <p:spPr>
          <a:xfrm>
            <a:off x="1962785" y="3473450"/>
            <a:ext cx="8113713" cy="1493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4000" b="1" dirty="0" err="1">
                <a:solidFill>
                  <a:srgbClr val="0D0E1D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4000" b="1" i="1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4000" b="1" i="1" baseline="-25000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4000" b="1" i="1" baseline="-25000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4000" b="1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K</a:t>
            </a:r>
            <a:r>
              <a:rPr lang="en-US" altLang="zh-CN" sz="4000" b="1" baseline="-25000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4000" b="1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4000" b="1" i="1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b(B</a:t>
            </a:r>
            <a:r>
              <a:rPr lang="en-US" altLang="zh-CN" sz="4000" b="1" i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1.86×0.417 = 0.78K</a:t>
            </a:r>
            <a:endParaRPr lang="en-US" altLang="zh-CN" sz="4000" b="1">
              <a:solidFill>
                <a:srgbClr val="0D0E1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Symbol" panose="05050102010706020507" pitchFamily="18" charset="2"/>
              <a:buChar char=" "/>
            </a:pPr>
            <a:r>
              <a:rPr lang="en-US" altLang="zh-CN" sz="4000" b="1" i="1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4000" b="1" baseline="-25000" dirty="0" err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4000" b="1" baseline="-25000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273.15-0.78 = 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272.37 K</a:t>
            </a:r>
            <a:endParaRPr lang="en-US" altLang="zh-CN">
              <a:solidFill>
                <a:srgbClr val="BE0E3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26" name="文本框 440325"/>
          <p:cNvSpPr txBox="1"/>
          <p:nvPr/>
        </p:nvSpPr>
        <p:spPr>
          <a:xfrm>
            <a:off x="2441575" y="5064125"/>
            <a:ext cx="7464425" cy="16395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Symbol" panose="05050102010706020507" pitchFamily="18" charset="2"/>
              <a:buChar char=" "/>
            </a:pPr>
            <a:r>
              <a:rPr lang="en-US" altLang="zh-CN" sz="4800" b="1">
                <a:solidFill>
                  <a:srgbClr val="0D0E1D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</a:t>
            </a:r>
            <a:r>
              <a:rPr lang="en-US" altLang="zh-CN" sz="4000" b="1" i="1" baseline="-25000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4000" b="1" i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b(B)RT = </a:t>
            </a: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0.417×8.314×293</a:t>
            </a:r>
            <a:endParaRPr lang="en-US" altLang="zh-CN" sz="4000" b="1">
              <a:solidFill>
                <a:srgbClr val="0D0E1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Symbol" panose="05050102010706020507" pitchFamily="18" charset="2"/>
              <a:buChar char=" "/>
            </a:pPr>
            <a:r>
              <a:rPr lang="en-US" altLang="zh-CN" sz="4000" b="1">
                <a:solidFill>
                  <a:srgbClr val="0D0E1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4000" b="1">
                <a:solidFill>
                  <a:srgbClr val="BE0E3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1015.81 Kpa</a:t>
            </a:r>
            <a:endParaRPr lang="en-US" altLang="zh-CN">
              <a:solidFill>
                <a:srgbClr val="BE0E3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40328" name="文本框 440327"/>
          <p:cNvSpPr txBox="1"/>
          <p:nvPr/>
        </p:nvSpPr>
        <p:spPr>
          <a:xfrm>
            <a:off x="2133600" y="381000"/>
            <a:ext cx="8305800" cy="7073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 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sym typeface="Symbol" panose="05050102010706020507" pitchFamily="18" charset="2"/>
              </a:rPr>
              <a:t>*- 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p=2333.14-17.49=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2315.65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Pa</a:t>
            </a:r>
            <a:endParaRPr lang="en-US" altLang="zh-CN" sz="40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57733" name="对象 457732"/>
          <p:cNvGraphicFramePr/>
          <p:nvPr/>
        </p:nvGraphicFramePr>
        <p:xfrm>
          <a:off x="385287" y="1421924"/>
          <a:ext cx="4716145" cy="460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669540" imgH="1803400" progId="ChemDraw.Document.4.5">
                  <p:embed/>
                </p:oleObj>
              </mc:Choice>
              <mc:Fallback>
                <p:oleObj name="" r:id="rId1" imgW="2669540" imgH="1803400" progId="ChemDraw.Document.4.5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287" y="1421924"/>
                        <a:ext cx="4716145" cy="460883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43295" y="2024380"/>
            <a:ext cx="4337050" cy="3078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胶核为主物质</a:t>
            </a:r>
            <a:endParaRPr lang="zh-CN" altLang="en-US" sz="2800"/>
          </a:p>
          <a:p>
            <a:r>
              <a:rPr lang="zh-CN" altLang="en-US" sz="2800"/>
              <a:t>电位离子为存在于主物质中的某一离子，且是反应物中的过量的。</a:t>
            </a:r>
            <a:endParaRPr lang="zh-CN" altLang="en-US" sz="2800"/>
          </a:p>
          <a:p>
            <a:r>
              <a:rPr lang="zh-CN" altLang="en-US" sz="2800"/>
              <a:t>反离子为过量反应物的另一个离子</a:t>
            </a:r>
            <a:endParaRPr lang="zh-CN" altLang="en-US" sz="2800"/>
          </a:p>
          <a:p>
            <a:r>
              <a:rPr lang="zh-CN" altLang="en-US" sz="2800"/>
              <a:t>记住电荷守恒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6" name="矩形 235525"/>
          <p:cNvSpPr/>
          <p:nvPr/>
        </p:nvSpPr>
        <p:spPr>
          <a:xfrm>
            <a:off x="2135188" y="260350"/>
            <a:ext cx="8281987" cy="23945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为制备带负电的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AgI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溶胶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应向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25ml 0.016mol/L KI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溶液中加入多少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0.005mol/LAgNO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?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35529" name="对象 235528"/>
          <p:cNvGraphicFramePr/>
          <p:nvPr/>
        </p:nvGraphicFramePr>
        <p:xfrm>
          <a:off x="3216275" y="3429000"/>
          <a:ext cx="58261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1371600" imgH="406400" progId="Equation.3">
                  <p:embed/>
                </p:oleObj>
              </mc:Choice>
              <mc:Fallback>
                <p:oleObj name="" r:id="rId1" imgW="1371600" imgH="406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3429000"/>
                        <a:ext cx="5826125" cy="1309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8" name="对象 235527"/>
          <p:cNvGraphicFramePr/>
          <p:nvPr/>
        </p:nvGraphicFramePr>
        <p:xfrm>
          <a:off x="3143250" y="5689600"/>
          <a:ext cx="68405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324100" imgH="469900" progId="Equation.3">
                  <p:embed/>
                </p:oleObj>
              </mc:Choice>
              <mc:Fallback>
                <p:oleObj name="" r:id="rId3" imgW="2324100" imgH="469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5689600"/>
                        <a:ext cx="6840538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0" name="矩形 235529"/>
          <p:cNvSpPr/>
          <p:nvPr/>
        </p:nvSpPr>
        <p:spPr>
          <a:xfrm>
            <a:off x="2711450" y="2635886"/>
            <a:ext cx="6121400" cy="94805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   AgI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溶胶带负电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KI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过量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0" hangingPunct="0">
              <a:buClr>
                <a:srgbClr val="000000"/>
              </a:buClr>
            </a:pP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31" name="矩形 235530"/>
          <p:cNvSpPr/>
          <p:nvPr/>
        </p:nvSpPr>
        <p:spPr>
          <a:xfrm>
            <a:off x="1847850" y="4366419"/>
            <a:ext cx="82804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/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即加入小于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80mL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0.005mol·L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AgNO</a:t>
            </a:r>
            <a:r>
              <a:rPr lang="en-US" altLang="zh-CN" sz="28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其胶团结构式为</a:t>
            </a:r>
            <a:r>
              <a:rPr lang="en-US" altLang="zh-CN" sz="2800"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0" grpId="1"/>
      <p:bldP spid="2355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6882" name="标题 506881"/>
          <p:cNvSpPr>
            <a:spLocks noGrp="1"/>
          </p:cNvSpPr>
          <p:nvPr>
            <p:ph type="title"/>
          </p:nvPr>
        </p:nvSpPr>
        <p:spPr>
          <a:xfrm>
            <a:off x="2208213" y="981075"/>
            <a:ext cx="7772400" cy="431800"/>
          </a:xfrm>
        </p:spPr>
        <p:txBody>
          <a:bodyPr anchor="b">
            <a:normAutofit fontScale="90000"/>
          </a:bodyPr>
          <a:p>
            <a:r>
              <a:rPr lang="en-US" altLang="zh-CN" sz="4000" b="1" i="1" dirty="0"/>
              <a:t>2.</a:t>
            </a:r>
            <a:r>
              <a:rPr lang="zh-CN" altLang="en-US" sz="4000" b="1" i="1" dirty="0"/>
              <a:t>溶胶的聚沉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506883" name="文本占位符 506882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357120" y="1332548"/>
            <a:ext cx="7854950" cy="4678362"/>
          </a:xfrm>
          <a:solidFill>
            <a:schemeClr val="bg1">
              <a:alpha val="100000"/>
            </a:schemeClr>
          </a:solidFill>
        </p:spPr>
        <p:txBody>
          <a:bodyPr>
            <a:normAutofit lnSpcReduction="10000"/>
          </a:bodyPr>
          <a:p>
            <a:pPr>
              <a:lnSpc>
                <a:spcPct val="90000"/>
              </a:lnSpc>
            </a:pPr>
            <a:r>
              <a:rPr lang="zh-CN" altLang="en-US" sz="2800" dirty="0"/>
              <a:t>凝结能力比较</a:t>
            </a:r>
            <a:endParaRPr lang="zh-CN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a.</a:t>
            </a:r>
            <a:r>
              <a:rPr lang="zh-CN" altLang="en-US" sz="2800" dirty="0"/>
              <a:t>离子电荷越高，聚沉能力越强。</a:t>
            </a:r>
            <a:endParaRPr lang="zh-CN" alt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/>
              <a:t>如：对于负溶胶： </a:t>
            </a:r>
            <a:r>
              <a:rPr lang="en-US" altLang="zh-CN" sz="2800"/>
              <a:t>Al</a:t>
            </a:r>
            <a:r>
              <a:rPr lang="en-US" altLang="zh-CN" sz="2800" baseline="30000"/>
              <a:t>3 +</a:t>
            </a:r>
            <a:r>
              <a:rPr lang="en-US" altLang="zh-CN" sz="2800"/>
              <a:t> &gt; Mg</a:t>
            </a:r>
            <a:r>
              <a:rPr lang="en-US" altLang="zh-CN" sz="2800" baseline="30000"/>
              <a:t>2 +</a:t>
            </a:r>
            <a:r>
              <a:rPr lang="en-US" altLang="zh-CN" sz="2800"/>
              <a:t> &gt;K</a:t>
            </a:r>
            <a:r>
              <a:rPr lang="en-US" altLang="zh-CN" sz="2800" baseline="30000"/>
              <a:t>+</a:t>
            </a:r>
            <a:r>
              <a:rPr lang="en-US" altLang="zh-CN" sz="2800"/>
              <a:t>     </a:t>
            </a:r>
            <a:endParaRPr lang="en-US" altLang="zh-CN" sz="28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对于正溶胶： </a:t>
            </a:r>
            <a:r>
              <a:rPr lang="en-US" altLang="zh-CN" sz="2800"/>
              <a:t>PO</a:t>
            </a:r>
            <a:r>
              <a:rPr lang="en-US" altLang="zh-CN" sz="2800" baseline="-25000"/>
              <a:t>4</a:t>
            </a:r>
            <a:r>
              <a:rPr lang="en-US" altLang="zh-CN" sz="2800" baseline="30000"/>
              <a:t>3 - </a:t>
            </a:r>
            <a:r>
              <a:rPr lang="en-US" altLang="zh-CN" sz="2800"/>
              <a:t>&gt; SO</a:t>
            </a:r>
            <a:r>
              <a:rPr lang="en-US" altLang="zh-CN" sz="2800" baseline="-25000"/>
              <a:t>4</a:t>
            </a:r>
            <a:r>
              <a:rPr lang="en-US" altLang="zh-CN" sz="2800" baseline="30000"/>
              <a:t>2 - </a:t>
            </a:r>
            <a:r>
              <a:rPr lang="en-US" altLang="zh-CN" sz="2800" dirty="0" err="1"/>
              <a:t>&gt; Cl</a:t>
            </a:r>
            <a:r>
              <a:rPr lang="en-US" altLang="zh-CN" sz="2800"/>
              <a:t> </a:t>
            </a:r>
            <a:r>
              <a:rPr lang="en-US" altLang="zh-CN" sz="2800" baseline="30000"/>
              <a:t>-</a:t>
            </a:r>
            <a:endParaRPr lang="en-US" altLang="zh-CN" sz="2800" baseline="30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/>
              <a:t>b.</a:t>
            </a:r>
            <a:r>
              <a:rPr lang="zh-CN" altLang="en-US" sz="2800" dirty="0"/>
              <a:t>同价离子聚沉能力相近，但随金属性增大而增大。</a:t>
            </a:r>
            <a:endParaRPr lang="zh-CN" altLang="en-US" sz="2800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sp>
        <p:nvSpPr>
          <p:cNvPr id="325636" name="矩形 325635"/>
          <p:cNvSpPr/>
          <p:nvPr/>
        </p:nvSpPr>
        <p:spPr>
          <a:xfrm>
            <a:off x="2521585" y="4101783"/>
            <a:ext cx="6248400" cy="58578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●</a:t>
            </a:r>
            <a:r>
              <a:rPr lang="zh-CN" altLang="en-US" sz="36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凝结值越小，凝结能力越大</a:t>
            </a:r>
            <a:r>
              <a:rPr lang="en-US" altLang="zh-CN" sz="36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endParaRPr lang="en-US" altLang="zh-CN" sz="36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3155" name="文本占位符 43315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05000" y="1600200"/>
            <a:ext cx="8305800" cy="3886200"/>
          </a:xfrm>
        </p:spPr>
        <p:txBody>
          <a:bodyPr/>
          <a:p>
            <a:pPr>
              <a:lnSpc>
                <a:spcPct val="14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、水溶液甲的凝固点比水溶液乙高，则两溶液的沸点相比为（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甲的沸点较高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甲的沸点较低 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两者的沸点相等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无法确定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3157" name="矩形 433156"/>
          <p:cNvSpPr/>
          <p:nvPr/>
        </p:nvSpPr>
        <p:spPr>
          <a:xfrm>
            <a:off x="6020118" y="34290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433162" name="标题 433161"/>
          <p:cNvSpPr>
            <a:spLocks noGrp="1"/>
          </p:cNvSpPr>
          <p:nvPr>
            <p:ph type="title"/>
          </p:nvPr>
        </p:nvSpPr>
        <p:spPr>
          <a:xfrm>
            <a:off x="4114800" y="304800"/>
            <a:ext cx="3962400" cy="838200"/>
          </a:xfrm>
        </p:spPr>
        <p:txBody>
          <a:bodyPr anchor="b"/>
          <a:p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Chap.1  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练习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4419" name="文本占位符 444418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057400" y="685800"/>
            <a:ext cx="8305800" cy="5105400"/>
          </a:xfrm>
        </p:spPr>
        <p:txBody>
          <a:bodyPr>
            <a:normAutofit lnSpcReduction="10000"/>
          </a:bodyPr>
          <a:p>
            <a:pPr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、难挥发非电解质稀溶液在开始沸腾的一段时间里其沸点（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不变            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不断降低  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不断升高    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无法确定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27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、糖水的凝固点为（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A.0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°C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B.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低于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C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C.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高于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°C     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D.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无法确定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4420" name="矩形 444419"/>
          <p:cNvSpPr/>
          <p:nvPr/>
        </p:nvSpPr>
        <p:spPr>
          <a:xfrm>
            <a:off x="2479993" y="23622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444421" name="矩形 444420"/>
          <p:cNvSpPr/>
          <p:nvPr/>
        </p:nvSpPr>
        <p:spPr>
          <a:xfrm>
            <a:off x="6137593" y="45402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/>
      <p:bldP spid="4444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22" name="内容占位符 389121" descr="Rectangle: Click to edit Master text styles&#13;&#10;Second level&#13;&#10;Third level&#13;&#10;Fourth level&#13;&#10;Fifth level"/>
          <p:cNvSpPr>
            <a:spLocks noGrp="1"/>
          </p:cNvSpPr>
          <p:nvPr>
            <p:ph/>
          </p:nvPr>
        </p:nvSpPr>
        <p:spPr>
          <a:xfrm>
            <a:off x="2057400" y="1219200"/>
            <a:ext cx="8077200" cy="4572000"/>
          </a:xfrm>
        </p:spPr>
        <p:txBody>
          <a:bodyPr/>
          <a:p>
            <a:pPr lvl="0">
              <a:lnSpc>
                <a:spcPct val="140000"/>
              </a:lnSpc>
              <a:buClr>
                <a:srgbClr val="E83B0C"/>
              </a:buClr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10g NaCl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与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90g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水配成密度为</a:t>
            </a:r>
            <a:endParaRPr lang="zh-CN" alt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1.074g/ml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的溶液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计算此溶液的</a:t>
            </a:r>
            <a:endParaRPr lang="zh-CN" alt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） 物质的量浓度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） 质量摩尔浓度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;</a:t>
            </a:r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） 物质的摩尔分数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3600">
              <a:solidFill>
                <a:srgbClr val="0C0D1A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9123" name="矩形 389122"/>
          <p:cNvSpPr/>
          <p:nvPr/>
        </p:nvSpPr>
        <p:spPr>
          <a:xfrm>
            <a:off x="3876993" y="304800"/>
            <a:ext cx="4164965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3200" b="1" dirty="0">
                <a:solidFill>
                  <a:srgbClr val="DE1202"/>
                </a:solidFill>
                <a:latin typeface="Tahoma" panose="020B0604030504040204" pitchFamily="34" charset="0"/>
                <a:ea typeface="华文新魏" pitchFamily="2" charset="-122"/>
              </a:rPr>
              <a:t>●</a:t>
            </a:r>
            <a:r>
              <a:rPr lang="zh-CN" altLang="en-US" sz="40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浓度的相互换算</a:t>
            </a:r>
            <a:endParaRPr lang="zh-CN" altLang="en-US" sz="4000" b="1" dirty="0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8515" name="文本占位符 44851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828800" y="3505200"/>
            <a:ext cx="8534400" cy="2590800"/>
          </a:xfrm>
        </p:spPr>
        <p:txBody>
          <a:bodyPr/>
          <a:p>
            <a:pPr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、测定血红素等大分子摩尔质量的最好方法是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A.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沸点升高法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凝固点下降法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渗透压法 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蒸气压下降法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8516" name="文本框 448515"/>
          <p:cNvSpPr txBox="1"/>
          <p:nvPr/>
        </p:nvSpPr>
        <p:spPr>
          <a:xfrm>
            <a:off x="1828800" y="381000"/>
            <a:ext cx="8839200" cy="332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、溶胶粒子区别于其它分散系的本质特征是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20000"/>
              </a:spcBef>
              <a:buClr>
                <a:srgbClr val="E6340E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A.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粒子的直径   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粒子的电学性质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粒子的光学性质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粒子吸附带电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ctr">
              <a:spcBef>
                <a:spcPct val="50000"/>
              </a:spcBef>
              <a:buClr>
                <a:srgbClr val="000000"/>
              </a:buClr>
            </a:pP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8517" name="矩形 448516"/>
          <p:cNvSpPr/>
          <p:nvPr/>
        </p:nvSpPr>
        <p:spPr>
          <a:xfrm>
            <a:off x="2098993" y="16764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448518" name="矩形 448517"/>
          <p:cNvSpPr/>
          <p:nvPr/>
        </p:nvSpPr>
        <p:spPr>
          <a:xfrm>
            <a:off x="2098993" y="53340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7" grpId="0"/>
      <p:bldP spid="4485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4772" name="矩形 544771"/>
          <p:cNvSpPr/>
          <p:nvPr/>
        </p:nvSpPr>
        <p:spPr>
          <a:xfrm>
            <a:off x="1524000" y="0"/>
            <a:ext cx="9144000" cy="2065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600" b="1">
                <a:solidFill>
                  <a:srgbClr val="E6340E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含有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5g.L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某可溶性多糖的水溶液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时有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3.06KPa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的渗透压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计算该多糖的摩尔质量和凝固点下降值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5794" name="文本占位符 545793" descr="Rectangle: Click to edit Master text styles&#13;&#10;Second level&#13;&#10;Third level&#13;&#10;Fourth level&#13;&#10;Fifth level"/>
          <p:cNvGraphicFramePr/>
          <p:nvPr>
            <p:ph type="body" idx="1"/>
          </p:nvPr>
        </p:nvGraphicFramePr>
        <p:xfrm>
          <a:off x="3124200" y="685800"/>
          <a:ext cx="655320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739265" imgH="1002665" progId="Equation.3">
                  <p:embed/>
                </p:oleObj>
              </mc:Choice>
              <mc:Fallback>
                <p:oleObj name="" r:id="rId1" imgW="1739265" imgH="10026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685800"/>
                        <a:ext cx="6553200" cy="24685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795" name="矩形 545794"/>
          <p:cNvSpPr/>
          <p:nvPr/>
        </p:nvSpPr>
        <p:spPr>
          <a:xfrm>
            <a:off x="2133600" y="587375"/>
            <a:ext cx="808355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36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graphicFrame>
        <p:nvGraphicFramePr>
          <p:cNvPr id="545796" name="对象 545795"/>
          <p:cNvGraphicFramePr/>
          <p:nvPr/>
        </p:nvGraphicFramePr>
        <p:xfrm>
          <a:off x="2514600" y="2743200"/>
          <a:ext cx="73914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2589530" imgH="774065" progId="Equation.3">
                  <p:embed/>
                </p:oleObj>
              </mc:Choice>
              <mc:Fallback>
                <p:oleObj name="" r:id="rId3" imgW="2589530" imgH="7740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2743200"/>
                        <a:ext cx="7391400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797" name="矩形 545796"/>
          <p:cNvSpPr/>
          <p:nvPr/>
        </p:nvSpPr>
        <p:spPr>
          <a:xfrm>
            <a:off x="2362200" y="5105400"/>
            <a:ext cx="7772400" cy="12979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p>
            <a:pPr lvl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200" b="1" dirty="0">
                <a:solidFill>
                  <a:srgbClr val="E6340E"/>
                </a:solidFill>
                <a:latin typeface="华文新魏" pitchFamily="2" charset="-122"/>
                <a:ea typeface="华文新魏" pitchFamily="2" charset="-122"/>
              </a:rPr>
              <a:t>●</a:t>
            </a:r>
            <a:r>
              <a:rPr lang="zh-CN" altLang="en-US" sz="36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故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渗透压法测大分子的摩尔质量</a:t>
            </a:r>
            <a:r>
              <a:rPr lang="zh-CN" altLang="en-US" sz="36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比凝固点下降法更灵敏</a:t>
            </a:r>
            <a:endParaRPr lang="zh-CN" altLang="en-US" sz="3600" b="1">
              <a:solidFill>
                <a:srgbClr val="00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3395" name="文本占位符 44339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133600" y="381000"/>
            <a:ext cx="8229600" cy="4572000"/>
          </a:xfrm>
        </p:spPr>
        <p:txBody>
          <a:bodyPr/>
          <a:p>
            <a:pPr algn="just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、现有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ml 0.10mol·L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AgNO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ml 0.10mol·L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KI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溶液，在下列哪种情况下混合能形成稳定的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AgI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溶胶（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= 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         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&gt;&gt;V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&lt;&lt;V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       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略大于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3396" name="矩形 443395"/>
          <p:cNvSpPr/>
          <p:nvPr/>
        </p:nvSpPr>
        <p:spPr>
          <a:xfrm>
            <a:off x="5943918" y="40068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9539" name="文本占位符 449538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286000" y="457200"/>
            <a:ext cx="8001000" cy="2286000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7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、测得某难挥发非电解质稀溶液的凝固点下降值为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0.56K,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求该物质在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310K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时的渗透压。（已知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K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=1.86)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pSp>
        <p:nvGrpSpPr>
          <p:cNvPr id="449564" name="组合 449563"/>
          <p:cNvGrpSpPr/>
          <p:nvPr/>
        </p:nvGrpSpPr>
        <p:grpSpPr>
          <a:xfrm>
            <a:off x="2838450" y="3048000"/>
            <a:ext cx="4400550" cy="1585913"/>
            <a:chOff x="828" y="1920"/>
            <a:chExt cx="2772" cy="999"/>
          </a:xfrm>
        </p:grpSpPr>
        <p:sp>
          <p:nvSpPr>
            <p:cNvPr id="449553" name="直接连接符 449552"/>
            <p:cNvSpPr/>
            <p:nvPr/>
          </p:nvSpPr>
          <p:spPr>
            <a:xfrm>
              <a:off x="2448" y="2335"/>
              <a:ext cx="50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49561" name="组合 449560"/>
            <p:cNvGrpSpPr/>
            <p:nvPr/>
          </p:nvGrpSpPr>
          <p:grpSpPr>
            <a:xfrm>
              <a:off x="828" y="1920"/>
              <a:ext cx="2772" cy="999"/>
              <a:chOff x="828" y="1920"/>
              <a:chExt cx="2772" cy="999"/>
            </a:xfrm>
          </p:grpSpPr>
          <p:sp>
            <p:nvSpPr>
              <p:cNvPr id="449551" name="文本框 449550"/>
              <p:cNvSpPr txBox="1"/>
              <p:nvPr/>
            </p:nvSpPr>
            <p:spPr>
              <a:xfrm>
                <a:off x="2436" y="1920"/>
                <a:ext cx="576" cy="9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lvl="0" algn="ctr" eaLnBrk="0" hangingPunct="0"/>
                <a:r>
                  <a:rPr lang="en-US" altLang="zh-CN" sz="3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</a:t>
                </a:r>
                <a:r>
                  <a:rPr lang="en-US" altLang="zh-CN" sz="3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360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lvl="0" algn="ctr" eaLnBrk="0" hangingPunct="0"/>
                <a:r>
                  <a:rPr lang="en-US" altLang="zh-CN" sz="36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3600" b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9552" name="文本框 449551"/>
              <p:cNvSpPr txBox="1"/>
              <p:nvPr/>
            </p:nvSpPr>
            <p:spPr>
              <a:xfrm>
                <a:off x="3024" y="2112"/>
                <a:ext cx="576" cy="5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lvl="0" algn="just" eaLnBrk="0" hangingPunct="0"/>
                <a:r>
                  <a:rPr lang="en-US" altLang="zh-CN" sz="36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RT</a:t>
                </a:r>
                <a:endParaRPr lang="en-US" altLang="zh-CN" sz="36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9554" name="文本框 449553"/>
              <p:cNvSpPr txBox="1"/>
              <p:nvPr/>
            </p:nvSpPr>
            <p:spPr>
              <a:xfrm>
                <a:off x="828" y="2103"/>
                <a:ext cx="1656" cy="5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lvl="0" algn="just" eaLnBrk="0" hangingPunct="0"/>
                <a:r>
                  <a:rPr lang="en-US" altLang="zh-CN" sz="3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</a:t>
                </a:r>
                <a:r>
                  <a:rPr lang="zh-CN" altLang="en-US" sz="3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＝</a:t>
                </a:r>
                <a:r>
                  <a:rPr lang="en-US" altLang="zh-CN" sz="3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b(B)</a:t>
                </a:r>
                <a:r>
                  <a:rPr lang="en-US" altLang="zh-CN" sz="36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RT</a:t>
                </a:r>
                <a:r>
                  <a:rPr lang="en-US" altLang="zh-CN" sz="36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endPara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49555" name="组合 449554"/>
          <p:cNvGrpSpPr/>
          <p:nvPr/>
        </p:nvGrpSpPr>
        <p:grpSpPr>
          <a:xfrm>
            <a:off x="3276600" y="4206875"/>
            <a:ext cx="6172200" cy="1584325"/>
            <a:chOff x="2160" y="5595"/>
            <a:chExt cx="9720" cy="2496"/>
          </a:xfrm>
        </p:grpSpPr>
        <p:sp>
          <p:nvSpPr>
            <p:cNvPr id="449556" name="文本框 449555"/>
            <p:cNvSpPr txBox="1"/>
            <p:nvPr/>
          </p:nvSpPr>
          <p:spPr>
            <a:xfrm>
              <a:off x="2160" y="6099"/>
              <a:ext cx="720" cy="109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just" eaLnBrk="0" hangingPunct="0"/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9557" name="文本框 449556"/>
            <p:cNvSpPr txBox="1"/>
            <p:nvPr/>
          </p:nvSpPr>
          <p:spPr>
            <a:xfrm>
              <a:off x="2910" y="5595"/>
              <a:ext cx="1800" cy="24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/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0.56</a:t>
              </a:r>
              <a:endPara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1.86</a:t>
              </a:r>
              <a:endPara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9558" name="直接连接符 449557"/>
            <p:cNvSpPr/>
            <p:nvPr/>
          </p:nvSpPr>
          <p:spPr>
            <a:xfrm>
              <a:off x="3060" y="6597"/>
              <a:ext cx="18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9559" name="文本框 449558"/>
            <p:cNvSpPr txBox="1"/>
            <p:nvPr/>
          </p:nvSpPr>
          <p:spPr>
            <a:xfrm>
              <a:off x="4860" y="6003"/>
              <a:ext cx="7020" cy="15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just" eaLnBrk="0" hangingPunct="0"/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8.314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310=</a:t>
              </a:r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776KPa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9560" name="文本框 449559"/>
          <p:cNvSpPr txBox="1"/>
          <p:nvPr/>
        </p:nvSpPr>
        <p:spPr>
          <a:xfrm>
            <a:off x="1981200" y="3124200"/>
            <a:ext cx="762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49562" name="对象 449561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3" name="对象 449562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7122" name="文本占位符 517121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81200" y="457200"/>
            <a:ext cx="8001000" cy="5715000"/>
          </a:xfrm>
        </p:spPr>
        <p:txBody>
          <a:bodyPr/>
          <a:p>
            <a:pPr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8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15g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尿素（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M=60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）溶于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1000gH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             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57g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蔗糖（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M=342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）溶于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500gH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              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问 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）哪个溶液沸点高？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      （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、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Wingdings" panose="05000000000000000000" pitchFamily="2" charset="2"/>
              </a:rPr>
              <a:t>同置于密封钟罩中，水将从哪一溶液向另一溶液转移？转移多少？</a:t>
            </a: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8146" name="矩形 518145"/>
          <p:cNvSpPr/>
          <p:nvPr/>
        </p:nvSpPr>
        <p:spPr>
          <a:xfrm>
            <a:off x="2057400" y="457200"/>
            <a:ext cx="1676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:(1)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pSp>
        <p:nvGrpSpPr>
          <p:cNvPr id="518147" name="组合 518146"/>
          <p:cNvGrpSpPr/>
          <p:nvPr/>
        </p:nvGrpSpPr>
        <p:grpSpPr>
          <a:xfrm>
            <a:off x="1981200" y="1355725"/>
            <a:ext cx="8534400" cy="1387475"/>
            <a:chOff x="1080" y="1641"/>
            <a:chExt cx="13440" cy="2184"/>
          </a:xfrm>
        </p:grpSpPr>
        <p:sp>
          <p:nvSpPr>
            <p:cNvPr id="518148" name="文本框 518147"/>
            <p:cNvSpPr txBox="1"/>
            <p:nvPr/>
          </p:nvSpPr>
          <p:spPr>
            <a:xfrm>
              <a:off x="8040" y="1641"/>
              <a:ext cx="3960" cy="21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49" name="文本框 518148"/>
            <p:cNvSpPr txBox="1"/>
            <p:nvPr/>
          </p:nvSpPr>
          <p:spPr>
            <a:xfrm>
              <a:off x="1080" y="2046"/>
              <a:ext cx="8640" cy="12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just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△T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(A)=K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b(A)=0.512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50" name="文本框 518149"/>
            <p:cNvSpPr txBox="1"/>
            <p:nvPr/>
          </p:nvSpPr>
          <p:spPr>
            <a:xfrm>
              <a:off x="12000" y="2109"/>
              <a:ext cx="2520" cy="12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just" eaLnBrk="0" hangingPunct="0"/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=0.13k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51" name="直接连接符 518150"/>
            <p:cNvSpPr/>
            <p:nvPr/>
          </p:nvSpPr>
          <p:spPr>
            <a:xfrm>
              <a:off x="8055" y="2520"/>
              <a:ext cx="39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8152" name="组合 518151"/>
          <p:cNvGrpSpPr/>
          <p:nvPr/>
        </p:nvGrpSpPr>
        <p:grpSpPr>
          <a:xfrm>
            <a:off x="1981200" y="2505075"/>
            <a:ext cx="8382000" cy="1387475"/>
            <a:chOff x="1080" y="3825"/>
            <a:chExt cx="13200" cy="2184"/>
          </a:xfrm>
        </p:grpSpPr>
        <p:sp>
          <p:nvSpPr>
            <p:cNvPr id="518153" name="文本框 518152"/>
            <p:cNvSpPr txBox="1"/>
            <p:nvPr/>
          </p:nvSpPr>
          <p:spPr>
            <a:xfrm>
              <a:off x="7980" y="3825"/>
              <a:ext cx="4005" cy="218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57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just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342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500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3200" b="1" baseline="30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-3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54" name="文本框 518153"/>
            <p:cNvSpPr txBox="1"/>
            <p:nvPr/>
          </p:nvSpPr>
          <p:spPr>
            <a:xfrm>
              <a:off x="1080" y="4230"/>
              <a:ext cx="8640" cy="12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just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△T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(B)=K</a:t>
              </a:r>
              <a:r>
                <a:rPr lang="en-US" altLang="zh-CN" sz="32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b(B)=0.512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55" name="文本框 518154"/>
            <p:cNvSpPr txBox="1"/>
            <p:nvPr/>
          </p:nvSpPr>
          <p:spPr>
            <a:xfrm>
              <a:off x="11760" y="4350"/>
              <a:ext cx="2520" cy="12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just" eaLnBrk="0" hangingPunct="0"/>
              <a:r>
                <a:rPr lang="en-US" altLang="zh-CN" sz="36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=0.17k</a:t>
              </a:r>
              <a:endPara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56" name="直接连接符 518155"/>
            <p:cNvSpPr/>
            <p:nvPr/>
          </p:nvSpPr>
          <p:spPr>
            <a:xfrm>
              <a:off x="7995" y="4770"/>
              <a:ext cx="374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8157" name="文本框 518156"/>
          <p:cNvSpPr txBox="1"/>
          <p:nvPr/>
        </p:nvSpPr>
        <p:spPr>
          <a:xfrm>
            <a:off x="3810000" y="3986213"/>
            <a:ext cx="4114800" cy="8905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just" eaLnBrk="0" hangingPunct="0"/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△T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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△T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8158" name="文本框 518157"/>
          <p:cNvSpPr txBox="1"/>
          <p:nvPr/>
        </p:nvSpPr>
        <p:spPr>
          <a:xfrm>
            <a:off x="3581400" y="5013325"/>
            <a:ext cx="43434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故：</a:t>
            </a: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液的沸点高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8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8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7" grpId="0"/>
      <p:bldP spid="5181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9170" name="文本占位符 519169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286000" y="1219200"/>
            <a:ext cx="7772400" cy="1371600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水从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液向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液转移，至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b(A)=b(B)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为止，设转移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x g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水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519171" name="矩形 519170"/>
          <p:cNvSpPr/>
          <p:nvPr/>
        </p:nvSpPr>
        <p:spPr>
          <a:xfrm>
            <a:off x="2438400" y="457200"/>
            <a:ext cx="762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19172" name="组合 519171"/>
          <p:cNvGrpSpPr/>
          <p:nvPr/>
        </p:nvGrpSpPr>
        <p:grpSpPr>
          <a:xfrm>
            <a:off x="3352800" y="3132138"/>
            <a:ext cx="4953000" cy="1287462"/>
            <a:chOff x="2100" y="2577"/>
            <a:chExt cx="7800" cy="2028"/>
          </a:xfrm>
        </p:grpSpPr>
        <p:sp>
          <p:nvSpPr>
            <p:cNvPr id="519173" name="文本框 519172"/>
            <p:cNvSpPr txBox="1"/>
            <p:nvPr/>
          </p:nvSpPr>
          <p:spPr>
            <a:xfrm>
              <a:off x="2100" y="2577"/>
              <a:ext cx="3600" cy="20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60(1000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x)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9174" name="直接连接符 519173"/>
            <p:cNvSpPr/>
            <p:nvPr/>
          </p:nvSpPr>
          <p:spPr>
            <a:xfrm>
              <a:off x="2340" y="3513"/>
              <a:ext cx="30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9175" name="文本框 519174"/>
            <p:cNvSpPr txBox="1"/>
            <p:nvPr/>
          </p:nvSpPr>
          <p:spPr>
            <a:xfrm>
              <a:off x="6300" y="2577"/>
              <a:ext cx="3600" cy="202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ctr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57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 algn="ctr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342(500+x)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9176" name="直接连接符 519175"/>
            <p:cNvSpPr/>
            <p:nvPr/>
          </p:nvSpPr>
          <p:spPr>
            <a:xfrm>
              <a:off x="6510" y="3513"/>
              <a:ext cx="30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9177" name="文本框 519176"/>
            <p:cNvSpPr txBox="1"/>
            <p:nvPr/>
          </p:nvSpPr>
          <p:spPr>
            <a:xfrm>
              <a:off x="5580" y="2997"/>
              <a:ext cx="720" cy="9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lvl="0" algn="just" eaLnBrk="0" hangingPunct="0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9178" name="文本框 519177"/>
          <p:cNvSpPr txBox="1"/>
          <p:nvPr/>
        </p:nvSpPr>
        <p:spPr>
          <a:xfrm>
            <a:off x="4648200" y="4876800"/>
            <a:ext cx="19812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spcBef>
                <a:spcPct val="50000"/>
              </a:spcBef>
              <a:buClr>
                <a:srgbClr val="000000"/>
              </a:buClr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x=100g</a:t>
            </a:r>
            <a:endParaRPr lang="en-US" altLang="zh-CN" sz="40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build="p"/>
      <p:bldP spid="5191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0149" name="对象 390148"/>
          <p:cNvGraphicFramePr/>
          <p:nvPr/>
        </p:nvGraphicFramePr>
        <p:xfrm>
          <a:off x="2535238" y="1447800"/>
          <a:ext cx="635952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184400" imgH="508000" progId="Equation.3">
                  <p:embed/>
                </p:oleObj>
              </mc:Choice>
              <mc:Fallback>
                <p:oleObj name="" r:id="rId1" imgW="2184400" imgH="508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5238" y="1447800"/>
                        <a:ext cx="6359525" cy="163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0" name="对象 390149"/>
          <p:cNvGraphicFramePr/>
          <p:nvPr/>
        </p:nvGraphicFramePr>
        <p:xfrm>
          <a:off x="2381250" y="3124200"/>
          <a:ext cx="5557838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967865" imgH="482600" progId="Equation.3">
                  <p:embed/>
                </p:oleObj>
              </mc:Choice>
              <mc:Fallback>
                <p:oleObj name="" r:id="rId3" imgW="1967865" imgH="482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1250" y="3124200"/>
                        <a:ext cx="5557838" cy="1436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1" name="对象 390150"/>
          <p:cNvGraphicFramePr/>
          <p:nvPr/>
        </p:nvGraphicFramePr>
        <p:xfrm>
          <a:off x="2286000" y="4724400"/>
          <a:ext cx="8008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008630" imgH="584200" progId="Equation.3">
                  <p:embed/>
                </p:oleObj>
              </mc:Choice>
              <mc:Fallback>
                <p:oleObj name="" r:id="rId5" imgW="3008630" imgH="584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8008938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2" name="矩形 390151" descr="Rectangle: Click to edit Master text styles&#13;&#10;Second level&#13;&#10;Third level&#13;&#10;Fourth level&#13;&#10;Fifth level"/>
          <p:cNvSpPr/>
          <p:nvPr/>
        </p:nvSpPr>
        <p:spPr>
          <a:xfrm>
            <a:off x="2286000" y="533400"/>
            <a:ext cx="23622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40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: 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(1) </a:t>
            </a:r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3220" name="矩形 393219"/>
          <p:cNvSpPr/>
          <p:nvPr/>
        </p:nvSpPr>
        <p:spPr>
          <a:xfrm>
            <a:off x="2133600" y="547688"/>
            <a:ext cx="77470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3222" name="对象 393221"/>
          <p:cNvGraphicFramePr/>
          <p:nvPr/>
        </p:nvGraphicFramePr>
        <p:xfrm>
          <a:off x="1962150" y="1447800"/>
          <a:ext cx="855027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921000" imgH="457200" progId="Equation.3">
                  <p:embed/>
                </p:oleObj>
              </mc:Choice>
              <mc:Fallback>
                <p:oleObj name="" r:id="rId1" imgW="29210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2150" y="1447800"/>
                        <a:ext cx="8550275" cy="146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3" name="文本框 393222"/>
          <p:cNvSpPr txBox="1"/>
          <p:nvPr/>
        </p:nvSpPr>
        <p:spPr>
          <a:xfrm>
            <a:off x="2136776" y="3470275"/>
            <a:ext cx="77470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3224" name="对象 393223"/>
          <p:cNvGraphicFramePr/>
          <p:nvPr/>
        </p:nvGraphicFramePr>
        <p:xfrm>
          <a:off x="1825625" y="4267200"/>
          <a:ext cx="86169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755900" imgH="457200" progId="Equation.3">
                  <p:embed/>
                </p:oleObj>
              </mc:Choice>
              <mc:Fallback>
                <p:oleObj name="" r:id="rId3" imgW="27559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5625" y="4267200"/>
                        <a:ext cx="8616950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42" name="矩形 471041"/>
          <p:cNvSpPr/>
          <p:nvPr/>
        </p:nvSpPr>
        <p:spPr>
          <a:xfrm>
            <a:off x="2133600" y="393700"/>
            <a:ext cx="7848600" cy="2230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0000"/>
              </a:lnSpc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浓度均为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0. 1mol.L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①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NaCl②HAc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③ C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其蒸气压下降顺序是（             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71043" name="矩形 471042"/>
          <p:cNvSpPr/>
          <p:nvPr/>
        </p:nvSpPr>
        <p:spPr>
          <a:xfrm>
            <a:off x="4796473" y="1914525"/>
            <a:ext cx="2063115" cy="6457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dirty="0">
                <a:solidFill>
                  <a:srgbClr val="010000"/>
                </a:solidFill>
                <a:latin typeface="Times New Roman" panose="02020603050405020304" pitchFamily="18" charset="0"/>
                <a:ea typeface="仿宋_GB2312" pitchFamily="49" charset="-122"/>
              </a:rPr>
              <a:t>①</a:t>
            </a:r>
            <a:r>
              <a:rPr lang="en-US" altLang="zh-CN" sz="3600" b="1" dirty="0">
                <a:solidFill>
                  <a:srgbClr val="01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600" b="1" dirty="0">
                <a:solidFill>
                  <a:srgbClr val="010000"/>
                </a:solidFill>
                <a:latin typeface="Times New Roman" panose="02020603050405020304" pitchFamily="18" charset="0"/>
                <a:ea typeface="仿宋_GB2312" pitchFamily="49" charset="-122"/>
              </a:rPr>
              <a:t>②</a:t>
            </a:r>
            <a:r>
              <a:rPr lang="en-US" altLang="zh-CN" sz="3600" b="1" dirty="0">
                <a:solidFill>
                  <a:srgbClr val="010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600" b="1" dirty="0">
                <a:solidFill>
                  <a:srgbClr val="010000"/>
                </a:solidFill>
                <a:latin typeface="Times New Roman" panose="02020603050405020304" pitchFamily="18" charset="0"/>
                <a:ea typeface="仿宋_GB2312" pitchFamily="49" charset="-122"/>
              </a:rPr>
              <a:t>③</a:t>
            </a:r>
            <a:endParaRPr lang="en-US" altLang="zh-CN" sz="3600" b="1" dirty="0">
              <a:solidFill>
                <a:srgbClr val="01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262380" y="2945765"/>
            <a:ext cx="10630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根据溶液中的粒子数量，我是这么觉得的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0386" name="矩形 400385"/>
          <p:cNvSpPr/>
          <p:nvPr/>
        </p:nvSpPr>
        <p:spPr>
          <a:xfrm>
            <a:off x="2381250" y="381000"/>
            <a:ext cx="440055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44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沸点升高的应用</a:t>
            </a:r>
            <a:endParaRPr lang="zh-CN" altLang="en-US" sz="4400" b="1" dirty="0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00387" name="矩形 400386"/>
          <p:cNvSpPr/>
          <p:nvPr/>
        </p:nvSpPr>
        <p:spPr>
          <a:xfrm>
            <a:off x="2584450" y="1295400"/>
            <a:ext cx="413766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40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40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itchFamily="2" charset="-122"/>
              </a:rPr>
              <a:t>计算溶液的沸点</a:t>
            </a:r>
            <a:endParaRPr lang="zh-CN" altLang="en-US" sz="4000" b="1" dirty="0">
              <a:solidFill>
                <a:srgbClr val="3333FF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00388" name="矩形 400387"/>
          <p:cNvSpPr/>
          <p:nvPr/>
        </p:nvSpPr>
        <p:spPr>
          <a:xfrm>
            <a:off x="2051050" y="2133600"/>
            <a:ext cx="8105140" cy="12979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E83B0C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E83B0C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r>
              <a:rPr lang="en-US" altLang="zh-CN" sz="3600">
                <a:solidFill>
                  <a:srgbClr val="3366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1000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克水中溶解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36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克尿素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计算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此溶液的沸点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00389" name="矩形 400388"/>
          <p:cNvSpPr/>
          <p:nvPr/>
        </p:nvSpPr>
        <p:spPr>
          <a:xfrm>
            <a:off x="2362200" y="3733800"/>
            <a:ext cx="990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00390" name="对象 400389"/>
          <p:cNvGraphicFramePr/>
          <p:nvPr/>
        </p:nvGraphicFramePr>
        <p:xfrm>
          <a:off x="3446463" y="3581400"/>
          <a:ext cx="606107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967865" imgH="393700" progId="Equation.3">
                  <p:embed/>
                </p:oleObj>
              </mc:Choice>
              <mc:Fallback>
                <p:oleObj name="" r:id="rId1" imgW="1967865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6463" y="3581400"/>
                        <a:ext cx="6061075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1" name="对象 400390"/>
          <p:cNvGraphicFramePr/>
          <p:nvPr/>
        </p:nvGraphicFramePr>
        <p:xfrm>
          <a:off x="3140075" y="5021263"/>
          <a:ext cx="60467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800225" imgH="177800" progId="Equation.3">
                  <p:embed/>
                </p:oleObj>
              </mc:Choice>
              <mc:Fallback>
                <p:oleObj name="" r:id="rId3" imgW="1800225" imgH="177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0075" y="5021263"/>
                        <a:ext cx="6046788" cy="617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57730" y="5831205"/>
            <a:ext cx="8187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再加上原本的</a:t>
            </a:r>
            <a:r>
              <a:rPr lang="en-US" altLang="zh-CN"/>
              <a:t>373.15</a:t>
            </a:r>
            <a:r>
              <a:rPr lang="zh-CN" altLang="en-US"/>
              <a:t>就好了，记住单位是</a:t>
            </a:r>
            <a:r>
              <a:rPr lang="en-US" altLang="zh-CN"/>
              <a:t>KG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/>
      <p:bldP spid="400388" grpId="0"/>
      <p:bldP spid="4003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1410" name="矩形 401409"/>
          <p:cNvSpPr/>
          <p:nvPr/>
        </p:nvSpPr>
        <p:spPr>
          <a:xfrm>
            <a:off x="2286000" y="441325"/>
            <a:ext cx="732790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itchFamily="2" charset="-122"/>
              </a:rPr>
              <a:t>2. </a:t>
            </a:r>
            <a:r>
              <a:rPr lang="zh-CN" altLang="en-US" sz="4000" b="1" dirty="0">
                <a:solidFill>
                  <a:srgbClr val="3333FF"/>
                </a:solidFill>
                <a:latin typeface="Times New Roman" panose="02020603050405020304" pitchFamily="18" charset="0"/>
                <a:ea typeface="华文新魏" pitchFamily="2" charset="-122"/>
              </a:rPr>
              <a:t>测定难挥发非电解质的分子量</a:t>
            </a:r>
            <a:endParaRPr lang="zh-CN" altLang="en-US" sz="4000" b="1" dirty="0">
              <a:solidFill>
                <a:srgbClr val="3333FF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01412" name="矩形 401411"/>
          <p:cNvSpPr/>
          <p:nvPr/>
        </p:nvSpPr>
        <p:spPr>
          <a:xfrm>
            <a:off x="2135188" y="1557338"/>
            <a:ext cx="7924800" cy="2943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0000"/>
              </a:lnSpc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>
                <a:solidFill>
                  <a:srgbClr val="E6340E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烟草的主要成分尼古丁的实验式为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7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，今将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0.496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克尼古丁溶于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克水中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溶液在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100KPa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条件下， 沸点为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100.157 ℃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，求尼古丁的分子式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3938" name="矩形 423937"/>
          <p:cNvSpPr/>
          <p:nvPr/>
        </p:nvSpPr>
        <p:spPr>
          <a:xfrm>
            <a:off x="1867059" y="647700"/>
            <a:ext cx="94742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ctr">
              <a:buClr>
                <a:srgbClr val="000000"/>
              </a:buClr>
            </a:pPr>
            <a:r>
              <a:rPr lang="zh-CN" altLang="en-US" sz="40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en-US" altLang="zh-CN" sz="400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endParaRPr lang="en-US" altLang="zh-CN" sz="400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423939" name="对象 423938"/>
          <p:cNvGraphicFramePr/>
          <p:nvPr/>
        </p:nvGraphicFramePr>
        <p:xfrm>
          <a:off x="2711450" y="841375"/>
          <a:ext cx="76327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324100" imgH="889000" progId="Equation.3">
                  <p:embed/>
                </p:oleObj>
              </mc:Choice>
              <mc:Fallback>
                <p:oleObj name="" r:id="rId1" imgW="2324100" imgH="889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1450" y="841375"/>
                        <a:ext cx="7632700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0" name="对象 423939"/>
          <p:cNvGraphicFramePr/>
          <p:nvPr/>
        </p:nvGraphicFramePr>
        <p:xfrm>
          <a:off x="3276600" y="3719513"/>
          <a:ext cx="624840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320165" imgH="939165" progId="Equation.3">
                  <p:embed/>
                </p:oleObj>
              </mc:Choice>
              <mc:Fallback>
                <p:oleObj name="" r:id="rId3" imgW="1320165" imgH="9391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3719513"/>
                        <a:ext cx="6248400" cy="245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矩形 403457"/>
          <p:cNvSpPr/>
          <p:nvPr/>
        </p:nvSpPr>
        <p:spPr>
          <a:xfrm>
            <a:off x="2305050" y="381000"/>
            <a:ext cx="426720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40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凝固点下降的应用</a:t>
            </a:r>
            <a:endParaRPr lang="zh-CN" altLang="en-US" sz="4000" b="1" dirty="0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403459" name="矩形 403458"/>
          <p:cNvSpPr/>
          <p:nvPr/>
        </p:nvSpPr>
        <p:spPr>
          <a:xfrm>
            <a:off x="2208213" y="1295400"/>
            <a:ext cx="7545387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解释植物的抗旱性与耐寒性等现象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计算溶液的凝固点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3.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测定难挥发非电解质的摩尔质量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03462" name="文本框 403461"/>
          <p:cNvSpPr txBox="1"/>
          <p:nvPr/>
        </p:nvSpPr>
        <p:spPr>
          <a:xfrm>
            <a:off x="3581400" y="4191000"/>
            <a:ext cx="5715000" cy="3663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>
              <a:buClr>
                <a:srgbClr val="000000"/>
              </a:buClr>
            </a:pPr>
            <a:endParaRPr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3463" name="矩形 403462"/>
          <p:cNvSpPr/>
          <p:nvPr/>
        </p:nvSpPr>
        <p:spPr>
          <a:xfrm>
            <a:off x="2209800" y="4038600"/>
            <a:ext cx="7848600" cy="2065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5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将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2.76g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甘油溶于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200g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水中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测得溶液的凝固点下降了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0.279 ℃,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计算甘油的摩尔质量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59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59">
                                            <p:txEl>
                                              <p:charRg st="2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  <p:bldP spid="403462" grpId="0"/>
      <p:bldP spid="40346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2607</Words>
  <Application>WPS 演示</Application>
  <PresentationFormat>宽屏</PresentationFormat>
  <Paragraphs>285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27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华文新魏</vt:lpstr>
      <vt:lpstr>Tahoma</vt:lpstr>
      <vt:lpstr>仿宋_GB2312</vt:lpstr>
      <vt:lpstr>Symbol</vt:lpstr>
      <vt:lpstr>楷体_GB2312</vt:lpstr>
      <vt:lpstr>PMingLiU</vt:lpstr>
      <vt:lpstr>黑体</vt:lpstr>
      <vt:lpstr>Calibri Light</vt:lpstr>
      <vt:lpstr>Calibri</vt:lpstr>
      <vt:lpstr>微软雅黑</vt:lpstr>
      <vt:lpstr>仿宋</vt:lpstr>
      <vt:lpstr>新宋体</vt:lpstr>
      <vt:lpstr>MingLiU-ExtB</vt:lpstr>
      <vt:lpstr>Office 主题</vt:lpstr>
      <vt:lpstr>Equation.3</vt:lpstr>
      <vt:lpstr>Equation.3</vt:lpstr>
      <vt:lpstr>Equation.3</vt:lpstr>
      <vt:lpstr>ChemDraw.Document.4.5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第一单元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2.溶胶的聚沉 </vt:lpstr>
      <vt:lpstr>Chap.1  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三星</dc:creator>
  <cp:lastModifiedBy>三星</cp:lastModifiedBy>
  <cp:revision>2</cp:revision>
  <dcterms:created xsi:type="dcterms:W3CDTF">2016-11-14T12:26:00Z</dcterms:created>
  <dcterms:modified xsi:type="dcterms:W3CDTF">2016-11-14T12:48:41Z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