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 Libai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22209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slow">
    <p:split orient="vert" dir="in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G:/&#21270;&#23398;/2014--&#35838;&#20214;36&#27425;&#35838;/2011--&#26032;&#23398;&#26399;&#35838;&#20214;36&#27425;&#35838;/3&#21453;&#24212;&#36895;&#29575;&#21644;&#21270;&#23398;&#24179;&#34913;/http:/learn.bitsde.com/hep/abiochemistry/chap02/2-2/NH3.gif" TargetMode="External"/><Relationship Id="rId5" Type="http://schemas.openxmlformats.org/officeDocument/2006/relationships/image" Target="../media/image15.png"/><Relationship Id="rId4" Type="http://schemas.openxmlformats.org/officeDocument/2006/relationships/image" Target="G:/&#21270;&#23398;/2014--&#35838;&#20214;36&#27425;&#35838;/2011--&#26032;&#23398;&#26399;&#35838;&#20214;36&#27425;&#35838;/3&#21453;&#24212;&#36895;&#29575;&#21644;&#21270;&#23398;&#24179;&#34913;/http:/learn.bitsde.com/hep/abiochemistry/chap02/2-2/H2.gif" TargetMode="External"/><Relationship Id="rId3" Type="http://schemas.openxmlformats.org/officeDocument/2006/relationships/image" Target="../media/image14.png"/><Relationship Id="rId2" Type="http://schemas.openxmlformats.org/officeDocument/2006/relationships/image" Target="G:/&#21270;&#23398;/2014--&#35838;&#20214;36&#27425;&#35838;/2011--&#26032;&#23398;&#26399;&#35838;&#20214;36&#27425;&#35838;/3&#21453;&#24212;&#36895;&#29575;&#21644;&#21270;&#23398;&#24179;&#34913;/http:/learn.bitsde.com/hep/abiochemistry/chap02/2-2/N2.gif" TargetMode="Externa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2.xml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3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第三单元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>
          <a:xfrm>
            <a:off x="1524000" y="210186"/>
            <a:ext cx="8382000" cy="659130"/>
          </a:xfrm>
        </p:spPr>
        <p:txBody>
          <a:bodyPr anchor="ctr">
            <a:spAutoFit/>
          </a:bodyPr>
          <a:p>
            <a:r>
              <a:rPr lang="zh-CN" altLang="en-US" sz="40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五、标准平衡常数与</a:t>
            </a:r>
            <a:r>
              <a:rPr lang="en-US" altLang="zh-CN" sz="4000" b="1" dirty="0" err="1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4000" b="1" baseline="-25000" dirty="0" err="1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4000" b="1" dirty="0" err="1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4000" b="1" baseline="-25000" dirty="0" err="1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4000" b="1" baseline="30000" dirty="0" err="1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4000" b="1" baseline="3000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的关系</a:t>
            </a:r>
            <a:r>
              <a:rPr lang="zh-CN" altLang="en-US" sz="3200" dirty="0">
                <a:solidFill>
                  <a:schemeClr val="tx1"/>
                </a:solidFill>
                <a:ea typeface="仿宋_GB2312" pitchFamily="49" charset="-122"/>
              </a:rPr>
              <a:t> </a:t>
            </a:r>
            <a:endParaRPr lang="zh-CN" altLang="en-US" sz="3200">
              <a:solidFill>
                <a:schemeClr val="tx1"/>
              </a:solidFill>
              <a:ea typeface="仿宋_GB2312" pitchFamily="49" charset="-122"/>
            </a:endParaRPr>
          </a:p>
        </p:txBody>
      </p:sp>
      <p:graphicFrame>
        <p:nvGraphicFramePr>
          <p:cNvPr id="66591" name="对象 66590"/>
          <p:cNvGraphicFramePr/>
          <p:nvPr/>
        </p:nvGraphicFramePr>
        <p:xfrm>
          <a:off x="2279650" y="1196975"/>
          <a:ext cx="7486015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4772660" imgH="345440" progId="ChemDraw.Document.6.0">
                  <p:embed/>
                </p:oleObj>
              </mc:Choice>
              <mc:Fallback>
                <p:oleObj name="" r:id="rId1" imgW="4772660" imgH="345440" progId="ChemDraw.Document.6.0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E4F97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9650" y="1196975"/>
                        <a:ext cx="7486015" cy="649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2" name="文本框 66591"/>
          <p:cNvSpPr txBox="1"/>
          <p:nvPr/>
        </p:nvSpPr>
        <p:spPr>
          <a:xfrm>
            <a:off x="2279650" y="1916430"/>
            <a:ext cx="4850130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van’t Hoff </a:t>
            </a:r>
            <a:r>
              <a:rPr lang="zh-CN" altLang="en-US" sz="36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等温式</a:t>
            </a:r>
            <a:endParaRPr lang="zh-CN" altLang="en-US" sz="3600" b="1" dirty="0">
              <a:solidFill>
                <a:schemeClr val="accent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3107" name="矩形 303106"/>
          <p:cNvSpPr/>
          <p:nvPr/>
        </p:nvSpPr>
        <p:spPr>
          <a:xfrm>
            <a:off x="7731125" y="1844675"/>
            <a:ext cx="293751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考点重点难点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17" name="对象 16"/>
          <p:cNvGraphicFramePr/>
          <p:nvPr/>
        </p:nvGraphicFramePr>
        <p:xfrm>
          <a:off x="1612900" y="2397125"/>
          <a:ext cx="855726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3048000" imgH="444500" progId="Equation.KSEE3">
                  <p:embed/>
                </p:oleObj>
              </mc:Choice>
              <mc:Fallback>
                <p:oleObj name="" r:id="rId3" imgW="3048000" imgH="444500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2900" y="2397125"/>
                        <a:ext cx="8557260" cy="1236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2368550" y="3754755"/>
          <a:ext cx="362458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168400" imgH="254000" progId="Equation.KSEE3">
                  <p:embed/>
                </p:oleObj>
              </mc:Choice>
              <mc:Fallback>
                <p:oleObj name="" r:id="rId5" imgW="1168400" imgH="25400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8550" y="3754755"/>
                        <a:ext cx="3624580" cy="61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584835" y="4368165"/>
          <a:ext cx="5626100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227195" imgH="722630" progId="Equation.KSEE3">
                  <p:embed/>
                </p:oleObj>
              </mc:Choice>
              <mc:Fallback>
                <p:oleObj name="" r:id="rId7" imgW="4227195" imgH="72263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835" y="4368165"/>
                        <a:ext cx="5626100" cy="628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52705" y="5113655"/>
          <a:ext cx="11677650" cy="124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5753735" imgH="1087755" progId="Equation.KSEE3">
                  <p:embed/>
                </p:oleObj>
              </mc:Choice>
              <mc:Fallback>
                <p:oleObj name="" r:id="rId9" imgW="5753735" imgH="1087755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05" y="5113655"/>
                        <a:ext cx="11677650" cy="124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92" grpId="0"/>
      <p:bldP spid="303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70" name="矩形 275469"/>
          <p:cNvSpPr/>
          <p:nvPr/>
        </p:nvSpPr>
        <p:spPr>
          <a:xfrm>
            <a:off x="1981200" y="838200"/>
            <a:ext cx="8435975" cy="44786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例 </a:t>
            </a:r>
            <a:r>
              <a:rPr lang="zh-CN" altLang="en-US" sz="3600" b="1" dirty="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已知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反应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CaCO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(s)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CaO(s)+CO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(g)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在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298K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时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=130.86KJ·mol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，求：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①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该反应在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298K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标准状态时的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若温度不变，当平衡体系中各组分的分压由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100KPa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降到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100×10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-4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KPa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时，该反应能否正向自发进行。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43" name="文本框 317442"/>
          <p:cNvSpPr txBox="1"/>
          <p:nvPr/>
        </p:nvSpPr>
        <p:spPr>
          <a:xfrm>
            <a:off x="1905000" y="457200"/>
            <a:ext cx="7696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2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Wingdings" panose="05000000000000000000" pitchFamily="2" charset="2"/>
              </a:rPr>
              <a:t>①</a:t>
            </a:r>
            <a:r>
              <a:rPr lang="en-US" altLang="zh-CN" sz="3200" b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200" b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200" b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 b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200" b="1" baseline="30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zh-CN" altLang="en-US" sz="32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2.303RTlgK</a:t>
            </a:r>
            <a:r>
              <a:rPr lang="en-US" altLang="zh-CN" sz="3200" b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endParaRPr lang="en-US" altLang="zh-CN" sz="3200" b="1">
              <a:solidFill>
                <a:srgbClr val="E4F97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4" name="文本框 317443"/>
          <p:cNvSpPr txBox="1"/>
          <p:nvPr/>
        </p:nvSpPr>
        <p:spPr>
          <a:xfrm>
            <a:off x="177165" y="1036320"/>
            <a:ext cx="1221867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dirty="0" err="1">
                <a:latin typeface="华文新魏" pitchFamily="2" charset="-122"/>
                <a:ea typeface="华文新魏" pitchFamily="2" charset="-122"/>
              </a:rPr>
              <a:t>lgK</a:t>
            </a:r>
            <a:r>
              <a:rPr lang="en-US" altLang="zh-CN" sz="32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=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130.86KJ·mol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/2.303×8.314J·mol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·K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× 10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-3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×298K=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22.93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5" name="矩形 317444"/>
          <p:cNvSpPr/>
          <p:nvPr/>
        </p:nvSpPr>
        <p:spPr>
          <a:xfrm>
            <a:off x="1822450" y="2372995"/>
            <a:ext cx="43434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=1.175 ×10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-23</a:t>
            </a:r>
            <a:endParaRPr lang="en-US" altLang="zh-CN" sz="3200" b="1" baseline="30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6" name="矩形 317445"/>
          <p:cNvSpPr/>
          <p:nvPr/>
        </p:nvSpPr>
        <p:spPr>
          <a:xfrm>
            <a:off x="1905000" y="3886200"/>
            <a:ext cx="8763000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当平衡压力改变时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10000"/>
              </a:lnSpc>
            </a:pP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Q=P(CO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)/P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=100×10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-4 </a:t>
            </a:r>
            <a:r>
              <a:rPr lang="en-US" altLang="zh-CN" sz="3200" b="1" dirty="0" err="1">
                <a:latin typeface="华文新魏" pitchFamily="2" charset="-122"/>
                <a:ea typeface="华文新魏" pitchFamily="2" charset="-122"/>
              </a:rPr>
              <a:t>kPa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/ 100kPa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  <a:p>
            <a:pPr lvl="0"/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   =1.0×10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-4</a:t>
            </a:r>
            <a:r>
              <a:rPr lang="zh-CN" altLang="en-US" sz="3200" b="1">
                <a:latin typeface="华文新魏" pitchFamily="2" charset="-122"/>
                <a:ea typeface="华文新魏" pitchFamily="2" charset="-122"/>
              </a:rPr>
              <a:t>＞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,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3200" b="1" dirty="0" err="1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32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2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2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200" b="1" baseline="-25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＞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0,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反应不能正向自发进行。</a:t>
            </a:r>
            <a:endParaRPr lang="zh-CN" altLang="en-US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4" grpId="0"/>
      <p:bldP spid="317445" grpId="0"/>
      <p:bldP spid="3174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3" name="文本框 322562"/>
          <p:cNvSpPr txBox="1"/>
          <p:nvPr/>
        </p:nvSpPr>
        <p:spPr>
          <a:xfrm flipH="1">
            <a:off x="2209800" y="3124200"/>
            <a:ext cx="7747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600" b="1">
                <a:solidFill>
                  <a:srgbClr val="E4F979"/>
                </a:solidFill>
                <a:latin typeface="Tahoma" panose="020B0604030504040204" pitchFamily="34" charset="0"/>
                <a:ea typeface="华文新魏" pitchFamily="2" charset="-122"/>
              </a:rPr>
              <a:t>解</a:t>
            </a:r>
            <a:endParaRPr lang="zh-CN" altLang="en-US" sz="3600" b="1">
              <a:solidFill>
                <a:srgbClr val="E4F979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22565" name="矩形 322564"/>
          <p:cNvSpPr/>
          <p:nvPr/>
        </p:nvSpPr>
        <p:spPr>
          <a:xfrm>
            <a:off x="1221105" y="5019040"/>
            <a:ext cx="6142355" cy="640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=1.8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×10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J·mol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200" b="1" baseline="30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2566" name="文本框 322565"/>
          <p:cNvSpPr txBox="1"/>
          <p:nvPr/>
        </p:nvSpPr>
        <p:spPr>
          <a:xfrm>
            <a:off x="2057400" y="685800"/>
            <a:ext cx="8305800" cy="207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反应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C(s)+CO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=2CO(g)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940K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=0.5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1040K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=4.6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，试计算（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）反应的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与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；（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）温度升至 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1052K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时的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387350" y="2848610"/>
          <a:ext cx="9640570" cy="217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796530" imgH="1821180" progId="Equation.KSEE3">
                  <p:embed/>
                </p:oleObj>
              </mc:Choice>
              <mc:Fallback>
                <p:oleObj name="" r:id="rId1" imgW="7796530" imgH="182118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2848610"/>
                        <a:ext cx="9640570" cy="217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/>
      <p:bldP spid="3225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7" name="文本框 323586"/>
          <p:cNvSpPr txBox="1"/>
          <p:nvPr/>
        </p:nvSpPr>
        <p:spPr>
          <a:xfrm>
            <a:off x="1411605" y="3994150"/>
            <a:ext cx="13315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3588" name="矩形 323587"/>
          <p:cNvSpPr/>
          <p:nvPr/>
        </p:nvSpPr>
        <p:spPr>
          <a:xfrm>
            <a:off x="2895600" y="5410200"/>
            <a:ext cx="2133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=6.0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23590" name="矩形 323589"/>
          <p:cNvSpPr/>
          <p:nvPr/>
        </p:nvSpPr>
        <p:spPr>
          <a:xfrm>
            <a:off x="2743200" y="2514600"/>
            <a:ext cx="456501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=186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J·K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.mol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200" b="1" baseline="30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2087880" y="433070"/>
          <a:ext cx="6682740" cy="181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052820" imgH="1242695" progId="Equation.KSEE3">
                  <p:embed/>
                </p:oleObj>
              </mc:Choice>
              <mc:Fallback>
                <p:oleObj name="" r:id="rId1" imgW="6052820" imgH="124269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7880" y="433070"/>
                        <a:ext cx="6682740" cy="181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-4441190" y="2460625"/>
          <a:ext cx="20206335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467475" imgH="1214755" progId="Equation.KSEE3">
                  <p:embed/>
                </p:oleObj>
              </mc:Choice>
              <mc:Fallback>
                <p:oleObj name="" r:id="rId3" imgW="6467475" imgH="121475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441190" y="2460625"/>
                        <a:ext cx="20206335" cy="352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  <p:bldP spid="323588" grpId="0"/>
      <p:bldP spid="3235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文本框 303105"/>
          <p:cNvSpPr txBox="1"/>
          <p:nvPr/>
        </p:nvSpPr>
        <p:spPr>
          <a:xfrm>
            <a:off x="1635760" y="-140335"/>
            <a:ext cx="7859395" cy="10398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endParaRPr lang="en-US" altLang="zh-CN" sz="3200" b="1">
              <a:solidFill>
                <a:srgbClr val="E4F97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反应H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O(g) + CO(g) ＝H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(g) ＋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          CO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(g)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673K时的平衡常数。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3600" b="1">
                <a:latin typeface="华文新魏" pitchFamily="2" charset="-122"/>
                <a:ea typeface="华文新魏" pitchFamily="2" charset="-122"/>
              </a:rPr>
              <a:t>(2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) 若CO和H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O的起始浓度分别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2mol. 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CO(g)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673K时的最大转化率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3600" b="1">
                <a:latin typeface="华文新魏" pitchFamily="2" charset="-122"/>
                <a:ea typeface="华文新魏" pitchFamily="2" charset="-122"/>
              </a:rPr>
              <a:t>(3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) 当H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O的起始浓度变为4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mol.L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,CO 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           的最大转化率为多少？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30" name="文本框 304129"/>
          <p:cNvSpPr txBox="1"/>
          <p:nvPr/>
        </p:nvSpPr>
        <p:spPr>
          <a:xfrm>
            <a:off x="1524000" y="685800"/>
            <a:ext cx="8915400" cy="763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2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zh-CN" altLang="zh-CN" sz="3200" b="1" dirty="0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</a:rPr>
              <a:t>：  </a:t>
            </a:r>
            <a:r>
              <a:rPr lang="zh-CN" altLang="zh-CN" sz="3200" b="1" dirty="0">
                <a:latin typeface="华文新魏" pitchFamily="2" charset="-122"/>
                <a:ea typeface="华文新魏" pitchFamily="2" charset="-122"/>
              </a:rPr>
              <a:t>(1)         CO(g) ＋H</a:t>
            </a:r>
            <a:r>
              <a:rPr lang="zh-CN" altLang="zh-CN" sz="32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200" b="1" dirty="0">
                <a:latin typeface="华文新魏" pitchFamily="2" charset="-122"/>
                <a:ea typeface="华文新魏" pitchFamily="2" charset="-122"/>
              </a:rPr>
              <a:t>O(g) ＝H</a:t>
            </a:r>
            <a:r>
              <a:rPr lang="zh-CN" altLang="zh-CN" sz="32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200" b="1" dirty="0">
                <a:latin typeface="华文新魏" pitchFamily="2" charset="-122"/>
                <a:ea typeface="华文新魏" pitchFamily="2" charset="-122"/>
              </a:rPr>
              <a:t>(g) ＋ CO</a:t>
            </a:r>
            <a:r>
              <a:rPr lang="zh-CN" altLang="zh-CN" sz="32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200" b="1" dirty="0">
                <a:latin typeface="华文新魏" pitchFamily="2" charset="-122"/>
                <a:ea typeface="华文新魏" pitchFamily="2" charset="-122"/>
              </a:rPr>
              <a:t>(g)</a:t>
            </a:r>
            <a:endParaRPr lang="zh-CN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2800" b="1" i="1" baseline="-25000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</a:t>
            </a:r>
            <a:r>
              <a:rPr lang="en-US" altLang="en-US" sz="2800" b="1" i="1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2800" b="1" i="1" baseline="-25000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2800" b="1" i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28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28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/kJ·mol</a:t>
            </a:r>
            <a:r>
              <a:rPr lang="en-US" altLang="en-US" sz="28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    </a:t>
            </a:r>
            <a:r>
              <a:rPr lang="en-US" altLang="en-US" sz="28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-110.52      -241.82         0            -393.5</a:t>
            </a:r>
            <a:endParaRPr lang="en-US" altLang="en-US" sz="28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en-US" b="1" i="1" baseline="-25000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b="1" i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/J·mol</a:t>
            </a:r>
            <a:r>
              <a:rPr lang="en-US" altLang="en-US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zh-CN" altLang="zh-CN" sz="3200" b="1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3200" b="1" dirty="0">
                <a:latin typeface="华文新魏" pitchFamily="2" charset="-122"/>
                <a:ea typeface="华文新魏" pitchFamily="2" charset="-122"/>
              </a:rPr>
              <a:t>197.56     188.72    130.57    213.64</a:t>
            </a:r>
            <a:endParaRPr lang="zh-CN" altLang="zh-CN" sz="32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3600" b="1" i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3600" b="1" i="1" baseline="-25000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i="1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i="1" baseline="-25000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=  41.16 kJ·mol</a:t>
            </a:r>
            <a:r>
              <a:rPr lang="en-US" altLang="en-US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,      </a:t>
            </a:r>
            <a:endParaRPr lang="en-US" altLang="en-US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</a:t>
            </a:r>
            <a:r>
              <a:rPr lang="en-US" altLang="en-US" sz="3600" b="1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rS</a:t>
            </a:r>
            <a:r>
              <a:rPr lang="en-US" altLang="en-US" sz="3600" b="1" baseline="-25000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= - 42.07 J·mol</a:t>
            </a:r>
            <a:r>
              <a:rPr lang="en-US" altLang="en-US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endParaRPr lang="en-US" altLang="en-US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</a:t>
            </a:r>
            <a:endParaRPr lang="en-US" altLang="zh-CN" sz="32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0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0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charRg st="4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0">
                                            <p:txEl>
                                              <p:charRg st="4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0">
                                            <p:txEl>
                                              <p:charRg st="4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0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0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charRg st="17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0">
                                            <p:txEl>
                                              <p:charRg st="17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0">
                                            <p:txEl>
                                              <p:charRg st="17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char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0">
                                            <p:txEl>
                                              <p:char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0">
                                            <p:txEl>
                                              <p:char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charRg st="24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0">
                                            <p:txEl>
                                              <p:charRg st="24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4130">
                                            <p:txEl>
                                              <p:charRg st="24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250" name="矩形 309249"/>
          <p:cNvSpPr/>
          <p:nvPr/>
        </p:nvSpPr>
        <p:spPr>
          <a:xfrm>
            <a:off x="1905000" y="762000"/>
            <a:ext cx="8382000" cy="2491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en-US" sz="3600" b="1" i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rG</a:t>
            </a:r>
            <a:r>
              <a:rPr lang="en-US" altLang="en-US" sz="3600" b="1" i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＝ </a:t>
            </a:r>
            <a:r>
              <a:rPr lang="en-US" altLang="en-US" sz="3600" b="1" i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rH</a:t>
            </a:r>
            <a:r>
              <a:rPr lang="en-US" altLang="en-US" sz="3600" b="1" i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3600" b="1" i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 T </a:t>
            </a:r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rS</a:t>
            </a:r>
            <a:r>
              <a:rPr lang="en-US" altLang="en-US" sz="3600" b="1" i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en-US" sz="3600" b="1" i="1" baseline="30000">
              <a:solidFill>
                <a:srgbClr val="E4F979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i="1" baseline="30000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          </a:t>
            </a:r>
            <a:r>
              <a:rPr lang="en-US" altLang="en-US" sz="3600" b="1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= 41.16 -673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 (-42.07)/1000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   = -12.85 kJ·mol</a:t>
            </a:r>
            <a:r>
              <a:rPr lang="en-US" altLang="en-US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 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9251" name="矩形 309250"/>
          <p:cNvSpPr/>
          <p:nvPr/>
        </p:nvSpPr>
        <p:spPr>
          <a:xfrm>
            <a:off x="2133600" y="2895600"/>
            <a:ext cx="76962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i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rG</a:t>
            </a:r>
            <a:r>
              <a:rPr lang="en-US" altLang="en-US" sz="3600" b="1" i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＝  -</a:t>
            </a:r>
            <a:r>
              <a:rPr lang="en-US" altLang="en-US" sz="3600" b="1" i="1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RTlnK</a:t>
            </a:r>
            <a:r>
              <a:rPr lang="en-US" altLang="en-US" sz="3600" b="1" i="1" baseline="-25000" dirty="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T</a:t>
            </a:r>
            <a:r>
              <a:rPr lang="en-US" altLang="en-US" sz="3600" b="1" i="1" baseline="-25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3600" b="1" i="1" baseline="30000">
              <a:solidFill>
                <a:srgbClr val="E4F979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9252" name="矩形 309251"/>
          <p:cNvSpPr/>
          <p:nvPr/>
        </p:nvSpPr>
        <p:spPr>
          <a:xfrm>
            <a:off x="2209800" y="3810000"/>
            <a:ext cx="7620000" cy="1249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ln</a:t>
            </a:r>
            <a:r>
              <a:rPr lang="en-US" altLang="en-US" sz="3600" b="1" i="1" dirty="0" err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sz="3600" b="1" i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= 12.85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 1000 /8.314  673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6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= 2.297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9253" name="矩形 309252"/>
          <p:cNvSpPr/>
          <p:nvPr/>
        </p:nvSpPr>
        <p:spPr>
          <a:xfrm>
            <a:off x="2286000" y="5334000"/>
            <a:ext cx="21824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i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sz="3600" b="1" i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= 9.94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  <p:bldP spid="309252" grpId="0"/>
      <p:bldP spid="3092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4" name="文本框 305153"/>
          <p:cNvSpPr txBox="1"/>
          <p:nvPr/>
        </p:nvSpPr>
        <p:spPr>
          <a:xfrm>
            <a:off x="230505" y="685800"/>
            <a:ext cx="10436860" cy="1955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(2)        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CO(g) ＋H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O(g) ＝CO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(g) + 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(g) </a:t>
            </a:r>
            <a:endParaRPr lang="zh-CN" altLang="zh-CN" sz="36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开始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2.0      2.0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  0       0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平衡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2.0-x    2.0-x   x       x</a:t>
            </a:r>
            <a:r>
              <a:rPr lang="en-US" altLang="zh-CN" sz="3600" b="1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                                            </a:t>
            </a:r>
            <a:endParaRPr lang="en-US" altLang="zh-CN" sz="3600" b="1">
              <a:solidFill>
                <a:srgbClr val="010000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5157" name="矩形 305156"/>
          <p:cNvSpPr/>
          <p:nvPr/>
        </p:nvSpPr>
        <p:spPr>
          <a:xfrm>
            <a:off x="1965325" y="4411345"/>
            <a:ext cx="83820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i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 X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2-X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= 9.94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 10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5158" name="矩形 305157"/>
          <p:cNvSpPr/>
          <p:nvPr/>
        </p:nvSpPr>
        <p:spPr>
          <a:xfrm>
            <a:off x="1965325" y="3018790"/>
            <a:ext cx="6096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x = 1.52 mol 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5159" name="矩形 305158"/>
          <p:cNvSpPr/>
          <p:nvPr/>
        </p:nvSpPr>
        <p:spPr>
          <a:xfrm>
            <a:off x="1431925" y="5636895"/>
            <a:ext cx="8915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CO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的最大转化率为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1.52/2.0 100%</a:t>
            </a:r>
            <a:r>
              <a:rPr lang="en-US" altLang="zh-CN" sz="3600" b="1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= 76%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4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4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4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4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build="p"/>
      <p:bldP spid="305157" grpId="0"/>
      <p:bldP spid="305158" grpId="0"/>
      <p:bldP spid="3051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文本框 306177"/>
          <p:cNvSpPr txBox="1"/>
          <p:nvPr/>
        </p:nvSpPr>
        <p:spPr>
          <a:xfrm>
            <a:off x="1905000" y="436880"/>
            <a:ext cx="9872345" cy="1955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(3)        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CO(g) ＋H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O(g) ＝CO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(g) + H</a:t>
            </a:r>
            <a:r>
              <a:rPr lang="zh-CN" altLang="zh-CN" sz="36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(g) </a:t>
            </a:r>
            <a:endParaRPr lang="zh-CN" altLang="zh-CN" sz="36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开始 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2.0     4.0     0         0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平衡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2.0-y   4.0-y   y         y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6181" name="矩形 306180"/>
          <p:cNvSpPr/>
          <p:nvPr/>
        </p:nvSpPr>
        <p:spPr>
          <a:xfrm>
            <a:off x="2368550" y="4535805"/>
            <a:ext cx="85344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200" b="1" i="1" baseline="-25000">
                <a:latin typeface="华文新魏" pitchFamily="2" charset="-122"/>
                <a:ea typeface="华文新魏" pitchFamily="2" charset="-122"/>
              </a:rPr>
              <a:t>T </a:t>
            </a:r>
            <a:r>
              <a:rPr lang="en-US" altLang="en-US" sz="3600" b="1" i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200" b="1" i="1" baseline="-25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=   y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/[(2.0-y)(4.0-y)]=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9.94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 10, 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6182" name="矩形 306181"/>
          <p:cNvSpPr/>
          <p:nvPr/>
        </p:nvSpPr>
        <p:spPr>
          <a:xfrm>
            <a:off x="2133600" y="4038600"/>
            <a:ext cx="8001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y = 1.84 mol 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-1,  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06183" name="矩形 306182"/>
          <p:cNvSpPr/>
          <p:nvPr/>
        </p:nvSpPr>
        <p:spPr>
          <a:xfrm>
            <a:off x="1752600" y="5181600"/>
            <a:ext cx="8915400" cy="80454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CO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最大转化率为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: 1.84/2.0×100% = 92%</a:t>
            </a:r>
            <a:endParaRPr lang="en-US" altLang="zh-CN" sz="3600" b="1">
              <a:solidFill>
                <a:srgbClr val="FF0000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9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8">
                                            <p:txEl>
                                              <p:charRg st="9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8">
                                            <p:txEl>
                                              <p:charRg st="9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  <p:bldP spid="306181" grpId="0"/>
      <p:bldP spid="306182" grpId="0"/>
      <p:bldP spid="30618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37889"/>
          <p:cNvSpPr txBox="1"/>
          <p:nvPr/>
        </p:nvSpPr>
        <p:spPr>
          <a:xfrm>
            <a:off x="1703388" y="188913"/>
            <a:ext cx="8964612" cy="2042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【例题】在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2L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的密闭容器中，加入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1mol N</a:t>
            </a:r>
            <a:r>
              <a:rPr lang="en-US" altLang="zh-CN" sz="32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3mol H</a:t>
            </a:r>
            <a:r>
              <a:rPr lang="en-US" altLang="zh-CN" sz="32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，发生</a:t>
            </a:r>
            <a:r>
              <a:rPr lang="zh-CN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altLang="zh-CN" sz="32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 + 3H</a:t>
            </a:r>
            <a:r>
              <a:rPr lang="en-US" altLang="zh-CN" sz="32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= 2NH</a:t>
            </a:r>
            <a:r>
              <a:rPr lang="en-US" altLang="zh-CN" sz="32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2s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末时，测得容器中含有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0.4mol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NH</a:t>
            </a:r>
            <a:r>
              <a:rPr lang="en-US" altLang="zh-CN" sz="32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，求该反应的化学反应速率。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1" name="文本框 37890"/>
          <p:cNvSpPr txBox="1"/>
          <p:nvPr/>
        </p:nvSpPr>
        <p:spPr>
          <a:xfrm>
            <a:off x="3657600" y="2667000"/>
            <a:ext cx="586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N</a:t>
            </a:r>
            <a:r>
              <a:rPr lang="en-US" altLang="zh-CN" sz="24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2        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+ 3H</a:t>
            </a:r>
            <a:r>
              <a:rPr lang="en-US" altLang="zh-CN" sz="24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2           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=     2 NH</a:t>
            </a:r>
            <a:r>
              <a:rPr lang="en-US" altLang="zh-CN" sz="2400" b="1" baseline="-30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altLang="zh-CN" sz="2400" b="1" baseline="-30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892" name="文本框 37891"/>
          <p:cNvSpPr txBox="1"/>
          <p:nvPr/>
        </p:nvSpPr>
        <p:spPr>
          <a:xfrm>
            <a:off x="1524000" y="31242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起始浓度（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mol/L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0.5          1.5                   0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3" name="文本框 37892"/>
          <p:cNvSpPr txBox="1"/>
          <p:nvPr/>
        </p:nvSpPr>
        <p:spPr>
          <a:xfrm>
            <a:off x="1524000" y="3810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末浓度（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mol/L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4" name="文本框 37893"/>
          <p:cNvSpPr txBox="1"/>
          <p:nvPr/>
        </p:nvSpPr>
        <p:spPr>
          <a:xfrm>
            <a:off x="7315200" y="38100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文本框 37894"/>
          <p:cNvSpPr txBox="1"/>
          <p:nvPr/>
        </p:nvSpPr>
        <p:spPr>
          <a:xfrm>
            <a:off x="5715000" y="3810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1.2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6" name="文本框 37895"/>
          <p:cNvSpPr txBox="1"/>
          <p:nvPr/>
        </p:nvSpPr>
        <p:spPr>
          <a:xfrm>
            <a:off x="4572000" y="38100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0.4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7" name="文本框 37896"/>
          <p:cNvSpPr txBox="1"/>
          <p:nvPr/>
        </p:nvSpPr>
        <p:spPr>
          <a:xfrm>
            <a:off x="1524000" y="4437063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v(N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)= (0.5-0.4)/2=0.05mol/L·s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8" name="文本框 37897"/>
          <p:cNvSpPr txBox="1"/>
          <p:nvPr/>
        </p:nvSpPr>
        <p:spPr>
          <a:xfrm>
            <a:off x="6096000" y="4581525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v(H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)= (1.5-1.2)/2=0.15  mol/L·s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9" name="文本框 37898"/>
          <p:cNvSpPr txBox="1"/>
          <p:nvPr/>
        </p:nvSpPr>
        <p:spPr>
          <a:xfrm>
            <a:off x="1524000" y="5105400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v(NH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)= (0.2-0)/2=0.1mol/L·s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0" name="文本框 37899"/>
          <p:cNvSpPr txBox="1"/>
          <p:nvPr/>
        </p:nvSpPr>
        <p:spPr>
          <a:xfrm>
            <a:off x="3200400" y="5715000"/>
            <a:ext cx="7086600" cy="8229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观察并回答，分别用三种物质表示的反应速率之间有什么关系？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1" name="爆炸形 1 37900"/>
          <p:cNvSpPr/>
          <p:nvPr/>
        </p:nvSpPr>
        <p:spPr>
          <a:xfrm>
            <a:off x="1524000" y="5562600"/>
            <a:ext cx="1600200" cy="1066800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>
              <a:buClr>
                <a:srgbClr val="000000"/>
              </a:buClr>
            </a:pP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问题</a:t>
            </a:r>
            <a:r>
              <a:rPr lang="en-US" altLang="zh-CN" sz="3200" b="1">
                <a:latin typeface="华文行楷" pitchFamily="2" charset="-122"/>
                <a:ea typeface="华文行楷" pitchFamily="2" charset="-122"/>
              </a:rPr>
              <a:t>1</a:t>
            </a:r>
            <a:endParaRPr lang="en-US" altLang="zh-CN" sz="3200" b="1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  <p:bldP spid="37893" grpId="0"/>
      <p:bldP spid="37894" grpId="0"/>
      <p:bldP spid="37895" grpId="0"/>
      <p:bldP spid="37896" grpId="0"/>
      <p:bldP spid="37897" grpId="0"/>
      <p:bldP spid="37898" grpId="0"/>
      <p:bldP spid="37899" grpId="0"/>
      <p:bldP spid="37900" grpId="0"/>
      <p:bldP spid="3790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9" name="文本占位符 280578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 fontScale="70000"/>
          </a:bodyPr>
          <a:p>
            <a:pPr algn="just">
              <a:lnSpc>
                <a:spcPct val="105000"/>
              </a:lnSpc>
              <a:buNone/>
            </a:pPr>
            <a:r>
              <a:rPr lang="zh-CN" altLang="en-US" sz="3600" b="1" dirty="0" err="1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dirty="0" err="1">
                <a:latin typeface="华文新魏" pitchFamily="2" charset="-122"/>
                <a:ea typeface="华文新魏" pitchFamily="2" charset="-122"/>
              </a:rPr>
              <a:t>）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FeO(s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  +  CO(g)=Fe(s)  +   CO</a:t>
            </a:r>
            <a:r>
              <a:rPr lang="en-US" altLang="zh-CN" sz="3600" b="1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初：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c(B) / mol·L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0.05                     0.01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平：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c(B)/ mol·L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0.05-X               0.01+X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0.5= (0.01+X) / (0.05-X )   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X=0.01(mol·L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c(CO)=0.05-0.01=0.04(mol·L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c(CO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)=0.01+0.01=0.02(mol·L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0580" name="矩形 280579"/>
          <p:cNvSpPr/>
          <p:nvPr/>
        </p:nvSpPr>
        <p:spPr>
          <a:xfrm>
            <a:off x="1905000" y="914400"/>
            <a:ext cx="8724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、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3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charRg st="3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charRg st="3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9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charRg st="9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charRg st="9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14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charRg st="14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charRg st="14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19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charRg st="19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charRg st="191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22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579">
                                            <p:txEl>
                                              <p:charRg st="22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0579">
                                            <p:txEl>
                                              <p:charRg st="22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3" name="文本占位符 28160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8839200" cy="2743200"/>
          </a:xfrm>
        </p:spPr>
        <p:txBody>
          <a:bodyPr>
            <a:normAutofit lnSpcReduction="10000"/>
          </a:bodyPr>
          <a:p>
            <a:pPr algn="just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解：   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2NOCl(g)  =  2NO(g)  +  Cl</a:t>
            </a:r>
            <a:r>
              <a:rPr lang="en-US" altLang="zh-CN" b="1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(g)</a:t>
            </a:r>
            <a:endParaRPr lang="en-US" altLang="zh-CN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(1)  n</a:t>
            </a:r>
            <a:r>
              <a:rPr lang="zh-CN" altLang="en-US" b="1" baseline="-25000" dirty="0">
                <a:latin typeface="华文新魏" pitchFamily="2" charset="-122"/>
                <a:ea typeface="华文新魏" pitchFamily="2" charset="-122"/>
              </a:rPr>
              <a:t>平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/mol  0.436         0.564      0.282</a:t>
            </a:r>
            <a:endParaRPr lang="en-US" altLang="zh-CN" b="1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   P</a:t>
            </a:r>
            <a:r>
              <a:rPr lang="zh-CN" altLang="en-US" b="1" baseline="-25000" dirty="0">
                <a:latin typeface="华文新魏" pitchFamily="2" charset="-122"/>
                <a:ea typeface="华文新魏" pitchFamily="2" charset="-122"/>
              </a:rPr>
              <a:t>平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/kPa</a:t>
            </a:r>
            <a:r>
              <a:rPr lang="en-US" altLang="zh-CN" b="1" baseline="-250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34.01         43.99      22.00</a:t>
            </a:r>
            <a:endParaRPr lang="en-US" altLang="zh-CN" b="1" baseline="-25000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      K</a:t>
            </a:r>
            <a:r>
              <a:rPr lang="en-US" altLang="zh-CN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b="1">
                <a:latin typeface="华文新魏" pitchFamily="2" charset="-122"/>
                <a:ea typeface="华文新魏" pitchFamily="2" charset="-122"/>
              </a:rPr>
              <a:t> =  0.368                </a:t>
            </a:r>
            <a:endParaRPr lang="en-US" altLang="zh-CN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1606" name="矩形 281605"/>
          <p:cNvSpPr/>
          <p:nvPr/>
        </p:nvSpPr>
        <p:spPr>
          <a:xfrm>
            <a:off x="2362200" y="675640"/>
            <a:ext cx="6400800" cy="667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05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(2)α(co)=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1607" name="矩形 281606"/>
          <p:cNvSpPr/>
          <p:nvPr/>
        </p:nvSpPr>
        <p:spPr>
          <a:xfrm>
            <a:off x="2362200" y="1828800"/>
            <a:ext cx="7075170" cy="6673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05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(3)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增加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FeO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的质量时对平衡无影响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1608" name="矩形 281607"/>
          <p:cNvSpPr/>
          <p:nvPr/>
        </p:nvSpPr>
        <p:spPr>
          <a:xfrm>
            <a:off x="1752600" y="2971800"/>
            <a:ext cx="6438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4.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4916805" y="262255"/>
          <a:ext cx="5673090" cy="119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942715" imgH="1026795" progId="Equation.KSEE3">
                  <p:embed/>
                </p:oleObj>
              </mc:Choice>
              <mc:Fallback>
                <p:oleObj name="" r:id="rId1" imgW="3942715" imgH="102679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6805" y="262255"/>
                        <a:ext cx="5673090" cy="119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160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1603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8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charRg st="89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40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1603">
                                            <p:txEl>
                                              <p:charRg st="140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  <p:bldP spid="281606" grpId="0"/>
      <p:bldP spid="281607" grpId="0"/>
      <p:bldP spid="2816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2802" name="矩形 332801"/>
          <p:cNvSpPr/>
          <p:nvPr/>
        </p:nvSpPr>
        <p:spPr>
          <a:xfrm>
            <a:off x="5872163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32803" name="文本框 332802"/>
          <p:cNvSpPr txBox="1"/>
          <p:nvPr/>
        </p:nvSpPr>
        <p:spPr>
          <a:xfrm>
            <a:off x="1905000" y="609600"/>
            <a:ext cx="813308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4000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4000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4000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: </a:t>
            </a:r>
            <a:r>
              <a:rPr lang="zh-CN" altLang="en-US" sz="4000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设所需的</a:t>
            </a:r>
            <a:r>
              <a:rPr lang="en-US" altLang="zh-CN" sz="4000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CO</a:t>
            </a:r>
            <a:r>
              <a:rPr lang="zh-CN" altLang="en-US" sz="4000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的浓度为</a:t>
            </a:r>
            <a:r>
              <a:rPr lang="en-US" altLang="zh-CN" sz="4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xmol.l</a:t>
            </a:r>
            <a:r>
              <a:rPr lang="en-US" altLang="zh-CN" sz="4000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4000">
              <a:solidFill>
                <a:srgbClr val="E4F97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2805" name="文本框 332804"/>
          <p:cNvSpPr txBox="1"/>
          <p:nvPr/>
        </p:nvSpPr>
        <p:spPr>
          <a:xfrm>
            <a:off x="1207770" y="2407920"/>
            <a:ext cx="1044448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C 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始      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           0         0          0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  <a:p>
            <a:pPr lvl="0"/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C 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平  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</a:rPr>
              <a:t>a(1-10%)         x        a·10%   8.2</a:t>
            </a:r>
            <a:r>
              <a:rPr lang="en-US" altLang="zh-CN" sz="32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32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-3</a:t>
            </a:r>
            <a:endParaRPr lang="en-US" altLang="zh-CN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2362200" y="1125220"/>
          <a:ext cx="5135245" cy="138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399020" imgH="1479550" progId="Equation.KSEE3">
                  <p:embed/>
                </p:oleObj>
              </mc:Choice>
              <mc:Fallback>
                <p:oleObj name="" r:id="rId1" imgW="7399020" imgH="147955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1125220"/>
                        <a:ext cx="5135245" cy="138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xfrm>
            <a:off x="2362200" y="685800"/>
            <a:ext cx="7772400" cy="5486400"/>
          </a:xfrm>
        </p:spPr>
        <p:txBody>
          <a:bodyPr>
            <a:normAutofit fontScale="70000"/>
          </a:bodyPr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298K</a:t>
            </a:r>
            <a:r>
              <a:rPr lang="zh-CN" altLang="en-US" sz="3600" b="1" dirty="0" err="1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-250.11kJ·mol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                    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-333.54J·mol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·K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                    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-150.72kJ·mol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                     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 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2.6×10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26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None/>
            </a:pP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  500K</a:t>
            </a:r>
            <a:r>
              <a:rPr lang="zh-CN" altLang="en-US" sz="3600" b="1" dirty="0" err="1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-206.10kJ·mol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None/>
            </a:pP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                    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-214.62J·mol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·K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None/>
            </a:pP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                     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-98.79kJ·mol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35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                     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 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2.15×10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10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None/>
            </a:pP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2631" name="矩形 282630"/>
          <p:cNvSpPr/>
          <p:nvPr/>
        </p:nvSpPr>
        <p:spPr>
          <a:xfrm>
            <a:off x="2133600" y="533400"/>
            <a:ext cx="6438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6.</a:t>
            </a:r>
            <a:endParaRPr lang="en-US" altLang="zh-CN" sz="3600" b="1">
              <a:solidFill>
                <a:srgbClr val="E4F97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3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charRg st="3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charRg st="3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9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charRg st="9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charRg st="9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4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charRg st="14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7">
                                            <p:txEl>
                                              <p:charRg st="14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8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7">
                                            <p:txEl>
                                              <p:charRg st="18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7">
                                            <p:txEl>
                                              <p:charRg st="18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22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2627">
                                            <p:txEl>
                                              <p:charRg st="22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2627">
                                            <p:txEl>
                                              <p:charRg st="22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281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7">
                                            <p:txEl>
                                              <p:charRg st="281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7">
                                            <p:txEl>
                                              <p:charRg st="281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2627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2627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1" name="文本占位符 283650"/>
          <p:cNvSpPr>
            <a:spLocks noGrp="1"/>
          </p:cNvSpPr>
          <p:nvPr>
            <p:ph type="body" idx="1"/>
          </p:nvPr>
        </p:nvSpPr>
        <p:spPr>
          <a:xfrm>
            <a:off x="2209800" y="1676400"/>
            <a:ext cx="7656513" cy="4075113"/>
          </a:xfrm>
        </p:spPr>
        <p:txBody>
          <a:bodyPr>
            <a:normAutofit fontScale="90000"/>
          </a:bodyPr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(1) 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-28.33kJ·mol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放热反应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600" b="1" dirty="0" err="1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(2) 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 -23.07kJ·mol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     (3)     Q=0.25     </a:t>
            </a:r>
            <a:endParaRPr lang="en-US" altLang="zh-CN" sz="3600" b="1" baseline="-25000">
              <a:latin typeface="华文新魏" pitchFamily="2" charset="-122"/>
              <a:ea typeface="华文新魏" pitchFamily="2" charset="-122"/>
            </a:endParaRPr>
          </a:p>
          <a:p>
            <a:pPr marL="609600" indent="-609600"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               Δ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600" b="1" baseline="-25000" dirty="0" err="1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=-31.29 kJ·mol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83652" name="矩形 283651"/>
          <p:cNvSpPr/>
          <p:nvPr/>
        </p:nvSpPr>
        <p:spPr>
          <a:xfrm>
            <a:off x="2438400" y="1752600"/>
            <a:ext cx="6438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7.</a:t>
            </a:r>
            <a:endParaRPr lang="en-US" altLang="zh-CN" sz="3600" b="1">
              <a:solidFill>
                <a:srgbClr val="E4F97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8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1">
                                            <p:txEl>
                                              <p:charRg st="8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1">
                                            <p:txEl>
                                              <p:charRg st="89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1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1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26" name="文本占位符 333825"/>
          <p:cNvSpPr>
            <a:spLocks noGrp="1"/>
          </p:cNvSpPr>
          <p:nvPr>
            <p:ph type="body" idx="1"/>
          </p:nvPr>
        </p:nvSpPr>
        <p:spPr>
          <a:xfrm>
            <a:off x="1828800" y="762000"/>
            <a:ext cx="8382000" cy="44196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36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8 </a:t>
            </a:r>
            <a:r>
              <a:rPr lang="zh-CN" altLang="en-US" sz="36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(Ⅰ)Q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=0.045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/(0.01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0.1)=2.0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10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&gt;K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3600" b="1" baseline="3000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反应逆向进行</a:t>
            </a: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(Ⅱ) Q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=0.045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/(0.1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0.01)=20&lt; 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3600" b="1" baseline="-2500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反应能自发地进行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(Ⅲ) Q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=0.108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/(0.1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0.01)=117(273K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因此反应为放热反应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1894840" y="5181600"/>
          <a:ext cx="8463280" cy="132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28970" imgH="1539875" progId="Equation.KSEE3">
                  <p:embed/>
                </p:oleObj>
              </mc:Choice>
              <mc:Fallback>
                <p:oleObj name="" r:id="rId1" imgW="5728970" imgH="153987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4840" y="5181600"/>
                        <a:ext cx="8463280" cy="132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矩形 57345"/>
          <p:cNvSpPr/>
          <p:nvPr/>
        </p:nvSpPr>
        <p:spPr>
          <a:xfrm>
            <a:off x="2514600" y="6096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例如，在给定条件下，合成氨反应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347" name="矩形 57346"/>
          <p:cNvSpPr/>
          <p:nvPr/>
        </p:nvSpPr>
        <p:spPr>
          <a:xfrm>
            <a:off x="2438400" y="1143000"/>
            <a:ext cx="7772400" cy="2558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35000"/>
              </a:lnSpc>
            </a:pPr>
            <a:r>
              <a:rPr lang="en-US" altLang="zh-CN" sz="2400" b="1">
                <a:latin typeface="宋体" panose="02010600030101010101" pitchFamily="2" charset="-122"/>
                <a:ea typeface="serif"/>
              </a:rPr>
              <a:t>                      N</a:t>
            </a:r>
            <a:r>
              <a:rPr lang="en-US" altLang="zh-CN" sz="2400" b="1" baseline="-25000">
                <a:latin typeface="宋体" panose="02010600030101010101" pitchFamily="2" charset="-122"/>
                <a:ea typeface="serif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ea typeface="serif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serif"/>
              </a:rPr>
              <a:t>　</a:t>
            </a:r>
            <a:r>
              <a:rPr lang="en-US" altLang="zh-CN" sz="2400" b="1">
                <a:latin typeface="宋体" panose="02010600030101010101" pitchFamily="2" charset="-122"/>
                <a:ea typeface="serif"/>
              </a:rPr>
              <a:t>+ </a:t>
            </a:r>
            <a:r>
              <a:rPr lang="zh-CN" altLang="en-US" sz="2400" b="1">
                <a:latin typeface="宋体" panose="02010600030101010101" pitchFamily="2" charset="-122"/>
                <a:ea typeface="serif"/>
              </a:rPr>
              <a:t>　</a:t>
            </a:r>
            <a:r>
              <a:rPr lang="en-US" altLang="zh-CN" sz="2400" b="1">
                <a:latin typeface="宋体" panose="02010600030101010101" pitchFamily="2" charset="-122"/>
                <a:ea typeface="serif"/>
              </a:rPr>
              <a:t>3H</a:t>
            </a:r>
            <a:r>
              <a:rPr lang="en-US" altLang="zh-CN" sz="2400" b="1" baseline="-25000">
                <a:latin typeface="宋体" panose="02010600030101010101" pitchFamily="2" charset="-122"/>
                <a:ea typeface="serif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ea typeface="serif"/>
              </a:rPr>
              <a:t> ─→ 2NH</a:t>
            </a:r>
            <a:r>
              <a:rPr lang="en-US" altLang="zh-CN" sz="2400" b="1" baseline="-25000">
                <a:latin typeface="宋体" panose="02010600030101010101" pitchFamily="2" charset="-122"/>
                <a:ea typeface="serif"/>
              </a:rPr>
              <a:t>3</a:t>
            </a:r>
            <a:br>
              <a:rPr lang="en-US" altLang="zh-CN" sz="2400" b="1">
                <a:latin typeface="宋体" panose="02010600030101010101" pitchFamily="2" charset="-122"/>
                <a:ea typeface="serif"/>
              </a:rPr>
            </a:b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起始浓度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/mol·L-1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2.0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　　 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2s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末浓度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/mo1·L-1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1.8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　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2.4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　 　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0.4</a:t>
            </a:r>
            <a:b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该反应平均速率若根据不同物质的浓度变化可分别表示为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7348" name="组合 57347"/>
          <p:cNvGrpSpPr/>
          <p:nvPr/>
        </p:nvGrpSpPr>
        <p:grpSpPr>
          <a:xfrm>
            <a:off x="2495550" y="4005263"/>
            <a:ext cx="7086600" cy="2286000"/>
            <a:chOff x="480" y="1632"/>
            <a:chExt cx="4800" cy="1716"/>
          </a:xfrm>
        </p:grpSpPr>
        <p:pic>
          <p:nvPicPr>
            <p:cNvPr id="57349" name="图片 57348" descr="G:/化学/2014--课件36次课/2011--新学期课件36次课/3反应速率和化学平衡/http:/learn.bitsde.com/hep/abiochemistry/chap02/2-2/N2.gif"/>
            <p:cNvPicPr>
              <a:picLocks noChangeAspect="1"/>
            </p:cNvPicPr>
            <p:nvPr/>
          </p:nvPicPr>
          <p:blipFill>
            <a:blip r:embed="rId1" r:link="rId2">
              <a:biLevel thresh="50000"/>
              <a:grayscl/>
            </a:blip>
            <a:stretch>
              <a:fillRect/>
            </a:stretch>
          </p:blipFill>
          <p:spPr>
            <a:xfrm>
              <a:off x="480" y="1632"/>
              <a:ext cx="4593" cy="66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7350" name="图片 57349" descr="G:/化学/2014--课件36次课/2011--新学期课件36次课/3反应速率和化学平衡/http:/learn.bitsde.com/hep/abiochemistry/chap02/2-2/H2.gif"/>
            <p:cNvPicPr>
              <a:picLocks noChangeAspect="1"/>
            </p:cNvPicPr>
            <p:nvPr/>
          </p:nvPicPr>
          <p:blipFill>
            <a:blip r:embed="rId3" r:link="rId4"/>
            <a:stretch>
              <a:fillRect/>
            </a:stretch>
          </p:blipFill>
          <p:spPr>
            <a:xfrm>
              <a:off x="528" y="2256"/>
              <a:ext cx="4752" cy="6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7351" name="图片 57350" descr="G:/化学/2014--课件36次课/2011--新学期课件36次课/3反应速率和化学平衡/http:/learn.bitsde.com/hep/abiochemistry/chap02/2-2/NH3.gif"/>
            <p:cNvPicPr>
              <a:picLocks noChangeAspect="1"/>
            </p:cNvPicPr>
            <p:nvPr/>
          </p:nvPicPr>
          <p:blipFill>
            <a:blip r:embed="rId5" r:link="rId6"/>
            <a:stretch>
              <a:fillRect/>
            </a:stretch>
          </p:blipFill>
          <p:spPr>
            <a:xfrm>
              <a:off x="576" y="2784"/>
              <a:ext cx="4464" cy="56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82945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686800" cy="1600200"/>
          </a:xfrm>
        </p:spPr>
        <p:txBody>
          <a:bodyPr anchor="ctr"/>
          <a:p>
            <a:pPr algn="l"/>
            <a:r>
              <a:rPr lang="zh-CN" altLang="en-US" sz="2000" b="1" dirty="0">
                <a:solidFill>
                  <a:schemeClr val="accent2"/>
                </a:solidFill>
              </a:rPr>
              <a:t>例</a:t>
            </a:r>
            <a:r>
              <a:rPr lang="en-US" altLang="zh-CN" sz="2000" b="1">
                <a:solidFill>
                  <a:schemeClr val="accent2"/>
                </a:solidFill>
              </a:rPr>
              <a:t>2  </a:t>
            </a:r>
            <a:r>
              <a:rPr lang="zh-CN" altLang="en-US" sz="2000" b="1" dirty="0">
                <a:solidFill>
                  <a:schemeClr val="accent2"/>
                </a:solidFill>
              </a:rPr>
              <a:t>下列反应的                          为：</a:t>
            </a:r>
            <a:br>
              <a:rPr lang="zh-CN" altLang="en-US" sz="2000" b="1" baseline="30000" dirty="0">
                <a:solidFill>
                  <a:schemeClr val="accent2"/>
                </a:solidFill>
                <a:ea typeface="Times New Roman" panose="02020603050405020304" pitchFamily="18" charset="0"/>
              </a:rPr>
            </a:br>
            <a:br>
              <a:rPr lang="zh-CN" altLang="en-US" sz="1000" b="1" baseline="30000" dirty="0">
                <a:solidFill>
                  <a:schemeClr val="accent2"/>
                </a:solidFill>
                <a:ea typeface="Times New Roman" panose="02020603050405020304" pitchFamily="18" charset="0"/>
              </a:rPr>
            </a:br>
            <a:r>
              <a:rPr lang="zh-CN" altLang="en-US" sz="2000" b="1" baseline="30000" dirty="0">
                <a:solidFill>
                  <a:schemeClr val="accent2"/>
                </a:solidFill>
                <a:ea typeface="Times New Roman" panose="02020603050405020304" pitchFamily="18" charset="0"/>
              </a:rPr>
              <a:t>                            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MnO</a:t>
            </a:r>
            <a:r>
              <a:rPr lang="en-US" altLang="zh-CN" sz="2000" b="1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(s) + 4H</a:t>
            </a:r>
            <a:r>
              <a:rPr lang="en-US" altLang="zh-CN" sz="2000" b="1" baseline="30000">
                <a:solidFill>
                  <a:schemeClr val="tx1"/>
                </a:solidFill>
                <a:sym typeface="Symbol" panose="05050102010706020507" pitchFamily="18" charset="2"/>
              </a:rPr>
              <a:t>+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(aq) + 2Cl</a:t>
            </a:r>
            <a:r>
              <a:rPr lang="zh-CN" altLang="en-US" sz="2000" b="1" baseline="30000">
                <a:solidFill>
                  <a:schemeClr val="tx1"/>
                </a:solidFill>
              </a:rPr>
              <a:t>－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err="1">
                <a:solidFill>
                  <a:schemeClr val="tx1"/>
                </a:solidFill>
              </a:rPr>
              <a:t>aq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 = Mn</a:t>
            </a:r>
            <a:r>
              <a:rPr lang="en-US" altLang="zh-CN" sz="2000" b="1" baseline="30000">
                <a:solidFill>
                  <a:schemeClr val="tx1"/>
                </a:solidFill>
                <a:sym typeface="Symbol" panose="05050102010706020507" pitchFamily="18" charset="2"/>
              </a:rPr>
              <a:t>2+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b="1" err="1">
                <a:solidFill>
                  <a:schemeClr val="tx1"/>
                </a:solidFill>
                <a:sym typeface="Symbol" panose="05050102010706020507" pitchFamily="18" charset="2"/>
              </a:rPr>
              <a:t>aq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) + Cl</a:t>
            </a:r>
            <a:r>
              <a:rPr lang="en-US" altLang="zh-CN" sz="2000" b="1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(g)</a:t>
            </a:r>
            <a:r>
              <a:rPr lang="en-US" altLang="zh-CN" sz="2000" b="1" baseline="-250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+ 2H</a:t>
            </a:r>
            <a:r>
              <a:rPr lang="en-US" altLang="zh-CN" sz="2000" b="1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sym typeface="Symbol" panose="05050102010706020507" pitchFamily="18" charset="2"/>
              </a:rPr>
              <a:t>O(l)</a:t>
            </a:r>
            <a:r>
              <a:rPr lang="en-US" altLang="zh-CN" sz="2000" b="1" baseline="30000">
                <a:solidFill>
                  <a:schemeClr val="accent2"/>
                </a:solidFill>
                <a:ea typeface="Times New Roman" panose="02020603050405020304" pitchFamily="18" charset="0"/>
              </a:rPr>
              <a:t> </a:t>
            </a:r>
            <a:br>
              <a:rPr lang="en-US" altLang="zh-CN" sz="2000" b="1" baseline="30000">
                <a:solidFill>
                  <a:schemeClr val="accent2"/>
                </a:solidFill>
                <a:ea typeface="Times New Roman" panose="02020603050405020304" pitchFamily="18" charset="0"/>
              </a:rPr>
            </a:br>
            <a:br>
              <a:rPr lang="en-US" altLang="zh-CN" sz="1000" b="1">
                <a:solidFill>
                  <a:schemeClr val="accent2"/>
                </a:solidFill>
                <a:ea typeface="Times New Roman" panose="02020603050405020304" pitchFamily="18" charset="0"/>
              </a:rPr>
            </a:br>
            <a:r>
              <a:rPr lang="en-US" altLang="zh-CN" sz="2000" b="1">
                <a:solidFill>
                  <a:schemeClr val="accent2"/>
                </a:solidFill>
                <a:ea typeface="Times New Roman" panose="02020603050405020304" pitchFamily="18" charset="0"/>
              </a:rPr>
              <a:t>                    -465.2         0            -131.3            -228.0            0          -237.2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82947" name="文本框 82946"/>
          <p:cNvSpPr txBox="1"/>
          <p:nvPr/>
        </p:nvSpPr>
        <p:spPr>
          <a:xfrm>
            <a:off x="2057400" y="301625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 ：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矩形 82947"/>
          <p:cNvSpPr/>
          <p:nvPr/>
        </p:nvSpPr>
        <p:spPr>
          <a:xfrm>
            <a:off x="2667000" y="30162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endParaRPr lang="en-US" alt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2949" name="对象 82948"/>
          <p:cNvGraphicFramePr/>
          <p:nvPr/>
        </p:nvGraphicFramePr>
        <p:xfrm>
          <a:off x="3810000" y="409575"/>
          <a:ext cx="5381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596900" imgH="431800" progId="Equation.3">
                  <p:embed/>
                </p:oleObj>
              </mc:Choice>
              <mc:Fallback>
                <p:oleObj name="" r:id="rId1" imgW="596900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409575"/>
                        <a:ext cx="53816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文本框 82949"/>
          <p:cNvSpPr txBox="1"/>
          <p:nvPr/>
        </p:nvSpPr>
        <p:spPr>
          <a:xfrm>
            <a:off x="4267200" y="393700"/>
            <a:ext cx="1066800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(kJ/mol)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1" name="文本框 82950"/>
          <p:cNvSpPr txBox="1"/>
          <p:nvPr/>
        </p:nvSpPr>
        <p:spPr>
          <a:xfrm>
            <a:off x="2057400" y="1676400"/>
            <a:ext cx="8305800" cy="1156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问：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标态下、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298 K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时，反应能否自发？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若用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12.0 mol/dm</a:t>
            </a:r>
            <a:r>
              <a:rPr lang="en-US" altLang="zh-CN" sz="2000" b="1" baseline="30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b="1" err="1"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其它物质仍为标态，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298 K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时反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应能否自发？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52" name="文本框 82951"/>
          <p:cNvSpPr txBox="1"/>
          <p:nvPr/>
        </p:nvSpPr>
        <p:spPr>
          <a:xfrm>
            <a:off x="2743200" y="5334000"/>
            <a:ext cx="7696200" cy="13201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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 25.4 + 2.30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×8.31×10</a:t>
            </a:r>
            <a:r>
              <a:rPr lang="en-US" altLang="zh-CN" sz="2400" b="1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-3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×298 ×(-6.47)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=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- 11.5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(kJ/mol) &lt; 0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反应自发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一些反应在标态下不能进行，但在非标态下可以进行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953" name="对象 82952"/>
          <p:cNvGraphicFramePr/>
          <p:nvPr/>
        </p:nvGraphicFramePr>
        <p:xfrm>
          <a:off x="3303588" y="2867025"/>
          <a:ext cx="36306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4023995" imgH="1129665" progId="Equation.3">
                  <p:embed/>
                </p:oleObj>
              </mc:Choice>
              <mc:Fallback>
                <p:oleObj name="" r:id="rId3" imgW="4023995" imgH="112966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3588" y="2867025"/>
                        <a:ext cx="3630612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对象 82953"/>
          <p:cNvGraphicFramePr/>
          <p:nvPr/>
        </p:nvGraphicFramePr>
        <p:xfrm>
          <a:off x="3581400" y="3962400"/>
          <a:ext cx="518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5181600" imgH="838200" progId="Equation.KSEE3">
                  <p:embed/>
                </p:oleObj>
              </mc:Choice>
              <mc:Fallback>
                <p:oleObj name="" r:id="rId5" imgW="5181600" imgH="838200" progId="Equation.KSEE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3962400"/>
                        <a:ext cx="5181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对象 82954"/>
          <p:cNvGraphicFramePr/>
          <p:nvPr/>
        </p:nvGraphicFramePr>
        <p:xfrm>
          <a:off x="3352800" y="4810125"/>
          <a:ext cx="3505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3376930" imgH="431800" progId="Equation.3">
                  <p:embed/>
                </p:oleObj>
              </mc:Choice>
              <mc:Fallback>
                <p:oleObj name="" r:id="rId7" imgW="3376930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4810125"/>
                        <a:ext cx="35052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文本框 82955"/>
          <p:cNvSpPr txBox="1"/>
          <p:nvPr/>
        </p:nvSpPr>
        <p:spPr>
          <a:xfrm>
            <a:off x="2460625" y="4876800"/>
            <a:ext cx="892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86017"/>
          <p:cNvSpPr>
            <a:spLocks noGrp="1"/>
          </p:cNvSpPr>
          <p:nvPr>
            <p:ph type="title"/>
          </p:nvPr>
        </p:nvSpPr>
        <p:spPr>
          <a:xfrm>
            <a:off x="2057400" y="609600"/>
            <a:ext cx="8153400" cy="1752600"/>
          </a:xfrm>
        </p:spPr>
        <p:txBody>
          <a:bodyPr anchor="ctr"/>
          <a:p>
            <a:pPr algn="l"/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某反应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A(s) = B(g) + C(s)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的       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= 40.0 kJ/mol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       (1)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计算该反应在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298 K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下的</a:t>
            </a:r>
            <a:b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    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当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的分压降为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1.00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× 10</a:t>
            </a:r>
            <a:r>
              <a:rPr lang="en-US" altLang="zh-CN" sz="2800" b="1" baseline="300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kPa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时，正向反   </a:t>
            </a:r>
            <a:b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            应能否自发进行？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86019" name="矩形 86018"/>
          <p:cNvSpPr/>
          <p:nvPr/>
        </p:nvSpPr>
        <p:spPr>
          <a:xfrm>
            <a:off x="4114800" y="3657600"/>
            <a:ext cx="5943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2.30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× 8.31× 10</a:t>
            </a:r>
            <a:r>
              <a:rPr lang="en-US" altLang="zh-CN" sz="2800" b="1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-3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× 298 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× 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lg(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1.00 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-5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/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9.48 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-8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= 11.5 kJ/mol &gt; 0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非自发</a:t>
            </a:r>
            <a:endParaRPr lang="zh-CN" altLang="en-US" sz="2800" b="1" baseline="30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6020" name="对象 86019"/>
          <p:cNvGraphicFramePr/>
          <p:nvPr/>
        </p:nvGraphicFramePr>
        <p:xfrm>
          <a:off x="7239000" y="609600"/>
          <a:ext cx="800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799465" imgH="444500" progId="Equation.3">
                  <p:embed/>
                </p:oleObj>
              </mc:Choice>
              <mc:Fallback>
                <p:oleObj name="" r:id="rId1" imgW="799465" imgH="444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0" y="609600"/>
                        <a:ext cx="8001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对象 86020"/>
          <p:cNvGraphicFramePr/>
          <p:nvPr/>
        </p:nvGraphicFramePr>
        <p:xfrm>
          <a:off x="7162800" y="1066800"/>
          <a:ext cx="41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419100" imgH="482600" progId="Equation.3">
                  <p:embed/>
                </p:oleObj>
              </mc:Choice>
              <mc:Fallback>
                <p:oleObj name="" r:id="rId3" imgW="419100" imgH="482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1066800"/>
                        <a:ext cx="419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文本框 86021"/>
          <p:cNvSpPr txBox="1"/>
          <p:nvPr/>
        </p:nvSpPr>
        <p:spPr>
          <a:xfrm>
            <a:off x="1828800" y="2514600"/>
            <a:ext cx="12954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: (2)</a:t>
            </a:r>
            <a:endParaRPr lang="en-US" altLang="zh-CN" sz="2800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3" name="文本框 86022"/>
          <p:cNvSpPr txBox="1"/>
          <p:nvPr/>
        </p:nvSpPr>
        <p:spPr>
          <a:xfrm>
            <a:off x="3048000" y="2514600"/>
            <a:ext cx="66294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= P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/P</a:t>
            </a:r>
            <a:r>
              <a:rPr lang="en-US" altLang="zh-CN" sz="2800" b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(1.00 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)/100 =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1.00 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-5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6024" name="对象 86023"/>
          <p:cNvGraphicFramePr/>
          <p:nvPr/>
        </p:nvGraphicFramePr>
        <p:xfrm>
          <a:off x="3856355" y="3132455"/>
          <a:ext cx="2971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2552700" imgH="508000" progId="Equation.KSEE3">
                  <p:embed/>
                </p:oleObj>
              </mc:Choice>
              <mc:Fallback>
                <p:oleObj name="" r:id="rId5" imgW="2552700" imgH="508000" progId="Equation.KSEE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6355" y="3132455"/>
                        <a:ext cx="2971800" cy="5921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对象 86024"/>
          <p:cNvGraphicFramePr/>
          <p:nvPr/>
        </p:nvGraphicFramePr>
        <p:xfrm>
          <a:off x="3314700" y="3667125"/>
          <a:ext cx="800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799465" imgH="444500" progId="Equation.3">
                  <p:embed/>
                </p:oleObj>
              </mc:Choice>
              <mc:Fallback>
                <p:oleObj name="" r:id="rId7" imgW="799465" imgH="444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4700" y="3667125"/>
                        <a:ext cx="8001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文本框 86025"/>
          <p:cNvSpPr txBox="1"/>
          <p:nvPr/>
        </p:nvSpPr>
        <p:spPr>
          <a:xfrm>
            <a:off x="3048000" y="5334000"/>
            <a:ext cx="6858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个数量级，仍不能改变反应的方向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88065"/>
          <p:cNvSpPr>
            <a:spLocks noGrp="1"/>
          </p:cNvSpPr>
          <p:nvPr>
            <p:ph type="title"/>
          </p:nvPr>
        </p:nvSpPr>
        <p:spPr>
          <a:xfrm>
            <a:off x="2057400" y="457200"/>
            <a:ext cx="7543800" cy="457200"/>
          </a:xfrm>
        </p:spPr>
        <p:txBody>
          <a:bodyPr anchor="ctr">
            <a:normAutofit fontScale="90000"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3.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Symbol" panose="05050102010706020507" pitchFamily="18" charset="2"/>
              </a:rPr>
              <a:t>多重平衡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88067" name="对象 88066"/>
          <p:cNvGraphicFramePr/>
          <p:nvPr/>
        </p:nvGraphicFramePr>
        <p:xfrm>
          <a:off x="4051300" y="2965450"/>
          <a:ext cx="612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609600" imgH="444500" progId="Equation.3">
                  <p:embed/>
                </p:oleObj>
              </mc:Choice>
              <mc:Fallback>
                <p:oleObj name="" r:id="rId1" imgW="609600" imgH="444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1300" y="2965450"/>
                        <a:ext cx="6127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文本框 88067"/>
          <p:cNvSpPr txBox="1"/>
          <p:nvPr/>
        </p:nvSpPr>
        <p:spPr>
          <a:xfrm>
            <a:off x="2819400" y="1143000"/>
            <a:ext cx="6629400" cy="502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在一个平衡体系中，有若干个平衡同时存在时，一种物质可同时参与几个平衡，这种现象称多重平衡。 例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700 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°C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+ 0.5 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= SO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= - RT </a:t>
            </a:r>
            <a:r>
              <a:rPr lang="en-US" altLang="zh-CN" sz="24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= NO(g) + 0.5 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= - RT </a:t>
            </a:r>
            <a:r>
              <a:rPr lang="en-US" altLang="zh-CN" sz="24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+ NO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= SO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+ NO(g)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= - RT </a:t>
            </a:r>
            <a:r>
              <a:rPr lang="en-US" altLang="zh-CN" sz="2400" b="1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反应（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反应（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反应（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69" name="对象 88068"/>
          <p:cNvGraphicFramePr/>
          <p:nvPr/>
        </p:nvGraphicFramePr>
        <p:xfrm>
          <a:off x="5930900" y="29845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19100" imgH="444500" progId="Equation.3">
                  <p:embed/>
                </p:oleObj>
              </mc:Choice>
              <mc:Fallback>
                <p:oleObj name="" r:id="rId3" imgW="4191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0900" y="2984500"/>
                        <a:ext cx="41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对象 88069"/>
          <p:cNvGraphicFramePr/>
          <p:nvPr/>
        </p:nvGraphicFramePr>
        <p:xfrm>
          <a:off x="5867400" y="40386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19100" imgH="444500" progId="Equation.3">
                  <p:embed/>
                </p:oleObj>
              </mc:Choice>
              <mc:Fallback>
                <p:oleObj name="" r:id="rId5" imgW="4191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4038600"/>
                        <a:ext cx="41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对象 88070"/>
          <p:cNvGraphicFramePr/>
          <p:nvPr/>
        </p:nvGraphicFramePr>
        <p:xfrm>
          <a:off x="5905500" y="5105400"/>
          <a:ext cx="41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419100" imgH="457200" progId="Equation.3">
                  <p:embed/>
                </p:oleObj>
              </mc:Choice>
              <mc:Fallback>
                <p:oleObj name="" r:id="rId7" imgW="4191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5500" y="5105400"/>
                        <a:ext cx="419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对象 88071"/>
          <p:cNvGraphicFramePr/>
          <p:nvPr/>
        </p:nvGraphicFramePr>
        <p:xfrm>
          <a:off x="4038600" y="405130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609600" imgH="444500" progId="Equation.3">
                  <p:embed/>
                </p:oleObj>
              </mc:Choice>
              <mc:Fallback>
                <p:oleObj name="" r:id="rId9" imgW="609600" imgH="444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38600" y="4051300"/>
                        <a:ext cx="609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对象 88072"/>
          <p:cNvGraphicFramePr/>
          <p:nvPr/>
        </p:nvGraphicFramePr>
        <p:xfrm>
          <a:off x="4038600" y="510540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609600" imgH="457200" progId="Equation.3">
                  <p:embed/>
                </p:oleObj>
              </mc:Choice>
              <mc:Fallback>
                <p:oleObj name="" r:id="rId11" imgW="6096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5105400"/>
                        <a:ext cx="609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占位符 14337"/>
          <p:cNvSpPr>
            <a:spLocks noGrp="1"/>
          </p:cNvSpPr>
          <p:nvPr>
            <p:ph type="body" idx="1"/>
          </p:nvPr>
        </p:nvSpPr>
        <p:spPr>
          <a:xfrm>
            <a:off x="2133600" y="914400"/>
            <a:ext cx="7772400" cy="4572000"/>
          </a:xfrm>
        </p:spPr>
        <p:txBody>
          <a:bodyPr>
            <a:normAutofit fontScale="70000"/>
          </a:bodyPr>
          <a:p>
            <a:pPr algn="just">
              <a:lnSpc>
                <a:spcPct val="110000"/>
              </a:lnSpc>
              <a:buNone/>
            </a:pPr>
            <a:r>
              <a:rPr lang="en-US" altLang="zh-CN" sz="2000" b="1" dirty="0">
                <a:ea typeface="仿宋_GB2312" pitchFamily="49" charset="-122"/>
              </a:rPr>
              <a:t> </a:t>
            </a:r>
            <a:r>
              <a:rPr lang="en-US" altLang="zh-CN" sz="2000" b="1" dirty="0">
                <a:solidFill>
                  <a:srgbClr val="11F959"/>
                </a:solidFill>
                <a:ea typeface="仿宋_GB2312" pitchFamily="49" charset="-122"/>
              </a:rPr>
              <a:t> </a:t>
            </a:r>
            <a:r>
              <a:rPr lang="zh-CN" altLang="en-US" sz="3600" b="1" dirty="0">
                <a:solidFill>
                  <a:srgbClr val="11F959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  有一化学反应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: a A + b B = c C,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在	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298K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时将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溶液按不同比例混合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得到下列实验数据：</a:t>
            </a:r>
            <a:endParaRPr lang="zh-CN" altLang="en-US" sz="3600" dirty="0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c(A) (mol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     0.10      0.20       0.10</a:t>
            </a:r>
            <a:endParaRPr lang="en-US" altLang="zh-CN" sz="3600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c(B) (mol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     0.10      0.10       0.20</a:t>
            </a:r>
            <a:endParaRPr lang="en-US" altLang="zh-CN" sz="3600">
              <a:latin typeface="华文新魏" pitchFamily="2" charset="-122"/>
              <a:ea typeface="华文新魏" pitchFamily="2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v(mol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-1.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)    0.012     0.024     0.048</a:t>
            </a:r>
            <a:endParaRPr lang="en-US" altLang="zh-CN" sz="360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求该反应的速率方程式和速率常数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 .</a:t>
            </a:r>
            <a:r>
              <a:rPr lang="en-US" altLang="zh-CN" sz="360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36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339" name="矩形 14338"/>
          <p:cNvSpPr/>
          <p:nvPr/>
        </p:nvSpPr>
        <p:spPr>
          <a:xfrm>
            <a:off x="4548188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1774825" y="404813"/>
            <a:ext cx="7772400" cy="1800225"/>
          </a:xfrm>
        </p:spPr>
        <p:txBody>
          <a:bodyPr/>
          <a:p>
            <a:r>
              <a:rPr lang="en-US" altLang="zh-CN" b="1">
                <a:solidFill>
                  <a:schemeClr val="bg1"/>
                </a:solidFill>
              </a:rPr>
              <a:t>(1) 2C + O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 === 2CO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i="1">
                <a:solidFill>
                  <a:schemeClr val="bg1"/>
                </a:solidFill>
              </a:rPr>
              <a:t>K</a:t>
            </a:r>
            <a:r>
              <a:rPr lang="en-US" altLang="zh-CN" b="1" baseline="-25000">
                <a:solidFill>
                  <a:schemeClr val="bg1"/>
                </a:solidFill>
              </a:rPr>
              <a:t>1</a:t>
            </a:r>
            <a:r>
              <a:rPr lang="en-US" altLang="zh-CN" b="1" baseline="30000">
                <a:solidFill>
                  <a:schemeClr val="bg1"/>
                </a:solidFill>
              </a:rPr>
              <a:t>θ</a:t>
            </a:r>
            <a:r>
              <a:rPr lang="en-US" altLang="zh-CN" b="1">
                <a:solidFill>
                  <a:schemeClr val="bg1"/>
                </a:solidFill>
              </a:rPr>
              <a:t>=1.6×1048    (2) C+O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 ===CO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i="1">
                <a:solidFill>
                  <a:schemeClr val="bg1"/>
                </a:solidFill>
              </a:rPr>
              <a:t>K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 baseline="30000">
                <a:solidFill>
                  <a:schemeClr val="bg1"/>
                </a:solidFill>
              </a:rPr>
              <a:t>θ</a:t>
            </a:r>
            <a:r>
              <a:rPr lang="en-US" altLang="zh-CN" b="1">
                <a:solidFill>
                  <a:schemeClr val="bg1"/>
                </a:solidFill>
              </a:rPr>
              <a:t>=1.4×1069 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求 </a:t>
            </a:r>
            <a:r>
              <a:rPr lang="en-US" altLang="zh-CN" b="1">
                <a:solidFill>
                  <a:schemeClr val="bg1"/>
                </a:solidFill>
              </a:rPr>
              <a:t>2CO + O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 === 2CO</a:t>
            </a:r>
            <a:r>
              <a:rPr lang="en-US" altLang="zh-CN" b="1" baseline="-2500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i="1">
                <a:solidFill>
                  <a:schemeClr val="bg1"/>
                </a:solidFill>
              </a:rPr>
              <a:t>K</a:t>
            </a:r>
            <a:r>
              <a:rPr lang="en-US" altLang="zh-CN" b="1" baseline="-25000">
                <a:solidFill>
                  <a:schemeClr val="bg1"/>
                </a:solidFill>
              </a:rPr>
              <a:t>3</a:t>
            </a:r>
            <a:r>
              <a:rPr lang="en-US" altLang="zh-CN" b="1" baseline="30000">
                <a:solidFill>
                  <a:schemeClr val="bg1"/>
                </a:solidFill>
              </a:rPr>
              <a:t>θ</a:t>
            </a:r>
            <a:endParaRPr lang="en-US" altLang="zh-CN" b="1" baseline="30000">
              <a:solidFill>
                <a:schemeClr val="bg1"/>
              </a:solidFill>
            </a:endParaRPr>
          </a:p>
        </p:txBody>
      </p:sp>
      <p:sp>
        <p:nvSpPr>
          <p:cNvPr id="83973" name="矩形 83972"/>
          <p:cNvSpPr/>
          <p:nvPr/>
        </p:nvSpPr>
        <p:spPr>
          <a:xfrm>
            <a:off x="4724400" y="3084831"/>
            <a:ext cx="468630" cy="2438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解：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972" name="对象 83971"/>
          <p:cNvGraphicFramePr/>
          <p:nvPr/>
        </p:nvGraphicFramePr>
        <p:xfrm>
          <a:off x="4724400" y="3328988"/>
          <a:ext cx="2695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197100" imgH="203200" progId="Equation.3">
                  <p:embed/>
                </p:oleObj>
              </mc:Choice>
              <mc:Fallback>
                <p:oleObj name="" r:id="rId1" imgW="21971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3328988"/>
                        <a:ext cx="269557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矩形 83973"/>
          <p:cNvSpPr/>
          <p:nvPr/>
        </p:nvSpPr>
        <p:spPr>
          <a:xfrm>
            <a:off x="4724400" y="3529331"/>
            <a:ext cx="2707005" cy="2438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indent="1066800"/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0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0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0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= 1.2×10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6" name="矩形 83975"/>
          <p:cNvSpPr/>
          <p:nvPr/>
        </p:nvSpPr>
        <p:spPr>
          <a:xfrm>
            <a:off x="4724400" y="3084831"/>
            <a:ext cx="468630" cy="2438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解：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975" name="对象 83974"/>
          <p:cNvGraphicFramePr/>
          <p:nvPr/>
        </p:nvGraphicFramePr>
        <p:xfrm>
          <a:off x="4724400" y="3328988"/>
          <a:ext cx="2695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197100" imgH="203200" progId="Equation.3">
                  <p:embed/>
                </p:oleObj>
              </mc:Choice>
              <mc:Fallback>
                <p:oleObj name="" r:id="rId3" imgW="219710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3328988"/>
                        <a:ext cx="269557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矩形 83976"/>
          <p:cNvSpPr/>
          <p:nvPr/>
        </p:nvSpPr>
        <p:spPr>
          <a:xfrm>
            <a:off x="4724400" y="3529331"/>
            <a:ext cx="2707005" cy="2438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indent="1066800"/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0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0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0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0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t>= 1.2×10</a:t>
            </a:r>
            <a:r>
              <a:rPr lang="en-US" altLang="zh-CN" sz="10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8" name="矩形 83977"/>
          <p:cNvSpPr/>
          <p:nvPr/>
        </p:nvSpPr>
        <p:spPr>
          <a:xfrm>
            <a:off x="1847850" y="3111501"/>
            <a:ext cx="8820150" cy="3505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某温度时，下列前三个反应的标准平衡常数分别为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θ, K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，则第四个反应的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等于（ ）。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①</a:t>
            </a:r>
            <a:r>
              <a:rPr lang="en-US" altLang="zh-CN" sz="280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CoO(s)+CO(g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)=Co(s)+CO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(g)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②CO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(g)+H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(g)=CO(g)+H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O(l)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③H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O(l)=H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O(g)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④CoO(s)+H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(g)=Co(s)+H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O(g)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A.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K1θ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+K2θ+K3θ         B. K1θ-K2θ-K3θ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C. K1θK2θK3θ           D. K1θ K2θ/K3θ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3983" name="矩形 83982"/>
          <p:cNvSpPr/>
          <p:nvPr/>
        </p:nvSpPr>
        <p:spPr>
          <a:xfrm>
            <a:off x="1524000" y="3207068"/>
            <a:ext cx="468630" cy="24384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解：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6" name="矩形 83985"/>
          <p:cNvSpPr/>
          <p:nvPr/>
        </p:nvSpPr>
        <p:spPr>
          <a:xfrm>
            <a:off x="9191625" y="3644900"/>
            <a:ext cx="3352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8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5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8">
                                            <p:txEl>
                                              <p:charRg st="5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8">
                                            <p:txEl>
                                              <p:charRg st="5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8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8">
                                            <p:txEl>
                                              <p:charRg st="8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8">
                                            <p:txEl>
                                              <p:charRg st="8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8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8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12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8">
                                            <p:txEl>
                                              <p:charRg st="12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8">
                                            <p:txEl>
                                              <p:charRg st="12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15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8">
                                            <p:txEl>
                                              <p:charRg st="15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8">
                                            <p:txEl>
                                              <p:charRg st="15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charRg st="190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8">
                                            <p:txEl>
                                              <p:charRg st="190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8">
                                            <p:txEl>
                                              <p:charRg st="190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8" grpId="0" build="allAtOnce"/>
      <p:bldP spid="839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58369"/>
          <p:cNvSpPr/>
          <p:nvPr/>
        </p:nvSpPr>
        <p:spPr>
          <a:xfrm>
            <a:off x="1703388" y="838200"/>
            <a:ext cx="8713787" cy="4752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例  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已知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反应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CaCO</a:t>
            </a:r>
            <a:r>
              <a:rPr lang="en-US" altLang="zh-CN" sz="3600" b="1" baseline="-25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(s)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CaO(s)+CO</a:t>
            </a:r>
            <a:r>
              <a:rPr lang="en-US" altLang="zh-CN" sz="3600" b="1" baseline="-25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2</a:t>
            </a: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(g) 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在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298K</a:t>
            </a:r>
            <a:r>
              <a:rPr lang="zh-CN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 3" pitchFamily="18" charset="2"/>
              </a:rPr>
              <a:t>时</a:t>
            </a:r>
            <a:r>
              <a:rPr lang="en-US" altLang="zh-CN" sz="36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6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=130.86KJ·mol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endParaRPr lang="zh-CN" altLang="en-US" sz="36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求：</a:t>
            </a: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①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该反应在</a:t>
            </a: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标准状态时的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endParaRPr lang="zh-CN" altLang="en-US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若温度不变，当平衡体系中各组分的分压由</a:t>
            </a: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100KPa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降到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100×10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-4</a:t>
            </a: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KPa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时，该反应能否正向自发进行。</a:t>
            </a:r>
            <a:endParaRPr lang="zh-CN" altLang="en-US" sz="36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框 59393"/>
          <p:cNvSpPr txBox="1"/>
          <p:nvPr/>
        </p:nvSpPr>
        <p:spPr>
          <a:xfrm>
            <a:off x="1905000" y="457200"/>
            <a:ext cx="7696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解   </a:t>
            </a:r>
            <a:r>
              <a:rPr lang="en-US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Wingdings" panose="05000000000000000000" pitchFamily="2" charset="2"/>
              </a:rPr>
              <a:t>①</a:t>
            </a:r>
            <a:r>
              <a:rPr lang="en-US" altLang="zh-CN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2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200" b="1" baseline="30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2.303RTlgK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endParaRPr lang="en-US" altLang="zh-CN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9395" name="文本框 59394"/>
          <p:cNvSpPr txBox="1"/>
          <p:nvPr/>
        </p:nvSpPr>
        <p:spPr>
          <a:xfrm>
            <a:off x="613410" y="1442720"/>
            <a:ext cx="12534265" cy="1310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lgK</a:t>
            </a:r>
            <a:r>
              <a:rPr lang="en-US" altLang="zh-CN" sz="3200" b="1" baseline="30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130.86KJ·mol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/2.303×8.314J·mol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·K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× 10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-3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×298K</a:t>
            </a:r>
            <a:endParaRPr lang="en-US" altLang="zh-CN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=</a:t>
            </a: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22.93</a:t>
            </a:r>
            <a:endParaRPr lang="en-US" altLang="zh-CN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9396" name="矩形 59395"/>
          <p:cNvSpPr/>
          <p:nvPr/>
        </p:nvSpPr>
        <p:spPr>
          <a:xfrm>
            <a:off x="2179955" y="3465830"/>
            <a:ext cx="6722745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=1.175 ×10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-23</a:t>
            </a:r>
            <a:endParaRPr lang="en-US" altLang="zh-CN" sz="3200" b="1" baseline="3000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9397" name="矩形 59396"/>
          <p:cNvSpPr/>
          <p:nvPr/>
        </p:nvSpPr>
        <p:spPr>
          <a:xfrm>
            <a:off x="1905000" y="3886200"/>
            <a:ext cx="8763000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②</a:t>
            </a: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当平衡压力改变时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10000"/>
              </a:lnSpc>
            </a:pP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Q=P(CO</a:t>
            </a:r>
            <a:r>
              <a:rPr lang="en-US" altLang="zh-CN" sz="3200" b="1" baseline="-25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)/P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=100×10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-4 </a:t>
            </a:r>
            <a:r>
              <a:rPr lang="en-US" altLang="zh-CN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kPa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/ 100kPa</a:t>
            </a:r>
            <a:endParaRPr lang="en-US" altLang="zh-CN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/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=1.0×10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-4</a:t>
            </a: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＞ 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endParaRPr lang="en-US" altLang="zh-CN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2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2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32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200" b="1" baseline="-25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＞</a:t>
            </a:r>
            <a:r>
              <a:rPr lang="en-US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0, </a:t>
            </a: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反应不能正向自发进行。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6" grpId="0"/>
      <p:bldP spid="593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文本框 64513"/>
          <p:cNvSpPr txBox="1"/>
          <p:nvPr/>
        </p:nvSpPr>
        <p:spPr>
          <a:xfrm flipH="1">
            <a:off x="994410" y="2837815"/>
            <a:ext cx="7747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600" b="1">
                <a:solidFill>
                  <a:srgbClr val="E4F979"/>
                </a:solidFill>
                <a:latin typeface="Tahoma" panose="020B0604030504040204" pitchFamily="34" charset="0"/>
                <a:ea typeface="华文新魏" pitchFamily="2" charset="-122"/>
              </a:rPr>
              <a:t>解</a:t>
            </a:r>
            <a:endParaRPr lang="zh-CN" altLang="en-US" sz="3600" b="1">
              <a:solidFill>
                <a:srgbClr val="E4F979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64516" name="矩形 64515"/>
          <p:cNvSpPr/>
          <p:nvPr/>
        </p:nvSpPr>
        <p:spPr>
          <a:xfrm>
            <a:off x="2498090" y="4962525"/>
            <a:ext cx="6070600" cy="640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hangingPunct="1"/>
            <a:r>
              <a:rPr lang="en-US" altLang="zh-CN" sz="3600" b="1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=1.8 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×10</a:t>
            </a:r>
            <a:r>
              <a:rPr lang="en-US" altLang="zh-CN" sz="32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J·mol</a:t>
            </a:r>
            <a:r>
              <a:rPr lang="en-US" altLang="zh-CN" sz="32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200" b="1" baseline="300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4517" name="文本框 64516"/>
          <p:cNvSpPr txBox="1"/>
          <p:nvPr/>
        </p:nvSpPr>
        <p:spPr>
          <a:xfrm>
            <a:off x="2057400" y="685800"/>
            <a:ext cx="8305800" cy="207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   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反应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C(s)+CO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(g)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=2CO(g) 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940K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=0.5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1040K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=4.6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，试计算（</a:t>
            </a: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）反应的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与 </a:t>
            </a:r>
            <a:r>
              <a:rPr lang="en-US" altLang="zh-CN" sz="3600" b="1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-25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；（</a:t>
            </a: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）温度升至 </a:t>
            </a: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1052K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时的 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sz="3600" b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248535" y="3038475"/>
          <a:ext cx="8399145" cy="179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622665" imgH="1822450" progId="Equation.KSEE3">
                  <p:embed/>
                </p:oleObj>
              </mc:Choice>
              <mc:Fallback>
                <p:oleObj name="" r:id="rId1" imgW="8622665" imgH="182245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8535" y="3038475"/>
                        <a:ext cx="8399145" cy="179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39" name="文本框 65538"/>
          <p:cNvSpPr txBox="1"/>
          <p:nvPr/>
        </p:nvSpPr>
        <p:spPr>
          <a:xfrm>
            <a:off x="1524000" y="3820160"/>
            <a:ext cx="13315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6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540" name="矩形 65539"/>
          <p:cNvSpPr/>
          <p:nvPr/>
        </p:nvSpPr>
        <p:spPr>
          <a:xfrm>
            <a:off x="2895600" y="5420360"/>
            <a:ext cx="2133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=6.0</a:t>
            </a:r>
            <a:endParaRPr lang="en-US" altLang="zh-CN" sz="3600" b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542" name="矩形 65541"/>
          <p:cNvSpPr/>
          <p:nvPr/>
        </p:nvSpPr>
        <p:spPr>
          <a:xfrm>
            <a:off x="2743200" y="2524760"/>
            <a:ext cx="456501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/>
            <a:r>
              <a:rPr lang="en-US" altLang="zh-CN" sz="3600" b="1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Δ</a:t>
            </a:r>
            <a:r>
              <a:rPr lang="en-US" altLang="zh-CN" sz="3600" b="1" baseline="-25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r</a:t>
            </a:r>
            <a:r>
              <a:rPr lang="en-US" altLang="zh-CN" sz="3600" b="1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3600" b="1" baseline="-25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=186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J·K</a:t>
            </a:r>
            <a:r>
              <a:rPr lang="en-US" altLang="zh-CN" sz="32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.mol</a:t>
            </a:r>
            <a:r>
              <a:rPr lang="en-US" altLang="zh-CN" sz="32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endParaRPr lang="en-US" altLang="zh-CN" sz="3200" b="1" baseline="300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-466725" y="3562350"/>
          <a:ext cx="122555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036820" imgH="814705" progId="Equation.KSEE3">
                  <p:embed/>
                </p:oleObj>
              </mc:Choice>
              <mc:Fallback>
                <p:oleObj name="" r:id="rId1" imgW="5036820" imgH="81470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66725" y="3562350"/>
                        <a:ext cx="12255500" cy="158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-10881677" y="-192722"/>
          <a:ext cx="35027870" cy="327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778115" imgH="1170940" progId="Equation.KSEE3">
                  <p:embed/>
                </p:oleObj>
              </mc:Choice>
              <mc:Fallback>
                <p:oleObj name="" r:id="rId3" imgW="7778115" imgH="117094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881677" y="-192722"/>
                        <a:ext cx="35027870" cy="327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/>
      <p:bldP spid="655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文本框 66561"/>
          <p:cNvSpPr txBox="1"/>
          <p:nvPr/>
        </p:nvSpPr>
        <p:spPr>
          <a:xfrm>
            <a:off x="166370" y="381000"/>
            <a:ext cx="10288905" cy="57378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endParaRPr lang="en-US" altLang="zh-CN" sz="3200" b="1">
              <a:solidFill>
                <a:srgbClr val="E4F97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反应H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O(g) + CO(g) ＝H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＋CO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 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673K时的平衡常数。</a:t>
            </a:r>
            <a:endParaRPr lang="zh-CN" altLang="en-US" sz="36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) 若CO和H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O的起始浓度分别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2mol. L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CO(g)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673K时的最大转化率</a:t>
            </a:r>
            <a:endParaRPr lang="zh-CN" altLang="en-US" sz="36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(3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) 当H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O的起始浓度变为4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mol.L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-1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,CO 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35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的最大转化率为多少？</a:t>
            </a:r>
            <a:endParaRPr lang="zh-CN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文本框 67585"/>
          <p:cNvSpPr txBox="1"/>
          <p:nvPr/>
        </p:nvSpPr>
        <p:spPr>
          <a:xfrm>
            <a:off x="360680" y="685800"/>
            <a:ext cx="11650345" cy="5250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32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zh-CN" altLang="zh-CN" sz="3200" b="1" dirty="0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</a:rPr>
              <a:t>：  </a:t>
            </a:r>
            <a:r>
              <a:rPr lang="zh-CN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(1)   CO(g) ＋H</a:t>
            </a:r>
            <a:r>
              <a:rPr lang="zh-CN" altLang="zh-CN" sz="32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O(g) ＝H</a:t>
            </a:r>
            <a:r>
              <a:rPr lang="zh-CN" altLang="zh-CN" sz="32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＋ CO</a:t>
            </a:r>
            <a:r>
              <a:rPr lang="zh-CN" altLang="zh-CN" sz="32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</a:t>
            </a:r>
            <a:endParaRPr lang="zh-CN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28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f</a:t>
            </a:r>
            <a:r>
              <a:rPr lang="en-US" altLang="en-US" sz="2800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28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28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28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28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/kJ·mol</a:t>
            </a:r>
            <a:r>
              <a:rPr lang="en-US" altLang="en-US" sz="28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   </a:t>
            </a:r>
            <a:r>
              <a:rPr lang="en-US" altLang="en-US" sz="28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-110.52   -241.82         0            -393.5</a:t>
            </a:r>
            <a:endParaRPr lang="en-US" altLang="en-US" sz="28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 eaLnBrk="1" hangingPunct="1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en-US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/J·mol</a:t>
            </a:r>
            <a:r>
              <a:rPr lang="en-US" altLang="en-US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zh-CN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zh-CN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197.56     188.72    130.57    213.64</a:t>
            </a:r>
            <a:endParaRPr lang="zh-CN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3600" b="1" i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36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=  41.16 kJ·mol</a:t>
            </a:r>
            <a:r>
              <a:rPr lang="en-US" altLang="en-US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,      </a:t>
            </a:r>
            <a:endParaRPr lang="en-US" altLang="en-US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 eaLnBrk="1" hangingPunct="1">
              <a:lnSpc>
                <a:spcPct val="17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</a:t>
            </a:r>
            <a:r>
              <a:rPr lang="en-US" altLang="en-US" sz="36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rS</a:t>
            </a:r>
            <a:r>
              <a:rPr lang="en-US" altLang="en-US" sz="3600" b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= - 42.07 J·mol</a:t>
            </a:r>
            <a:r>
              <a:rPr lang="en-US" altLang="en-US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endParaRPr lang="en-US" altLang="en-US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</a:t>
            </a:r>
            <a:endParaRPr lang="en-US" altLang="zh-CN" sz="32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4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">
                                            <p:txEl>
                                              <p:charRg st="4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">
                                            <p:txEl>
                                              <p:charRg st="4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6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6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17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">
                                            <p:txEl>
                                              <p:charRg st="17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6">
                                            <p:txEl>
                                              <p:charRg st="172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6">
                                            <p:txEl>
                                              <p:char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6">
                                            <p:txEl>
                                              <p:charRg st="211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24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6">
                                            <p:txEl>
                                              <p:charRg st="24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6">
                                            <p:txEl>
                                              <p:charRg st="24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矩形 68609"/>
          <p:cNvSpPr/>
          <p:nvPr/>
        </p:nvSpPr>
        <p:spPr>
          <a:xfrm>
            <a:off x="516255" y="762000"/>
            <a:ext cx="11066780" cy="205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>
                <a:solidFill>
                  <a:srgbClr val="E4F97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en-US" sz="3600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rG</a:t>
            </a:r>
            <a:r>
              <a:rPr lang="en-US" altLang="en-US" sz="36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＝ </a:t>
            </a:r>
            <a:r>
              <a:rPr lang="en-US" altLang="en-US" sz="3600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rH</a:t>
            </a:r>
            <a:r>
              <a:rPr lang="en-US" altLang="en-US" sz="36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3600" b="1" i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 T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rS</a:t>
            </a:r>
            <a:r>
              <a:rPr lang="en-US" altLang="en-US" sz="3600" b="1" i="1" baseline="-25000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en-US" sz="3600" b="1" i="1" baseline="30000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          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= 41.16 -673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 (-42.07)/1000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 eaLnBrk="1" hangingPunct="1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   = -12.85 kJ·mol</a:t>
            </a:r>
            <a:r>
              <a:rPr lang="en-US" altLang="en-US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 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8611" name="矩形 68610"/>
          <p:cNvSpPr/>
          <p:nvPr/>
        </p:nvSpPr>
        <p:spPr>
          <a:xfrm>
            <a:off x="2133600" y="2895600"/>
            <a:ext cx="76962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i="1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rG</a:t>
            </a:r>
            <a:r>
              <a:rPr lang="en-US" altLang="en-US" sz="3600" b="1" i="1" baseline="-2500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＝  -</a:t>
            </a:r>
            <a:r>
              <a:rPr lang="en-US" altLang="en-US" sz="3600" b="1" i="1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RTlnK</a:t>
            </a:r>
            <a:r>
              <a:rPr lang="en-US" altLang="en-US" sz="3600" b="1" i="1" baseline="-25000" err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T</a:t>
            </a:r>
            <a:r>
              <a:rPr lang="en-US" altLang="en-US" sz="3600" b="1" i="1" baseline="-25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 i="1" baseline="30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3600" b="1" i="1" baseline="30000">
              <a:solidFill>
                <a:srgbClr val="E4F979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8612" name="矩形 68611"/>
          <p:cNvSpPr/>
          <p:nvPr/>
        </p:nvSpPr>
        <p:spPr>
          <a:xfrm>
            <a:off x="872490" y="3810000"/>
            <a:ext cx="10386695" cy="1249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ln</a:t>
            </a:r>
            <a:r>
              <a:rPr lang="en-US" altLang="en-US" sz="3600" b="1" i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= 12.85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 1000 /8.314  673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= 2.297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8613" name="矩形 68612"/>
          <p:cNvSpPr/>
          <p:nvPr/>
        </p:nvSpPr>
        <p:spPr>
          <a:xfrm>
            <a:off x="2286000" y="5334000"/>
            <a:ext cx="21824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600" b="1" i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K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= 9.94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2" grpId="0"/>
      <p:bldP spid="686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文本框 69633"/>
          <p:cNvSpPr txBox="1"/>
          <p:nvPr/>
        </p:nvSpPr>
        <p:spPr>
          <a:xfrm>
            <a:off x="1965325" y="685800"/>
            <a:ext cx="8702675" cy="1955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       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CO(g) ＋H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O(g) ＝CO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+ 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</a:t>
            </a:r>
            <a:endParaRPr lang="zh-CN" altLang="zh-CN" sz="36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开始  </a:t>
            </a:r>
            <a:r>
              <a:rPr lang="en-US" altLang="zh-CN" sz="3600" b="1" err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2.0     2.0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0      0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平衡 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2.0-x   2.0-x     x      x</a:t>
            </a:r>
            <a:r>
              <a:rPr lang="en-US" altLang="zh-CN" sz="3600" b="1">
                <a:solidFill>
                  <a:srgbClr val="01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                                                       </a:t>
            </a:r>
            <a:endParaRPr lang="en-US" altLang="zh-CN" sz="3600" b="1">
              <a:solidFill>
                <a:srgbClr val="010000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9635" name="矩形 69634"/>
          <p:cNvSpPr/>
          <p:nvPr/>
        </p:nvSpPr>
        <p:spPr>
          <a:xfrm>
            <a:off x="1965325" y="4500880"/>
            <a:ext cx="83820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i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  X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2-X</a:t>
            </a:r>
            <a:r>
              <a:rPr lang="zh-CN" altLang="en-US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= 9.94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 10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9636" name="矩形 69635"/>
          <p:cNvSpPr/>
          <p:nvPr/>
        </p:nvSpPr>
        <p:spPr>
          <a:xfrm>
            <a:off x="2208213" y="3860800"/>
            <a:ext cx="6096000" cy="6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x = 1.52 mol 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69637" name="矩形 69636"/>
          <p:cNvSpPr/>
          <p:nvPr/>
        </p:nvSpPr>
        <p:spPr>
          <a:xfrm>
            <a:off x="1698625" y="5494020"/>
            <a:ext cx="8915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CO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的最大转化率为 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1.52/2.0 100% = 76%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4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4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4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4">
                                            <p:txEl>
                                              <p:charRg st="9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/>
      <p:bldP spid="69635" grpId="0"/>
      <p:bldP spid="69636" grpId="0" bldLvl="0" animBg="1"/>
      <p:bldP spid="696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文本框 70657"/>
          <p:cNvSpPr txBox="1"/>
          <p:nvPr/>
        </p:nvSpPr>
        <p:spPr>
          <a:xfrm>
            <a:off x="1905000" y="436563"/>
            <a:ext cx="8382000" cy="1955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(3)    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CO(g) ＋H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O(g) ＝CO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+ H</a:t>
            </a:r>
            <a:r>
              <a:rPr lang="zh-CN" altLang="zh-CN" sz="3600" b="1" baseline="-250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(g) </a:t>
            </a:r>
            <a:endParaRPr lang="zh-CN" altLang="zh-CN" sz="36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开始  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2.0     4.0      0         0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平衡  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2.0-y   4.0-y    y         y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70659" name="矩形 70658"/>
          <p:cNvSpPr/>
          <p:nvPr/>
        </p:nvSpPr>
        <p:spPr>
          <a:xfrm>
            <a:off x="1136650" y="4535805"/>
            <a:ext cx="10147935" cy="645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200" b="1" i="1" baseline="-25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T </a:t>
            </a:r>
            <a:r>
              <a:rPr lang="en-US" altLang="en-US" sz="3600" b="1" i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200" b="1" i="1" baseline="-25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=   y</a:t>
            </a:r>
            <a:r>
              <a:rPr lang="en-US" altLang="zh-CN" sz="3200" b="1" baseline="300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/[(2.0-y)(4.0-y)]=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9.94 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 10, 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70660" name="矩形 70659"/>
          <p:cNvSpPr/>
          <p:nvPr/>
        </p:nvSpPr>
        <p:spPr>
          <a:xfrm>
            <a:off x="2095500" y="3108960"/>
            <a:ext cx="8001000" cy="6400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y = 1.84 mol L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-1,  </a:t>
            </a:r>
            <a:endParaRPr lang="en-US" altLang="zh-CN" sz="3600" b="1"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70661" name="矩形 70660"/>
          <p:cNvSpPr/>
          <p:nvPr/>
        </p:nvSpPr>
        <p:spPr>
          <a:xfrm>
            <a:off x="1752600" y="5181600"/>
            <a:ext cx="8915400" cy="80454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3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CO</a:t>
            </a:r>
            <a:r>
              <a:rPr lang="zh-CN" altLang="en-US" sz="36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最大转化率为</a:t>
            </a:r>
            <a:r>
              <a:rPr lang="en-US" altLang="zh-CN" sz="36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: 1.84/2.0×100% = 92%</a:t>
            </a:r>
            <a:endParaRPr lang="en-US" altLang="zh-CN" sz="3600" b="1">
              <a:solidFill>
                <a:schemeClr val="bg1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8">
                                            <p:txEl>
                                              <p:charRg st="4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charRg st="9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8">
                                            <p:txEl>
                                              <p:charRg st="9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8">
                                            <p:txEl>
                                              <p:charRg st="9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59" grpId="0"/>
      <p:bldP spid="70660" grpId="0" bldLvl="0" animBg="1"/>
      <p:bldP spid="7066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6167438" y="1196975"/>
            <a:ext cx="3168650" cy="522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</a:t>
            </a:r>
            <a:r>
              <a:rPr lang="en-US" altLang="zh-CN" sz="2800" b="1" err="1">
                <a:latin typeface="仿宋_GB2312" pitchFamily="49" charset="-122"/>
                <a:ea typeface="仿宋_GB2312" pitchFamily="49" charset="-122"/>
              </a:rPr>
              <a:t>=kc</a:t>
            </a:r>
            <a:r>
              <a:rPr lang="en-US" altLang="zh-CN" sz="2800" b="1" baseline="30000" err="1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800" b="1" err="1">
                <a:latin typeface="仿宋_GB2312" pitchFamily="49" charset="-122"/>
                <a:ea typeface="仿宋_GB2312" pitchFamily="49" charset="-122"/>
              </a:rPr>
              <a:t>(A)c</a:t>
            </a:r>
            <a:r>
              <a:rPr lang="en-US" altLang="zh-CN" sz="2800" b="1" baseline="30000" err="1">
                <a:latin typeface="仿宋_GB2312" pitchFamily="49" charset="-122"/>
                <a:ea typeface="仿宋_GB2312" pitchFamily="49" charset="-122"/>
              </a:rPr>
              <a:t>y</a:t>
            </a:r>
            <a:r>
              <a:rPr lang="en-US" altLang="zh-CN" sz="2800" b="1" err="1">
                <a:latin typeface="仿宋_GB2312" pitchFamily="49" charset="-122"/>
                <a:ea typeface="仿宋_GB2312" pitchFamily="49" charset="-122"/>
              </a:rPr>
              <a:t>(B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19" name="矩形 60418"/>
          <p:cNvSpPr/>
          <p:nvPr/>
        </p:nvSpPr>
        <p:spPr>
          <a:xfrm>
            <a:off x="2566988" y="1196975"/>
            <a:ext cx="424815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解：设速率方程式为：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0" name="矩形 60419"/>
          <p:cNvSpPr/>
          <p:nvPr/>
        </p:nvSpPr>
        <p:spPr>
          <a:xfrm>
            <a:off x="3290729" y="1989138"/>
            <a:ext cx="383095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0.012=k (0.1)</a:t>
            </a:r>
            <a:r>
              <a:rPr lang="en-US" altLang="zh-CN" sz="2800" b="1" baseline="3000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 (0.1)</a:t>
            </a:r>
            <a:r>
              <a:rPr lang="en-US" altLang="zh-CN" sz="2800" b="1" baseline="3000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endParaRPr lang="en-US" altLang="zh-CN" sz="2800" b="1" baseline="30000">
              <a:solidFill>
                <a:srgbClr val="2A07F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1" name="矩形 60420"/>
          <p:cNvSpPr/>
          <p:nvPr/>
        </p:nvSpPr>
        <p:spPr>
          <a:xfrm>
            <a:off x="3290729" y="2636838"/>
            <a:ext cx="383095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0.024=k (0.2)</a:t>
            </a:r>
            <a:r>
              <a:rPr lang="en-US" altLang="zh-CN" sz="2800" b="1" baseline="3000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 (0.1)</a:t>
            </a:r>
            <a:r>
              <a:rPr lang="en-US" altLang="zh-CN" sz="2800" b="1" baseline="3000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endParaRPr lang="en-US" altLang="zh-CN" sz="2800" b="1" baseline="30000">
              <a:solidFill>
                <a:srgbClr val="2A07F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2" name="直接连接符 60421"/>
          <p:cNvSpPr/>
          <p:nvPr/>
        </p:nvSpPr>
        <p:spPr>
          <a:xfrm>
            <a:off x="7175500" y="2276475"/>
            <a:ext cx="576263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60423" name="文本框 60422"/>
          <p:cNvSpPr txBox="1"/>
          <p:nvPr/>
        </p:nvSpPr>
        <p:spPr>
          <a:xfrm>
            <a:off x="7608888" y="1989138"/>
            <a:ext cx="10287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(1)</a:t>
            </a:r>
            <a:endParaRPr lang="en-US" altLang="zh-CN" sz="28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4" name="直接连接符 60423"/>
          <p:cNvSpPr/>
          <p:nvPr/>
        </p:nvSpPr>
        <p:spPr>
          <a:xfrm>
            <a:off x="7248525" y="2924175"/>
            <a:ext cx="503238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60425" name="文本框 60424"/>
          <p:cNvSpPr txBox="1"/>
          <p:nvPr/>
        </p:nvSpPr>
        <p:spPr>
          <a:xfrm>
            <a:off x="7608888" y="2565400"/>
            <a:ext cx="79216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(2)</a:t>
            </a:r>
            <a:endParaRPr lang="en-US" altLang="zh-CN" sz="28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6" name="文本框 60425"/>
          <p:cNvSpPr txBox="1"/>
          <p:nvPr/>
        </p:nvSpPr>
        <p:spPr>
          <a:xfrm>
            <a:off x="2855913" y="4005263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(2)/(1):</a:t>
            </a:r>
            <a:endParaRPr lang="en-US" altLang="zh-CN" sz="24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7" name="文本框 60426"/>
          <p:cNvSpPr txBox="1"/>
          <p:nvPr/>
        </p:nvSpPr>
        <p:spPr>
          <a:xfrm>
            <a:off x="4583113" y="4005263"/>
            <a:ext cx="484505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0.024/0.012=2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endParaRPr lang="en-US" altLang="zh-CN" sz="2800" b="1" baseline="3000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8" name="文本框 60427"/>
          <p:cNvSpPr txBox="1"/>
          <p:nvPr/>
        </p:nvSpPr>
        <p:spPr>
          <a:xfrm>
            <a:off x="7248525" y="3933825"/>
            <a:ext cx="99377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x=1</a:t>
            </a:r>
            <a:endParaRPr lang="en-US" altLang="zh-CN" sz="28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29" name="文本框 60428"/>
          <p:cNvSpPr txBox="1"/>
          <p:nvPr/>
        </p:nvSpPr>
        <p:spPr>
          <a:xfrm>
            <a:off x="3287713" y="3284538"/>
            <a:ext cx="498951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0.048=k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(0.1)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(0.2)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endParaRPr lang="en-US" altLang="zh-CN" sz="2800" b="1" baseline="3000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0" name="直接连接符 60429"/>
          <p:cNvSpPr/>
          <p:nvPr/>
        </p:nvSpPr>
        <p:spPr>
          <a:xfrm>
            <a:off x="7319963" y="3573463"/>
            <a:ext cx="4333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60431" name="文本框 60430"/>
          <p:cNvSpPr txBox="1"/>
          <p:nvPr/>
        </p:nvSpPr>
        <p:spPr>
          <a:xfrm>
            <a:off x="7680325" y="3284538"/>
            <a:ext cx="668338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(3)</a:t>
            </a:r>
            <a:endParaRPr lang="en-US" altLang="zh-CN" sz="28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2" name="文本框 60431"/>
          <p:cNvSpPr txBox="1"/>
          <p:nvPr/>
        </p:nvSpPr>
        <p:spPr>
          <a:xfrm>
            <a:off x="2855913" y="4508500"/>
            <a:ext cx="1584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(3)/(1):</a:t>
            </a:r>
            <a:endParaRPr lang="en-US" altLang="zh-CN" sz="24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3" name="文本框 60432"/>
          <p:cNvSpPr txBox="1"/>
          <p:nvPr/>
        </p:nvSpPr>
        <p:spPr>
          <a:xfrm>
            <a:off x="4583113" y="4437063"/>
            <a:ext cx="419735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0.048/0.012=2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y</a:t>
            </a:r>
            <a:endParaRPr lang="en-US" altLang="zh-CN" sz="2800" b="1" baseline="3000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4" name="文本框 60433"/>
          <p:cNvSpPr txBox="1"/>
          <p:nvPr/>
        </p:nvSpPr>
        <p:spPr>
          <a:xfrm>
            <a:off x="7319963" y="4365625"/>
            <a:ext cx="1316037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y=2</a:t>
            </a:r>
            <a:endParaRPr lang="en-US" altLang="zh-CN" sz="2800" b="1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5" name="矩形 60434"/>
          <p:cNvSpPr/>
          <p:nvPr/>
        </p:nvSpPr>
        <p:spPr>
          <a:xfrm>
            <a:off x="3359150" y="5084763"/>
            <a:ext cx="381635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故速率方程式为：</a:t>
            </a:r>
            <a:endParaRPr lang="zh-CN" altLang="en-US" sz="2800" b="1" dirty="0">
              <a:solidFill>
                <a:srgbClr val="2A07F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6" name="矩形 60435"/>
          <p:cNvSpPr/>
          <p:nvPr/>
        </p:nvSpPr>
        <p:spPr>
          <a:xfrm>
            <a:off x="6378258" y="5084763"/>
            <a:ext cx="2213610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=kc</a:t>
            </a:r>
            <a:r>
              <a:rPr lang="en-US" altLang="zh-CN" sz="2800" b="1" baseline="3000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(A)c</a:t>
            </a:r>
            <a:r>
              <a:rPr lang="en-US" altLang="zh-CN" sz="2800" b="1" baseline="30000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rgbClr val="2A07F9"/>
                </a:solidFill>
                <a:latin typeface="仿宋_GB2312" pitchFamily="49" charset="-122"/>
                <a:ea typeface="仿宋_GB2312" pitchFamily="49" charset="-122"/>
              </a:rPr>
              <a:t>(B)</a:t>
            </a:r>
            <a:endParaRPr lang="en-US" altLang="zh-CN" sz="2800" b="1">
              <a:solidFill>
                <a:srgbClr val="2A07F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7" name="文本框 60436"/>
          <p:cNvSpPr txBox="1"/>
          <p:nvPr/>
        </p:nvSpPr>
        <p:spPr>
          <a:xfrm>
            <a:off x="3359150" y="5661025"/>
            <a:ext cx="70580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k=0.012/(0.1)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x(0.1)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=12L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.mol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-2</a:t>
            </a:r>
            <a:r>
              <a:rPr lang="en-US" altLang="zh-CN" sz="28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.s</a:t>
            </a:r>
            <a:r>
              <a:rPr lang="en-US" altLang="zh-CN" sz="2800" b="1" baseline="3000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-1</a:t>
            </a:r>
            <a:endParaRPr lang="en-US" altLang="zh-CN" sz="2800" b="1" baseline="3000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38" name="右大括号 60437"/>
          <p:cNvSpPr/>
          <p:nvPr/>
        </p:nvSpPr>
        <p:spPr>
          <a:xfrm>
            <a:off x="8328025" y="2205038"/>
            <a:ext cx="152400" cy="1439862"/>
          </a:xfrm>
          <a:prstGeom prst="rightBrace">
            <a:avLst>
              <a:gd name="adj1" fmla="val 78732"/>
              <a:gd name="adj2" fmla="val 50000"/>
            </a:avLst>
          </a:prstGeom>
          <a:solidFill>
            <a:schemeClr val="hlink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439" name="文本框 60438"/>
          <p:cNvSpPr txBox="1"/>
          <p:nvPr/>
        </p:nvSpPr>
        <p:spPr>
          <a:xfrm>
            <a:off x="8472488" y="2565400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相同与</a:t>
            </a:r>
            <a:endParaRPr lang="zh-CN" altLang="en-US" sz="24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40" name="矩形 60439"/>
          <p:cNvSpPr/>
          <p:nvPr/>
        </p:nvSpPr>
        <p:spPr>
          <a:xfrm>
            <a:off x="8472488" y="2924175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浓度无关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41" name="右大括号 60440"/>
          <p:cNvSpPr/>
          <p:nvPr/>
        </p:nvSpPr>
        <p:spPr>
          <a:xfrm>
            <a:off x="8328025" y="4076700"/>
            <a:ext cx="142875" cy="792163"/>
          </a:xfrm>
          <a:prstGeom prst="rightBrace">
            <a:avLst>
              <a:gd name="adj1" fmla="val 46203"/>
              <a:gd name="adj2" fmla="val 50000"/>
            </a:avLst>
          </a:prstGeom>
          <a:solidFill>
            <a:schemeClr val="hlink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442" name="矩形 60441"/>
          <p:cNvSpPr/>
          <p:nvPr/>
        </p:nvSpPr>
        <p:spPr>
          <a:xfrm>
            <a:off x="8183563" y="3860800"/>
            <a:ext cx="1584325" cy="100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求速率方程实际是求指数</a:t>
            </a: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444" name="矩形 60443"/>
          <p:cNvSpPr/>
          <p:nvPr/>
        </p:nvSpPr>
        <p:spPr>
          <a:xfrm>
            <a:off x="5902325" y="2948464"/>
            <a:ext cx="309880" cy="9626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</a:pP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lvl="0" indent="-342900" eaLnBrk="0" hangingPunct="0"/>
            <a:endParaRPr lang="en-US" altLang="zh-CN" sz="3200" b="1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60445" name="矩形 60444"/>
          <p:cNvSpPr/>
          <p:nvPr/>
        </p:nvSpPr>
        <p:spPr>
          <a:xfrm>
            <a:off x="6167438" y="5084921"/>
            <a:ext cx="388620" cy="102679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</a:t>
            </a:r>
            <a:endParaRPr lang="en-US" altLang="zh-CN" sz="2800" b="1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342900" lvl="0" indent="-342900" eaLnBrk="0" hangingPunct="0"/>
            <a:endParaRPr lang="en-US" altLang="zh-CN" sz="3200" b="1" dirty="0">
              <a:solidFill>
                <a:schemeClr val="bg2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  <p:bldP spid="60427" grpId="0"/>
      <p:bldP spid="60432" grpId="0"/>
      <p:bldP spid="60433" grpId="0"/>
      <p:bldP spid="60434" grpId="0"/>
      <p:bldP spid="60435" grpId="0"/>
      <p:bldP spid="60436" grpId="0"/>
      <p:bldP spid="60437" grpId="0"/>
      <p:bldP spid="604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3827" name="文本占位符 333826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41513" y="1849438"/>
            <a:ext cx="8345487" cy="4379912"/>
          </a:xfrm>
        </p:spPr>
        <p:txBody>
          <a:bodyPr/>
          <a:p>
            <a:pPr>
              <a:buNone/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、基元反应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＝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2B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，则该反应的速率表示式为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（   ）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  <a:sym typeface="Wingdings" panose="05000000000000000000" pitchFamily="2" charset="2"/>
            </a:endParaRPr>
          </a:p>
          <a:p>
            <a:pPr>
              <a:buNone/>
            </a:pPr>
            <a:endParaRPr lang="zh-CN" altLang="en-US" b="1">
              <a:solidFill>
                <a:srgbClr val="030305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b="1" dirty="0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                            </a:t>
            </a:r>
            <a:r>
              <a:rPr lang="zh-CN" altLang="en-US" b="1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b="1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</a:t>
            </a:r>
            <a:endParaRPr lang="zh-CN" altLang="en-US" b="1">
              <a:solidFill>
                <a:srgbClr val="030305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None/>
            </a:pPr>
            <a:endParaRPr lang="zh-CN" altLang="en-US" b="1">
              <a:solidFill>
                <a:srgbClr val="030305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None/>
            </a:pPr>
            <a:endParaRPr lang="zh-CN" altLang="en-US" b="1">
              <a:solidFill>
                <a:srgbClr val="030305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b="1" dirty="0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                             </a:t>
            </a:r>
            <a:r>
              <a:rPr lang="zh-CN" altLang="en-US" b="1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zh-CN" altLang="en-US" b="1">
                <a:solidFill>
                  <a:srgbClr val="030305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</a:t>
            </a:r>
            <a:endParaRPr lang="zh-CN" altLang="en-US" b="1">
              <a:solidFill>
                <a:srgbClr val="030305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33828" name="对象 333827"/>
          <p:cNvGraphicFramePr/>
          <p:nvPr/>
        </p:nvGraphicFramePr>
        <p:xfrm>
          <a:off x="2514600" y="3227388"/>
          <a:ext cx="24384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74065" imgH="457200" progId="Equation.3">
                  <p:embed/>
                </p:oleObj>
              </mc:Choice>
              <mc:Fallback>
                <p:oleObj name="" r:id="rId1" imgW="774065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3227388"/>
                        <a:ext cx="2438400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对象 333828"/>
          <p:cNvGraphicFramePr/>
          <p:nvPr/>
        </p:nvGraphicFramePr>
        <p:xfrm>
          <a:off x="6276975" y="3227388"/>
          <a:ext cx="34766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104900" imgH="457200" progId="Equation.3">
                  <p:embed/>
                </p:oleObj>
              </mc:Choice>
              <mc:Fallback>
                <p:oleObj name="" r:id="rId3" imgW="11049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6975" y="3227388"/>
                        <a:ext cx="3476625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0" name="对象 333829"/>
          <p:cNvGraphicFramePr/>
          <p:nvPr/>
        </p:nvGraphicFramePr>
        <p:xfrm>
          <a:off x="2584450" y="4910138"/>
          <a:ext cx="25971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825500" imgH="469900" progId="Equation.3">
                  <p:embed/>
                </p:oleObj>
              </mc:Choice>
              <mc:Fallback>
                <p:oleObj name="" r:id="rId5" imgW="825500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50" y="4910138"/>
                        <a:ext cx="2597150" cy="147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1" name="对象 333830"/>
          <p:cNvGraphicFramePr/>
          <p:nvPr/>
        </p:nvGraphicFramePr>
        <p:xfrm>
          <a:off x="6424613" y="4960938"/>
          <a:ext cx="23971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761365" imgH="457200" progId="Equation.3">
                  <p:embed/>
                </p:oleObj>
              </mc:Choice>
              <mc:Fallback>
                <p:oleObj name="" r:id="rId7" imgW="761365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4613" y="4960938"/>
                        <a:ext cx="2397125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2" name="矩形 333831"/>
          <p:cNvSpPr/>
          <p:nvPr/>
        </p:nvSpPr>
        <p:spPr>
          <a:xfrm>
            <a:off x="5562918" y="5430838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333833" name="矩形 333832"/>
          <p:cNvSpPr/>
          <p:nvPr/>
        </p:nvSpPr>
        <p:spPr>
          <a:xfrm>
            <a:off x="4648200" y="290513"/>
            <a:ext cx="289814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Chap.4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练习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33834" name="文本框 333833"/>
          <p:cNvSpPr txBox="1"/>
          <p:nvPr/>
        </p:nvSpPr>
        <p:spPr>
          <a:xfrm>
            <a:off x="2057400" y="990600"/>
            <a:ext cx="3048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一、选择题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9970" name="矩形 339969"/>
          <p:cNvSpPr/>
          <p:nvPr/>
        </p:nvSpPr>
        <p:spPr>
          <a:xfrm>
            <a:off x="2362200" y="701675"/>
            <a:ext cx="7696200" cy="4203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1500" lvl="0" indent="-571500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、反应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en-US" altLang="zh-CN" sz="3600" b="1" baseline="-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+ B</a:t>
            </a:r>
            <a:r>
              <a:rPr lang="en-US" altLang="zh-CN" sz="3600" b="1" baseline="-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== 2AB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的速率方程为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v=kc(A</a:t>
            </a:r>
            <a:r>
              <a:rPr lang="en-US" altLang="zh-CN" sz="3600" b="1" baseline="-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)c(B</a:t>
            </a:r>
            <a:r>
              <a:rPr lang="en-US" altLang="zh-CN" sz="3600" b="1" baseline="-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) , 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则该反应（   ）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571500" lvl="0" indent="-571500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A.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一定是基元反应    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571500" lvl="0" indent="-571500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B.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一定是非基元反应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571500" lvl="0" indent="-571500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C.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可能是基元反应</a:t>
            </a:r>
            <a:endParaRPr lang="zh-CN" altLang="en-US" sz="3600" b="1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39971" name="矩形 339970"/>
          <p:cNvSpPr/>
          <p:nvPr/>
        </p:nvSpPr>
        <p:spPr>
          <a:xfrm>
            <a:off x="2556193" y="42672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0994" name="矩形 340993" descr="Rectangle: Click to edit Master text styles&#13;&#10;Second level&#13;&#10;Third level&#13;&#10;Fourth level&#13;&#10;Fifth level"/>
          <p:cNvSpPr/>
          <p:nvPr/>
        </p:nvSpPr>
        <p:spPr>
          <a:xfrm>
            <a:off x="2286000" y="457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just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、对于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30000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en-US" altLang="zh-CN" sz="3600" b="1" baseline="-30000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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0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的反应，使用催化剂对反应（   ）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algn="just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正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加速               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正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减速  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algn="just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zh-CN" altLang="en-US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正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逆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皆加速    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．无影响</a:t>
            </a:r>
            <a:endParaRPr lang="zh-CN" altLang="en-US" sz="32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0995" name="矩形 340994"/>
          <p:cNvSpPr/>
          <p:nvPr/>
        </p:nvSpPr>
        <p:spPr>
          <a:xfrm>
            <a:off x="6324918" y="35814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7138" name="矩形 347137"/>
          <p:cNvSpPr/>
          <p:nvPr/>
        </p:nvSpPr>
        <p:spPr>
          <a:xfrm>
            <a:off x="2057400" y="457200"/>
            <a:ext cx="7848600" cy="4589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3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、某反应物在一定条件下的平衡转化率为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35%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，当加入催化剂时，若反应条件不变，此时它的平衡转化率是（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50000"/>
              </a:lnSpc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大于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35 %           B.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等于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35 %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5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C.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小于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35 %          D.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无法知道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47139" name="矩形 347138"/>
          <p:cNvSpPr/>
          <p:nvPr/>
        </p:nvSpPr>
        <p:spPr>
          <a:xfrm>
            <a:off x="5943918" y="35052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62" name="矩形 348161"/>
          <p:cNvSpPr/>
          <p:nvPr/>
        </p:nvSpPr>
        <p:spPr>
          <a:xfrm>
            <a:off x="2362200" y="304800"/>
            <a:ext cx="7772400" cy="5356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6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．对可逆反应，加入催化剂的目的是（        ）</a:t>
            </a:r>
            <a:endParaRPr lang="zh-CN" altLang="en-US" sz="3600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6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提高平衡时产物的浓度</a:t>
            </a:r>
            <a:endParaRPr lang="zh-CN" altLang="en-US" sz="3600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6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加快正反应速率而减慢逆反应速率</a:t>
            </a:r>
            <a:endParaRPr lang="zh-CN" altLang="en-US" sz="3600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6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缩短达到平衡的时间</a:t>
            </a:r>
            <a:endParaRPr lang="zh-CN" altLang="en-US" sz="3600" b="1" dirty="0"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6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使平衡向右进行</a:t>
            </a:r>
            <a:endParaRPr lang="zh-CN" altLang="en-US" sz="3600" b="1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48163" name="矩形 348162"/>
          <p:cNvSpPr/>
          <p:nvPr/>
        </p:nvSpPr>
        <p:spPr>
          <a:xfrm>
            <a:off x="2210118" y="41592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4853" name="文本占位符 334852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590800" y="685800"/>
            <a:ext cx="7772400" cy="3316288"/>
          </a:xfrm>
        </p:spPr>
        <p:txBody>
          <a:bodyPr/>
          <a:p>
            <a:pPr>
              <a:buNone/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、改变速率常数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K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的因素是（   ）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、减小生成物浓度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、增加体系总压力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、增加反应物浓度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、升温和加入催化剂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34854" name="文本框 334853"/>
          <p:cNvSpPr txBox="1"/>
          <p:nvPr/>
        </p:nvSpPr>
        <p:spPr>
          <a:xfrm>
            <a:off x="2133600" y="5011738"/>
            <a:ext cx="8077200" cy="1463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、催化剂加快反应速率的原因是：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3600" b="1" u="sng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                                 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34855" name="矩形 334854"/>
          <p:cNvSpPr/>
          <p:nvPr/>
        </p:nvSpPr>
        <p:spPr>
          <a:xfrm>
            <a:off x="2362518" y="33528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334856" name="文本框 334855"/>
          <p:cNvSpPr txBox="1"/>
          <p:nvPr/>
        </p:nvSpPr>
        <p:spPr>
          <a:xfrm>
            <a:off x="2133600" y="5773738"/>
            <a:ext cx="79248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4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改变了反应历程，降低了反应的活化能</a:t>
            </a:r>
            <a:endParaRPr lang="zh-CN" altLang="en-US" sz="34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34857" name="文本框 334856"/>
          <p:cNvSpPr txBox="1"/>
          <p:nvPr/>
        </p:nvSpPr>
        <p:spPr>
          <a:xfrm>
            <a:off x="2209800" y="4098925"/>
            <a:ext cx="3048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二、填空题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/>
      <p:bldP spid="3348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8946" name="矩形 338945" descr="Rectangle: Click to edit Master text styles&#13;&#10;Second level&#13;&#10;Third level&#13;&#10;Fourth level&#13;&#10;Fifth level"/>
          <p:cNvSpPr/>
          <p:nvPr/>
        </p:nvSpPr>
        <p:spPr>
          <a:xfrm>
            <a:off x="2063750" y="3789363"/>
            <a:ext cx="79248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、某反应速率常数为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120 mol</a:t>
            </a:r>
            <a:r>
              <a:rPr lang="en-US" altLang="zh-CN" sz="3600" b="1" baseline="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L</a:t>
            </a:r>
            <a:r>
              <a:rPr lang="en-US" altLang="zh-CN" sz="3600" b="1" baseline="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-1.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baseline="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，则该反应的级数为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)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38947" name="文本框 338946"/>
          <p:cNvSpPr txBox="1"/>
          <p:nvPr/>
        </p:nvSpPr>
        <p:spPr>
          <a:xfrm>
            <a:off x="6456363" y="5013325"/>
            <a:ext cx="777875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endParaRPr lang="en-US" altLang="zh-CN" sz="4000" b="1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38948" name="矩形 338947" descr="Rectangle: Click to edit Master text styles&#13;&#10;Second level&#13;&#10;Third level&#13;&#10;Fourth level&#13;&#10;Fifth level"/>
          <p:cNvSpPr/>
          <p:nvPr/>
        </p:nvSpPr>
        <p:spPr>
          <a:xfrm>
            <a:off x="1524000" y="304800"/>
            <a:ext cx="8839200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时某反应的</a:t>
            </a:r>
            <a:r>
              <a:rPr lang="en-US" altLang="zh-CN" sz="3600" b="1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= 92kJ</a:t>
            </a:r>
            <a:r>
              <a:rPr lang="en-US" altLang="zh-CN" sz="3600" b="1" baseline="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mol</a:t>
            </a:r>
            <a:r>
              <a:rPr lang="en-US" altLang="zh-CN" sz="3600" b="1" baseline="3000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-1 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若升高温度</a:t>
            </a:r>
            <a:r>
              <a:rPr lang="en-US" altLang="zh-CN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, 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则 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正 </a:t>
            </a:r>
            <a:r>
              <a:rPr lang="zh-CN" altLang="en-US" sz="3600" b="1" u="sng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        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,  v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逆 </a:t>
            </a:r>
            <a:r>
              <a:rPr lang="zh-CN" altLang="en-US" sz="3600" b="1" u="sng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         </a:t>
            </a:r>
            <a:r>
              <a:rPr lang="zh-CN" altLang="en-US" sz="3600" b="1" baseline="-30000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30305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endParaRPr lang="zh-CN" altLang="en-US" sz="3600" b="1" dirty="0">
              <a:solidFill>
                <a:srgbClr val="030305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38949" name="文本框 338948"/>
          <p:cNvSpPr txBox="1"/>
          <p:nvPr/>
        </p:nvSpPr>
        <p:spPr>
          <a:xfrm>
            <a:off x="5393055" y="1087120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增大</a:t>
            </a:r>
            <a:endParaRPr lang="zh-CN" altLang="en-US" sz="3600" b="1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38950" name="文本框 338949"/>
          <p:cNvSpPr txBox="1"/>
          <p:nvPr/>
        </p:nvSpPr>
        <p:spPr>
          <a:xfrm>
            <a:off x="7636510" y="1156335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增大</a:t>
            </a:r>
            <a:endParaRPr lang="zh-CN" altLang="en-US" sz="3600" b="1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/>
      <p:bldP spid="338949" grpId="0"/>
      <p:bldP spid="3389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6114" name="矩形 346113"/>
          <p:cNvSpPr/>
          <p:nvPr/>
        </p:nvSpPr>
        <p:spPr>
          <a:xfrm>
            <a:off x="2286000" y="1371600"/>
            <a:ext cx="7620000" cy="2505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3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某可逆反应</a:t>
            </a:r>
            <a:r>
              <a:rPr lang="en-US" altLang="zh-CN" sz="3600" b="1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,Δ</a:t>
            </a:r>
            <a:r>
              <a:rPr lang="en-US" altLang="zh-CN" sz="3600" b="1" baseline="-3000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i="1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3000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 baseline="-3000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&lt; 0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，当温度升高时，正反应速率常数增大的倍数比逆反应速率增大的倍数小。（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6117" name="文本框 346116"/>
          <p:cNvSpPr txBox="1"/>
          <p:nvPr/>
        </p:nvSpPr>
        <p:spPr>
          <a:xfrm>
            <a:off x="2286000" y="533400"/>
            <a:ext cx="3429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三、判断正误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46118" name="文本框 346117"/>
          <p:cNvSpPr txBox="1"/>
          <p:nvPr/>
        </p:nvSpPr>
        <p:spPr>
          <a:xfrm>
            <a:off x="2895600" y="4572000"/>
            <a:ext cx="6858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8382318" y="28638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346120" name="矩形 346119"/>
          <p:cNvSpPr/>
          <p:nvPr/>
        </p:nvSpPr>
        <p:spPr>
          <a:xfrm>
            <a:off x="2133600" y="3505200"/>
            <a:ext cx="7620000" cy="2230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7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质量作用定律适用于复杂反应。（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  <p:bldP spid="346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表格 16385"/>
          <p:cNvGraphicFramePr/>
          <p:nvPr/>
        </p:nvGraphicFramePr>
        <p:xfrm>
          <a:off x="1981200" y="1295400"/>
          <a:ext cx="7696200" cy="7052310"/>
        </p:xfrm>
        <a:graphic>
          <a:graphicData uri="http://schemas.openxmlformats.org/drawingml/2006/table">
            <a:tbl>
              <a:tblPr/>
              <a:tblGrid>
                <a:gridCol w="2514600"/>
                <a:gridCol w="2743200"/>
                <a:gridCol w="2438400"/>
              </a:tblGrid>
              <a:tr h="579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反应级数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 dirty="0">
                          <a:latin typeface="华文新魏" pitchFamily="2" charset="-122"/>
                          <a:ea typeface="华文新魏" pitchFamily="2" charset="-122"/>
                        </a:rPr>
                        <a:t> </a:t>
                      </a: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速率方程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 dirty="0">
                          <a:latin typeface="华文新魏" pitchFamily="2" charset="-122"/>
                          <a:ea typeface="华文新魏" pitchFamily="2" charset="-122"/>
                        </a:rPr>
                        <a:t>k</a:t>
                      </a: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的量纲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一级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 err="1">
                          <a:latin typeface="华文新魏" pitchFamily="2" charset="-122"/>
                          <a:ea typeface="华文新魏" pitchFamily="2" charset="-122"/>
                        </a:rPr>
                        <a:t> v=kc(A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) 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s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08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二级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 err="1">
                          <a:latin typeface="华文新魏" pitchFamily="2" charset="-122"/>
                          <a:ea typeface="华文新魏" pitchFamily="2" charset="-122"/>
                        </a:rPr>
                        <a:t>v=kc(A)c(D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lang="en-US" altLang="zh-CN" sz="3200" b="1"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v=kc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(A)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mol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·L·s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endParaRPr lang="en-US" altLang="zh-CN" sz="3200" b="1"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三级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v=kc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(A)c(D)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mol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·s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endParaRPr lang="zh-CN" altLang="en-US" sz="3200" b="1" baseline="300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98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>
                          <a:latin typeface="华文新魏" pitchFamily="2" charset="-122"/>
                          <a:ea typeface="华文新魏" pitchFamily="2" charset="-122"/>
                        </a:rPr>
                        <a:t>零级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v=k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mol·L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·s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endParaRPr lang="zh-CN" altLang="en-US" sz="3200" b="1" baseline="300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36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1.5</a:t>
                      </a:r>
                      <a:r>
                        <a:rPr lang="zh-CN" altLang="en-US" sz="3200" b="1">
                          <a:latin typeface="华文新魏" pitchFamily="2" charset="-122"/>
                          <a:ea typeface="华文新魏" pitchFamily="2" charset="-122"/>
                        </a:rPr>
                        <a:t>级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v=kc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1/2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(A)c(D)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mol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-1/2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1/2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·s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endParaRPr lang="zh-CN" altLang="en-US" sz="3200" b="1" baseline="300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latin typeface="华文新魏" pitchFamily="2" charset="-122"/>
                          <a:ea typeface="华文新魏" pitchFamily="2" charset="-122"/>
                        </a:rPr>
                        <a:t>负一级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v=kc</a:t>
                      </a:r>
                      <a:r>
                        <a:rPr lang="en-US" altLang="zh-CN" sz="3200" baseline="30000">
                          <a:latin typeface="华文新魏" pitchFamily="2" charset="-122"/>
                          <a:ea typeface="华文新魏" pitchFamily="2" charset="-122"/>
                        </a:rPr>
                        <a:t>-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(A)c(D)</a:t>
                      </a:r>
                      <a:endParaRPr lang="zh-CN" altLang="en-US" sz="3200" b="1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mol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·L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-2</a:t>
                      </a:r>
                      <a:r>
                        <a:rPr lang="en-US" altLang="zh-CN" sz="3200" b="1">
                          <a:latin typeface="华文新魏" pitchFamily="2" charset="-122"/>
                          <a:ea typeface="华文新魏" pitchFamily="2" charset="-122"/>
                        </a:rPr>
                        <a:t>·s</a:t>
                      </a:r>
                      <a:r>
                        <a:rPr lang="en-US" altLang="zh-CN" sz="3200" b="1" baseline="30000">
                          <a:latin typeface="华文新魏" pitchFamily="2" charset="-122"/>
                          <a:ea typeface="华文新魏" pitchFamily="2" charset="-122"/>
                        </a:rPr>
                        <a:t>-1</a:t>
                      </a:r>
                      <a:endParaRPr lang="zh-CN" altLang="en-US" sz="3200" b="1" baseline="300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0" name="矩形 16419"/>
          <p:cNvSpPr/>
          <p:nvPr/>
        </p:nvSpPr>
        <p:spPr>
          <a:xfrm>
            <a:off x="2057400" y="381000"/>
            <a:ext cx="5034280" cy="701040"/>
          </a:xfrm>
          <a:prstGeom prst="rect">
            <a:avLst/>
          </a:prstGeom>
          <a:solidFill>
            <a:srgbClr val="E4F979"/>
          </a:solidFill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buClr>
                <a:srgbClr val="000000"/>
              </a:buClr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）速率常数的单位</a:t>
            </a:r>
            <a:endParaRPr lang="zh-CN" altLang="en-US" sz="4000" b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2" name="标题 291841"/>
          <p:cNvSpPr>
            <a:spLocks noGrp="1"/>
          </p:cNvSpPr>
          <p:nvPr>
            <p:ph type="title"/>
          </p:nvPr>
        </p:nvSpPr>
        <p:spPr>
          <a:xfrm>
            <a:off x="2133600" y="741998"/>
            <a:ext cx="7772400" cy="649605"/>
          </a:xfrm>
        </p:spPr>
        <p:txBody>
          <a:bodyPr anchor="ctr">
            <a:spAutoFit/>
          </a:bodyPr>
          <a:p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itchFamily="2" charset="-122"/>
              </a:rPr>
              <a:t>四、有关化学平衡的计算</a:t>
            </a:r>
            <a:endParaRPr lang="zh-CN" altLang="en-US" sz="4000" b="1">
              <a:solidFill>
                <a:schemeClr val="tx1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91844" name="文本框 291843"/>
          <p:cNvSpPr txBox="1"/>
          <p:nvPr/>
        </p:nvSpPr>
        <p:spPr>
          <a:xfrm>
            <a:off x="2590800" y="1752600"/>
            <a:ext cx="309880" cy="3663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endParaRPr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1845" name="矩形 291844"/>
          <p:cNvSpPr/>
          <p:nvPr/>
        </p:nvSpPr>
        <p:spPr>
          <a:xfrm>
            <a:off x="2133600" y="2209800"/>
            <a:ext cx="8305800" cy="4314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在容积为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5.00L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的密闭容器中装有等物质的量的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(g)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。在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523K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下反应：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+Cl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= 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(g)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，达到平衡时，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PCl5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=P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θ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K</a:t>
            </a:r>
            <a:r>
              <a:rPr lang="en-US" altLang="zh-CN" sz="3600" b="1" baseline="30000">
                <a:latin typeface="华文新魏" pitchFamily="2" charset="-122"/>
                <a:ea typeface="华文新魏" pitchFamily="2" charset="-122"/>
              </a:rPr>
              <a:t>θ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=0.57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，求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反应开始时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(g)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的物质的量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）求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(g)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的平衡转化率。 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 lvl="0">
              <a:lnSpc>
                <a:spcPct val="110000"/>
              </a:lnSpc>
            </a:pP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1846" name="文本框 291845"/>
          <p:cNvSpPr txBox="1"/>
          <p:nvPr/>
        </p:nvSpPr>
        <p:spPr>
          <a:xfrm>
            <a:off x="2133600" y="1752600"/>
            <a:ext cx="10064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200" b="1" dirty="0">
                <a:solidFill>
                  <a:srgbClr val="E4F979"/>
                </a:solidFill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r>
              <a:rPr lang="en-US" altLang="zh-CN" sz="3200" b="1">
                <a:solidFill>
                  <a:srgbClr val="E4F979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200" b="1">
              <a:solidFill>
                <a:srgbClr val="E4F97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/>
      <p:bldP spid="291845" grpId="0"/>
      <p:bldP spid="2918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1" name="文本占位符 319490"/>
          <p:cNvSpPr>
            <a:spLocks noGrp="1"/>
          </p:cNvSpPr>
          <p:nvPr>
            <p:ph type="body" idx="1"/>
          </p:nvPr>
        </p:nvSpPr>
        <p:spPr>
          <a:xfrm>
            <a:off x="1905000" y="685800"/>
            <a:ext cx="8382000" cy="914400"/>
          </a:xfrm>
        </p:spPr>
        <p:txBody>
          <a:bodyPr>
            <a:normAutofit fontScale="90000"/>
          </a:bodyPr>
          <a:p>
            <a:pPr>
              <a:buNone/>
            </a:pPr>
            <a:r>
              <a:rPr lang="zh-CN" altLang="en-US" sz="3600" b="1" dirty="0">
                <a:solidFill>
                  <a:srgbClr val="FF0000"/>
                </a:solidFill>
                <a:ea typeface="华文新魏" pitchFamily="2" charset="-122"/>
              </a:rPr>
              <a:t>解： 设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(g) </a:t>
            </a:r>
            <a:r>
              <a:rPr lang="zh-CN" altLang="en-US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Cl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(g)</a:t>
            </a: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的始态分压为</a:t>
            </a:r>
            <a:r>
              <a:rPr lang="en-US" altLang="zh-CN" sz="3600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xPa</a:t>
            </a:r>
            <a:endParaRPr lang="en-US" altLang="zh-CN" sz="3600" b="1" dirty="0" err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endParaRPr lang="en-US" altLang="zh-CN" sz="3600" b="1" dirty="0" err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9492" name="矩形 319491"/>
          <p:cNvSpPr/>
          <p:nvPr/>
        </p:nvSpPr>
        <p:spPr>
          <a:xfrm>
            <a:off x="2971800" y="1676400"/>
            <a:ext cx="800862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(g)   +    Cl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(g)   =   PCl</a:t>
            </a:r>
            <a:r>
              <a:rPr lang="en-US" altLang="zh-CN" sz="3600" b="1" baseline="-25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(g)</a:t>
            </a:r>
            <a:endParaRPr lang="en-US" altLang="zh-CN" sz="3600" b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9493" name="文本框 319492"/>
          <p:cNvSpPr txBox="1"/>
          <p:nvPr/>
        </p:nvSpPr>
        <p:spPr>
          <a:xfrm>
            <a:off x="1981200" y="2514600"/>
            <a:ext cx="7924800" cy="641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开始  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x                  x                  0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19494" name="文本框 319493"/>
          <p:cNvSpPr txBox="1"/>
          <p:nvPr/>
        </p:nvSpPr>
        <p:spPr>
          <a:xfrm>
            <a:off x="1965325" y="3341688"/>
            <a:ext cx="7712075" cy="641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平衡  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x- 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         x- 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           </a:t>
            </a:r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θ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grpSp>
        <p:nvGrpSpPr>
          <p:cNvPr id="319507" name="组合 319506"/>
          <p:cNvGrpSpPr/>
          <p:nvPr/>
        </p:nvGrpSpPr>
        <p:grpSpPr>
          <a:xfrm>
            <a:off x="1524000" y="4114800"/>
            <a:ext cx="8537575" cy="1800225"/>
            <a:chOff x="288" y="2592"/>
            <a:chExt cx="5378" cy="1134"/>
          </a:xfrm>
        </p:grpSpPr>
        <p:sp>
          <p:nvSpPr>
            <p:cNvPr id="319495" name="矩形 319494"/>
            <p:cNvSpPr/>
            <p:nvPr/>
          </p:nvSpPr>
          <p:spPr>
            <a:xfrm>
              <a:off x="288" y="2784"/>
              <a:ext cx="59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K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θ</a:t>
              </a:r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=</a:t>
              </a:r>
              <a:endPara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19497" name="矩形 319496"/>
            <p:cNvSpPr/>
            <p:nvPr/>
          </p:nvSpPr>
          <p:spPr>
            <a:xfrm>
              <a:off x="1296" y="2592"/>
              <a:ext cx="105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θ/ </a:t>
              </a:r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θ</a:t>
              </a:r>
              <a:r>
                <a:rPr lang="en-US" altLang="zh-CN" sz="3600" b="1">
                  <a:solidFill>
                    <a:srgbClr val="FF0000"/>
                  </a:solidFill>
                  <a:latin typeface="Tahoma" panose="020B0604030504040204" pitchFamily="34" charset="0"/>
                  <a:ea typeface="华文新魏" pitchFamily="2" charset="-122"/>
                </a:rPr>
                <a:t> </a:t>
              </a:r>
              <a:endPara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endParaRPr>
            </a:p>
          </p:txBody>
        </p:sp>
        <p:sp>
          <p:nvSpPr>
            <p:cNvPr id="319498" name="直接连接符 319497"/>
            <p:cNvSpPr/>
            <p:nvPr/>
          </p:nvSpPr>
          <p:spPr>
            <a:xfrm flipV="1">
              <a:off x="912" y="2928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9499" name="矩形 319498"/>
            <p:cNvSpPr/>
            <p:nvPr/>
          </p:nvSpPr>
          <p:spPr>
            <a:xfrm>
              <a:off x="720" y="2928"/>
              <a:ext cx="216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3600" b="1">
                  <a:solidFill>
                    <a:srgbClr val="FF0000"/>
                  </a:solidFill>
                  <a:latin typeface="Tahoma" panose="020B0604030504040204" pitchFamily="34" charset="0"/>
                  <a:ea typeface="华文新魏" pitchFamily="2" charset="-122"/>
                </a:rPr>
                <a:t>（</a:t>
              </a:r>
              <a:r>
                <a:rPr lang="en-US" altLang="zh-CN" sz="3600" b="1">
                  <a:solidFill>
                    <a:srgbClr val="FF0000"/>
                  </a:solidFill>
                  <a:latin typeface="Tahoma" panose="020B0604030504040204" pitchFamily="34" charset="0"/>
                  <a:ea typeface="华文新魏" pitchFamily="2" charset="-122"/>
                </a:rPr>
                <a:t>x- </a:t>
              </a:r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θ</a:t>
              </a:r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P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θ</a:t>
              </a:r>
              <a:r>
                <a:rPr lang="zh-CN" altLang="en-US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）</a:t>
              </a:r>
              <a:r>
                <a:rPr lang="en-US" altLang="zh-CN" sz="3600" b="1" baseline="300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3600" b="1">
                  <a:solidFill>
                    <a:srgbClr val="FF0000"/>
                  </a:solidFill>
                  <a:latin typeface="Tahoma" panose="020B0604030504040204" pitchFamily="34" charset="0"/>
                  <a:ea typeface="华文新魏" pitchFamily="2" charset="-122"/>
                </a:rPr>
                <a:t> </a:t>
              </a:r>
              <a:endPara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华文新魏" pitchFamily="2" charset="-122"/>
              </a:endParaRPr>
            </a:p>
          </p:txBody>
        </p:sp>
        <p:sp>
          <p:nvSpPr>
            <p:cNvPr id="319500" name="文本框 319499"/>
            <p:cNvSpPr txBox="1"/>
            <p:nvPr/>
          </p:nvSpPr>
          <p:spPr>
            <a:xfrm>
              <a:off x="2688" y="2736"/>
              <a:ext cx="260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=</a:t>
              </a:r>
              <a:endPara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319504" name="组合 319503"/>
            <p:cNvGrpSpPr/>
            <p:nvPr/>
          </p:nvGrpSpPr>
          <p:grpSpPr>
            <a:xfrm>
              <a:off x="2688" y="2592"/>
              <a:ext cx="2256" cy="1134"/>
              <a:chOff x="3504" y="2592"/>
              <a:chExt cx="2256" cy="1134"/>
            </a:xfrm>
          </p:grpSpPr>
          <p:sp>
            <p:nvSpPr>
              <p:cNvPr id="319501" name="文本框 319500"/>
              <p:cNvSpPr txBox="1"/>
              <p:nvPr/>
            </p:nvSpPr>
            <p:spPr>
              <a:xfrm>
                <a:off x="4656" y="2592"/>
                <a:ext cx="260" cy="4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/>
                <a:r>
                  <a:rPr lang="en-US" altLang="zh-CN" sz="3600" b="1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</a:rPr>
                  <a:t>1</a:t>
                </a:r>
                <a:endPara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19502" name="直接连接符 319501"/>
              <p:cNvSpPr/>
              <p:nvPr/>
            </p:nvSpPr>
            <p:spPr>
              <a:xfrm>
                <a:off x="3792" y="2928"/>
                <a:ext cx="19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9503" name="矩形 319502"/>
              <p:cNvSpPr/>
              <p:nvPr/>
            </p:nvSpPr>
            <p:spPr>
              <a:xfrm>
                <a:off x="3504" y="2976"/>
                <a:ext cx="2256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/>
                <a:r>
                  <a:rPr lang="zh-CN" altLang="en-US" sz="3600" b="1">
                    <a:solidFill>
                      <a:srgbClr val="FF0000"/>
                    </a:solidFill>
                    <a:latin typeface="Tahoma" panose="020B0604030504040204" pitchFamily="34" charset="0"/>
                    <a:ea typeface="华文新魏" pitchFamily="2" charset="-122"/>
                  </a:rPr>
                  <a:t>（</a:t>
                </a:r>
                <a:r>
                  <a:rPr lang="en-US" altLang="zh-CN" sz="3600" b="1">
                    <a:solidFill>
                      <a:srgbClr val="FF0000"/>
                    </a:solidFill>
                    <a:latin typeface="Tahoma" panose="020B0604030504040204" pitchFamily="34" charset="0"/>
                    <a:ea typeface="华文新魏" pitchFamily="2" charset="-122"/>
                  </a:rPr>
                  <a:t>x- 10</a:t>
                </a:r>
                <a:r>
                  <a:rPr lang="en-US" altLang="zh-CN" sz="3600" b="1" baseline="30000">
                    <a:solidFill>
                      <a:srgbClr val="FF0000"/>
                    </a:solidFill>
                    <a:latin typeface="Tahoma" panose="020B0604030504040204" pitchFamily="34" charset="0"/>
                    <a:ea typeface="华文新魏" pitchFamily="2" charset="-122"/>
                  </a:rPr>
                  <a:t>5</a:t>
                </a:r>
                <a:r>
                  <a:rPr lang="en-US" altLang="zh-CN" sz="3600" b="1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  <a:sym typeface="Symbol" panose="05050102010706020507" pitchFamily="18" charset="2"/>
                  </a:rPr>
                  <a:t>/</a:t>
                </a:r>
                <a:r>
                  <a:rPr lang="en-US" altLang="zh-CN" sz="3600" b="1" baseline="30000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3600" b="1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  <a:sym typeface="Symbol" panose="05050102010706020507" pitchFamily="18" charset="2"/>
                  </a:rPr>
                  <a:t>10</a:t>
                </a:r>
                <a:r>
                  <a:rPr lang="en-US" altLang="zh-CN" sz="3600" b="1" baseline="30000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  <a:sym typeface="Symbol" panose="05050102010706020507" pitchFamily="18" charset="2"/>
                  </a:rPr>
                  <a:t>5</a:t>
                </a:r>
                <a:r>
                  <a:rPr lang="zh-CN" altLang="en-US" sz="3600" b="1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  <a:sym typeface="Symbol" panose="05050102010706020507" pitchFamily="18" charset="2"/>
                  </a:rPr>
                  <a:t>）</a:t>
                </a:r>
                <a:r>
                  <a:rPr lang="en-US" altLang="zh-CN" sz="3600" b="1" baseline="30000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  <a:sym typeface="Symbol" panose="05050102010706020507" pitchFamily="18" charset="2"/>
                  </a:rPr>
                  <a:t>2</a:t>
                </a:r>
                <a:r>
                  <a:rPr lang="en-US" altLang="zh-CN" sz="3600" b="1">
                    <a:solidFill>
                      <a:srgbClr val="FF0000"/>
                    </a:solidFill>
                    <a:latin typeface="Tahoma" panose="020B0604030504040204" pitchFamily="34" charset="0"/>
                    <a:ea typeface="华文新魏" pitchFamily="2" charset="-122"/>
                  </a:rPr>
                  <a:t> </a:t>
                </a:r>
                <a:endParaRPr lang="en-US" altLang="zh-CN" sz="3600" b="1">
                  <a:solidFill>
                    <a:srgbClr val="FF0000"/>
                  </a:solidFill>
                  <a:latin typeface="Tahoma" panose="020B0604030504040204" pitchFamily="34" charset="0"/>
                  <a:ea typeface="华文新魏" pitchFamily="2" charset="-122"/>
                </a:endParaRPr>
              </a:p>
            </p:txBody>
          </p:sp>
        </p:grpSp>
        <p:sp>
          <p:nvSpPr>
            <p:cNvPr id="319506" name="文本框 319505"/>
            <p:cNvSpPr txBox="1"/>
            <p:nvPr/>
          </p:nvSpPr>
          <p:spPr>
            <a:xfrm>
              <a:off x="4825" y="2784"/>
              <a:ext cx="84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36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=0.57</a:t>
              </a:r>
              <a:endPara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319508" name="文本框 319507"/>
          <p:cNvSpPr txBox="1"/>
          <p:nvPr/>
        </p:nvSpPr>
        <p:spPr>
          <a:xfrm>
            <a:off x="2209800" y="5638800"/>
            <a:ext cx="240728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X=2.32x10</a:t>
            </a:r>
            <a:r>
              <a:rPr lang="en-US" altLang="zh-CN" sz="3600" b="1" baseline="30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endParaRPr lang="en-US" altLang="zh-CN" sz="3600" b="1" baseline="300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4" grpId="0"/>
      <p:bldP spid="3195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6" name="矩形 318465" descr="Rectangle: Click to edit Master text styles&#13;&#10;Second level&#13;&#10;Third level&#13;&#10;Fourth level&#13;&#10;Fifth level"/>
          <p:cNvSpPr/>
          <p:nvPr/>
        </p:nvSpPr>
        <p:spPr>
          <a:xfrm>
            <a:off x="1981200" y="304800"/>
            <a:ext cx="8382000" cy="2209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573k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时在一密闭容器中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(g) 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按下式分解：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(g)= 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+Cl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(g) ,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已知达到平衡时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的转化率为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40%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，总压为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300kPa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，求反应的标准平衡常数。</a:t>
            </a:r>
            <a:endParaRPr lang="zh-CN" altLang="en-US" sz="3600" b="1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zh-CN" altLang="en-US" sz="36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8467" name="矩形 318466"/>
          <p:cNvSpPr/>
          <p:nvPr/>
        </p:nvSpPr>
        <p:spPr>
          <a:xfrm>
            <a:off x="1981200" y="2590800"/>
            <a:ext cx="797814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E4F979"/>
                </a:solidFill>
                <a:latin typeface="Tahoma" panose="020B0604030504040204" pitchFamily="34" charset="0"/>
                <a:ea typeface="华文新魏" pitchFamily="2" charset="-122"/>
              </a:rPr>
              <a:t>解：</a:t>
            </a:r>
            <a:r>
              <a:rPr lang="zh-CN" altLang="en-US" sz="3600" b="1" dirty="0">
                <a:solidFill>
                  <a:srgbClr val="FF0066"/>
                </a:solidFill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E4F979"/>
                </a:solidFill>
                <a:latin typeface="Tahoma" panose="020B0604030504040204" pitchFamily="34" charset="0"/>
                <a:ea typeface="华文新魏" pitchFamily="2" charset="-122"/>
              </a:rPr>
              <a:t>设</a:t>
            </a:r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6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(g) </a:t>
            </a:r>
            <a:r>
              <a:rPr lang="zh-CN" altLang="en-US" sz="3600" b="1" dirty="0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开始时物质的量为</a:t>
            </a:r>
            <a:r>
              <a:rPr lang="en-US" altLang="zh-CN" sz="3600" b="1">
                <a:solidFill>
                  <a:srgbClr val="E4F97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endParaRPr lang="en-US" altLang="zh-CN" sz="3600" b="1">
              <a:solidFill>
                <a:srgbClr val="E4F97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8468" name="矩形 318467"/>
          <p:cNvSpPr/>
          <p:nvPr/>
        </p:nvSpPr>
        <p:spPr>
          <a:xfrm>
            <a:off x="2303780" y="3200400"/>
            <a:ext cx="865187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  =   PCl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    + Cl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(g)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8469" name="文本框 318468"/>
          <p:cNvSpPr txBox="1"/>
          <p:nvPr/>
        </p:nvSpPr>
        <p:spPr>
          <a:xfrm>
            <a:off x="1356360" y="3747135"/>
            <a:ext cx="8169910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开始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3600" b="1">
                <a:latin typeface="Tahoma" panose="020B0604030504040204" pitchFamily="34" charset="0"/>
                <a:ea typeface="华文新魏" pitchFamily="2" charset="-122"/>
              </a:rPr>
              <a:t>                      0              0</a:t>
            </a:r>
            <a:endParaRPr lang="en-US" altLang="zh-CN" sz="3600" b="1"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18470" name="文本框 318469"/>
          <p:cNvSpPr txBox="1"/>
          <p:nvPr/>
        </p:nvSpPr>
        <p:spPr>
          <a:xfrm>
            <a:off x="1415415" y="4389120"/>
            <a:ext cx="9109075" cy="641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zh-CN" altLang="en-US" sz="3600" b="1" dirty="0">
                <a:latin typeface="Tahoma" panose="020B0604030504040204" pitchFamily="34" charset="0"/>
                <a:ea typeface="华文新魏" pitchFamily="2" charset="-122"/>
              </a:rPr>
              <a:t>平衡 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1-40%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n      40% n     40% n  </a:t>
            </a:r>
            <a:endParaRPr lang="en-US" altLang="zh-CN" sz="36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8471" name="文本框 318470"/>
          <p:cNvSpPr txBox="1"/>
          <p:nvPr/>
        </p:nvSpPr>
        <p:spPr>
          <a:xfrm>
            <a:off x="1504950" y="4933315"/>
            <a:ext cx="10250170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B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 0.60/1.4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0.40/1.4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0.40/1.4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3600" b="1" baseline="-25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8472" name="矩形 318471"/>
          <p:cNvSpPr/>
          <p:nvPr/>
        </p:nvSpPr>
        <p:spPr>
          <a:xfrm>
            <a:off x="1415415" y="5573395"/>
            <a:ext cx="10603865" cy="1354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zh-CN" altLang="en-US" sz="3600" b="1" dirty="0">
                <a:latin typeface="Tahoma" panose="020B0604030504040204" pitchFamily="34" charset="0"/>
                <a:ea typeface="华文新魏" pitchFamily="2" charset="-122"/>
              </a:rPr>
              <a:t>平衡分压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300</a:t>
            </a:r>
            <a:r>
              <a:rPr lang="en-US" altLang="zh-CN" sz="3600" b="1"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B      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300</a:t>
            </a:r>
            <a:r>
              <a:rPr lang="en-US" altLang="zh-CN" sz="3600" b="1"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B               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300</a:t>
            </a:r>
            <a:r>
              <a:rPr lang="en-US" altLang="zh-CN" sz="3600" b="1">
                <a:latin typeface="Tahoma" panose="020B0604030504040204" pitchFamily="34" charset="0"/>
                <a:ea typeface="华文新魏" pitchFamily="2" charset="-122"/>
              </a:rPr>
              <a:t> 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3600" b="1" baseline="-25000">
                <a:latin typeface="华文新魏" pitchFamily="2" charset="-122"/>
                <a:ea typeface="华文新魏" pitchFamily="2" charset="-122"/>
              </a:rPr>
              <a:t>B</a:t>
            </a:r>
            <a:endParaRPr lang="en-US" altLang="zh-CN" sz="3600" b="1" baseline="-25000">
              <a:latin typeface="华文新魏" pitchFamily="2" charset="-122"/>
              <a:ea typeface="华文新魏" pitchFamily="2" charset="-122"/>
            </a:endParaRPr>
          </a:p>
          <a:p>
            <a:pPr lvl="0"/>
            <a:endParaRPr lang="en-US" altLang="zh-CN" sz="3600" b="1" baseline="-25000">
              <a:latin typeface="华文新魏" pitchFamily="2" charset="-122"/>
              <a:ea typeface="华文新魏" pitchFamily="2" charset="-122"/>
            </a:endParaRPr>
          </a:p>
          <a:p>
            <a:pPr lvl="0"/>
            <a:endParaRPr lang="en-US" altLang="zh-CN" sz="3600" b="1" baseline="-25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  <p:bldP spid="318468" grpId="0"/>
      <p:bldP spid="318469" grpId="0"/>
      <p:bldP spid="318470" grpId="0"/>
      <p:bldP spid="318471" grpId="0"/>
      <p:bldP spid="3184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graphicFrame>
        <p:nvGraphicFramePr>
          <p:cNvPr id="3" name="对象 2"/>
          <p:cNvGraphicFramePr/>
          <p:nvPr/>
        </p:nvGraphicFramePr>
        <p:xfrm>
          <a:off x="1786890" y="87630"/>
          <a:ext cx="9079230" cy="596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109970" imgH="4647565" progId="Equation.KSEE3">
                  <p:embed/>
                </p:oleObj>
              </mc:Choice>
              <mc:Fallback>
                <p:oleObj name="" r:id="rId1" imgW="6109970" imgH="46475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6890" y="87630"/>
                        <a:ext cx="9079230" cy="596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8358</Words>
  <Application>WPS 演示</Application>
  <PresentationFormat>宽屏</PresentationFormat>
  <Paragraphs>580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47</vt:i4>
      </vt:variant>
    </vt:vector>
  </HeadingPairs>
  <TitlesOfParts>
    <vt:vector size="105" baseType="lpstr">
      <vt:lpstr>Arial</vt:lpstr>
      <vt:lpstr>宋体</vt:lpstr>
      <vt:lpstr>Wingdings</vt:lpstr>
      <vt:lpstr>Times New Roman</vt:lpstr>
      <vt:lpstr>华文行楷</vt:lpstr>
      <vt:lpstr>仿宋_GB2312</vt:lpstr>
      <vt:lpstr>华文新魏</vt:lpstr>
      <vt:lpstr>Symbol</vt:lpstr>
      <vt:lpstr>Tahoma</vt:lpstr>
      <vt:lpstr>Wingdings 3</vt:lpstr>
      <vt:lpstr>serif</vt:lpstr>
      <vt:lpstr>黑体</vt:lpstr>
      <vt:lpstr>Calibri Light</vt:lpstr>
      <vt:lpstr>Calibri</vt:lpstr>
      <vt:lpstr>微软雅黑</vt:lpstr>
      <vt:lpstr>仿宋</vt:lpstr>
      <vt:lpstr>Symbol</vt:lpstr>
      <vt:lpstr>Segoe Print</vt:lpstr>
      <vt:lpstr>PMingLiU</vt:lpstr>
      <vt:lpstr>方正姚体</vt:lpstr>
      <vt:lpstr>MingLiU-ExtB</vt:lpstr>
      <vt:lpstr>Office 主题</vt:lpstr>
      <vt:lpstr>默认设计模板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Equation.KSEE3</vt:lpstr>
      <vt:lpstr>ChemDraw.Document.6.0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第三单元</vt:lpstr>
      <vt:lpstr>PowerPoint 演示文稿</vt:lpstr>
      <vt:lpstr>PowerPoint 演示文稿</vt:lpstr>
      <vt:lpstr>PowerPoint 演示文稿</vt:lpstr>
      <vt:lpstr>PowerPoint 演示文稿</vt:lpstr>
      <vt:lpstr>四、有关化学平衡的计算</vt:lpstr>
      <vt:lpstr>PowerPoint 演示文稿</vt:lpstr>
      <vt:lpstr>PowerPoint 演示文稿</vt:lpstr>
      <vt:lpstr>PowerPoint 演示文稿</vt:lpstr>
      <vt:lpstr>五、标准平衡常数与ΔrGmθ 的关系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下列反应的                          为：                              MnO2(s) + 4H+(aq) + 2Cl－(aq) = Mn2+ (aq) + Cl2(g) + 2H2O(l)                       -465.2         0            -131.3            -228.0            0          -237.2</vt:lpstr>
      <vt:lpstr>例3  某反应 A(s) = B(g) + C(s) 的          = 40.0 kJ/mol        (1) 计算该反应在298 K 下的        (2) 当B 的分压降为1.00 × 10-3 kPa 时，正向反                应能否自发进行？</vt:lpstr>
      <vt:lpstr>3.  多重平衡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三星</dc:creator>
  <cp:lastModifiedBy>三星</cp:lastModifiedBy>
  <cp:revision>3</cp:revision>
  <dcterms:created xsi:type="dcterms:W3CDTF">2016-11-14T13:35:00Z</dcterms:created>
  <dcterms:modified xsi:type="dcterms:W3CDTF">2016-11-14T14:18:10Z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