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 Libai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6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6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5734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47" name="文本占位符 5734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 lang="en-US" altLang="zh-CN"/>
              <a:t>1. C E         2. A  D</a:t>
            </a:r>
            <a:endParaRPr lang="en-US" altLang="zh-CN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b="0" dirty="0"/>
            </a:fld>
            <a:endParaRPr lang="zh-CN" sz="1200"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幻灯片图像占位符 59393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5" name="文本占位符 59394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rPr lang="en-US" altLang="zh-CN"/>
              <a:t>3. D                 4. B                    5. &gt; &gt; &gt;</a:t>
            </a:r>
            <a:endParaRPr lang="en-US" altLang="zh-CN"/>
          </a:p>
        </p:txBody>
      </p:sp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/>
            <a:fld id="{9A0DB2DC-4C9A-4742-B13C-FB6460FD3503}" type="slidenum">
              <a:rPr lang="zh-CN" sz="1200" b="0" dirty="0"/>
            </a:fld>
            <a:endParaRPr 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4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42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44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5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1.bin"/><Relationship Id="rId10" Type="http://schemas.openxmlformats.org/officeDocument/2006/relationships/oleObject" Target="../embeddings/oleObject10.bin"/><Relationship Id="rId1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5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40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56.bin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61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63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21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17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65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1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71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76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77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7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第二单元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8339" name="文本占位符 398338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05000" y="152400"/>
            <a:ext cx="8458200" cy="4800600"/>
          </a:xfrm>
        </p:spPr>
        <p:txBody>
          <a:bodyPr/>
          <a:p>
            <a:pPr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endParaRPr lang="en-US" altLang="zh-CN" sz="40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Fe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(s)+3CO(g)=2Fe(s)+3CO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    Δ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(1)= –24.77KJ·mol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b="1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3Fe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(s)+CO(g)=2Fe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(s)+CO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     Δ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(2)= –52.19KJ·mol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b="1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Fe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(s)+CO(g)=3FeO(s)+CO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en-US" altLang="zh-CN" b="1">
                <a:latin typeface="Times New Roman" panose="02020603050405020304" pitchFamily="18" charset="0"/>
                <a:ea typeface="华文新魏" pitchFamily="2" charset="-122"/>
              </a:rPr>
              <a:t>                    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(3)= 39.01KJ·mol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b="1"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求：</a:t>
            </a:r>
            <a:r>
              <a:rPr lang="en-US" altLang="zh-CN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FeO(s)+CO(g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)=Fe(s)+CO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(4)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98340" name="文本框 398339"/>
          <p:cNvSpPr txBox="1"/>
          <p:nvPr/>
        </p:nvSpPr>
        <p:spPr>
          <a:xfrm>
            <a:off x="2743200" y="5181600"/>
            <a:ext cx="6858000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解：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2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2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2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(4)=[3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①–2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③–②]/6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–16.69KJ·mol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9426" name="文本占位符 359425" descr="Rectangle: Click to edit Master text styles&#13;&#10;Second level&#13;&#10;Third level&#13;&#10;Fourth level&#13;&#10;Fifth level"/>
          <p:cNvGraphicFramePr/>
          <p:nvPr>
            <p:ph type="body" idx="1"/>
          </p:nvPr>
        </p:nvGraphicFramePr>
        <p:xfrm>
          <a:off x="3886200" y="1295400"/>
          <a:ext cx="4533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1510665" imgH="342900" progId="Equation.3">
                  <p:embed/>
                </p:oleObj>
              </mc:Choice>
              <mc:Fallback>
                <p:oleObj name="" r:id="rId1" imgW="1510665" imgH="342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0" y="1295400"/>
                        <a:ext cx="4533900" cy="10287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7" name="文本框 359426"/>
          <p:cNvSpPr txBox="1"/>
          <p:nvPr/>
        </p:nvSpPr>
        <p:spPr>
          <a:xfrm>
            <a:off x="2133600" y="2590800"/>
            <a:ext cx="8172450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1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 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 K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、标准状态时，		  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>
              <a:lnSpc>
                <a:spcPct val="115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1/2H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(g)+1/2Cl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(g)=HCl(g)    Δ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=?</a:t>
            </a:r>
            <a:r>
              <a:rPr lang="en-US" altLang="zh-CN" sz="3600" b="1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</a:rPr>
              <a:t>                  </a:t>
            </a:r>
            <a:endParaRPr lang="en-US" altLang="zh-CN" sz="3600" b="1">
              <a:solidFill>
                <a:srgbClr val="000002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9429" name="文本框 359428"/>
          <p:cNvSpPr txBox="1"/>
          <p:nvPr/>
        </p:nvSpPr>
        <p:spPr>
          <a:xfrm>
            <a:off x="2514600" y="304800"/>
            <a:ext cx="7086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●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对任一化学反应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由</a:t>
            </a:r>
            <a:r>
              <a:rPr lang="en-US" altLang="zh-CN" sz="3600" b="1" dirty="0" err="1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Γecc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定律</a:t>
            </a:r>
            <a:r>
              <a:rPr lang="zh-CN" altLang="en-US" sz="36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得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59430" name="文本框 359429"/>
          <p:cNvSpPr txBox="1"/>
          <p:nvPr/>
        </p:nvSpPr>
        <p:spPr>
          <a:xfrm>
            <a:off x="2514600" y="4768850"/>
            <a:ext cx="72390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:   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92.31KJ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mol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/>
      <p:bldP spid="3594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3042" name="标题 343041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543800" cy="2362200"/>
          </a:xfrm>
        </p:spPr>
        <p:txBody>
          <a:bodyPr anchor="b"/>
          <a:p>
            <a:pPr>
              <a:lnSpc>
                <a:spcPct val="120000"/>
              </a:lnSpc>
            </a:pP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  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计算</a:t>
            </a:r>
            <a:b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</a:b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HCOOH(l)=CO(g)+H</a:t>
            </a:r>
            <a:r>
              <a:rPr lang="en-US" altLang="zh-CN" sz="40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O(g)</a:t>
            </a:r>
            <a:b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</a:br>
            <a: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zh-CN" altLang="en-US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40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40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40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endParaRPr lang="en-US" altLang="zh-CN" sz="4000" b="1" baseline="3000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43046" name="文本框 343045"/>
          <p:cNvSpPr txBox="1"/>
          <p:nvPr/>
        </p:nvSpPr>
        <p:spPr>
          <a:xfrm>
            <a:off x="2819400" y="3702050"/>
            <a:ext cx="6705600" cy="7073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   </a:t>
            </a:r>
            <a: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40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40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40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72.35KJ 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mol </a:t>
            </a:r>
            <a:r>
              <a:rPr lang="en-US" altLang="zh-CN" sz="40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-1</a:t>
            </a:r>
            <a:endParaRPr lang="en-US" altLang="zh-CN" sz="40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7" name="文本占位符 52226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133600" y="304800"/>
            <a:ext cx="8305800" cy="2438400"/>
          </a:xfrm>
        </p:spPr>
        <p:txBody>
          <a:bodyPr/>
          <a:p>
            <a:pPr algn="just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  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及标准压力下： 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COOH(l)+2O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(g)=2CO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(g)+2H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O(l)          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Δ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-870.3 kJ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mol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endParaRPr lang="en-US" altLang="zh-CN" sz="36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2230" name="对象 52229"/>
          <p:cNvGraphicFramePr/>
          <p:nvPr/>
        </p:nvGraphicFramePr>
        <p:xfrm>
          <a:off x="2286000" y="4457700"/>
          <a:ext cx="79073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665730" imgH="241300" progId="Equation.3">
                  <p:embed/>
                </p:oleObj>
              </mc:Choice>
              <mc:Fallback>
                <p:oleObj name="" r:id="rId1" imgW="2665730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4457700"/>
                        <a:ext cx="790733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文本框 52236"/>
          <p:cNvSpPr txBox="1"/>
          <p:nvPr/>
        </p:nvSpPr>
        <p:spPr>
          <a:xfrm>
            <a:off x="2590800" y="2773363"/>
            <a:ext cx="7162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求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(CH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COOH,l)=?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52238" name="文本框 52237"/>
          <p:cNvSpPr txBox="1"/>
          <p:nvPr/>
        </p:nvSpPr>
        <p:spPr>
          <a:xfrm>
            <a:off x="2057400" y="3733800"/>
            <a:ext cx="6096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4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endParaRPr lang="zh-CN" altLang="en-US" sz="34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627" name="文本占位符 410626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209800" y="228600"/>
            <a:ext cx="7924800" cy="1905000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由葡萄糖的燃烧热和水及二氧化碳的生成热数据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求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标准状态下葡萄糖的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</a:t>
            </a:r>
            <a:endParaRPr lang="en-US" altLang="zh-CN" sz="3600" b="1" baseline="3000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410628" name="文本框 410627"/>
          <p:cNvSpPr txBox="1"/>
          <p:nvPr/>
        </p:nvSpPr>
        <p:spPr>
          <a:xfrm>
            <a:off x="1981200" y="2286000"/>
            <a:ext cx="8305800" cy="297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itchFamily="2" charset="-122"/>
              </a:rPr>
              <a:t>     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(s)+6O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(g)=6CO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(g)+6H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O(l)</a:t>
            </a:r>
            <a:endParaRPr lang="en-US" altLang="zh-CN" sz="34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4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4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4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4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Δ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4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(C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endParaRPr lang="en-US" altLang="zh-CN" sz="34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4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4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4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4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=[6 Δ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4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(CO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)+ 6Δ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4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O)]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</a:t>
            </a:r>
            <a:endParaRPr lang="en-US" altLang="zh-CN" sz="34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[Δ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4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(C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)+ 6 Δ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4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(O</a:t>
            </a:r>
            <a:r>
              <a:rPr lang="en-US" altLang="zh-CN" sz="34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4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)]</a:t>
            </a:r>
            <a:endParaRPr lang="en-US" altLang="zh-CN" sz="34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0629" name="文本框 410628"/>
          <p:cNvSpPr txBox="1"/>
          <p:nvPr/>
        </p:nvSpPr>
        <p:spPr>
          <a:xfrm>
            <a:off x="2286000" y="5607050"/>
            <a:ext cx="79248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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)=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-1273.07KJ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6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630" name="左大括号 410629"/>
          <p:cNvSpPr/>
          <p:nvPr/>
        </p:nvSpPr>
        <p:spPr>
          <a:xfrm>
            <a:off x="1905000" y="34290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 cap="flat" cmpd="sng">
            <a:solidFill>
              <a:srgbClr val="00000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lvl="0" algn="ctr"/>
            <a:endParaRPr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  <p:bldP spid="410629" grpId="0"/>
      <p:bldP spid="41063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275" name="文本占位符 31027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81200" y="838200"/>
            <a:ext cx="8458200" cy="2133600"/>
          </a:xfrm>
        </p:spPr>
        <p:txBody>
          <a:bodyPr>
            <a:normAutofit lnSpcReduction="1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1. 298K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时，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石墨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金刚石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Br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中， 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0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的物质有</a:t>
            </a:r>
            <a:r>
              <a:rPr lang="zh-CN" altLang="en-US" sz="3600" b="1" u="sng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</a:t>
            </a:r>
            <a:r>
              <a:rPr lang="en-US" altLang="zh-CN" sz="3600" b="1" u="sng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.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10278" name="矩形 310277"/>
          <p:cNvSpPr/>
          <p:nvPr/>
        </p:nvSpPr>
        <p:spPr>
          <a:xfrm>
            <a:off x="2667000" y="2209800"/>
            <a:ext cx="30911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C(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石墨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) ,N</a:t>
            </a:r>
            <a:r>
              <a:rPr lang="en-US" altLang="zh-CN" sz="36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10279" name="矩形 310278"/>
          <p:cNvSpPr/>
          <p:nvPr/>
        </p:nvSpPr>
        <p:spPr>
          <a:xfrm>
            <a:off x="1981200" y="2894013"/>
            <a:ext cx="8229600" cy="3680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2.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判断正误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A.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反应放出的热量一定是该反应的焓变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B. ΔH&gt;0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的反应是吸热反应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C.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反应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1/2H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+ 1/2I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= HI(g)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</a:t>
            </a:r>
            <a:r>
              <a:rPr lang="zh-CN" altLang="en-US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就是 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(HI,g)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10280" name="矩形 310279"/>
          <p:cNvSpPr/>
          <p:nvPr/>
        </p:nvSpPr>
        <p:spPr>
          <a:xfrm>
            <a:off x="5334000" y="152400"/>
            <a:ext cx="1305560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zh-CN" altLang="en-US" sz="44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练习</a:t>
            </a:r>
            <a:endParaRPr lang="zh-CN" altLang="en-US" sz="4400" b="1" dirty="0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310281" name="矩形 310280"/>
          <p:cNvSpPr/>
          <p:nvPr/>
        </p:nvSpPr>
        <p:spPr>
          <a:xfrm>
            <a:off x="1828800" y="43878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/>
      <p:bldP spid="3102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6594" name="矩形 366593"/>
          <p:cNvSpPr/>
          <p:nvPr/>
        </p:nvSpPr>
        <p:spPr>
          <a:xfrm>
            <a:off x="1981200" y="1066800"/>
            <a:ext cx="8153400" cy="1901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1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1moL纯物质在标准状态下的熵称为标准摩尔熵，用</a:t>
            </a:r>
            <a:r>
              <a:rPr lang="en-US" altLang="zh-CN" sz="36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i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i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en-US" sz="3600" b="1" i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表示，单位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J·K</a:t>
            </a:r>
            <a:r>
              <a:rPr lang="zh-CN" altLang="en-US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－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1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· mol</a:t>
            </a:r>
            <a:r>
              <a:rPr lang="en-US" altLang="en-US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-1  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en-US" alt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en-US" sz="36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i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值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见附录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Ⅰ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66596" name="矩形 366595"/>
          <p:cNvSpPr/>
          <p:nvPr/>
        </p:nvSpPr>
        <p:spPr>
          <a:xfrm>
            <a:off x="1905000" y="4664075"/>
            <a:ext cx="8382000" cy="1353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①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同一物质，</a:t>
            </a:r>
            <a:r>
              <a:rPr lang="zh-CN" altLang="zh-CN" sz="3600" b="1" i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en-US" sz="3600" b="1" i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 i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(g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 &gt; </a:t>
            </a:r>
            <a:r>
              <a:rPr lang="zh-CN" altLang="zh-CN" sz="3600" b="1" i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en-US" sz="3600" b="1" i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en-US" altLang="en-US" sz="3600" b="1" i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l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 &gt; </a:t>
            </a:r>
            <a:r>
              <a:rPr lang="zh-CN" altLang="zh-CN" sz="3600" b="1" i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i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en-US" sz="3600" b="1" i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en-US" altLang="en-US" sz="3600" b="1" i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endParaRPr lang="en-US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x-none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如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: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O:   </a:t>
            </a:r>
            <a:r>
              <a:rPr lang="zh-CN" altLang="zh-CN" sz="3600" b="1" i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 </a:t>
            </a:r>
            <a:r>
              <a:rPr lang="en-US" altLang="en-US" sz="3600" b="1" i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  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en-US" altLang="en-US" sz="3600" b="1" i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g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   &gt;   </a:t>
            </a:r>
            <a:r>
              <a:rPr lang="zh-CN" altLang="zh-CN" sz="3600" b="1" i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 </a:t>
            </a:r>
            <a:r>
              <a:rPr lang="en-US" altLang="en-US" sz="3600" b="1" i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  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</a:t>
            </a:r>
            <a:r>
              <a:rPr lang="en-US" altLang="en-US" sz="3600" b="1" i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l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</a:t>
            </a:r>
            <a:endParaRPr lang="en-US" altLang="zh-CN" sz="3600" b="1" baseline="30000"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66597" name="文本框 366596"/>
          <p:cNvSpPr txBox="1"/>
          <p:nvPr/>
        </p:nvSpPr>
        <p:spPr>
          <a:xfrm>
            <a:off x="3429000" y="3549650"/>
            <a:ext cx="4953000" cy="64008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※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关于熵值的几点说明</a:t>
            </a: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66598" name="矩形 366597"/>
          <p:cNvSpPr/>
          <p:nvPr/>
        </p:nvSpPr>
        <p:spPr>
          <a:xfrm>
            <a:off x="2743200" y="273050"/>
            <a:ext cx="4183380" cy="6673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4.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标准</a:t>
            </a:r>
            <a:r>
              <a:rPr lang="zh-CN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摩尔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熵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40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40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40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en-US" sz="40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zh-CN" sz="40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6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6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>
                                            <p:txEl>
                                              <p:charRg st="3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6">
                                            <p:txEl>
                                              <p:charRg st="3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6">
                                            <p:txEl>
                                              <p:charRg st="3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  <p:bldP spid="366596" grpId="0" build="p"/>
      <p:bldP spid="36659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3522" name="文本框 363521"/>
          <p:cNvSpPr txBox="1"/>
          <p:nvPr/>
        </p:nvSpPr>
        <p:spPr>
          <a:xfrm>
            <a:off x="2133600" y="1203325"/>
            <a:ext cx="8229600" cy="3820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just" eaLnBrk="0" hangingPunct="0">
              <a:lnSpc>
                <a:spcPct val="170000"/>
              </a:lnSpc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如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: </a:t>
            </a:r>
            <a:r>
              <a:rPr lang="zh-CN" altLang="zh-CN" sz="3600" b="1" i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 </a:t>
            </a:r>
            <a:r>
              <a:rPr lang="en-US" altLang="en-US" sz="3600" b="1" i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F2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(g) &lt; </a:t>
            </a:r>
            <a:r>
              <a:rPr lang="zh-CN" altLang="zh-CN" sz="3600" b="1" i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 </a:t>
            </a:r>
            <a:r>
              <a:rPr lang="en-US" altLang="en-US" sz="3600" b="1" i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Cl2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(g) &lt; </a:t>
            </a:r>
            <a:r>
              <a:rPr lang="zh-CN" altLang="zh-CN" sz="3600" b="1" i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 </a:t>
            </a:r>
            <a:r>
              <a:rPr lang="en-US" altLang="en-US" sz="3600" b="1" i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Br2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(g) &lt; </a:t>
            </a:r>
            <a:r>
              <a:rPr lang="zh-CN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I2 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7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③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气态多原子分子的</a:t>
            </a:r>
            <a:r>
              <a:rPr lang="zh-CN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en-US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＞气态单原子分子的</a:t>
            </a:r>
            <a:r>
              <a:rPr lang="zh-CN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zh-CN" altLang="zh-CN" sz="3600" b="1" i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en-US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70000"/>
              </a:lnSpc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④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同一物质，温度越高，</a:t>
            </a:r>
            <a:r>
              <a:rPr lang="zh-CN" altLang="zh-CN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zh-CN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en-US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zh-CN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en-US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值越大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63523" name="矩形 363522"/>
          <p:cNvSpPr/>
          <p:nvPr/>
        </p:nvSpPr>
        <p:spPr>
          <a:xfrm>
            <a:off x="2101850" y="501650"/>
            <a:ext cx="752856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②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同类物质，分子量越大，熵值越大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2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2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2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2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2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2">
                                            <p:txEl>
                                              <p:charRg st="73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5396" name="对象 315395"/>
          <p:cNvGraphicFramePr/>
          <p:nvPr/>
        </p:nvGraphicFramePr>
        <p:xfrm>
          <a:off x="3981450" y="2209800"/>
          <a:ext cx="35623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269365" imgH="342900" progId="Equation.3">
                  <p:embed/>
                </p:oleObj>
              </mc:Choice>
              <mc:Fallback>
                <p:oleObj name="" r:id="rId1" imgW="1269365" imgH="342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1450" y="2209800"/>
                        <a:ext cx="3562350" cy="1027113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7" name="文本框 315396"/>
          <p:cNvSpPr txBox="1"/>
          <p:nvPr/>
        </p:nvSpPr>
        <p:spPr>
          <a:xfrm>
            <a:off x="2286000" y="304800"/>
            <a:ext cx="5943600" cy="7073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5. 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化学反应的熵变</a:t>
            </a:r>
            <a:r>
              <a:rPr lang="zh-CN" altLang="en-US" sz="4000" b="1" dirty="0">
                <a:solidFill>
                  <a:srgbClr val="3B24E6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40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sz="40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40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endParaRPr lang="en-US" altLang="zh-CN" sz="40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15398" name="文本框 315397"/>
          <p:cNvSpPr txBox="1"/>
          <p:nvPr/>
        </p:nvSpPr>
        <p:spPr>
          <a:xfrm>
            <a:off x="2438400" y="1263650"/>
            <a:ext cx="3657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对任一化学反应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15410" name="文本框 315409"/>
          <p:cNvSpPr txBox="1"/>
          <p:nvPr/>
        </p:nvSpPr>
        <p:spPr>
          <a:xfrm>
            <a:off x="2133600" y="3625850"/>
            <a:ext cx="7772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计算下列两个反应的熵变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15411" name="文本框 315410"/>
          <p:cNvSpPr txBox="1"/>
          <p:nvPr/>
        </p:nvSpPr>
        <p:spPr>
          <a:xfrm>
            <a:off x="2971800" y="4470400"/>
            <a:ext cx="5791200" cy="1901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⑴CaCO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(s)=CaO(s)+CO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⑵2CO(g)+O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(g)=2CO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8" grpId="0"/>
      <p:bldP spid="315410" grpId="0"/>
      <p:bldP spid="3154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8104" name="文本框 388103"/>
          <p:cNvSpPr txBox="1"/>
          <p:nvPr/>
        </p:nvSpPr>
        <p:spPr>
          <a:xfrm>
            <a:off x="2590800" y="381000"/>
            <a:ext cx="990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解：</a:t>
            </a: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88105" name="文本框 388104"/>
          <p:cNvSpPr txBox="1"/>
          <p:nvPr/>
        </p:nvSpPr>
        <p:spPr>
          <a:xfrm>
            <a:off x="2362200" y="1219200"/>
            <a:ext cx="79248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160.51 Jk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 0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8106" name="文本框 388105"/>
          <p:cNvSpPr txBox="1"/>
          <p:nvPr/>
        </p:nvSpPr>
        <p:spPr>
          <a:xfrm>
            <a:off x="2362200" y="2133600"/>
            <a:ext cx="79248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172.87 Jk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 0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8107" name="文本占位符 388106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81200" y="4038600"/>
            <a:ext cx="8229600" cy="1905000"/>
          </a:xfrm>
        </p:spPr>
        <p:txBody>
          <a:bodyPr/>
          <a:p>
            <a:pPr>
              <a:lnSpc>
                <a:spcPct val="130000"/>
              </a:lnSpc>
              <a:buNone/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对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气体分子数增加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的反应，  </a:t>
            </a:r>
            <a:r>
              <a:rPr lang="en-US" altLang="zh-CN" sz="36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 &gt;0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对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气体分子数减少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的反应，  </a:t>
            </a:r>
            <a:r>
              <a:rPr lang="en-US" altLang="zh-CN" sz="36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 &lt;0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88108" name="文本框 388107"/>
          <p:cNvSpPr txBox="1"/>
          <p:nvPr/>
        </p:nvSpPr>
        <p:spPr>
          <a:xfrm>
            <a:off x="2362200" y="3168650"/>
            <a:ext cx="1676400" cy="640080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●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结论：</a:t>
            </a:r>
            <a:endParaRPr lang="zh-CN" altLang="en-US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88109" name="左大括号 388108"/>
          <p:cNvSpPr/>
          <p:nvPr/>
        </p:nvSpPr>
        <p:spPr>
          <a:xfrm>
            <a:off x="1905000" y="4495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1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10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>
                                            <p:txEl>
                                              <p:charRg st="2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107">
                                            <p:txEl>
                                              <p:charRg st="2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107">
                                            <p:txEl>
                                              <p:charRg st="2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7" grpId="0" build="p"/>
      <p:bldP spid="38810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1362" name="标题 27136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458200" cy="690563"/>
          </a:xfrm>
        </p:spPr>
        <p:txBody>
          <a:bodyPr anchor="b">
            <a:normAutofit fontScale="90000"/>
          </a:bodyPr>
          <a:p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2. </a:t>
            </a: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状态与状态函数</a:t>
            </a:r>
            <a:r>
              <a:rPr lang="zh-CN" altLang="en-US" sz="3600" b="1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(state , state function)</a:t>
            </a:r>
            <a:endParaRPr lang="en-US" altLang="zh-CN" sz="36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71369" name="矩形 271368"/>
          <p:cNvSpPr/>
          <p:nvPr/>
        </p:nvSpPr>
        <p:spPr>
          <a:xfrm>
            <a:off x="2514600" y="3046413"/>
            <a:ext cx="8001000" cy="2065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状态函数：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如果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状态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变化，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性质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也随之改变，即性质是状态的函数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称为状态函数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p</a:t>
            </a: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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均为状态函数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71370" name="矩形 271369"/>
          <p:cNvSpPr/>
          <p:nvPr/>
        </p:nvSpPr>
        <p:spPr>
          <a:xfrm>
            <a:off x="2481263" y="1295400"/>
            <a:ext cx="7729537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状态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指体系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所有性质的总和</a:t>
            </a:r>
            <a:r>
              <a:rPr lang="zh-CN" altLang="en-US" sz="3600" b="1" dirty="0">
                <a:solidFill>
                  <a:srgbClr val="F75A3B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r>
              <a:rPr lang="en-US" altLang="zh-CN" sz="3600" b="1" dirty="0" err="1">
                <a:solidFill>
                  <a:srgbClr val="F75A3B"/>
                </a:solidFill>
                <a:latin typeface="Times New Roman" panose="02020603050405020304" pitchFamily="18" charset="0"/>
                <a:ea typeface="华文新魏" pitchFamily="2" charset="-122"/>
              </a:rPr>
              <a:t>eg:</a:t>
            </a:r>
            <a:r>
              <a:rPr lang="en-US" altLang="zh-CN" sz="3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P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、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、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zh-CN" altLang="en-US" sz="3600" b="1">
                <a:solidFill>
                  <a:srgbClr val="F75A3B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等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71371" name="左大括号 271370"/>
          <p:cNvSpPr/>
          <p:nvPr/>
        </p:nvSpPr>
        <p:spPr>
          <a:xfrm>
            <a:off x="2286000" y="1752600"/>
            <a:ext cx="228600" cy="1828800"/>
          </a:xfrm>
          <a:prstGeom prst="leftBrace">
            <a:avLst>
              <a:gd name="adj1" fmla="val 66666"/>
              <a:gd name="adj2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9" grpId="0"/>
      <p:bldP spid="2713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5027" name="文本占位符 385026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81200" y="304800"/>
            <a:ext cx="8077200" cy="4267200"/>
          </a:xfrm>
        </p:spPr>
        <p:txBody>
          <a:bodyPr/>
          <a:p>
            <a:pPr marL="0" indent="0" algn="just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zh-CN" altLang="en-US" sz="4000" b="1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标态下，计算反应</a:t>
            </a:r>
            <a:endParaRPr lang="zh-CN" altLang="en-US" sz="40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algn="just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2NO(g) + O</a:t>
            </a:r>
            <a:r>
              <a:rPr lang="en-US" altLang="zh-CN" sz="40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(g)= 2NO</a:t>
            </a:r>
            <a:r>
              <a:rPr lang="en-US" altLang="zh-CN" sz="40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endParaRPr lang="en-US" altLang="zh-CN" sz="40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algn="just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时的 </a:t>
            </a:r>
            <a:r>
              <a:rPr lang="en-US" altLang="zh-CN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40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en-US" altLang="zh-CN" sz="40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40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 并判断自发性。在</a:t>
            </a:r>
            <a:r>
              <a:rPr lang="en-US" altLang="zh-CN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1273K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时呢？</a:t>
            </a:r>
            <a:endParaRPr lang="zh-CN" altLang="en-US" sz="400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3587" name="文本占位符 323586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05000" y="304800"/>
            <a:ext cx="8534400" cy="603250"/>
          </a:xfrm>
        </p:spPr>
        <p:txBody>
          <a:bodyPr>
            <a:normAutofit lnSpcReduction="10000"/>
          </a:bodyPr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  <a:ea typeface="华文新魏" pitchFamily="2" charset="-122"/>
              </a:rPr>
              <a:t>解：</a:t>
            </a:r>
            <a:r>
              <a:rPr lang="zh-CN" altLang="en-US" b="1" dirty="0">
                <a:ea typeface="仿宋_GB2312" pitchFamily="49" charset="-122"/>
              </a:rPr>
              <a:t>           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2NO(g) + 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(g) == 2NO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23588" name="对象 323587"/>
          <p:cNvGraphicFramePr/>
          <p:nvPr/>
        </p:nvGraphicFramePr>
        <p:xfrm>
          <a:off x="2514600" y="990600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104900" imgH="228600" progId="Equation.3">
                  <p:embed/>
                </p:oleObj>
              </mc:Choice>
              <mc:Fallback>
                <p:oleObj name="" r:id="rId1" imgW="11049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990600"/>
                        <a:ext cx="21336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文本框 323588"/>
          <p:cNvSpPr txBox="1"/>
          <p:nvPr/>
        </p:nvSpPr>
        <p:spPr>
          <a:xfrm>
            <a:off x="5257800" y="2787650"/>
            <a:ext cx="3352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=-70.54kJ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23590" name="对象 323589"/>
          <p:cNvGraphicFramePr/>
          <p:nvPr/>
        </p:nvGraphicFramePr>
        <p:xfrm>
          <a:off x="2514600" y="1600200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104900" imgH="228600" progId="Equation.3">
                  <p:embed/>
                </p:oleObj>
              </mc:Choice>
              <mc:Fallback>
                <p:oleObj name="" r:id="rId3" imgW="11049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600200"/>
                        <a:ext cx="21336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1" name="文本框 323590"/>
          <p:cNvSpPr txBox="1"/>
          <p:nvPr/>
        </p:nvSpPr>
        <p:spPr>
          <a:xfrm>
            <a:off x="4800600" y="1600200"/>
            <a:ext cx="4572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90.25           0                33.2</a:t>
            </a:r>
            <a:endParaRPr lang="en-US" altLang="zh-CN" sz="28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23592" name="对象 323591"/>
          <p:cNvGraphicFramePr/>
          <p:nvPr/>
        </p:nvGraphicFramePr>
        <p:xfrm>
          <a:off x="2514600" y="2209800"/>
          <a:ext cx="2230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155700" imgH="228600" progId="Equation.3">
                  <p:embed/>
                </p:oleObj>
              </mc:Choice>
              <mc:Fallback>
                <p:oleObj name="" r:id="rId5" imgW="11557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209800"/>
                        <a:ext cx="2230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3" name="文本框 323592"/>
          <p:cNvSpPr txBox="1"/>
          <p:nvPr/>
        </p:nvSpPr>
        <p:spPr>
          <a:xfrm>
            <a:off x="4800600" y="2133600"/>
            <a:ext cx="4572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210.65     205.03          240.0</a:t>
            </a:r>
            <a:endParaRPr lang="en-US" altLang="zh-CN" sz="28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23594" name="对象 323593"/>
          <p:cNvGraphicFramePr/>
          <p:nvPr/>
        </p:nvGraphicFramePr>
        <p:xfrm>
          <a:off x="3048000" y="2819400"/>
          <a:ext cx="22209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889000" imgH="228600" progId="Equation.3">
                  <p:embed/>
                </p:oleObj>
              </mc:Choice>
              <mc:Fallback>
                <p:oleObj name="" r:id="rId7" imgW="8890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2819400"/>
                        <a:ext cx="2220913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6" name="文本框 323595"/>
          <p:cNvSpPr txBox="1"/>
          <p:nvPr/>
        </p:nvSpPr>
        <p:spPr>
          <a:xfrm>
            <a:off x="4800600" y="914400"/>
            <a:ext cx="4572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86.57           0                51.30</a:t>
            </a:r>
            <a:endParaRPr lang="en-US" altLang="zh-CN" sz="28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23598" name="文本框 323597"/>
          <p:cNvSpPr txBox="1"/>
          <p:nvPr/>
        </p:nvSpPr>
        <p:spPr>
          <a:xfrm>
            <a:off x="2971800" y="3459163"/>
            <a:ext cx="55626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</a:t>
            </a:r>
            <a:r>
              <a:rPr lang="en-US" altLang="zh-CN" sz="36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标态下反应自发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23599" name="对象 323598"/>
          <p:cNvGraphicFramePr/>
          <p:nvPr/>
        </p:nvGraphicFramePr>
        <p:xfrm>
          <a:off x="2743200" y="4146550"/>
          <a:ext cx="2327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889000" imgH="228600" progId="Equation.3">
                  <p:embed/>
                </p:oleObj>
              </mc:Choice>
              <mc:Fallback>
                <p:oleObj name="" r:id="rId9" imgW="8890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4146550"/>
                        <a:ext cx="232727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0" name="文本框 323599"/>
          <p:cNvSpPr txBox="1"/>
          <p:nvPr/>
        </p:nvSpPr>
        <p:spPr>
          <a:xfrm>
            <a:off x="4953000" y="4114800"/>
            <a:ext cx="38862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 -114.1kJ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23601" name="对象 323600"/>
          <p:cNvGraphicFramePr/>
          <p:nvPr/>
        </p:nvGraphicFramePr>
        <p:xfrm>
          <a:off x="2819400" y="4768850"/>
          <a:ext cx="22542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850265" imgH="228600" progId="Equation.3">
                  <p:embed/>
                </p:oleObj>
              </mc:Choice>
              <mc:Fallback>
                <p:oleObj name="" r:id="rId11" imgW="850265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4768850"/>
                        <a:ext cx="225425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2" name="文本框 323601"/>
          <p:cNvSpPr txBox="1"/>
          <p:nvPr/>
        </p:nvSpPr>
        <p:spPr>
          <a:xfrm>
            <a:off x="4876800" y="4768850"/>
            <a:ext cx="3962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 -146.33J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23603" name="对象 323602"/>
          <p:cNvGraphicFramePr/>
          <p:nvPr/>
        </p:nvGraphicFramePr>
        <p:xfrm>
          <a:off x="3657600" y="5486400"/>
          <a:ext cx="3810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2044700" imgH="228600" progId="Equation.3">
                  <p:embed/>
                </p:oleObj>
              </mc:Choice>
              <mc:Fallback>
                <p:oleObj name="" r:id="rId13" imgW="20447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7600" y="5486400"/>
                        <a:ext cx="38100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4" name="对象 323603"/>
          <p:cNvGraphicFramePr/>
          <p:nvPr/>
        </p:nvGraphicFramePr>
        <p:xfrm>
          <a:off x="1676400" y="5449888"/>
          <a:ext cx="2057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951865" imgH="228600" progId="Equation.3">
                  <p:embed/>
                </p:oleObj>
              </mc:Choice>
              <mc:Fallback>
                <p:oleObj name="" r:id="rId15" imgW="951865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6400" y="5449888"/>
                        <a:ext cx="20574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05" name="文本框 323604"/>
          <p:cNvSpPr txBox="1"/>
          <p:nvPr/>
        </p:nvSpPr>
        <p:spPr>
          <a:xfrm>
            <a:off x="7391400" y="5410200"/>
            <a:ext cx="3276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 72.27kJ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23606" name="文本框 323605"/>
          <p:cNvSpPr txBox="1"/>
          <p:nvPr/>
        </p:nvSpPr>
        <p:spPr>
          <a:xfrm>
            <a:off x="2590800" y="6064250"/>
            <a:ext cx="64770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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1273K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标态下反应不自发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9" grpId="0"/>
      <p:bldP spid="323598" grpId="0"/>
      <p:bldP spid="323600" grpId="0"/>
      <p:bldP spid="323602" grpId="0"/>
      <p:bldP spid="323605" grpId="0"/>
      <p:bldP spid="3236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2209800" y="987425"/>
            <a:ext cx="7848600" cy="50272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下列全部为状态函数的是（  ）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P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Q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B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C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T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P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V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W               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D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V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2362200" y="54546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4495800" y="290513"/>
            <a:ext cx="2898140" cy="70104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Chap.2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练习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7010" name="矩形 427009" descr="Rectangle: Click to edit Master text styles&#13;&#10;Second level&#13;&#10;Third level&#13;&#10;Fourth level&#13;&#10;Fifth level"/>
          <p:cNvSpPr/>
          <p:nvPr/>
        </p:nvSpPr>
        <p:spPr>
          <a:xfrm>
            <a:off x="2114550" y="304800"/>
            <a:ext cx="809625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lnSpc>
                <a:spcPct val="1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、某体系向环境放热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2000J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，并对环境做功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800J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，则该体系的热力学能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内能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变化为（     ）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A. +2800J            B.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－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2800J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C. +1200J            D.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－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1200J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27011" name="矩形 427010"/>
          <p:cNvSpPr/>
          <p:nvPr/>
        </p:nvSpPr>
        <p:spPr>
          <a:xfrm>
            <a:off x="5715000" y="38544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2196" name="矩形 392195"/>
          <p:cNvSpPr/>
          <p:nvPr/>
        </p:nvSpPr>
        <p:spPr>
          <a:xfrm>
            <a:off x="2057400" y="685800"/>
            <a:ext cx="8153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、下列反应中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与产物的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f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相同的是（    ）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A. 2H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(g)+O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2H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O (l)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B. NO(g)+1/2O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NO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C. C(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金刚石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 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C(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石墨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D. 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(g)+1/2O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O 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92198" name="矩形 392197"/>
          <p:cNvSpPr/>
          <p:nvPr/>
        </p:nvSpPr>
        <p:spPr>
          <a:xfrm>
            <a:off x="2327275" y="47244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8034" name="矩形 428033"/>
          <p:cNvSpPr/>
          <p:nvPr/>
        </p:nvSpPr>
        <p:spPr>
          <a:xfrm>
            <a:off x="2133600" y="457200"/>
            <a:ext cx="8116888" cy="556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57200" lvl="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、反应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CaCO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(s)=CaO(s)+CO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在高温时正反应自发进行，其逆反应在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时为自发的，则逆反应的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与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&gt;0, 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&gt;0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B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&lt;0, 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&gt;0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&gt;0, 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&lt;0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1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&lt;0, 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&lt;0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428035" name="矩形 428034"/>
          <p:cNvSpPr/>
          <p:nvPr/>
        </p:nvSpPr>
        <p:spPr>
          <a:xfrm>
            <a:off x="2286318" y="52578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9058" name="矩形 429057"/>
          <p:cNvSpPr/>
          <p:nvPr/>
        </p:nvSpPr>
        <p:spPr>
          <a:xfrm>
            <a:off x="1981200" y="381000"/>
            <a:ext cx="8458200" cy="5562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lvl="0" indent="-342900" algn="just">
              <a:lnSpc>
                <a:spcPct val="15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5.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下列标准熵的大小比较中，正确的是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algn="just">
              <a:lnSpc>
                <a:spcPct val="15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A. Br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&lt; Cl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&lt; F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  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同温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algn="just">
              <a:lnSpc>
                <a:spcPct val="15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B.  Br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&gt; Cl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&gt; F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  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同温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algn="just">
              <a:lnSpc>
                <a:spcPct val="15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C.O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(298K,100kPa)&gt;O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(298K,20kPa)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342900" lvl="0" indent="-342900" algn="just">
              <a:lnSpc>
                <a:spcPct val="15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D.O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(298K,100kPa)&gt; 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(400K,100kPa)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29059" name="矩形 429058"/>
          <p:cNvSpPr/>
          <p:nvPr/>
        </p:nvSpPr>
        <p:spPr>
          <a:xfrm>
            <a:off x="1905318" y="26352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4178" name="矩形 434177" descr="Rectangle: Click to edit Master text styles&#13;&#10;Second level&#13;&#10;Third level&#13;&#10;Fourth level&#13;&#10;Fifth level"/>
          <p:cNvSpPr/>
          <p:nvPr/>
        </p:nvSpPr>
        <p:spPr>
          <a:xfrm>
            <a:off x="2114550" y="304800"/>
            <a:ext cx="8172450" cy="6248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、由下列数据确定压力为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101.3KPa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液态汞的沸点是（     ）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提示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相变时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=0)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物质                     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Hg(l)        Hg(g)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/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/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-1           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0              61.32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en-US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/J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-1.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-1              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76.02        174.8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A. 298K               B. 351K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C. 273K               D. 621K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4179" name="矩形 434178"/>
          <p:cNvSpPr/>
          <p:nvPr/>
        </p:nvSpPr>
        <p:spPr>
          <a:xfrm>
            <a:off x="5908993" y="59118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/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434180" name="标题 434179"/>
          <p:cNvSpPr>
            <a:spLocks noGrp="1"/>
          </p:cNvSpPr>
          <p:nvPr>
            <p:ph type="title"/>
          </p:nvPr>
        </p:nvSpPr>
        <p:spPr/>
        <p:txBody>
          <a:bodyPr anchor="b"/>
          <a:p>
            <a:pPr lvl="0"/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0515" name="文本占位符 32051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209800" y="609600"/>
            <a:ext cx="8153400" cy="1905000"/>
          </a:xfrm>
        </p:spPr>
        <p:txBody>
          <a:bodyPr/>
          <a:p>
            <a:pPr marL="533400" indent="-533400" algn="just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7. 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将浓硫酸溶于水中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该过程的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ΔG </a:t>
            </a:r>
            <a:r>
              <a:rPr lang="en-US" altLang="zh-CN" sz="3600" b="1" u="sng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0, ΔS </a:t>
            </a:r>
            <a:r>
              <a:rPr lang="en-US" altLang="zh-CN" sz="3600" b="1" u="sng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0, ΔH </a:t>
            </a:r>
            <a:r>
              <a:rPr lang="en-US" altLang="zh-CN" sz="3600" b="1" u="sng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0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20520" name="矩形 320519"/>
          <p:cNvSpPr/>
          <p:nvPr/>
        </p:nvSpPr>
        <p:spPr>
          <a:xfrm>
            <a:off x="3670300" y="1600200"/>
            <a:ext cx="556895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&gt;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0521" name="矩形 320520"/>
          <p:cNvSpPr/>
          <p:nvPr/>
        </p:nvSpPr>
        <p:spPr>
          <a:xfrm>
            <a:off x="5562600" y="1600200"/>
            <a:ext cx="556895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&lt;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0522" name="矩形 320521"/>
          <p:cNvSpPr/>
          <p:nvPr/>
        </p:nvSpPr>
        <p:spPr>
          <a:xfrm>
            <a:off x="9372600" y="762000"/>
            <a:ext cx="415925" cy="641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&lt;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20523" name="矩形 320522" descr="Rectangle: Click to edit Master text styles&#13;&#10;Second level&#13;&#10;Third level&#13;&#10;Fourth level&#13;&#10;Fifth level"/>
          <p:cNvSpPr/>
          <p:nvPr/>
        </p:nvSpPr>
        <p:spPr>
          <a:xfrm>
            <a:off x="2057400" y="2590800"/>
            <a:ext cx="8153400" cy="3810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33400" lvl="0" indent="-533400" algn="just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8.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25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°C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,101.3Kpa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,Zn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CuSO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溶液的置换反应在可逆电池中进行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放热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6.00 KJ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做出电功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200KJ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则此过程的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S</a:t>
            </a:r>
            <a:r>
              <a:rPr lang="en-US" altLang="zh-CN" sz="4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40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为 </a:t>
            </a:r>
            <a:r>
              <a:rPr lang="zh-CN" alt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</a:t>
            </a:r>
            <a:r>
              <a:rPr lang="zh-CN" altLang="en-US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r>
              <a:rPr lang="zh-CN" altLang="en-US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20524" name="矩形 320523"/>
          <p:cNvSpPr/>
          <p:nvPr/>
        </p:nvSpPr>
        <p:spPr>
          <a:xfrm>
            <a:off x="6149975" y="5226050"/>
            <a:ext cx="3056890" cy="6457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651 Jk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1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0" grpId="0"/>
      <p:bldP spid="320521" grpId="0"/>
      <p:bldP spid="320522" grpId="0"/>
      <p:bldP spid="3205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700" name="文本框 413699"/>
          <p:cNvSpPr txBox="1"/>
          <p:nvPr/>
        </p:nvSpPr>
        <p:spPr>
          <a:xfrm>
            <a:off x="1905000" y="228600"/>
            <a:ext cx="8458200" cy="400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9.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已知一定条件下反应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CO(NH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(s)+3/2O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(g)=CO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(g)+N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(g)+2H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O(l)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V,m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-633.3kJ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则下面反应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4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2CO(NH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(s)+3O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(g)=2CO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(g)+2N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(g)+4H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O(l)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V,m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)  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3703" name="矩形 413702"/>
          <p:cNvSpPr/>
          <p:nvPr/>
        </p:nvSpPr>
        <p:spPr>
          <a:xfrm>
            <a:off x="4267200" y="3581400"/>
            <a:ext cx="313372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-1266.6kJ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2914" name="矩形 422913" descr="Rectangle: Click to edit Master text styles&#13;&#10;Second level&#13;&#10;Third level&#13;&#10;Fourth level&#13;&#10;Fifth level"/>
          <p:cNvSpPr/>
          <p:nvPr/>
        </p:nvSpPr>
        <p:spPr>
          <a:xfrm>
            <a:off x="2133600" y="381000"/>
            <a:ext cx="8382000" cy="3733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3600" b="1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时，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1g(l)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苯在弹式量热计中完全燃烧，生成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O(l) 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放热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41.89KJ,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求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1mol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苯燃烧反应的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U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文本框 430081"/>
          <p:cNvSpPr txBox="1"/>
          <p:nvPr/>
        </p:nvSpPr>
        <p:spPr>
          <a:xfrm>
            <a:off x="1905000" y="228600"/>
            <a:ext cx="8458200" cy="551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已知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MnO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 =MnO(s)+1/2O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Δ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= 134.8KJ·mol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MnO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(s)+Mn(s)=2MnO(s)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Δ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(2)= –250.1KJ·mol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MnO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的标准生成焓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=(                                  )  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0083" name="矩形 430082"/>
          <p:cNvSpPr/>
          <p:nvPr/>
        </p:nvSpPr>
        <p:spPr>
          <a:xfrm>
            <a:off x="4267200" y="5105400"/>
            <a:ext cx="290512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-519.7kJ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82" name="文本框 430081"/>
          <p:cNvSpPr txBox="1"/>
          <p:nvPr/>
        </p:nvSpPr>
        <p:spPr>
          <a:xfrm>
            <a:off x="1905000" y="228600"/>
            <a:ext cx="8458200" cy="5516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已知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MnO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 =MnO(s)+1/2O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Δ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= 134.8KJ·mol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MnO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(s)+Mn(s)=2MnO(s)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Δ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(2)= –250.1KJ·mol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则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MnO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的标准生成焓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=(                                  )  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0083" name="矩形 430082"/>
          <p:cNvSpPr/>
          <p:nvPr/>
        </p:nvSpPr>
        <p:spPr>
          <a:xfrm>
            <a:off x="4267200" y="5105400"/>
            <a:ext cx="290512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-519.7kJ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4723" name="对象 414722"/>
          <p:cNvGraphicFramePr/>
          <p:nvPr/>
        </p:nvGraphicFramePr>
        <p:xfrm>
          <a:off x="3035300" y="1371600"/>
          <a:ext cx="612298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984500" imgH="927100" progId="Equation.3">
                  <p:embed/>
                </p:oleObj>
              </mc:Choice>
              <mc:Fallback>
                <p:oleObj name="" r:id="rId1" imgW="2984500" imgH="927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5300" y="1371600"/>
                        <a:ext cx="6122988" cy="190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2371725" y="3232150"/>
          <a:ext cx="72961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3580130" imgH="482600" progId="Equation.3">
                  <p:embed/>
                </p:oleObj>
              </mc:Choice>
              <mc:Fallback>
                <p:oleObj name="" r:id="rId3" imgW="3580130" imgH="482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1725" y="3232150"/>
                        <a:ext cx="729615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5" name="对象 414724"/>
          <p:cNvGraphicFramePr/>
          <p:nvPr/>
        </p:nvGraphicFramePr>
        <p:xfrm>
          <a:off x="2286000" y="4267200"/>
          <a:ext cx="4495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018665" imgH="342900" progId="Equation.3">
                  <p:embed/>
                </p:oleObj>
              </mc:Choice>
              <mc:Fallback>
                <p:oleObj name="" r:id="rId5" imgW="2018665" imgH="342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67200"/>
                        <a:ext cx="4495800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对象 414725"/>
          <p:cNvGraphicFramePr/>
          <p:nvPr/>
        </p:nvGraphicFramePr>
        <p:xfrm>
          <a:off x="3200400" y="4800600"/>
          <a:ext cx="67675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881630" imgH="444500" progId="Equation.3">
                  <p:embed/>
                </p:oleObj>
              </mc:Choice>
              <mc:Fallback>
                <p:oleObj name="" r:id="rId7" imgW="2881630" imgH="4445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800600"/>
                        <a:ext cx="6767513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7" name="矩形 414726"/>
          <p:cNvSpPr/>
          <p:nvPr/>
        </p:nvSpPr>
        <p:spPr>
          <a:xfrm>
            <a:off x="4038600" y="228600"/>
            <a:ext cx="39624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Chap.2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习题解答 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4728" name="文本框 414727"/>
          <p:cNvSpPr txBox="1"/>
          <p:nvPr/>
        </p:nvSpPr>
        <p:spPr>
          <a:xfrm>
            <a:off x="2095500" y="838200"/>
            <a:ext cx="1828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414729" name="对象 414728"/>
          <p:cNvGraphicFramePr/>
          <p:nvPr/>
        </p:nvGraphicFramePr>
        <p:xfrm>
          <a:off x="6032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27000" imgH="240665" progId="Equation.3">
                  <p:embed/>
                </p:oleObj>
              </mc:Choice>
              <mc:Fallback>
                <p:oleObj name="" r:id="rId9" imgW="127000" imgH="2406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0" name="文本框 414729"/>
          <p:cNvSpPr txBox="1"/>
          <p:nvPr/>
        </p:nvSpPr>
        <p:spPr>
          <a:xfrm>
            <a:off x="2819400" y="5791200"/>
            <a:ext cx="1828800" cy="365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endParaRPr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4731" name="对象 414730"/>
          <p:cNvGraphicFramePr/>
          <p:nvPr/>
        </p:nvGraphicFramePr>
        <p:xfrm>
          <a:off x="3352800" y="5845175"/>
          <a:ext cx="3733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1534795" imgH="215900" progId="Equation.3">
                  <p:embed/>
                </p:oleObj>
              </mc:Choice>
              <mc:Fallback>
                <p:oleObj name="" r:id="rId11" imgW="1534795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2800" y="5845175"/>
                        <a:ext cx="37338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6" name="矩形 415745"/>
          <p:cNvSpPr/>
          <p:nvPr/>
        </p:nvSpPr>
        <p:spPr>
          <a:xfrm>
            <a:off x="1981200" y="795338"/>
            <a:ext cx="654748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HgO(S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)=Hg(l)+1/2O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49" name="矩形 415748"/>
          <p:cNvSpPr/>
          <p:nvPr/>
        </p:nvSpPr>
        <p:spPr>
          <a:xfrm>
            <a:off x="7200900" y="2863850"/>
            <a:ext cx="32385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=90.93KJ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5750" name="对象 415749"/>
          <p:cNvGraphicFramePr/>
          <p:nvPr/>
        </p:nvGraphicFramePr>
        <p:xfrm>
          <a:off x="2895600" y="1693863"/>
          <a:ext cx="50530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1693863"/>
                        <a:ext cx="5053013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1" name="对象 415750"/>
          <p:cNvGraphicFramePr/>
          <p:nvPr/>
        </p:nvGraphicFramePr>
        <p:xfrm>
          <a:off x="1981200" y="2667000"/>
          <a:ext cx="5383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2526030" imgH="495300" progId="Equation.3">
                  <p:embed/>
                </p:oleObj>
              </mc:Choice>
              <mc:Fallback>
                <p:oleObj name="" r:id="rId3" imgW="2526030" imgH="495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667000"/>
                        <a:ext cx="5383213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2" name="对象 415751"/>
          <p:cNvGraphicFramePr/>
          <p:nvPr/>
        </p:nvGraphicFramePr>
        <p:xfrm>
          <a:off x="1981200" y="3886200"/>
          <a:ext cx="42941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018665" imgH="342900" progId="Equation.3">
                  <p:embed/>
                </p:oleObj>
              </mc:Choice>
              <mc:Fallback>
                <p:oleObj name="" r:id="rId5" imgW="2018665" imgH="342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86200"/>
                        <a:ext cx="4294188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3" name="对象 415752"/>
          <p:cNvGraphicFramePr/>
          <p:nvPr/>
        </p:nvGraphicFramePr>
        <p:xfrm>
          <a:off x="2895600" y="4572000"/>
          <a:ext cx="47577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233930" imgH="444500" progId="Equation.3">
                  <p:embed/>
                </p:oleObj>
              </mc:Choice>
              <mc:Fallback>
                <p:oleObj name="" r:id="rId7" imgW="2233930" imgH="444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4572000"/>
                        <a:ext cx="4757738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4" name="矩形 415753"/>
          <p:cNvSpPr/>
          <p:nvPr/>
        </p:nvSpPr>
        <p:spPr>
          <a:xfrm>
            <a:off x="7505700" y="4724400"/>
            <a:ext cx="32385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=89.69KJ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5755" name="对象 415754"/>
          <p:cNvGraphicFramePr/>
          <p:nvPr/>
        </p:nvGraphicFramePr>
        <p:xfrm>
          <a:off x="2057400" y="5500688"/>
          <a:ext cx="62912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2946400" imgH="457200" progId="Equation.3">
                  <p:embed/>
                </p:oleObj>
              </mc:Choice>
              <mc:Fallback>
                <p:oleObj name="" r:id="rId9" imgW="2946400" imgH="457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500688"/>
                        <a:ext cx="6291263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6" name="矩形 415755"/>
          <p:cNvSpPr/>
          <p:nvPr/>
        </p:nvSpPr>
        <p:spPr>
          <a:xfrm>
            <a:off x="8210550" y="5691188"/>
            <a:ext cx="230505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40KJ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5746" name="矩形 415745"/>
          <p:cNvSpPr/>
          <p:nvPr/>
        </p:nvSpPr>
        <p:spPr>
          <a:xfrm>
            <a:off x="1981200" y="795338"/>
            <a:ext cx="654748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HgO(S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)=Hg(l)+1/2O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49" name="矩形 415748"/>
          <p:cNvSpPr/>
          <p:nvPr/>
        </p:nvSpPr>
        <p:spPr>
          <a:xfrm>
            <a:off x="7200900" y="2863850"/>
            <a:ext cx="32385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=90.93KJ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5750" name="对象 415749"/>
          <p:cNvGraphicFramePr/>
          <p:nvPr/>
        </p:nvGraphicFramePr>
        <p:xfrm>
          <a:off x="2895600" y="1693863"/>
          <a:ext cx="50530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1693863"/>
                        <a:ext cx="5053013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1" name="对象 415750"/>
          <p:cNvGraphicFramePr/>
          <p:nvPr/>
        </p:nvGraphicFramePr>
        <p:xfrm>
          <a:off x="1981200" y="2667000"/>
          <a:ext cx="5383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2526030" imgH="495300" progId="Equation.3">
                  <p:embed/>
                </p:oleObj>
              </mc:Choice>
              <mc:Fallback>
                <p:oleObj name="" r:id="rId3" imgW="2526030" imgH="495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667000"/>
                        <a:ext cx="5383213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2" name="对象 415751"/>
          <p:cNvGraphicFramePr/>
          <p:nvPr/>
        </p:nvGraphicFramePr>
        <p:xfrm>
          <a:off x="1981200" y="3886200"/>
          <a:ext cx="42941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018665" imgH="342900" progId="Equation.3">
                  <p:embed/>
                </p:oleObj>
              </mc:Choice>
              <mc:Fallback>
                <p:oleObj name="" r:id="rId5" imgW="2018665" imgH="342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86200"/>
                        <a:ext cx="4294188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3" name="对象 415752"/>
          <p:cNvGraphicFramePr/>
          <p:nvPr/>
        </p:nvGraphicFramePr>
        <p:xfrm>
          <a:off x="2895600" y="4572000"/>
          <a:ext cx="47577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233930" imgH="444500" progId="Equation.3">
                  <p:embed/>
                </p:oleObj>
              </mc:Choice>
              <mc:Fallback>
                <p:oleObj name="" r:id="rId7" imgW="2233930" imgH="444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4572000"/>
                        <a:ext cx="4757738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4" name="矩形 415753"/>
          <p:cNvSpPr/>
          <p:nvPr/>
        </p:nvSpPr>
        <p:spPr>
          <a:xfrm>
            <a:off x="7505700" y="4724400"/>
            <a:ext cx="32385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=89.69KJ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5755" name="对象 415754"/>
          <p:cNvGraphicFramePr/>
          <p:nvPr/>
        </p:nvGraphicFramePr>
        <p:xfrm>
          <a:off x="2057400" y="5500688"/>
          <a:ext cx="62912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2946400" imgH="457200" progId="Equation.3">
                  <p:embed/>
                </p:oleObj>
              </mc:Choice>
              <mc:Fallback>
                <p:oleObj name="" r:id="rId9" imgW="2946400" imgH="457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500688"/>
                        <a:ext cx="6291263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56" name="矩形 415755"/>
          <p:cNvSpPr/>
          <p:nvPr/>
        </p:nvSpPr>
        <p:spPr>
          <a:xfrm>
            <a:off x="8210550" y="5691188"/>
            <a:ext cx="230505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40KJ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3154" name="文本框 433153"/>
          <p:cNvSpPr txBox="1"/>
          <p:nvPr/>
        </p:nvSpPr>
        <p:spPr>
          <a:xfrm>
            <a:off x="2057400" y="363538"/>
            <a:ext cx="8153400" cy="1468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8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(4)=[② + 2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③ – 3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①]/6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=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16.69KJ·mol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3155" name="矩形 433154"/>
          <p:cNvSpPr/>
          <p:nvPr/>
        </p:nvSpPr>
        <p:spPr>
          <a:xfrm>
            <a:off x="2254250" y="1873250"/>
            <a:ext cx="17887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9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3156" name="矩形 433155"/>
          <p:cNvSpPr/>
          <p:nvPr/>
        </p:nvSpPr>
        <p:spPr>
          <a:xfrm>
            <a:off x="2286000" y="2849563"/>
            <a:ext cx="673671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4NH</a:t>
            </a:r>
            <a:r>
              <a:rPr lang="en-US" altLang="zh-CN" sz="32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(g)+5O</a:t>
            </a:r>
            <a:r>
              <a:rPr lang="en-US" altLang="zh-CN" sz="32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(g)=4NO(g)+6H</a:t>
            </a:r>
            <a:r>
              <a:rPr lang="en-US" altLang="zh-CN" sz="32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O(l)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3157" name="矩形 433156"/>
          <p:cNvSpPr/>
          <p:nvPr/>
        </p:nvSpPr>
        <p:spPr>
          <a:xfrm>
            <a:off x="3657600" y="4768850"/>
            <a:ext cx="65532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=4×90.25+6×(-285.84)-4×(-46.11)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3158" name="矩形 433157"/>
          <p:cNvSpPr/>
          <p:nvPr/>
        </p:nvSpPr>
        <p:spPr>
          <a:xfrm>
            <a:off x="3657600" y="5530850"/>
            <a:ext cx="4114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-1169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60KJ. 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3159" name="对象 433158"/>
          <p:cNvGraphicFramePr/>
          <p:nvPr/>
        </p:nvGraphicFramePr>
        <p:xfrm>
          <a:off x="2743200" y="3900488"/>
          <a:ext cx="36020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637665" imgH="342900" progId="Equation.3">
                  <p:embed/>
                </p:oleObj>
              </mc:Choice>
              <mc:Fallback>
                <p:oleObj name="" r:id="rId1" imgW="1637665" imgH="342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3900488"/>
                        <a:ext cx="3602038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5202" name="文本框 435201"/>
          <p:cNvSpPr txBox="1"/>
          <p:nvPr/>
        </p:nvSpPr>
        <p:spPr>
          <a:xfrm>
            <a:off x="1676400" y="609600"/>
            <a:ext cx="1806575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10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5203" name="矩形 435202"/>
          <p:cNvSpPr/>
          <p:nvPr/>
        </p:nvSpPr>
        <p:spPr>
          <a:xfrm>
            <a:off x="1676400" y="1371600"/>
            <a:ext cx="868997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C00H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+H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C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HCOOH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5204" name="对象 435203"/>
          <p:cNvGraphicFramePr/>
          <p:nvPr/>
        </p:nvGraphicFramePr>
        <p:xfrm>
          <a:off x="1752600" y="2209800"/>
          <a:ext cx="38242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739265" imgH="342900" progId="Equation.3">
                  <p:embed/>
                </p:oleObj>
              </mc:Choice>
              <mc:Fallback>
                <p:oleObj name="" r:id="rId1" imgW="1739265" imgH="342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209800"/>
                        <a:ext cx="3824288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5" name="矩形 435204"/>
          <p:cNvSpPr/>
          <p:nvPr/>
        </p:nvSpPr>
        <p:spPr>
          <a:xfrm>
            <a:off x="2678113" y="2924175"/>
            <a:ext cx="791908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=[(-3226.87)+(-285.84)]-[(3267.54)+(-254.64)]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5206" name="矩形 435205"/>
          <p:cNvSpPr/>
          <p:nvPr/>
        </p:nvSpPr>
        <p:spPr>
          <a:xfrm>
            <a:off x="2682875" y="3636963"/>
            <a:ext cx="32435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/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=9.47(kJ.mol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134" name="文本框 432133"/>
          <p:cNvSpPr txBox="1"/>
          <p:nvPr/>
        </p:nvSpPr>
        <p:spPr>
          <a:xfrm>
            <a:off x="2133600" y="441325"/>
            <a:ext cx="1828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</a:t>
            </a:r>
            <a:r>
              <a:rPr lang="zh-CN" altLang="en-US" sz="36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endParaRPr lang="zh-CN" altLang="en-US" sz="360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2135" name="矩形 432134"/>
          <p:cNvSpPr/>
          <p:nvPr/>
        </p:nvSpPr>
        <p:spPr>
          <a:xfrm>
            <a:off x="1981200" y="1219200"/>
            <a:ext cx="8305800" cy="3276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274.68 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173.6 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–T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=222.95kJ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&gt;0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反应不能自发进行</a:t>
            </a:r>
            <a:endParaRPr lang="zh-CN" altLang="en-US" sz="3600" b="1">
              <a:solidFill>
                <a:srgbClr val="FF3300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432136" name="文本框 432135"/>
          <p:cNvSpPr txBox="1"/>
          <p:nvPr/>
        </p:nvSpPr>
        <p:spPr>
          <a:xfrm>
            <a:off x="1676400" y="4495800"/>
            <a:ext cx="8763000" cy="6305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5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若</a:t>
            </a:r>
            <a:r>
              <a:rPr lang="en-US" altLang="zh-CN" sz="3500" b="1" dirty="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5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5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35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5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=</a:t>
            </a:r>
            <a:r>
              <a:rPr lang="en-US" altLang="zh-CN" sz="35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5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35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5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–T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5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5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5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5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0,</a:t>
            </a:r>
            <a:r>
              <a:rPr lang="zh-CN" altLang="en-US" sz="3500" b="1" dirty="0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则反应可自发 </a:t>
            </a:r>
            <a:endParaRPr lang="zh-CN" altLang="en-US" sz="3500" b="1">
              <a:solidFill>
                <a:srgbClr val="000002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32137" name="对象 432136"/>
          <p:cNvGraphicFramePr/>
          <p:nvPr/>
        </p:nvGraphicFramePr>
        <p:xfrm>
          <a:off x="3952875" y="5334000"/>
          <a:ext cx="35909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435100" imgH="508000" progId="Equation.3">
                  <p:embed/>
                </p:oleObj>
              </mc:Choice>
              <mc:Fallback>
                <p:oleObj name="" r:id="rId1" imgW="1435100" imgH="508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75" y="5334000"/>
                        <a:ext cx="3590925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8596" name="内容占位符 238595"/>
          <p:cNvGraphicFramePr/>
          <p:nvPr>
            <p:ph/>
          </p:nvPr>
        </p:nvGraphicFramePr>
        <p:xfrm>
          <a:off x="1631950" y="115888"/>
          <a:ext cx="8820150" cy="661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631055" imgH="3473450" progId="PowerPoint.Slide.8">
                  <p:embed/>
                </p:oleObj>
              </mc:Choice>
              <mc:Fallback>
                <p:oleObj name="" r:id="rId1" imgW="4631055" imgH="3473450" progId="PowerPoint.Slide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0" y="115888"/>
                        <a:ext cx="8820150" cy="6616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矩形 189441"/>
          <p:cNvSpPr/>
          <p:nvPr/>
        </p:nvSpPr>
        <p:spPr>
          <a:xfrm>
            <a:off x="1605280" y="765175"/>
            <a:ext cx="8610600" cy="4015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二、 判断正误，并说明理由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反应放出的热量不一定是该反应的焓变。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ΔH&gt;0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的反应是吸热反应。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所有单质的标准摩尔生成焓为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；所有物质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的标准摩尔燃烧焓为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4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反应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 + S(g) = 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S(g)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endParaRPr lang="en-US" altLang="zh-CN" sz="2800" b="1" baseline="30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就是 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(H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S,g)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  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44" name="矩形 189443"/>
          <p:cNvSpPr/>
          <p:nvPr/>
        </p:nvSpPr>
        <p:spPr>
          <a:xfrm>
            <a:off x="1985963" y="4459288"/>
            <a:ext cx="8229600" cy="100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5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合成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1g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放出的热量为 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akJ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28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l-GR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17 a kJ.mol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800" b="1" baseline="30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9445" name="矩形 189444"/>
          <p:cNvSpPr/>
          <p:nvPr/>
        </p:nvSpPr>
        <p:spPr>
          <a:xfrm>
            <a:off x="9275763" y="28194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6" name="矩形 189445"/>
          <p:cNvSpPr/>
          <p:nvPr/>
        </p:nvSpPr>
        <p:spPr>
          <a:xfrm>
            <a:off x="6989763" y="38100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7" name="矩形 189446"/>
          <p:cNvSpPr/>
          <p:nvPr/>
        </p:nvSpPr>
        <p:spPr>
          <a:xfrm>
            <a:off x="6456363" y="5013325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9448" name="文本框 189447"/>
          <p:cNvSpPr txBox="1"/>
          <p:nvPr/>
        </p:nvSpPr>
        <p:spPr>
          <a:xfrm>
            <a:off x="8667750" y="765175"/>
            <a:ext cx="595313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√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9449" name="文本框 189448"/>
          <p:cNvSpPr txBox="1"/>
          <p:nvPr/>
        </p:nvSpPr>
        <p:spPr>
          <a:xfrm>
            <a:off x="7370763" y="1752600"/>
            <a:ext cx="595312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√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bldLvl="0" animBg="1"/>
      <p:bldP spid="189446" grpId="0" bldLvl="0" animBg="1"/>
      <p:bldP spid="189447" grpId="0" bldLvl="0" animBg="1"/>
      <p:bldP spid="189448" grpId="0" bldLvl="0" animBg="1"/>
      <p:bldP spid="18944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3118" name="组合 303117"/>
          <p:cNvGrpSpPr/>
          <p:nvPr/>
        </p:nvGrpSpPr>
        <p:grpSpPr>
          <a:xfrm>
            <a:off x="2609850" y="457200"/>
            <a:ext cx="7448550" cy="4987925"/>
            <a:chOff x="624" y="1106"/>
            <a:chExt cx="4692" cy="3142"/>
          </a:xfrm>
        </p:grpSpPr>
        <p:graphicFrame>
          <p:nvGraphicFramePr>
            <p:cNvPr id="303114" name="对象 303113"/>
            <p:cNvGraphicFramePr/>
            <p:nvPr/>
          </p:nvGraphicFramePr>
          <p:xfrm>
            <a:off x="960" y="1106"/>
            <a:ext cx="3840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2971800" imgH="927100" progId="Equation.3">
                    <p:embed/>
                  </p:oleObj>
                </mc:Choice>
                <mc:Fallback>
                  <p:oleObj name="" r:id="rId1" imgW="2971800" imgH="927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1106"/>
                          <a:ext cx="3840" cy="1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15" name="对象 303114"/>
            <p:cNvGraphicFramePr/>
            <p:nvPr/>
          </p:nvGraphicFramePr>
          <p:xfrm>
            <a:off x="624" y="2276"/>
            <a:ext cx="4416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3440430" imgH="482600" progId="Equation.3">
                    <p:embed/>
                  </p:oleObj>
                </mc:Choice>
                <mc:Fallback>
                  <p:oleObj name="" r:id="rId3" imgW="3440430" imgH="482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4" y="2276"/>
                          <a:ext cx="4416" cy="6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16" name="对象 303115"/>
            <p:cNvGraphicFramePr/>
            <p:nvPr/>
          </p:nvGraphicFramePr>
          <p:xfrm>
            <a:off x="624" y="2928"/>
            <a:ext cx="2832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2018665" imgH="330200" progId="Equation.3">
                    <p:embed/>
                  </p:oleObj>
                </mc:Choice>
                <mc:Fallback>
                  <p:oleObj name="" r:id="rId5" imgW="2018665" imgH="330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4" y="2928"/>
                          <a:ext cx="2832" cy="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3117" name="对象 303116"/>
            <p:cNvGraphicFramePr/>
            <p:nvPr/>
          </p:nvGraphicFramePr>
          <p:xfrm>
            <a:off x="1260" y="3258"/>
            <a:ext cx="4056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7" imgW="2743200" imgH="698500" progId="Equation.3">
                    <p:embed/>
                  </p:oleObj>
                </mc:Choice>
                <mc:Fallback>
                  <p:oleObj name="" r:id="rId7" imgW="2743200" imgH="6985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60" y="3258"/>
                          <a:ext cx="4056" cy="9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3120" name="矩形 303119"/>
          <p:cNvSpPr/>
          <p:nvPr/>
        </p:nvSpPr>
        <p:spPr>
          <a:xfrm>
            <a:off x="2362200" y="563563"/>
            <a:ext cx="79438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endParaRPr lang="zh-CN" altLang="en-US" sz="3200" b="1" dirty="0"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9" name="文本框 153608"/>
          <p:cNvSpPr txBox="1"/>
          <p:nvPr/>
        </p:nvSpPr>
        <p:spPr>
          <a:xfrm>
            <a:off x="2819400" y="1600200"/>
            <a:ext cx="541972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+ 1/2O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= 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O(l)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0" name="矩形 153609"/>
          <p:cNvSpPr/>
          <p:nvPr/>
        </p:nvSpPr>
        <p:spPr>
          <a:xfrm>
            <a:off x="2819400" y="2057400"/>
            <a:ext cx="446976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 2H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+ 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 =  2H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O(l)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1" name="矩形 153610"/>
          <p:cNvSpPr/>
          <p:nvPr/>
        </p:nvSpPr>
        <p:spPr>
          <a:xfrm>
            <a:off x="2819400" y="2560955"/>
            <a:ext cx="443039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 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+ 1/2O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 = 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O(g)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15" name="矩形 153614"/>
          <p:cNvSpPr/>
          <p:nvPr/>
        </p:nvSpPr>
        <p:spPr>
          <a:xfrm>
            <a:off x="2209800" y="609600"/>
            <a:ext cx="7924800" cy="944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 在定温定压下，下列反应所放出的热量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相等。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53618" name="组合 153617"/>
          <p:cNvGrpSpPr/>
          <p:nvPr/>
        </p:nvGrpSpPr>
        <p:grpSpPr>
          <a:xfrm>
            <a:off x="2362200" y="3200400"/>
            <a:ext cx="7416800" cy="1101725"/>
            <a:chOff x="295" y="1872"/>
            <a:chExt cx="4672" cy="694"/>
          </a:xfrm>
        </p:grpSpPr>
        <p:sp>
          <p:nvSpPr>
            <p:cNvPr id="153619" name="文本框 153618"/>
            <p:cNvSpPr txBox="1"/>
            <p:nvPr/>
          </p:nvSpPr>
          <p:spPr>
            <a:xfrm>
              <a:off x="431" y="2160"/>
              <a:ext cx="4536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l-GR" altLang="zh-CN" sz="2800" b="1" baseline="30000" dirty="0">
                  <a:solidFill>
                    <a:schemeClr val="bg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endParaRPr lang="el-GR" altLang="zh-CN" sz="2800" b="1" baseline="30000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spcBef>
                  <a:spcPct val="0"/>
                </a:spcBef>
              </a:pPr>
              <a:endParaRPr lang="el-GR" altLang="zh-CN" sz="2800" b="1" baseline="30000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620" name="矩形 153619"/>
            <p:cNvSpPr/>
            <p:nvPr/>
          </p:nvSpPr>
          <p:spPr>
            <a:xfrm>
              <a:off x="295" y="1872"/>
              <a:ext cx="195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lnSpc>
                  <a:spcPct val="90000"/>
                </a:lnSpc>
                <a:spcBef>
                  <a:spcPct val="20000"/>
                </a:spcBef>
              </a:pPr>
              <a:endParaRPr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29" name="矩形 153628"/>
          <p:cNvSpPr/>
          <p:nvPr/>
        </p:nvSpPr>
        <p:spPr>
          <a:xfrm>
            <a:off x="7772400" y="19812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9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8266" name="组合 138265"/>
          <p:cNvGrpSpPr/>
          <p:nvPr/>
        </p:nvGrpSpPr>
        <p:grpSpPr>
          <a:xfrm>
            <a:off x="2279650" y="3284538"/>
            <a:ext cx="8388350" cy="2246313"/>
            <a:chOff x="476" y="2296"/>
            <a:chExt cx="5284" cy="1415"/>
          </a:xfrm>
        </p:grpSpPr>
        <p:sp>
          <p:nvSpPr>
            <p:cNvPr id="138257" name="文本框 138256"/>
            <p:cNvSpPr txBox="1"/>
            <p:nvPr/>
          </p:nvSpPr>
          <p:spPr>
            <a:xfrm>
              <a:off x="476" y="2296"/>
              <a:ext cx="418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endParaRPr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58" name="文本框 138257"/>
            <p:cNvSpPr txBox="1"/>
            <p:nvPr/>
          </p:nvSpPr>
          <p:spPr>
            <a:xfrm>
              <a:off x="476" y="2704"/>
              <a:ext cx="5284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endParaRPr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59" name="矩形 138258"/>
            <p:cNvSpPr/>
            <p:nvPr/>
          </p:nvSpPr>
          <p:spPr>
            <a:xfrm>
              <a:off x="476" y="3067"/>
              <a:ext cx="1769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endParaRPr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60" name="文本框 138259"/>
            <p:cNvSpPr txBox="1"/>
            <p:nvPr/>
          </p:nvSpPr>
          <p:spPr>
            <a:xfrm>
              <a:off x="476" y="3385"/>
              <a:ext cx="3505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endParaRPr sz="2800" b="1" dirty="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8273" name="文本框 138272"/>
          <p:cNvSpPr txBox="1"/>
          <p:nvPr/>
        </p:nvSpPr>
        <p:spPr>
          <a:xfrm>
            <a:off x="1981200" y="381000"/>
            <a:ext cx="8229600" cy="56997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、选择题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298K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时，反应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C(s)+CO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(g)=2CO (g)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l-GR" altLang="zh-CN" sz="2800" b="1" baseline="30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akJ.mol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则在定温下，该反应的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baseline="-25000" err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err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err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l-GR" altLang="zh-CN" sz="2800" b="1" baseline="30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  )kJ.mol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800" b="1" baseline="30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A.   a        B.   a+2.48         C.  a-2.48   D.  -a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、下列反应的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l-GR" altLang="zh-CN" sz="2800" b="1" baseline="30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等于生成物的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baseline="-25000" err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err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 err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l-GR" altLang="zh-CN" sz="2800" b="1" baseline="3000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  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A.   CaO(s)+CO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(g)=CaCO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(s)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B.   1/2H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(g)+1/2Br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(g)=HBr(g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C.   K(s)+O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(g)=KO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(s)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8275" name="文本框 138274"/>
          <p:cNvSpPr txBox="1"/>
          <p:nvPr/>
        </p:nvSpPr>
        <p:spPr>
          <a:xfrm>
            <a:off x="6400800" y="2397125"/>
            <a:ext cx="476250" cy="57912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76" name="文本框 138275"/>
          <p:cNvSpPr txBox="1"/>
          <p:nvPr/>
        </p:nvSpPr>
        <p:spPr>
          <a:xfrm>
            <a:off x="7391400" y="5445125"/>
            <a:ext cx="476250" cy="57912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5" grpId="0" bldLvl="0" animBg="1"/>
      <p:bldP spid="13827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41" name="文本框 146440"/>
          <p:cNvSpPr txBox="1"/>
          <p:nvPr/>
        </p:nvSpPr>
        <p:spPr>
          <a:xfrm>
            <a:off x="609600" y="2514600"/>
            <a:ext cx="73437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解：  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Cl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(g)+2HBr(g) = Br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(l)+2HCl(g)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6442" name="文本框 146441"/>
          <p:cNvSpPr txBox="1"/>
          <p:nvPr/>
        </p:nvSpPr>
        <p:spPr>
          <a:xfrm>
            <a:off x="609600" y="4664075"/>
            <a:ext cx="8243888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×(-95.30) +0 –2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(-53.43) - 0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= -83.74 kJ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mol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 0 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反应能自发。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6444" name="矩形 146443"/>
          <p:cNvSpPr/>
          <p:nvPr/>
        </p:nvSpPr>
        <p:spPr>
          <a:xfrm>
            <a:off x="609600" y="3276600"/>
            <a:ext cx="72723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G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m</a:t>
            </a:r>
            <a:r>
              <a:rPr lang="el-GR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0        -53.43         0        -95.30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6445" name="组合 146444"/>
          <p:cNvGrpSpPr/>
          <p:nvPr/>
        </p:nvGrpSpPr>
        <p:grpSpPr>
          <a:xfrm>
            <a:off x="2133600" y="3810000"/>
            <a:ext cx="5545138" cy="889000"/>
            <a:chOff x="975" y="2841"/>
            <a:chExt cx="3493" cy="560"/>
          </a:xfrm>
        </p:grpSpPr>
        <p:sp>
          <p:nvSpPr>
            <p:cNvPr id="146446" name="矩形 146445"/>
            <p:cNvSpPr/>
            <p:nvPr/>
          </p:nvSpPr>
          <p:spPr>
            <a:xfrm>
              <a:off x="975" y="2841"/>
              <a:ext cx="349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3200" b="1" err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  <a:r>
                <a:rPr lang="en-US" altLang="zh-CN" sz="3200" b="1" baseline="-25000" err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3200" b="1" err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lang="en-US" altLang="zh-CN" sz="3200" b="1" baseline="-25000" err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sz="3200" b="1" baseline="30000" err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zh-CN" sz="3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l-GR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∑ν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Δ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G 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sz="32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l-GR" altLang="en-US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(B)</a:t>
              </a:r>
              <a:endParaRPr lang="el-GR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447" name="矩形 146446"/>
            <p:cNvSpPr/>
            <p:nvPr/>
          </p:nvSpPr>
          <p:spPr>
            <a:xfrm>
              <a:off x="2154" y="3113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6449" name="矩形 146448"/>
          <p:cNvSpPr/>
          <p:nvPr/>
        </p:nvSpPr>
        <p:spPr>
          <a:xfrm>
            <a:off x="685800" y="685800"/>
            <a:ext cx="7772400" cy="160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eg5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: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Cl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(g)+HBr(g) = Br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(l)+2HCl(g) 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l-GR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计算反应的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l-GR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并判断反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的自发性（</a:t>
            </a:r>
            <a:r>
              <a:rPr lang="el-GR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298K)</a:t>
            </a:r>
            <a:endParaRPr lang="el-GR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/>
      <p:bldP spid="146442" grpId="0"/>
      <p:bldP spid="1464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60" name="文本框 173059"/>
          <p:cNvSpPr txBox="1"/>
          <p:nvPr/>
        </p:nvSpPr>
        <p:spPr>
          <a:xfrm>
            <a:off x="2271395" y="836613"/>
            <a:ext cx="78486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求反应能自发进 行的转向温度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trs</a:t>
            </a:r>
            <a:endParaRPr lang="en-US" altLang="zh-CN" sz="3200" b="1" baseline="-25000" err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062" name="矩形 173061"/>
          <p:cNvSpPr/>
          <p:nvPr/>
        </p:nvSpPr>
        <p:spPr>
          <a:xfrm>
            <a:off x="2208213" y="1484313"/>
            <a:ext cx="7272337" cy="2042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eg7.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Gibbs-Helmholtz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方程求反应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CaCO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(s) = CaO(s)+CO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(g)298K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及能自发进 行的最低温度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trs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063" name="矩形 173062"/>
          <p:cNvSpPr/>
          <p:nvPr/>
        </p:nvSpPr>
        <p:spPr>
          <a:xfrm>
            <a:off x="2927350" y="3141663"/>
            <a:ext cx="5789930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CaCO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(s) = CaO(s)+CO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064" name="矩形 173063"/>
          <p:cNvSpPr/>
          <p:nvPr/>
        </p:nvSpPr>
        <p:spPr>
          <a:xfrm>
            <a:off x="2532063" y="3860800"/>
            <a:ext cx="8135937" cy="522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-1206.92          -635.09     -393.51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065" name="矩形 173064"/>
          <p:cNvSpPr/>
          <p:nvPr/>
        </p:nvSpPr>
        <p:spPr>
          <a:xfrm>
            <a:off x="2927350" y="4508500"/>
            <a:ext cx="7056438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92.88              39.75        213.64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066" name="矩形 173065"/>
          <p:cNvSpPr/>
          <p:nvPr/>
        </p:nvSpPr>
        <p:spPr>
          <a:xfrm>
            <a:off x="2351088" y="5084763"/>
            <a:ext cx="6624637" cy="1071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-635.09 - 393.51- (-1206.92)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= 178.32 kJ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/>
      <p:bldP spid="173064" grpId="0"/>
      <p:bldP spid="173065" grpId="0"/>
      <p:bldP spid="17306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4" name="文本框 174083"/>
          <p:cNvSpPr txBox="1"/>
          <p:nvPr/>
        </p:nvSpPr>
        <p:spPr>
          <a:xfrm>
            <a:off x="3071813" y="1125538"/>
            <a:ext cx="657225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086" name="矩形 174085"/>
          <p:cNvSpPr/>
          <p:nvPr/>
        </p:nvSpPr>
        <p:spPr>
          <a:xfrm>
            <a:off x="2514600" y="685800"/>
            <a:ext cx="6696075" cy="1071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39.75 + 213.64 - 92.88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= 160.51 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087" name="矩形 174086"/>
          <p:cNvSpPr/>
          <p:nvPr/>
        </p:nvSpPr>
        <p:spPr>
          <a:xfrm>
            <a:off x="2362200" y="2133600"/>
            <a:ext cx="7580630" cy="15544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=△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T△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= 178.32-298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×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160.51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×10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-3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= 130.49kJ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mol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 0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反应不能自发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088" name="文本框 174087"/>
          <p:cNvSpPr txBox="1"/>
          <p:nvPr/>
        </p:nvSpPr>
        <p:spPr>
          <a:xfrm>
            <a:off x="2514600" y="4114800"/>
            <a:ext cx="7056438" cy="2047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T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trs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≥△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/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endParaRPr lang="en-US" altLang="zh-CN" sz="3200" b="1" baseline="30000" err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= 178.32×10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 160.51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= 1111K  →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反应自发的最低温度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  <p:bldP spid="174087" grpId="0"/>
      <p:bldP spid="17408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4" name="文本框 177153"/>
          <p:cNvSpPr txBox="1"/>
          <p:nvPr/>
        </p:nvSpPr>
        <p:spPr>
          <a:xfrm>
            <a:off x="2133600" y="838200"/>
            <a:ext cx="7848600" cy="5263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析</a:t>
            </a: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1) 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(298)≈Δ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(T) 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</a:t>
            </a:r>
            <a:r>
              <a:rPr lang="en-US" altLang="zh-CN" sz="36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36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6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6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6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(298)≈Δ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(T)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(2) Δ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≤0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T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trs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≥△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6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6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×10</a:t>
            </a:r>
            <a:r>
              <a:rPr lang="en-US" altLang="zh-CN" sz="36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 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6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6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endParaRPr lang="en-US" altLang="zh-CN" sz="3600" b="1" baseline="30000" err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6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endParaRPr lang="en-US" altLang="zh-CN" sz="3600" b="1" baseline="3000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(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3)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Gibbs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公式时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注意单位。</a:t>
            </a:r>
            <a:endParaRPr lang="zh-CN" altLang="en-US" sz="3600" b="1" baseline="30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sym typeface="Wingdings" panose="05000000000000000000" pitchFamily="2" charset="2"/>
            </a:endParaRPr>
          </a:p>
          <a:p>
            <a:pPr lvl="0">
              <a:spcBef>
                <a:spcPct val="0"/>
              </a:spcBef>
            </a:pPr>
            <a:endParaRPr lang="zh-CN" altLang="en-US" sz="36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3600" y="5862320"/>
            <a:ext cx="483235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(2) △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G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θ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(TK) </a:t>
            </a:r>
            <a:r>
              <a:rPr lang="en-US" altLang="zh-CN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  <a:sym typeface="+mn-ea"/>
              </a:rPr>
              <a:t>=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△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θ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(TK) -T △</a:t>
            </a:r>
            <a:r>
              <a:rPr lang="en-US" altLang="zh-CN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θ</a:t>
            </a:r>
            <a:r>
              <a:rPr lang="en-US" altLang="zh-CN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(TK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)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730" y="6228080"/>
            <a:ext cx="34975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≈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△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θ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(298K) -T △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m</a:t>
            </a:r>
            <a:r>
              <a:rPr lang="en-US" altLang="zh-CN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θ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(298K )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文本占位符 55297"/>
          <p:cNvSpPr>
            <a:spLocks noGrp="1"/>
          </p:cNvSpPr>
          <p:nvPr>
            <p:ph type="body" idx="1"/>
          </p:nvPr>
        </p:nvSpPr>
        <p:spPr>
          <a:xfrm>
            <a:off x="2279650" y="476250"/>
            <a:ext cx="8388350" cy="5976938"/>
          </a:xfrm>
        </p:spPr>
        <p:txBody>
          <a:bodyPr/>
          <a:p>
            <a:pPr algn="just">
              <a:lnSpc>
                <a:spcPct val="105000"/>
              </a:lnSpc>
              <a:buNone/>
            </a:pPr>
            <a:r>
              <a:rPr lang="en-US" altLang="zh-CN" b="1" u="sng" dirty="0">
                <a:solidFill>
                  <a:schemeClr val="tx1"/>
                </a:solidFill>
                <a:ea typeface="仿宋_GB2312" pitchFamily="49" charset="-122"/>
              </a:rPr>
              <a:t>                             </a:t>
            </a:r>
            <a:endParaRPr lang="en-US" altLang="zh-CN" b="1" u="sng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下列标准熵的大小比较中，正确的是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ea typeface="仿宋_GB2312" pitchFamily="49" charset="-122"/>
              </a:rPr>
              <a:t>         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A. Br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(g) &lt; Cl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(g) &lt; F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ea typeface="仿宋_GB2312" pitchFamily="49" charset="-122"/>
              </a:rPr>
              <a:t>(g)   (</a:t>
            </a:r>
            <a:r>
              <a:rPr lang="zh-CN" altLang="en-US" sz="2800" b="1" dirty="0">
                <a:solidFill>
                  <a:schemeClr val="tx1"/>
                </a:solidFill>
                <a:ea typeface="仿宋_GB2312" pitchFamily="49" charset="-122"/>
              </a:rPr>
              <a:t>同温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)                             </a:t>
            </a:r>
            <a:endParaRPr lang="en-US" altLang="zh-CN" sz="2800" b="1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         B. Br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(g) &gt; Cl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(g) &gt; F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(g)   (</a:t>
            </a:r>
            <a:r>
              <a:rPr lang="zh-CN" altLang="en-US" sz="2800" b="1">
                <a:solidFill>
                  <a:schemeClr val="tx1"/>
                </a:solidFill>
                <a:ea typeface="仿宋_GB2312" pitchFamily="49" charset="-122"/>
              </a:rPr>
              <a:t>同温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) </a:t>
            </a:r>
            <a:endParaRPr lang="en-US" altLang="zh-CN" sz="2800" b="1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         C. O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 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(298K,100kPa) &gt;  O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 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(298K,20kPa)</a:t>
            </a:r>
            <a:endParaRPr lang="en-US" altLang="zh-CN" sz="2800" b="1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         D. O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 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(298K,100kPa) &gt;  O</a:t>
            </a:r>
            <a:r>
              <a:rPr lang="en-US" altLang="zh-CN" sz="2800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(400K,100kPa) </a:t>
            </a:r>
            <a:endParaRPr lang="en-US" altLang="zh-CN" sz="2800" b="1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en-US" altLang="zh-CN" sz="2800" b="1">
                <a:solidFill>
                  <a:schemeClr val="tx1"/>
                </a:solidFill>
                <a:ea typeface="仿宋_GB2312" pitchFamily="49" charset="-122"/>
              </a:rPr>
              <a:t>2. 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298K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时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SO</a:t>
            </a:r>
            <a:r>
              <a:rPr lang="en-US" altLang="zh-CN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(g) 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的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Δ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f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H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m</a:t>
            </a:r>
            <a:r>
              <a:rPr lang="en-US" altLang="zh-CN" b="1" baseline="30000" err="1">
                <a:solidFill>
                  <a:schemeClr val="tx1"/>
                </a:solidFill>
                <a:ea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= -296.83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kJ</a:t>
            </a:r>
            <a:r>
              <a:rPr lang="en-US" altLang="zh-CN" b="1" baseline="30000">
                <a:solidFill>
                  <a:schemeClr val="tx1"/>
                </a:solidFill>
                <a:ea typeface="仿宋_GB2312" pitchFamily="49" charset="-122"/>
              </a:rPr>
              <a:t>.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mol</a:t>
            </a:r>
            <a:r>
              <a:rPr lang="en-US" altLang="zh-CN" b="1" baseline="30000">
                <a:solidFill>
                  <a:schemeClr val="tx1"/>
                </a:solidFill>
                <a:ea typeface="仿宋_GB2312" pitchFamily="49" charset="-122"/>
              </a:rPr>
              <a:t>-1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，     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Δ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f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G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m</a:t>
            </a:r>
            <a:r>
              <a:rPr lang="en-US" altLang="zh-CN" b="1" baseline="30000" err="1">
                <a:solidFill>
                  <a:schemeClr val="tx1"/>
                </a:solidFill>
                <a:ea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= -300.19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kJ</a:t>
            </a:r>
            <a:r>
              <a:rPr lang="en-US" altLang="zh-CN" b="1" baseline="30000">
                <a:solidFill>
                  <a:schemeClr val="tx1"/>
                </a:solidFill>
                <a:ea typeface="仿宋_GB2312" pitchFamily="49" charset="-122"/>
              </a:rPr>
              <a:t>.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mol</a:t>
            </a:r>
            <a:r>
              <a:rPr lang="en-US" altLang="zh-CN" b="1" baseline="30000">
                <a:solidFill>
                  <a:schemeClr val="tx1"/>
                </a:solidFill>
                <a:ea typeface="仿宋_GB2312" pitchFamily="49" charset="-122"/>
              </a:rPr>
              <a:t>-1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反应：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S(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斜方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) +O</a:t>
            </a:r>
            <a:r>
              <a:rPr lang="en-US" altLang="zh-CN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(g)=SO</a:t>
            </a:r>
            <a:r>
              <a:rPr lang="en-US" altLang="zh-CN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(g)</a:t>
            </a: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的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Δ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r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S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m</a:t>
            </a:r>
            <a:r>
              <a:rPr lang="en-US" altLang="zh-CN" b="1" baseline="30000" err="1">
                <a:solidFill>
                  <a:schemeClr val="tx1"/>
                </a:solidFill>
                <a:ea typeface="Times New Roman" panose="02020603050405020304" pitchFamily="18" charset="0"/>
              </a:rPr>
              <a:t>θ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为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05000"/>
              </a:lnSpc>
              <a:buNone/>
            </a:pPr>
            <a:r>
              <a:rPr lang="zh-CN" altLang="en-US" b="1">
                <a:solidFill>
                  <a:schemeClr val="tx1"/>
                </a:solidFill>
                <a:ea typeface="仿宋_GB2312" pitchFamily="49" charset="-122"/>
              </a:rPr>
              <a:t>   </a:t>
            </a:r>
            <a:endParaRPr lang="zh-CN" altLang="en-US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55299" name="矩形 55298"/>
          <p:cNvSpPr/>
          <p:nvPr/>
        </p:nvSpPr>
        <p:spPr>
          <a:xfrm>
            <a:off x="5819775" y="3257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5300" name="矩形 55299"/>
          <p:cNvSpPr/>
          <p:nvPr/>
        </p:nvSpPr>
        <p:spPr>
          <a:xfrm>
            <a:off x="5695950" y="3267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5301" name="矩形 55300"/>
          <p:cNvSpPr/>
          <p:nvPr/>
        </p:nvSpPr>
        <p:spPr>
          <a:xfrm>
            <a:off x="5686425" y="3267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5302" name="矩形 55301"/>
          <p:cNvSpPr/>
          <p:nvPr/>
        </p:nvSpPr>
        <p:spPr>
          <a:xfrm>
            <a:off x="3657600" y="381000"/>
            <a:ext cx="5400675" cy="1188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Chapter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</a:t>
            </a:r>
            <a:r>
              <a: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(II)</a:t>
            </a: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endParaRPr lang="en-US" altLang="zh-CN" sz="36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5303" name="直接连接符 55302"/>
          <p:cNvSpPr/>
          <p:nvPr/>
        </p:nvSpPr>
        <p:spPr>
          <a:xfrm>
            <a:off x="2782888" y="6021388"/>
            <a:ext cx="16764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100357" name="文本框 100356"/>
          <p:cNvSpPr txBox="1"/>
          <p:nvPr/>
        </p:nvSpPr>
        <p:spPr>
          <a:xfrm>
            <a:off x="2855913" y="5516563"/>
            <a:ext cx="3600450" cy="579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11.28J.mol</a:t>
            </a:r>
            <a:r>
              <a:rPr lang="en-US" altLang="zh-CN" sz="3200" b="1" baseline="30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.K</a:t>
            </a:r>
            <a:r>
              <a:rPr lang="en-US" altLang="zh-CN" sz="3200" b="1" baseline="30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3200" b="1" baseline="300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66" name="文本框 100365"/>
          <p:cNvSpPr txBox="1"/>
          <p:nvPr/>
        </p:nvSpPr>
        <p:spPr>
          <a:xfrm>
            <a:off x="9409113" y="1052513"/>
            <a:ext cx="576262" cy="6400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600" b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ldLvl="0" animBg="1"/>
      <p:bldP spid="100366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文本框 181249"/>
          <p:cNvSpPr txBox="1"/>
          <p:nvPr/>
        </p:nvSpPr>
        <p:spPr>
          <a:xfrm>
            <a:off x="2057400" y="838200"/>
            <a:ext cx="8229600" cy="2042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298K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1/2N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(g)+3/2H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(g)=NH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Δ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= -46.2 kJ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= -99.2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.K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=______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mol-1,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81251" name="文本框 181250"/>
          <p:cNvSpPr txBox="1"/>
          <p:nvPr/>
        </p:nvSpPr>
        <p:spPr>
          <a:xfrm>
            <a:off x="2163445" y="3343910"/>
            <a:ext cx="801687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T &gt;___  K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时，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该反应在标准状态下自发地向逆反应方向进行。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1252" name="文本框 181251"/>
          <p:cNvSpPr txBox="1"/>
          <p:nvPr/>
        </p:nvSpPr>
        <p:spPr>
          <a:xfrm>
            <a:off x="2895600" y="5334000"/>
            <a:ext cx="66452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1253" name="矩形 181252"/>
          <p:cNvSpPr/>
          <p:nvPr/>
        </p:nvSpPr>
        <p:spPr>
          <a:xfrm>
            <a:off x="2514600" y="4572000"/>
            <a:ext cx="6096000" cy="1310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-46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.2 -298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×(-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99.2)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×10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-3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</a:pP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1254" name="文本框 181253"/>
          <p:cNvSpPr txBox="1"/>
          <p:nvPr/>
        </p:nvSpPr>
        <p:spPr>
          <a:xfrm>
            <a:off x="5943600" y="2209800"/>
            <a:ext cx="12350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-16.6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1255" name="文本框 181254"/>
          <p:cNvSpPr txBox="1"/>
          <p:nvPr/>
        </p:nvSpPr>
        <p:spPr>
          <a:xfrm>
            <a:off x="2667000" y="5257800"/>
            <a:ext cx="58832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 &gt; (-46.2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×10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 (-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99.2)=465.7K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256" name="矩形 181255"/>
          <p:cNvSpPr/>
          <p:nvPr/>
        </p:nvSpPr>
        <p:spPr>
          <a:xfrm>
            <a:off x="3001010" y="3044190"/>
            <a:ext cx="1339850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465.7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4" grpId="0"/>
      <p:bldP spid="181255" grpId="0"/>
      <p:bldP spid="18125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文本占位符 58369"/>
          <p:cNvSpPr>
            <a:spLocks noGrp="1"/>
          </p:cNvSpPr>
          <p:nvPr>
            <p:ph type="body" idx="1"/>
          </p:nvPr>
        </p:nvSpPr>
        <p:spPr>
          <a:xfrm>
            <a:off x="1524000" y="533400"/>
            <a:ext cx="8686800" cy="5486400"/>
          </a:xfrm>
        </p:spPr>
        <p:txBody>
          <a:bodyPr/>
          <a:p>
            <a:pPr algn="just">
              <a:lnSpc>
                <a:spcPct val="110000"/>
              </a:lnSpc>
              <a:buNone/>
            </a:pPr>
            <a:r>
              <a:rPr lang="en-US" altLang="zh-CN" sz="2800" b="1" dirty="0">
                <a:solidFill>
                  <a:schemeClr val="tx1"/>
                </a:solidFill>
                <a:ea typeface="仿宋_GB2312" pitchFamily="49" charset="-122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3.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下列叙述中正确的是 （    ）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A.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某反应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chemeClr val="tx1"/>
                </a:solidFill>
                <a:ea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G</a:t>
            </a:r>
            <a:r>
              <a:rPr lang="en-US" altLang="zh-CN" b="1" baseline="-25000">
                <a:solidFill>
                  <a:schemeClr val="tx1"/>
                </a:solidFill>
                <a:ea typeface="Times New Roman" panose="02020603050405020304" pitchFamily="18" charset="0"/>
              </a:rPr>
              <a:t>m</a:t>
            </a:r>
            <a:r>
              <a:rPr lang="en-US" altLang="zh-CN" b="1" baseline="30000">
                <a:solidFill>
                  <a:schemeClr val="tx1"/>
                </a:solidFill>
                <a:ea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(298K)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 &gt; 0 ,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并不表示该反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           应在任何条件下均不自发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      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B.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可逆反应达到平衡时，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chemeClr val="tx1"/>
                </a:solidFill>
                <a:ea typeface="Times New Roman" panose="02020603050405020304" pitchFamily="18" charset="0"/>
              </a:rPr>
              <a:t>r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H</a:t>
            </a:r>
            <a:r>
              <a:rPr lang="en-US" altLang="zh-CN" b="1" baseline="-25000">
                <a:solidFill>
                  <a:schemeClr val="tx1"/>
                </a:solidFill>
                <a:ea typeface="Times New Roman" panose="02020603050405020304" pitchFamily="18" charset="0"/>
              </a:rPr>
              <a:t>m</a:t>
            </a:r>
            <a:r>
              <a:rPr lang="en-US" altLang="zh-CN" b="1" baseline="30000">
                <a:solidFill>
                  <a:schemeClr val="tx1"/>
                </a:solidFill>
                <a:ea typeface="Times New Roman" panose="02020603050405020304" pitchFamily="18" charset="0"/>
              </a:rPr>
              <a:t>θ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(T)= 0 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,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 </a:t>
            </a:r>
            <a:endParaRPr lang="en-US" altLang="zh-CN" b="1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            Δ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r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G</a:t>
            </a:r>
            <a:r>
              <a:rPr lang="en-US" altLang="zh-CN" b="1" baseline="-25000" err="1">
                <a:solidFill>
                  <a:schemeClr val="tx1"/>
                </a:solidFill>
                <a:ea typeface="Times New Roman" panose="02020603050405020304" pitchFamily="18" charset="0"/>
              </a:rPr>
              <a:t>m</a:t>
            </a:r>
            <a:r>
              <a:rPr lang="en-US" altLang="zh-CN" b="1" baseline="30000" err="1">
                <a:solidFill>
                  <a:schemeClr val="tx1"/>
                </a:solidFill>
                <a:ea typeface="Times New Roman" panose="02020603050405020304" pitchFamily="18" charset="0"/>
              </a:rPr>
              <a:t>θ</a:t>
            </a:r>
            <a:r>
              <a:rPr lang="en-US" altLang="zh-CN" b="1" err="1">
                <a:solidFill>
                  <a:schemeClr val="tx1"/>
                </a:solidFill>
                <a:ea typeface="Times New Roman" panose="02020603050405020304" pitchFamily="18" charset="0"/>
              </a:rPr>
              <a:t>(T</a:t>
            </a:r>
            <a:r>
              <a:rPr lang="en-US" altLang="zh-CN" b="1">
                <a:solidFill>
                  <a:schemeClr val="tx1"/>
                </a:solidFill>
                <a:ea typeface="Times New Roman" panose="02020603050405020304" pitchFamily="18" charset="0"/>
              </a:rPr>
              <a:t>)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 =0</a:t>
            </a:r>
            <a:endParaRPr lang="en-US" altLang="zh-CN" b="1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      C.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反应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N</a:t>
            </a:r>
            <a:r>
              <a:rPr lang="en-US" altLang="zh-CN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O</a:t>
            </a:r>
            <a:r>
              <a:rPr lang="en-US" altLang="zh-CN" b="1" baseline="-30000">
                <a:solidFill>
                  <a:schemeClr val="tx1"/>
                </a:solidFill>
                <a:ea typeface="仿宋_GB2312" pitchFamily="49" charset="-122"/>
              </a:rPr>
              <a:t>4</a:t>
            </a:r>
            <a:r>
              <a:rPr lang="en-US" altLang="zh-CN" b="1">
                <a:solidFill>
                  <a:schemeClr val="tx1"/>
                </a:solidFill>
                <a:ea typeface="仿宋_GB2312" pitchFamily="49" charset="-122"/>
              </a:rPr>
              <a:t>(g)= 2NO</a:t>
            </a:r>
            <a:r>
              <a:rPr lang="en-US" altLang="zh-CN" b="1" baseline="-30000">
                <a:solidFill>
                  <a:schemeClr val="tx1"/>
                </a:solidFill>
                <a:ea typeface="仿宋_GB2312" pitchFamily="49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(g) 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ea typeface="仿宋_GB2312" pitchFamily="49" charset="-122"/>
              </a:rPr>
              <a:t>298K</a:t>
            </a: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时不自发，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          那么在高温时也不自发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ea typeface="仿宋_GB2312" pitchFamily="49" charset="-122"/>
              </a:rPr>
              <a:t>      </a:t>
            </a:r>
            <a:endParaRPr lang="zh-CN" altLang="en-US" b="1" dirty="0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58371" name="矩形 58370"/>
          <p:cNvSpPr/>
          <p:nvPr/>
        </p:nvSpPr>
        <p:spPr>
          <a:xfrm>
            <a:off x="5691188" y="32813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72" name="矩形 58371"/>
          <p:cNvSpPr/>
          <p:nvPr/>
        </p:nvSpPr>
        <p:spPr>
          <a:xfrm>
            <a:off x="5348288" y="3243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73" name="矩形 58372"/>
          <p:cNvSpPr/>
          <p:nvPr/>
        </p:nvSpPr>
        <p:spPr>
          <a:xfrm>
            <a:off x="5362575" y="3252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74" name="矩形 58373"/>
          <p:cNvSpPr/>
          <p:nvPr/>
        </p:nvSpPr>
        <p:spPr>
          <a:xfrm>
            <a:off x="5162550" y="3248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75" name="矩形 58374"/>
          <p:cNvSpPr/>
          <p:nvPr/>
        </p:nvSpPr>
        <p:spPr>
          <a:xfrm>
            <a:off x="5138738" y="3243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8386" name="文本框 58385"/>
          <p:cNvSpPr txBox="1"/>
          <p:nvPr/>
        </p:nvSpPr>
        <p:spPr>
          <a:xfrm>
            <a:off x="6959600" y="692150"/>
            <a:ext cx="3098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endParaRPr sz="3600" b="0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8" name="文本框 58387"/>
          <p:cNvSpPr txBox="1"/>
          <p:nvPr/>
        </p:nvSpPr>
        <p:spPr>
          <a:xfrm>
            <a:off x="7924800" y="1828800"/>
            <a:ext cx="595313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√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8391" name="矩形 58390"/>
          <p:cNvSpPr/>
          <p:nvPr/>
        </p:nvSpPr>
        <p:spPr>
          <a:xfrm>
            <a:off x="6553200" y="31242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92" name="矩形 58391"/>
          <p:cNvSpPr/>
          <p:nvPr/>
        </p:nvSpPr>
        <p:spPr>
          <a:xfrm>
            <a:off x="7608888" y="4797425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8" grpId="0" bldLvl="0" animBg="1"/>
      <p:bldP spid="58391" grpId="0" bldLvl="0" animBg="1"/>
      <p:bldP spid="58392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9" name="矩形 139268"/>
          <p:cNvSpPr/>
          <p:nvPr/>
        </p:nvSpPr>
        <p:spPr>
          <a:xfrm>
            <a:off x="1811338" y="2057400"/>
            <a:ext cx="8856662" cy="169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E.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浓硫酸溶于水的过程为吸热反应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(T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&lt;0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110000"/>
              </a:lnSpc>
              <a:spcBef>
                <a:spcPct val="20000"/>
              </a:spcBef>
            </a:pP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71" name="矩形 139270"/>
          <p:cNvSpPr/>
          <p:nvPr/>
        </p:nvSpPr>
        <p:spPr>
          <a:xfrm>
            <a:off x="1752600" y="3657600"/>
            <a:ext cx="9601200" cy="1493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标准摩尔生成自由能和反应的摩尔标准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自由能变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78" name="矩形 139277"/>
          <p:cNvSpPr/>
          <p:nvPr/>
        </p:nvSpPr>
        <p:spPr>
          <a:xfrm>
            <a:off x="9372600" y="10668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79" name="矩形 139278"/>
          <p:cNvSpPr/>
          <p:nvPr/>
        </p:nvSpPr>
        <p:spPr>
          <a:xfrm>
            <a:off x="10146665" y="20574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80" name="矩形 139279"/>
          <p:cNvSpPr/>
          <p:nvPr/>
        </p:nvSpPr>
        <p:spPr>
          <a:xfrm>
            <a:off x="2057400" y="2895600"/>
            <a:ext cx="6264275" cy="1463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分辨下列概念的物理意义：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endParaRPr lang="zh-CN" altLang="en-US" sz="36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81" name="矩形 139280"/>
          <p:cNvSpPr/>
          <p:nvPr/>
        </p:nvSpPr>
        <p:spPr>
          <a:xfrm>
            <a:off x="1905000" y="1295400"/>
            <a:ext cx="776287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D.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纯单质的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, S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皆为零。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82" name="矩形 139281"/>
          <p:cNvSpPr/>
          <p:nvPr/>
        </p:nvSpPr>
        <p:spPr>
          <a:xfrm>
            <a:off x="1905000" y="4724400"/>
            <a:ext cx="678116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标准摩尔熵和反应的标准摩尔熵变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9283" name="矩形 139282"/>
          <p:cNvSpPr/>
          <p:nvPr/>
        </p:nvSpPr>
        <p:spPr>
          <a:xfrm>
            <a:off x="1981200" y="5486400"/>
            <a:ext cx="351472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热力学和动力学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8" grpId="0" bldLvl="0" animBg="1"/>
      <p:bldP spid="13927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7378" name="文本框 357377"/>
          <p:cNvSpPr txBox="1"/>
          <p:nvPr/>
        </p:nvSpPr>
        <p:spPr>
          <a:xfrm>
            <a:off x="1905000" y="4149725"/>
            <a:ext cx="8686800" cy="1407160"/>
          </a:xfrm>
          <a:prstGeom prst="rect">
            <a:avLst/>
          </a:prstGeom>
          <a:noFill/>
          <a:ln w="0">
            <a:noFill/>
          </a:ln>
        </p:spPr>
        <p:txBody>
          <a:bodyPr>
            <a:spAutoFit/>
          </a:bodyPr>
          <a:p>
            <a:pPr lvl="0" algn="just" eaLnBrk="0" hangingPunct="0">
              <a:lnSpc>
                <a:spcPct val="120000"/>
              </a:lnSpc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(1)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2H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+ 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=== 2H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(l)</a:t>
            </a:r>
            <a:endParaRPr lang="en-US" altLang="zh-CN" sz="3600" b="1" baseline="30000">
              <a:solidFill>
                <a:srgbClr val="00000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 eaLnBrk="0" hangingPunct="0">
              <a:lnSpc>
                <a:spcPct val="120000"/>
              </a:lnSpc>
            </a:pP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7379" name="文本框 357378"/>
          <p:cNvSpPr txBox="1"/>
          <p:nvPr/>
        </p:nvSpPr>
        <p:spPr>
          <a:xfrm>
            <a:off x="1752600" y="304800"/>
            <a:ext cx="8610600" cy="1737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3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，标准状态下，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1molH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完全燃烧生成水，放热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285.84kJ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mol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。此反应式可分别表示为：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57380" name="矩形 357379"/>
          <p:cNvSpPr/>
          <p:nvPr/>
        </p:nvSpPr>
        <p:spPr>
          <a:xfrm>
            <a:off x="1905000" y="2514600"/>
            <a:ext cx="76962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(1) H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+ 1/2O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H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O (l)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57381" name="矩形 357380"/>
          <p:cNvSpPr/>
          <p:nvPr/>
        </p:nvSpPr>
        <p:spPr>
          <a:xfrm>
            <a:off x="4953000" y="3224213"/>
            <a:ext cx="5328285" cy="749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>
              <a:lnSpc>
                <a:spcPct val="120000"/>
              </a:lnSpc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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-285.84 kJ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mol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n-US" altLang="zh-CN" sz="3600" b="1" baseline="30000">
              <a:solidFill>
                <a:srgbClr val="00000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7382" name="矩形 357381"/>
          <p:cNvSpPr/>
          <p:nvPr/>
        </p:nvSpPr>
        <p:spPr>
          <a:xfrm>
            <a:off x="4876800" y="5105400"/>
            <a:ext cx="5638800" cy="749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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- 571.68 kJ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mol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altLang="zh-CN" sz="3600" b="1" baseline="30000">
              <a:solidFill>
                <a:srgbClr val="00000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80" grpId="0"/>
      <p:bldP spid="357381" grpId="0"/>
      <p:bldP spid="35738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占位符 60417"/>
          <p:cNvSpPr>
            <a:spLocks noGrp="1"/>
          </p:cNvSpPr>
          <p:nvPr>
            <p:ph type="body" idx="1"/>
          </p:nvPr>
        </p:nvSpPr>
        <p:spPr>
          <a:xfrm>
            <a:off x="1847850" y="1447800"/>
            <a:ext cx="8388350" cy="5410200"/>
          </a:xfrm>
        </p:spPr>
        <p:txBody>
          <a:bodyPr/>
          <a:p>
            <a:pPr algn="just">
              <a:buNone/>
            </a:pPr>
            <a:r>
              <a:rPr lang="en-US" altLang="zh-CN" sz="3600" b="1">
                <a:solidFill>
                  <a:schemeClr val="tx1"/>
                </a:solidFill>
                <a:ea typeface="仿宋_GB2312" pitchFamily="49" charset="-122"/>
              </a:rPr>
              <a:t>	</a:t>
            </a:r>
            <a:endParaRPr lang="en-US" altLang="zh-CN" sz="3600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60426" name="矩形 60425"/>
          <p:cNvSpPr/>
          <p:nvPr/>
        </p:nvSpPr>
        <p:spPr>
          <a:xfrm>
            <a:off x="8305800" y="1676400"/>
            <a:ext cx="503238" cy="482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 algn="ctr">
              <a:spcBef>
                <a:spcPct val="0"/>
              </a:spcBef>
            </a:pPr>
            <a:r>
              <a:rPr lang="en-US" altLang="zh-CN" sz="3600" b="0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600" b="0"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45" name="组合 60444"/>
          <p:cNvGrpSpPr/>
          <p:nvPr/>
        </p:nvGrpSpPr>
        <p:grpSpPr>
          <a:xfrm>
            <a:off x="1981200" y="990600"/>
            <a:ext cx="9074150" cy="1066800"/>
            <a:chOff x="288" y="624"/>
            <a:chExt cx="5716" cy="672"/>
          </a:xfrm>
        </p:grpSpPr>
        <p:grpSp>
          <p:nvGrpSpPr>
            <p:cNvPr id="60442" name="组合 60441"/>
            <p:cNvGrpSpPr/>
            <p:nvPr/>
          </p:nvGrpSpPr>
          <p:grpSpPr>
            <a:xfrm>
              <a:off x="2832" y="1104"/>
              <a:ext cx="499" cy="45"/>
              <a:chOff x="2608" y="1162"/>
              <a:chExt cx="499" cy="45"/>
            </a:xfrm>
          </p:grpSpPr>
          <p:sp>
            <p:nvSpPr>
              <p:cNvPr id="60419" name="直接连接符 60418"/>
              <p:cNvSpPr/>
              <p:nvPr/>
            </p:nvSpPr>
            <p:spPr>
              <a:xfrm>
                <a:off x="2608" y="1162"/>
                <a:ext cx="48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0421" name="直接连接符 60420"/>
              <p:cNvSpPr/>
              <p:nvPr/>
            </p:nvSpPr>
            <p:spPr>
              <a:xfrm flipH="1">
                <a:off x="2608" y="1207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0438" name="矩形 60437"/>
            <p:cNvSpPr/>
            <p:nvPr/>
          </p:nvSpPr>
          <p:spPr>
            <a:xfrm>
              <a:off x="288" y="624"/>
              <a:ext cx="5716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5.  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由下列数据确定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100kPa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时汞的沸点为		                   </a:t>
              </a:r>
              <a:r>
                <a:rPr lang="zh-CN" altLang="en-US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Hg(l)           Hg(g)  </a:t>
              </a:r>
              <a:endPara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0439" name="矩形 60438"/>
          <p:cNvSpPr/>
          <p:nvPr/>
        </p:nvSpPr>
        <p:spPr>
          <a:xfrm>
            <a:off x="1524000" y="2286000"/>
            <a:ext cx="8839200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Δ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/kJ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0                60.8 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/J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-1.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K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77.4             174.9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A.  274K      B. 351K      C. 624K    D. 78K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6. </a:t>
            </a:r>
            <a:r>
              <a:rPr lang="zh-CN" altLang="en-US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用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&lt; 0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判断反应体系变化过程能自发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的条件 是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——.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43" name="矩形 60442"/>
          <p:cNvSpPr/>
          <p:nvPr/>
        </p:nvSpPr>
        <p:spPr>
          <a:xfrm>
            <a:off x="3048000" y="5715000"/>
            <a:ext cx="5899150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定温、定压，体系不作非体积功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  <p:bldP spid="604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7712" name="组合 157711"/>
          <p:cNvGrpSpPr/>
          <p:nvPr/>
        </p:nvGrpSpPr>
        <p:grpSpPr>
          <a:xfrm>
            <a:off x="2286000" y="2438400"/>
            <a:ext cx="7221538" cy="579438"/>
            <a:chOff x="476" y="1525"/>
            <a:chExt cx="4549" cy="365"/>
          </a:xfrm>
        </p:grpSpPr>
        <p:sp>
          <p:nvSpPr>
            <p:cNvPr id="157702" name="文本框 157701"/>
            <p:cNvSpPr txBox="1"/>
            <p:nvPr/>
          </p:nvSpPr>
          <p:spPr>
            <a:xfrm>
              <a:off x="476" y="1525"/>
              <a:ext cx="454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解：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O(l)                 H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O(g)</a:t>
              </a:r>
              <a:endPara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703" name="直接连接符 157702"/>
            <p:cNvSpPr/>
            <p:nvPr/>
          </p:nvSpPr>
          <p:spPr>
            <a:xfrm>
              <a:off x="2154" y="1706"/>
              <a:ext cx="49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7704" name="直接连接符 157703"/>
            <p:cNvSpPr/>
            <p:nvPr/>
          </p:nvSpPr>
          <p:spPr>
            <a:xfrm flipH="1">
              <a:off x="2154" y="1752"/>
              <a:ext cx="49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57705" name="文本框 157704"/>
          <p:cNvSpPr txBox="1"/>
          <p:nvPr/>
        </p:nvSpPr>
        <p:spPr>
          <a:xfrm>
            <a:off x="3352800" y="3200400"/>
            <a:ext cx="4176713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+40.7 kJ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06" name="矩形 157705"/>
          <p:cNvSpPr/>
          <p:nvPr/>
        </p:nvSpPr>
        <p:spPr>
          <a:xfrm>
            <a:off x="3048000" y="3810000"/>
            <a:ext cx="56165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ΔH = Q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+40.7 kJ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7713" name="组合 157712"/>
          <p:cNvGrpSpPr/>
          <p:nvPr/>
        </p:nvGrpSpPr>
        <p:grpSpPr>
          <a:xfrm>
            <a:off x="3340100" y="4419600"/>
            <a:ext cx="7632700" cy="1066800"/>
            <a:chOff x="884" y="2659"/>
            <a:chExt cx="4808" cy="672"/>
          </a:xfrm>
        </p:grpSpPr>
        <p:sp>
          <p:nvSpPr>
            <p:cNvPr id="157707" name="矩形 157706"/>
            <p:cNvSpPr/>
            <p:nvPr/>
          </p:nvSpPr>
          <p:spPr>
            <a:xfrm>
              <a:off x="884" y="2659"/>
              <a:ext cx="4808" cy="6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 = -PΔV= -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∑</a:t>
              </a:r>
              <a:r>
                <a:rPr lang="el-GR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ν</a:t>
              </a:r>
              <a:r>
                <a:rPr lang="en-US" altLang="zh-CN" sz="32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RT</a:t>
              </a:r>
              <a:endPara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lvl="0">
                <a:spcBef>
                  <a:spcPct val="0"/>
                </a:spcBef>
              </a:pPr>
              <a:r>
                <a:rPr lang="en-US" altLang="en-US" sz="32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   </a:t>
              </a:r>
              <a:endParaRPr lang="en-US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7710" name="文本框 157709"/>
            <p:cNvSpPr txBox="1"/>
            <p:nvPr/>
          </p:nvSpPr>
          <p:spPr>
            <a:xfrm>
              <a:off x="2381" y="2886"/>
              <a:ext cx="2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7711" name="矩形 157710"/>
          <p:cNvSpPr/>
          <p:nvPr/>
        </p:nvSpPr>
        <p:spPr>
          <a:xfrm>
            <a:off x="3657600" y="5105400"/>
            <a:ext cx="438467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-1×8.314×373×10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- 3.1kJ</a:t>
            </a:r>
            <a:endParaRPr lang="en-US" altLang="zh-CN" sz="3200" b="1" baseline="30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4" name="矩形 157713"/>
          <p:cNvSpPr/>
          <p:nvPr/>
        </p:nvSpPr>
        <p:spPr>
          <a:xfrm>
            <a:off x="2424113" y="765175"/>
            <a:ext cx="7558087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7. 373K, 101kPa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水的汽化热为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40.7 kJ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1mol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水气化时的</a:t>
            </a:r>
            <a:r>
              <a:rPr lang="en-US" altLang="zh-CN" sz="3200" b="1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3200" b="1" baseline="-2500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W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ΔU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ΔH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 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ΔS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ΔG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</a:pP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/>
      <p:bldP spid="157706" grpId="0"/>
      <p:bldP spid="1577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8729" name="组合 158728"/>
          <p:cNvGrpSpPr/>
          <p:nvPr/>
        </p:nvGrpSpPr>
        <p:grpSpPr>
          <a:xfrm>
            <a:off x="2362200" y="1143000"/>
            <a:ext cx="8012113" cy="4113213"/>
            <a:chOff x="528" y="720"/>
            <a:chExt cx="5047" cy="2591"/>
          </a:xfrm>
        </p:grpSpPr>
        <p:sp>
          <p:nvSpPr>
            <p:cNvPr id="158724" name="文本框 158723"/>
            <p:cNvSpPr txBox="1"/>
            <p:nvPr/>
          </p:nvSpPr>
          <p:spPr>
            <a:xfrm>
              <a:off x="528" y="720"/>
              <a:ext cx="5047" cy="10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△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  </a:t>
              </a:r>
              <a:r>
                <a:rPr lang="en-US" altLang="zh-CN"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= 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 </a:t>
              </a:r>
              <a:r>
                <a:rPr lang="en-US" altLang="zh-CN" sz="3600" b="1" baseline="-25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p </a:t>
              </a:r>
              <a:r>
                <a:rPr lang="en-US" altLang="zh-CN"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+ W = + 40.7-3.1</a:t>
              </a:r>
              <a:endParaRPr lang="en-US" altLang="zh-CN" sz="36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  <a:p>
              <a:pPr lvl="0">
                <a:spcBef>
                  <a:spcPct val="0"/>
                </a:spcBef>
              </a:pPr>
              <a:r>
                <a:rPr lang="en-US" altLang="zh-CN"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    </a:t>
              </a:r>
              <a:endParaRPr lang="en-US" altLang="zh-CN" sz="36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  <a:p>
              <a:pPr lvl="0">
                <a:spcBef>
                  <a:spcPct val="0"/>
                </a:spcBef>
              </a:pPr>
              <a:r>
                <a:rPr lang="en-US" altLang="zh-CN"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     </a:t>
              </a:r>
              <a:endParaRPr lang="en-US" altLang="zh-CN" sz="36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158725" name="矩形 158724"/>
            <p:cNvSpPr/>
            <p:nvPr/>
          </p:nvSpPr>
          <p:spPr>
            <a:xfrm>
              <a:off x="672" y="1852"/>
              <a:ext cx="4400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3600" b="1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△S  = Q</a:t>
              </a:r>
              <a:r>
                <a:rPr lang="en-US" altLang="zh-CN" sz="3600" b="1" baseline="-2500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36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 T = 40.7 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× 10</a:t>
              </a:r>
              <a:r>
                <a:rPr lang="en-US" altLang="zh-CN" sz="36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3 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 373</a:t>
              </a:r>
              <a:endPara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726" name="矩形 158725"/>
            <p:cNvSpPr/>
            <p:nvPr/>
          </p:nvSpPr>
          <p:spPr>
            <a:xfrm>
              <a:off x="1056" y="2380"/>
              <a:ext cx="4308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109.1 J</a:t>
              </a:r>
              <a:r>
                <a:rPr lang="en-US" altLang="zh-CN" sz="36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3600" b="1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- 1   </a:t>
              </a:r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定温、定压可逆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8727" name="矩形 158726"/>
            <p:cNvSpPr/>
            <p:nvPr/>
          </p:nvSpPr>
          <p:spPr>
            <a:xfrm>
              <a:off x="528" y="2908"/>
              <a:ext cx="4536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3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△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  =  0          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3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气</a:t>
              </a:r>
              <a:r>
                <a:rPr lang="en-US" altLang="zh-CN" sz="36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`</a:t>
              </a:r>
              <a:r>
                <a:rPr lang="zh-CN" altLang="en-US" sz="36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液两相平衡</a:t>
              </a:r>
              <a:r>
                <a:rPr lang="en-US" altLang="zh-CN" sz="36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36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8728" name="矩形 158727"/>
            <p:cNvSpPr/>
            <p:nvPr/>
          </p:nvSpPr>
          <p:spPr>
            <a:xfrm>
              <a:off x="1248" y="1296"/>
              <a:ext cx="1132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spcBef>
                  <a:spcPct val="0"/>
                </a:spcBef>
              </a:pPr>
              <a:r>
                <a:rPr lang="en-US" altLang="zh-CN" sz="3600" b="1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rPr>
                <a:t>=37.6kJ</a:t>
              </a:r>
              <a:endParaRPr lang="en-US" altLang="zh-CN" sz="3600" b="1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pic>
        <p:nvPicPr>
          <p:cNvPr id="158731" name="图片 158730" descr="035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67688" y="188913"/>
            <a:ext cx="2500312" cy="969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组合 13313"/>
          <p:cNvGrpSpPr/>
          <p:nvPr/>
        </p:nvGrpSpPr>
        <p:grpSpPr>
          <a:xfrm>
            <a:off x="2743200" y="4419600"/>
            <a:ext cx="7772400" cy="1311275"/>
            <a:chOff x="725" y="3023"/>
            <a:chExt cx="3969" cy="826"/>
          </a:xfrm>
        </p:grpSpPr>
        <p:sp>
          <p:nvSpPr>
            <p:cNvPr id="13315" name="矩形 13314"/>
            <p:cNvSpPr/>
            <p:nvPr/>
          </p:nvSpPr>
          <p:spPr>
            <a:xfrm>
              <a:off x="725" y="3023"/>
              <a:ext cx="3969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4.Δ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θ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 -</a:t>
              </a:r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∑ </a:t>
              </a:r>
              <a:r>
                <a:rPr lang="el-GR" altLang="zh-CN" sz="2800" b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ν</a:t>
              </a:r>
              <a:r>
                <a:rPr lang="en-US" altLang="zh-CN" sz="2800" b="1" baseline="-2500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Δ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H 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(B)</a:t>
              </a:r>
              <a:endParaRPr lang="en-US" altLang="zh-CN" sz="32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>
                <a:buClr>
                  <a:srgbClr val="000000"/>
                </a:buClr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B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buClr>
                  <a:srgbClr val="000000"/>
                </a:buClr>
              </a:pPr>
              <a:endParaRPr lang="el-GR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6" name="矩形 13315"/>
            <p:cNvSpPr/>
            <p:nvPr/>
          </p:nvSpPr>
          <p:spPr>
            <a:xfrm>
              <a:off x="2154" y="3281"/>
              <a:ext cx="1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>
                  <a:srgbClr val="000000"/>
                </a:buClr>
              </a:pPr>
              <a:endParaRPr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318" name="组合 13317"/>
          <p:cNvGrpSpPr/>
          <p:nvPr/>
        </p:nvGrpSpPr>
        <p:grpSpPr>
          <a:xfrm>
            <a:off x="1828800" y="2743200"/>
            <a:ext cx="6337300" cy="2020888"/>
            <a:chOff x="748" y="2704"/>
            <a:chExt cx="3992" cy="1273"/>
          </a:xfrm>
        </p:grpSpPr>
        <p:sp>
          <p:nvSpPr>
            <p:cNvPr id="13319" name="矩形 13318"/>
            <p:cNvSpPr/>
            <p:nvPr/>
          </p:nvSpPr>
          <p:spPr>
            <a:xfrm>
              <a:off x="1247" y="3113"/>
              <a:ext cx="3493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3.Δ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θ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∑ </a:t>
              </a:r>
              <a:r>
                <a:rPr lang="el-GR" altLang="zh-CN" sz="2800" b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ν</a:t>
              </a:r>
              <a:r>
                <a:rPr lang="en-US" altLang="zh-CN" sz="2800" b="1" baseline="-2500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Δ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f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H 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30000"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(B) </a:t>
              </a:r>
              <a:endPara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buClr>
                  <a:srgbClr val="000000"/>
                </a:buClr>
              </a:pP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lvl="0">
                <a:buClr>
                  <a:srgbClr val="000000"/>
                </a:buClr>
              </a:pPr>
              <a:endParaRPr lang="el-GR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矩形 13319"/>
            <p:cNvSpPr/>
            <p:nvPr/>
          </p:nvSpPr>
          <p:spPr>
            <a:xfrm>
              <a:off x="2562" y="3384"/>
              <a:ext cx="195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>
                  <a:srgbClr val="000000"/>
                </a:buClr>
              </a:pPr>
              <a:endParaRPr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文本框 13320"/>
            <p:cNvSpPr txBox="1"/>
            <p:nvPr/>
          </p:nvSpPr>
          <p:spPr>
            <a:xfrm>
              <a:off x="748" y="2704"/>
              <a:ext cx="34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buClr>
                  <a:srgbClr val="000000"/>
                </a:buClr>
              </a:pPr>
              <a:endParaRPr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2" name="矩形 13321"/>
          <p:cNvSpPr/>
          <p:nvPr/>
        </p:nvSpPr>
        <p:spPr>
          <a:xfrm>
            <a:off x="4583113" y="425450"/>
            <a:ext cx="19265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小 结  </a:t>
            </a:r>
            <a:r>
              <a:rPr lang="en-US" altLang="zh-CN" sz="36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(I)</a:t>
            </a:r>
            <a:endParaRPr lang="en-US" altLang="zh-CN" sz="3600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23" name="矩形 13322"/>
          <p:cNvSpPr/>
          <p:nvPr/>
        </p:nvSpPr>
        <p:spPr>
          <a:xfrm>
            <a:off x="2351088" y="1052513"/>
            <a:ext cx="6913562" cy="1310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一、反应热 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l-GR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的计算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24" name="组合 13323"/>
          <p:cNvGrpSpPr/>
          <p:nvPr/>
        </p:nvGrpSpPr>
        <p:grpSpPr>
          <a:xfrm>
            <a:off x="2640013" y="1628775"/>
            <a:ext cx="7200900" cy="1584325"/>
            <a:chOff x="793" y="1117"/>
            <a:chExt cx="4536" cy="998"/>
          </a:xfrm>
        </p:grpSpPr>
        <p:sp>
          <p:nvSpPr>
            <p:cNvPr id="13325" name="文本框 13324"/>
            <p:cNvSpPr txBox="1"/>
            <p:nvPr/>
          </p:nvSpPr>
          <p:spPr>
            <a:xfrm>
              <a:off x="3198" y="1661"/>
              <a:ext cx="2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6" name="矩形 13325"/>
            <p:cNvSpPr/>
            <p:nvPr/>
          </p:nvSpPr>
          <p:spPr>
            <a:xfrm>
              <a:off x="793" y="1117"/>
              <a:ext cx="4536" cy="9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buClr>
                  <a:srgbClr val="000000"/>
                </a:buClr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1.Δ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l-GR" altLang="zh-CN" sz="2800" b="1" baseline="30000"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zh-CN" sz="2800" b="1" err="1">
                  <a:latin typeface="Times New Roman" panose="02020603050405020304" pitchFamily="18" charset="0"/>
                  <a:ea typeface="楷体_GB2312" pitchFamily="49" charset="-122"/>
                </a:rPr>
                <a:t> =Δ</a:t>
              </a:r>
              <a:r>
                <a:rPr lang="en-US" altLang="zh-CN" sz="2800" b="1" baseline="-25000" err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err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err="1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l-GR" altLang="zh-CN" sz="2800" b="1" baseline="30000"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+ </a:t>
              </a:r>
              <a:r>
                <a:rPr lang="en-US" altLang="zh-CN" sz="2800" b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ΔV</a:t>
              </a:r>
              <a:endParaRPr lang="en-US" altLang="zh-CN" sz="2800" b="1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>
                <a:buClr>
                  <a:srgbClr val="000000"/>
                </a:buClr>
              </a:pPr>
              <a:r>
                <a:rPr lang="en-US" altLang="zh-CN" sz="2800" b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                =</a:t>
              </a:r>
              <a:r>
                <a:rPr lang="en-US" altLang="zh-CN" sz="2800" b="1" err="1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  <a:r>
                <a:rPr lang="en-US" altLang="zh-CN" sz="2800" b="1" baseline="-25000" err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err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err="1"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l-GR" altLang="zh-CN" sz="2800" b="1" baseline="30000">
                  <a:latin typeface="Times New Roman" panose="02020603050405020304" pitchFamily="18" charset="0"/>
                  <a:ea typeface="楷体_GB2312" pitchFamily="49" charset="-122"/>
                </a:rPr>
                <a:t>θ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l-GR" altLang="zh-CN" sz="2800" b="1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+∑ ν</a:t>
              </a:r>
              <a:r>
                <a:rPr lang="en-US" altLang="zh-CN" sz="2800" b="1" baseline="-2500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l-GR" altLang="el-GR" sz="2800" b="1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(g)RT</a:t>
              </a:r>
              <a:endParaRPr lang="el-GR" altLang="el-GR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endParaRPr lang="el-GR" altLang="el-GR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327" name="矩形 13326"/>
          <p:cNvSpPr/>
          <p:nvPr/>
        </p:nvSpPr>
        <p:spPr>
          <a:xfrm>
            <a:off x="2667000" y="2743200"/>
            <a:ext cx="4191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 Hess  Law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28" name="矩形 13327"/>
          <p:cNvSpPr/>
          <p:nvPr/>
        </p:nvSpPr>
        <p:spPr>
          <a:xfrm>
            <a:off x="2286000" y="5181600"/>
            <a:ext cx="7696200" cy="1310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二、热力学第一定律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ΔU=Q+W 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能量守恒与转化定律，计算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反应热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32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矩形 8196"/>
          <p:cNvSpPr/>
          <p:nvPr/>
        </p:nvSpPr>
        <p:spPr>
          <a:xfrm>
            <a:off x="2063750" y="1341438"/>
            <a:ext cx="8077200" cy="4053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一、填空题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36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298K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石墨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金刚石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Br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中，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的物质有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800" b="1" err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2800" b="1" err="1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(CO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,g)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等于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___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0" name="矩形 11269"/>
          <p:cNvSpPr/>
          <p:nvPr/>
        </p:nvSpPr>
        <p:spPr>
          <a:xfrm>
            <a:off x="1752600" y="685800"/>
            <a:ext cx="8610600" cy="4339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二、 判断正误，并说明理由</a:t>
            </a: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、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ΔH&gt;0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的反应是吸热反应。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所有单质的标准摩尔生成焓为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；所有物质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  的标准摩尔燃烧焓为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3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反应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(g) + S(g) = 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S(g)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endParaRPr lang="en-US" altLang="zh-CN" sz="2800" b="1" baseline="30000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就是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(H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S,g)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  )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1" name="矩形 11270"/>
          <p:cNvSpPr/>
          <p:nvPr/>
        </p:nvSpPr>
        <p:spPr>
          <a:xfrm>
            <a:off x="1774825" y="5373688"/>
            <a:ext cx="8229600" cy="1005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合成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1g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放出的热量为 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akJ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△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err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baseline="-2500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l-GR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 17 a kJ.mol</a:t>
            </a:r>
            <a:r>
              <a:rPr lang="en-US" altLang="zh-CN" sz="2800" b="1" baseline="30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lang="en-US" altLang="zh-CN" sz="2800" b="1" baseline="3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2" name="矩形 11271"/>
          <p:cNvSpPr/>
          <p:nvPr/>
        </p:nvSpPr>
        <p:spPr>
          <a:xfrm>
            <a:off x="9696450" y="29972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矩形 11272"/>
          <p:cNvSpPr/>
          <p:nvPr/>
        </p:nvSpPr>
        <p:spPr>
          <a:xfrm>
            <a:off x="9551988" y="4508500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4" name="矩形 11273"/>
          <p:cNvSpPr/>
          <p:nvPr/>
        </p:nvSpPr>
        <p:spPr>
          <a:xfrm>
            <a:off x="9696450" y="5661025"/>
            <a:ext cx="591185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5" name="文本框 11274"/>
          <p:cNvSpPr txBox="1"/>
          <p:nvPr/>
        </p:nvSpPr>
        <p:spPr>
          <a:xfrm>
            <a:off x="9336088" y="1196975"/>
            <a:ext cx="595312" cy="5791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√</a:t>
            </a:r>
            <a:endParaRPr lang="en-US" altLang="zh-CN" sz="3200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ldLvl="0" animBg="1"/>
      <p:bldP spid="11273" grpId="0" bldLvl="0" animBg="1"/>
      <p:bldP spid="11274" grpId="0" bldLvl="0" animBg="1"/>
      <p:bldP spid="11275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矩形 25601"/>
          <p:cNvSpPr/>
          <p:nvPr/>
        </p:nvSpPr>
        <p:spPr>
          <a:xfrm>
            <a:off x="3352800" y="304800"/>
            <a:ext cx="5867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>
              <a:buClr>
                <a:srgbClr val="000000"/>
              </a:buClr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温度对反应自发性的影响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5641" name="表格 25640"/>
          <p:cNvGraphicFramePr/>
          <p:nvPr/>
        </p:nvGraphicFramePr>
        <p:xfrm>
          <a:off x="1703388" y="1268413"/>
          <a:ext cx="8913495" cy="5269230"/>
        </p:xfrm>
        <a:graphic>
          <a:graphicData uri="http://schemas.openxmlformats.org/drawingml/2006/table">
            <a:tbl>
              <a:tblPr/>
              <a:tblGrid>
                <a:gridCol w="1114425"/>
                <a:gridCol w="1193800"/>
                <a:gridCol w="954405"/>
                <a:gridCol w="2693035"/>
                <a:gridCol w="2957830"/>
              </a:tblGrid>
              <a:tr h="61341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类型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ΔH</a:t>
                      </a:r>
                      <a:endParaRPr lang="zh-CN" altLang="en-US" b="1" baseline="300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△S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△G=△H-T△S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反应情况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639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533400" lvl="0" indent="-53340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（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1</a:t>
                      </a: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）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  <a:p>
                      <a:pPr marL="533400" lvl="0" indent="-533400" algn="ctr">
                        <a:buNone/>
                      </a:pP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－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＋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永远为负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任何温度下均</a:t>
                      </a:r>
                      <a:endParaRPr lang="zh-CN" altLang="en-US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能自发进行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639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533400" lvl="0" indent="-53340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（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2</a:t>
                      </a: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）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＋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－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永远为正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任何温度下均</a:t>
                      </a:r>
                      <a:endParaRPr lang="zh-CN" altLang="en-US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不能自发进行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639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533400" lvl="0" indent="-53340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（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3</a:t>
                      </a: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）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＋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＋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低温为正，</a:t>
                      </a:r>
                      <a:endParaRPr lang="zh-CN" altLang="en-US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高温为负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在高温下才</a:t>
                      </a:r>
                      <a:endParaRPr lang="zh-CN" altLang="en-US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能自发进行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6395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533400" lvl="0" indent="-53340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（</a:t>
                      </a:r>
                      <a:r>
                        <a:rPr lang="en-US" altLang="zh-CN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4</a:t>
                      </a: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）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－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－</a:t>
                      </a:r>
                      <a:endParaRPr lang="zh-CN" altLang="en-US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低温为负，</a:t>
                      </a:r>
                      <a:endParaRPr lang="zh-CN" altLang="en-US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高温为正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在低温下反应</a:t>
                      </a:r>
                      <a:endParaRPr lang="zh-CN" altLang="en-US" sz="3200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32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itchFamily="2" charset="-122"/>
                        </a:rPr>
                        <a:t>才能自发进行</a:t>
                      </a:r>
                      <a:endParaRPr lang="zh-CN" altLang="en-US" sz="3200" b="1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新魏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占位符 26625"/>
          <p:cNvSpPr>
            <a:spLocks noGrp="1"/>
          </p:cNvSpPr>
          <p:nvPr>
            <p:ph type="body" idx="1"/>
          </p:nvPr>
        </p:nvSpPr>
        <p:spPr>
          <a:xfrm>
            <a:off x="1981200" y="304800"/>
            <a:ext cx="8686800" cy="4267200"/>
          </a:xfrm>
        </p:spPr>
        <p:txBody>
          <a:bodyPr/>
          <a:p>
            <a:pPr marL="0" indent="0" algn="just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zh-CN" altLang="en-US" sz="4000" b="1" dirty="0"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标态下，计算反应</a:t>
            </a:r>
            <a:endParaRPr lang="zh-CN" altLang="en-US" sz="40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algn="just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2NO(g) + O</a:t>
            </a:r>
            <a:r>
              <a:rPr lang="en-US" altLang="zh-CN" sz="40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(g)= 2NO</a:t>
            </a:r>
            <a:r>
              <a:rPr lang="en-US" altLang="zh-CN" sz="40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40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endParaRPr lang="en-US" altLang="zh-CN" sz="40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0" indent="0" algn="just">
              <a:lnSpc>
                <a:spcPct val="130000"/>
              </a:lnSpc>
              <a:spcBef>
                <a:spcPct val="5000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时的 </a:t>
            </a:r>
            <a:r>
              <a:rPr lang="en-US" altLang="zh-CN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40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4000" b="1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en-US" altLang="zh-CN" sz="40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4000" b="1" baseline="30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 并判断自发性。在</a:t>
            </a:r>
            <a:r>
              <a:rPr lang="en-US" altLang="zh-CN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1273K</a:t>
            </a:r>
            <a:r>
              <a:rPr lang="zh-CN" altLang="en-US" sz="40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时呢？</a:t>
            </a:r>
            <a:endParaRPr lang="zh-CN" altLang="en-US" sz="4000"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占位符 27649"/>
          <p:cNvSpPr>
            <a:spLocks noGrp="1"/>
          </p:cNvSpPr>
          <p:nvPr>
            <p:ph type="body" idx="1"/>
          </p:nvPr>
        </p:nvSpPr>
        <p:spPr>
          <a:xfrm>
            <a:off x="1905000" y="304800"/>
            <a:ext cx="8534400" cy="60325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  <a:ea typeface="华文新魏" pitchFamily="2" charset="-122"/>
              </a:rPr>
              <a:t>解：</a:t>
            </a:r>
            <a:r>
              <a:rPr lang="zh-CN" altLang="en-US" b="1" dirty="0">
                <a:ea typeface="仿宋_GB2312" pitchFamily="49" charset="-122"/>
              </a:rPr>
              <a:t>           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2NO(g) + 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(g) == 2NO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651" name="对象 27650"/>
          <p:cNvGraphicFramePr/>
          <p:nvPr/>
        </p:nvGraphicFramePr>
        <p:xfrm>
          <a:off x="2514600" y="990600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104900" imgH="228600" progId="Equation.3">
                  <p:embed/>
                </p:oleObj>
              </mc:Choice>
              <mc:Fallback>
                <p:oleObj name="" r:id="rId1" imgW="11049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990600"/>
                        <a:ext cx="21336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文本框 27651"/>
          <p:cNvSpPr txBox="1"/>
          <p:nvPr/>
        </p:nvSpPr>
        <p:spPr>
          <a:xfrm>
            <a:off x="5257800" y="2787650"/>
            <a:ext cx="3352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=-70.54kJ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653" name="对象 27652"/>
          <p:cNvGraphicFramePr/>
          <p:nvPr/>
        </p:nvGraphicFramePr>
        <p:xfrm>
          <a:off x="2514600" y="1600200"/>
          <a:ext cx="2133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104900" imgH="228600" progId="Equation.3">
                  <p:embed/>
                </p:oleObj>
              </mc:Choice>
              <mc:Fallback>
                <p:oleObj name="" r:id="rId3" imgW="11049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600200"/>
                        <a:ext cx="21336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27653"/>
          <p:cNvSpPr txBox="1"/>
          <p:nvPr/>
        </p:nvSpPr>
        <p:spPr>
          <a:xfrm>
            <a:off x="4800600" y="1600200"/>
            <a:ext cx="4572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90.25           0                33.2</a:t>
            </a:r>
            <a:endParaRPr lang="en-US" altLang="zh-CN" sz="28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655" name="对象 27654"/>
          <p:cNvGraphicFramePr/>
          <p:nvPr/>
        </p:nvGraphicFramePr>
        <p:xfrm>
          <a:off x="2514600" y="2209800"/>
          <a:ext cx="22304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155700" imgH="228600" progId="Equation.3">
                  <p:embed/>
                </p:oleObj>
              </mc:Choice>
              <mc:Fallback>
                <p:oleObj name="" r:id="rId5" imgW="11557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209800"/>
                        <a:ext cx="2230438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文本框 27655"/>
          <p:cNvSpPr txBox="1"/>
          <p:nvPr/>
        </p:nvSpPr>
        <p:spPr>
          <a:xfrm>
            <a:off x="4800600" y="2133600"/>
            <a:ext cx="4572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210.65     205.03          240.0</a:t>
            </a:r>
            <a:endParaRPr lang="en-US" altLang="zh-CN" sz="28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657" name="对象 27656"/>
          <p:cNvGraphicFramePr/>
          <p:nvPr/>
        </p:nvGraphicFramePr>
        <p:xfrm>
          <a:off x="3048000" y="2819400"/>
          <a:ext cx="22209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889000" imgH="228600" progId="Equation.3">
                  <p:embed/>
                </p:oleObj>
              </mc:Choice>
              <mc:Fallback>
                <p:oleObj name="" r:id="rId7" imgW="8890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0" y="2819400"/>
                        <a:ext cx="2220913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文本框 27657"/>
          <p:cNvSpPr txBox="1"/>
          <p:nvPr/>
        </p:nvSpPr>
        <p:spPr>
          <a:xfrm>
            <a:off x="4800600" y="914400"/>
            <a:ext cx="4572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86.57           0                51.30</a:t>
            </a:r>
            <a:endParaRPr lang="en-US" altLang="zh-CN" sz="28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7659" name="文本框 27658"/>
          <p:cNvSpPr txBox="1"/>
          <p:nvPr/>
        </p:nvSpPr>
        <p:spPr>
          <a:xfrm>
            <a:off x="2971800" y="3459163"/>
            <a:ext cx="55626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</a:t>
            </a:r>
            <a:r>
              <a:rPr lang="en-US" altLang="zh-CN" sz="36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298K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标态下反应自发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27660" name="对象 27659"/>
          <p:cNvGraphicFramePr/>
          <p:nvPr/>
        </p:nvGraphicFramePr>
        <p:xfrm>
          <a:off x="2743200" y="4146550"/>
          <a:ext cx="2327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889000" imgH="228600" progId="Equation.3">
                  <p:embed/>
                </p:oleObj>
              </mc:Choice>
              <mc:Fallback>
                <p:oleObj name="" r:id="rId9" imgW="8890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4146550"/>
                        <a:ext cx="232727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文本框 27660"/>
          <p:cNvSpPr txBox="1"/>
          <p:nvPr/>
        </p:nvSpPr>
        <p:spPr>
          <a:xfrm>
            <a:off x="4953000" y="4114800"/>
            <a:ext cx="38862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 -114.1kJ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662" name="对象 27661"/>
          <p:cNvGraphicFramePr/>
          <p:nvPr/>
        </p:nvGraphicFramePr>
        <p:xfrm>
          <a:off x="2819400" y="4768850"/>
          <a:ext cx="22542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850265" imgH="228600" progId="Equation.3">
                  <p:embed/>
                </p:oleObj>
              </mc:Choice>
              <mc:Fallback>
                <p:oleObj name="" r:id="rId11" imgW="850265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0" y="4768850"/>
                        <a:ext cx="225425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文本框 27662"/>
          <p:cNvSpPr txBox="1"/>
          <p:nvPr/>
        </p:nvSpPr>
        <p:spPr>
          <a:xfrm>
            <a:off x="4876800" y="4768850"/>
            <a:ext cx="3962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 -146.33J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664" name="对象 27663"/>
          <p:cNvGraphicFramePr/>
          <p:nvPr/>
        </p:nvGraphicFramePr>
        <p:xfrm>
          <a:off x="3657600" y="5486400"/>
          <a:ext cx="38100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2044700" imgH="228600" progId="Equation.3">
                  <p:embed/>
                </p:oleObj>
              </mc:Choice>
              <mc:Fallback>
                <p:oleObj name="" r:id="rId13" imgW="20447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7600" y="5486400"/>
                        <a:ext cx="38100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对象 27664"/>
          <p:cNvGraphicFramePr/>
          <p:nvPr/>
        </p:nvGraphicFramePr>
        <p:xfrm>
          <a:off x="1676400" y="5449888"/>
          <a:ext cx="2057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951865" imgH="228600" progId="Equation.3">
                  <p:embed/>
                </p:oleObj>
              </mc:Choice>
              <mc:Fallback>
                <p:oleObj name="" r:id="rId15" imgW="951865" imgH="228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6400" y="5449888"/>
                        <a:ext cx="20574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文本框 27665"/>
          <p:cNvSpPr txBox="1"/>
          <p:nvPr/>
        </p:nvSpPr>
        <p:spPr>
          <a:xfrm>
            <a:off x="7391400" y="5410200"/>
            <a:ext cx="3276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= 72.27kJ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7667" name="文本框 27666"/>
          <p:cNvSpPr txBox="1"/>
          <p:nvPr/>
        </p:nvSpPr>
        <p:spPr>
          <a:xfrm>
            <a:off x="2590800" y="6064250"/>
            <a:ext cx="64770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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1273K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标态下反应不自发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9" grpId="0"/>
      <p:bldP spid="27661" grpId="0"/>
      <p:bldP spid="27663" grpId="0"/>
      <p:bldP spid="27666" grpId="0"/>
      <p:bldP spid="2766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矩形 52225"/>
          <p:cNvSpPr/>
          <p:nvPr/>
        </p:nvSpPr>
        <p:spPr>
          <a:xfrm>
            <a:off x="1847850" y="228600"/>
            <a:ext cx="8820150" cy="25527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endParaRPr lang="en-US" altLang="zh-CN" sz="900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已知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SO</a:t>
            </a:r>
            <a:r>
              <a:rPr lang="en-US" altLang="zh-CN" sz="3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 err="1">
                <a:latin typeface="Times New Roman" panose="02020603050405020304" pitchFamily="18" charset="0"/>
                <a:ea typeface="宋体" panose="02010600030101010101" pitchFamily="2" charset="-122"/>
              </a:rPr>
              <a:t>g)+CaO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s) = CaSO</a:t>
            </a:r>
            <a:r>
              <a:rPr lang="en-US" altLang="zh-CN" sz="3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3000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err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 b="1" baseline="-3000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 b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298.15K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36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 402kJ·mol </a:t>
            </a:r>
            <a:r>
              <a:rPr lang="en-US" altLang="zh-CN" sz="3600" b="1" baseline="3000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endParaRPr lang="en-US" altLang="zh-CN" sz="3600" b="1" baseline="3000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</a:t>
            </a:r>
            <a:r>
              <a:rPr lang="en-US" altLang="zh-CN" sz="3600" b="1" baseline="-3000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="1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600" b="1" baseline="-30000" err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 b="1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298.15K</a:t>
            </a:r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36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–189J · K </a:t>
            </a:r>
            <a:r>
              <a:rPr lang="en-US" altLang="zh-CN" sz="3600" b="1" baseline="3000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·mol </a:t>
            </a:r>
            <a:r>
              <a:rPr lang="en-US" altLang="zh-CN" sz="3600" b="1" baseline="3000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endParaRPr lang="en-US" altLang="zh-CN" sz="3600" b="1" baseline="3000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试计算该反应将在何种温度下逆向自发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？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2228" name="矩形 52227"/>
          <p:cNvSpPr/>
          <p:nvPr/>
        </p:nvSpPr>
        <p:spPr>
          <a:xfrm>
            <a:off x="2895600" y="3068638"/>
            <a:ext cx="641985" cy="64008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331085" y="4280218"/>
          <a:ext cx="7312660" cy="193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592830" imgH="1212850" progId="Equation.KSEE3">
                  <p:embed/>
                </p:oleObj>
              </mc:Choice>
              <mc:Fallback>
                <p:oleObj name="" r:id="rId1" imgW="3592830" imgH="121285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1085" y="4280218"/>
                        <a:ext cx="7312660" cy="193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696210" y="2781300"/>
          <a:ext cx="4349750" cy="161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419475" imgH="1423035" progId="Equation.KSEE3">
                  <p:embed/>
                </p:oleObj>
              </mc:Choice>
              <mc:Fallback>
                <p:oleObj name="" r:id="rId3" imgW="3419475" imgH="142303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6210" y="2781300"/>
                        <a:ext cx="4349750" cy="161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charRg st="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charRg st="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6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6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6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6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  <p:bldP spid="522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6290" name="文本框 396289"/>
          <p:cNvSpPr txBox="1"/>
          <p:nvPr/>
        </p:nvSpPr>
        <p:spPr>
          <a:xfrm>
            <a:off x="2133600" y="228600"/>
            <a:ext cx="8229600" cy="1188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若有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5molH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完全燃烧，分别由（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）式和（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）式求算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ΔH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(1)</a:t>
            </a:r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、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ΔH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(2)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96292" name="文本框 396291"/>
          <p:cNvSpPr txBox="1"/>
          <p:nvPr/>
        </p:nvSpPr>
        <p:spPr>
          <a:xfrm>
            <a:off x="2362200" y="1828800"/>
            <a:ext cx="2286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 </a:t>
            </a:r>
            <a:r>
              <a:rPr lang="zh-CN" altLang="en-US" sz="3600" b="1" dirty="0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</a:rPr>
              <a:t>按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(1)</a:t>
            </a:r>
            <a:r>
              <a:rPr lang="zh-CN" altLang="en-US" sz="3600" b="1" dirty="0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</a:rPr>
              <a:t>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4" name="对象 396293"/>
          <p:cNvGraphicFramePr/>
          <p:nvPr/>
        </p:nvGraphicFramePr>
        <p:xfrm>
          <a:off x="1868488" y="2743200"/>
          <a:ext cx="86074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3402330" imgH="393700" progId="Equation.3">
                  <p:embed/>
                </p:oleObj>
              </mc:Choice>
              <mc:Fallback>
                <p:oleObj name="" r:id="rId1" imgW="3402330" imgH="393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8488" y="2743200"/>
                        <a:ext cx="8607425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6" name="对象 396295"/>
          <p:cNvGraphicFramePr/>
          <p:nvPr/>
        </p:nvGraphicFramePr>
        <p:xfrm>
          <a:off x="6032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27000" imgH="240665" progId="Equation.3">
                  <p:embed/>
                </p:oleObj>
              </mc:Choice>
              <mc:Fallback>
                <p:oleObj name="" r:id="rId3" imgW="127000" imgH="2406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9" name="文本框 396298"/>
          <p:cNvSpPr txBox="1"/>
          <p:nvPr/>
        </p:nvSpPr>
        <p:spPr>
          <a:xfrm>
            <a:off x="2971800" y="3962400"/>
            <a:ext cx="2057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</a:rPr>
              <a:t>按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(2)</a:t>
            </a:r>
            <a:r>
              <a:rPr lang="zh-CN" altLang="en-US" sz="3200" b="1" dirty="0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</a:rPr>
              <a:t>式</a:t>
            </a:r>
            <a:endParaRPr lang="zh-CN" altLang="en-US" sz="3200" b="1">
              <a:solidFill>
                <a:srgbClr val="000002"/>
              </a:solidFill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96300" name="对象 396299"/>
          <p:cNvGraphicFramePr/>
          <p:nvPr/>
        </p:nvGraphicFramePr>
        <p:xfrm>
          <a:off x="1933575" y="4935538"/>
          <a:ext cx="86534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3465830" imgH="393700" progId="Equation.3">
                  <p:embed/>
                </p:oleObj>
              </mc:Choice>
              <mc:Fallback>
                <p:oleObj name="" r:id="rId5" imgW="3465830" imgH="393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3575" y="4935538"/>
                        <a:ext cx="8653463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1" name="对象 396300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114300" imgH="215265" progId="Equation.3">
                  <p:embed/>
                </p:oleObj>
              </mc:Choice>
              <mc:Fallback>
                <p:oleObj name="" r:id="rId7" imgW="114300" imgH="2152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2" name="对象 396301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114300" imgH="215265" progId="Equation.3">
                  <p:embed/>
                </p:oleObj>
              </mc:Choice>
              <mc:Fallback>
                <p:oleObj name="" r:id="rId9" imgW="114300" imgH="2152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3" name="对象 396302"/>
          <p:cNvGraphicFramePr/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0" imgW="114300" imgH="215265" progId="Equation.3">
                  <p:embed/>
                </p:oleObj>
              </mc:Choice>
              <mc:Fallback>
                <p:oleObj name="" r:id="rId10" imgW="114300" imgH="2152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304" name="对象 396303"/>
          <p:cNvGraphicFramePr/>
          <p:nvPr/>
        </p:nvGraphicFramePr>
        <p:xfrm>
          <a:off x="6038850" y="65706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14300" imgH="215265" progId="Equation.3">
                  <p:embed/>
                </p:oleObj>
              </mc:Choice>
              <mc:Fallback>
                <p:oleObj name="" r:id="rId11" imgW="114300" imgH="2152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8850" y="657066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/>
      <p:bldP spid="3962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66561"/>
          <p:cNvSpPr>
            <a:spLocks noGrp="1"/>
          </p:cNvSpPr>
          <p:nvPr>
            <p:ph type="title"/>
          </p:nvPr>
        </p:nvSpPr>
        <p:spPr>
          <a:xfrm>
            <a:off x="2687638" y="0"/>
            <a:ext cx="7793037" cy="1143000"/>
          </a:xfrm>
        </p:spPr>
        <p:txBody>
          <a:bodyPr anchor="ctr"/>
          <a:p>
            <a:r>
              <a:rPr lang="zh-CN" altLang="en-US" sz="35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应用：</a:t>
            </a:r>
            <a:r>
              <a:rPr lang="zh-CN" altLang="en-US" dirty="0">
                <a:solidFill>
                  <a:srgbClr val="FF3300"/>
                </a:solidFill>
              </a:rPr>
              <a:t> 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66563" name="文本占位符 66562"/>
          <p:cNvSpPr>
            <a:spLocks noGrp="1"/>
          </p:cNvSpPr>
          <p:nvPr>
            <p:ph type="body" idx="1"/>
          </p:nvPr>
        </p:nvSpPr>
        <p:spPr>
          <a:xfrm>
            <a:off x="2355850" y="1209675"/>
            <a:ext cx="7916863" cy="5387975"/>
          </a:xfrm>
        </p:spPr>
        <p:txBody>
          <a:bodyPr/>
          <a:p>
            <a:pPr algn="just">
              <a:lnSpc>
                <a:spcPct val="90000"/>
              </a:lnSpc>
              <a:buNone/>
            </a:pPr>
            <a:r>
              <a:rPr lang="en-US" altLang="zh-CN" sz="3400" b="1" dirty="0">
                <a:latin typeface="Times New Roman" panose="02020603050405020304" pitchFamily="18" charset="0"/>
              </a:rPr>
              <a:t> </a:t>
            </a:r>
            <a:r>
              <a:rPr lang="zh-CN" altLang="en-US" sz="3400" b="1" dirty="0">
                <a:latin typeface="Times New Roman" panose="02020603050405020304" pitchFamily="18" charset="0"/>
              </a:rPr>
              <a:t>寻找高能燃料；</a:t>
            </a:r>
            <a:endParaRPr lang="zh-CN" altLang="en-US" sz="3400" b="1" dirty="0"/>
          </a:p>
          <a:p>
            <a:pPr algn="just">
              <a:lnSpc>
                <a:spcPct val="90000"/>
              </a:lnSpc>
              <a:buNone/>
            </a:pPr>
            <a:r>
              <a:rPr lang="en-US" altLang="zh-CN" sz="3400" b="1"/>
              <a:t>C</a:t>
            </a:r>
            <a:r>
              <a:rPr lang="en-US" altLang="zh-CN" sz="3400" b="1" baseline="-30000"/>
              <a:t>2</a:t>
            </a:r>
            <a:r>
              <a:rPr lang="en-US" altLang="zh-CN" sz="3400" b="1"/>
              <a:t>H</a:t>
            </a:r>
            <a:r>
              <a:rPr lang="en-US" altLang="zh-CN" sz="3400" b="1" baseline="-30000"/>
              <a:t>2</a:t>
            </a:r>
            <a:r>
              <a:rPr lang="en-US" altLang="zh-CN" sz="3400" b="1"/>
              <a:t>(g) + 5/2O</a:t>
            </a:r>
            <a:r>
              <a:rPr lang="en-US" altLang="zh-CN" sz="3400" b="1" baseline="-30000"/>
              <a:t>2 </a:t>
            </a:r>
            <a:r>
              <a:rPr lang="en-US" altLang="zh-CN" sz="3400" b="1"/>
              <a:t>(g) =</a:t>
            </a:r>
            <a:endParaRPr lang="en-US" altLang="zh-CN" sz="3400" b="1"/>
          </a:p>
          <a:p>
            <a:pPr algn="just">
              <a:lnSpc>
                <a:spcPct val="90000"/>
              </a:lnSpc>
              <a:buNone/>
            </a:pPr>
            <a:r>
              <a:rPr lang="en-US" altLang="zh-CN" sz="3400" b="1"/>
              <a:t>                         2CO</a:t>
            </a:r>
            <a:r>
              <a:rPr lang="en-US" altLang="zh-CN" sz="3400" b="1" baseline="-30000"/>
              <a:t>2 </a:t>
            </a:r>
            <a:r>
              <a:rPr lang="en-US" altLang="zh-CN" sz="3400" b="1"/>
              <a:t>(g)</a:t>
            </a:r>
            <a:r>
              <a:rPr lang="en-US" altLang="zh-CN" sz="3400" b="1" baseline="-30000"/>
              <a:t> </a:t>
            </a:r>
            <a:r>
              <a:rPr lang="en-US" altLang="zh-CN" sz="3400" b="1"/>
              <a:t>+ H</a:t>
            </a:r>
            <a:r>
              <a:rPr lang="en-US" altLang="zh-CN" sz="3400" b="1" baseline="-30000"/>
              <a:t>2</a:t>
            </a:r>
            <a:r>
              <a:rPr lang="en-US" altLang="zh-CN" sz="3400" b="1"/>
              <a:t>O (l) </a:t>
            </a:r>
            <a:endParaRPr lang="en-US" altLang="zh-CN" sz="3400" b="1"/>
          </a:p>
          <a:p>
            <a:pPr algn="just">
              <a:lnSpc>
                <a:spcPct val="90000"/>
              </a:lnSpc>
              <a:buNone/>
            </a:pPr>
            <a:r>
              <a:rPr lang="en-US" altLang="zh-CN" sz="3400" b="1"/>
              <a:t>              =226.73 KJ/mol </a:t>
            </a:r>
            <a:endParaRPr lang="en-US" altLang="zh-CN" sz="3400" b="1"/>
          </a:p>
          <a:p>
            <a:pPr algn="just">
              <a:lnSpc>
                <a:spcPct val="90000"/>
              </a:lnSpc>
              <a:buNone/>
            </a:pPr>
            <a:r>
              <a:rPr lang="en-US" altLang="zh-CN" b="1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sz="3400" b="1"/>
              <a:t>=-1299.6 KJ/mol </a:t>
            </a:r>
            <a:endParaRPr lang="en-US" altLang="zh-CN" sz="3400" b="1"/>
          </a:p>
          <a:p>
            <a:pPr algn="ctr">
              <a:lnSpc>
                <a:spcPct val="90000"/>
              </a:lnSpc>
              <a:buNone/>
            </a:pPr>
            <a:r>
              <a:rPr lang="en-US" altLang="zh-CN" sz="3400" b="1"/>
              <a:t>3000-3100 </a:t>
            </a:r>
            <a:r>
              <a:rPr lang="en-US" altLang="zh-CN" sz="3400" b="1" baseline="30000"/>
              <a:t>0</a:t>
            </a:r>
            <a:r>
              <a:rPr lang="en-US" altLang="zh-CN" sz="3400" b="1"/>
              <a:t>C </a:t>
            </a:r>
            <a:endParaRPr lang="en-US" altLang="zh-CN" sz="3400" b="1"/>
          </a:p>
          <a:p>
            <a:pPr algn="ctr">
              <a:lnSpc>
                <a:spcPct val="90000"/>
              </a:lnSpc>
              <a:buNone/>
            </a:pPr>
            <a:r>
              <a:rPr lang="zh-CN" altLang="en-US" sz="3400" b="1" dirty="0"/>
              <a:t>反应自发</a:t>
            </a:r>
            <a:r>
              <a:rPr lang="en-US" altLang="zh-CN" sz="3400" b="1" dirty="0"/>
              <a:t>,</a:t>
            </a:r>
            <a:r>
              <a:rPr lang="zh-CN" altLang="en-US" sz="3400" b="1" dirty="0"/>
              <a:t>温度高</a:t>
            </a:r>
            <a:r>
              <a:rPr lang="en-US" altLang="zh-CN" sz="3400" b="1" dirty="0"/>
              <a:t>.</a:t>
            </a:r>
            <a:r>
              <a:rPr lang="zh-CN" altLang="en-US" sz="3400" b="1" dirty="0"/>
              <a:t>乙炔切割</a:t>
            </a:r>
            <a:endParaRPr lang="zh-CN" altLang="en-US" sz="3400" b="1" dirty="0"/>
          </a:p>
          <a:p>
            <a:pPr algn="ctr">
              <a:lnSpc>
                <a:spcPct val="90000"/>
              </a:lnSpc>
              <a:buNone/>
            </a:pPr>
            <a:endParaRPr lang="zh-CN" altLang="en-US" sz="3400" b="1" dirty="0"/>
          </a:p>
          <a:p>
            <a:pPr algn="ctr">
              <a:lnSpc>
                <a:spcPct val="90000"/>
              </a:lnSpc>
              <a:buNone/>
            </a:pPr>
            <a:r>
              <a:rPr lang="en-US" altLang="zh-CN" sz="3400" b="1">
                <a:solidFill>
                  <a:srgbClr val="FF3300"/>
                </a:solidFill>
              </a:rPr>
              <a:t>B</a:t>
            </a:r>
            <a:r>
              <a:rPr lang="en-US" altLang="zh-CN" sz="3400" b="1" baseline="-30000">
                <a:solidFill>
                  <a:srgbClr val="FF3300"/>
                </a:solidFill>
              </a:rPr>
              <a:t>2</a:t>
            </a:r>
            <a:r>
              <a:rPr lang="en-US" altLang="zh-CN" sz="3400" b="1">
                <a:solidFill>
                  <a:srgbClr val="FF3300"/>
                </a:solidFill>
              </a:rPr>
              <a:t>H</a:t>
            </a:r>
            <a:r>
              <a:rPr lang="en-US" altLang="zh-CN" sz="3400" b="1" baseline="-30000">
                <a:solidFill>
                  <a:srgbClr val="FF3300"/>
                </a:solidFill>
              </a:rPr>
              <a:t>6 </a:t>
            </a:r>
            <a:r>
              <a:rPr lang="en-US" altLang="zh-CN" sz="3400" b="1">
                <a:solidFill>
                  <a:srgbClr val="FF3300"/>
                </a:solidFill>
              </a:rPr>
              <a:t>,SiH</a:t>
            </a:r>
            <a:r>
              <a:rPr lang="en-US" altLang="zh-CN" sz="3400" b="1" baseline="-30000">
                <a:solidFill>
                  <a:srgbClr val="FF3300"/>
                </a:solidFill>
              </a:rPr>
              <a:t>4 </a:t>
            </a:r>
            <a:r>
              <a:rPr lang="en-US" altLang="zh-CN" sz="3400" b="1">
                <a:solidFill>
                  <a:srgbClr val="FF3300"/>
                </a:solidFill>
              </a:rPr>
              <a:t>,N</a:t>
            </a:r>
            <a:r>
              <a:rPr lang="en-US" altLang="zh-CN" sz="3400" b="1" baseline="-30000">
                <a:solidFill>
                  <a:srgbClr val="FF3300"/>
                </a:solidFill>
              </a:rPr>
              <a:t>2</a:t>
            </a:r>
            <a:r>
              <a:rPr lang="en-US" altLang="zh-CN" sz="3400" b="1">
                <a:solidFill>
                  <a:srgbClr val="FF3300"/>
                </a:solidFill>
              </a:rPr>
              <a:t>H</a:t>
            </a:r>
            <a:r>
              <a:rPr lang="en-US" altLang="zh-CN" sz="3400" b="1" baseline="-30000">
                <a:solidFill>
                  <a:srgbClr val="FF3300"/>
                </a:solidFill>
              </a:rPr>
              <a:t>4</a:t>
            </a:r>
            <a:endParaRPr lang="en-US" altLang="zh-CN" sz="3400" b="1" baseline="-30000">
              <a:solidFill>
                <a:srgbClr val="FF3300"/>
              </a:solidFill>
            </a:endParaRPr>
          </a:p>
        </p:txBody>
      </p:sp>
      <p:graphicFrame>
        <p:nvGraphicFramePr>
          <p:cNvPr id="66564" name="对象 66563"/>
          <p:cNvGraphicFramePr/>
          <p:nvPr/>
        </p:nvGraphicFramePr>
        <p:xfrm>
          <a:off x="2566988" y="2924175"/>
          <a:ext cx="15795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659765" imgH="254000" progId="Equation.3">
                  <p:embed/>
                </p:oleObj>
              </mc:Choice>
              <mc:Fallback>
                <p:oleObj name="" r:id="rId1" imgW="659765" imgH="254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988" y="2924175"/>
                        <a:ext cx="1579562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对象 66564"/>
          <p:cNvGraphicFramePr/>
          <p:nvPr/>
        </p:nvGraphicFramePr>
        <p:xfrm>
          <a:off x="2640013" y="3500438"/>
          <a:ext cx="10795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93700" imgH="241300" progId="Equation.3">
                  <p:embed/>
                </p:oleObj>
              </mc:Choice>
              <mc:Fallback>
                <p:oleObj name="" r:id="rId3" imgW="393700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0013" y="3500438"/>
                        <a:ext cx="10795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8" name="文本占位符 67587"/>
          <p:cNvSpPr>
            <a:spLocks noGrp="1"/>
          </p:cNvSpPr>
          <p:nvPr>
            <p:ph type="body" idx="1"/>
          </p:nvPr>
        </p:nvSpPr>
        <p:spPr>
          <a:xfrm>
            <a:off x="1524000" y="981075"/>
            <a:ext cx="9144000" cy="5145088"/>
          </a:xfrm>
        </p:spPr>
        <p:txBody>
          <a:bodyPr vert="horz" wrap="square" lIns="91440" tIns="45720" rIns="91440" bIns="45720" anchor="t"/>
          <a:p>
            <a:r>
              <a:rPr lang="en-US" altLang="zh-CN" b="1" dirty="0"/>
              <a:t>.  </a:t>
            </a:r>
            <a:r>
              <a:rPr lang="zh-CN" altLang="en-US" b="1" dirty="0"/>
              <a:t>发展化学蓄热技术</a:t>
            </a:r>
            <a:endParaRPr lang="zh-CN" altLang="en-US" b="1" dirty="0"/>
          </a:p>
          <a:p>
            <a:r>
              <a:rPr lang="zh-CN" altLang="en-US" b="1"/>
              <a:t>    </a:t>
            </a:r>
            <a:r>
              <a:rPr lang="en-US" altLang="zh-CN" b="1"/>
              <a:t>NaSO</a:t>
            </a:r>
            <a:r>
              <a:rPr lang="en-US" altLang="zh-CN" b="1" baseline="-25000"/>
              <a:t>4</a:t>
            </a:r>
            <a:r>
              <a:rPr lang="en-US" altLang="zh-CN" b="1"/>
              <a:t>.10H</a:t>
            </a:r>
            <a:r>
              <a:rPr lang="en-US" altLang="zh-CN" b="1" baseline="-25000"/>
              <a:t>2</a:t>
            </a:r>
            <a:r>
              <a:rPr lang="en-US" altLang="zh-CN" b="1"/>
              <a:t>O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 b="1"/>
              <a:t> NaSO</a:t>
            </a:r>
            <a:r>
              <a:rPr lang="en-US" altLang="zh-CN" b="1" baseline="-25000"/>
              <a:t>4</a:t>
            </a:r>
            <a:r>
              <a:rPr lang="en-US" altLang="zh-CN" b="1"/>
              <a:t>+10H</a:t>
            </a:r>
            <a:r>
              <a:rPr lang="en-US" altLang="zh-CN" b="1" baseline="-25000"/>
              <a:t>2</a:t>
            </a:r>
            <a:r>
              <a:rPr lang="en-US" altLang="zh-CN" b="1"/>
              <a:t>O   32.4 </a:t>
            </a:r>
            <a:r>
              <a:rPr lang="en-US" altLang="zh-CN" b="1">
                <a:sym typeface="Symbol" panose="05050102010706020507" pitchFamily="18" charset="2"/>
              </a:rPr>
              <a:t>C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en-US" altLang="zh-CN" b="1">
                <a:sym typeface="Symbol" panose="05050102010706020507" pitchFamily="18" charset="2"/>
              </a:rPr>
              <a:t>                                     </a:t>
            </a:r>
            <a:r>
              <a:rPr lang="en-US" altLang="zh-CN" b="1"/>
              <a:t>H=81KJ/mol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      Ca(s)+H</a:t>
            </a:r>
            <a:r>
              <a:rPr lang="en-US" altLang="zh-CN" b="1" baseline="-25000"/>
              <a:t>2</a:t>
            </a:r>
            <a:r>
              <a:rPr lang="en-US" altLang="zh-CN" b="1"/>
              <a:t> (g) </a:t>
            </a:r>
            <a:r>
              <a:rPr lang="en-US" altLang="zh-CN" b="1">
                <a:sym typeface="Symbol" panose="05050102010706020507" pitchFamily="18" charset="2"/>
              </a:rPr>
              <a:t></a:t>
            </a:r>
            <a:r>
              <a:rPr lang="en-US" altLang="zh-CN" b="1"/>
              <a:t> CaH</a:t>
            </a:r>
            <a:r>
              <a:rPr lang="en-US" altLang="zh-CN" b="1" baseline="-25000"/>
              <a:t>2</a:t>
            </a:r>
            <a:r>
              <a:rPr lang="en-US" altLang="zh-CN" b="1"/>
              <a:t> (s)</a:t>
            </a:r>
            <a:endParaRPr lang="en-US" altLang="zh-CN" b="1"/>
          </a:p>
          <a:p>
            <a:r>
              <a:rPr lang="en-US" altLang="zh-CN" b="1">
                <a:sym typeface="Symbol" panose="05050102010706020507" pitchFamily="18" charset="2"/>
              </a:rPr>
              <a:t>                                     </a:t>
            </a:r>
            <a:r>
              <a:rPr lang="en-US" altLang="zh-CN" b="1" err="1"/>
              <a:t>rHm</a:t>
            </a:r>
            <a:r>
              <a:rPr lang="en-US" altLang="zh-CN" b="1"/>
              <a:t>=-186 KJ/mol</a:t>
            </a:r>
            <a:endParaRPr lang="en-US" altLang="zh-CN"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文本占位符 53249"/>
          <p:cNvSpPr>
            <a:spLocks noGrp="1"/>
          </p:cNvSpPr>
          <p:nvPr>
            <p:ph type="body" idx="1"/>
          </p:nvPr>
        </p:nvSpPr>
        <p:spPr>
          <a:xfrm>
            <a:off x="2424113" y="304800"/>
            <a:ext cx="8243887" cy="5716588"/>
          </a:xfrm>
        </p:spPr>
        <p:txBody>
          <a:bodyPr/>
          <a:p>
            <a:pPr marL="855980" indent="-855980">
              <a:lnSpc>
                <a:spcPct val="105000"/>
              </a:lnSpc>
              <a:buNone/>
            </a:pPr>
            <a:r>
              <a:rPr lang="en-US" altLang="zh-CN" sz="2400" b="1" dirty="0">
                <a:solidFill>
                  <a:srgbClr val="00FF00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3600" b="1" dirty="0">
                <a:ea typeface="黑体" panose="02010609060101010101" pitchFamily="2" charset="-122"/>
              </a:rPr>
              <a:t>本章小结：</a:t>
            </a:r>
            <a:endParaRPr lang="zh-CN" altLang="en-US" sz="3600" b="1" dirty="0">
              <a:ea typeface="黑体" panose="02010609060101010101" pitchFamily="2" charset="-122"/>
            </a:endParaRPr>
          </a:p>
          <a:p>
            <a:pPr marL="855980" indent="-855980">
              <a:lnSpc>
                <a:spcPct val="105000"/>
              </a:lnSpc>
              <a:buNone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状态函数的概念和性质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55980" indent="-855980">
              <a:lnSpc>
                <a:spcPct val="105000"/>
              </a:lnSpc>
              <a:buNone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    状态函数的变化只取决于体系始终的态，与变化途径无关。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55980" indent="-855980">
              <a:lnSpc>
                <a:spcPct val="105000"/>
              </a:lnSpc>
              <a:buNone/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）热力学能：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Q</a:t>
            </a:r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</a:rPr>
              <a:t> + 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W, 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U</a:t>
            </a:r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Q</a:t>
            </a:r>
            <a:r>
              <a:rPr lang="en-US" altLang="zh-CN" sz="36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endParaRPr lang="en-US" altLang="zh-CN" sz="3600" b="1" baseline="-2500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5980" indent="-855980">
              <a:lnSpc>
                <a:spcPct val="105000"/>
              </a:lnSpc>
              <a:buNone/>
            </a:pPr>
            <a:r>
              <a:rPr lang="zh-CN" altLang="en-US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）焓：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H=U+pV, Δ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3600" b="1" baseline="30000" err="1"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3600" b="1" i="1">
                <a:latin typeface="Times New Roman" panose="02020603050405020304" pitchFamily="18" charset="0"/>
                <a:ea typeface="黑体" panose="02010609060101010101" pitchFamily="2" charset="-122"/>
              </a:rPr>
              <a:t> = 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Q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5980" indent="-855980">
              <a:lnSpc>
                <a:spcPct val="105000"/>
              </a:lnSpc>
              <a:buNone/>
            </a:pPr>
            <a:r>
              <a:rPr lang="zh-CN" altLang="en-US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）熵： 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3600" b="1" baseline="30000" err="1"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5980" indent="-855980">
              <a:lnSpc>
                <a:spcPct val="105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）自由能：</a:t>
            </a:r>
            <a:r>
              <a:rPr lang="zh-CN" altLang="en-US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G=H-TS,   Δ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3600" b="1" baseline="30000" err="1"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charRg st="2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0">
                                            <p:txEl>
                                              <p:charRg st="2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0">
                                            <p:txEl>
                                              <p:charRg st="2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0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0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charRg st="8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0">
                                            <p:txEl>
                                              <p:charRg st="8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0">
                                            <p:txEl>
                                              <p:charRg st="8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charRg st="11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0">
                                            <p:txEl>
                                              <p:charRg st="11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0">
                                            <p:txEl>
                                              <p:charRg st="111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charRg st="12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0">
                                            <p:txEl>
                                              <p:charRg st="12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0">
                                            <p:txEl>
                                              <p:charRg st="122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占位符 54273"/>
          <p:cNvSpPr>
            <a:spLocks noGrp="1"/>
          </p:cNvSpPr>
          <p:nvPr>
            <p:ph type="body" idx="1"/>
          </p:nvPr>
        </p:nvSpPr>
        <p:spPr>
          <a:xfrm>
            <a:off x="2797175" y="620713"/>
            <a:ext cx="7620000" cy="6237287"/>
          </a:xfrm>
        </p:spPr>
        <p:txBody>
          <a:bodyPr/>
          <a:p>
            <a:pPr>
              <a:buNone/>
            </a:pPr>
            <a:r>
              <a:rPr lang="en-US" altLang="zh-CN" sz="3600" b="1" dirty="0">
                <a:solidFill>
                  <a:srgbClr val="FFFFFF"/>
                </a:solidFill>
              </a:rPr>
              <a:t>   </a:t>
            </a:r>
            <a:r>
              <a:rPr lang="zh-CN" altLang="en-US" sz="3600" b="1" dirty="0">
                <a:solidFill>
                  <a:srgbClr val="FFFFFF"/>
                </a:solidFill>
              </a:rPr>
              <a:t>（</a:t>
            </a:r>
            <a:r>
              <a:rPr lang="en-US" altLang="zh-CN" sz="3600" b="1"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latin typeface="Times New Roman" panose="02020603050405020304" pitchFamily="18" charset="0"/>
              </a:rPr>
              <a:t>）</a:t>
            </a:r>
            <a:r>
              <a:rPr lang="en-US" altLang="zh-CN" sz="3600" b="1">
                <a:latin typeface="Times New Roman" panose="02020603050405020304" pitchFamily="18" charset="0"/>
                <a:ea typeface="仿宋_GB2312" pitchFamily="49" charset="-122"/>
              </a:rPr>
              <a:t>ΔH = ΔU + pΔV</a:t>
            </a:r>
            <a:endParaRPr lang="en-US" altLang="zh-CN" sz="3600" b="1"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None/>
            </a:pPr>
            <a:r>
              <a:rPr lang="en-US" altLang="zh-CN" sz="3600" b="1">
                <a:latin typeface="Times New Roman" panose="02020603050405020304" pitchFamily="18" charset="0"/>
              </a:rPr>
              <a:t>     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气体反应</a:t>
            </a:r>
            <a:endParaRPr lang="zh-CN" altLang="en-US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35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（</a:t>
            </a:r>
            <a:r>
              <a:rPr lang="en-US" altLang="zh-CN" sz="3600" b="1" dirty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（</a:t>
            </a:r>
            <a:r>
              <a:rPr lang="en-US" altLang="zh-CN" sz="3600" b="1" dirty="0">
                <a:latin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</a:rPr>
              <a:t>）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>
              <a:lnSpc>
                <a:spcPct val="155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</a:t>
            </a:r>
            <a:r>
              <a:rPr lang="zh-CN" altLang="en-US" sz="4000" b="1" dirty="0">
                <a:latin typeface="Times New Roman" panose="02020603050405020304" pitchFamily="18" charset="0"/>
              </a:rPr>
              <a:t>（</a:t>
            </a:r>
            <a:r>
              <a:rPr lang="en-US" altLang="zh-CN" sz="4000" b="1" dirty="0">
                <a:latin typeface="Times New Roman" panose="02020603050405020304" pitchFamily="18" charset="0"/>
              </a:rPr>
              <a:t>4</a:t>
            </a:r>
            <a:r>
              <a:rPr lang="zh-CN" altLang="en-US" sz="4000" b="1" dirty="0">
                <a:latin typeface="Times New Roman" panose="02020603050405020304" pitchFamily="18" charset="0"/>
              </a:rPr>
              <a:t>） </a:t>
            </a:r>
            <a:r>
              <a:rPr lang="en-US" altLang="zh-CN" sz="40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Γecc</a:t>
            </a: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定律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（</a:t>
            </a:r>
            <a:r>
              <a:rPr lang="en-US" altLang="zh-CN" sz="3600" b="1">
                <a:latin typeface="Times New Roman" panose="02020603050405020304" pitchFamily="18" charset="0"/>
              </a:rPr>
              <a:t>5</a:t>
            </a:r>
            <a:r>
              <a:rPr lang="zh-CN" altLang="en-US" sz="3600" b="1">
                <a:latin typeface="Times New Roman" panose="02020603050405020304" pitchFamily="18" charset="0"/>
              </a:rPr>
              <a:t>）</a:t>
            </a:r>
            <a:endParaRPr lang="zh-CN" altLang="en-US" sz="3600" b="1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54280" name="矩形 54279"/>
          <p:cNvSpPr/>
          <p:nvPr/>
        </p:nvSpPr>
        <p:spPr>
          <a:xfrm>
            <a:off x="1779429" y="6216650"/>
            <a:ext cx="3437255" cy="64008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lvl="0" indent="288925" algn="just" eaLnBrk="0" hangingPunct="0">
              <a:buClr>
                <a:srgbClr val="000000"/>
              </a:buClr>
            </a:pP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3.  Δ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的计算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4281" name="矩形 54280"/>
          <p:cNvSpPr/>
          <p:nvPr/>
        </p:nvSpPr>
        <p:spPr>
          <a:xfrm>
            <a:off x="1779429" y="0"/>
            <a:ext cx="3615055" cy="64008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lvl="0" indent="288925" algn="just">
              <a:spcBef>
                <a:spcPct val="20000"/>
              </a:spcBef>
            </a:pP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2.  Δ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的计算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553710" y="1271270"/>
          <a:ext cx="4181475" cy="91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114040" imgH="675005" progId="Equation.KSEE3">
                  <p:embed/>
                </p:oleObj>
              </mc:Choice>
              <mc:Fallback>
                <p:oleObj name="" r:id="rId1" imgW="3114040" imgH="67500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3710" y="1271270"/>
                        <a:ext cx="4181475" cy="91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243705" y="2183765"/>
          <a:ext cx="5905500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354705" imgH="643890" progId="Equation.KSEE3">
                  <p:embed/>
                </p:oleObj>
              </mc:Choice>
              <mc:Fallback>
                <p:oleObj name="" r:id="rId3" imgW="3354705" imgH="64389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3705" y="2183765"/>
                        <a:ext cx="5905500" cy="845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612005" y="3132455"/>
          <a:ext cx="4358640" cy="90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550285" imgH="843915" progId="Equation.KSEE3">
                  <p:embed/>
                </p:oleObj>
              </mc:Choice>
              <mc:Fallback>
                <p:oleObj name="" r:id="rId5" imgW="3550285" imgH="84391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2005" y="3132455"/>
                        <a:ext cx="4358640" cy="90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290060" y="4845685"/>
          <a:ext cx="544512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4775200" imgH="646430" progId="Equation.KSEE3">
                  <p:embed/>
                </p:oleObj>
              </mc:Choice>
              <mc:Fallback>
                <p:oleObj name="" r:id="rId7" imgW="4775200" imgH="64643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0060" y="4845685"/>
                        <a:ext cx="5445125" cy="64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688783" y="5945188"/>
          <a:ext cx="12125960" cy="117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3844925" imgH="635635" progId="Equation.KSEE3">
                  <p:embed/>
                </p:oleObj>
              </mc:Choice>
              <mc:Fallback>
                <p:oleObj name="" r:id="rId9" imgW="3844925" imgH="63563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8783" y="5945188"/>
                        <a:ext cx="12125960" cy="117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1" name="矩形 55300"/>
          <p:cNvSpPr/>
          <p:nvPr/>
        </p:nvSpPr>
        <p:spPr>
          <a:xfrm>
            <a:off x="2208213" y="4314825"/>
            <a:ext cx="8280400" cy="5670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algn="just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</a:pP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5.  Gibbs-Helmholtz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方程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:  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G =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H - T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endParaRPr lang="en-US" altLang="zh-CN" sz="32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2" name="矩形 55301"/>
          <p:cNvSpPr/>
          <p:nvPr/>
        </p:nvSpPr>
        <p:spPr>
          <a:xfrm>
            <a:off x="2208213" y="1971675"/>
            <a:ext cx="4572000" cy="7740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lnSpc>
                <a:spcPct val="140000"/>
              </a:lnSpc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 </a:t>
            </a: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Γecc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定律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3" name="矩形 55302"/>
          <p:cNvSpPr/>
          <p:nvPr/>
        </p:nvSpPr>
        <p:spPr>
          <a:xfrm>
            <a:off x="2283143" y="1196975"/>
            <a:ext cx="1364615" cy="64579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lvl="0" indent="288925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4" name="矩形 55303"/>
          <p:cNvSpPr/>
          <p:nvPr/>
        </p:nvSpPr>
        <p:spPr>
          <a:xfrm>
            <a:off x="1923892" y="246063"/>
            <a:ext cx="3500755" cy="80454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p>
            <a:pPr lvl="0" indent="288925" algn="just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80000"/>
              <a:buNone/>
            </a:pP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4. Δ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3600" b="1" err="1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en-US" altLang="zh-CN" sz="36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的计算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5" name="矩形 55304"/>
          <p:cNvSpPr/>
          <p:nvPr/>
        </p:nvSpPr>
        <p:spPr>
          <a:xfrm>
            <a:off x="2279650" y="2852738"/>
            <a:ext cx="1584325" cy="68834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6" name="矩形 55305"/>
          <p:cNvSpPr/>
          <p:nvPr/>
        </p:nvSpPr>
        <p:spPr>
          <a:xfrm>
            <a:off x="2424113" y="4941888"/>
            <a:ext cx="7561262" cy="5791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判断反应自发性（定温定压、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W'=0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    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5307" name="矩形 55306"/>
          <p:cNvSpPr/>
          <p:nvPr/>
        </p:nvSpPr>
        <p:spPr>
          <a:xfrm>
            <a:off x="2424113" y="5589588"/>
            <a:ext cx="5832475" cy="5791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分析温度对反应自发性影响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525520" y="1197610"/>
          <a:ext cx="4018915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401570" imgH="409575" progId="Equation.KSEE3">
                  <p:embed/>
                </p:oleObj>
              </mc:Choice>
              <mc:Fallback>
                <p:oleObj name="" r:id="rId1" imgW="2401570" imgH="40957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5520" y="1197610"/>
                        <a:ext cx="4018915" cy="64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525520" y="2978150"/>
          <a:ext cx="445706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009265" imgH="212090" progId="Equation.KSEE3">
                  <p:embed/>
                </p:oleObj>
              </mc:Choice>
              <mc:Fallback>
                <p:oleObj name="" r:id="rId3" imgW="3009265" imgH="21209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5520" y="2978150"/>
                        <a:ext cx="4457065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/>
      <p:bldP spid="55302" grpId="0"/>
      <p:bldP spid="55303" grpId="0"/>
      <p:bldP spid="55305" grpId="0"/>
      <p:bldP spid="55306" grpId="0"/>
      <p:bldP spid="5530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占位符 57345"/>
          <p:cNvSpPr>
            <a:spLocks noGrp="1"/>
          </p:cNvSpPr>
          <p:nvPr>
            <p:ph type="body" idx="1"/>
          </p:nvPr>
        </p:nvSpPr>
        <p:spPr>
          <a:xfrm>
            <a:off x="1919288" y="171450"/>
            <a:ext cx="8748712" cy="4049713"/>
          </a:xfrm>
        </p:spPr>
        <p:txBody>
          <a:bodyPr/>
          <a:p>
            <a:pPr algn="just">
              <a:lnSpc>
                <a:spcPct val="105000"/>
              </a:lnSpc>
              <a:buNone/>
            </a:pP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习题</a:t>
            </a:r>
            <a:r>
              <a:rPr lang="en-US" altLang="zh-CN" sz="2800" b="1" u="sng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7347" name="笑脸 57346"/>
          <p:cNvSpPr/>
          <p:nvPr/>
        </p:nvSpPr>
        <p:spPr>
          <a:xfrm>
            <a:off x="6167438" y="4365625"/>
            <a:ext cx="4572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57349" name="矩形 57348"/>
          <p:cNvSpPr/>
          <p:nvPr/>
        </p:nvSpPr>
        <p:spPr>
          <a:xfrm>
            <a:off x="1524000" y="1557338"/>
            <a:ext cx="9685338" cy="199263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1. 298K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SO</a:t>
            </a:r>
            <a:r>
              <a:rPr lang="en-US" altLang="zh-CN" sz="32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(g)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Δ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3200" b="1" baseline="30000" err="1"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= -269 kJ.mol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en-US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 ，</a:t>
            </a:r>
            <a:endParaRPr lang="en-US" altLang="zh-CN" sz="3200" b="1" baseline="3000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288925" algn="just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   Δ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G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3200" b="1" baseline="30000" err="1"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=-330kJ.mol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。反应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288925" algn="just" eaLnBrk="0" hangingPunct="0">
              <a:lnSpc>
                <a:spcPct val="130000"/>
              </a:lnSpc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S(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斜方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) +O</a:t>
            </a:r>
            <a:r>
              <a:rPr lang="en-US" altLang="zh-CN" sz="32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(g)=SO</a:t>
            </a:r>
            <a:r>
              <a:rPr lang="en-US" altLang="zh-CN" sz="32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(g)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Δ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sz="3200" b="1" err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en-US" altLang="zh-CN" sz="3200" b="1" baseline="30000" err="1">
                <a:latin typeface="Times New Roman" panose="02020603050405020304" pitchFamily="18" charset="0"/>
                <a:ea typeface="黑体" panose="02010609060101010101" pitchFamily="2" charset="-122"/>
              </a:rPr>
              <a:t>θ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( )J·mol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·K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-1</a:t>
            </a:r>
            <a:endParaRPr lang="en-US" altLang="zh-CN" sz="2800" b="1" baseline="30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7350" name="矩形 57349"/>
          <p:cNvSpPr/>
          <p:nvPr/>
        </p:nvSpPr>
        <p:spPr>
          <a:xfrm>
            <a:off x="2351088" y="4292600"/>
            <a:ext cx="7561262" cy="518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A. 200.1       B.201.2        C.204.7        D.205.3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50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0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  <p:bldP spid="5734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 58369"/>
          <p:cNvSpPr/>
          <p:nvPr/>
        </p:nvSpPr>
        <p:spPr>
          <a:xfrm>
            <a:off x="1524000" y="260350"/>
            <a:ext cx="8675688" cy="228536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494030" algn="just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．下列各物质中，稳定的单质是（   ）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94030" algn="just" eaLnBrk="0" hangingPunct="0">
              <a:lnSpc>
                <a:spcPct val="130000"/>
              </a:lnSpc>
              <a:buClr>
                <a:srgbClr val="000000"/>
              </a:buClr>
            </a:pPr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a.C</a:t>
            </a:r>
            <a:r>
              <a:rPr lang="zh-CN" altLang="en-US" sz="3600" b="1" baseline="-30000" dirty="0">
                <a:latin typeface="Times New Roman" panose="02020603050405020304" pitchFamily="18" charset="0"/>
                <a:ea typeface="黑体" panose="02010609060101010101" pitchFamily="2" charset="-122"/>
              </a:rPr>
              <a:t>（金刚石） 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b.S(1)    </a:t>
            </a: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94030" algn="just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     c.Br</a:t>
            </a:r>
            <a:r>
              <a:rPr lang="en-US" altLang="zh-CN" sz="36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2" charset="-122"/>
              </a:rPr>
              <a:t>(1)      d.Hg(s)</a:t>
            </a: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94030" algn="just" eaLnBrk="0" hangingPunct="0">
              <a:lnSpc>
                <a:spcPct val="10000"/>
              </a:lnSpc>
              <a:buClr>
                <a:srgbClr val="000000"/>
              </a:buClr>
            </a:pP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94030" eaLnBrk="0" hangingPunct="0">
              <a:lnSpc>
                <a:spcPct val="0"/>
              </a:lnSpc>
              <a:buClr>
                <a:srgbClr val="000000"/>
              </a:buClr>
            </a:pPr>
            <a:endParaRPr lang="en-US" altLang="zh-CN" sz="36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8371" name="组合 58370"/>
          <p:cNvGrpSpPr/>
          <p:nvPr/>
        </p:nvGrpSpPr>
        <p:grpSpPr>
          <a:xfrm>
            <a:off x="2351088" y="3141663"/>
            <a:ext cx="7924800" cy="2438400"/>
            <a:chOff x="748" y="1344"/>
            <a:chExt cx="4992" cy="1536"/>
          </a:xfrm>
        </p:grpSpPr>
        <p:graphicFrame>
          <p:nvGraphicFramePr>
            <p:cNvPr id="58372" name="对象 58371"/>
            <p:cNvGraphicFramePr/>
            <p:nvPr/>
          </p:nvGraphicFramePr>
          <p:xfrm>
            <a:off x="1088" y="1979"/>
            <a:ext cx="238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1548765" imgH="241300" progId="Equation.3">
                    <p:embed/>
                  </p:oleObj>
                </mc:Choice>
                <mc:Fallback>
                  <p:oleObj name="" r:id="rId1" imgW="1548765" imgH="2413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8" y="1979"/>
                          <a:ext cx="238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对象 58372"/>
            <p:cNvGraphicFramePr/>
            <p:nvPr/>
          </p:nvGraphicFramePr>
          <p:xfrm>
            <a:off x="4558" y="1933"/>
            <a:ext cx="59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419100" imgH="241300" progId="Equation.3">
                    <p:embed/>
                  </p:oleObj>
                </mc:Choice>
                <mc:Fallback>
                  <p:oleObj name="" r:id="rId3" imgW="419100" imgH="2413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58" y="1933"/>
                          <a:ext cx="594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4" name="矩形 58373"/>
            <p:cNvSpPr/>
            <p:nvPr/>
          </p:nvSpPr>
          <p:spPr>
            <a:xfrm>
              <a:off x="748" y="1344"/>
              <a:ext cx="4992" cy="153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lvl="0" eaLnBrk="0" hangingPunct="0">
                <a:lnSpc>
                  <a:spcPct val="15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3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．反应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N</a:t>
              </a:r>
              <a:r>
                <a:rPr lang="en-US" altLang="zh-CN" sz="2800" b="1" baseline="-30000">
                  <a:latin typeface="Times New Roman" panose="02020603050405020304" pitchFamily="18" charset="0"/>
                  <a:ea typeface="黑体" panose="02010609060101010101" pitchFamily="2" charset="-122"/>
                </a:rPr>
                <a:t>2(g)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+ 3H</a:t>
              </a:r>
              <a:r>
                <a:rPr lang="en-US" altLang="zh-CN" sz="2800" b="1" baseline="-30000">
                  <a:latin typeface="Times New Roman" panose="02020603050405020304" pitchFamily="18" charset="0"/>
                  <a:ea typeface="黑体" panose="02010609060101010101" pitchFamily="2" charset="-122"/>
                </a:rPr>
                <a:t>2(g)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=== 2NH</a:t>
              </a:r>
              <a:r>
                <a:rPr lang="en-US" altLang="zh-CN" sz="2800" b="1" baseline="-30000">
                  <a:latin typeface="Times New Roman" panose="02020603050405020304" pitchFamily="18" charset="0"/>
                  <a:ea typeface="黑体" panose="02010609060101010101" pitchFamily="2" charset="-122"/>
                </a:rPr>
                <a:t>3(g)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,  298K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时，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15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                                   ，则该反应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hangingPunct="0">
                <a:lnSpc>
                  <a:spcPct val="150000"/>
                </a:lnSpc>
                <a:spcBef>
                  <a:spcPct val="50000"/>
                </a:spcBef>
                <a:buClr>
                  <a:srgbClr val="000000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的 值为（    ）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kJ·mol</a:t>
              </a:r>
              <a:r>
                <a:rPr lang="en-US" altLang="zh-CN" sz="28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-1</a:t>
              </a:r>
              <a:endPara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58375" name="矩形 58374"/>
          <p:cNvSpPr/>
          <p:nvPr/>
        </p:nvSpPr>
        <p:spPr>
          <a:xfrm>
            <a:off x="8975725" y="476250"/>
            <a:ext cx="900113" cy="5791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buClr>
                <a:srgbClr val="000000"/>
              </a:buClr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endParaRPr lang="en-US" altLang="zh-CN" sz="32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8376" name="矩形 58375"/>
          <p:cNvSpPr/>
          <p:nvPr/>
        </p:nvSpPr>
        <p:spPr>
          <a:xfrm>
            <a:off x="4224338" y="5013325"/>
            <a:ext cx="900112" cy="518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8377" name="矩形 58376"/>
          <p:cNvSpPr/>
          <p:nvPr/>
        </p:nvSpPr>
        <p:spPr>
          <a:xfrm>
            <a:off x="2927350" y="5876925"/>
            <a:ext cx="6913563" cy="518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 indent="288925" algn="just" eaLnBrk="0" hangingPunct="0"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a. -87.2      b. -92.2      c. -82.2      d. -4.9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5" grpId="0"/>
      <p:bldP spid="58376" grpId="0"/>
      <p:bldP spid="5837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矩形 31745" descr="Rectangle: Click to edit Master text styles&#13;&#10;Second level&#13;&#10;Third level&#13;&#10;Fourth level&#13;&#10;Fifth level"/>
          <p:cNvSpPr/>
          <p:nvPr/>
        </p:nvSpPr>
        <p:spPr>
          <a:xfrm>
            <a:off x="2114550" y="304800"/>
            <a:ext cx="809625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lnSpc>
                <a:spcPct val="1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、某体系向环境放热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2000J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，并对环境做功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800J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，则该体系的热力学能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内能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变化为（     ）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A. +2800J            B.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－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2800J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C. +1200J            D.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－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1200J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1747" name="矩形 31746"/>
          <p:cNvSpPr/>
          <p:nvPr/>
        </p:nvSpPr>
        <p:spPr>
          <a:xfrm>
            <a:off x="5715000" y="38544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矩形 32769"/>
          <p:cNvSpPr/>
          <p:nvPr/>
        </p:nvSpPr>
        <p:spPr>
          <a:xfrm>
            <a:off x="2057400" y="685800"/>
            <a:ext cx="8153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、下列反应中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与产物的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f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相同的是（    ）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A. 2H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(g)+O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2H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O (l)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B. NO(g)+1/2O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NO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C. C(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金刚石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 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C(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石墨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D. 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(g)+1/2O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O (g)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2771" name="矩形 32770"/>
          <p:cNvSpPr/>
          <p:nvPr/>
        </p:nvSpPr>
        <p:spPr>
          <a:xfrm>
            <a:off x="2327275" y="47244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矩形 35841" descr="Rectangle: Click to edit Master text styles&#13;&#10;Second level&#13;&#10;Third level&#13;&#10;Fourth level&#13;&#10;Fifth level"/>
          <p:cNvSpPr/>
          <p:nvPr/>
        </p:nvSpPr>
        <p:spPr>
          <a:xfrm>
            <a:off x="2135188" y="333375"/>
            <a:ext cx="8172450" cy="6248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、由下列数据确定压力为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101.3KPa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时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液态汞的沸点是（     ）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提示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相变时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=0)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物质                     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Hg(l)        Hg(g)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3000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f</a:t>
            </a:r>
            <a:r>
              <a:rPr lang="en-US" altLang="zh-CN" sz="3600" b="1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/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kJ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-1           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0              61.32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en-US" altLang="zh-CN" sz="3600" b="1" baseline="-25000" err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en-US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/J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-1.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-1                 </a:t>
            </a:r>
            <a:r>
              <a:rPr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76.02        174.8</a:t>
            </a:r>
            <a:endParaRPr lang="en-US" altLang="zh-CN" sz="3600" b="1">
              <a:solidFill>
                <a:srgbClr val="0000FF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A. 298K               B. 351K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C. 273K               D. 621K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5843" name="矩形 35842"/>
          <p:cNvSpPr/>
          <p:nvPr/>
        </p:nvSpPr>
        <p:spPr>
          <a:xfrm>
            <a:off x="5908993" y="59118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algn="just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35844" name="标题 3584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lvl="0"/>
            <a:r>
              <a:rPr lang="en-US" altLang="zh-CN" dirty="0"/>
              <a:t>	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1475" name="文本框 361474"/>
          <p:cNvSpPr txBox="1"/>
          <p:nvPr/>
        </p:nvSpPr>
        <p:spPr>
          <a:xfrm>
            <a:off x="2057400" y="228600"/>
            <a:ext cx="8153400" cy="129794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lvl="0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求反应</a:t>
            </a:r>
            <a:r>
              <a:rPr lang="zh-CN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C(s)＋1/2 O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 CO(g)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的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反应热</a:t>
            </a: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en-US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61478" name="矩形 361477"/>
          <p:cNvSpPr/>
          <p:nvPr/>
        </p:nvSpPr>
        <p:spPr>
          <a:xfrm>
            <a:off x="1752600" y="1676400"/>
            <a:ext cx="8915400" cy="25914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已知：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C</a:t>
            </a:r>
            <a:r>
              <a:rPr lang="zh-CN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(s)  ＋</a:t>
            </a:r>
            <a:r>
              <a:rPr lang="zh-CN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O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  CO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(g) 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Monotype Sorts" pitchFamily="2" charset="2"/>
              </a:rPr>
              <a:t>(1)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 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(1)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=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- 393.5 kJ·mol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-1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zh-CN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CO(g</a:t>
            </a:r>
            <a:r>
              <a:rPr lang="zh-CN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 ＋1/2O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 CO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(g) 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Monotype Sorts" pitchFamily="2" charset="2"/>
              </a:rPr>
              <a:t>(2)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                         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en-US" sz="3600" b="1" i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en-US" sz="3600" b="1" i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(2)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=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- 283.0 kJ·mol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-1</a:t>
            </a:r>
            <a:endParaRPr lang="en-US" altLang="en-US" sz="3600" b="1" baseline="3000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361479" name="矩形 361478"/>
          <p:cNvSpPr/>
          <p:nvPr/>
        </p:nvSpPr>
        <p:spPr>
          <a:xfrm>
            <a:off x="1752600" y="4343400"/>
            <a:ext cx="8763000" cy="2026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解：</a:t>
            </a:r>
            <a:r>
              <a:rPr lang="zh-CN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Monotype Sorts" pitchFamily="2" charset="2"/>
              </a:rPr>
              <a:t>(1) –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Monotype Sorts" pitchFamily="2" charset="2"/>
              </a:rPr>
              <a:t>(2)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sym typeface="Monotype Sorts" pitchFamily="2" charset="2"/>
              </a:rPr>
              <a:t>得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Monotype Sorts" pitchFamily="2" charset="2"/>
              </a:rPr>
              <a:t>：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  <a:sym typeface="Monotype Sorts" pitchFamily="2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zh-CN" altLang="en-US" sz="3600" b="1">
                <a:latin typeface="Times New Roman" panose="02020603050405020304" pitchFamily="18" charset="0"/>
                <a:ea typeface="华文新魏" pitchFamily="2" charset="-122"/>
                <a:sym typeface="Monotype Sorts" pitchFamily="2" charset="2"/>
              </a:rPr>
              <a:t>                </a:t>
            </a:r>
            <a:r>
              <a:rPr lang="zh-CN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C(s)＋1/2 O</a:t>
            </a:r>
            <a:r>
              <a:rPr lang="zh-CN" altLang="zh-CN" sz="3600" b="1" baseline="-250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 CO(g)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  <a:buClr>
                <a:schemeClr val="tx2"/>
              </a:buClr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en-US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baseline="-25000" dirty="0" err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3547F5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＝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en-US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1</a:t>
            </a:r>
            <a:r>
              <a:rPr lang="en-US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 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en-US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H</a:t>
            </a:r>
            <a:r>
              <a:rPr lang="en-US" altLang="en-US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en-US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 </a:t>
            </a:r>
            <a:r>
              <a:rPr lang="en-US" altLang="en-US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2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=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-110.5 kJ·mol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-1</a:t>
            </a:r>
            <a:r>
              <a:rPr lang="en-US" altLang="en-US" sz="3200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en-US" sz="3200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37889"/>
          <p:cNvSpPr txBox="1"/>
          <p:nvPr/>
        </p:nvSpPr>
        <p:spPr>
          <a:xfrm>
            <a:off x="1992313" y="2276475"/>
            <a:ext cx="8458200" cy="400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8.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已知一定条件下反应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CO(NH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(s)+3/2O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(g)=CO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(g)+N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(g)+2H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O(l)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V,m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-633.3kJ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则下面反应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2CO(NH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)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(s)+3O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(g)=2CO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(g)+2N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(g)+4H</a:t>
            </a:r>
            <a:r>
              <a:rPr lang="en-US" altLang="zh-CN" sz="32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O(l)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V,m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为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)  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7891" name="矩形 37890"/>
          <p:cNvSpPr/>
          <p:nvPr/>
        </p:nvSpPr>
        <p:spPr>
          <a:xfrm>
            <a:off x="4583113" y="5734050"/>
            <a:ext cx="313372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-1266.6kJ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7892" name="矩形 37891"/>
          <p:cNvSpPr/>
          <p:nvPr/>
        </p:nvSpPr>
        <p:spPr>
          <a:xfrm>
            <a:off x="1774825" y="188913"/>
            <a:ext cx="8893175" cy="190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33400" lvl="0" indent="-533400" algn="just">
              <a:lnSpc>
                <a:spcPct val="150000"/>
              </a:lnSpc>
              <a:buNone/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7. 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将浓硫酸溶于水中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该过程的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ΔG </a:t>
            </a:r>
            <a:r>
              <a:rPr lang="en-US" altLang="zh-CN" sz="3600" b="1" u="sng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0, ΔS   </a:t>
            </a:r>
            <a:r>
              <a:rPr lang="en-US" altLang="zh-CN" sz="3600" b="1" u="sng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0, ΔH </a:t>
            </a:r>
            <a:r>
              <a:rPr lang="en-US" altLang="zh-CN" sz="3600" b="1" u="sng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0</a:t>
            </a:r>
            <a:r>
              <a:rPr lang="zh-CN" altLang="en-US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7893" name="矩形 37892"/>
          <p:cNvSpPr/>
          <p:nvPr/>
        </p:nvSpPr>
        <p:spPr>
          <a:xfrm>
            <a:off x="2983548" y="1239838"/>
            <a:ext cx="556895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&gt;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7894" name="矩形 37893"/>
          <p:cNvSpPr/>
          <p:nvPr/>
        </p:nvSpPr>
        <p:spPr>
          <a:xfrm>
            <a:off x="4884103" y="1187768"/>
            <a:ext cx="556895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&lt;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7895" name="矩形 37894"/>
          <p:cNvSpPr/>
          <p:nvPr/>
        </p:nvSpPr>
        <p:spPr>
          <a:xfrm>
            <a:off x="9009380" y="352743"/>
            <a:ext cx="415925" cy="6419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&lt;</a:t>
            </a:r>
            <a:endParaRPr lang="en-US" altLang="zh-CN" sz="3600" b="1">
              <a:solidFill>
                <a:srgbClr val="FF3300"/>
              </a:solidFill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3" grpId="0"/>
      <p:bldP spid="37894" grpId="0"/>
      <p:bldP spid="3789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文本框 60417"/>
          <p:cNvSpPr txBox="1"/>
          <p:nvPr/>
        </p:nvSpPr>
        <p:spPr>
          <a:xfrm>
            <a:off x="2057400" y="838200"/>
            <a:ext cx="8229600" cy="2042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9.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298K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1/2N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(g)+3/2H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(g)=NH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(g)</a:t>
            </a:r>
            <a:endParaRPr lang="en-US" altLang="zh-CN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Δ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= -46.2 kJ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3200" b="1" err="1">
                <a:latin typeface="Times New Roman" panose="02020603050405020304" pitchFamily="18" charset="0"/>
                <a:ea typeface="楷体_GB2312" pitchFamily="49" charset="-122"/>
              </a:rPr>
              <a:t>, Δ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 b="1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θ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= -99.2</a:t>
            </a:r>
            <a:endParaRPr lang="en-US" altLang="zh-CN" sz="3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mol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.K</a:t>
            </a:r>
            <a:r>
              <a:rPr lang="en-US" altLang="zh-CN" sz="3200" b="1" baseline="3000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zh-CN" altLang="en-US" sz="32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lang="en-US" altLang="zh-CN" sz="32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32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3200" b="1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 =______ </a:t>
            </a:r>
            <a:r>
              <a:rPr lang="en-US" altLang="zh-CN" sz="3200" b="1">
                <a:latin typeface="Times New Roman" panose="02020603050405020304" pitchFamily="18" charset="0"/>
                <a:ea typeface="仿宋_GB2312" pitchFamily="49" charset="-122"/>
              </a:rPr>
              <a:t>kJ</a:t>
            </a:r>
            <a:r>
              <a:rPr lang="en-US" altLang="zh-CN" sz="3200" b="1" baseline="30000">
                <a:latin typeface="Times New Roman" panose="02020603050405020304" pitchFamily="18" charset="0"/>
                <a:ea typeface="仿宋_GB2312" pitchFamily="49" charset="-122"/>
              </a:rPr>
              <a:t>.</a:t>
            </a:r>
            <a:r>
              <a:rPr lang="en-US" altLang="zh-CN" sz="3200" b="1">
                <a:latin typeface="Times New Roman" panose="02020603050405020304" pitchFamily="18" charset="0"/>
                <a:ea typeface="仿宋_GB2312" pitchFamily="49" charset="-122"/>
              </a:rPr>
              <a:t>mol-1,</a:t>
            </a:r>
            <a:endParaRPr lang="en-US" altLang="zh-CN" sz="3200" b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0419" name="文本框 60418"/>
          <p:cNvSpPr txBox="1"/>
          <p:nvPr/>
        </p:nvSpPr>
        <p:spPr>
          <a:xfrm>
            <a:off x="2133600" y="3352800"/>
            <a:ext cx="8534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</a:rPr>
              <a:t>10. </a:t>
            </a: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lang="en-US" altLang="zh-CN" sz="3200" b="1" dirty="0">
                <a:latin typeface="Times New Roman" panose="02020603050405020304" pitchFamily="18" charset="0"/>
                <a:ea typeface="仿宋_GB2312" pitchFamily="49" charset="-122"/>
              </a:rPr>
              <a:t>T &gt;___    K</a:t>
            </a:r>
            <a:r>
              <a:rPr lang="zh-CN" altLang="en-US" sz="3200" b="1" dirty="0">
                <a:latin typeface="Times New Roman" panose="02020603050405020304" pitchFamily="18" charset="0"/>
                <a:ea typeface="仿宋_GB2312" pitchFamily="49" charset="-122"/>
              </a:rPr>
              <a:t>时，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该反应在标准状态下自发地向逆反应方向进行。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20" name="文本框 60419"/>
          <p:cNvSpPr txBox="1"/>
          <p:nvPr/>
        </p:nvSpPr>
        <p:spPr>
          <a:xfrm>
            <a:off x="2895600" y="5334000"/>
            <a:ext cx="66452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endParaRPr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21" name="矩形 60420"/>
          <p:cNvSpPr/>
          <p:nvPr/>
        </p:nvSpPr>
        <p:spPr>
          <a:xfrm>
            <a:off x="2514600" y="4572000"/>
            <a:ext cx="8153400" cy="1310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altLang="zh-CN" sz="32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altLang="zh-CN" sz="3200" b="1" baseline="-2500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3200" b="1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 = -46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.2 -298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×(-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99.2)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×10</a:t>
            </a:r>
            <a:r>
              <a:rPr lang="en-US" altLang="zh-CN" sz="3200" b="1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-3</a:t>
            </a:r>
            <a:endParaRPr lang="en-US" altLang="zh-CN" sz="3200" b="1" baseline="300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文本框 60421"/>
          <p:cNvSpPr txBox="1"/>
          <p:nvPr/>
        </p:nvSpPr>
        <p:spPr>
          <a:xfrm>
            <a:off x="6167438" y="2205038"/>
            <a:ext cx="12350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-16.6</a:t>
            </a:r>
            <a:endParaRPr lang="en-US" altLang="zh-CN" sz="3200" b="1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423" name="文本框 60422"/>
          <p:cNvSpPr txBox="1"/>
          <p:nvPr/>
        </p:nvSpPr>
        <p:spPr>
          <a:xfrm>
            <a:off x="2667000" y="5257800"/>
            <a:ext cx="7316788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T &gt; (-46.2 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×10</a:t>
            </a:r>
            <a:r>
              <a:rPr lang="en-US" altLang="zh-CN" sz="3200" b="1" baseline="3000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Times New Roman" panose="02020603050405020304" pitchFamily="18" charset="0"/>
              </a:rPr>
              <a:t>/ (-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99.2)=465.7K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4" name="矩形 60423"/>
          <p:cNvSpPr/>
          <p:nvPr/>
        </p:nvSpPr>
        <p:spPr>
          <a:xfrm>
            <a:off x="3719513" y="3213100"/>
            <a:ext cx="1097280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465.7</a:t>
            </a:r>
            <a:endParaRPr lang="en-US" altLang="zh-CN" sz="32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2" grpId="0"/>
      <p:bldP spid="60423" grpId="0"/>
      <p:bldP spid="604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对象 39937"/>
          <p:cNvGraphicFramePr/>
          <p:nvPr/>
        </p:nvGraphicFramePr>
        <p:xfrm>
          <a:off x="3035300" y="1371600"/>
          <a:ext cx="612298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984500" imgH="927100" progId="Equation.3">
                  <p:embed/>
                </p:oleObj>
              </mc:Choice>
              <mc:Fallback>
                <p:oleObj name="" r:id="rId1" imgW="2984500" imgH="927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5300" y="1371600"/>
                        <a:ext cx="6122988" cy="190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对象 39938"/>
          <p:cNvGraphicFramePr/>
          <p:nvPr/>
        </p:nvGraphicFramePr>
        <p:xfrm>
          <a:off x="2371725" y="3232150"/>
          <a:ext cx="72961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3580130" imgH="482600" progId="Equation.3">
                  <p:embed/>
                </p:oleObj>
              </mc:Choice>
              <mc:Fallback>
                <p:oleObj name="" r:id="rId3" imgW="3580130" imgH="482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1725" y="3232150"/>
                        <a:ext cx="729615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对象 39939"/>
          <p:cNvGraphicFramePr/>
          <p:nvPr/>
        </p:nvGraphicFramePr>
        <p:xfrm>
          <a:off x="2286000" y="4267200"/>
          <a:ext cx="4495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018665" imgH="342900" progId="Equation.3">
                  <p:embed/>
                </p:oleObj>
              </mc:Choice>
              <mc:Fallback>
                <p:oleObj name="" r:id="rId5" imgW="2018665" imgH="342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267200"/>
                        <a:ext cx="4495800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39940"/>
          <p:cNvGraphicFramePr/>
          <p:nvPr/>
        </p:nvGraphicFramePr>
        <p:xfrm>
          <a:off x="3200400" y="4800600"/>
          <a:ext cx="67675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2881630" imgH="444500" progId="Equation.3">
                  <p:embed/>
                </p:oleObj>
              </mc:Choice>
              <mc:Fallback>
                <p:oleObj name="" r:id="rId7" imgW="2881630" imgH="4445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4800600"/>
                        <a:ext cx="6767513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矩形 39941"/>
          <p:cNvSpPr/>
          <p:nvPr/>
        </p:nvSpPr>
        <p:spPr>
          <a:xfrm>
            <a:off x="4038600" y="228600"/>
            <a:ext cx="39624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Chap.2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习题解答 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9943" name="文本框 39942"/>
          <p:cNvSpPr txBox="1"/>
          <p:nvPr/>
        </p:nvSpPr>
        <p:spPr>
          <a:xfrm>
            <a:off x="2095500" y="838200"/>
            <a:ext cx="1828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aphicFrame>
        <p:nvGraphicFramePr>
          <p:cNvPr id="39944" name="对象 39943"/>
          <p:cNvGraphicFramePr/>
          <p:nvPr/>
        </p:nvGraphicFramePr>
        <p:xfrm>
          <a:off x="6032500" y="330835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127000" imgH="240665" progId="Equation.3">
                  <p:embed/>
                </p:oleObj>
              </mc:Choice>
              <mc:Fallback>
                <p:oleObj name="" r:id="rId9" imgW="127000" imgH="2406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0" y="3308350"/>
                        <a:ext cx="127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文本框 39944"/>
          <p:cNvSpPr txBox="1"/>
          <p:nvPr/>
        </p:nvSpPr>
        <p:spPr>
          <a:xfrm>
            <a:off x="2819400" y="5791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endParaRPr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46" name="对象 39945"/>
          <p:cNvGraphicFramePr/>
          <p:nvPr/>
        </p:nvGraphicFramePr>
        <p:xfrm>
          <a:off x="3352800" y="5845175"/>
          <a:ext cx="3733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1534795" imgH="215900" progId="Equation.3">
                  <p:embed/>
                </p:oleObj>
              </mc:Choice>
              <mc:Fallback>
                <p:oleObj name="" r:id="rId11" imgW="1534795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2800" y="5845175"/>
                        <a:ext cx="373380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矩形 40961"/>
          <p:cNvSpPr/>
          <p:nvPr/>
        </p:nvSpPr>
        <p:spPr>
          <a:xfrm>
            <a:off x="1981200" y="795338"/>
            <a:ext cx="654748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HgO(S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)=Hg(l)+1/2O</a:t>
            </a:r>
            <a:r>
              <a:rPr lang="en-US" altLang="zh-CN" sz="36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(g)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矩形 40962"/>
          <p:cNvSpPr/>
          <p:nvPr/>
        </p:nvSpPr>
        <p:spPr>
          <a:xfrm>
            <a:off x="7200900" y="2863850"/>
            <a:ext cx="32385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=90.93KJ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4" name="对象 40963"/>
          <p:cNvGraphicFramePr/>
          <p:nvPr/>
        </p:nvGraphicFramePr>
        <p:xfrm>
          <a:off x="2895600" y="1693863"/>
          <a:ext cx="50530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1693863"/>
                        <a:ext cx="5053013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40964"/>
          <p:cNvGraphicFramePr/>
          <p:nvPr/>
        </p:nvGraphicFramePr>
        <p:xfrm>
          <a:off x="1981200" y="2667000"/>
          <a:ext cx="53832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526030" imgH="495300" progId="Equation.3">
                  <p:embed/>
                </p:oleObj>
              </mc:Choice>
              <mc:Fallback>
                <p:oleObj name="" r:id="rId3" imgW="2526030" imgH="495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667000"/>
                        <a:ext cx="5383213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对象 40965"/>
          <p:cNvGraphicFramePr/>
          <p:nvPr/>
        </p:nvGraphicFramePr>
        <p:xfrm>
          <a:off x="1981200" y="3886200"/>
          <a:ext cx="42941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2018665" imgH="342900" progId="Equation.3">
                  <p:embed/>
                </p:oleObj>
              </mc:Choice>
              <mc:Fallback>
                <p:oleObj name="" r:id="rId5" imgW="2018665" imgH="342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3886200"/>
                        <a:ext cx="4294188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40966"/>
          <p:cNvGraphicFramePr/>
          <p:nvPr/>
        </p:nvGraphicFramePr>
        <p:xfrm>
          <a:off x="2895600" y="4572000"/>
          <a:ext cx="47577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233930" imgH="444500" progId="Equation.3">
                  <p:embed/>
                </p:oleObj>
              </mc:Choice>
              <mc:Fallback>
                <p:oleObj name="" r:id="rId7" imgW="2233930" imgH="444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4572000"/>
                        <a:ext cx="4757738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矩形 40967"/>
          <p:cNvSpPr/>
          <p:nvPr/>
        </p:nvSpPr>
        <p:spPr>
          <a:xfrm>
            <a:off x="7505700" y="4724400"/>
            <a:ext cx="32385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=89.69KJ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9" name="对象 40968"/>
          <p:cNvGraphicFramePr/>
          <p:nvPr/>
        </p:nvGraphicFramePr>
        <p:xfrm>
          <a:off x="2057400" y="5500688"/>
          <a:ext cx="62912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946400" imgH="457200" progId="Equation.3">
                  <p:embed/>
                </p:oleObj>
              </mc:Choice>
              <mc:Fallback>
                <p:oleObj name="" r:id="rId9" imgW="2946400" imgH="457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5500688"/>
                        <a:ext cx="6291263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矩形 40969"/>
          <p:cNvSpPr/>
          <p:nvPr/>
        </p:nvSpPr>
        <p:spPr>
          <a:xfrm>
            <a:off x="8210550" y="5691188"/>
            <a:ext cx="230505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40KJ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文本框 41985"/>
          <p:cNvSpPr txBox="1"/>
          <p:nvPr/>
        </p:nvSpPr>
        <p:spPr>
          <a:xfrm>
            <a:off x="2057400" y="363538"/>
            <a:ext cx="8153400" cy="1468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8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(4)=[② + 2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③ – 3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①]/6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=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16.69KJ·mol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987" name="矩形 41986"/>
          <p:cNvSpPr/>
          <p:nvPr/>
        </p:nvSpPr>
        <p:spPr>
          <a:xfrm>
            <a:off x="2254250" y="1873250"/>
            <a:ext cx="17887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9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、解：</a:t>
            </a:r>
            <a:endParaRPr lang="zh-CN" altLang="en-US" sz="3600" b="1" dirty="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1988" name="矩形 41987"/>
          <p:cNvSpPr/>
          <p:nvPr/>
        </p:nvSpPr>
        <p:spPr>
          <a:xfrm>
            <a:off x="2286000" y="2849563"/>
            <a:ext cx="673671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4NH</a:t>
            </a:r>
            <a:r>
              <a:rPr lang="en-US" altLang="zh-CN" sz="32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(g)+5O</a:t>
            </a:r>
            <a:r>
              <a:rPr lang="en-US" altLang="zh-CN" sz="32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(g)=4NO(g)+6H</a:t>
            </a:r>
            <a:r>
              <a:rPr lang="en-US" altLang="zh-CN" sz="32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O(l)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989" name="矩形 41988"/>
          <p:cNvSpPr/>
          <p:nvPr/>
        </p:nvSpPr>
        <p:spPr>
          <a:xfrm>
            <a:off x="3657600" y="4768850"/>
            <a:ext cx="6553200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=4×90.25+6×(-285.84)-4×(-46.11)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0" name="矩形 41989"/>
          <p:cNvSpPr/>
          <p:nvPr/>
        </p:nvSpPr>
        <p:spPr>
          <a:xfrm>
            <a:off x="3657600" y="5530850"/>
            <a:ext cx="4114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-1169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60KJ. 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91" name="对象 41990"/>
          <p:cNvGraphicFramePr/>
          <p:nvPr/>
        </p:nvGraphicFramePr>
        <p:xfrm>
          <a:off x="2743200" y="3900488"/>
          <a:ext cx="36020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637665" imgH="342900" progId="Equation.3">
                  <p:embed/>
                </p:oleObj>
              </mc:Choice>
              <mc:Fallback>
                <p:oleObj name="" r:id="rId1" imgW="1637665" imgH="3429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3900488"/>
                        <a:ext cx="3602038" cy="754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文本框 43009"/>
          <p:cNvSpPr txBox="1"/>
          <p:nvPr/>
        </p:nvSpPr>
        <p:spPr>
          <a:xfrm>
            <a:off x="1676400" y="609600"/>
            <a:ext cx="1806575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10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: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3011" name="矩形 43010"/>
          <p:cNvSpPr/>
          <p:nvPr/>
        </p:nvSpPr>
        <p:spPr>
          <a:xfrm>
            <a:off x="1676400" y="1371600"/>
            <a:ext cx="8689975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24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C00H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+H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C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(l)</a:t>
            </a:r>
            <a:r>
              <a:rPr lang="en-US" altLang="zh-CN" sz="2800" b="1" baseline="-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HCOOH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2" name="对象 43011"/>
          <p:cNvGraphicFramePr/>
          <p:nvPr/>
        </p:nvGraphicFramePr>
        <p:xfrm>
          <a:off x="1752600" y="2209800"/>
          <a:ext cx="38242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739265" imgH="342900" progId="Equation.3">
                  <p:embed/>
                </p:oleObj>
              </mc:Choice>
              <mc:Fallback>
                <p:oleObj name="" r:id="rId1" imgW="1739265" imgH="3429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209800"/>
                        <a:ext cx="3824288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矩形 43012"/>
          <p:cNvSpPr/>
          <p:nvPr/>
        </p:nvSpPr>
        <p:spPr>
          <a:xfrm>
            <a:off x="2678113" y="2924175"/>
            <a:ext cx="7919085" cy="5791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=[(-3226.87)+(-285.84)]-[(3267.54)+(-254.64)]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4" name="矩形 43013"/>
          <p:cNvSpPr/>
          <p:nvPr/>
        </p:nvSpPr>
        <p:spPr>
          <a:xfrm>
            <a:off x="2682875" y="3636963"/>
            <a:ext cx="32435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=9.47(kJ.mol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文本框 44033"/>
          <p:cNvSpPr txBox="1"/>
          <p:nvPr/>
        </p:nvSpPr>
        <p:spPr>
          <a:xfrm>
            <a:off x="2133600" y="441325"/>
            <a:ext cx="4033838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12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、解</a:t>
            </a:r>
            <a:r>
              <a:rPr lang="zh-CN" altLang="en-US" sz="3600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：</a:t>
            </a:r>
            <a:endParaRPr lang="zh-CN" altLang="en-US" sz="360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035" name="矩形 44034"/>
          <p:cNvSpPr/>
          <p:nvPr/>
        </p:nvSpPr>
        <p:spPr>
          <a:xfrm>
            <a:off x="1981200" y="1219200"/>
            <a:ext cx="8305800" cy="3276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274.68 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173.6 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–T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6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=222.95kJ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&gt;0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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反应不能自发进行</a:t>
            </a:r>
            <a:endParaRPr lang="zh-CN" altLang="en-US" sz="3600" b="1">
              <a:solidFill>
                <a:srgbClr val="FF3300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44036" name="文本框 44035"/>
          <p:cNvSpPr txBox="1"/>
          <p:nvPr/>
        </p:nvSpPr>
        <p:spPr>
          <a:xfrm>
            <a:off x="1676400" y="4495800"/>
            <a:ext cx="8763000" cy="6305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5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若</a:t>
            </a:r>
            <a:r>
              <a:rPr lang="en-US" altLang="zh-CN" sz="3500" b="1" dirty="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5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5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35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5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=</a:t>
            </a:r>
            <a:r>
              <a:rPr lang="en-US" altLang="zh-CN" sz="35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5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35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5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–T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5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3500" b="1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500" b="1" baseline="-25000" err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500" b="1" baseline="30000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3500" b="1">
                <a:solidFill>
                  <a:srgbClr val="00000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0,</a:t>
            </a:r>
            <a:r>
              <a:rPr lang="zh-CN" altLang="en-US" sz="3500" b="1" dirty="0">
                <a:solidFill>
                  <a:srgbClr val="000002"/>
                </a:solidFill>
                <a:latin typeface="华文新魏" pitchFamily="2" charset="-122"/>
                <a:ea typeface="华文新魏" pitchFamily="2" charset="-122"/>
                <a:sym typeface="Symbol" panose="05050102010706020507" pitchFamily="18" charset="2"/>
              </a:rPr>
              <a:t>则反应可自发 </a:t>
            </a:r>
            <a:endParaRPr lang="zh-CN" altLang="en-US" sz="3500" b="1">
              <a:solidFill>
                <a:srgbClr val="000002"/>
              </a:solidFill>
              <a:latin typeface="华文新魏" pitchFamily="2" charset="-122"/>
              <a:ea typeface="华文新魏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4037" name="对象 44036"/>
          <p:cNvGraphicFramePr/>
          <p:nvPr/>
        </p:nvGraphicFramePr>
        <p:xfrm>
          <a:off x="3952875" y="5334000"/>
          <a:ext cx="35909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435100" imgH="508000" progId="Equation.3">
                  <p:embed/>
                </p:oleObj>
              </mc:Choice>
              <mc:Fallback>
                <p:oleObj name="" r:id="rId1" imgW="1435100" imgH="508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75" y="5334000"/>
                        <a:ext cx="3590925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3394" name="标题 443393"/>
          <p:cNvSpPr>
            <a:spLocks noGrp="1"/>
          </p:cNvSpPr>
          <p:nvPr>
            <p:ph type="title"/>
          </p:nvPr>
        </p:nvSpPr>
        <p:spPr>
          <a:xfrm>
            <a:off x="2286000" y="381000"/>
            <a:ext cx="7772400" cy="1143000"/>
          </a:xfrm>
        </p:spPr>
        <p:txBody>
          <a:bodyPr anchor="b"/>
          <a:p>
            <a:r>
              <a:rPr lang="zh-CN" altLang="en-US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1moLFe</a:t>
            </a:r>
            <a:r>
              <a:rPr lang="zh-CN" alt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与稀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HCl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分别在密闭容器和开口容器中反应，哪一个放热多？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3395" name="文本占位符 44339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1905000" y="1676400"/>
            <a:ext cx="8763000" cy="685800"/>
          </a:xfrm>
        </p:spPr>
        <p:txBody>
          <a:bodyPr>
            <a:normAutofit fontScale="50000"/>
          </a:bodyPr>
          <a:p>
            <a:pPr>
              <a:lnSpc>
                <a:spcPct val="110000"/>
              </a:lnSpc>
              <a:buNone/>
            </a:pPr>
            <a:r>
              <a:rPr lang="en-US" altLang="zh-CN" sz="2400" b="1" dirty="0"/>
              <a:t> </a:t>
            </a:r>
            <a:r>
              <a:rPr lang="zh-CN" altLang="en-US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解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Fe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+2HCl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l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FeCl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aq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+H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（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g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）</a:t>
            </a:r>
            <a:r>
              <a:rPr lang="zh-CN" altLang="en-US" sz="2800" b="1"/>
              <a:t>                                                           </a:t>
            </a:r>
            <a:endParaRPr lang="zh-CN" altLang="en-US" sz="2800" b="1"/>
          </a:p>
          <a:p>
            <a:pPr>
              <a:lnSpc>
                <a:spcPct val="90000"/>
              </a:lnSpc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          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443396" name="对象 443395"/>
          <p:cNvGraphicFramePr/>
          <p:nvPr/>
        </p:nvGraphicFramePr>
        <p:xfrm>
          <a:off x="4918075" y="3429000"/>
          <a:ext cx="4225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1828165" imgH="342900" progId="Equation.3">
                  <p:embed/>
                </p:oleObj>
              </mc:Choice>
              <mc:Fallback>
                <p:oleObj name="" r:id="rId1" imgW="1828165" imgH="342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8075" y="3429000"/>
                        <a:ext cx="4225925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7" name="文本框 443396"/>
          <p:cNvSpPr txBox="1"/>
          <p:nvPr/>
        </p:nvSpPr>
        <p:spPr>
          <a:xfrm>
            <a:off x="2743200" y="3429000"/>
            <a:ext cx="2057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开口容器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endParaRPr lang="zh-CN" altLang="en-US" sz="32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43398" name="文本框 443397"/>
          <p:cNvSpPr txBox="1"/>
          <p:nvPr/>
        </p:nvSpPr>
        <p:spPr>
          <a:xfrm>
            <a:off x="2971800" y="5218113"/>
            <a:ext cx="6477000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又</a:t>
            </a:r>
            <a:r>
              <a:rPr lang="en-US" altLang="zh-CN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Q&lt; 0</a:t>
            </a: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，则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| Q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p.m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| &lt; | Q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v.m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| 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则密闭容器反应放热多</a:t>
            </a:r>
            <a:r>
              <a:rPr lang="zh-CN" altLang="en-US" sz="36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。</a:t>
            </a:r>
            <a:endParaRPr lang="zh-CN" altLang="en-US" sz="360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3399" name="文本框 443398"/>
          <p:cNvSpPr txBox="1"/>
          <p:nvPr/>
        </p:nvSpPr>
        <p:spPr>
          <a:xfrm>
            <a:off x="2743200" y="2438400"/>
            <a:ext cx="2057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密闭容器</a:t>
            </a:r>
            <a:endParaRPr lang="zh-CN" altLang="en-US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3400" name="文本框 443399"/>
          <p:cNvSpPr txBox="1"/>
          <p:nvPr/>
        </p:nvSpPr>
        <p:spPr>
          <a:xfrm>
            <a:off x="5105400" y="2438400"/>
            <a:ext cx="2743200" cy="6457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r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U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m</a:t>
            </a:r>
            <a:r>
              <a:rPr lang="en-US" altLang="zh-CN" sz="36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=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v,m</a:t>
            </a:r>
            <a:endParaRPr lang="en-US" altLang="zh-CN" sz="3600" b="1" baseline="-25000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43401" name="文本框 443400"/>
          <p:cNvSpPr txBox="1"/>
          <p:nvPr/>
        </p:nvSpPr>
        <p:spPr>
          <a:xfrm>
            <a:off x="4038600" y="4419600"/>
            <a:ext cx="4724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600" b="1" dirty="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即   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p,m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b="1" baseline="-25000" dirty="0" err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v,m</a:t>
            </a:r>
            <a:r>
              <a:rPr lang="en-US" altLang="zh-CN" sz="36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+  RT</a:t>
            </a:r>
            <a:endParaRPr lang="en-US" altLang="zh-CN" sz="36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/>
      <p:bldP spid="443397" grpId="0"/>
      <p:bldP spid="443398" grpId="0"/>
      <p:bldP spid="443399" grpId="0"/>
      <p:bldP spid="443400" grpId="0"/>
      <p:bldP spid="4434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7315" name="文本占位符 397314" descr="Rectangle: Click to edit Master text styles&#13;&#10;Second level&#13;&#10;Third level&#13;&#10;Fourth level&#13;&#10;Fifth level"/>
          <p:cNvSpPr>
            <a:spLocks noGrp="1"/>
          </p:cNvSpPr>
          <p:nvPr>
            <p:ph type="body" idx="1"/>
          </p:nvPr>
        </p:nvSpPr>
        <p:spPr>
          <a:xfrm>
            <a:off x="2133600" y="76200"/>
            <a:ext cx="8229600" cy="5029200"/>
          </a:xfrm>
        </p:spPr>
        <p:txBody>
          <a:bodyPr/>
          <a:p>
            <a:pPr>
              <a:buNone/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Ag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O(s)+2HCl(g)=2AgCl(s)+H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O(l) 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(1)=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–324.6KJ·mol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n-US" altLang="zh-CN" b="1" baseline="30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2Ag(s)+1/2O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(g)=Ag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O(s)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(2)=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–30.54KJ·mol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n-US" altLang="zh-CN" b="1" baseline="3000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1/2H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(g)+1/2Cl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b="1" dirty="0" err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(g)=HCl(g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(3)=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–92.0KJ·mol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n-US" altLang="zh-CN" b="1" baseline="3000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(g)+1/2O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(g)=H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O(l)</a:t>
            </a:r>
            <a:endParaRPr lang="en-US" altLang="zh-CN" b="1">
              <a:solidFill>
                <a:srgbClr val="00000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itchFamily="2" charset="-122"/>
              </a:rPr>
              <a:t>(4)=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–285.9KJ·mol</a:t>
            </a:r>
            <a:r>
              <a:rPr lang="en-US" altLang="zh-CN" b="1" baseline="3000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-1</a:t>
            </a:r>
            <a:endParaRPr lang="en-US" altLang="zh-CN" b="1" baseline="3000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求：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Ag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(s)+1/2Cl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 err="1">
                <a:solidFill>
                  <a:srgbClr val="000002"/>
                </a:solidFill>
                <a:latin typeface="Times New Roman" panose="02020603050405020304" pitchFamily="18" charset="0"/>
              </a:rPr>
              <a:t>(g)=AgCl(s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</a:rPr>
              <a:t>)    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Δ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(5)=</a:t>
            </a:r>
            <a:r>
              <a:rPr lang="zh-CN" altLang="en-US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？</a:t>
            </a:r>
            <a:endParaRPr lang="zh-CN" altLang="en-US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397317" name="文本框 397316"/>
          <p:cNvSpPr txBox="1"/>
          <p:nvPr/>
        </p:nvSpPr>
        <p:spPr>
          <a:xfrm>
            <a:off x="2438400" y="5334000"/>
            <a:ext cx="7162800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解：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Δ</a:t>
            </a:r>
            <a:r>
              <a:rPr lang="en-US" altLang="zh-CN" sz="32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r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200" b="1" baseline="-25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m</a:t>
            </a:r>
            <a:r>
              <a:rPr lang="en-US" altLang="zh-CN" sz="3200" b="1" baseline="30000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θ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(5)=[①+②+2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③ – ④]/2</a:t>
            </a:r>
            <a:endParaRPr lang="en-US" altLang="zh-CN" sz="3200" b="1">
              <a:solidFill>
                <a:srgbClr val="000002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32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</a:t>
            </a:r>
            <a:r>
              <a:rPr lang="en-US" altLang="zh-CN" sz="3600" b="1">
                <a:solidFill>
                  <a:srgbClr val="000002"/>
                </a:solidFill>
                <a:latin typeface="Times New Roman" panose="02020603050405020304" pitchFamily="18" charset="0"/>
                <a:ea typeface="华文新魏" pitchFamily="2" charset="-122"/>
              </a:rPr>
              <a:t>= 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–126.62KJ·mol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-1</a:t>
            </a:r>
            <a:endParaRPr lang="en-US" altLang="zh-CN" sz="3600" b="1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dirty="0"/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12635</Words>
  <Application>WPS 演示</Application>
  <PresentationFormat>宽屏</PresentationFormat>
  <Paragraphs>935</Paragraphs>
  <Slides>76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78</vt:i4>
      </vt:variant>
      <vt:variant>
        <vt:lpstr>幻灯片标题</vt:lpstr>
      </vt:variant>
      <vt:variant>
        <vt:i4>76</vt:i4>
      </vt:variant>
    </vt:vector>
  </HeadingPairs>
  <TitlesOfParts>
    <vt:vector size="175" baseType="lpstr">
      <vt:lpstr>Arial</vt:lpstr>
      <vt:lpstr>宋体</vt:lpstr>
      <vt:lpstr>Wingdings</vt:lpstr>
      <vt:lpstr>Times New Roman</vt:lpstr>
      <vt:lpstr>华文新魏</vt:lpstr>
      <vt:lpstr>Symbol</vt:lpstr>
      <vt:lpstr>Monotype Sorts</vt:lpstr>
      <vt:lpstr>仿宋_GB2312</vt:lpstr>
      <vt:lpstr>Tahoma</vt:lpstr>
      <vt:lpstr>PMingLiU</vt:lpstr>
      <vt:lpstr>Calibri Light</vt:lpstr>
      <vt:lpstr>Calibri</vt:lpstr>
      <vt:lpstr>微软雅黑</vt:lpstr>
      <vt:lpstr>Wingdings</vt:lpstr>
      <vt:lpstr>仿宋</vt:lpstr>
      <vt:lpstr>MingLiU-ExtB</vt:lpstr>
      <vt:lpstr>楷体_GB2312</vt:lpstr>
      <vt:lpstr>新宋体</vt:lpstr>
      <vt:lpstr>黑体</vt:lpstr>
      <vt:lpstr>Office 主题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PowerPoint.Slide.8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第二单元</vt:lpstr>
      <vt:lpstr>2. 状态与状态函数 (state , state function)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 1moLFe与稀HCl分别在密闭容器和开口容器中反应，哪一个放热多？</vt:lpstr>
      <vt:lpstr>PowerPoint 演示文稿</vt:lpstr>
      <vt:lpstr>PowerPoint 演示文稿</vt:lpstr>
      <vt:lpstr>PowerPoint 演示文稿</vt:lpstr>
      <vt:lpstr>例2  计算     HCOOH(l)=CO(g)+H2O(g)     的ΔrHmθ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三星</dc:creator>
  <cp:lastModifiedBy>三星</cp:lastModifiedBy>
  <cp:revision>4</cp:revision>
  <dcterms:created xsi:type="dcterms:W3CDTF">2016-11-14T12:49:00Z</dcterms:created>
  <dcterms:modified xsi:type="dcterms:W3CDTF">2016-11-14T13:34:51Z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