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第四单元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文本占位符 128001"/>
          <p:cNvSpPr>
            <a:spLocks noGrp="1"/>
          </p:cNvSpPr>
          <p:nvPr>
            <p:ph type="body" idx="1"/>
          </p:nvPr>
        </p:nvSpPr>
        <p:spPr>
          <a:xfrm>
            <a:off x="1905000" y="609600"/>
            <a:ext cx="8382000" cy="5029200"/>
          </a:xfrm>
        </p:spPr>
        <p:txBody>
          <a:bodyPr/>
          <a:p>
            <a:pPr algn="just">
              <a:buNone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下列成套量子数中不能描述电子运动状态的 是（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-1/2    B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+1/2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C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0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+1/2   D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-3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-1/2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4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．下列分子中偶极矩不等于零的是（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BBr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B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 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C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CF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D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HgCl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28003" name="矩形 128002"/>
          <p:cNvSpPr/>
          <p:nvPr/>
        </p:nvSpPr>
        <p:spPr>
          <a:xfrm>
            <a:off x="5908675" y="44958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128004" name="矩形 128003"/>
          <p:cNvSpPr/>
          <p:nvPr/>
        </p:nvSpPr>
        <p:spPr>
          <a:xfrm>
            <a:off x="1981200" y="25908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/>
      <p:bldP spid="12800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6" name="矩形 129025"/>
          <p:cNvSpPr/>
          <p:nvPr/>
        </p:nvSpPr>
        <p:spPr>
          <a:xfrm>
            <a:off x="1905000" y="457200"/>
            <a:ext cx="8458200" cy="49415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下列物质中分子间只存在色散力的是（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B</a:t>
            </a:r>
            <a:r>
              <a:rPr lang="zh-CN" altLang="en-US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HBr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C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CCl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D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S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6.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下列物质中存在分子内氢键的是（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OH       B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C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BO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D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HNO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29027" name="矩形 129026"/>
          <p:cNvSpPr/>
          <p:nvPr/>
        </p:nvSpPr>
        <p:spPr>
          <a:xfrm>
            <a:off x="6137275" y="17526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129028" name="矩形 129027"/>
          <p:cNvSpPr/>
          <p:nvPr/>
        </p:nvSpPr>
        <p:spPr>
          <a:xfrm>
            <a:off x="6061075" y="48450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文本占位符 130049"/>
          <p:cNvSpPr>
            <a:spLocks noGrp="1"/>
          </p:cNvSpPr>
          <p:nvPr>
            <p:ph type="body" idx="1"/>
          </p:nvPr>
        </p:nvSpPr>
        <p:spPr>
          <a:xfrm>
            <a:off x="1828800" y="533400"/>
            <a:ext cx="8534400" cy="5257800"/>
          </a:xfrm>
        </p:spPr>
        <p:txBody>
          <a:bodyPr>
            <a:normAutofit lnSpcReduction="10000"/>
          </a:bodyPr>
          <a:p>
            <a:pPr marL="755650" indent="-755650" algn="just">
              <a:lnSpc>
                <a:spcPct val="105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7.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某原子电子所处的四个原子轨道的量子数分别如下，其中能级最高的是（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755650" indent="-755650" algn="just">
              <a:lnSpc>
                <a:spcPct val="105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．３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１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１　    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．２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１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０　   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755650" indent="-755650" algn="just">
              <a:lnSpc>
                <a:spcPct val="105000"/>
              </a:lnSpc>
              <a:buNone/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．３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１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－１　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．３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２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－１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755650" indent="-755650" algn="just">
              <a:lnSpc>
                <a:spcPct val="105000"/>
              </a:lnSpc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8.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下列电子构型的原子中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n=2, 3, 4 ) , I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最低的是 （     ） </a:t>
            </a:r>
            <a:endParaRPr lang="zh-CN" altLang="en-US" sz="3600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755650" indent="-755650" algn="just">
              <a:lnSpc>
                <a:spcPct val="105000"/>
              </a:lnSpc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A. ns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np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B. ns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np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     </a:t>
            </a:r>
            <a:endParaRPr lang="en-US" altLang="zh-CN" sz="3600" b="1" baseline="3000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marL="755650" indent="-755650" algn="just">
              <a:lnSpc>
                <a:spcPct val="105000"/>
              </a:lnSpc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C. ns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np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                    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D. ns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np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6</a:t>
            </a:r>
            <a:endParaRPr lang="en-US" altLang="zh-CN" sz="3600" b="1" baseline="3000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0051" name="矩形 130050"/>
          <p:cNvSpPr/>
          <p:nvPr/>
        </p:nvSpPr>
        <p:spPr>
          <a:xfrm>
            <a:off x="6213475" y="25146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130052" name="矩形 130051"/>
          <p:cNvSpPr/>
          <p:nvPr/>
        </p:nvSpPr>
        <p:spPr>
          <a:xfrm>
            <a:off x="6442075" y="44640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1" grpId="0"/>
      <p:bldP spid="13005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4" name="文本框 131073"/>
          <p:cNvSpPr txBox="1"/>
          <p:nvPr/>
        </p:nvSpPr>
        <p:spPr>
          <a:xfrm>
            <a:off x="2057400" y="457200"/>
            <a:ext cx="8305800" cy="5519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9.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某元素基态原子失去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个电子后，角量子数为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的轨道半充满，其原子序数为（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A.24       B.25       C.26        D.27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10.</a:t>
            </a:r>
            <a:r>
              <a:rPr lang="zh-CN" altLang="en-US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在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BrCH=CHBr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分子中，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C—Br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键采用的成键轨道是（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A.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sp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-p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B.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sp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-s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C.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sp-s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D.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sp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rPr>
              <a:t>-p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1075" name="矩形 131074"/>
          <p:cNvSpPr/>
          <p:nvPr/>
        </p:nvSpPr>
        <p:spPr>
          <a:xfrm>
            <a:off x="5680075" y="27876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131076" name="矩形 131075"/>
          <p:cNvSpPr/>
          <p:nvPr/>
        </p:nvSpPr>
        <p:spPr>
          <a:xfrm>
            <a:off x="2708275" y="53022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  <p:bldP spid="1310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098" name="矩形 132097"/>
          <p:cNvSpPr/>
          <p:nvPr/>
        </p:nvSpPr>
        <p:spPr>
          <a:xfrm>
            <a:off x="2209800" y="304800"/>
            <a:ext cx="8077200" cy="54654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lnSpc>
                <a:spcPct val="14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11.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下列原子中，第一电离能最小的是（ 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40000"/>
              </a:lnSpc>
              <a:buClr>
                <a:srgbClr val="000000"/>
              </a:buClr>
            </a:pPr>
            <a:r>
              <a:rPr lang="zh-CN" altLang="en-US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A. B        B. C      C. Si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D. Al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4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12.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下列分子中相邻共价键的夹角最小的是（ 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40000"/>
              </a:lnSpc>
              <a:buClr>
                <a:srgbClr val="000000"/>
              </a:buClr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A. BF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B. CCl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C. NH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D. 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40000"/>
              </a:lnSpc>
              <a:buClr>
                <a:srgbClr val="000000"/>
              </a:buClr>
            </a:pP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2099" name="矩形 132098"/>
          <p:cNvSpPr/>
          <p:nvPr/>
        </p:nvSpPr>
        <p:spPr>
          <a:xfrm>
            <a:off x="7543800" y="20256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132100" name="矩形 132099"/>
          <p:cNvSpPr/>
          <p:nvPr/>
        </p:nvSpPr>
        <p:spPr>
          <a:xfrm>
            <a:off x="8347075" y="431165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/>
      <p:bldP spid="13210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文本框 133121"/>
          <p:cNvSpPr txBox="1"/>
          <p:nvPr/>
        </p:nvSpPr>
        <p:spPr>
          <a:xfrm>
            <a:off x="2057400" y="1066800"/>
            <a:ext cx="6400800" cy="1626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元素铬的电子排布式为         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                                        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23" name="矩形 133122"/>
          <p:cNvSpPr/>
          <p:nvPr/>
        </p:nvSpPr>
        <p:spPr>
          <a:xfrm>
            <a:off x="2647950" y="2057400"/>
            <a:ext cx="441071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1s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2s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2p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3s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3p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3d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4s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124" name="文本框 133123"/>
          <p:cNvSpPr txBox="1"/>
          <p:nvPr/>
        </p:nvSpPr>
        <p:spPr>
          <a:xfrm>
            <a:off x="2057400" y="2895600"/>
            <a:ext cx="8153400" cy="1407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2.C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三元素中第一电离能最大的是（      ），电负性最大的是（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25" name="矩形 133124"/>
          <p:cNvSpPr/>
          <p:nvPr/>
        </p:nvSpPr>
        <p:spPr>
          <a:xfrm>
            <a:off x="3124200" y="3625850"/>
            <a:ext cx="5130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26" name="矩形 133125"/>
          <p:cNvSpPr/>
          <p:nvPr/>
        </p:nvSpPr>
        <p:spPr>
          <a:xfrm>
            <a:off x="8305800" y="3702050"/>
            <a:ext cx="5384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27" name="矩形 133126"/>
          <p:cNvSpPr/>
          <p:nvPr/>
        </p:nvSpPr>
        <p:spPr>
          <a:xfrm>
            <a:off x="2057400" y="4448175"/>
            <a:ext cx="8229600" cy="1407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在共价分子中共价键的强弱常用（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buClr>
                <a:srgbClr val="000000"/>
              </a:buClr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衡量，分子的极性常用（           ）衡量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28" name="文本框 133127"/>
          <p:cNvSpPr txBox="1"/>
          <p:nvPr/>
        </p:nvSpPr>
        <p:spPr>
          <a:xfrm>
            <a:off x="9144000" y="4540250"/>
            <a:ext cx="11430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键能</a:t>
            </a:r>
            <a:endParaRPr lang="zh-CN" altLang="en-US" sz="3600" b="1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33129" name="文本框 133128"/>
          <p:cNvSpPr txBox="1"/>
          <p:nvPr/>
        </p:nvSpPr>
        <p:spPr>
          <a:xfrm>
            <a:off x="7010400" y="5149850"/>
            <a:ext cx="1676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偶极矩</a:t>
            </a:r>
            <a:endParaRPr lang="zh-CN" altLang="en-US" sz="3600" b="1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33130" name="文本框 133129"/>
          <p:cNvSpPr txBox="1"/>
          <p:nvPr/>
        </p:nvSpPr>
        <p:spPr>
          <a:xfrm>
            <a:off x="2438400" y="457200"/>
            <a:ext cx="30480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二、填空题</a:t>
            </a:r>
            <a:endParaRPr lang="zh-CN" altLang="en-US" sz="4000" b="1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/>
      <p:bldP spid="133125" grpId="0"/>
      <p:bldP spid="133126" grpId="0"/>
      <p:bldP spid="133128" grpId="0"/>
      <p:bldP spid="1331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矩形 134145"/>
          <p:cNvSpPr/>
          <p:nvPr/>
        </p:nvSpPr>
        <p:spPr>
          <a:xfrm>
            <a:off x="2209800" y="269875"/>
            <a:ext cx="8072438" cy="3383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4.CCl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的中心原子杂化轨道类型分别是（                        ）和（                         ） ，分子空间构型分别是（                ）和（ 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4147" name="矩形 134146"/>
          <p:cNvSpPr/>
          <p:nvPr/>
        </p:nvSpPr>
        <p:spPr>
          <a:xfrm>
            <a:off x="2667000" y="2133600"/>
            <a:ext cx="2995295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SP</a:t>
            </a:r>
            <a:r>
              <a:rPr lang="en-US" altLang="zh-CN" sz="3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不等性杂化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4148" name="矩形 134147"/>
          <p:cNvSpPr/>
          <p:nvPr/>
        </p:nvSpPr>
        <p:spPr>
          <a:xfrm>
            <a:off x="4159250" y="1263650"/>
            <a:ext cx="270129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SP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等性杂化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4149" name="矩形 134148"/>
          <p:cNvSpPr/>
          <p:nvPr/>
        </p:nvSpPr>
        <p:spPr>
          <a:xfrm>
            <a:off x="3581400" y="2971800"/>
            <a:ext cx="224980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正四面体 </a:t>
            </a:r>
            <a:endParaRPr lang="zh-CN" altLang="en-US" sz="36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4150" name="矩形 134149"/>
          <p:cNvSpPr/>
          <p:nvPr/>
        </p:nvSpPr>
        <p:spPr>
          <a:xfrm>
            <a:off x="6838950" y="2971800"/>
            <a:ext cx="107759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V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型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  <p:bldP spid="134148" grpId="0"/>
      <p:bldP spid="134149" grpId="0"/>
      <p:bldP spid="13415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矩形 135169"/>
          <p:cNvSpPr/>
          <p:nvPr/>
        </p:nvSpPr>
        <p:spPr>
          <a:xfrm>
            <a:off x="2286000" y="346075"/>
            <a:ext cx="7848600" cy="5083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下列各对分子间，存在的相互作用力分别是：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30000"/>
              </a:lnSpc>
              <a:buClr>
                <a:srgbClr val="000000"/>
              </a:buClr>
              <a:buAutoNum type="alphaUcPeriod"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Cl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CCl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分子之间存在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30000"/>
              </a:lnSpc>
              <a:buClr>
                <a:srgbClr val="000000"/>
              </a:buClr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                              )</a:t>
            </a:r>
            <a:r>
              <a:rPr lang="en-US" altLang="zh-CN" sz="3600" b="1" u="sng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B. CCl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CCl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分子之间存在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   )</a:t>
            </a:r>
            <a:r>
              <a:rPr lang="en-US" altLang="zh-CN" sz="3600" b="1" u="sng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C. CH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分子之间存在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                                                )</a:t>
            </a:r>
            <a:r>
              <a:rPr lang="en-US" altLang="zh-CN" sz="3600" b="1" u="sng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</a:t>
            </a:r>
            <a:endParaRPr lang="en-US" altLang="zh-CN" sz="3600" b="1" u="sng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5171" name="矩形 135170"/>
          <p:cNvSpPr/>
          <p:nvPr/>
        </p:nvSpPr>
        <p:spPr>
          <a:xfrm>
            <a:off x="2971800" y="2635250"/>
            <a:ext cx="35052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1400" dirty="0">
                <a:latin typeface="TimesNewRoman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诱导力、色散力</a:t>
            </a:r>
            <a:r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2" name="矩形 135171"/>
          <p:cNvSpPr/>
          <p:nvPr/>
        </p:nvSpPr>
        <p:spPr>
          <a:xfrm>
            <a:off x="8274050" y="3352800"/>
            <a:ext cx="156019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色散力</a:t>
            </a:r>
            <a:endParaRPr lang="zh-CN" altLang="en-US" sz="3600" b="1" dirty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5173" name="矩形 135172"/>
          <p:cNvSpPr/>
          <p:nvPr/>
        </p:nvSpPr>
        <p:spPr>
          <a:xfrm>
            <a:off x="2514600" y="4800600"/>
            <a:ext cx="6781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TimesNewRoman" charset="0"/>
                <a:ea typeface="华文新魏" pitchFamily="2" charset="-122"/>
              </a:rPr>
              <a:t>取向力、</a:t>
            </a:r>
            <a:r>
              <a:rPr lang="zh-CN" altLang="en-US" sz="1400" dirty="0">
                <a:latin typeface="TimesNewRoman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诱导力、色散力、氢键</a:t>
            </a:r>
            <a:r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  <p:bldP spid="135172" grpId="0"/>
      <p:bldP spid="13517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矩形 136193"/>
          <p:cNvSpPr/>
          <p:nvPr/>
        </p:nvSpPr>
        <p:spPr>
          <a:xfrm>
            <a:off x="2133600" y="914400"/>
            <a:ext cx="8077200" cy="558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lnSpc>
                <a:spcPct val="11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根据原子基态电子构型，可以判断若有多少个未成对电子就能形成多少个共价键。（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1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直线形分子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X-Y-Z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是非极性的。 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10000"/>
              </a:lnSpc>
              <a:buClr>
                <a:srgbClr val="000000"/>
              </a:buClr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（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1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两原子间以共价单键相结合，可以形成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键。 （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10000"/>
              </a:lnSpc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4.PH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sp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杂化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是平面三角形结构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是非极性分子。（       ）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6195" name="文本框 136194"/>
          <p:cNvSpPr txBox="1"/>
          <p:nvPr/>
        </p:nvSpPr>
        <p:spPr>
          <a:xfrm>
            <a:off x="2438400" y="228600"/>
            <a:ext cx="34290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三、判断正误</a:t>
            </a:r>
            <a:endParaRPr lang="zh-CN" altLang="en-US" sz="4000" b="1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36196" name="文本框 136195"/>
          <p:cNvSpPr txBox="1"/>
          <p:nvPr/>
        </p:nvSpPr>
        <p:spPr>
          <a:xfrm>
            <a:off x="4191000" y="1981200"/>
            <a:ext cx="457200" cy="853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5000" b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x</a:t>
            </a:r>
            <a:endParaRPr lang="en-US" altLang="zh-CN" sz="5000" b="1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6197" name="文本框 136196"/>
          <p:cNvSpPr txBox="1"/>
          <p:nvPr/>
        </p:nvSpPr>
        <p:spPr>
          <a:xfrm>
            <a:off x="2819400" y="3200400"/>
            <a:ext cx="457200" cy="853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5000" b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x</a:t>
            </a:r>
            <a:endParaRPr lang="en-US" altLang="zh-CN" sz="5000" b="1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6198" name="文本框 136197"/>
          <p:cNvSpPr txBox="1"/>
          <p:nvPr/>
        </p:nvSpPr>
        <p:spPr>
          <a:xfrm>
            <a:off x="4648200" y="4479925"/>
            <a:ext cx="457200" cy="853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5000" b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x</a:t>
            </a:r>
            <a:endParaRPr lang="en-US" altLang="zh-CN" sz="5000" b="1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6199" name="文本框 136198"/>
          <p:cNvSpPr txBox="1"/>
          <p:nvPr/>
        </p:nvSpPr>
        <p:spPr>
          <a:xfrm>
            <a:off x="5105400" y="5622925"/>
            <a:ext cx="457200" cy="853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5000" b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x</a:t>
            </a:r>
            <a:endParaRPr lang="en-US" altLang="zh-CN" sz="5000" b="1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  <p:bldP spid="136197" grpId="0"/>
      <p:bldP spid="136198" grpId="0"/>
      <p:bldP spid="13619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4658" name="矩形 454657"/>
          <p:cNvSpPr/>
          <p:nvPr/>
        </p:nvSpPr>
        <p:spPr>
          <a:xfrm>
            <a:off x="1919288" y="620713"/>
            <a:ext cx="8569325" cy="18834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defTabSz="0" eaLnBrk="0" fontAlgn="base" hangingPunct="0">
              <a:tabLst>
                <a:tab pos="2809875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 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defTabSz="0" eaLnBrk="0" fontAlgn="base" hangingPunct="0">
              <a:lnSpc>
                <a:spcPct val="160000"/>
              </a:lnSpc>
              <a:tabLst>
                <a:tab pos="2809875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一、选择题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defTabSz="0" eaLnBrk="0" fontAlgn="base" hangingPunct="0">
              <a:lnSpc>
                <a:spcPct val="160000"/>
              </a:lnSpc>
              <a:tabLst>
                <a:tab pos="2809875" algn="l"/>
              </a:tabLst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1．氢原子轨道的能级高低是（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4659" name="矩形 454658"/>
          <p:cNvSpPr/>
          <p:nvPr/>
        </p:nvSpPr>
        <p:spPr>
          <a:xfrm>
            <a:off x="2927350" y="2492375"/>
            <a:ext cx="6629400" cy="30784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fontAlgn="base" hangingPunc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a. 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b="1" baseline="-30000" err="1">
                <a:latin typeface="Times New Roman" panose="02020603050405020304" pitchFamily="18" charset="0"/>
                <a:ea typeface="黑体" panose="02010609060101010101" pitchFamily="2" charset="-122"/>
              </a:rPr>
              <a:t>ls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3d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4s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0" fontAlgn="base" hangingPunc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b. 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b="1" baseline="-30000" err="1">
                <a:latin typeface="Times New Roman" panose="02020603050405020304" pitchFamily="18" charset="0"/>
                <a:ea typeface="黑体" panose="02010609060101010101" pitchFamily="2" charset="-122"/>
              </a:rPr>
              <a:t>ls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4s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&lt;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3d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0" fontAlgn="base" hangingPunc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c. 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b="1" baseline="-30000" err="1">
                <a:latin typeface="Times New Roman" panose="02020603050405020304" pitchFamily="18" charset="0"/>
                <a:ea typeface="黑体" panose="02010609060101010101" pitchFamily="2" charset="-122"/>
              </a:rPr>
              <a:t>ls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=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=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4s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&lt;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3d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0" fontAlgn="base" hangingPunct="0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d. 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E</a:t>
            </a:r>
            <a:r>
              <a:rPr lang="en-US" altLang="zh-CN" sz="2800" b="1" baseline="-30000" err="1">
                <a:latin typeface="Times New Roman" panose="02020603050405020304" pitchFamily="18" charset="0"/>
                <a:ea typeface="黑体" panose="02010609060101010101" pitchFamily="2" charset="-122"/>
              </a:rPr>
              <a:t>ls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=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&lt;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3s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=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3p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=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3d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&lt; E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4s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0" fontAlgn="base" hangingPunct="0">
              <a:spcBef>
                <a:spcPct val="50000"/>
              </a:spcBef>
            </a:pP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4660" name="矩形 454659"/>
          <p:cNvSpPr/>
          <p:nvPr/>
        </p:nvSpPr>
        <p:spPr>
          <a:xfrm>
            <a:off x="5016500" y="549275"/>
            <a:ext cx="2374900" cy="64008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/>
            <a:r>
              <a:rPr lang="zh-CN" altLang="en-US" sz="36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习  题</a:t>
            </a:r>
            <a:endParaRPr lang="zh-CN" altLang="en-US" sz="36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4661" name="矩形 454660"/>
          <p:cNvSpPr/>
          <p:nvPr/>
        </p:nvSpPr>
        <p:spPr>
          <a:xfrm>
            <a:off x="7175500" y="1916113"/>
            <a:ext cx="406400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46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8" grpId="0"/>
      <p:bldP spid="454659" grpId="0"/>
      <p:bldP spid="45466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2690" name="文本占位符 242689"/>
          <p:cNvSpPr>
            <a:spLocks noGrp="1"/>
          </p:cNvSpPr>
          <p:nvPr>
            <p:ph type="body" idx="1"/>
          </p:nvPr>
        </p:nvSpPr>
        <p:spPr>
          <a:xfrm>
            <a:off x="2063750" y="476250"/>
            <a:ext cx="7931150" cy="3600450"/>
          </a:xfrm>
        </p:spPr>
        <p:txBody>
          <a:bodyPr/>
          <a:p>
            <a:r>
              <a:rPr lang="en-US" altLang="zh-CN" b="1"/>
              <a:t>(1) </a:t>
            </a:r>
            <a:r>
              <a:rPr lang="zh-CN" altLang="en-US" b="1" dirty="0"/>
              <a:t>下列各组量子数中，合理的一组是</a:t>
            </a:r>
            <a:endParaRPr lang="zh-CN" altLang="en-US" b="1" dirty="0"/>
          </a:p>
          <a:p>
            <a:pPr>
              <a:buNone/>
            </a:pPr>
            <a:r>
              <a:rPr lang="zh-CN" altLang="en-US" b="1"/>
              <a:t>   </a:t>
            </a:r>
            <a:r>
              <a:rPr lang="en-US" altLang="zh-CN" b="1"/>
              <a:t>A</a:t>
            </a:r>
            <a:r>
              <a:rPr lang="zh-CN" altLang="en-US" b="1"/>
              <a:t>． </a:t>
            </a:r>
            <a:r>
              <a:rPr lang="en-US" altLang="zh-CN" b="1" i="1"/>
              <a:t>n </a:t>
            </a:r>
            <a:r>
              <a:rPr lang="en-US" altLang="zh-CN" b="1"/>
              <a:t>= 2</a:t>
            </a:r>
            <a:r>
              <a:rPr lang="zh-CN" altLang="en-US" b="1"/>
              <a:t>， </a:t>
            </a:r>
            <a:r>
              <a:rPr lang="en-US" altLang="zh-CN" b="1" i="1"/>
              <a:t>l </a:t>
            </a:r>
            <a:r>
              <a:rPr lang="en-US" altLang="zh-CN" b="1"/>
              <a:t>= 1</a:t>
            </a:r>
            <a:r>
              <a:rPr lang="zh-CN" altLang="en-US" b="1"/>
              <a:t>， </a:t>
            </a:r>
            <a:r>
              <a:rPr lang="en-US" altLang="zh-CN" b="1" i="1"/>
              <a:t>m</a:t>
            </a:r>
            <a:r>
              <a:rPr lang="en-US" altLang="zh-CN" b="1"/>
              <a:t> = +1</a:t>
            </a:r>
            <a:r>
              <a:rPr lang="zh-CN" altLang="en-US" b="1"/>
              <a:t>， </a:t>
            </a:r>
            <a:r>
              <a:rPr lang="en-US" altLang="zh-CN" b="1" i="1"/>
              <a:t>m</a:t>
            </a:r>
            <a:r>
              <a:rPr lang="en-US" altLang="zh-CN" b="1"/>
              <a:t>s = +    B</a:t>
            </a:r>
            <a:r>
              <a:rPr lang="zh-CN" altLang="en-US" b="1"/>
              <a:t>． </a:t>
            </a:r>
            <a:r>
              <a:rPr lang="en-US" altLang="zh-CN" b="1" i="1"/>
              <a:t>n </a:t>
            </a:r>
            <a:r>
              <a:rPr lang="en-US" altLang="zh-CN" b="1"/>
              <a:t>= 2</a:t>
            </a:r>
            <a:r>
              <a:rPr lang="zh-CN" altLang="en-US" b="1"/>
              <a:t>， </a:t>
            </a:r>
            <a:r>
              <a:rPr lang="en-US" altLang="zh-CN" b="1" i="1"/>
              <a:t>l </a:t>
            </a:r>
            <a:r>
              <a:rPr lang="en-US" altLang="zh-CN" b="1"/>
              <a:t>= 3</a:t>
            </a:r>
            <a:r>
              <a:rPr lang="zh-CN" altLang="en-US" b="1"/>
              <a:t>， </a:t>
            </a:r>
            <a:r>
              <a:rPr lang="en-US" altLang="zh-CN" b="1" i="1"/>
              <a:t>m</a:t>
            </a:r>
            <a:r>
              <a:rPr lang="en-US" altLang="zh-CN" b="1"/>
              <a:t> = -1</a:t>
            </a:r>
            <a:r>
              <a:rPr lang="zh-CN" altLang="en-US" b="1"/>
              <a:t>， </a:t>
            </a:r>
            <a:r>
              <a:rPr lang="en-US" altLang="zh-CN" b="1" i="1"/>
              <a:t>m</a:t>
            </a:r>
            <a:r>
              <a:rPr lang="en-US" altLang="zh-CN" b="1"/>
              <a:t>s = +    C</a:t>
            </a:r>
            <a:r>
              <a:rPr lang="zh-CN" altLang="en-US" b="1"/>
              <a:t>． </a:t>
            </a:r>
            <a:r>
              <a:rPr lang="en-US" altLang="zh-CN" b="1" i="1"/>
              <a:t>n </a:t>
            </a:r>
            <a:r>
              <a:rPr lang="en-US" altLang="zh-CN" b="1"/>
              <a:t>= 2</a:t>
            </a:r>
            <a:r>
              <a:rPr lang="zh-CN" altLang="en-US" b="1"/>
              <a:t>， </a:t>
            </a:r>
            <a:r>
              <a:rPr lang="en-US" altLang="zh-CN" b="1" i="1"/>
              <a:t>l </a:t>
            </a:r>
            <a:r>
              <a:rPr lang="en-US" altLang="zh-CN" b="1"/>
              <a:t>= 2</a:t>
            </a:r>
            <a:r>
              <a:rPr lang="zh-CN" altLang="en-US" b="1"/>
              <a:t>， </a:t>
            </a:r>
            <a:r>
              <a:rPr lang="en-US" altLang="zh-CN" b="1" i="1"/>
              <a:t>m</a:t>
            </a:r>
            <a:r>
              <a:rPr lang="en-US" altLang="zh-CN" b="1"/>
              <a:t> = +1</a:t>
            </a:r>
            <a:r>
              <a:rPr lang="zh-CN" altLang="en-US" b="1"/>
              <a:t>， </a:t>
            </a:r>
            <a:r>
              <a:rPr lang="en-US" altLang="zh-CN" b="1" i="1"/>
              <a:t>m</a:t>
            </a:r>
            <a:r>
              <a:rPr lang="en-US" altLang="zh-CN" b="1"/>
              <a:t>s = -    D</a:t>
            </a:r>
            <a:r>
              <a:rPr lang="zh-CN" altLang="en-US" b="1"/>
              <a:t>． </a:t>
            </a:r>
            <a:r>
              <a:rPr lang="en-US" altLang="zh-CN" b="1" i="1"/>
              <a:t>n </a:t>
            </a:r>
            <a:r>
              <a:rPr lang="en-US" altLang="zh-CN" b="1"/>
              <a:t>= 3</a:t>
            </a:r>
            <a:r>
              <a:rPr lang="zh-CN" altLang="en-US" b="1"/>
              <a:t>， </a:t>
            </a:r>
            <a:r>
              <a:rPr lang="en-US" altLang="zh-CN" b="1" i="1"/>
              <a:t>l </a:t>
            </a:r>
            <a:r>
              <a:rPr lang="en-US" altLang="zh-CN" b="1"/>
              <a:t>= 2</a:t>
            </a:r>
            <a:r>
              <a:rPr lang="zh-CN" altLang="en-US" b="1"/>
              <a:t>， </a:t>
            </a:r>
            <a:r>
              <a:rPr lang="en-US" altLang="zh-CN" b="1" i="1"/>
              <a:t>m</a:t>
            </a:r>
            <a:r>
              <a:rPr lang="en-US" altLang="zh-CN" b="1"/>
              <a:t> = +3</a:t>
            </a:r>
            <a:r>
              <a:rPr lang="zh-CN" altLang="en-US" b="1"/>
              <a:t>， </a:t>
            </a:r>
            <a:r>
              <a:rPr lang="en-US" altLang="zh-CN" b="1" i="1"/>
              <a:t>m</a:t>
            </a:r>
            <a:r>
              <a:rPr lang="en-US" altLang="zh-CN" b="1"/>
              <a:t>s = -</a:t>
            </a:r>
            <a:endParaRPr lang="en-US" altLang="zh-CN" b="1"/>
          </a:p>
        </p:txBody>
      </p:sp>
      <p:sp>
        <p:nvSpPr>
          <p:cNvPr id="242691" name="矩形 242690"/>
          <p:cNvSpPr/>
          <p:nvPr/>
        </p:nvSpPr>
        <p:spPr>
          <a:xfrm>
            <a:off x="1774825" y="4006851"/>
            <a:ext cx="8496300" cy="22860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lvl="0" algn="ctr" eaLnBrk="1" hangingPunct="1"/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在多电子原子中，各电子具有下列量子数，其中能量最高的电子是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(    )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ctr"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A.  2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1/2           B.  2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-1/2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algn="ctr" eaLnBrk="1" hangingPunct="1"/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C.  3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-1/2           D.  3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1/2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692" name="文本框 242691"/>
          <p:cNvSpPr txBox="1"/>
          <p:nvPr/>
        </p:nvSpPr>
        <p:spPr>
          <a:xfrm>
            <a:off x="9048750" y="1628775"/>
            <a:ext cx="719138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6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2693" name="文本框 242692"/>
          <p:cNvSpPr txBox="1"/>
          <p:nvPr/>
        </p:nvSpPr>
        <p:spPr>
          <a:xfrm>
            <a:off x="8688388" y="4652963"/>
            <a:ext cx="719137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endParaRPr lang="en-US" altLang="zh-CN" sz="3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2690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0">
                                            <p:txEl>
                                              <p:charRg st="2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2690">
                                            <p:txEl>
                                              <p:charRg st="20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0" grpId="0" build="p"/>
      <p:bldP spid="242691" grpId="0"/>
      <p:bldP spid="242692" grpId="0"/>
      <p:bldP spid="24269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6708" name="矩形 456707"/>
          <p:cNvSpPr/>
          <p:nvPr/>
        </p:nvSpPr>
        <p:spPr>
          <a:xfrm>
            <a:off x="1703388" y="981075"/>
            <a:ext cx="9577387" cy="1626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2 .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多电子原子的轨道能级由量子数（    ）决定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a. n                 b. n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endParaRPr lang="en-US" altLang="zh-CN" sz="2800" b="1" i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c.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m         d.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n、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6709" name="矩形 456708"/>
          <p:cNvSpPr/>
          <p:nvPr/>
        </p:nvSpPr>
        <p:spPr>
          <a:xfrm>
            <a:off x="1666875" y="3860800"/>
            <a:ext cx="9001125" cy="1499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3.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多电子原子中，在主量子数为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n，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角量子数为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fontAlgn="base">
              <a:lnSpc>
                <a:spcPct val="11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的亚层的简并轨道数是（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a.2L+1        b.2L-1         c.n-L         d. n+L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6710" name="矩形 456709"/>
          <p:cNvSpPr/>
          <p:nvPr/>
        </p:nvSpPr>
        <p:spPr>
          <a:xfrm>
            <a:off x="6672263" y="4283075"/>
            <a:ext cx="395605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6711" name="矩形 456710"/>
          <p:cNvSpPr/>
          <p:nvPr/>
        </p:nvSpPr>
        <p:spPr>
          <a:xfrm>
            <a:off x="8112125" y="1052513"/>
            <a:ext cx="407670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6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/>
      <p:bldP spid="456709" grpId="0"/>
      <p:bldP spid="456710" grpId="0"/>
      <p:bldP spid="4567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7730" name="矩形 457729"/>
          <p:cNvSpPr/>
          <p:nvPr/>
        </p:nvSpPr>
        <p:spPr>
          <a:xfrm>
            <a:off x="2208213" y="414338"/>
            <a:ext cx="8229600" cy="1499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4.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决定原子轨道的量子数是（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a.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n、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800" b="1" i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b.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n、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、m</a:t>
            </a:r>
            <a:r>
              <a:rPr lang="en-US" altLang="zh-CN" sz="2800" b="1" baseline="-30000" err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c.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n、</a:t>
            </a:r>
            <a:r>
              <a:rPr lang="en-US" altLang="zh-CN" sz="2800" b="1" i="1" err="1">
                <a:latin typeface="Times New Roman" panose="02020603050405020304" pitchFamily="18" charset="0"/>
                <a:ea typeface="黑体" panose="02010609060101010101" pitchFamily="2" charset="-122"/>
              </a:rPr>
              <a:t>l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、m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d.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m、m</a:t>
            </a:r>
            <a:r>
              <a:rPr lang="en-US" altLang="zh-CN" sz="2800" b="1" baseline="-30000" err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7731" name="矩形 457730"/>
          <p:cNvSpPr/>
          <p:nvPr/>
        </p:nvSpPr>
        <p:spPr>
          <a:xfrm>
            <a:off x="1919288" y="3284538"/>
            <a:ext cx="8305800" cy="21386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5.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在某原子中，各原子轨道有下列四组量子数 </a:t>
            </a:r>
            <a:r>
              <a:rPr lang="zh-CN" altLang="en-US" sz="1800" b="1" dirty="0">
                <a:latin typeface="Tahoma" panose="020B0604030504040204" pitchFamily="34" charset="0"/>
                <a:ea typeface="宋体" panose="02010600030101010101" pitchFamily="2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fontAlgn="base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其中能级最高的为（ 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a. 3、1、1              b. 2、1、0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c. 3、0、-1             d. 3、2、-1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7733" name="矩形 457732"/>
          <p:cNvSpPr/>
          <p:nvPr/>
        </p:nvSpPr>
        <p:spPr>
          <a:xfrm>
            <a:off x="7391400" y="404813"/>
            <a:ext cx="370205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7734" name="矩形 457733"/>
          <p:cNvSpPr/>
          <p:nvPr/>
        </p:nvSpPr>
        <p:spPr>
          <a:xfrm>
            <a:off x="6094413" y="3914775"/>
            <a:ext cx="406400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7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7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7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7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0" grpId="0"/>
      <p:bldP spid="457731" grpId="0"/>
      <p:bldP spid="457733" grpId="0"/>
      <p:bldP spid="4577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8754" name="矩形 458753"/>
          <p:cNvSpPr/>
          <p:nvPr/>
        </p:nvSpPr>
        <p:spPr>
          <a:xfrm>
            <a:off x="1992313" y="549275"/>
            <a:ext cx="9223375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6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n=5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的电子层中，能容纳最多电子数是（ 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a.25           b.50          c.21         d. 32                                       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8756" name="矩形 458755"/>
          <p:cNvSpPr/>
          <p:nvPr/>
        </p:nvSpPr>
        <p:spPr>
          <a:xfrm>
            <a:off x="1992313" y="2284413"/>
            <a:ext cx="8675687" cy="1285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7.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已知最外层电子构型为3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4s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的元素是（ 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4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a.Cr         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b.Mn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c.Fe        d. Co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8757" name="矩形 458756"/>
          <p:cNvSpPr/>
          <p:nvPr/>
        </p:nvSpPr>
        <p:spPr>
          <a:xfrm>
            <a:off x="1979613" y="4673600"/>
            <a:ext cx="80772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8.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下列物质分子中有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sp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杂化轨道的是（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a.H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O         b.NH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c.CO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d. BH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8758" name="矩形 458757"/>
          <p:cNvSpPr/>
          <p:nvPr/>
        </p:nvSpPr>
        <p:spPr>
          <a:xfrm>
            <a:off x="9840913" y="620713"/>
            <a:ext cx="407670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8759" name="矩形 458758"/>
          <p:cNvSpPr/>
          <p:nvPr/>
        </p:nvSpPr>
        <p:spPr>
          <a:xfrm>
            <a:off x="9264650" y="2428875"/>
            <a:ext cx="407670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8761" name="矩形 458760"/>
          <p:cNvSpPr/>
          <p:nvPr/>
        </p:nvSpPr>
        <p:spPr>
          <a:xfrm>
            <a:off x="8616950" y="4745038"/>
            <a:ext cx="370205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8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87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8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8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54" grpId="0"/>
      <p:bldP spid="458756" grpId="0"/>
      <p:bldP spid="458757" grpId="0"/>
      <p:bldP spid="458758" grpId="0"/>
      <p:bldP spid="458759" grpId="0"/>
      <p:bldP spid="4587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9778" name="矩形 459777"/>
          <p:cNvSpPr/>
          <p:nvPr/>
        </p:nvSpPr>
        <p:spPr>
          <a:xfrm>
            <a:off x="1981200" y="4175125"/>
            <a:ext cx="9144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/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9779" name="矩形 459778"/>
          <p:cNvSpPr/>
          <p:nvPr/>
        </p:nvSpPr>
        <p:spPr>
          <a:xfrm>
            <a:off x="2063750" y="1190625"/>
            <a:ext cx="8153400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fontAlgn="base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9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二卤甲烷中（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中，沸点最高的是（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a.CH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I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 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b.CH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Cl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c.CH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Br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  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d.CH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F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9780" name="矩形 459779"/>
          <p:cNvSpPr/>
          <p:nvPr/>
        </p:nvSpPr>
        <p:spPr>
          <a:xfrm>
            <a:off x="2005013" y="3886200"/>
            <a:ext cx="8915400" cy="1626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0.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属于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Sp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不等性杂化的分子是（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a.CH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b.NH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c.BF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d.CH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—CH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eaLnBrk="0" fontAlgn="base" hangingPunct="0">
              <a:lnSpc>
                <a:spcPct val="120000"/>
              </a:lnSpc>
            </a:pP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59782" name="矩形 459781"/>
          <p:cNvSpPr/>
          <p:nvPr/>
        </p:nvSpPr>
        <p:spPr>
          <a:xfrm>
            <a:off x="9317038" y="1335088"/>
            <a:ext cx="395605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59783" name="矩形 459782"/>
          <p:cNvSpPr/>
          <p:nvPr/>
        </p:nvSpPr>
        <p:spPr>
          <a:xfrm>
            <a:off x="7751763" y="3957638"/>
            <a:ext cx="407670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9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9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9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9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8" grpId="0"/>
      <p:bldP spid="459779" grpId="0"/>
      <p:bldP spid="459780" grpId="0"/>
      <p:bldP spid="459782" grpId="0"/>
      <p:bldP spid="4597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02" name="矩形 460801"/>
          <p:cNvSpPr/>
          <p:nvPr/>
        </p:nvSpPr>
        <p:spPr>
          <a:xfrm>
            <a:off x="1703388" y="574675"/>
            <a:ext cx="8820150" cy="1626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分子中碳原子间的共价健是（ 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a.1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键、2个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健  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b.1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个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键、2个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健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c.3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个都是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键             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d. 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个皆为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健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804" name="矩形 460803"/>
          <p:cNvSpPr/>
          <p:nvPr/>
        </p:nvSpPr>
        <p:spPr>
          <a:xfrm>
            <a:off x="1524000" y="2852738"/>
            <a:ext cx="8789988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12. NH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>
                <a:latin typeface="Times New Roman" panose="02020603050405020304" pitchFamily="18" charset="0"/>
                <a:ea typeface="黑体" panose="02010609060101010101" pitchFamily="2" charset="-122"/>
              </a:rPr>
              <a:t>中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原子采取杂化的类型（ 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a.sp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杂化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b.sp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杂化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c.sp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不等性杂化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d.sp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杂化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            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805" name="矩形 460804"/>
          <p:cNvSpPr/>
          <p:nvPr/>
        </p:nvSpPr>
        <p:spPr>
          <a:xfrm>
            <a:off x="2135188" y="5048250"/>
            <a:ext cx="8458200" cy="11150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fontAlgn="base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13.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下列分子（离子）中，不具有孤电子对的是（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a.H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0          b.NH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c.OH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-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d. NH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+</a:t>
            </a:r>
            <a:endParaRPr lang="en-US" altLang="zh-CN" sz="2800" b="1" baseline="300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0806" name="矩形 460805"/>
          <p:cNvSpPr/>
          <p:nvPr/>
        </p:nvSpPr>
        <p:spPr>
          <a:xfrm>
            <a:off x="8472488" y="692150"/>
            <a:ext cx="395605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08" name="矩形 460807"/>
          <p:cNvSpPr/>
          <p:nvPr/>
        </p:nvSpPr>
        <p:spPr>
          <a:xfrm>
            <a:off x="7391400" y="2852738"/>
            <a:ext cx="431800" cy="5194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0809" name="矩形 460808"/>
          <p:cNvSpPr/>
          <p:nvPr/>
        </p:nvSpPr>
        <p:spPr>
          <a:xfrm>
            <a:off x="9767888" y="5157788"/>
            <a:ext cx="406400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d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0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0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08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08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/>
      <p:bldP spid="460804" grpId="0"/>
      <p:bldP spid="460805" grpId="0"/>
      <p:bldP spid="460806" grpId="0"/>
      <p:bldP spid="460808" grpId="0"/>
      <p:bldP spid="46080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1827" name="矩形 461826"/>
          <p:cNvSpPr/>
          <p:nvPr/>
        </p:nvSpPr>
        <p:spPr>
          <a:xfrm>
            <a:off x="1343025" y="549275"/>
            <a:ext cx="10153650" cy="1626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57250" lvl="0" indent="-434975" fontAlgn="base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14.H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在同族氢化物中具有最高熔点和沸点，原因是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(     )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434975" fontAlgn="base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  a.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分子间力最大   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共价健能大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43497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   c.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氢键                   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晶格能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828" name="矩形 461827"/>
          <p:cNvSpPr/>
          <p:nvPr/>
        </p:nvSpPr>
        <p:spPr>
          <a:xfrm>
            <a:off x="1416050" y="2781300"/>
            <a:ext cx="9251950" cy="11150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288925" algn="just" fontAlgn="base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15.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下列物质分子间氢健最强的是（ 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28892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  a.NH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b.HF      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c.HCl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d.H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BO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829" name="矩形 461828"/>
          <p:cNvSpPr/>
          <p:nvPr/>
        </p:nvSpPr>
        <p:spPr>
          <a:xfrm>
            <a:off x="1365250" y="4508500"/>
            <a:ext cx="9302750" cy="23088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16.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在苯和水分子间存在着（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a.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色散力和取向力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取向力和诱导力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3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   c.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色散力和诱导力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色散力，取向力和诱导力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eaLnBrk="0" fontAlgn="base" hangingPunct="0">
              <a:lnSpc>
                <a:spcPct val="130000"/>
              </a:lnSpc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1831" name="矩形 461830"/>
          <p:cNvSpPr/>
          <p:nvPr/>
        </p:nvSpPr>
        <p:spPr>
          <a:xfrm>
            <a:off x="10199688" y="620713"/>
            <a:ext cx="370205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832" name="矩形 461831"/>
          <p:cNvSpPr/>
          <p:nvPr/>
        </p:nvSpPr>
        <p:spPr>
          <a:xfrm>
            <a:off x="7175500" y="2781300"/>
            <a:ext cx="407670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b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1833" name="矩形 461832"/>
          <p:cNvSpPr/>
          <p:nvPr/>
        </p:nvSpPr>
        <p:spPr>
          <a:xfrm>
            <a:off x="6240463" y="4581525"/>
            <a:ext cx="370205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1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1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/>
      <p:bldP spid="461828" grpId="0"/>
      <p:bldP spid="461829" grpId="0"/>
      <p:bldP spid="461831" grpId="0"/>
      <p:bldP spid="461832" grpId="0"/>
      <p:bldP spid="46183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2850" name="矩形 462849"/>
          <p:cNvSpPr/>
          <p:nvPr/>
        </p:nvSpPr>
        <p:spPr>
          <a:xfrm>
            <a:off x="1774825" y="333375"/>
            <a:ext cx="8893175" cy="11150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422275" algn="just" fontAlgn="base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17.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下列物质分子间只存在色散力的是（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42227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a.CO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b.H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S      c.NH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d.HBr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2851" name="矩形 462850"/>
          <p:cNvSpPr/>
          <p:nvPr/>
        </p:nvSpPr>
        <p:spPr>
          <a:xfrm>
            <a:off x="1847850" y="3860800"/>
            <a:ext cx="8820150" cy="11150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288925" algn="just" fontAlgn="base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18.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下列物质中具有分子内氢键的是（    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288925" algn="just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  a.H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BO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 b.HNO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c.HCl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d.HBr</a:t>
            </a:r>
            <a:endParaRPr lang="zh-CN" altLang="en-US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2854" name="矩形 462853"/>
          <p:cNvSpPr/>
          <p:nvPr/>
        </p:nvSpPr>
        <p:spPr>
          <a:xfrm>
            <a:off x="8328025" y="404813"/>
            <a:ext cx="504825" cy="51943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2855" name="矩形 462854"/>
          <p:cNvSpPr/>
          <p:nvPr/>
        </p:nvSpPr>
        <p:spPr>
          <a:xfrm>
            <a:off x="7967663" y="3897313"/>
            <a:ext cx="395605" cy="51943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a</a:t>
            </a:r>
            <a:endParaRPr lang="en-US" altLang="zh-CN" sz="2800" b="1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2858" name="矩形 462857"/>
          <p:cNvSpPr/>
          <p:nvPr/>
        </p:nvSpPr>
        <p:spPr>
          <a:xfrm>
            <a:off x="8543925" y="3789363"/>
            <a:ext cx="400050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latin typeface="Arial" panose="020B0604020202020204" pitchFamily="34" charset="0"/>
                <a:ea typeface="黑体" panose="02010609060101010101" pitchFamily="2" charset="-122"/>
              </a:rPr>
              <a:t>b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2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0" grpId="0"/>
      <p:bldP spid="462851" grpId="0"/>
      <p:bldP spid="462854" grpId="0"/>
      <p:bldP spid="46285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4948" name="矩形 594947"/>
          <p:cNvSpPr/>
          <p:nvPr/>
        </p:nvSpPr>
        <p:spPr>
          <a:xfrm>
            <a:off x="1271588" y="621506"/>
            <a:ext cx="9396412" cy="2286000"/>
          </a:xfrm>
          <a:prstGeom prst="rect">
            <a:avLst/>
          </a:prstGeom>
          <a:noFill/>
          <a:ln w="28575">
            <a:noFill/>
          </a:ln>
        </p:spPr>
        <p:txBody>
          <a:bodyPr anchor="ctr">
            <a:spAutoFit/>
          </a:bodyPr>
          <a:p>
            <a:pPr lvl="0" indent="304800" fontAlgn="base">
              <a:lnSpc>
                <a:spcPct val="150000"/>
              </a:lnSpc>
              <a:buClr>
                <a:srgbClr val="000000"/>
              </a:buClr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19.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下列电子构型的原子中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( n=2, 3, 4 ) , I</a:t>
            </a:r>
            <a:r>
              <a:rPr lang="en-US" altLang="zh-CN" sz="32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最低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304800" fontAlgn="base">
              <a:lnSpc>
                <a:spcPct val="150000"/>
              </a:lnSpc>
              <a:buClr>
                <a:srgbClr val="000000"/>
              </a:buClr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的是 （     ） </a:t>
            </a:r>
            <a:endParaRPr lang="zh-CN" altLang="en-US" sz="32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304800" fontAlgn="base">
              <a:lnSpc>
                <a:spcPct val="150000"/>
              </a:lnSpc>
              <a:buClr>
                <a:srgbClr val="000000"/>
              </a:buClr>
            </a:pP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         A. ns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np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    B. ns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np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   C. ns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np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5 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  D. ns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3200" b="1">
                <a:latin typeface="Times New Roman" panose="02020603050405020304" pitchFamily="18" charset="0"/>
                <a:ea typeface="黑体" panose="02010609060101010101" pitchFamily="2" charset="-122"/>
              </a:rPr>
              <a:t>np</a:t>
            </a:r>
            <a:r>
              <a:rPr lang="en-US" altLang="zh-CN" sz="32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endParaRPr lang="en-US" altLang="zh-CN" sz="3200" b="1" baseline="3000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94950" name="文本框 594949"/>
          <p:cNvSpPr txBox="1"/>
          <p:nvPr/>
        </p:nvSpPr>
        <p:spPr>
          <a:xfrm>
            <a:off x="4205288" y="1484313"/>
            <a:ext cx="450850" cy="51816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vl="0" fontAlgn="base"/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  <a:ea typeface="MingLiU" pitchFamily="49" charset="-120"/>
              </a:rPr>
              <a:t>B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  <a:ea typeface="MingLiU" pitchFamily="49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49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8" grpId="0"/>
      <p:bldP spid="594950" grpId="0" bldLvl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3874" name="矩形 463873"/>
          <p:cNvSpPr/>
          <p:nvPr/>
        </p:nvSpPr>
        <p:spPr>
          <a:xfrm>
            <a:off x="1703388" y="0"/>
            <a:ext cx="8964612" cy="311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288925" algn="just" fontAlgn="base">
              <a:lnSpc>
                <a:spcPct val="150000"/>
              </a:lnSpc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二、填空题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indent="288925" algn="just" eaLnBrk="0" fontAlgn="base" hangingPunct="0">
              <a:lnSpc>
                <a:spcPct val="140000"/>
              </a:lnSpc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１．某原子质量数为52，中子数为28，此元素的原子序数为</a:t>
            </a: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，元素符号</a:t>
            </a: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    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，核外电子数</a:t>
            </a: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，基态未成对的电子数为</a:t>
            </a: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      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indent="288925" algn="just" eaLnBrk="0" fontAlgn="base" hangingPunct="0">
              <a:lnSpc>
                <a:spcPct val="140000"/>
              </a:lnSpc>
            </a:pP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63878" name="矩形 463877"/>
          <p:cNvSpPr/>
          <p:nvPr/>
        </p:nvSpPr>
        <p:spPr>
          <a:xfrm>
            <a:off x="3071813" y="1412875"/>
            <a:ext cx="863600" cy="45847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>
              <a:buClr>
                <a:srgbClr val="000000"/>
              </a:buClr>
            </a:pPr>
            <a:r>
              <a:rPr lang="en-US" altLang="zh-CN" sz="2400" b="1">
                <a:solidFill>
                  <a:srgbClr val="FF505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24</a:t>
            </a:r>
            <a:endParaRPr lang="zh-CN" altLang="en-US" sz="2400" b="1" dirty="0">
              <a:solidFill>
                <a:srgbClr val="FF505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463880" name="矩形 463879"/>
          <p:cNvSpPr/>
          <p:nvPr/>
        </p:nvSpPr>
        <p:spPr>
          <a:xfrm>
            <a:off x="6240463" y="1341438"/>
            <a:ext cx="719137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3881" name="矩形 463880"/>
          <p:cNvSpPr/>
          <p:nvPr/>
        </p:nvSpPr>
        <p:spPr>
          <a:xfrm>
            <a:off x="9551988" y="1341438"/>
            <a:ext cx="720725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24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3882" name="矩形 463881"/>
          <p:cNvSpPr/>
          <p:nvPr/>
        </p:nvSpPr>
        <p:spPr>
          <a:xfrm>
            <a:off x="5808663" y="1989138"/>
            <a:ext cx="647700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>
              <a:spcBef>
                <a:spcPct val="50000"/>
              </a:spcBef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endParaRPr lang="en-US" altLang="zh-CN" sz="2800" b="1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3889" name="矩形 463888"/>
          <p:cNvSpPr/>
          <p:nvPr/>
        </p:nvSpPr>
        <p:spPr>
          <a:xfrm>
            <a:off x="7319963" y="3716338"/>
            <a:ext cx="152971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ns</a:t>
            </a:r>
            <a:r>
              <a:rPr lang="en-US" altLang="zh-CN" sz="2800" b="1" baseline="30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1-2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np</a:t>
            </a:r>
            <a:r>
              <a:rPr lang="en-US" altLang="zh-CN" sz="2800" b="1" baseline="30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1-6</a:t>
            </a:r>
            <a:endParaRPr lang="zh-CN" altLang="en-US" sz="2800" b="1" baseline="30000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3890" name="矩形 463889"/>
          <p:cNvSpPr/>
          <p:nvPr/>
        </p:nvSpPr>
        <p:spPr>
          <a:xfrm>
            <a:off x="7248525" y="4508500"/>
            <a:ext cx="257175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(n-1)d</a:t>
            </a:r>
            <a:r>
              <a:rPr lang="en-US" altLang="zh-CN" sz="2400" b="1" baseline="30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1-10</a:t>
            </a: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ns</a:t>
            </a:r>
            <a:r>
              <a:rPr lang="en-US" altLang="zh-CN" sz="2400" b="1" baseline="30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1-2</a:t>
            </a:r>
            <a:endParaRPr lang="zh-CN" altLang="en-US" sz="2400" b="1" baseline="30000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3895" name="矩形 463894"/>
          <p:cNvSpPr/>
          <p:nvPr/>
        </p:nvSpPr>
        <p:spPr>
          <a:xfrm>
            <a:off x="1774825" y="3627438"/>
            <a:ext cx="8893175" cy="145669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eaLnBrk="0" fontAlgn="base" hangingPunct="0">
              <a:lnSpc>
                <a:spcPct val="160000"/>
              </a:lnSpc>
            </a:pPr>
            <a:r>
              <a:rPr lang="en-US" altLang="zh-CN" sz="2800" b="1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．主族元素的电子层结构特点是</a:t>
            </a: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           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lvl="0" eaLnBrk="0" fontAlgn="base" hangingPunct="0">
              <a:lnSpc>
                <a:spcPct val="160000"/>
              </a:lnSpc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副族元素原子的电子层结构特点是</a:t>
            </a: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            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8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87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4">
                                            <p:txEl>
                                              <p:charRg st="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63874">
                                            <p:txEl>
                                              <p:charRg st="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63874">
                                            <p:txEl>
                                              <p:charRg st="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8" grpId="0"/>
      <p:bldP spid="463880" grpId="0"/>
      <p:bldP spid="463881" grpId="0"/>
      <p:bldP spid="463882" grpId="0"/>
      <p:bldP spid="463889" grpId="0"/>
      <p:bldP spid="463890" grpId="0"/>
      <p:bldP spid="46389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24" name="矩形 593923"/>
          <p:cNvSpPr/>
          <p:nvPr/>
        </p:nvSpPr>
        <p:spPr>
          <a:xfrm>
            <a:off x="2063750" y="476250"/>
            <a:ext cx="8353425" cy="60325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eaLnBrk="0" fontAlgn="base" hangingPunct="0">
              <a:lnSpc>
                <a:spcPct val="12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．某元素原子序数为25，其核外电子排布式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93926" name="矩形 593925"/>
          <p:cNvSpPr/>
          <p:nvPr/>
        </p:nvSpPr>
        <p:spPr>
          <a:xfrm>
            <a:off x="4341813" y="1198563"/>
            <a:ext cx="7010400" cy="560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fontAlgn="base" hangingPunct="0">
              <a:lnSpc>
                <a:spcPct val="110000"/>
              </a:lnSpc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属 </a:t>
            </a: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 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周期，</a:t>
            </a:r>
            <a:r>
              <a:rPr lang="zh-CN" altLang="en-US" sz="2800" b="1" u="sng" dirty="0">
                <a:latin typeface="黑体" panose="02010609060101010101" pitchFamily="2" charset="-122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族，元素符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93927" name="直接连接符 593926"/>
          <p:cNvSpPr/>
          <p:nvPr/>
        </p:nvSpPr>
        <p:spPr>
          <a:xfrm flipV="1">
            <a:off x="2711450" y="1555750"/>
            <a:ext cx="16430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28" name="直接连接符 593927"/>
          <p:cNvSpPr/>
          <p:nvPr/>
        </p:nvSpPr>
        <p:spPr>
          <a:xfrm flipV="1">
            <a:off x="3575050" y="2203450"/>
            <a:ext cx="1447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93930" name="矩形 593929"/>
          <p:cNvSpPr/>
          <p:nvPr/>
        </p:nvSpPr>
        <p:spPr>
          <a:xfrm>
            <a:off x="2640013" y="1052513"/>
            <a:ext cx="2160587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[Ar]3d</a:t>
            </a:r>
            <a:r>
              <a:rPr lang="en-US" altLang="zh-CN" sz="2800" b="1" baseline="30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4s</a:t>
            </a:r>
            <a:r>
              <a:rPr lang="en-US" altLang="zh-CN" sz="2800" b="1" baseline="30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800" b="1" baseline="30000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31" name="矩形 593930"/>
          <p:cNvSpPr/>
          <p:nvPr/>
        </p:nvSpPr>
        <p:spPr>
          <a:xfrm>
            <a:off x="2676525" y="1785938"/>
            <a:ext cx="897890" cy="56070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eaLnBrk="0" fontAlgn="base" hangingPunct="0">
              <a:lnSpc>
                <a:spcPct val="110000"/>
              </a:lnSpc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2" charset="-122"/>
              </a:rPr>
              <a:t>号是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593932" name="矩形 593931"/>
          <p:cNvSpPr/>
          <p:nvPr/>
        </p:nvSpPr>
        <p:spPr>
          <a:xfrm>
            <a:off x="5016500" y="1052513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四</a:t>
            </a:r>
            <a:endParaRPr lang="zh-CN" altLang="en-US" sz="2800" b="1" dirty="0">
              <a:solidFill>
                <a:srgbClr val="FF5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3933" name="矩形 593932"/>
          <p:cNvSpPr/>
          <p:nvPr/>
        </p:nvSpPr>
        <p:spPr>
          <a:xfrm>
            <a:off x="6745288" y="1123950"/>
            <a:ext cx="1150937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VIIB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34" name="矩形 593933"/>
          <p:cNvSpPr/>
          <p:nvPr/>
        </p:nvSpPr>
        <p:spPr>
          <a:xfrm>
            <a:off x="3719513" y="1757363"/>
            <a:ext cx="936625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/>
            <a:r>
              <a:rPr lang="en-US" altLang="zh-CN" sz="2800" b="1" err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Mn</a:t>
            </a:r>
            <a:endParaRPr lang="en-US" altLang="zh-CN" sz="2800" b="1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41" name="矩形 593940"/>
          <p:cNvSpPr/>
          <p:nvPr/>
        </p:nvSpPr>
        <p:spPr>
          <a:xfrm>
            <a:off x="2171700" y="5013325"/>
            <a:ext cx="8532813" cy="13716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eaLnBrk="0" fontAlgn="base" hangingPunct="0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．某原子3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d1z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电子运动状态可用如下量子数描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eaLnBrk="0" fontAlgn="base" hangingPunct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述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593942" name="文本框 593941"/>
          <p:cNvSpPr txBox="1"/>
          <p:nvPr/>
        </p:nvSpPr>
        <p:spPr>
          <a:xfrm flipV="1">
            <a:off x="3286125" y="5730875"/>
            <a:ext cx="5905500" cy="579120"/>
          </a:xfrm>
          <a:prstGeom prst="rect">
            <a:avLst/>
          </a:prstGeom>
          <a:noFill/>
          <a:ln w="9525">
            <a:noFill/>
          </a:ln>
        </p:spPr>
        <p:txBody>
          <a:bodyPr rot="10800000">
            <a:spAutoFit/>
          </a:bodyPr>
          <a:p>
            <a:pPr lvl="0" fontAlgn="base"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华文新魏" pitchFamily="2" charset="-122"/>
              </a:rPr>
              <a:t>n=3,     l=2,       m=0  , ms=+1/2</a:t>
            </a:r>
            <a:r>
              <a:rPr lang="zh-CN" altLang="en-US" sz="2800" b="1">
                <a:solidFill>
                  <a:srgbClr val="FF5050"/>
                </a:solidFill>
                <a:latin typeface="Times New Roman" panose="02020603050405020304" pitchFamily="18" charset="0"/>
                <a:ea typeface="华文新魏" pitchFamily="2" charset="-122"/>
              </a:rPr>
              <a:t>；</a:t>
            </a:r>
            <a:endParaRPr lang="zh-CN" altLang="en-US" sz="2800" b="1">
              <a:solidFill>
                <a:srgbClr val="FF505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93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93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93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939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939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93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93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93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93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93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93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4" grpId="0"/>
      <p:bldP spid="593926" grpId="0"/>
      <p:bldP spid="593930" grpId="0"/>
      <p:bldP spid="593931" grpId="0"/>
      <p:bldP spid="593932" grpId="0"/>
      <p:bldP spid="593933" grpId="0"/>
      <p:bldP spid="593934" grpId="0"/>
      <p:bldP spid="593941" grpId="0"/>
      <p:bldP spid="5939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2034" name="文本框 172033"/>
          <p:cNvSpPr txBox="1"/>
          <p:nvPr/>
        </p:nvSpPr>
        <p:spPr>
          <a:xfrm>
            <a:off x="2209800" y="304800"/>
            <a:ext cx="8001000" cy="12979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110000"/>
              </a:lnSpc>
            </a:pP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例：</a:t>
            </a:r>
            <a:r>
              <a:rPr lang="en-US" altLang="zh-CN" sz="3600" b="1">
                <a:solidFill>
                  <a:srgbClr val="111111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3600" b="1" dirty="0">
                <a:solidFill>
                  <a:srgbClr val="111111"/>
                </a:solidFill>
                <a:latin typeface="Times New Roman" panose="02020603050405020304" pitchFamily="18" charset="0"/>
                <a:ea typeface="华文新魏" pitchFamily="2" charset="-122"/>
              </a:rPr>
              <a:t>元素的外层电子构型为</a:t>
            </a:r>
            <a:r>
              <a:rPr lang="en-US" altLang="zh-CN" sz="3600" b="1">
                <a:solidFill>
                  <a:srgbClr val="111111"/>
                </a:solidFill>
                <a:latin typeface="Times New Roman" panose="02020603050405020304" pitchFamily="18" charset="0"/>
                <a:ea typeface="华文新魏" pitchFamily="2" charset="-122"/>
              </a:rPr>
              <a:t>2S</a:t>
            </a:r>
            <a:r>
              <a:rPr lang="en-US" altLang="zh-CN" sz="3600" b="1" baseline="30000">
                <a:solidFill>
                  <a:srgbClr val="111111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111111"/>
                </a:solidFill>
                <a:latin typeface="Times New Roman" panose="02020603050405020304" pitchFamily="18" charset="0"/>
                <a:ea typeface="华文新魏" pitchFamily="2" charset="-122"/>
              </a:rPr>
              <a:t>2P</a:t>
            </a:r>
            <a:r>
              <a:rPr lang="en-US" altLang="zh-CN" sz="3600" b="1" baseline="30000">
                <a:solidFill>
                  <a:srgbClr val="111111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111111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111111"/>
                </a:solidFill>
                <a:latin typeface="Times New Roman" panose="02020603050405020304" pitchFamily="18" charset="0"/>
                <a:ea typeface="华文新魏" pitchFamily="2" charset="-122"/>
              </a:rPr>
              <a:t>写出这</a:t>
            </a:r>
            <a:r>
              <a:rPr lang="en-US" altLang="zh-CN" sz="3600" b="1">
                <a:solidFill>
                  <a:srgbClr val="111111"/>
                </a:solidFill>
                <a:latin typeface="Times New Roman" panose="02020603050405020304" pitchFamily="18" charset="0"/>
                <a:ea typeface="华文新魏" pitchFamily="2" charset="-122"/>
              </a:rPr>
              <a:t>5</a:t>
            </a:r>
            <a:r>
              <a:rPr lang="zh-CN" altLang="en-US" sz="3600" b="1" dirty="0">
                <a:solidFill>
                  <a:srgbClr val="111111"/>
                </a:solidFill>
                <a:latin typeface="Times New Roman" panose="02020603050405020304" pitchFamily="18" charset="0"/>
                <a:ea typeface="华文新魏" pitchFamily="2" charset="-122"/>
              </a:rPr>
              <a:t>个核外电子的运动状态</a:t>
            </a:r>
            <a:endParaRPr lang="zh-CN" altLang="en-US" sz="3600" b="1">
              <a:solidFill>
                <a:srgbClr val="111111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grpSp>
        <p:nvGrpSpPr>
          <p:cNvPr id="172035" name="组合 172034"/>
          <p:cNvGrpSpPr/>
          <p:nvPr/>
        </p:nvGrpSpPr>
        <p:grpSpPr>
          <a:xfrm>
            <a:off x="3584575" y="1981200"/>
            <a:ext cx="3201988" cy="1598613"/>
            <a:chOff x="1298" y="1392"/>
            <a:chExt cx="2017" cy="1007"/>
          </a:xfrm>
        </p:grpSpPr>
        <p:sp>
          <p:nvSpPr>
            <p:cNvPr id="172036" name="矩形 172035"/>
            <p:cNvSpPr/>
            <p:nvPr/>
          </p:nvSpPr>
          <p:spPr>
            <a:xfrm>
              <a:off x="1298" y="1680"/>
              <a:ext cx="51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ctr" eaLnBrk="1" hangingPunct="1"/>
              <a:r>
                <a:rPr lang="en-US" altLang="zh-CN" sz="3600" b="1">
                  <a:solidFill>
                    <a:srgbClr val="11111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2S</a:t>
              </a:r>
              <a:r>
                <a:rPr lang="en-US" altLang="zh-CN" sz="3600" b="1" baseline="30000">
                  <a:solidFill>
                    <a:srgbClr val="11111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</a:t>
              </a:r>
              <a:endParaRPr lang="en-US" altLang="zh-CN" sz="3600" b="1" baseline="30000">
                <a:solidFill>
                  <a:srgbClr val="11111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72037" name="矩形 172036"/>
            <p:cNvSpPr/>
            <p:nvPr/>
          </p:nvSpPr>
          <p:spPr>
            <a:xfrm>
              <a:off x="2016" y="1392"/>
              <a:ext cx="1295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ctr" eaLnBrk="1" hangingPunct="1"/>
              <a:r>
                <a:rPr lang="en-US" altLang="zh-CN" sz="3600" b="1">
                  <a:solidFill>
                    <a:srgbClr val="11111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2,0,0,+1/2</a:t>
              </a:r>
              <a:endParaRPr lang="en-US" altLang="zh-CN" sz="3600" b="1">
                <a:solidFill>
                  <a:srgbClr val="11111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72038" name="矩形 172037"/>
            <p:cNvSpPr/>
            <p:nvPr/>
          </p:nvSpPr>
          <p:spPr>
            <a:xfrm>
              <a:off x="2016" y="1996"/>
              <a:ext cx="129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ctr" eaLnBrk="1" hangingPunct="1"/>
              <a:r>
                <a:rPr lang="en-US" altLang="zh-CN" sz="3600" b="1">
                  <a:solidFill>
                    <a:srgbClr val="11111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2,0,0, -1/2</a:t>
              </a:r>
              <a:endParaRPr lang="en-US" altLang="zh-CN" sz="3600" b="1">
                <a:solidFill>
                  <a:srgbClr val="11111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72039" name="左大括号 172038"/>
            <p:cNvSpPr/>
            <p:nvPr/>
          </p:nvSpPr>
          <p:spPr>
            <a:xfrm>
              <a:off x="1824" y="1536"/>
              <a:ext cx="144" cy="720"/>
            </a:xfrm>
            <a:prstGeom prst="leftBrace">
              <a:avLst>
                <a:gd name="adj1" fmla="val 41666"/>
                <a:gd name="adj2" fmla="val 50000"/>
              </a:avLst>
            </a:prstGeom>
            <a:noFill/>
            <a:ln w="9525" cap="flat" cmpd="sng">
              <a:solidFill>
                <a:srgbClr val="11111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1" hangingPunct="1"/>
              <a:endParaRPr lang="zh-CN" altLang="en-US" b="1" u="sng" baseline="-25000" dirty="0">
                <a:solidFill>
                  <a:srgbClr val="111111"/>
                </a:solidFill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72040" name="组合 172039"/>
          <p:cNvGrpSpPr/>
          <p:nvPr/>
        </p:nvGrpSpPr>
        <p:grpSpPr>
          <a:xfrm>
            <a:off x="3508375" y="4038600"/>
            <a:ext cx="3500438" cy="2208213"/>
            <a:chOff x="1250" y="2544"/>
            <a:chExt cx="2205" cy="1391"/>
          </a:xfrm>
        </p:grpSpPr>
        <p:sp>
          <p:nvSpPr>
            <p:cNvPr id="172041" name="矩形 172040"/>
            <p:cNvSpPr/>
            <p:nvPr/>
          </p:nvSpPr>
          <p:spPr>
            <a:xfrm>
              <a:off x="1250" y="3052"/>
              <a:ext cx="52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ctr" eaLnBrk="1" hangingPunct="1"/>
              <a:r>
                <a:rPr lang="en-US" altLang="zh-CN" sz="3600" b="1">
                  <a:solidFill>
                    <a:srgbClr val="11111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2P</a:t>
              </a:r>
              <a:r>
                <a:rPr lang="en-US" altLang="zh-CN" sz="3600" b="1" baseline="30000">
                  <a:solidFill>
                    <a:srgbClr val="111111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3</a:t>
              </a:r>
              <a:endParaRPr lang="en-US" altLang="zh-CN" sz="3600" b="1" baseline="30000">
                <a:solidFill>
                  <a:srgbClr val="111111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72042" name="矩形 172041"/>
            <p:cNvSpPr/>
            <p:nvPr/>
          </p:nvSpPr>
          <p:spPr>
            <a:xfrm>
              <a:off x="2016" y="2544"/>
              <a:ext cx="143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ctr" eaLnBrk="1" hangingPunct="1"/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2,1, 0, +1/2</a:t>
              </a:r>
              <a:endPara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72043" name="矩形 172042"/>
            <p:cNvSpPr/>
            <p:nvPr/>
          </p:nvSpPr>
          <p:spPr>
            <a:xfrm>
              <a:off x="1996" y="3052"/>
              <a:ext cx="1459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ctr" eaLnBrk="1" hangingPunct="1"/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2,1,+1,+1/2</a:t>
              </a:r>
              <a:endPara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72044" name="矩形 172043"/>
            <p:cNvSpPr/>
            <p:nvPr/>
          </p:nvSpPr>
          <p:spPr>
            <a:xfrm>
              <a:off x="1992" y="3532"/>
              <a:ext cx="1463" cy="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algn="ctr" eaLnBrk="1" hangingPunct="1"/>
              <a:r>
                <a:rPr lang="en-US" altLang="zh-CN" sz="3600" b="1">
                  <a:solidFill>
                    <a:srgbClr val="000000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2,1, -1,+1/2</a:t>
              </a:r>
              <a:endPara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172045" name="左大括号 172044"/>
            <p:cNvSpPr/>
            <p:nvPr/>
          </p:nvSpPr>
          <p:spPr>
            <a:xfrm>
              <a:off x="1824" y="2784"/>
              <a:ext cx="144" cy="960"/>
            </a:xfrm>
            <a:prstGeom prst="leftBrace">
              <a:avLst>
                <a:gd name="adj1" fmla="val 55555"/>
                <a:gd name="adj2" fmla="val 50000"/>
              </a:avLst>
            </a:prstGeom>
            <a:noFill/>
            <a:ln w="9525" cap="flat" cmpd="sng">
              <a:solidFill>
                <a:srgbClr val="11111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2046" name="文本框 172045"/>
          <p:cNvSpPr txBox="1"/>
          <p:nvPr/>
        </p:nvSpPr>
        <p:spPr>
          <a:xfrm>
            <a:off x="7543800" y="4038600"/>
            <a:ext cx="12192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2P</a:t>
            </a:r>
            <a:r>
              <a:rPr lang="en-US" altLang="zh-CN" sz="3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</a:t>
            </a:r>
            <a:endParaRPr lang="en-US" altLang="zh-CN" sz="3400" b="1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7" name="文本框 172046"/>
          <p:cNvSpPr txBox="1"/>
          <p:nvPr/>
        </p:nvSpPr>
        <p:spPr>
          <a:xfrm>
            <a:off x="7543800" y="4800600"/>
            <a:ext cx="12192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2P</a:t>
            </a:r>
            <a:r>
              <a:rPr lang="en-US" altLang="zh-CN" sz="3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endParaRPr lang="en-US" altLang="zh-CN" sz="3400" b="1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2048" name="文本框 172047"/>
          <p:cNvSpPr txBox="1"/>
          <p:nvPr/>
        </p:nvSpPr>
        <p:spPr>
          <a:xfrm>
            <a:off x="7543800" y="5638800"/>
            <a:ext cx="1219200" cy="609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400" b="1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2P</a:t>
            </a:r>
            <a:r>
              <a:rPr lang="en-US" altLang="zh-CN" sz="3400" b="1" baseline="-2500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 sz="3400" b="1" baseline="-25000">
              <a:solidFill>
                <a:srgbClr val="FF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2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20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2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2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2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46" grpId="0"/>
      <p:bldP spid="172047" grpId="0"/>
      <p:bldP spid="17204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4898" name="矩形 464897"/>
          <p:cNvSpPr/>
          <p:nvPr/>
        </p:nvSpPr>
        <p:spPr>
          <a:xfrm>
            <a:off x="1774825" y="260350"/>
            <a:ext cx="8532813" cy="1371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288925" eaLnBrk="0" fontAlgn="base" hangingPunct="0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．第三周期某元素原子有3个成单电子，可推断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indent="288925" eaLnBrk="0" fontAlgn="base" hangingPunct="0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此元素电子排布式为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4899" name="直接连接符 464898"/>
          <p:cNvSpPr/>
          <p:nvPr/>
        </p:nvSpPr>
        <p:spPr>
          <a:xfrm>
            <a:off x="6167438" y="1557338"/>
            <a:ext cx="2133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4900" name="矩形 464899"/>
          <p:cNvSpPr/>
          <p:nvPr/>
        </p:nvSpPr>
        <p:spPr>
          <a:xfrm>
            <a:off x="2676525" y="1628775"/>
            <a:ext cx="8459788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原子序数为</a:t>
            </a:r>
            <a:r>
              <a:rPr lang="zh-CN" altLang="en-US" sz="28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，此元素符号</a:t>
            </a:r>
            <a:r>
              <a:rPr lang="zh-CN" altLang="en-US" sz="2800" b="1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02" name="矩形 464901"/>
          <p:cNvSpPr/>
          <p:nvPr/>
        </p:nvSpPr>
        <p:spPr>
          <a:xfrm>
            <a:off x="6167438" y="1038225"/>
            <a:ext cx="2481262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[Ne]3S</a:t>
            </a:r>
            <a:r>
              <a:rPr lang="en-US" altLang="zh-CN" sz="2800" b="1" baseline="30000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en-US" altLang="zh-CN" sz="2800" b="1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3P</a:t>
            </a:r>
            <a:r>
              <a:rPr lang="en-US" altLang="zh-CN" sz="2800" b="1" baseline="30000">
                <a:solidFill>
                  <a:srgbClr val="FF505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zh-CN" altLang="en-US" sz="2800" b="1" baseline="30000" dirty="0">
              <a:solidFill>
                <a:srgbClr val="FF505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4903" name="矩形 464902"/>
          <p:cNvSpPr/>
          <p:nvPr/>
        </p:nvSpPr>
        <p:spPr>
          <a:xfrm>
            <a:off x="4800600" y="1557338"/>
            <a:ext cx="538480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15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04" name="矩形 464903"/>
          <p:cNvSpPr/>
          <p:nvPr/>
        </p:nvSpPr>
        <p:spPr>
          <a:xfrm>
            <a:off x="8040688" y="1557338"/>
            <a:ext cx="400050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05" name="矩形 464904"/>
          <p:cNvSpPr/>
          <p:nvPr/>
        </p:nvSpPr>
        <p:spPr>
          <a:xfrm>
            <a:off x="1955800" y="3284538"/>
            <a:ext cx="8748713" cy="247904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6.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某元素最高正价为+6，最外层电子数为1，原子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半径是同族元素最小的。试判断此元素外层电子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构型为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，元素符号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，+3价离子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的电子排布式</a:t>
            </a:r>
            <a:r>
              <a:rPr lang="zh-CN" altLang="en-US" sz="1800" b="1" u="sng" dirty="0">
                <a:latin typeface="Tahoma" panose="020B0604030504040204" pitchFamily="34" charset="0"/>
                <a:ea typeface="宋体" panose="02010600030101010101" pitchFamily="2" charset="-122"/>
              </a:rPr>
              <a:t>                        </a:t>
            </a:r>
            <a:r>
              <a:rPr lang="zh-CN" altLang="en-US" sz="1800" b="1" dirty="0">
                <a:latin typeface="Tahoma" panose="020B0604030504040204" pitchFamily="34" charset="0"/>
                <a:ea typeface="宋体" panose="02010600030101010101" pitchFamily="2" charset="-122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4907" name="矩形 464906"/>
          <p:cNvSpPr/>
          <p:nvPr/>
        </p:nvSpPr>
        <p:spPr>
          <a:xfrm>
            <a:off x="3935413" y="4638675"/>
            <a:ext cx="1368425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3d</a:t>
            </a:r>
            <a:r>
              <a:rPr lang="en-US" altLang="zh-CN" sz="2800" b="1" baseline="30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4s</a:t>
            </a:r>
            <a:r>
              <a:rPr lang="en-US" altLang="zh-CN" sz="2800" b="1" baseline="30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800" b="1" baseline="30000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08" name="矩形 464907"/>
          <p:cNvSpPr/>
          <p:nvPr/>
        </p:nvSpPr>
        <p:spPr>
          <a:xfrm>
            <a:off x="7535863" y="4638675"/>
            <a:ext cx="865187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Cr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4909" name="矩形 464908"/>
          <p:cNvSpPr/>
          <p:nvPr/>
        </p:nvSpPr>
        <p:spPr>
          <a:xfrm>
            <a:off x="4800600" y="5141913"/>
            <a:ext cx="1655763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[Ar]3d3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4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4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49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4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4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4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4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64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64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4898" grpId="0"/>
      <p:bldP spid="464900" grpId="0"/>
      <p:bldP spid="464902" grpId="0"/>
      <p:bldP spid="464903" grpId="0"/>
      <p:bldP spid="464904" grpId="0"/>
      <p:bldP spid="464905" grpId="0"/>
      <p:bldP spid="464907" grpId="0"/>
      <p:bldP spid="464908" grpId="0"/>
      <p:bldP spid="4649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5924" name="矩形 465923"/>
          <p:cNvSpPr/>
          <p:nvPr/>
        </p:nvSpPr>
        <p:spPr>
          <a:xfrm>
            <a:off x="1776413" y="333375"/>
            <a:ext cx="8891587" cy="201168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>
              <a:lnSpc>
                <a:spcPct val="150000"/>
              </a:lnSpc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7. Cr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外层电子构型不是3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4s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而是3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5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4s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是因为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；而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Cu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外层电子构型不是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9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4s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而是3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d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10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4s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是因为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5930" name="矩形 465929"/>
          <p:cNvSpPr/>
          <p:nvPr/>
        </p:nvSpPr>
        <p:spPr>
          <a:xfrm>
            <a:off x="2517775" y="1125538"/>
            <a:ext cx="3217863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 err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Hund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规则的特例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5931" name="矩形 465930"/>
          <p:cNvSpPr/>
          <p:nvPr/>
        </p:nvSpPr>
        <p:spPr>
          <a:xfrm>
            <a:off x="6311900" y="1757363"/>
            <a:ext cx="3046730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/>
            <a:r>
              <a:rPr lang="en-US" altLang="zh-CN" sz="2800" b="1" err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Hund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</a:t>
            </a: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规则的特例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;</a:t>
            </a:r>
            <a:endParaRPr lang="en-US" altLang="zh-CN" sz="2800" b="1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65937" name="组合 465936"/>
          <p:cNvGrpSpPr/>
          <p:nvPr/>
        </p:nvGrpSpPr>
        <p:grpSpPr>
          <a:xfrm>
            <a:off x="1703388" y="3213100"/>
            <a:ext cx="8964612" cy="1412875"/>
            <a:chOff x="113" y="1434"/>
            <a:chExt cx="5647" cy="890"/>
          </a:xfrm>
        </p:grpSpPr>
        <p:sp>
          <p:nvSpPr>
            <p:cNvPr id="465927" name="矩形 465926"/>
            <p:cNvSpPr/>
            <p:nvPr/>
          </p:nvSpPr>
          <p:spPr>
            <a:xfrm>
              <a:off x="113" y="1434"/>
              <a:ext cx="5647" cy="89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lvl="0" eaLnBrk="0" fontAlgn="base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8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．影响元素电离能大小的主要因素是</a:t>
              </a:r>
              <a:r>
                <a:rPr lang="zh-CN" altLang="en-US" sz="2800" b="1" u="sng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      </a:t>
              </a:r>
              <a:endPara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eaLnBrk="0" fontAlgn="base" hangingPunct="0">
                <a:lnSpc>
                  <a:spcPct val="13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 和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65933" name="直接连接符 465932"/>
            <p:cNvSpPr/>
            <p:nvPr/>
          </p:nvSpPr>
          <p:spPr>
            <a:xfrm>
              <a:off x="4014" y="1752"/>
              <a:ext cx="1270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5934" name="直接连接符 465933"/>
            <p:cNvSpPr/>
            <p:nvPr/>
          </p:nvSpPr>
          <p:spPr>
            <a:xfrm>
              <a:off x="975" y="2205"/>
              <a:ext cx="131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65935" name="矩形 465934"/>
          <p:cNvSpPr/>
          <p:nvPr/>
        </p:nvSpPr>
        <p:spPr>
          <a:xfrm>
            <a:off x="7824788" y="3213100"/>
            <a:ext cx="2592387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有效核电荷</a:t>
            </a:r>
            <a:endParaRPr lang="zh-CN" altLang="en-US" sz="28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65936" name="矩形 465935"/>
          <p:cNvSpPr/>
          <p:nvPr/>
        </p:nvSpPr>
        <p:spPr>
          <a:xfrm>
            <a:off x="3143250" y="4005263"/>
            <a:ext cx="2376488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电子层结构</a:t>
            </a:r>
            <a:endParaRPr lang="zh-CN" altLang="en-US" sz="28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65942" name="矩形 465941"/>
          <p:cNvSpPr/>
          <p:nvPr/>
        </p:nvSpPr>
        <p:spPr>
          <a:xfrm>
            <a:off x="7319963" y="5373688"/>
            <a:ext cx="3529012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/>
            <a:r>
              <a:rPr lang="zh-CN" altLang="en-US" sz="28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半充满稳定结构</a:t>
            </a:r>
            <a:endParaRPr lang="zh-CN" altLang="en-US" sz="28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grpSp>
        <p:nvGrpSpPr>
          <p:cNvPr id="465944" name="组合 465943"/>
          <p:cNvGrpSpPr/>
          <p:nvPr/>
        </p:nvGrpSpPr>
        <p:grpSpPr>
          <a:xfrm>
            <a:off x="1524000" y="4868863"/>
            <a:ext cx="8964613" cy="1754188"/>
            <a:chOff x="113" y="3093"/>
            <a:chExt cx="5647" cy="1105"/>
          </a:xfrm>
        </p:grpSpPr>
        <p:sp>
          <p:nvSpPr>
            <p:cNvPr id="465928" name="矩形 465927"/>
            <p:cNvSpPr/>
            <p:nvPr/>
          </p:nvSpPr>
          <p:spPr>
            <a:xfrm>
              <a:off x="113" y="3093"/>
              <a:ext cx="5647" cy="1105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p>
              <a:pPr lvl="0" fontAlgn="t">
                <a:lnSpc>
                  <a:spcPct val="130000"/>
                </a:lnSpc>
                <a:buClr>
                  <a:srgbClr val="000000"/>
                </a:buClr>
              </a:pP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9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．</a:t>
              </a:r>
              <a:r>
                <a:rPr lang="en-US" altLang="zh-CN" sz="2800" b="1" err="1">
                  <a:latin typeface="Times New Roman" panose="02020603050405020304" pitchFamily="18" charset="0"/>
                  <a:ea typeface="黑体" panose="02010609060101010101" pitchFamily="2" charset="-122"/>
                </a:rPr>
                <a:t>N、P、As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元素的第一电离能（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I1）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比同周期相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fontAlgn="t">
                <a:lnSpc>
                  <a:spcPct val="130000"/>
                </a:lnSpc>
                <a:buClr>
                  <a:srgbClr val="000000"/>
                </a:buClr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邻元素的都大。是因为它们具有</a:t>
              </a:r>
              <a:r>
                <a:rPr lang="zh-CN" altLang="en-US" sz="2800" b="1" u="sng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                     </a:t>
              </a:r>
              <a:endPara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lvl="0" fontAlgn="t">
                <a:lnSpc>
                  <a:spcPct val="130000"/>
                </a:lnSpc>
                <a:buClr>
                  <a:srgbClr val="000000"/>
                </a:buClr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的缘故。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65943" name="直接连接符 465942"/>
            <p:cNvSpPr/>
            <p:nvPr/>
          </p:nvSpPr>
          <p:spPr>
            <a:xfrm>
              <a:off x="3742" y="3748"/>
              <a:ext cx="1769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5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5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5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5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5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5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4" grpId="0"/>
      <p:bldP spid="465930" grpId="0"/>
      <p:bldP spid="465931" grpId="0"/>
      <p:bldP spid="465935" grpId="0"/>
      <p:bldP spid="465936" grpId="0"/>
      <p:bldP spid="46594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67981" name="组合 467980"/>
          <p:cNvGrpSpPr/>
          <p:nvPr/>
        </p:nvGrpSpPr>
        <p:grpSpPr>
          <a:xfrm>
            <a:off x="2560638" y="4292600"/>
            <a:ext cx="8107362" cy="560388"/>
            <a:chOff x="653" y="2622"/>
            <a:chExt cx="5107" cy="353"/>
          </a:xfrm>
        </p:grpSpPr>
        <p:sp>
          <p:nvSpPr>
            <p:cNvPr id="467971" name="矩形 467970"/>
            <p:cNvSpPr/>
            <p:nvPr/>
          </p:nvSpPr>
          <p:spPr>
            <a:xfrm>
              <a:off x="1632" y="2622"/>
              <a:ext cx="4128" cy="35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0" fontAlgn="base" hangingPunct="0">
                <a:lnSpc>
                  <a:spcPct val="11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造成不等性杂化的原因是</a:t>
              </a:r>
              <a:r>
                <a:rPr lang="zh-CN" altLang="en-US" sz="2800" b="1" u="sng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             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。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67972" name="直接连接符 467971"/>
            <p:cNvSpPr/>
            <p:nvPr/>
          </p:nvSpPr>
          <p:spPr>
            <a:xfrm>
              <a:off x="653" y="2886"/>
              <a:ext cx="91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67975" name="矩形 467974"/>
          <p:cNvSpPr/>
          <p:nvPr/>
        </p:nvSpPr>
        <p:spPr>
          <a:xfrm>
            <a:off x="1776413" y="2636838"/>
            <a:ext cx="9144000" cy="154178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lnSpc>
                <a:spcPct val="170000"/>
              </a:lnSpc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11.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s-p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等性杂化轨道中，所含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成分，完全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t">
              <a:lnSpc>
                <a:spcPct val="170000"/>
              </a:lnSpc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在不等性杂化中，各杂化轨道所含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p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成分就    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7979" name="矩形 467978"/>
          <p:cNvSpPr/>
          <p:nvPr/>
        </p:nvSpPr>
        <p:spPr>
          <a:xfrm>
            <a:off x="9120188" y="2911475"/>
            <a:ext cx="10795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等同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67980" name="矩形 467979"/>
          <p:cNvSpPr/>
          <p:nvPr/>
        </p:nvSpPr>
        <p:spPr>
          <a:xfrm>
            <a:off x="2363788" y="4292600"/>
            <a:ext cx="2363787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不完全等同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67982" name="矩形 467981"/>
          <p:cNvSpPr/>
          <p:nvPr/>
        </p:nvSpPr>
        <p:spPr>
          <a:xfrm>
            <a:off x="8032750" y="4365625"/>
            <a:ext cx="2959100" cy="852805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轨道中存在不参</a:t>
            </a:r>
            <a:endParaRPr lang="zh-CN" altLang="en-US" sz="2400" b="1" dirty="0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7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与成键的孤对电子</a:t>
            </a:r>
            <a:endParaRPr lang="zh-CN" altLang="en-US" sz="2400" b="1" dirty="0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67983" name="组合 467982"/>
          <p:cNvGrpSpPr/>
          <p:nvPr/>
        </p:nvGrpSpPr>
        <p:grpSpPr>
          <a:xfrm>
            <a:off x="1487488" y="476250"/>
            <a:ext cx="9288462" cy="2011363"/>
            <a:chOff x="-114" y="192"/>
            <a:chExt cx="5851" cy="1267"/>
          </a:xfrm>
        </p:grpSpPr>
        <p:sp>
          <p:nvSpPr>
            <p:cNvPr id="467984" name="矩形 467983"/>
            <p:cNvSpPr/>
            <p:nvPr/>
          </p:nvSpPr>
          <p:spPr>
            <a:xfrm>
              <a:off x="-114" y="192"/>
              <a:ext cx="5851" cy="126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marL="762000" lvl="0" indent="-473075" algn="just" eaLnBrk="0" fontAlgn="base" hangingPunct="0"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1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0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．某元素与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Kr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同周期，该元素原子失去3个电子后</a:t>
              </a:r>
              <a:r>
                <a:rPr lang="zh-CN" altLang="en-US" sz="2800" b="1" dirty="0">
                  <a:latin typeface="Tahoma" panose="020B0604030504040204" pitchFamily="34" charset="0"/>
                  <a:ea typeface="宋体" panose="02010600030101010101" pitchFamily="2" charset="-122"/>
                </a:rPr>
                <a:t>，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marL="762000" lvl="0" indent="-473075" eaLnBrk="0" fontAlgn="base" hangingPunct="0"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其</a:t>
              </a:r>
              <a:r>
                <a:rPr lang="en-US" altLang="zh-CN" sz="2800" b="1" i="1">
                  <a:latin typeface="Times New Roman" panose="02020603050405020304" pitchFamily="18" charset="0"/>
                  <a:ea typeface="黑体" panose="02010609060101010101" pitchFamily="2" charset="-122"/>
                </a:rPr>
                <a:t>l</a:t>
              </a:r>
              <a:r>
                <a:rPr lang="en-US" altLang="zh-CN" sz="2800" b="1">
                  <a:latin typeface="Times New Roman" panose="02020603050405020304" pitchFamily="18" charset="0"/>
                  <a:ea typeface="黑体" panose="02010609060101010101" pitchFamily="2" charset="-122"/>
                </a:rPr>
                <a:t>=2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的轨道内呈半充满。推断此元素为</a:t>
              </a:r>
              <a:r>
                <a:rPr lang="zh-CN" altLang="en-US" sz="2800" b="1" u="sng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    </a:t>
              </a:r>
              <a:r>
                <a:rPr lang="zh-CN" altLang="en-US" sz="1800" b="1" u="sng" dirty="0">
                  <a:latin typeface="Tahoma" panose="020B0604030504040204" pitchFamily="34" charset="0"/>
                  <a:ea typeface="宋体" panose="02010600030101010101" pitchFamily="2" charset="-122"/>
                </a:rPr>
                <a:t>，</a:t>
              </a:r>
              <a:endPara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  <a:p>
              <a:pPr marL="762000" lvl="0" indent="-473075" eaLnBrk="0" fontAlgn="base" hangingPunct="0"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         此元 素离子的外层电子构型为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467985" name="直接连接符 467984"/>
            <p:cNvSpPr/>
            <p:nvPr/>
          </p:nvSpPr>
          <p:spPr>
            <a:xfrm>
              <a:off x="3742" y="1344"/>
              <a:ext cx="117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7986" name="矩形 467985"/>
            <p:cNvSpPr/>
            <p:nvPr/>
          </p:nvSpPr>
          <p:spPr>
            <a:xfrm>
              <a:off x="4876" y="1117"/>
              <a:ext cx="340" cy="32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p>
              <a:pPr lvl="0" fontAlgn="base"/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。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</p:grpSp>
      <p:sp>
        <p:nvSpPr>
          <p:cNvPr id="467987" name="矩形 467986"/>
          <p:cNvSpPr/>
          <p:nvPr/>
        </p:nvSpPr>
        <p:spPr>
          <a:xfrm>
            <a:off x="8993188" y="1254125"/>
            <a:ext cx="919162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Fe</a:t>
            </a:r>
            <a:endParaRPr lang="en-US" altLang="zh-CN" sz="2800" b="1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7988" name="矩形 467987"/>
          <p:cNvSpPr/>
          <p:nvPr/>
        </p:nvSpPr>
        <p:spPr>
          <a:xfrm>
            <a:off x="7896225" y="1830388"/>
            <a:ext cx="1368425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4d</a:t>
            </a:r>
            <a:r>
              <a:rPr lang="en-US" altLang="zh-CN" sz="2800" b="1" baseline="30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4s</a:t>
            </a:r>
            <a:r>
              <a:rPr lang="en-US" altLang="zh-CN" sz="2800" b="1" baseline="30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2800" b="1" baseline="3000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5" grpId="0"/>
      <p:bldP spid="467979" grpId="0"/>
      <p:bldP spid="467980" grpId="0"/>
      <p:bldP spid="467982" grpId="0"/>
      <p:bldP spid="467987" grpId="0"/>
      <p:bldP spid="46798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8994" name="矩形 468993"/>
          <p:cNvSpPr/>
          <p:nvPr/>
        </p:nvSpPr>
        <p:spPr>
          <a:xfrm>
            <a:off x="1919288" y="260350"/>
            <a:ext cx="8785225" cy="188214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CCl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NH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的中心原子杂化轨道类型分别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是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，其分子空间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构型分别是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8995" name="矩形 468994"/>
          <p:cNvSpPr/>
          <p:nvPr/>
        </p:nvSpPr>
        <p:spPr>
          <a:xfrm>
            <a:off x="1919288" y="3357563"/>
            <a:ext cx="9251950" cy="307594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BeCl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en-US" sz="2800" b="1">
                <a:latin typeface="Arial" panose="020B0604020202020204" pitchFamily="34" charset="0"/>
                <a:ea typeface="黑体" panose="02010609060101010101" pitchFamily="2" charset="-122"/>
              </a:rPr>
              <a:t>、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NH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、CCl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4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、H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分子中键角大小次序是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这是因为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缘故。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14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．共价健类型有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　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。其中键能较大的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是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键 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fontAlgn="base">
              <a:lnSpc>
                <a:spcPct val="140000"/>
              </a:lnSpc>
              <a:buClr>
                <a:srgbClr val="000000"/>
              </a:buClr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．在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en-US" altLang="zh-CN" sz="2800" b="1" baseline="-25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中有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键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键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个。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8997" name="矩形 468996"/>
          <p:cNvSpPr/>
          <p:nvPr/>
        </p:nvSpPr>
        <p:spPr>
          <a:xfrm>
            <a:off x="3000375" y="981075"/>
            <a:ext cx="199390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sp</a:t>
            </a:r>
            <a:r>
              <a:rPr lang="en-US" altLang="zh-CN" sz="2400" b="1" baseline="3000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等性杂化</a:t>
            </a:r>
            <a:endParaRPr lang="zh-CN" altLang="en-US" sz="2400" b="1" dirty="0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8998" name="矩形 468997"/>
          <p:cNvSpPr/>
          <p:nvPr/>
        </p:nvSpPr>
        <p:spPr>
          <a:xfrm>
            <a:off x="5303838" y="981075"/>
            <a:ext cx="244792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sp</a:t>
            </a:r>
            <a:r>
              <a:rPr lang="en-US" altLang="zh-CN" sz="2400" b="1" baseline="3000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不等性杂化</a:t>
            </a:r>
            <a:endParaRPr lang="zh-CN" altLang="en-US" sz="2400" b="1" dirty="0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9000" name="矩形 468999"/>
          <p:cNvSpPr/>
          <p:nvPr/>
        </p:nvSpPr>
        <p:spPr>
          <a:xfrm>
            <a:off x="4656138" y="1616075"/>
            <a:ext cx="2160587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正四面体型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69001" name="矩形 469000"/>
          <p:cNvSpPr/>
          <p:nvPr/>
        </p:nvSpPr>
        <p:spPr>
          <a:xfrm>
            <a:off x="7104063" y="1557338"/>
            <a:ext cx="180022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三角锥型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69010" name="矩形 469009"/>
          <p:cNvSpPr/>
          <p:nvPr/>
        </p:nvSpPr>
        <p:spPr>
          <a:xfrm>
            <a:off x="1847850" y="4051300"/>
            <a:ext cx="305943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BeCl</a:t>
            </a:r>
            <a:r>
              <a:rPr lang="en-US" altLang="zh-CN" sz="2400" b="1" baseline="-25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:CCl</a:t>
            </a:r>
            <a:r>
              <a:rPr lang="en-US" altLang="zh-CN" sz="2400" b="1" baseline="-25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;NH</a:t>
            </a:r>
            <a:r>
              <a:rPr lang="en-US" altLang="zh-CN" sz="2400" b="1" baseline="-25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 H</a:t>
            </a:r>
            <a:r>
              <a:rPr lang="en-US" altLang="zh-CN" sz="2400" b="1" baseline="-2500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endParaRPr lang="zh-CN" altLang="en-US" sz="24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9012" name="直接连接符 469011"/>
          <p:cNvSpPr/>
          <p:nvPr/>
        </p:nvSpPr>
        <p:spPr>
          <a:xfrm>
            <a:off x="2782888" y="4437063"/>
            <a:ext cx="208915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9013" name="矩形 469012"/>
          <p:cNvSpPr/>
          <p:nvPr/>
        </p:nvSpPr>
        <p:spPr>
          <a:xfrm>
            <a:off x="6167438" y="4124325"/>
            <a:ext cx="360045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孤对电子对成键排斥的</a:t>
            </a:r>
            <a:endParaRPr lang="zh-CN" altLang="en-US" sz="2400" b="1" dirty="0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9015" name="矩形 469014"/>
          <p:cNvSpPr/>
          <p:nvPr/>
        </p:nvSpPr>
        <p:spPr>
          <a:xfrm>
            <a:off x="4943475" y="4711700"/>
            <a:ext cx="79502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σ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键</a:t>
            </a:r>
            <a:endParaRPr lang="zh-CN" altLang="en-US" sz="2400" b="1" dirty="0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9017" name="矩形 469016"/>
          <p:cNvSpPr/>
          <p:nvPr/>
        </p:nvSpPr>
        <p:spPr>
          <a:xfrm>
            <a:off x="6167438" y="4724400"/>
            <a:ext cx="656590" cy="46101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/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键</a:t>
            </a:r>
            <a:endParaRPr lang="zh-CN" altLang="en-US" sz="2400" b="1" dirty="0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9018" name="矩形 469017"/>
          <p:cNvSpPr/>
          <p:nvPr/>
        </p:nvSpPr>
        <p:spPr>
          <a:xfrm>
            <a:off x="2351088" y="5300663"/>
            <a:ext cx="79502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σ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键</a:t>
            </a:r>
            <a:endParaRPr lang="zh-CN" altLang="en-US" sz="2400" b="1" dirty="0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69020" name="矩形 469019"/>
          <p:cNvSpPr/>
          <p:nvPr/>
        </p:nvSpPr>
        <p:spPr>
          <a:xfrm>
            <a:off x="5232400" y="5865813"/>
            <a:ext cx="424180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9021" name="矩形 469020"/>
          <p:cNvSpPr/>
          <p:nvPr/>
        </p:nvSpPr>
        <p:spPr>
          <a:xfrm>
            <a:off x="7391400" y="5862638"/>
            <a:ext cx="6038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２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9022" name="矩形 469021"/>
          <p:cNvSpPr/>
          <p:nvPr/>
        </p:nvSpPr>
        <p:spPr>
          <a:xfrm>
            <a:off x="7535863" y="5862638"/>
            <a:ext cx="424180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8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9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6899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68995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charRg st="3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8995">
                                            <p:txEl>
                                              <p:charRg st="3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8995">
                                            <p:txEl>
                                              <p:charRg st="32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6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69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69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charRg st="10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68995">
                                            <p:txEl>
                                              <p:charRg st="10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68995">
                                            <p:txEl>
                                              <p:charRg st="108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8995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8995">
                                            <p:txEl>
                                              <p:charRg st="138" end="1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69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90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69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charRg st="149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68995">
                                            <p:txEl>
                                              <p:charRg st="149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68995">
                                            <p:txEl>
                                              <p:charRg st="149" end="18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9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69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9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69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4" grpId="0"/>
      <p:bldP spid="468997" grpId="0"/>
      <p:bldP spid="468998" grpId="0"/>
      <p:bldP spid="469000" grpId="0"/>
      <p:bldP spid="469001" grpId="0"/>
      <p:bldP spid="469010" grpId="0"/>
      <p:bldP spid="469013" grpId="0"/>
      <p:bldP spid="469015" grpId="0"/>
      <p:bldP spid="469017" grpId="0"/>
      <p:bldP spid="469018" grpId="0"/>
      <p:bldP spid="469020" grpId="0"/>
      <p:bldP spid="469021" grpId="0"/>
      <p:bldP spid="46902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0018" name="矩形 470017"/>
          <p:cNvSpPr/>
          <p:nvPr/>
        </p:nvSpPr>
        <p:spPr>
          <a:xfrm>
            <a:off x="1905000" y="434975"/>
            <a:ext cx="8763000" cy="34175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57250" lvl="0" indent="-568325" algn="just" eaLnBrk="0" fontAlgn="base" hangingPunc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25．共价健极性用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衡量；而分子的极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568325" algn="just" eaLnBrk="0" fontAlgn="base" hangingPunc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性用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衡量。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568325" algn="just" eaLnBrk="0" fontAlgn="base" hangingPunct="0">
              <a:lnSpc>
                <a:spcPct val="130000"/>
              </a:lnSpc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568325" algn="just" eaLnBrk="0" fontAlgn="base" hangingPunc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26．下列分子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NH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、AsH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、PH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、SbH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中键能大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568325" algn="just" eaLnBrk="0" fontAlgn="base" hangingPunct="0">
              <a:lnSpc>
                <a:spcPct val="13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小顺序是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　　　　　　　　　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568325" eaLnBrk="0" fontAlgn="base" hangingPunct="0">
              <a:lnSpc>
                <a:spcPct val="130000"/>
              </a:lnSpc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0019" name="矩形 470018"/>
          <p:cNvSpPr/>
          <p:nvPr/>
        </p:nvSpPr>
        <p:spPr>
          <a:xfrm>
            <a:off x="1860550" y="4005263"/>
            <a:ext cx="8915400" cy="2650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57250" lvl="0" indent="-568325" algn="just" fontAlgn="base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28．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HBr、HCl、HI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中色散力最大的是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，沸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568325" algn="just" fontAlgn="base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点最低的是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　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568325" algn="just" eaLnBrk="0" fontAlgn="base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29．范德华力包括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，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三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568325" algn="just" eaLnBrk="0" fontAlgn="base" hangingPunct="0">
              <a:lnSpc>
                <a:spcPct val="12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种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其中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存在一切分子中间。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-568325" eaLnBrk="0" fontAlgn="base" hangingPunct="0">
              <a:lnSpc>
                <a:spcPct val="120000"/>
              </a:lnSpc>
            </a:pP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0022" name="矩形 470021"/>
          <p:cNvSpPr/>
          <p:nvPr/>
        </p:nvSpPr>
        <p:spPr>
          <a:xfrm>
            <a:off x="5880100" y="477838"/>
            <a:ext cx="596900" cy="52260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  <a:sym typeface="Symbol" panose="05050102010706020507" pitchFamily="18" charset="2"/>
              </a:rPr>
              <a:t></a:t>
            </a:r>
            <a:endParaRPr lang="en-US" altLang="en-US" sz="2800" b="1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70023" name="矩形 470022"/>
          <p:cNvSpPr/>
          <p:nvPr/>
        </p:nvSpPr>
        <p:spPr>
          <a:xfrm>
            <a:off x="4224338" y="981075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base"/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μ</a:t>
            </a:r>
            <a:endParaRPr lang="en-US" altLang="zh-CN" sz="2800" b="1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0024" name="文本框 470023"/>
          <p:cNvSpPr txBox="1"/>
          <p:nvPr/>
        </p:nvSpPr>
        <p:spPr>
          <a:xfrm>
            <a:off x="4656138" y="2781300"/>
            <a:ext cx="4498975" cy="579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fontAlgn="base"/>
            <a:r>
              <a:rPr lang="zh-CN" altLang="en-US" sz="3200" b="1" dirty="0">
                <a:latin typeface="华文新魏" pitchFamily="2" charset="-122"/>
                <a:ea typeface="华文新魏" pitchFamily="2" charset="-122"/>
              </a:rPr>
              <a:t>  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华文新魏" pitchFamily="2" charset="-122"/>
              </a:rPr>
              <a:t>NH</a:t>
            </a:r>
            <a:r>
              <a:rPr lang="en-US" altLang="zh-CN" sz="2800" b="1" baseline="-25000">
                <a:solidFill>
                  <a:srgbClr val="FF505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华文新魏" pitchFamily="2" charset="-122"/>
              </a:rPr>
              <a:t>; PH</a:t>
            </a:r>
            <a:r>
              <a:rPr lang="en-US" altLang="zh-CN" sz="2800" b="1" baseline="-25000">
                <a:solidFill>
                  <a:srgbClr val="FF505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华文新魏" pitchFamily="2" charset="-122"/>
              </a:rPr>
              <a:t>; AsH</a:t>
            </a:r>
            <a:r>
              <a:rPr lang="en-US" altLang="zh-CN" sz="2800" b="1" baseline="-25000">
                <a:solidFill>
                  <a:srgbClr val="FF505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华文新魏" pitchFamily="2" charset="-122"/>
              </a:rPr>
              <a:t>;  SbH</a:t>
            </a:r>
            <a:r>
              <a:rPr lang="en-US" altLang="zh-CN" sz="2800" b="1" baseline="-25000">
                <a:solidFill>
                  <a:srgbClr val="FF505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endParaRPr lang="en-US" altLang="zh-CN" sz="2800" b="1" baseline="-25000">
              <a:solidFill>
                <a:srgbClr val="FF505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470029" name="矩形 470028"/>
          <p:cNvSpPr/>
          <p:nvPr/>
        </p:nvSpPr>
        <p:spPr>
          <a:xfrm>
            <a:off x="8472488" y="4065588"/>
            <a:ext cx="936625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HI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0030" name="矩形 470029"/>
          <p:cNvSpPr/>
          <p:nvPr/>
        </p:nvSpPr>
        <p:spPr>
          <a:xfrm>
            <a:off x="4848225" y="4530725"/>
            <a:ext cx="1103313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/>
            <a:r>
              <a:rPr lang="en-US" altLang="zh-CN" sz="2800" b="1" err="1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HCl</a:t>
            </a:r>
            <a:endParaRPr lang="en-US" altLang="zh-CN" sz="2800" b="1">
              <a:solidFill>
                <a:srgbClr val="FF505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0032" name="矩形 470031"/>
          <p:cNvSpPr/>
          <p:nvPr/>
        </p:nvSpPr>
        <p:spPr>
          <a:xfrm>
            <a:off x="5232400" y="5084763"/>
            <a:ext cx="11509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取向力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0033" name="矩形 470032"/>
          <p:cNvSpPr/>
          <p:nvPr/>
        </p:nvSpPr>
        <p:spPr>
          <a:xfrm>
            <a:off x="6456363" y="5132388"/>
            <a:ext cx="1223962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诱导力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0034" name="矩形 470033"/>
          <p:cNvSpPr/>
          <p:nvPr/>
        </p:nvSpPr>
        <p:spPr>
          <a:xfrm>
            <a:off x="8040688" y="5132388"/>
            <a:ext cx="1512887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色散力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0035" name="矩形 470034"/>
          <p:cNvSpPr/>
          <p:nvPr/>
        </p:nvSpPr>
        <p:spPr>
          <a:xfrm>
            <a:off x="4583113" y="5635625"/>
            <a:ext cx="144145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/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色散力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001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001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charRg st="3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0018">
                                            <p:txEl>
                                              <p:charRg st="3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0018">
                                            <p:txEl>
                                              <p:charRg st="3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0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0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0018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0018">
                                            <p:txEl>
                                              <p:charRg st="7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8">
                                            <p:txEl>
                                              <p:charRg st="9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0018">
                                            <p:txEl>
                                              <p:charRg st="9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0018">
                                            <p:txEl>
                                              <p:charRg st="99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7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001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0019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charRg st="3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0019">
                                            <p:txEl>
                                              <p:charRg st="3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0019">
                                            <p:txEl>
                                              <p:charRg st="3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0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0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charRg st="6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0019">
                                            <p:txEl>
                                              <p:charRg st="6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0019">
                                            <p:txEl>
                                              <p:charRg st="60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19">
                                            <p:txEl>
                                              <p:charRg st="11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0019">
                                            <p:txEl>
                                              <p:charRg st="11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0019">
                                            <p:txEl>
                                              <p:charRg st="114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0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00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0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70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0022" grpId="0"/>
      <p:bldP spid="470023" grpId="0"/>
      <p:bldP spid="470024" grpId="0"/>
      <p:bldP spid="470029" grpId="0"/>
      <p:bldP spid="470030" grpId="0"/>
      <p:bldP spid="470032" grpId="0"/>
      <p:bldP spid="470033" grpId="0"/>
      <p:bldP spid="470034" grpId="0"/>
      <p:bldP spid="47003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42" name="矩形 471041"/>
          <p:cNvSpPr/>
          <p:nvPr/>
        </p:nvSpPr>
        <p:spPr>
          <a:xfrm>
            <a:off x="2063750" y="304800"/>
            <a:ext cx="8353425" cy="12852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fontAlgn="base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30．各组分子间存在何种形式的作用力，在各空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lvl="0" algn="just" fontAlgn="base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中填写有、无。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pSp>
        <p:nvGrpSpPr>
          <p:cNvPr id="471043" name="组合 471042"/>
          <p:cNvGrpSpPr/>
          <p:nvPr/>
        </p:nvGrpSpPr>
        <p:grpSpPr>
          <a:xfrm>
            <a:off x="1919288" y="1628775"/>
            <a:ext cx="8137525" cy="4830763"/>
            <a:chOff x="-3" y="381"/>
            <a:chExt cx="3652" cy="1926"/>
          </a:xfrm>
        </p:grpSpPr>
        <p:grpSp>
          <p:nvGrpSpPr>
            <p:cNvPr id="471044" name="组合 471043"/>
            <p:cNvGrpSpPr/>
            <p:nvPr/>
          </p:nvGrpSpPr>
          <p:grpSpPr>
            <a:xfrm>
              <a:off x="0" y="384"/>
              <a:ext cx="3646" cy="1920"/>
              <a:chOff x="0" y="384"/>
              <a:chExt cx="3646" cy="1920"/>
            </a:xfrm>
          </p:grpSpPr>
          <p:grpSp>
            <p:nvGrpSpPr>
              <p:cNvPr id="471045" name="组合 471044"/>
              <p:cNvGrpSpPr/>
              <p:nvPr/>
            </p:nvGrpSpPr>
            <p:grpSpPr>
              <a:xfrm>
                <a:off x="0" y="384"/>
                <a:ext cx="729" cy="384"/>
                <a:chOff x="0" y="384"/>
                <a:chExt cx="729" cy="384"/>
              </a:xfrm>
            </p:grpSpPr>
            <p:sp>
              <p:nvSpPr>
                <p:cNvPr id="471046" name="矩形 471045"/>
                <p:cNvSpPr/>
                <p:nvPr/>
              </p:nvSpPr>
              <p:spPr>
                <a:xfrm>
                  <a:off x="43" y="384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2400" b="1" dirty="0">
                      <a:latin typeface="宋体" panose="02010600030101010101" pitchFamily="2" charset="-122"/>
                      <a:ea typeface="黑体" panose="02010609060101010101" pitchFamily="2" charset="-122"/>
                    </a:rPr>
                    <a:t>分子间作用力</a:t>
                  </a:r>
                  <a:endPara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047" name="矩形 471046"/>
                <p:cNvSpPr/>
                <p:nvPr/>
              </p:nvSpPr>
              <p:spPr>
                <a:xfrm>
                  <a:off x="0" y="384"/>
                  <a:ext cx="72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48" name="组合 471047"/>
              <p:cNvGrpSpPr/>
              <p:nvPr/>
            </p:nvGrpSpPr>
            <p:grpSpPr>
              <a:xfrm>
                <a:off x="729" y="384"/>
                <a:ext cx="729" cy="384"/>
                <a:chOff x="729" y="384"/>
                <a:chExt cx="729" cy="384"/>
              </a:xfrm>
            </p:grpSpPr>
            <p:sp>
              <p:nvSpPr>
                <p:cNvPr id="471049" name="矩形 471048"/>
                <p:cNvSpPr/>
                <p:nvPr/>
              </p:nvSpPr>
              <p:spPr>
                <a:xfrm>
                  <a:off x="772" y="384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2400" b="1" dirty="0">
                      <a:latin typeface="宋体" panose="02010600030101010101" pitchFamily="2" charset="-122"/>
                      <a:ea typeface="黑体" panose="02010609060101010101" pitchFamily="2" charset="-122"/>
                    </a:rPr>
                    <a:t>取向力</a:t>
                  </a:r>
                  <a:endPara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050" name="矩形 471049"/>
                <p:cNvSpPr/>
                <p:nvPr/>
              </p:nvSpPr>
              <p:spPr>
                <a:xfrm>
                  <a:off x="729" y="384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51" name="组合 471050"/>
              <p:cNvGrpSpPr/>
              <p:nvPr/>
            </p:nvGrpSpPr>
            <p:grpSpPr>
              <a:xfrm>
                <a:off x="1458" y="384"/>
                <a:ext cx="729" cy="384"/>
                <a:chOff x="1458" y="384"/>
                <a:chExt cx="729" cy="384"/>
              </a:xfrm>
            </p:grpSpPr>
            <p:sp>
              <p:nvSpPr>
                <p:cNvPr id="471052" name="矩形 471051"/>
                <p:cNvSpPr/>
                <p:nvPr/>
              </p:nvSpPr>
              <p:spPr>
                <a:xfrm>
                  <a:off x="1501" y="384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2400" b="1" dirty="0">
                      <a:latin typeface="宋体" panose="02010600030101010101" pitchFamily="2" charset="-122"/>
                      <a:ea typeface="黑体" panose="02010609060101010101" pitchFamily="2" charset="-122"/>
                    </a:rPr>
                    <a:t>诱导力</a:t>
                  </a:r>
                  <a:endPara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053" name="矩形 471052"/>
                <p:cNvSpPr/>
                <p:nvPr/>
              </p:nvSpPr>
              <p:spPr>
                <a:xfrm>
                  <a:off x="1458" y="384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54" name="组合 471053"/>
              <p:cNvGrpSpPr/>
              <p:nvPr/>
            </p:nvGrpSpPr>
            <p:grpSpPr>
              <a:xfrm>
                <a:off x="2187" y="384"/>
                <a:ext cx="729" cy="384"/>
                <a:chOff x="2187" y="384"/>
                <a:chExt cx="729" cy="384"/>
              </a:xfrm>
            </p:grpSpPr>
            <p:sp>
              <p:nvSpPr>
                <p:cNvPr id="471055" name="矩形 471054"/>
                <p:cNvSpPr/>
                <p:nvPr/>
              </p:nvSpPr>
              <p:spPr>
                <a:xfrm>
                  <a:off x="2230" y="384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2400" b="1" dirty="0">
                      <a:latin typeface="宋体" panose="02010600030101010101" pitchFamily="2" charset="-122"/>
                      <a:ea typeface="黑体" panose="02010609060101010101" pitchFamily="2" charset="-122"/>
                    </a:rPr>
                    <a:t>色散力</a:t>
                  </a:r>
                  <a:endPara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000" b="1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056" name="矩形 471055"/>
                <p:cNvSpPr/>
                <p:nvPr/>
              </p:nvSpPr>
              <p:spPr>
                <a:xfrm>
                  <a:off x="2187" y="384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57" name="组合 471056"/>
              <p:cNvGrpSpPr/>
              <p:nvPr/>
            </p:nvGrpSpPr>
            <p:grpSpPr>
              <a:xfrm>
                <a:off x="2916" y="384"/>
                <a:ext cx="730" cy="384"/>
                <a:chOff x="2916" y="384"/>
                <a:chExt cx="730" cy="384"/>
              </a:xfrm>
            </p:grpSpPr>
            <p:sp>
              <p:nvSpPr>
                <p:cNvPr id="471058" name="矩形 471057"/>
                <p:cNvSpPr/>
                <p:nvPr/>
              </p:nvSpPr>
              <p:spPr>
                <a:xfrm>
                  <a:off x="2959" y="384"/>
                  <a:ext cx="64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2400" b="1" dirty="0">
                      <a:latin typeface="宋体" panose="02010600030101010101" pitchFamily="2" charset="-122"/>
                      <a:ea typeface="黑体" panose="02010609060101010101" pitchFamily="2" charset="-122"/>
                    </a:rPr>
                    <a:t>氢键</a:t>
                  </a:r>
                  <a:endPara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b="1" dirty="0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059" name="矩形 471058"/>
                <p:cNvSpPr/>
                <p:nvPr/>
              </p:nvSpPr>
              <p:spPr>
                <a:xfrm>
                  <a:off x="2916" y="384"/>
                  <a:ext cx="730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60" name="组合 471059"/>
              <p:cNvGrpSpPr/>
              <p:nvPr/>
            </p:nvGrpSpPr>
            <p:grpSpPr>
              <a:xfrm>
                <a:off x="0" y="768"/>
                <a:ext cx="729" cy="384"/>
                <a:chOff x="0" y="768"/>
                <a:chExt cx="729" cy="384"/>
              </a:xfrm>
            </p:grpSpPr>
            <p:sp>
              <p:nvSpPr>
                <p:cNvPr id="471061" name="矩形 471060"/>
                <p:cNvSpPr/>
                <p:nvPr/>
              </p:nvSpPr>
              <p:spPr>
                <a:xfrm>
                  <a:off x="43" y="768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2400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苯和</a:t>
                  </a:r>
                  <a:r>
                    <a:rPr lang="en-US" altLang="zh-CN" sz="24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CCl</a:t>
                  </a:r>
                  <a:r>
                    <a:rPr lang="en-US" altLang="zh-CN" sz="2400" b="1" baseline="-3000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4</a:t>
                  </a:r>
                  <a:endParaRPr lang="en-US" altLang="zh-CN" sz="2400" b="1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  <a:p>
                  <a:pPr lvl="0" algn="just" eaLnBrk="0" fontAlgn="base" hangingPunct="0"/>
                  <a:endParaRPr lang="en-US" altLang="zh-CN" sz="2400" b="1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062" name="矩形 471061"/>
                <p:cNvSpPr/>
                <p:nvPr/>
              </p:nvSpPr>
              <p:spPr>
                <a:xfrm>
                  <a:off x="0" y="768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63" name="组合 471062"/>
              <p:cNvGrpSpPr/>
              <p:nvPr/>
            </p:nvGrpSpPr>
            <p:grpSpPr>
              <a:xfrm>
                <a:off x="729" y="768"/>
                <a:ext cx="729" cy="384"/>
                <a:chOff x="729" y="768"/>
                <a:chExt cx="729" cy="384"/>
              </a:xfrm>
            </p:grpSpPr>
            <p:sp>
              <p:nvSpPr>
                <p:cNvPr id="471064" name="矩形 471063"/>
                <p:cNvSpPr/>
                <p:nvPr/>
              </p:nvSpPr>
              <p:spPr>
                <a:xfrm>
                  <a:off x="772" y="768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065" name="矩形 471064"/>
                <p:cNvSpPr/>
                <p:nvPr/>
              </p:nvSpPr>
              <p:spPr>
                <a:xfrm>
                  <a:off x="729" y="768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66" name="组合 471065"/>
              <p:cNvGrpSpPr/>
              <p:nvPr/>
            </p:nvGrpSpPr>
            <p:grpSpPr>
              <a:xfrm>
                <a:off x="1458" y="768"/>
                <a:ext cx="729" cy="384"/>
                <a:chOff x="1458" y="768"/>
                <a:chExt cx="729" cy="384"/>
              </a:xfrm>
            </p:grpSpPr>
            <p:sp>
              <p:nvSpPr>
                <p:cNvPr id="471067" name="矩形 471066"/>
                <p:cNvSpPr/>
                <p:nvPr/>
              </p:nvSpPr>
              <p:spPr>
                <a:xfrm>
                  <a:off x="1501" y="768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068" name="矩形 471067"/>
                <p:cNvSpPr/>
                <p:nvPr/>
              </p:nvSpPr>
              <p:spPr>
                <a:xfrm>
                  <a:off x="1458" y="768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2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69" name="组合 471068"/>
              <p:cNvGrpSpPr/>
              <p:nvPr/>
            </p:nvGrpSpPr>
            <p:grpSpPr>
              <a:xfrm>
                <a:off x="2187" y="768"/>
                <a:ext cx="729" cy="384"/>
                <a:chOff x="2187" y="768"/>
                <a:chExt cx="729" cy="384"/>
              </a:xfrm>
            </p:grpSpPr>
            <p:sp>
              <p:nvSpPr>
                <p:cNvPr id="471070" name="矩形 471069"/>
                <p:cNvSpPr/>
                <p:nvPr/>
              </p:nvSpPr>
              <p:spPr>
                <a:xfrm>
                  <a:off x="2230" y="768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071" name="矩形 471070"/>
                <p:cNvSpPr/>
                <p:nvPr/>
              </p:nvSpPr>
              <p:spPr>
                <a:xfrm>
                  <a:off x="2187" y="768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72" name="组合 471071"/>
              <p:cNvGrpSpPr/>
              <p:nvPr/>
            </p:nvGrpSpPr>
            <p:grpSpPr>
              <a:xfrm>
                <a:off x="2916" y="768"/>
                <a:ext cx="730" cy="384"/>
                <a:chOff x="2916" y="768"/>
                <a:chExt cx="730" cy="384"/>
              </a:xfrm>
            </p:grpSpPr>
            <p:sp>
              <p:nvSpPr>
                <p:cNvPr id="471073" name="矩形 471072"/>
                <p:cNvSpPr/>
                <p:nvPr/>
              </p:nvSpPr>
              <p:spPr>
                <a:xfrm>
                  <a:off x="2959" y="768"/>
                  <a:ext cx="64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074" name="矩形 471073"/>
                <p:cNvSpPr/>
                <p:nvPr/>
              </p:nvSpPr>
              <p:spPr>
                <a:xfrm>
                  <a:off x="2916" y="768"/>
                  <a:ext cx="730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75" name="组合 471074"/>
              <p:cNvGrpSpPr/>
              <p:nvPr/>
            </p:nvGrpSpPr>
            <p:grpSpPr>
              <a:xfrm>
                <a:off x="0" y="1152"/>
                <a:ext cx="729" cy="384"/>
                <a:chOff x="0" y="1152"/>
                <a:chExt cx="729" cy="384"/>
              </a:xfrm>
            </p:grpSpPr>
            <p:sp>
              <p:nvSpPr>
                <p:cNvPr id="471076" name="矩形 471075"/>
                <p:cNvSpPr/>
                <p:nvPr/>
              </p:nvSpPr>
              <p:spPr>
                <a:xfrm>
                  <a:off x="43" y="1152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en-US" altLang="zh-CN" sz="24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NH</a:t>
                  </a:r>
                  <a:r>
                    <a:rPr lang="en-US" altLang="zh-CN" sz="2400" b="1" baseline="-2500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3</a:t>
                  </a:r>
                  <a:r>
                    <a:rPr lang="zh-CN" altLang="en-US" sz="2400" b="1" dirty="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和</a:t>
                  </a:r>
                  <a:r>
                    <a:rPr lang="en-US" altLang="zh-CN" sz="24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H</a:t>
                  </a:r>
                  <a:r>
                    <a:rPr lang="en-US" altLang="zh-CN" sz="2400" b="1" baseline="-3000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2</a:t>
                  </a:r>
                  <a:r>
                    <a:rPr lang="en-US" altLang="zh-CN" sz="24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O</a:t>
                  </a:r>
                  <a:endParaRPr lang="en-US" altLang="zh-CN" sz="2400" b="1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  <a:p>
                  <a:pPr lvl="0" algn="just" eaLnBrk="0" fontAlgn="base" hangingPunct="0"/>
                  <a:endParaRPr lang="en-US" altLang="zh-CN" sz="2400" b="1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077" name="矩形 471076"/>
                <p:cNvSpPr/>
                <p:nvPr/>
              </p:nvSpPr>
              <p:spPr>
                <a:xfrm>
                  <a:off x="0" y="1152"/>
                  <a:ext cx="72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78" name="组合 471077"/>
              <p:cNvGrpSpPr/>
              <p:nvPr/>
            </p:nvGrpSpPr>
            <p:grpSpPr>
              <a:xfrm>
                <a:off x="729" y="1152"/>
                <a:ext cx="729" cy="384"/>
                <a:chOff x="729" y="1152"/>
                <a:chExt cx="729" cy="384"/>
              </a:xfrm>
            </p:grpSpPr>
            <p:sp>
              <p:nvSpPr>
                <p:cNvPr id="471079" name="矩形 471078"/>
                <p:cNvSpPr/>
                <p:nvPr/>
              </p:nvSpPr>
              <p:spPr>
                <a:xfrm>
                  <a:off x="772" y="1152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080" name="矩形 471079"/>
                <p:cNvSpPr/>
                <p:nvPr/>
              </p:nvSpPr>
              <p:spPr>
                <a:xfrm>
                  <a:off x="729" y="1152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81" name="组合 471080"/>
              <p:cNvGrpSpPr/>
              <p:nvPr/>
            </p:nvGrpSpPr>
            <p:grpSpPr>
              <a:xfrm>
                <a:off x="1458" y="1152"/>
                <a:ext cx="729" cy="384"/>
                <a:chOff x="1458" y="1152"/>
                <a:chExt cx="729" cy="384"/>
              </a:xfrm>
            </p:grpSpPr>
            <p:sp>
              <p:nvSpPr>
                <p:cNvPr id="471082" name="矩形 471081"/>
                <p:cNvSpPr/>
                <p:nvPr/>
              </p:nvSpPr>
              <p:spPr>
                <a:xfrm>
                  <a:off x="1501" y="1152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083" name="矩形 471082"/>
                <p:cNvSpPr/>
                <p:nvPr/>
              </p:nvSpPr>
              <p:spPr>
                <a:xfrm>
                  <a:off x="1458" y="1152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84" name="组合 471083"/>
              <p:cNvGrpSpPr/>
              <p:nvPr/>
            </p:nvGrpSpPr>
            <p:grpSpPr>
              <a:xfrm>
                <a:off x="2187" y="1152"/>
                <a:ext cx="729" cy="384"/>
                <a:chOff x="2187" y="1152"/>
                <a:chExt cx="729" cy="384"/>
              </a:xfrm>
            </p:grpSpPr>
            <p:sp>
              <p:nvSpPr>
                <p:cNvPr id="471085" name="矩形 471084"/>
                <p:cNvSpPr/>
                <p:nvPr/>
              </p:nvSpPr>
              <p:spPr>
                <a:xfrm>
                  <a:off x="2230" y="1152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086" name="矩形 471085"/>
                <p:cNvSpPr/>
                <p:nvPr/>
              </p:nvSpPr>
              <p:spPr>
                <a:xfrm>
                  <a:off x="2187" y="1152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87" name="组合 471086"/>
              <p:cNvGrpSpPr/>
              <p:nvPr/>
            </p:nvGrpSpPr>
            <p:grpSpPr>
              <a:xfrm>
                <a:off x="2916" y="1152"/>
                <a:ext cx="730" cy="384"/>
                <a:chOff x="2916" y="1152"/>
                <a:chExt cx="730" cy="384"/>
              </a:xfrm>
            </p:grpSpPr>
            <p:sp>
              <p:nvSpPr>
                <p:cNvPr id="471088" name="矩形 471087"/>
                <p:cNvSpPr/>
                <p:nvPr/>
              </p:nvSpPr>
              <p:spPr>
                <a:xfrm>
                  <a:off x="2959" y="1152"/>
                  <a:ext cx="64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089" name="矩形 471088"/>
                <p:cNvSpPr/>
                <p:nvPr/>
              </p:nvSpPr>
              <p:spPr>
                <a:xfrm>
                  <a:off x="2916" y="1152"/>
                  <a:ext cx="730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90" name="组合 471089"/>
              <p:cNvGrpSpPr/>
              <p:nvPr/>
            </p:nvGrpSpPr>
            <p:grpSpPr>
              <a:xfrm>
                <a:off x="0" y="1536"/>
                <a:ext cx="729" cy="384"/>
                <a:chOff x="0" y="1536"/>
                <a:chExt cx="729" cy="384"/>
              </a:xfrm>
            </p:grpSpPr>
            <p:sp>
              <p:nvSpPr>
                <p:cNvPr id="471091" name="矩形 471090"/>
                <p:cNvSpPr/>
                <p:nvPr/>
              </p:nvSpPr>
              <p:spPr>
                <a:xfrm>
                  <a:off x="43" y="1536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en-US" altLang="zh-CN" sz="24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I</a:t>
                  </a:r>
                  <a:r>
                    <a:rPr lang="en-US" altLang="zh-CN" sz="2400" b="1" baseline="-3000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2</a:t>
                  </a:r>
                  <a:r>
                    <a:rPr lang="zh-CN" altLang="en-US" sz="24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和</a:t>
                  </a:r>
                  <a:r>
                    <a:rPr lang="en-US" altLang="zh-CN" sz="24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H</a:t>
                  </a:r>
                  <a:r>
                    <a:rPr lang="en-US" altLang="zh-CN" sz="2400" b="1" baseline="-30000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2</a:t>
                  </a:r>
                  <a:r>
                    <a:rPr lang="en-US" altLang="zh-CN" sz="2400" b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O</a:t>
                  </a:r>
                  <a:endParaRPr lang="en-US" altLang="zh-CN" sz="2400" b="1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  <a:p>
                  <a:pPr lvl="0" algn="just" eaLnBrk="0" fontAlgn="base" hangingPunct="0"/>
                  <a:endParaRPr lang="en-US" altLang="zh-CN" sz="2400" b="1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092" name="矩形 471091"/>
                <p:cNvSpPr/>
                <p:nvPr/>
              </p:nvSpPr>
              <p:spPr>
                <a:xfrm>
                  <a:off x="0" y="1536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93" name="组合 471092"/>
              <p:cNvGrpSpPr/>
              <p:nvPr/>
            </p:nvGrpSpPr>
            <p:grpSpPr>
              <a:xfrm>
                <a:off x="729" y="1536"/>
                <a:ext cx="729" cy="384"/>
                <a:chOff x="729" y="1536"/>
                <a:chExt cx="729" cy="384"/>
              </a:xfrm>
            </p:grpSpPr>
            <p:sp>
              <p:nvSpPr>
                <p:cNvPr id="471094" name="矩形 471093"/>
                <p:cNvSpPr/>
                <p:nvPr/>
              </p:nvSpPr>
              <p:spPr>
                <a:xfrm>
                  <a:off x="772" y="1536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095" name="矩形 471094"/>
                <p:cNvSpPr/>
                <p:nvPr/>
              </p:nvSpPr>
              <p:spPr>
                <a:xfrm>
                  <a:off x="729" y="1536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96" name="组合 471095"/>
              <p:cNvGrpSpPr/>
              <p:nvPr/>
            </p:nvGrpSpPr>
            <p:grpSpPr>
              <a:xfrm>
                <a:off x="1458" y="1536"/>
                <a:ext cx="729" cy="384"/>
                <a:chOff x="1458" y="1536"/>
                <a:chExt cx="729" cy="384"/>
              </a:xfrm>
            </p:grpSpPr>
            <p:sp>
              <p:nvSpPr>
                <p:cNvPr id="471097" name="矩形 471096"/>
                <p:cNvSpPr/>
                <p:nvPr/>
              </p:nvSpPr>
              <p:spPr>
                <a:xfrm>
                  <a:off x="1501" y="1536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098" name="矩形 471097"/>
                <p:cNvSpPr/>
                <p:nvPr/>
              </p:nvSpPr>
              <p:spPr>
                <a:xfrm>
                  <a:off x="1458" y="1536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099" name="组合 471098"/>
              <p:cNvGrpSpPr/>
              <p:nvPr/>
            </p:nvGrpSpPr>
            <p:grpSpPr>
              <a:xfrm>
                <a:off x="2187" y="1536"/>
                <a:ext cx="729" cy="384"/>
                <a:chOff x="2187" y="1536"/>
                <a:chExt cx="729" cy="384"/>
              </a:xfrm>
            </p:grpSpPr>
            <p:sp>
              <p:nvSpPr>
                <p:cNvPr id="471100" name="矩形 471099"/>
                <p:cNvSpPr/>
                <p:nvPr/>
              </p:nvSpPr>
              <p:spPr>
                <a:xfrm>
                  <a:off x="2230" y="1536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101" name="矩形 471100"/>
                <p:cNvSpPr/>
                <p:nvPr/>
              </p:nvSpPr>
              <p:spPr>
                <a:xfrm>
                  <a:off x="2187" y="1536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102" name="组合 471101"/>
              <p:cNvGrpSpPr/>
              <p:nvPr/>
            </p:nvGrpSpPr>
            <p:grpSpPr>
              <a:xfrm>
                <a:off x="2916" y="1536"/>
                <a:ext cx="730" cy="384"/>
                <a:chOff x="2916" y="1536"/>
                <a:chExt cx="730" cy="384"/>
              </a:xfrm>
            </p:grpSpPr>
            <p:sp>
              <p:nvSpPr>
                <p:cNvPr id="471103" name="矩形 471102"/>
                <p:cNvSpPr/>
                <p:nvPr/>
              </p:nvSpPr>
              <p:spPr>
                <a:xfrm>
                  <a:off x="2959" y="1536"/>
                  <a:ext cx="64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104" name="矩形 471103"/>
                <p:cNvSpPr/>
                <p:nvPr/>
              </p:nvSpPr>
              <p:spPr>
                <a:xfrm>
                  <a:off x="2916" y="1536"/>
                  <a:ext cx="730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105" name="组合 471104"/>
              <p:cNvGrpSpPr/>
              <p:nvPr/>
            </p:nvGrpSpPr>
            <p:grpSpPr>
              <a:xfrm>
                <a:off x="0" y="1920"/>
                <a:ext cx="729" cy="384"/>
                <a:chOff x="0" y="1920"/>
                <a:chExt cx="729" cy="384"/>
              </a:xfrm>
            </p:grpSpPr>
            <p:sp>
              <p:nvSpPr>
                <p:cNvPr id="471106" name="矩形 471105"/>
                <p:cNvSpPr/>
                <p:nvPr/>
              </p:nvSpPr>
              <p:spPr>
                <a:xfrm>
                  <a:off x="43" y="1920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en-US" altLang="zh-CN" sz="2400" b="1" err="1">
                      <a:latin typeface="Times New Roman" panose="02020603050405020304" pitchFamily="18" charset="0"/>
                      <a:ea typeface="黑体" panose="02010609060101010101" pitchFamily="2" charset="-122"/>
                    </a:rPr>
                    <a:t>Ne</a:t>
                  </a:r>
                  <a:endParaRPr lang="en-US" altLang="zh-CN" sz="2400" b="1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  <a:p>
                  <a:pPr lvl="0" algn="just" eaLnBrk="0" fontAlgn="base" hangingPunct="0"/>
                  <a:endParaRPr lang="en-US" altLang="zh-CN" sz="2000" b="1">
                    <a:latin typeface="Times New Roman" panose="02020603050405020304" pitchFamily="18" charset="0"/>
                    <a:ea typeface="黑体" panose="02010609060101010101" pitchFamily="2" charset="-122"/>
                  </a:endParaRPr>
                </a:p>
              </p:txBody>
            </p:sp>
            <p:sp>
              <p:nvSpPr>
                <p:cNvPr id="471107" name="矩形 471106"/>
                <p:cNvSpPr/>
                <p:nvPr/>
              </p:nvSpPr>
              <p:spPr>
                <a:xfrm>
                  <a:off x="0" y="1920"/>
                  <a:ext cx="729" cy="3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108" name="组合 471107"/>
              <p:cNvGrpSpPr/>
              <p:nvPr/>
            </p:nvGrpSpPr>
            <p:grpSpPr>
              <a:xfrm>
                <a:off x="729" y="1920"/>
                <a:ext cx="729" cy="384"/>
                <a:chOff x="729" y="1920"/>
                <a:chExt cx="729" cy="384"/>
              </a:xfrm>
            </p:grpSpPr>
            <p:sp>
              <p:nvSpPr>
                <p:cNvPr id="471109" name="矩形 471108"/>
                <p:cNvSpPr/>
                <p:nvPr/>
              </p:nvSpPr>
              <p:spPr>
                <a:xfrm>
                  <a:off x="772" y="1920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110" name="矩形 471109"/>
                <p:cNvSpPr/>
                <p:nvPr/>
              </p:nvSpPr>
              <p:spPr>
                <a:xfrm>
                  <a:off x="729" y="1920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111" name="组合 471110"/>
              <p:cNvGrpSpPr/>
              <p:nvPr/>
            </p:nvGrpSpPr>
            <p:grpSpPr>
              <a:xfrm>
                <a:off x="1458" y="1920"/>
                <a:ext cx="729" cy="384"/>
                <a:chOff x="1458" y="1920"/>
                <a:chExt cx="729" cy="384"/>
              </a:xfrm>
            </p:grpSpPr>
            <p:sp>
              <p:nvSpPr>
                <p:cNvPr id="471112" name="矩形 471111"/>
                <p:cNvSpPr/>
                <p:nvPr/>
              </p:nvSpPr>
              <p:spPr>
                <a:xfrm>
                  <a:off x="1501" y="1920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113" name="矩形 471112"/>
                <p:cNvSpPr/>
                <p:nvPr/>
              </p:nvSpPr>
              <p:spPr>
                <a:xfrm>
                  <a:off x="1458" y="1920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114" name="组合 471113"/>
              <p:cNvGrpSpPr/>
              <p:nvPr/>
            </p:nvGrpSpPr>
            <p:grpSpPr>
              <a:xfrm>
                <a:off x="2187" y="1920"/>
                <a:ext cx="729" cy="384"/>
                <a:chOff x="2187" y="1920"/>
                <a:chExt cx="729" cy="384"/>
              </a:xfrm>
            </p:grpSpPr>
            <p:sp>
              <p:nvSpPr>
                <p:cNvPr id="471115" name="矩形 471114"/>
                <p:cNvSpPr/>
                <p:nvPr/>
              </p:nvSpPr>
              <p:spPr>
                <a:xfrm>
                  <a:off x="2230" y="1920"/>
                  <a:ext cx="643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116" name="矩形 471115"/>
                <p:cNvSpPr/>
                <p:nvPr/>
              </p:nvSpPr>
              <p:spPr>
                <a:xfrm>
                  <a:off x="2187" y="1920"/>
                  <a:ext cx="729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grpSp>
            <p:nvGrpSpPr>
              <p:cNvPr id="471117" name="组合 471116"/>
              <p:cNvGrpSpPr/>
              <p:nvPr/>
            </p:nvGrpSpPr>
            <p:grpSpPr>
              <a:xfrm>
                <a:off x="2916" y="1920"/>
                <a:ext cx="730" cy="384"/>
                <a:chOff x="2916" y="1920"/>
                <a:chExt cx="730" cy="384"/>
              </a:xfrm>
            </p:grpSpPr>
            <p:sp>
              <p:nvSpPr>
                <p:cNvPr id="471118" name="矩形 471117"/>
                <p:cNvSpPr/>
                <p:nvPr/>
              </p:nvSpPr>
              <p:spPr>
                <a:xfrm>
                  <a:off x="2959" y="1920"/>
                  <a:ext cx="644" cy="38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pPr lvl="0" algn="just" fontAlgn="base"/>
                  <a:r>
                    <a:rPr lang="zh-CN" altLang="en-US" sz="1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 </a:t>
                  </a:r>
                  <a:endParaRPr lang="zh-CN" altLang="en-US" sz="10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  <a:p>
                  <a:pPr lvl="0" algn="just" eaLnBrk="0" fontAlgn="base" hangingPunct="0"/>
                  <a:endParaRPr lang="zh-CN" altLang="en-US" sz="240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71119" name="矩形 471118"/>
                <p:cNvSpPr/>
                <p:nvPr/>
              </p:nvSpPr>
              <p:spPr>
                <a:xfrm>
                  <a:off x="2916" y="1920"/>
                  <a:ext cx="730" cy="384"/>
                </a:xfrm>
                <a:prstGeom prst="rect">
                  <a:avLst/>
                </a:prstGeom>
                <a:noFill/>
                <a:ln w="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471120" name="矩形 471119"/>
            <p:cNvSpPr/>
            <p:nvPr/>
          </p:nvSpPr>
          <p:spPr>
            <a:xfrm>
              <a:off x="-3" y="381"/>
              <a:ext cx="3652" cy="1926"/>
            </a:xfrm>
            <a:prstGeom prst="rect">
              <a:avLst/>
            </a:prstGeom>
            <a:noFill/>
            <a:ln w="9525" cap="flat" cmpd="sng">
              <a:solidFill>
                <a:schemeClr val="tx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71122" name="矩形 471121"/>
          <p:cNvSpPr/>
          <p:nvPr/>
        </p:nvSpPr>
        <p:spPr>
          <a:xfrm>
            <a:off x="4008438" y="2781300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</a:t>
            </a:r>
            <a:endParaRPr lang="zh-CN" altLang="en-US" sz="28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123" name="矩形 471122"/>
          <p:cNvSpPr/>
          <p:nvPr/>
        </p:nvSpPr>
        <p:spPr>
          <a:xfrm>
            <a:off x="5626100" y="2781300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</a:t>
            </a:r>
            <a:endParaRPr lang="zh-CN" altLang="en-US" sz="28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124" name="矩形 471123"/>
          <p:cNvSpPr/>
          <p:nvPr/>
        </p:nvSpPr>
        <p:spPr>
          <a:xfrm>
            <a:off x="8794750" y="2781300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</a:t>
            </a:r>
            <a:endParaRPr lang="zh-CN" altLang="en-US" sz="28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125" name="矩形 471124"/>
          <p:cNvSpPr/>
          <p:nvPr/>
        </p:nvSpPr>
        <p:spPr>
          <a:xfrm>
            <a:off x="8904288" y="4824413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</a:t>
            </a:r>
            <a:endParaRPr lang="zh-CN" altLang="en-US" sz="28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126" name="矩形 471125"/>
          <p:cNvSpPr/>
          <p:nvPr/>
        </p:nvSpPr>
        <p:spPr>
          <a:xfrm>
            <a:off x="8939213" y="5646738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</a:t>
            </a:r>
            <a:endParaRPr lang="zh-CN" altLang="en-US" sz="28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127" name="矩形 471126"/>
          <p:cNvSpPr/>
          <p:nvPr/>
        </p:nvSpPr>
        <p:spPr>
          <a:xfrm>
            <a:off x="4079875" y="4760913"/>
            <a:ext cx="48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28" name="矩形 471127"/>
          <p:cNvSpPr/>
          <p:nvPr/>
        </p:nvSpPr>
        <p:spPr>
          <a:xfrm>
            <a:off x="4079875" y="5689600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29" name="矩形 471128"/>
          <p:cNvSpPr/>
          <p:nvPr/>
        </p:nvSpPr>
        <p:spPr>
          <a:xfrm>
            <a:off x="5626100" y="5734050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</a:t>
            </a:r>
            <a:endParaRPr lang="zh-CN" altLang="en-US" sz="28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130" name="矩形 471129"/>
          <p:cNvSpPr/>
          <p:nvPr/>
        </p:nvSpPr>
        <p:spPr>
          <a:xfrm>
            <a:off x="7319963" y="2781300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endParaRPr lang="zh-CN" altLang="en-US" sz="28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131" name="矩形 471130"/>
          <p:cNvSpPr/>
          <p:nvPr/>
        </p:nvSpPr>
        <p:spPr>
          <a:xfrm>
            <a:off x="4079875" y="3744913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有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32" name="矩形 471131"/>
          <p:cNvSpPr/>
          <p:nvPr/>
        </p:nvSpPr>
        <p:spPr>
          <a:xfrm>
            <a:off x="5676900" y="3860800"/>
            <a:ext cx="488950" cy="45720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endParaRPr lang="zh-CN" altLang="en-US" sz="24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133" name="矩形 471132"/>
          <p:cNvSpPr/>
          <p:nvPr/>
        </p:nvSpPr>
        <p:spPr>
          <a:xfrm>
            <a:off x="5591175" y="4752975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34" name="矩形 471133"/>
          <p:cNvSpPr/>
          <p:nvPr/>
        </p:nvSpPr>
        <p:spPr>
          <a:xfrm>
            <a:off x="7354888" y="3716338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endParaRPr lang="zh-CN" altLang="en-US" sz="28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135" name="矩形 471134"/>
          <p:cNvSpPr/>
          <p:nvPr/>
        </p:nvSpPr>
        <p:spPr>
          <a:xfrm>
            <a:off x="7391400" y="4752975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71136" name="矩形 471135"/>
          <p:cNvSpPr/>
          <p:nvPr/>
        </p:nvSpPr>
        <p:spPr>
          <a:xfrm>
            <a:off x="7426325" y="5661025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有</a:t>
            </a:r>
            <a:endParaRPr lang="zh-CN" altLang="en-US" sz="2800" b="1" dirty="0">
              <a:solidFill>
                <a:srgbClr val="FF505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71137" name="矩形 471136"/>
          <p:cNvSpPr/>
          <p:nvPr/>
        </p:nvSpPr>
        <p:spPr>
          <a:xfrm>
            <a:off x="8867775" y="3716338"/>
            <a:ext cx="540385" cy="51816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8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有</a:t>
            </a: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711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71130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1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1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71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71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71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71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1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1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71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71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71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71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1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1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71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71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7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7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71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71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71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71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71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71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22" grpId="0"/>
      <p:bldP spid="471123" grpId="0"/>
      <p:bldP spid="471124" grpId="0"/>
      <p:bldP spid="471125" grpId="0"/>
      <p:bldP spid="471126" grpId="0"/>
      <p:bldP spid="471127" grpId="0"/>
      <p:bldP spid="471128" grpId="0"/>
      <p:bldP spid="471129" grpId="0"/>
      <p:bldP spid="471131" grpId="0"/>
      <p:bldP spid="471132" grpId="0"/>
      <p:bldP spid="471133" grpId="0"/>
      <p:bldP spid="471134" grpId="0"/>
      <p:bldP spid="471135" grpId="0"/>
      <p:bldP spid="471136" grpId="0"/>
      <p:bldP spid="4711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2066" name="矩形 472065"/>
          <p:cNvSpPr/>
          <p:nvPr/>
        </p:nvSpPr>
        <p:spPr>
          <a:xfrm>
            <a:off x="1200150" y="2316163"/>
            <a:ext cx="9791700" cy="36728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857250" lvl="0" indent="288925" algn="just" fontAlgn="base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33．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CS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分子空间构型为直线型，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原子以2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288925" algn="just" fontAlgn="base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个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杂化轨道与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原子成键；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Cl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分子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288925" algn="just" fontAlgn="base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空间构型为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V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形，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原子以2个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杂化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288925" algn="just" fontAlgn="base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轨道和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Cl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原子成键。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288925" algn="just" fontAlgn="base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34．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σ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键是原子轨道以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方式重叠；而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键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857250" lvl="0" indent="288925" algn="just" fontAlgn="base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是原子轨道以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       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方式重叠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2067" name="矩形 472066"/>
          <p:cNvSpPr/>
          <p:nvPr/>
        </p:nvSpPr>
        <p:spPr>
          <a:xfrm>
            <a:off x="1992313" y="260350"/>
            <a:ext cx="8928100" cy="18821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666750" lvl="0" indent="-377825" algn="just" fontAlgn="base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31．氢键可分为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　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和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　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两种；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HF</a:t>
            </a:r>
            <a:endParaRPr lang="en-US" altLang="zh-CN" sz="2800" b="1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666750" lvl="0" indent="-377825" algn="just" fontAlgn="base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　　的氢键属　　　　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, HNO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的氢键属</a:t>
            </a:r>
            <a:r>
              <a:rPr lang="zh-CN" altLang="en-US" sz="2800" b="1" u="sng" dirty="0">
                <a:latin typeface="Times New Roman" panose="02020603050405020304" pitchFamily="18" charset="0"/>
                <a:ea typeface="黑体" panose="02010609060101010101" pitchFamily="2" charset="-122"/>
              </a:rPr>
              <a:t>         　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666750" lvl="0" indent="-377825" algn="just" eaLnBrk="0" fontAlgn="base" hangingPunct="0">
              <a:lnSpc>
                <a:spcPct val="14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32．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NH</a:t>
            </a:r>
            <a:r>
              <a:rPr lang="en-US" altLang="zh-CN" sz="2800" b="1" baseline="-30000"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在水中的溶解度很大，这是因为</a:t>
            </a:r>
            <a:r>
              <a:rPr lang="zh-CN" altLang="en-US" sz="1000" u="sng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</a:t>
            </a:r>
            <a:r>
              <a:rPr lang="zh-CN" altLang="en-US" sz="1000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72070" name="矩形 472069"/>
          <p:cNvSpPr/>
          <p:nvPr/>
        </p:nvSpPr>
        <p:spPr>
          <a:xfrm>
            <a:off x="5016500" y="341313"/>
            <a:ext cx="1366838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分子内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2071" name="矩形 472070"/>
          <p:cNvSpPr/>
          <p:nvPr/>
        </p:nvSpPr>
        <p:spPr>
          <a:xfrm>
            <a:off x="6888163" y="341313"/>
            <a:ext cx="136842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分子间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2072" name="矩形 472071"/>
          <p:cNvSpPr/>
          <p:nvPr/>
        </p:nvSpPr>
        <p:spPr>
          <a:xfrm>
            <a:off x="4511675" y="915988"/>
            <a:ext cx="1655763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分子间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2073" name="矩形 472072"/>
          <p:cNvSpPr/>
          <p:nvPr/>
        </p:nvSpPr>
        <p:spPr>
          <a:xfrm>
            <a:off x="8543925" y="989013"/>
            <a:ext cx="1439863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分子内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2074" name="直接连接符 472073"/>
          <p:cNvSpPr/>
          <p:nvPr/>
        </p:nvSpPr>
        <p:spPr>
          <a:xfrm>
            <a:off x="4656138" y="1341438"/>
            <a:ext cx="1152525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72076" name="矩形 472075"/>
          <p:cNvSpPr/>
          <p:nvPr/>
        </p:nvSpPr>
        <p:spPr>
          <a:xfrm>
            <a:off x="8688388" y="1557338"/>
            <a:ext cx="1800225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/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分子间氢键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2079" name="矩形 472078"/>
          <p:cNvSpPr/>
          <p:nvPr/>
        </p:nvSpPr>
        <p:spPr>
          <a:xfrm>
            <a:off x="3719513" y="2997200"/>
            <a:ext cx="792162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800" b="1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sp</a:t>
            </a:r>
            <a:endParaRPr lang="en-US" altLang="zh-CN" sz="2800" b="1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2080" name="矩形 472079"/>
          <p:cNvSpPr/>
          <p:nvPr/>
        </p:nvSpPr>
        <p:spPr>
          <a:xfrm>
            <a:off x="7848600" y="3692525"/>
            <a:ext cx="206375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不等性</a:t>
            </a:r>
            <a:r>
              <a:rPr lang="en-US" altLang="zh-CN" sz="2400" b="1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SP</a:t>
            </a:r>
            <a:r>
              <a:rPr lang="en-US" altLang="zh-CN" sz="2400" b="1" baseline="30000">
                <a:solidFill>
                  <a:srgbClr val="FF505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3</a:t>
            </a:r>
            <a:endParaRPr lang="zh-CN" altLang="en-US" sz="2400" b="1" dirty="0">
              <a:solidFill>
                <a:srgbClr val="FF505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72081" name="矩形 472080"/>
          <p:cNvSpPr/>
          <p:nvPr/>
        </p:nvSpPr>
        <p:spPr>
          <a:xfrm>
            <a:off x="5951538" y="4868863"/>
            <a:ext cx="1728787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t">
              <a:buClr>
                <a:srgbClr val="000000"/>
              </a:buClr>
            </a:pPr>
            <a:r>
              <a:rPr lang="en-US" altLang="zh-CN" sz="2400" b="1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“</a:t>
            </a: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头碰头”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  <p:sp>
        <p:nvSpPr>
          <p:cNvPr id="472082" name="矩形 472081"/>
          <p:cNvSpPr/>
          <p:nvPr/>
        </p:nvSpPr>
        <p:spPr>
          <a:xfrm>
            <a:off x="5624513" y="5424488"/>
            <a:ext cx="1911350" cy="45720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fontAlgn="base"/>
            <a:r>
              <a:rPr lang="en-US" altLang="zh-CN" sz="2400" b="1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“</a:t>
            </a:r>
            <a:r>
              <a:rPr lang="zh-CN" altLang="en-US" sz="2400" b="1" dirty="0">
                <a:solidFill>
                  <a:srgbClr val="FF505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肩并肩”</a:t>
            </a:r>
            <a:endParaRPr lang="zh-CN" altLang="en-US" sz="2400" b="1" dirty="0">
              <a:solidFill>
                <a:srgbClr val="FF505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206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2067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3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2067">
                                            <p:txEl>
                                              <p:charRg st="3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2067">
                                            <p:txEl>
                                              <p:charRg st="36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72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720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2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>
                                            <p:txEl>
                                              <p:charRg st="6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72067">
                                            <p:txEl>
                                              <p:charRg st="6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72067">
                                            <p:txEl>
                                              <p:charRg st="6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72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7206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72066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charRg st="2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72066">
                                            <p:txEl>
                                              <p:charRg st="2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72066">
                                            <p:txEl>
                                              <p:charRg st="23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charRg st="6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72066">
                                            <p:txEl>
                                              <p:charRg st="6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72066">
                                            <p:txEl>
                                              <p:charRg st="62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charRg st="10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72066">
                                            <p:txEl>
                                              <p:charRg st="10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72066">
                                            <p:txEl>
                                              <p:charRg st="105" end="1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72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72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charRg st="12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72066">
                                            <p:txEl>
                                              <p:charRg st="12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72066">
                                            <p:txEl>
                                              <p:charRg st="125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6">
                                            <p:txEl>
                                              <p:charRg st="16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72066">
                                            <p:txEl>
                                              <p:charRg st="16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72066">
                                            <p:txEl>
                                              <p:charRg st="16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72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47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72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0" grpId="0"/>
      <p:bldP spid="472071" grpId="0"/>
      <p:bldP spid="472072" grpId="0"/>
      <p:bldP spid="472073" grpId="0"/>
      <p:bldP spid="472076" grpId="0"/>
      <p:bldP spid="472079" grpId="0"/>
      <p:bldP spid="472080" grpId="0"/>
      <p:bldP spid="472081" grpId="0"/>
      <p:bldP spid="47208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文本框 133121"/>
          <p:cNvSpPr txBox="1"/>
          <p:nvPr/>
        </p:nvSpPr>
        <p:spPr>
          <a:xfrm>
            <a:off x="2057400" y="1066800"/>
            <a:ext cx="6400800" cy="16268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4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元素铬的电子排布式为         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                                        )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23" name="矩形 133122"/>
          <p:cNvSpPr/>
          <p:nvPr/>
        </p:nvSpPr>
        <p:spPr>
          <a:xfrm>
            <a:off x="2647950" y="2057400"/>
            <a:ext cx="441071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1s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2s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2p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3s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2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3p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6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 3d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5</a:t>
            </a: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4s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仿宋_GB2312" pitchFamily="49" charset="-122"/>
              </a:rPr>
              <a:t>1</a:t>
            </a:r>
            <a:endParaRPr lang="en-US" altLang="zh-CN" sz="3600" b="1" baseline="30000">
              <a:solidFill>
                <a:srgbClr val="FF3300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124" name="文本框 133123"/>
          <p:cNvSpPr txBox="1"/>
          <p:nvPr/>
        </p:nvSpPr>
        <p:spPr>
          <a:xfrm>
            <a:off x="2057400" y="2895600"/>
            <a:ext cx="8153400" cy="1407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spcBef>
                <a:spcPct val="50000"/>
              </a:spcBef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2.C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、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三元素中第一电离能最大的是（      ），电负性最大的是（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25" name="矩形 133124"/>
          <p:cNvSpPr/>
          <p:nvPr/>
        </p:nvSpPr>
        <p:spPr>
          <a:xfrm>
            <a:off x="3124200" y="3625850"/>
            <a:ext cx="5130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N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26" name="矩形 133125"/>
          <p:cNvSpPr/>
          <p:nvPr/>
        </p:nvSpPr>
        <p:spPr>
          <a:xfrm>
            <a:off x="8305800" y="3702050"/>
            <a:ext cx="53848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endParaRPr lang="en-US" altLang="zh-CN" sz="3600" b="1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27" name="矩形 133126"/>
          <p:cNvSpPr/>
          <p:nvPr/>
        </p:nvSpPr>
        <p:spPr>
          <a:xfrm>
            <a:off x="2057400" y="4448175"/>
            <a:ext cx="8229600" cy="1407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2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在共价分子中共价键的强弱常用（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>
              <a:lnSpc>
                <a:spcPct val="120000"/>
              </a:lnSpc>
              <a:buClr>
                <a:srgbClr val="000000"/>
              </a:buClr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衡量，分子的极性常用（           ）衡量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3128" name="文本框 133127"/>
          <p:cNvSpPr txBox="1"/>
          <p:nvPr/>
        </p:nvSpPr>
        <p:spPr>
          <a:xfrm>
            <a:off x="9144000" y="4540250"/>
            <a:ext cx="11430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键能</a:t>
            </a:r>
            <a:endParaRPr lang="zh-CN" altLang="en-US" sz="3600" b="1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33129" name="文本框 133128"/>
          <p:cNvSpPr txBox="1"/>
          <p:nvPr/>
        </p:nvSpPr>
        <p:spPr>
          <a:xfrm>
            <a:off x="7010400" y="5149850"/>
            <a:ext cx="16764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Tahoma" panose="020B0604030504040204" pitchFamily="34" charset="0"/>
                <a:ea typeface="华文新魏" pitchFamily="2" charset="-122"/>
              </a:rPr>
              <a:t>偶极矩</a:t>
            </a:r>
            <a:endParaRPr lang="zh-CN" altLang="en-US" sz="3600" b="1">
              <a:solidFill>
                <a:srgbClr val="FF33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33130" name="文本框 133129"/>
          <p:cNvSpPr txBox="1"/>
          <p:nvPr/>
        </p:nvSpPr>
        <p:spPr>
          <a:xfrm>
            <a:off x="2438400" y="457200"/>
            <a:ext cx="30480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二、填空题</a:t>
            </a:r>
            <a:endParaRPr lang="zh-CN" altLang="en-US" sz="4000" b="1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/>
      <p:bldP spid="133125" grpId="0"/>
      <p:bldP spid="133126" grpId="0"/>
      <p:bldP spid="133128" grpId="0"/>
      <p:bldP spid="13312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矩形 134145"/>
          <p:cNvSpPr/>
          <p:nvPr/>
        </p:nvSpPr>
        <p:spPr>
          <a:xfrm>
            <a:off x="2209800" y="269875"/>
            <a:ext cx="8072438" cy="33832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50000"/>
              </a:lnSpc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4.CCl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的中心原子杂化轨道类型分别是（                        ）和（                         ） ，分子空间构型分别是（                ）和（ 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4147" name="矩形 134146"/>
          <p:cNvSpPr/>
          <p:nvPr/>
        </p:nvSpPr>
        <p:spPr>
          <a:xfrm>
            <a:off x="2667000" y="2133600"/>
            <a:ext cx="2995295" cy="6096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400" b="1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SP</a:t>
            </a:r>
            <a:r>
              <a:rPr lang="en-US" altLang="zh-CN" sz="3400" b="1" baseline="3000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不等性杂化</a:t>
            </a:r>
            <a:endParaRPr lang="zh-CN" altLang="en-US" sz="3400" b="1" dirty="0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4148" name="矩形 134147"/>
          <p:cNvSpPr/>
          <p:nvPr/>
        </p:nvSpPr>
        <p:spPr>
          <a:xfrm>
            <a:off x="4159250" y="1263650"/>
            <a:ext cx="2701290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SP</a:t>
            </a:r>
            <a:r>
              <a:rPr lang="en-US" altLang="zh-CN" sz="3600" b="1" baseline="3000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华文新魏" pitchFamily="2" charset="-122"/>
              </a:rPr>
              <a:t>等性杂化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4149" name="矩形 134148"/>
          <p:cNvSpPr/>
          <p:nvPr/>
        </p:nvSpPr>
        <p:spPr>
          <a:xfrm>
            <a:off x="3581400" y="2971800"/>
            <a:ext cx="224980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600" b="1" dirty="0">
                <a:solidFill>
                  <a:srgbClr val="FF0000"/>
                </a:solidFill>
                <a:latin typeface="华文新魏" pitchFamily="2" charset="-122"/>
                <a:ea typeface="华文新魏" pitchFamily="2" charset="-122"/>
              </a:rPr>
              <a:t>正四面体 </a:t>
            </a:r>
            <a:endParaRPr lang="zh-CN" altLang="en-US" sz="3600" b="1" dirty="0">
              <a:solidFill>
                <a:srgbClr val="FF00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4150" name="矩形 134149"/>
          <p:cNvSpPr/>
          <p:nvPr/>
        </p:nvSpPr>
        <p:spPr>
          <a:xfrm>
            <a:off x="6838950" y="2971800"/>
            <a:ext cx="107759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V </a:t>
            </a:r>
            <a:r>
              <a:rPr lang="zh-CN" alt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型</a:t>
            </a:r>
            <a:endParaRPr lang="zh-CN" altLang="en-US" sz="3600" b="1" dirty="0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/>
      <p:bldP spid="134148" grpId="0"/>
      <p:bldP spid="134149" grpId="0"/>
      <p:bldP spid="13415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矩形 135169"/>
          <p:cNvSpPr/>
          <p:nvPr/>
        </p:nvSpPr>
        <p:spPr>
          <a:xfrm>
            <a:off x="2286000" y="346075"/>
            <a:ext cx="7848600" cy="50831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下列各对分子间，存在的相互作用力分别是：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30000"/>
              </a:lnSpc>
              <a:buClr>
                <a:srgbClr val="000000"/>
              </a:buClr>
              <a:buAutoNum type="alphaUcPeriod"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Cl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CCl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分子之间存在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30000"/>
              </a:lnSpc>
              <a:buClr>
                <a:srgbClr val="000000"/>
              </a:buClr>
              <a:buNone/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                              )</a:t>
            </a:r>
            <a:r>
              <a:rPr lang="en-US" altLang="zh-CN" sz="3600" b="1" u="sng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  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B. CCl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CCl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分子之间存在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   )</a:t>
            </a:r>
            <a:r>
              <a:rPr lang="en-US" altLang="zh-CN" sz="3600" b="1" u="sng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endParaRPr lang="en-US" altLang="zh-CN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C. CH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5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OH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分子之间存在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eaLnBrk="0" hangingPunct="0">
              <a:lnSpc>
                <a:spcPct val="130000"/>
              </a:lnSpc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(                                                          )</a:t>
            </a:r>
            <a:r>
              <a:rPr lang="en-US" altLang="zh-CN" sz="3600" b="1" u="sng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                       </a:t>
            </a:r>
            <a:endParaRPr lang="en-US" altLang="zh-CN" sz="3600" b="1" u="sng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5171" name="矩形 135170"/>
          <p:cNvSpPr/>
          <p:nvPr/>
        </p:nvSpPr>
        <p:spPr>
          <a:xfrm>
            <a:off x="2971800" y="2635250"/>
            <a:ext cx="35052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en-US" altLang="zh-CN" sz="1400" dirty="0">
                <a:latin typeface="TimesNewRoman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诱导力、色散力</a:t>
            </a:r>
            <a:r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5172" name="矩形 135171"/>
          <p:cNvSpPr/>
          <p:nvPr/>
        </p:nvSpPr>
        <p:spPr>
          <a:xfrm>
            <a:off x="8274050" y="3352800"/>
            <a:ext cx="1560195" cy="64008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色散力</a:t>
            </a:r>
            <a:endParaRPr lang="zh-CN" altLang="en-US" sz="3600" b="1" dirty="0">
              <a:solidFill>
                <a:srgbClr val="FF3300"/>
              </a:solidFill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35173" name="矩形 135172"/>
          <p:cNvSpPr/>
          <p:nvPr/>
        </p:nvSpPr>
        <p:spPr>
          <a:xfrm>
            <a:off x="2514600" y="4800600"/>
            <a:ext cx="67818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600" b="1" dirty="0">
                <a:solidFill>
                  <a:srgbClr val="FF3300"/>
                </a:solidFill>
                <a:latin typeface="TimesNewRoman" charset="0"/>
                <a:ea typeface="华文新魏" pitchFamily="2" charset="-122"/>
              </a:rPr>
              <a:t>取向力、</a:t>
            </a:r>
            <a:r>
              <a:rPr lang="zh-CN" altLang="en-US" sz="1400" dirty="0">
                <a:latin typeface="TimesNewRoman" charset="0"/>
                <a:ea typeface="宋体" panose="02010600030101010101" pitchFamily="2" charset="-122"/>
              </a:rPr>
              <a:t> </a:t>
            </a:r>
            <a:r>
              <a:rPr lang="zh-CN" altLang="en-US" sz="3600" b="1" dirty="0">
                <a:solidFill>
                  <a:srgbClr val="FF3300"/>
                </a:solidFill>
                <a:latin typeface="华文新魏" pitchFamily="2" charset="-122"/>
                <a:ea typeface="华文新魏" pitchFamily="2" charset="-122"/>
              </a:rPr>
              <a:t>诱导力、色散力、氢键</a:t>
            </a:r>
            <a:r>
              <a:rPr lang="zh-CN" altLang="en-US" sz="14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/>
      <p:bldP spid="135172" grpId="0"/>
      <p:bldP spid="1351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5459" name="矩形 275458"/>
          <p:cNvSpPr/>
          <p:nvPr/>
        </p:nvSpPr>
        <p:spPr>
          <a:xfrm>
            <a:off x="2561273" y="2459990"/>
            <a:ext cx="386080" cy="57912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eaLnBrk="1" hangingPunct="1">
              <a:buClr>
                <a:srgbClr val="000000"/>
              </a:buClr>
            </a:pP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3</a:t>
            </a:r>
            <a:endParaRPr lang="en-US" altLang="zh-CN" sz="3200" b="1">
              <a:solidFill>
                <a:srgbClr val="FFFF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75460" name="矩形 275459"/>
          <p:cNvSpPr/>
          <p:nvPr/>
        </p:nvSpPr>
        <p:spPr>
          <a:xfrm>
            <a:off x="4042728" y="3526155"/>
            <a:ext cx="386080" cy="57912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eaLnBrk="1" hangingPunct="1">
              <a:buClr>
                <a:srgbClr val="000000"/>
              </a:buClr>
            </a:pP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1</a:t>
            </a:r>
            <a:endParaRPr lang="en-US" altLang="zh-CN" sz="3200" b="1">
              <a:solidFill>
                <a:srgbClr val="FFFF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75461" name="矩形 275460"/>
          <p:cNvSpPr/>
          <p:nvPr/>
        </p:nvSpPr>
        <p:spPr>
          <a:xfrm>
            <a:off x="5584190" y="4610418"/>
            <a:ext cx="386080" cy="579120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 lvl="0" eaLnBrk="1" hangingPunct="1">
              <a:buClr>
                <a:srgbClr val="000000"/>
              </a:buClr>
            </a:pP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0</a:t>
            </a:r>
            <a:endParaRPr lang="en-US" altLang="zh-CN" sz="3200" b="1">
              <a:solidFill>
                <a:srgbClr val="FFFF00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75462" name="矩形 275461"/>
          <p:cNvSpPr/>
          <p:nvPr/>
        </p:nvSpPr>
        <p:spPr>
          <a:xfrm>
            <a:off x="8018145" y="5934710"/>
            <a:ext cx="2386330" cy="579120"/>
          </a:xfrm>
          <a:prstGeom prst="rect">
            <a:avLst/>
          </a:prstGeom>
          <a:noFill/>
          <a:ln w="28575">
            <a:noFill/>
          </a:ln>
        </p:spPr>
        <p:txBody>
          <a:bodyPr wrap="square" anchor="t">
            <a:spAutoFit/>
          </a:bodyPr>
          <a:p>
            <a:pPr lvl="0" eaLnBrk="1" hangingPunct="1">
              <a:buClr>
                <a:srgbClr val="000000"/>
              </a:buClr>
            </a:pPr>
            <a:r>
              <a:rPr lang="en-US" altLang="zh-CN" sz="3200" b="1">
                <a:solidFill>
                  <a:srgbClr val="FFFF00"/>
                </a:solidFill>
                <a:latin typeface="Times New Roman" panose="02020603050405020304" pitchFamily="18" charset="0"/>
                <a:ea typeface="Arial" panose="020B0604020202020204" pitchFamily="34" charset="0"/>
              </a:rPr>
              <a:t>+1/2</a:t>
            </a:r>
            <a:endParaRPr lang="en-US" altLang="zh-CN" sz="18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21335" y="1532255"/>
          <a:ext cx="9402445" cy="543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2387600" imgH="1993900" progId="Equation.KSEE3">
                  <p:embed/>
                </p:oleObj>
              </mc:Choice>
              <mc:Fallback>
                <p:oleObj name="" r:id="rId1" imgW="2387600" imgH="19939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1335" y="1532255"/>
                        <a:ext cx="9402445" cy="543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59" grpId="0"/>
      <p:bldP spid="275460" grpId="0"/>
      <p:bldP spid="275461" grpId="0"/>
      <p:bldP spid="2754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6194" name="矩形 136193"/>
          <p:cNvSpPr/>
          <p:nvPr/>
        </p:nvSpPr>
        <p:spPr>
          <a:xfrm>
            <a:off x="2133600" y="914400"/>
            <a:ext cx="8077200" cy="5588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>
              <a:lnSpc>
                <a:spcPct val="11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根据原子基态电子构型，可以判断若有多少个未成对电子就能形成多少个共价键。（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1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直线形分子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X-Y-Z 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是非极性的。 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10000"/>
              </a:lnSpc>
              <a:buClr>
                <a:srgbClr val="000000"/>
              </a:buClr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（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10000"/>
              </a:lnSpc>
              <a:buClr>
                <a:srgbClr val="000000"/>
              </a:buClr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两原子间以共价单键相结合，可以形成</a:t>
            </a:r>
            <a:r>
              <a:rPr lang="en-US" altLang="zh-CN" sz="4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  <a:sym typeface="Symbol" panose="05050102010706020507" pitchFamily="18" charset="2"/>
              </a:rPr>
              <a:t>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键。 （  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lvl="0" algn="just" eaLnBrk="0" hangingPunct="0">
              <a:lnSpc>
                <a:spcPct val="110000"/>
              </a:lnSpc>
              <a:buClr>
                <a:srgbClr val="000000"/>
              </a:buClr>
            </a:pP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4.PH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是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sp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杂化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是平面三角形结构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,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是非极性分子。（       ）</a:t>
            </a:r>
            <a:endParaRPr lang="zh-CN" altLang="en-US" sz="3600" b="1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36195" name="文本框 136194"/>
          <p:cNvSpPr txBox="1"/>
          <p:nvPr/>
        </p:nvSpPr>
        <p:spPr>
          <a:xfrm>
            <a:off x="2438400" y="228600"/>
            <a:ext cx="34290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三、判断正误</a:t>
            </a:r>
            <a:endParaRPr lang="zh-CN" altLang="en-US" sz="4000" b="1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  <p:sp>
        <p:nvSpPr>
          <p:cNvPr id="136196" name="文本框 136195"/>
          <p:cNvSpPr txBox="1"/>
          <p:nvPr/>
        </p:nvSpPr>
        <p:spPr>
          <a:xfrm>
            <a:off x="4191000" y="1981200"/>
            <a:ext cx="457200" cy="853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5000" b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x</a:t>
            </a:r>
            <a:endParaRPr lang="en-US" altLang="zh-CN" sz="5000" b="1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6197" name="文本框 136196"/>
          <p:cNvSpPr txBox="1"/>
          <p:nvPr/>
        </p:nvSpPr>
        <p:spPr>
          <a:xfrm>
            <a:off x="2819400" y="3200400"/>
            <a:ext cx="457200" cy="853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5000" b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x</a:t>
            </a:r>
            <a:endParaRPr lang="en-US" altLang="zh-CN" sz="5000" b="1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6198" name="文本框 136197"/>
          <p:cNvSpPr txBox="1"/>
          <p:nvPr/>
        </p:nvSpPr>
        <p:spPr>
          <a:xfrm>
            <a:off x="4648200" y="4479925"/>
            <a:ext cx="457200" cy="853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5000" b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x</a:t>
            </a:r>
            <a:endParaRPr lang="en-US" altLang="zh-CN" sz="5000" b="1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</p:txBody>
      </p:sp>
      <p:sp>
        <p:nvSpPr>
          <p:cNvPr id="136199" name="文本框 136198"/>
          <p:cNvSpPr txBox="1"/>
          <p:nvPr/>
        </p:nvSpPr>
        <p:spPr>
          <a:xfrm>
            <a:off x="5105400" y="5622925"/>
            <a:ext cx="457200" cy="853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en-US" altLang="zh-CN" sz="5000" b="1">
                <a:solidFill>
                  <a:srgbClr val="FF3300"/>
                </a:solidFill>
                <a:latin typeface="方正姚体" pitchFamily="2" charset="-122"/>
                <a:ea typeface="方正姚体" pitchFamily="2" charset="-122"/>
              </a:rPr>
              <a:t>x</a:t>
            </a:r>
            <a:endParaRPr lang="en-US" altLang="zh-CN" sz="5000" b="1">
              <a:solidFill>
                <a:srgbClr val="FF3300"/>
              </a:solidFill>
              <a:latin typeface="方正姚体" pitchFamily="2" charset="-122"/>
              <a:ea typeface="方正姚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6" grpId="0"/>
      <p:bldP spid="136197" grpId="0"/>
      <p:bldP spid="136198" grpId="0"/>
      <p:bldP spid="13619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2514" name="组合 192513"/>
          <p:cNvGrpSpPr/>
          <p:nvPr/>
        </p:nvGrpSpPr>
        <p:grpSpPr>
          <a:xfrm>
            <a:off x="4151313" y="5084763"/>
            <a:ext cx="5689600" cy="720725"/>
            <a:chOff x="1655" y="3203"/>
            <a:chExt cx="3584" cy="454"/>
          </a:xfrm>
        </p:grpSpPr>
        <p:sp>
          <p:nvSpPr>
            <p:cNvPr id="192515" name="矩形 192514"/>
            <p:cNvSpPr/>
            <p:nvPr/>
          </p:nvSpPr>
          <p:spPr>
            <a:xfrm>
              <a:off x="3560" y="3203"/>
              <a:ext cx="1679" cy="454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/>
                <a:t>     </a:t>
              </a:r>
              <a:r>
                <a:rPr lang="en-US" altLang="zh-CN" b="1"/>
                <a:t>3d</a:t>
              </a:r>
              <a:r>
                <a:rPr lang="en-US" altLang="zh-CN" b="1" baseline="30000"/>
                <a:t>10</a:t>
              </a:r>
              <a:r>
                <a:rPr lang="en-US" altLang="zh-CN" b="1"/>
                <a:t>4s</a:t>
              </a:r>
              <a:r>
                <a:rPr lang="en-US" altLang="zh-CN" b="1" baseline="30000"/>
                <a:t>1</a:t>
              </a:r>
              <a:endParaRPr lang="en-US" altLang="zh-CN" b="1" baseline="30000"/>
            </a:p>
          </p:txBody>
        </p:sp>
        <p:sp>
          <p:nvSpPr>
            <p:cNvPr id="192516" name="矩形 192515"/>
            <p:cNvSpPr/>
            <p:nvPr/>
          </p:nvSpPr>
          <p:spPr>
            <a:xfrm>
              <a:off x="1655" y="3203"/>
              <a:ext cx="1905" cy="454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/>
                <a:t>   </a:t>
              </a:r>
              <a:r>
                <a:rPr lang="en-US" altLang="zh-CN" b="1">
                  <a:solidFill>
                    <a:srgbClr val="00FF00"/>
                  </a:solidFill>
                </a:rPr>
                <a:t>[Ar]3d</a:t>
              </a:r>
              <a:r>
                <a:rPr lang="en-US" altLang="zh-CN" b="1" baseline="30000">
                  <a:solidFill>
                    <a:srgbClr val="00FF00"/>
                  </a:solidFill>
                </a:rPr>
                <a:t>10</a:t>
              </a:r>
              <a:r>
                <a:rPr lang="en-US" altLang="zh-CN" b="1">
                  <a:solidFill>
                    <a:srgbClr val="00FF00"/>
                  </a:solidFill>
                </a:rPr>
                <a:t>4s</a:t>
              </a:r>
              <a:r>
                <a:rPr lang="en-US" altLang="zh-CN" b="1" baseline="30000">
                  <a:solidFill>
                    <a:srgbClr val="00FF00"/>
                  </a:solidFill>
                </a:rPr>
                <a:t>1</a:t>
              </a:r>
              <a:endParaRPr lang="en-US" altLang="zh-CN" b="1" baseline="30000">
                <a:solidFill>
                  <a:srgbClr val="00FF00"/>
                </a:solidFill>
              </a:endParaRPr>
            </a:p>
          </p:txBody>
        </p:sp>
      </p:grpSp>
      <p:sp>
        <p:nvSpPr>
          <p:cNvPr id="192517" name="矩形 192516"/>
          <p:cNvSpPr/>
          <p:nvPr/>
        </p:nvSpPr>
        <p:spPr>
          <a:xfrm>
            <a:off x="2424113" y="5084763"/>
            <a:ext cx="1727200" cy="720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5720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7430" lvl="1" indent="-455930">
              <a:buClr>
                <a:schemeClr val="accent2"/>
              </a:buClr>
              <a:defRPr sz="2400" kern="1200"/>
            </a:lvl2pPr>
            <a:lvl3pPr marL="1370330" lvl="2" indent="-228600">
              <a:buClr>
                <a:srgbClr val="666699"/>
              </a:buClr>
              <a:defRPr sz="2000" kern="1200"/>
            </a:lvl3pPr>
            <a:lvl4pPr marL="1713230" lvl="3" indent="-228600">
              <a:defRPr sz="1800" kern="1200"/>
            </a:lvl4pPr>
            <a:lvl5pPr marL="2057400" lvl="4" indent="-228600">
              <a:buClr>
                <a:schemeClr val="hlink"/>
              </a:buClr>
              <a:defRPr sz="1800" kern="1200"/>
            </a:lvl5pPr>
          </a:lstStyle>
          <a:p>
            <a:pPr marL="0" lvl="0" indent="0">
              <a:buNone/>
            </a:pPr>
            <a:r>
              <a:rPr lang="zh-CN" altLang="en-US"/>
              <a:t> </a:t>
            </a:r>
            <a:r>
              <a:rPr lang="zh-CN" altLang="en-US" b="1"/>
              <a:t>   </a:t>
            </a:r>
            <a:r>
              <a:rPr lang="en-US" altLang="zh-CN" b="1"/>
              <a:t>Cu</a:t>
            </a:r>
            <a:endParaRPr lang="en-US" altLang="zh-CN" b="1"/>
          </a:p>
        </p:txBody>
      </p:sp>
      <p:grpSp>
        <p:nvGrpSpPr>
          <p:cNvPr id="192518" name="组合 192517"/>
          <p:cNvGrpSpPr/>
          <p:nvPr/>
        </p:nvGrpSpPr>
        <p:grpSpPr>
          <a:xfrm>
            <a:off x="4151313" y="4365625"/>
            <a:ext cx="5689600" cy="719138"/>
            <a:chOff x="1655" y="2750"/>
            <a:chExt cx="3584" cy="453"/>
          </a:xfrm>
        </p:grpSpPr>
        <p:sp>
          <p:nvSpPr>
            <p:cNvPr id="192519" name="矩形 192518"/>
            <p:cNvSpPr/>
            <p:nvPr/>
          </p:nvSpPr>
          <p:spPr>
            <a:xfrm>
              <a:off x="3560" y="2750"/>
              <a:ext cx="1679" cy="453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/>
                <a:t>     </a:t>
              </a:r>
              <a:r>
                <a:rPr lang="en-US" altLang="zh-CN" b="1"/>
                <a:t>3d</a:t>
              </a:r>
              <a:r>
                <a:rPr lang="en-US" altLang="zh-CN" b="1" baseline="30000"/>
                <a:t>5</a:t>
              </a:r>
              <a:r>
                <a:rPr lang="en-US" altLang="zh-CN" b="1"/>
                <a:t>4s</a:t>
              </a:r>
              <a:r>
                <a:rPr lang="en-US" altLang="zh-CN" b="1" baseline="30000"/>
                <a:t>1</a:t>
              </a:r>
              <a:endParaRPr lang="en-US" altLang="zh-CN" b="1" baseline="30000"/>
            </a:p>
          </p:txBody>
        </p:sp>
        <p:sp>
          <p:nvSpPr>
            <p:cNvPr id="192520" name="矩形 192519"/>
            <p:cNvSpPr/>
            <p:nvPr/>
          </p:nvSpPr>
          <p:spPr>
            <a:xfrm>
              <a:off x="1655" y="2750"/>
              <a:ext cx="1905" cy="453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/>
                <a:t>   </a:t>
              </a:r>
              <a:r>
                <a:rPr lang="en-US" altLang="zh-CN" b="1">
                  <a:solidFill>
                    <a:srgbClr val="00FF00"/>
                  </a:solidFill>
                </a:rPr>
                <a:t>[Ar]3d</a:t>
              </a:r>
              <a:r>
                <a:rPr lang="en-US" altLang="zh-CN" b="1" baseline="30000">
                  <a:solidFill>
                    <a:srgbClr val="00FF00"/>
                  </a:solidFill>
                </a:rPr>
                <a:t>5</a:t>
              </a:r>
              <a:r>
                <a:rPr lang="en-US" altLang="zh-CN" b="1">
                  <a:solidFill>
                    <a:srgbClr val="00FF00"/>
                  </a:solidFill>
                </a:rPr>
                <a:t>4s</a:t>
              </a:r>
              <a:r>
                <a:rPr lang="en-US" altLang="zh-CN" b="1" baseline="30000">
                  <a:solidFill>
                    <a:srgbClr val="00FF00"/>
                  </a:solidFill>
                </a:rPr>
                <a:t>1</a:t>
              </a:r>
              <a:endParaRPr lang="en-US" altLang="zh-CN" b="1" baseline="30000">
                <a:solidFill>
                  <a:srgbClr val="00FF00"/>
                </a:solidFill>
              </a:endParaRPr>
            </a:p>
          </p:txBody>
        </p:sp>
      </p:grpSp>
      <p:sp>
        <p:nvSpPr>
          <p:cNvPr id="192521" name="矩形 192520"/>
          <p:cNvSpPr/>
          <p:nvPr/>
        </p:nvSpPr>
        <p:spPr>
          <a:xfrm>
            <a:off x="2424113" y="4365625"/>
            <a:ext cx="1727200" cy="719138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5720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7430" lvl="1" indent="-455930">
              <a:buClr>
                <a:schemeClr val="accent2"/>
              </a:buClr>
              <a:defRPr sz="2400" kern="1200"/>
            </a:lvl2pPr>
            <a:lvl3pPr marL="1370330" lvl="2" indent="-228600">
              <a:buClr>
                <a:srgbClr val="666699"/>
              </a:buClr>
              <a:defRPr sz="2000" kern="1200"/>
            </a:lvl3pPr>
            <a:lvl4pPr marL="1713230" lvl="3" indent="-228600">
              <a:defRPr sz="1800" kern="1200"/>
            </a:lvl4pPr>
            <a:lvl5pPr marL="2057400" lvl="4" indent="-228600">
              <a:buClr>
                <a:schemeClr val="hlink"/>
              </a:buClr>
              <a:defRPr sz="1800" kern="1200"/>
            </a:lvl5pPr>
          </a:lstStyle>
          <a:p>
            <a:pPr marL="0" lvl="0" indent="0">
              <a:buNone/>
            </a:pPr>
            <a:r>
              <a:rPr lang="zh-CN" altLang="en-US"/>
              <a:t>    </a:t>
            </a:r>
            <a:r>
              <a:rPr lang="en-US" altLang="zh-CN" b="1"/>
              <a:t>Cr</a:t>
            </a:r>
            <a:endParaRPr lang="en-US" altLang="zh-CN" b="1" baseline="-25000"/>
          </a:p>
        </p:txBody>
      </p:sp>
      <p:grpSp>
        <p:nvGrpSpPr>
          <p:cNvPr id="192522" name="组合 192521"/>
          <p:cNvGrpSpPr/>
          <p:nvPr/>
        </p:nvGrpSpPr>
        <p:grpSpPr>
          <a:xfrm>
            <a:off x="4151313" y="3644900"/>
            <a:ext cx="5689600" cy="720725"/>
            <a:chOff x="1655" y="2296"/>
            <a:chExt cx="3584" cy="454"/>
          </a:xfrm>
        </p:grpSpPr>
        <p:sp>
          <p:nvSpPr>
            <p:cNvPr id="192523" name="矩形 192522"/>
            <p:cNvSpPr/>
            <p:nvPr/>
          </p:nvSpPr>
          <p:spPr>
            <a:xfrm>
              <a:off x="3560" y="2296"/>
              <a:ext cx="1679" cy="45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/>
                <a:t>     </a:t>
              </a:r>
              <a:r>
                <a:rPr lang="en-US" altLang="zh-CN" b="1">
                  <a:solidFill>
                    <a:schemeClr val="bg1"/>
                  </a:solidFill>
                </a:rPr>
                <a:t>3s</a:t>
              </a:r>
              <a:r>
                <a:rPr lang="en-US" altLang="zh-CN" b="1" baseline="30000">
                  <a:solidFill>
                    <a:schemeClr val="bg1"/>
                  </a:solidFill>
                </a:rPr>
                <a:t>2</a:t>
              </a:r>
              <a:r>
                <a:rPr lang="en-US" altLang="zh-CN" b="1">
                  <a:solidFill>
                    <a:schemeClr val="bg1"/>
                  </a:solidFill>
                </a:rPr>
                <a:t>3p</a:t>
              </a:r>
              <a:r>
                <a:rPr lang="en-US" altLang="zh-CN" b="1" baseline="30000">
                  <a:solidFill>
                    <a:schemeClr val="bg1"/>
                  </a:solidFill>
                </a:rPr>
                <a:t>5</a:t>
              </a:r>
              <a:endParaRPr lang="en-US" altLang="zh-CN" b="1" baseline="30000">
                <a:solidFill>
                  <a:schemeClr val="bg1"/>
                </a:solidFill>
              </a:endParaRPr>
            </a:p>
          </p:txBody>
        </p:sp>
        <p:sp>
          <p:nvSpPr>
            <p:cNvPr id="192524" name="矩形 192523"/>
            <p:cNvSpPr/>
            <p:nvPr/>
          </p:nvSpPr>
          <p:spPr>
            <a:xfrm>
              <a:off x="1655" y="2296"/>
              <a:ext cx="1905" cy="45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   </a:t>
              </a:r>
              <a:r>
                <a:rPr lang="en-US" altLang="zh-CN" b="1">
                  <a:solidFill>
                    <a:schemeClr val="bg1"/>
                  </a:solidFill>
                </a:rPr>
                <a:t>[Ne]3s</a:t>
              </a:r>
              <a:r>
                <a:rPr lang="en-US" altLang="zh-CN" b="1" baseline="30000">
                  <a:solidFill>
                    <a:schemeClr val="bg1"/>
                  </a:solidFill>
                </a:rPr>
                <a:t>2</a:t>
              </a:r>
              <a:r>
                <a:rPr lang="en-US" altLang="zh-CN" b="1">
                  <a:solidFill>
                    <a:schemeClr val="bg1"/>
                  </a:solidFill>
                </a:rPr>
                <a:t>3p</a:t>
              </a:r>
              <a:r>
                <a:rPr lang="en-US" altLang="zh-CN" b="1" baseline="30000">
                  <a:solidFill>
                    <a:schemeClr val="bg1"/>
                  </a:solidFill>
                </a:rPr>
                <a:t>5</a:t>
              </a:r>
              <a:endParaRPr lang="en-US" altLang="zh-CN" b="1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192525" name="矩形 192524"/>
          <p:cNvSpPr/>
          <p:nvPr/>
        </p:nvSpPr>
        <p:spPr>
          <a:xfrm>
            <a:off x="2424113" y="3644900"/>
            <a:ext cx="1727200" cy="720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5720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7430" lvl="1" indent="-455930">
              <a:buClr>
                <a:schemeClr val="accent2"/>
              </a:buClr>
              <a:defRPr sz="2400" kern="1200"/>
            </a:lvl2pPr>
            <a:lvl3pPr marL="1370330" lvl="2" indent="-228600">
              <a:buClr>
                <a:srgbClr val="666699"/>
              </a:buClr>
              <a:defRPr sz="2000" kern="1200"/>
            </a:lvl3pPr>
            <a:lvl4pPr marL="1713230" lvl="3" indent="-228600">
              <a:defRPr sz="1800" kern="1200"/>
            </a:lvl4pPr>
            <a:lvl5pPr marL="2057400" lvl="4" indent="-228600">
              <a:buClr>
                <a:schemeClr val="hlink"/>
              </a:buClr>
              <a:defRPr sz="1800" kern="1200"/>
            </a:lvl5pPr>
          </a:lstStyle>
          <a:p>
            <a:pPr marL="0" lvl="0" indent="0">
              <a:buNone/>
            </a:pPr>
            <a:r>
              <a:rPr lang="zh-CN" altLang="en-US"/>
              <a:t>    </a:t>
            </a:r>
            <a:r>
              <a:rPr lang="en-US" altLang="zh-CN" b="1" err="1"/>
              <a:t>Cl</a:t>
            </a:r>
            <a:endParaRPr lang="en-US" altLang="zh-CN" b="1"/>
          </a:p>
        </p:txBody>
      </p:sp>
      <p:grpSp>
        <p:nvGrpSpPr>
          <p:cNvPr id="192526" name="组合 192525"/>
          <p:cNvGrpSpPr/>
          <p:nvPr/>
        </p:nvGrpSpPr>
        <p:grpSpPr>
          <a:xfrm>
            <a:off x="4151313" y="2924175"/>
            <a:ext cx="5689600" cy="719138"/>
            <a:chOff x="1655" y="1843"/>
            <a:chExt cx="3584" cy="453"/>
          </a:xfrm>
        </p:grpSpPr>
        <p:sp>
          <p:nvSpPr>
            <p:cNvPr id="192527" name="矩形 192526"/>
            <p:cNvSpPr/>
            <p:nvPr/>
          </p:nvSpPr>
          <p:spPr>
            <a:xfrm>
              <a:off x="3560" y="1843"/>
              <a:ext cx="1679" cy="453"/>
            </a:xfrm>
            <a:prstGeom prst="rect">
              <a:avLst/>
            </a:prstGeom>
            <a:noFill/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/>
                <a:t>     </a:t>
              </a:r>
              <a:r>
                <a:rPr lang="en-US" altLang="zh-CN" b="1"/>
                <a:t>3d</a:t>
              </a:r>
              <a:r>
                <a:rPr lang="en-US" altLang="zh-CN" b="1" baseline="30000"/>
                <a:t>6</a:t>
              </a:r>
              <a:r>
                <a:rPr lang="en-US" altLang="zh-CN" b="1"/>
                <a:t>4s</a:t>
              </a:r>
              <a:r>
                <a:rPr lang="en-US" altLang="zh-CN" b="1" baseline="30000"/>
                <a:t>2</a:t>
              </a:r>
              <a:endParaRPr lang="en-US" altLang="zh-CN" b="1" baseline="30000"/>
            </a:p>
          </p:txBody>
        </p:sp>
        <p:sp>
          <p:nvSpPr>
            <p:cNvPr id="192528" name="矩形 192527"/>
            <p:cNvSpPr/>
            <p:nvPr/>
          </p:nvSpPr>
          <p:spPr>
            <a:xfrm>
              <a:off x="1655" y="1843"/>
              <a:ext cx="1905" cy="453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/>
                <a:t>   </a:t>
              </a:r>
              <a:r>
                <a:rPr lang="en-US" altLang="zh-CN" b="1">
                  <a:solidFill>
                    <a:srgbClr val="00FF00"/>
                  </a:solidFill>
                </a:rPr>
                <a:t>[Ar]3d</a:t>
              </a:r>
              <a:r>
                <a:rPr lang="en-US" altLang="zh-CN" b="1" baseline="30000">
                  <a:solidFill>
                    <a:srgbClr val="00FF00"/>
                  </a:solidFill>
                </a:rPr>
                <a:t>6</a:t>
              </a:r>
              <a:r>
                <a:rPr lang="en-US" altLang="zh-CN" b="1">
                  <a:solidFill>
                    <a:srgbClr val="00FF00"/>
                  </a:solidFill>
                </a:rPr>
                <a:t>4s</a:t>
              </a:r>
              <a:r>
                <a:rPr lang="en-US" altLang="zh-CN" b="1" baseline="30000">
                  <a:solidFill>
                    <a:srgbClr val="00FF00"/>
                  </a:solidFill>
                </a:rPr>
                <a:t>2</a:t>
              </a:r>
              <a:endParaRPr lang="en-US" altLang="zh-CN" b="1" baseline="30000">
                <a:solidFill>
                  <a:srgbClr val="00FF00"/>
                </a:solidFill>
              </a:endParaRPr>
            </a:p>
          </p:txBody>
        </p:sp>
      </p:grpSp>
      <p:sp>
        <p:nvSpPr>
          <p:cNvPr id="192529" name="矩形 192528"/>
          <p:cNvSpPr/>
          <p:nvPr/>
        </p:nvSpPr>
        <p:spPr>
          <a:xfrm>
            <a:off x="2424113" y="2925763"/>
            <a:ext cx="1727200" cy="719137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5720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7430" lvl="1" indent="-455930">
              <a:buClr>
                <a:schemeClr val="accent2"/>
              </a:buClr>
              <a:defRPr sz="2400" kern="1200"/>
            </a:lvl2pPr>
            <a:lvl3pPr marL="1370330" lvl="2" indent="-228600">
              <a:buClr>
                <a:srgbClr val="666699"/>
              </a:buClr>
              <a:defRPr sz="2000" kern="1200"/>
            </a:lvl3pPr>
            <a:lvl4pPr marL="1713230" lvl="3" indent="-228600">
              <a:defRPr sz="1800" kern="1200"/>
            </a:lvl4pPr>
            <a:lvl5pPr marL="2057400" lvl="4" indent="-228600">
              <a:buClr>
                <a:schemeClr val="hlink"/>
              </a:buClr>
              <a:defRPr sz="1800" kern="1200"/>
            </a:lvl5pPr>
          </a:lstStyle>
          <a:p>
            <a:pPr marL="0" lv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</a:t>
            </a:r>
            <a:r>
              <a:rPr lang="zh-CN" altLang="en-US"/>
              <a:t> </a:t>
            </a:r>
            <a:r>
              <a:rPr lang="en-US" altLang="zh-CN" b="1"/>
              <a:t>Fe</a:t>
            </a:r>
            <a:endParaRPr lang="en-US" altLang="zh-CN" b="1"/>
          </a:p>
        </p:txBody>
      </p:sp>
      <p:grpSp>
        <p:nvGrpSpPr>
          <p:cNvPr id="192530" name="组合 192529"/>
          <p:cNvGrpSpPr/>
          <p:nvPr/>
        </p:nvGrpSpPr>
        <p:grpSpPr>
          <a:xfrm>
            <a:off x="4151313" y="2205038"/>
            <a:ext cx="5689600" cy="720725"/>
            <a:chOff x="1655" y="1389"/>
            <a:chExt cx="3584" cy="454"/>
          </a:xfrm>
        </p:grpSpPr>
        <p:sp>
          <p:nvSpPr>
            <p:cNvPr id="192531" name="矩形 192530"/>
            <p:cNvSpPr/>
            <p:nvPr/>
          </p:nvSpPr>
          <p:spPr>
            <a:xfrm>
              <a:off x="3560" y="1389"/>
              <a:ext cx="1679" cy="45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   </a:t>
              </a:r>
              <a:r>
                <a:rPr lang="zh-CN" altLang="en-US" b="1"/>
                <a:t>  </a:t>
              </a:r>
              <a:r>
                <a:rPr lang="en-US" altLang="zh-CN" b="1">
                  <a:solidFill>
                    <a:schemeClr val="bg1"/>
                  </a:solidFill>
                </a:rPr>
                <a:t>3s</a:t>
              </a:r>
              <a:r>
                <a:rPr lang="en-US" altLang="zh-CN" b="1" baseline="30000">
                  <a:solidFill>
                    <a:schemeClr val="bg1"/>
                  </a:solidFill>
                </a:rPr>
                <a:t>2</a:t>
              </a:r>
              <a:r>
                <a:rPr lang="en-US" altLang="zh-CN" b="1">
                  <a:solidFill>
                    <a:schemeClr val="bg1"/>
                  </a:solidFill>
                </a:rPr>
                <a:t>3p</a:t>
              </a:r>
              <a:r>
                <a:rPr lang="en-US" altLang="zh-CN" b="1" baseline="30000">
                  <a:solidFill>
                    <a:schemeClr val="bg1"/>
                  </a:solidFill>
                </a:rPr>
                <a:t>1</a:t>
              </a:r>
              <a:endParaRPr lang="en-US" altLang="zh-CN" b="1" baseline="30000">
                <a:solidFill>
                  <a:schemeClr val="bg1"/>
                </a:solidFill>
              </a:endParaRPr>
            </a:p>
          </p:txBody>
        </p:sp>
        <p:sp>
          <p:nvSpPr>
            <p:cNvPr id="192532" name="矩形 192531"/>
            <p:cNvSpPr/>
            <p:nvPr/>
          </p:nvSpPr>
          <p:spPr>
            <a:xfrm>
              <a:off x="1655" y="1389"/>
              <a:ext cx="1905" cy="454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/>
                <a:t>   </a:t>
              </a:r>
              <a:r>
                <a:rPr lang="en-US" altLang="zh-CN" b="1">
                  <a:solidFill>
                    <a:schemeClr val="bg1"/>
                  </a:solidFill>
                </a:rPr>
                <a:t>[Ne]3s</a:t>
              </a:r>
              <a:r>
                <a:rPr lang="en-US" altLang="zh-CN" b="1" baseline="30000">
                  <a:solidFill>
                    <a:schemeClr val="bg1"/>
                  </a:solidFill>
                </a:rPr>
                <a:t>2</a:t>
              </a:r>
              <a:r>
                <a:rPr lang="en-US" altLang="zh-CN" b="1">
                  <a:solidFill>
                    <a:schemeClr val="bg1"/>
                  </a:solidFill>
                </a:rPr>
                <a:t>3p</a:t>
              </a:r>
              <a:r>
                <a:rPr lang="en-US" altLang="zh-CN" b="1" baseline="30000">
                  <a:solidFill>
                    <a:schemeClr val="bg1"/>
                  </a:solidFill>
                </a:rPr>
                <a:t>1</a:t>
              </a:r>
              <a:endParaRPr lang="en-US" altLang="zh-CN" b="1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192533" name="矩形 192532"/>
          <p:cNvSpPr/>
          <p:nvPr/>
        </p:nvSpPr>
        <p:spPr>
          <a:xfrm>
            <a:off x="2424113" y="2205038"/>
            <a:ext cx="1727200" cy="720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5720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7430" lvl="1" indent="-455930">
              <a:buClr>
                <a:schemeClr val="accent2"/>
              </a:buClr>
              <a:defRPr sz="2400" kern="1200"/>
            </a:lvl2pPr>
            <a:lvl3pPr marL="1370330" lvl="2" indent="-228600">
              <a:buClr>
                <a:srgbClr val="666699"/>
              </a:buClr>
              <a:defRPr sz="2000" kern="1200"/>
            </a:lvl3pPr>
            <a:lvl4pPr marL="1713230" lvl="3" indent="-228600">
              <a:defRPr sz="1800" kern="1200"/>
            </a:lvl4pPr>
            <a:lvl5pPr marL="2057400" lvl="4" indent="-228600">
              <a:buClr>
                <a:schemeClr val="hlink"/>
              </a:buClr>
              <a:defRPr sz="1800" kern="1200"/>
            </a:lvl5pPr>
          </a:lstStyle>
          <a:p>
            <a:pPr marL="0" lv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  </a:t>
            </a:r>
            <a:r>
              <a:rPr lang="en-US" altLang="zh-CN" b="1"/>
              <a:t>Al</a:t>
            </a:r>
            <a:endParaRPr lang="en-US" altLang="zh-CN" b="1"/>
          </a:p>
        </p:txBody>
      </p:sp>
      <p:grpSp>
        <p:nvGrpSpPr>
          <p:cNvPr id="192534" name="组合 192533"/>
          <p:cNvGrpSpPr/>
          <p:nvPr/>
        </p:nvGrpSpPr>
        <p:grpSpPr>
          <a:xfrm>
            <a:off x="4151313" y="1485900"/>
            <a:ext cx="5689600" cy="719138"/>
            <a:chOff x="1655" y="936"/>
            <a:chExt cx="3584" cy="453"/>
          </a:xfrm>
        </p:grpSpPr>
        <p:sp>
          <p:nvSpPr>
            <p:cNvPr id="192535" name="矩形 192534"/>
            <p:cNvSpPr/>
            <p:nvPr/>
          </p:nvSpPr>
          <p:spPr>
            <a:xfrm>
              <a:off x="3560" y="936"/>
              <a:ext cx="1679" cy="4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zh-CN" altLang="en-US">
                  <a:solidFill>
                    <a:schemeClr val="bg1"/>
                  </a:solidFill>
                </a:rPr>
                <a:t>       </a:t>
              </a:r>
              <a:r>
                <a:rPr lang="en-US" altLang="zh-CN" b="1">
                  <a:solidFill>
                    <a:schemeClr val="bg1"/>
                  </a:solidFill>
                </a:rPr>
                <a:t>3s</a:t>
              </a:r>
              <a:r>
                <a:rPr lang="en-US" altLang="zh-CN" b="1" baseline="30000">
                  <a:solidFill>
                    <a:schemeClr val="bg1"/>
                  </a:solidFill>
                </a:rPr>
                <a:t>1</a:t>
              </a:r>
              <a:endParaRPr lang="en-US" altLang="zh-CN" b="1" baseline="30000">
                <a:solidFill>
                  <a:schemeClr val="bg1"/>
                </a:solidFill>
              </a:endParaRPr>
            </a:p>
          </p:txBody>
        </p:sp>
        <p:sp>
          <p:nvSpPr>
            <p:cNvPr id="192536" name="矩形 192535"/>
            <p:cNvSpPr/>
            <p:nvPr/>
          </p:nvSpPr>
          <p:spPr>
            <a:xfrm>
              <a:off x="1655" y="936"/>
              <a:ext cx="1905" cy="453"/>
            </a:xfrm>
            <a:prstGeom prst="rect">
              <a:avLst/>
            </a:prstGeom>
            <a:solidFill>
              <a:schemeClr val="tx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457200" lvl="0" indent="-457200" algn="l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027430" lvl="1" indent="-455930">
                <a:buClr>
                  <a:schemeClr val="accent2"/>
                </a:buClr>
                <a:defRPr sz="2400" kern="1200"/>
              </a:lvl2pPr>
              <a:lvl3pPr marL="1370330" lvl="2" indent="-228600">
                <a:buClr>
                  <a:srgbClr val="666699"/>
                </a:buClr>
                <a:defRPr sz="2000" kern="1200"/>
              </a:lvl3pPr>
              <a:lvl4pPr marL="1713230" lvl="3" indent="-228600">
                <a:defRPr sz="1800" kern="1200"/>
              </a:lvl4pPr>
              <a:lvl5pPr marL="2057400" lvl="4" indent="-228600">
                <a:buClr>
                  <a:schemeClr val="hlink"/>
                </a:buClr>
                <a:defRPr sz="1800" kern="1200"/>
              </a:lvl5pPr>
            </a:lstStyle>
            <a:p>
              <a:pPr marL="0" lvl="0" indent="0">
                <a:buNone/>
              </a:pPr>
              <a:r>
                <a:rPr lang="en-US" altLang="zh-CN" b="1">
                  <a:solidFill>
                    <a:schemeClr val="bg1"/>
                  </a:solidFill>
                </a:rPr>
                <a:t>    [</a:t>
              </a:r>
              <a:r>
                <a:rPr lang="en-US" altLang="zh-CN" b="1" err="1">
                  <a:solidFill>
                    <a:schemeClr val="bg1"/>
                  </a:solidFill>
                </a:rPr>
                <a:t>Ne</a:t>
              </a:r>
              <a:r>
                <a:rPr lang="en-US" altLang="zh-CN" b="1">
                  <a:solidFill>
                    <a:schemeClr val="bg1"/>
                  </a:solidFill>
                </a:rPr>
                <a:t>]</a:t>
              </a:r>
              <a:r>
                <a:rPr lang="zh-CN" altLang="en-US"/>
                <a:t> </a:t>
              </a:r>
              <a:r>
                <a:rPr lang="en-US" altLang="zh-CN" b="1">
                  <a:solidFill>
                    <a:schemeClr val="bg1"/>
                  </a:solidFill>
                </a:rPr>
                <a:t>3s</a:t>
              </a:r>
              <a:r>
                <a:rPr lang="en-US" altLang="zh-CN" b="1" baseline="30000">
                  <a:solidFill>
                    <a:schemeClr val="bg1"/>
                  </a:solidFill>
                </a:rPr>
                <a:t>1</a:t>
              </a:r>
              <a:endParaRPr lang="en-US" altLang="zh-CN" b="1" baseline="30000">
                <a:solidFill>
                  <a:schemeClr val="bg1"/>
                </a:solidFill>
              </a:endParaRPr>
            </a:p>
          </p:txBody>
        </p:sp>
      </p:grpSp>
      <p:sp>
        <p:nvSpPr>
          <p:cNvPr id="192537" name="矩形 192536"/>
          <p:cNvSpPr/>
          <p:nvPr/>
        </p:nvSpPr>
        <p:spPr>
          <a:xfrm>
            <a:off x="2424113" y="1485900"/>
            <a:ext cx="1727200" cy="719138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5720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7430" lvl="1" indent="-455930">
              <a:buClr>
                <a:schemeClr val="accent2"/>
              </a:buClr>
              <a:defRPr sz="2400" kern="1200"/>
            </a:lvl2pPr>
            <a:lvl3pPr marL="1370330" lvl="2" indent="-228600">
              <a:buClr>
                <a:srgbClr val="666699"/>
              </a:buClr>
              <a:defRPr sz="2000" kern="1200"/>
            </a:lvl3pPr>
            <a:lvl4pPr marL="1713230" lvl="3" indent="-228600">
              <a:defRPr sz="1800" kern="1200"/>
            </a:lvl4pPr>
            <a:lvl5pPr marL="2057400" lvl="4" indent="-228600">
              <a:buClr>
                <a:schemeClr val="hlink"/>
              </a:buClr>
              <a:defRPr sz="1800" kern="1200"/>
            </a:lvl5pPr>
          </a:lstStyle>
          <a:p>
            <a:pPr marL="0" lvl="0" indent="0">
              <a:buNone/>
            </a:pPr>
            <a:r>
              <a:rPr lang="zh-CN" altLang="en-US">
                <a:solidFill>
                  <a:schemeClr val="bg1"/>
                </a:solidFill>
              </a:rPr>
              <a:t>  </a:t>
            </a:r>
            <a:r>
              <a:rPr lang="zh-CN" altLang="en-US"/>
              <a:t>  </a:t>
            </a:r>
            <a:r>
              <a:rPr lang="en-US" altLang="zh-CN" b="1"/>
              <a:t>Na</a:t>
            </a:r>
            <a:endParaRPr lang="en-US" altLang="zh-CN" b="1"/>
          </a:p>
        </p:txBody>
      </p:sp>
      <p:sp>
        <p:nvSpPr>
          <p:cNvPr id="192538" name="矩形 192537"/>
          <p:cNvSpPr/>
          <p:nvPr/>
        </p:nvSpPr>
        <p:spPr>
          <a:xfrm>
            <a:off x="7175500" y="765175"/>
            <a:ext cx="2665413" cy="720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5720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7430" lvl="1" indent="-455930">
              <a:buClr>
                <a:schemeClr val="accent2"/>
              </a:buClr>
              <a:defRPr sz="2400" kern="1200"/>
            </a:lvl2pPr>
            <a:lvl3pPr marL="1370330" lvl="2" indent="-228600">
              <a:buClr>
                <a:srgbClr val="666699"/>
              </a:buClr>
              <a:defRPr sz="2000" kern="1200"/>
            </a:lvl3pPr>
            <a:lvl4pPr marL="1713230" lvl="3" indent="-228600">
              <a:defRPr sz="1800" kern="1200"/>
            </a:lvl4pPr>
            <a:lvl5pPr marL="2057400" lvl="4" indent="-228600">
              <a:buClr>
                <a:schemeClr val="hlink"/>
              </a:buClr>
              <a:defRPr sz="1800" kern="1200"/>
            </a:lvl5pPr>
          </a:lstStyle>
          <a:p>
            <a:pPr marL="0" lvl="0" indent="0">
              <a:buNone/>
            </a:pPr>
            <a:r>
              <a:rPr lang="zh-CN" altLang="en-US" sz="3200" b="1" dirty="0">
                <a:ea typeface="黑体" panose="02010609060101010101" pitchFamily="2" charset="-122"/>
              </a:rPr>
              <a:t>价电子层结构</a:t>
            </a:r>
            <a:endParaRPr lang="zh-CN" altLang="en-US" sz="3200" b="1" dirty="0">
              <a:ea typeface="黑体" panose="02010609060101010101" pitchFamily="2" charset="-122"/>
            </a:endParaRPr>
          </a:p>
          <a:p>
            <a:pPr marL="0" lvl="0" indent="0">
              <a:buNone/>
            </a:pPr>
            <a:endParaRPr lang="zh-CN" altLang="en-US" sz="3200" dirty="0">
              <a:solidFill>
                <a:schemeClr val="bg1"/>
              </a:solidFill>
              <a:ea typeface="华文中宋" pitchFamily="2" charset="-122"/>
            </a:endParaRPr>
          </a:p>
        </p:txBody>
      </p:sp>
      <p:sp>
        <p:nvSpPr>
          <p:cNvPr id="192539" name="矩形 192538"/>
          <p:cNvSpPr/>
          <p:nvPr/>
        </p:nvSpPr>
        <p:spPr>
          <a:xfrm>
            <a:off x="4151313" y="765175"/>
            <a:ext cx="3024187" cy="720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5720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7430" lvl="1" indent="-455930">
              <a:buClr>
                <a:schemeClr val="accent2"/>
              </a:buClr>
              <a:defRPr sz="2400" kern="1200"/>
            </a:lvl2pPr>
            <a:lvl3pPr marL="1370330" lvl="2" indent="-228600">
              <a:buClr>
                <a:srgbClr val="666699"/>
              </a:buClr>
              <a:defRPr sz="2000" kern="1200"/>
            </a:lvl3pPr>
            <a:lvl4pPr marL="1713230" lvl="3" indent="-228600">
              <a:defRPr sz="1800" kern="1200"/>
            </a:lvl4pPr>
            <a:lvl5pPr marL="2057400" lvl="4" indent="-228600">
              <a:buClr>
                <a:schemeClr val="hlink"/>
              </a:buClr>
              <a:defRPr sz="1800" kern="1200"/>
            </a:lvl5pPr>
          </a:lstStyle>
          <a:p>
            <a:pPr marL="0" lvl="0" indent="0">
              <a:buNone/>
            </a:pPr>
            <a:r>
              <a:rPr lang="zh-CN" altLang="en-US" sz="3200" b="1" dirty="0"/>
              <a:t>   </a:t>
            </a:r>
            <a:r>
              <a:rPr lang="zh-CN" altLang="en-US" sz="3200" b="1" dirty="0">
                <a:ea typeface="黑体" panose="02010609060101010101" pitchFamily="2" charset="-122"/>
              </a:rPr>
              <a:t>电子排布式</a:t>
            </a:r>
            <a:endParaRPr lang="zh-CN" altLang="en-US" sz="3200" b="1" dirty="0">
              <a:ea typeface="黑体" panose="02010609060101010101" pitchFamily="2" charset="-122"/>
            </a:endParaRPr>
          </a:p>
        </p:txBody>
      </p:sp>
      <p:sp>
        <p:nvSpPr>
          <p:cNvPr id="192540" name="矩形 192539"/>
          <p:cNvSpPr/>
          <p:nvPr/>
        </p:nvSpPr>
        <p:spPr>
          <a:xfrm>
            <a:off x="2424113" y="765175"/>
            <a:ext cx="1727200" cy="720725"/>
          </a:xfrm>
          <a:prstGeom prst="rect">
            <a:avLst/>
          </a:prstGeom>
          <a:noFill/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457200" lvl="0" indent="-4572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SzPct val="7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27430" lvl="1" indent="-455930">
              <a:buClr>
                <a:schemeClr val="accent2"/>
              </a:buClr>
              <a:defRPr sz="2400" kern="1200"/>
            </a:lvl2pPr>
            <a:lvl3pPr marL="1370330" lvl="2" indent="-228600">
              <a:buClr>
                <a:srgbClr val="666699"/>
              </a:buClr>
              <a:defRPr sz="2000" kern="1200"/>
            </a:lvl3pPr>
            <a:lvl4pPr marL="1713230" lvl="3" indent="-228600">
              <a:defRPr sz="1800" kern="1200"/>
            </a:lvl4pPr>
            <a:lvl5pPr marL="2057400" lvl="4" indent="-228600">
              <a:buClr>
                <a:schemeClr val="hlink"/>
              </a:buClr>
              <a:defRPr sz="1800" kern="1200"/>
            </a:lvl5pPr>
          </a:lstStyle>
          <a:p>
            <a:pPr marL="0" lvl="0" indent="0">
              <a:buNone/>
            </a:pPr>
            <a:r>
              <a:rPr lang="zh-CN" altLang="en-US" sz="3200" b="1" dirty="0">
                <a:solidFill>
                  <a:schemeClr val="bg1"/>
                </a:solidFill>
              </a:rPr>
              <a:t>  </a:t>
            </a:r>
            <a:r>
              <a:rPr lang="zh-CN" altLang="en-US" sz="3200" b="1" dirty="0">
                <a:solidFill>
                  <a:schemeClr val="bg1"/>
                </a:solidFill>
                <a:ea typeface="黑体" panose="02010609060101010101" pitchFamily="2" charset="-122"/>
              </a:rPr>
              <a:t>原子</a:t>
            </a:r>
            <a:endParaRPr lang="zh-CN" altLang="en-US" sz="3200" b="1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192541" name="直接连接符 192540"/>
          <p:cNvSpPr/>
          <p:nvPr/>
        </p:nvSpPr>
        <p:spPr>
          <a:xfrm>
            <a:off x="2424113" y="765175"/>
            <a:ext cx="7416800" cy="0"/>
          </a:xfrm>
          <a:prstGeom prst="line">
            <a:avLst/>
          </a:prstGeom>
          <a:ln w="28575" cap="sq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42" name="直接连接符 192541"/>
          <p:cNvSpPr/>
          <p:nvPr/>
        </p:nvSpPr>
        <p:spPr>
          <a:xfrm>
            <a:off x="2424113" y="1485900"/>
            <a:ext cx="7416800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43" name="直接连接符 192542"/>
          <p:cNvSpPr/>
          <p:nvPr/>
        </p:nvSpPr>
        <p:spPr>
          <a:xfrm>
            <a:off x="2424113" y="2205038"/>
            <a:ext cx="7416800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44" name="直接连接符 192543"/>
          <p:cNvSpPr/>
          <p:nvPr/>
        </p:nvSpPr>
        <p:spPr>
          <a:xfrm>
            <a:off x="2424113" y="2925763"/>
            <a:ext cx="7416800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45" name="直接连接符 192544"/>
          <p:cNvSpPr/>
          <p:nvPr/>
        </p:nvSpPr>
        <p:spPr>
          <a:xfrm>
            <a:off x="2424113" y="3644900"/>
            <a:ext cx="7416800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46" name="直接连接符 192545"/>
          <p:cNvSpPr/>
          <p:nvPr/>
        </p:nvSpPr>
        <p:spPr>
          <a:xfrm>
            <a:off x="2424113" y="4365625"/>
            <a:ext cx="7416800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47" name="直接连接符 192546"/>
          <p:cNvSpPr/>
          <p:nvPr/>
        </p:nvSpPr>
        <p:spPr>
          <a:xfrm>
            <a:off x="2424113" y="5084763"/>
            <a:ext cx="7416800" cy="0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48" name="直接连接符 192547"/>
          <p:cNvSpPr/>
          <p:nvPr/>
        </p:nvSpPr>
        <p:spPr>
          <a:xfrm>
            <a:off x="2424113" y="5805488"/>
            <a:ext cx="7416800" cy="0"/>
          </a:xfrm>
          <a:prstGeom prst="line">
            <a:avLst/>
          </a:prstGeom>
          <a:ln w="28575" cap="sq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49" name="直接连接符 192548"/>
          <p:cNvSpPr/>
          <p:nvPr/>
        </p:nvSpPr>
        <p:spPr>
          <a:xfrm>
            <a:off x="2424113" y="765175"/>
            <a:ext cx="0" cy="5040313"/>
          </a:xfrm>
          <a:prstGeom prst="line">
            <a:avLst/>
          </a:prstGeom>
          <a:ln w="28575" cap="sq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50" name="直接连接符 192549"/>
          <p:cNvSpPr/>
          <p:nvPr/>
        </p:nvSpPr>
        <p:spPr>
          <a:xfrm>
            <a:off x="4151313" y="765175"/>
            <a:ext cx="0" cy="5040313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51" name="直接连接符 192550"/>
          <p:cNvSpPr/>
          <p:nvPr/>
        </p:nvSpPr>
        <p:spPr>
          <a:xfrm>
            <a:off x="7175500" y="765175"/>
            <a:ext cx="0" cy="5040313"/>
          </a:xfrm>
          <a:prstGeom prst="line">
            <a:avLst/>
          </a:prstGeom>
          <a:ln w="12700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52" name="直接连接符 192551"/>
          <p:cNvSpPr/>
          <p:nvPr/>
        </p:nvSpPr>
        <p:spPr>
          <a:xfrm>
            <a:off x="9840913" y="765175"/>
            <a:ext cx="0" cy="5040313"/>
          </a:xfrm>
          <a:prstGeom prst="line">
            <a:avLst/>
          </a:prstGeom>
          <a:ln w="28575" cap="sq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92553" name="矩形 192552"/>
          <p:cNvSpPr/>
          <p:nvPr/>
        </p:nvSpPr>
        <p:spPr>
          <a:xfrm>
            <a:off x="1487488" y="5876925"/>
            <a:ext cx="2974975" cy="57912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[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Ar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]</a:t>
            </a:r>
            <a:r>
              <a:rPr lang="en-US" altLang="en-US" sz="3200" b="1">
                <a:latin typeface="Times New Roman" panose="02020603050405020304" pitchFamily="18" charset="0"/>
                <a:ea typeface="华文中宋" pitchFamily="2" charset="-122"/>
              </a:rPr>
              <a:t>－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原子实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itchFamily="2" charset="-122"/>
              </a:rPr>
              <a:t>，</a:t>
            </a:r>
            <a:endParaRPr lang="zh-CN" altLang="en-US" sz="2800" b="1" dirty="0">
              <a:latin typeface="Times New Roman" panose="02020603050405020304" pitchFamily="18" charset="0"/>
              <a:ea typeface="华文中宋" pitchFamily="2" charset="-122"/>
            </a:endParaRPr>
          </a:p>
        </p:txBody>
      </p:sp>
      <p:sp>
        <p:nvSpPr>
          <p:cNvPr id="192554" name="矩形 192553"/>
          <p:cNvSpPr/>
          <p:nvPr/>
        </p:nvSpPr>
        <p:spPr>
          <a:xfrm>
            <a:off x="4016375" y="5949950"/>
            <a:ext cx="7192963" cy="51816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表示  </a:t>
            </a:r>
            <a:r>
              <a:rPr lang="en-US" altLang="zh-CN" sz="2800" b="1" err="1">
                <a:latin typeface="Times New Roman" panose="02020603050405020304" pitchFamily="18" charset="0"/>
                <a:ea typeface="黑体" panose="02010609060101010101" pitchFamily="2" charset="-122"/>
              </a:rPr>
              <a:t>Ar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的电子结构式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s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2s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2p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6 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3s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3p</a:t>
            </a:r>
            <a:r>
              <a:rPr lang="en-US" altLang="zh-CN" sz="2800" b="1" baseline="30000">
                <a:latin typeface="Times New Roman" panose="02020603050405020304" pitchFamily="18" charset="0"/>
                <a:ea typeface="黑体" panose="02010609060101010101" pitchFamily="2" charset="-122"/>
              </a:rPr>
              <a:t>6</a:t>
            </a:r>
            <a:endParaRPr lang="zh-CN" altLang="en-US" sz="2800" b="1" baseline="30000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25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2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2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25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92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2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2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7" grpId="0" bldLvl="0" animBg="1"/>
      <p:bldP spid="192521" grpId="0" bldLvl="0" animBg="1"/>
      <p:bldP spid="192525" grpId="0" bldLvl="0" animBg="1"/>
      <p:bldP spid="192529" grpId="0" bldLvl="0" animBg="1"/>
      <p:bldP spid="192533" grpId="0" bldLvl="0" animBg="1"/>
      <p:bldP spid="192537" grpId="0" bldLvl="0" animBg="1"/>
      <p:bldP spid="192553" grpId="0" bldLvl="0" animBg="1"/>
      <p:bldP spid="1925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4978" name="图片 254977" descr="FC08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168400"/>
            <a:ext cx="7620000" cy="5080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4979" name="直接连接符 254978"/>
          <p:cNvSpPr/>
          <p:nvPr/>
        </p:nvSpPr>
        <p:spPr>
          <a:xfrm>
            <a:off x="2286000" y="762000"/>
            <a:ext cx="1600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4980" name="矩形 254979"/>
          <p:cNvSpPr/>
          <p:nvPr/>
        </p:nvSpPr>
        <p:spPr>
          <a:xfrm>
            <a:off x="4038600" y="533400"/>
            <a:ext cx="540385" cy="5181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981" name="直接连接符 254980"/>
          <p:cNvSpPr/>
          <p:nvPr/>
        </p:nvSpPr>
        <p:spPr>
          <a:xfrm>
            <a:off x="1981200" y="1219200"/>
            <a:ext cx="0" cy="1371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4982" name="文本框 254981"/>
          <p:cNvSpPr txBox="1"/>
          <p:nvPr/>
        </p:nvSpPr>
        <p:spPr>
          <a:xfrm>
            <a:off x="1677988" y="2743200"/>
            <a:ext cx="609600" cy="762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4983" name="标题 254982"/>
          <p:cNvSpPr>
            <a:spLocks noGrp="1"/>
          </p:cNvSpPr>
          <p:nvPr>
            <p:ph type="title"/>
          </p:nvPr>
        </p:nvSpPr>
        <p:spPr>
          <a:xfrm>
            <a:off x="1752600" y="152400"/>
            <a:ext cx="2362200" cy="381000"/>
          </a:xfrm>
        </p:spPr>
        <p:txBody>
          <a:bodyPr anchor="b">
            <a:normAutofit fontScale="90000"/>
          </a:bodyPr>
          <a:p>
            <a:r>
              <a:rPr lang="zh-CN" altLang="en-US" sz="2800" b="1" dirty="0">
                <a:solidFill>
                  <a:srgbClr val="FF0000"/>
                </a:solidFill>
              </a:rPr>
              <a:t>电负性数据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54984" name="矩形 254983"/>
          <p:cNvSpPr/>
          <p:nvPr/>
        </p:nvSpPr>
        <p:spPr>
          <a:xfrm>
            <a:off x="3810000" y="2209800"/>
            <a:ext cx="685800" cy="3352800"/>
          </a:xfrm>
          <a:prstGeom prst="rect">
            <a:avLst/>
          </a:prstGeom>
          <a:noFill/>
          <a:ln w="28575" cap="flat" cmpd="sng">
            <a:solidFill>
              <a:srgbClr val="FFCC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" name="灯片编号占位符 1"/>
          <p:cNvSpPr/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p:transition spd="slow">
    <p:push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2930" name="图片 2529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0" y="1268413"/>
            <a:ext cx="8991600" cy="5260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2931" name="直接连接符 252930"/>
          <p:cNvSpPr/>
          <p:nvPr/>
        </p:nvSpPr>
        <p:spPr>
          <a:xfrm>
            <a:off x="1828800" y="1752600"/>
            <a:ext cx="0" cy="13716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2932" name="直接连接符 252931"/>
          <p:cNvSpPr/>
          <p:nvPr/>
        </p:nvSpPr>
        <p:spPr>
          <a:xfrm>
            <a:off x="2438400" y="1600200"/>
            <a:ext cx="1600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2933" name="文本框 252932"/>
          <p:cNvSpPr txBox="1"/>
          <p:nvPr/>
        </p:nvSpPr>
        <p:spPr>
          <a:xfrm>
            <a:off x="4038600" y="304800"/>
            <a:ext cx="309880" cy="36576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 eaLnBrk="0" hangingPunct="0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2934" name="文本框 252933"/>
          <p:cNvSpPr txBox="1"/>
          <p:nvPr/>
        </p:nvSpPr>
        <p:spPr>
          <a:xfrm>
            <a:off x="4114800" y="1309688"/>
            <a:ext cx="762000" cy="5181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增</a:t>
            </a:r>
            <a:endParaRPr lang="zh-CN" altLang="en-US" sz="2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2935" name="文本框 252934"/>
          <p:cNvSpPr txBox="1"/>
          <p:nvPr/>
        </p:nvSpPr>
        <p:spPr>
          <a:xfrm>
            <a:off x="1524000" y="3200400"/>
            <a:ext cx="609600" cy="762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减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2936" name="标题 252935"/>
          <p:cNvSpPr>
            <a:spLocks noGrp="1"/>
          </p:cNvSpPr>
          <p:nvPr>
            <p:ph type="title"/>
          </p:nvPr>
        </p:nvSpPr>
        <p:spPr>
          <a:xfrm>
            <a:off x="2209800" y="381000"/>
            <a:ext cx="7772400" cy="609600"/>
          </a:xfrm>
        </p:spPr>
        <p:txBody>
          <a:bodyPr anchor="b"/>
          <a:p>
            <a:r>
              <a:rPr lang="zh-CN" altLang="en-US" sz="2800" b="1" dirty="0">
                <a:solidFill>
                  <a:srgbClr val="FF0000"/>
                </a:solidFill>
              </a:rPr>
              <a:t>电离能数据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252937" name="矩形 252936"/>
          <p:cNvSpPr/>
          <p:nvPr/>
        </p:nvSpPr>
        <p:spPr>
          <a:xfrm>
            <a:off x="3143250" y="2565400"/>
            <a:ext cx="1447800" cy="2286000"/>
          </a:xfrm>
          <a:prstGeom prst="rect">
            <a:avLst/>
          </a:prstGeom>
          <a:noFill/>
          <a:ln w="38100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2938" name="矩形 252937"/>
          <p:cNvSpPr/>
          <p:nvPr/>
        </p:nvSpPr>
        <p:spPr>
          <a:xfrm>
            <a:off x="5410200" y="2590800"/>
            <a:ext cx="1447800" cy="2286000"/>
          </a:xfrm>
          <a:prstGeom prst="rect">
            <a:avLst/>
          </a:prstGeom>
          <a:noFill/>
          <a:ln w="38100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52939" name="直接连接符 252938"/>
          <p:cNvSpPr/>
          <p:nvPr/>
        </p:nvSpPr>
        <p:spPr>
          <a:xfrm>
            <a:off x="4114800" y="838200"/>
            <a:ext cx="0" cy="1828800"/>
          </a:xfrm>
          <a:prstGeom prst="line">
            <a:avLst/>
          </a:prstGeom>
          <a:ln w="28575" cap="flat" cmpd="sng">
            <a:solidFill>
              <a:srgbClr val="FFCC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2940" name="文本框 252939"/>
          <p:cNvSpPr txBox="1"/>
          <p:nvPr/>
        </p:nvSpPr>
        <p:spPr>
          <a:xfrm>
            <a:off x="2971800" y="304800"/>
            <a:ext cx="1905000" cy="39624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失去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电子，易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2941" name="直接连接符 252940"/>
          <p:cNvSpPr/>
          <p:nvPr/>
        </p:nvSpPr>
        <p:spPr>
          <a:xfrm flipH="1">
            <a:off x="6019800" y="838200"/>
            <a:ext cx="1676400" cy="1676400"/>
          </a:xfrm>
          <a:prstGeom prst="line">
            <a:avLst/>
          </a:prstGeom>
          <a:ln w="28575" cap="flat" cmpd="sng">
            <a:solidFill>
              <a:srgbClr val="FFCC66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2942" name="文本框 252941"/>
          <p:cNvSpPr txBox="1"/>
          <p:nvPr/>
        </p:nvSpPr>
        <p:spPr>
          <a:xfrm>
            <a:off x="7315200" y="304800"/>
            <a:ext cx="2286000" cy="39624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轨道半满，稳定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2943" name="文本框 252942"/>
          <p:cNvSpPr txBox="1"/>
          <p:nvPr/>
        </p:nvSpPr>
        <p:spPr>
          <a:xfrm>
            <a:off x="1600200" y="1066800"/>
            <a:ext cx="914400" cy="365760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趋势</a:t>
            </a:r>
            <a:endParaRPr lang="zh-CN" altLang="en-US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矩形 69633"/>
          <p:cNvSpPr/>
          <p:nvPr/>
        </p:nvSpPr>
        <p:spPr>
          <a:xfrm>
            <a:off x="3886200" y="990600"/>
            <a:ext cx="193675" cy="527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endParaRPr sz="4400" b="1" baseline="30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9635" name="组合 69634"/>
          <p:cNvGrpSpPr/>
          <p:nvPr/>
        </p:nvGrpSpPr>
        <p:grpSpPr>
          <a:xfrm>
            <a:off x="1992313" y="765175"/>
            <a:ext cx="8382000" cy="4143375"/>
            <a:chOff x="336" y="624"/>
            <a:chExt cx="5280" cy="2610"/>
          </a:xfrm>
        </p:grpSpPr>
        <p:sp>
          <p:nvSpPr>
            <p:cNvPr id="69636" name="文本框 69635"/>
            <p:cNvSpPr txBox="1"/>
            <p:nvPr/>
          </p:nvSpPr>
          <p:spPr>
            <a:xfrm>
              <a:off x="912" y="2784"/>
              <a:ext cx="576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endParaRPr sz="5400" b="1" i="1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37" name="文本框 69636"/>
            <p:cNvSpPr txBox="1"/>
            <p:nvPr/>
          </p:nvSpPr>
          <p:spPr>
            <a:xfrm>
              <a:off x="2016" y="2832"/>
              <a:ext cx="576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endParaRPr sz="5400" b="1" i="1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38" name="矩形 69637"/>
            <p:cNvSpPr/>
            <p:nvPr/>
          </p:nvSpPr>
          <p:spPr>
            <a:xfrm>
              <a:off x="3107" y="2840"/>
              <a:ext cx="1104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buClr>
                  <a:srgbClr val="000000"/>
                </a:buClr>
              </a:pPr>
              <a:endParaRPr sz="5400" b="1" i="1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9639" name="矩形 69638"/>
            <p:cNvSpPr/>
            <p:nvPr/>
          </p:nvSpPr>
          <p:spPr>
            <a:xfrm>
              <a:off x="4694" y="2840"/>
              <a:ext cx="882" cy="39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>
                <a:spcBef>
                  <a:spcPct val="50000"/>
                </a:spcBef>
                <a:buClr>
                  <a:srgbClr val="000000"/>
                </a:buClr>
              </a:pPr>
              <a:endParaRPr sz="5400" b="1" i="1" baseline="30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69640" name="组合 69639"/>
            <p:cNvGrpSpPr/>
            <p:nvPr/>
          </p:nvGrpSpPr>
          <p:grpSpPr>
            <a:xfrm>
              <a:off x="384" y="624"/>
              <a:ext cx="5232" cy="2082"/>
              <a:chOff x="384" y="624"/>
              <a:chExt cx="5232" cy="2082"/>
            </a:xfrm>
          </p:grpSpPr>
          <p:sp>
            <p:nvSpPr>
              <p:cNvPr id="69641" name="矩形 69640"/>
              <p:cNvSpPr/>
              <p:nvPr/>
            </p:nvSpPr>
            <p:spPr>
              <a:xfrm flipH="1">
                <a:off x="842" y="2341"/>
                <a:ext cx="2901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>
                  <a:buClr>
                    <a:srgbClr val="000000"/>
                  </a:buClr>
                </a:pPr>
                <a:endParaRPr sz="32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9642" name="矩形 69641"/>
              <p:cNvSpPr/>
              <p:nvPr/>
            </p:nvSpPr>
            <p:spPr>
              <a:xfrm>
                <a:off x="3515" y="2190"/>
                <a:ext cx="195" cy="3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p>
                <a:pPr lvl="0">
                  <a:spcBef>
                    <a:spcPct val="50000"/>
                  </a:spcBef>
                  <a:buClr>
                    <a:srgbClr val="000000"/>
                  </a:buClr>
                </a:pPr>
                <a:endParaRPr sz="4400" b="1" baseline="-25000" dirty="0">
                  <a:latin typeface="Times New Roman" panose="02020603050405020304" pitchFamily="18" charset="0"/>
                  <a:ea typeface="MingLiU" pitchFamily="49" charset="-120"/>
                </a:endParaRPr>
              </a:p>
            </p:txBody>
          </p:sp>
          <p:grpSp>
            <p:nvGrpSpPr>
              <p:cNvPr id="69643" name="组合 69642"/>
              <p:cNvGrpSpPr/>
              <p:nvPr/>
            </p:nvGrpSpPr>
            <p:grpSpPr>
              <a:xfrm>
                <a:off x="384" y="624"/>
                <a:ext cx="5232" cy="1546"/>
                <a:chOff x="384" y="624"/>
                <a:chExt cx="5232" cy="1546"/>
              </a:xfrm>
            </p:grpSpPr>
            <p:sp>
              <p:nvSpPr>
                <p:cNvPr id="69644" name="文本框 69643"/>
                <p:cNvSpPr txBox="1"/>
                <p:nvPr/>
              </p:nvSpPr>
              <p:spPr>
                <a:xfrm>
                  <a:off x="5040" y="1776"/>
                  <a:ext cx="576" cy="3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5400" b="1" baseline="30000" dirty="0" err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5400" b="1" i="1" baseline="30000" dirty="0" err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</a:t>
                  </a:r>
                  <a:endParaRPr lang="en-US" altLang="zh-CN" sz="5400" b="1" i="1" baseline="30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645" name="右箭头 69644"/>
                <p:cNvSpPr/>
                <p:nvPr/>
              </p:nvSpPr>
              <p:spPr>
                <a:xfrm>
                  <a:off x="384" y="1872"/>
                  <a:ext cx="615" cy="48"/>
                </a:xfrm>
                <a:prstGeom prst="rightArrow">
                  <a:avLst>
                    <a:gd name="adj1" fmla="val 100000"/>
                    <a:gd name="adj2" fmla="val 104160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9646" name="文本框 69645"/>
                <p:cNvSpPr txBox="1"/>
                <p:nvPr/>
              </p:nvSpPr>
              <p:spPr>
                <a:xfrm>
                  <a:off x="2160" y="1776"/>
                  <a:ext cx="898" cy="3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5400" b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(n-2)</a:t>
                  </a:r>
                  <a:r>
                    <a:rPr lang="en-US" altLang="zh-CN" sz="5400" b="1" i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</a:t>
                  </a:r>
                  <a:endParaRPr lang="en-US" altLang="zh-CN" sz="5400" b="1" i="1" baseline="30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647" name="矩形 69646"/>
                <p:cNvSpPr/>
                <p:nvPr/>
              </p:nvSpPr>
              <p:spPr>
                <a:xfrm>
                  <a:off x="3552" y="1776"/>
                  <a:ext cx="833" cy="3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p>
                  <a:pPr lvl="0">
                    <a:buClr>
                      <a:srgbClr val="000000"/>
                    </a:buClr>
                  </a:pPr>
                  <a:r>
                    <a:rPr lang="en-US" altLang="zh-CN" sz="5400" b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(n-1)</a:t>
                  </a:r>
                  <a:r>
                    <a:rPr lang="en-US" altLang="zh-CN" sz="5400" b="1" i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</a:t>
                  </a:r>
                  <a:endParaRPr lang="en-US" altLang="zh-CN" sz="5400" b="1" i="1" baseline="30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69648" name="文本框 69647"/>
                <p:cNvSpPr txBox="1"/>
                <p:nvPr/>
              </p:nvSpPr>
              <p:spPr>
                <a:xfrm>
                  <a:off x="1008" y="1776"/>
                  <a:ext cx="576" cy="3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lvl="0">
                    <a:spcBef>
                      <a:spcPct val="50000"/>
                    </a:spcBef>
                    <a:buClr>
                      <a:srgbClr val="000000"/>
                    </a:buClr>
                  </a:pPr>
                  <a:r>
                    <a:rPr lang="en-US" altLang="zh-CN" sz="5400" b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  <a:r>
                    <a:rPr lang="en-US" altLang="zh-CN" sz="5400" b="1" i="1" baseline="300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sz="5400" b="1" i="1" baseline="300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grpSp>
              <p:nvGrpSpPr>
                <p:cNvPr id="69649" name="组合 69648"/>
                <p:cNvGrpSpPr/>
                <p:nvPr/>
              </p:nvGrpSpPr>
              <p:grpSpPr>
                <a:xfrm>
                  <a:off x="521" y="624"/>
                  <a:ext cx="4706" cy="900"/>
                  <a:chOff x="521" y="624"/>
                  <a:chExt cx="4706" cy="900"/>
                </a:xfrm>
              </p:grpSpPr>
              <p:sp>
                <p:nvSpPr>
                  <p:cNvPr id="69650" name="文本框 69649"/>
                  <p:cNvSpPr txBox="1"/>
                  <p:nvPr/>
                </p:nvSpPr>
                <p:spPr>
                  <a:xfrm flipV="1">
                    <a:off x="768" y="624"/>
                    <a:ext cx="2626" cy="36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rot="10800000">
                    <a:spAutoFit/>
                  </a:bodyPr>
                  <a:p>
                    <a:pPr lvl="0">
                      <a:spcBef>
                        <a:spcPct val="50000"/>
                      </a:spcBef>
                      <a:buClr>
                        <a:srgbClr val="000000"/>
                      </a:buClr>
                    </a:pPr>
                    <a:r>
                      <a:rPr lang="zh-CN" altLang="en-US" sz="32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大量的光 谱实验证明</a:t>
                    </a:r>
                    <a:r>
                      <a:rPr lang="en-US" altLang="zh-CN" sz="3200" b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:</a:t>
                    </a:r>
                    <a:endParaRPr lang="en-US" altLang="zh-CN" sz="32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51" name="矩形 69650"/>
                  <p:cNvSpPr/>
                  <p:nvPr/>
                </p:nvSpPr>
                <p:spPr>
                  <a:xfrm>
                    <a:off x="521" y="1162"/>
                    <a:ext cx="4627" cy="362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lvl="0">
                      <a:buClr>
                        <a:srgbClr val="000000"/>
                      </a:buClr>
                    </a:pPr>
                    <a:r>
                      <a:rPr lang="zh-CN" altLang="en-US" sz="3200" b="1" dirty="0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基 态原子核外电子的填充顺序为</a:t>
                    </a:r>
                    <a:r>
                      <a:rPr lang="en-US" altLang="zh-CN" sz="3200" b="1"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:</a:t>
                    </a:r>
                    <a:endParaRPr lang="en-US" altLang="zh-CN" sz="3200" b="1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69652" name="文本框 69651"/>
                  <p:cNvSpPr txBox="1"/>
                  <p:nvPr/>
                </p:nvSpPr>
                <p:spPr>
                  <a:xfrm>
                    <a:off x="4377" y="1117"/>
                    <a:ext cx="850" cy="32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lvl="0">
                      <a:spcBef>
                        <a:spcPct val="50000"/>
                      </a:spcBef>
                      <a:buClr>
                        <a:srgbClr val="000000"/>
                      </a:buClr>
                    </a:pPr>
                    <a:r>
                      <a:rPr lang="en-US" altLang="zh-CN" sz="4400" b="1" baseline="-25000">
                        <a:latin typeface="Times New Roman" panose="02020603050405020304" pitchFamily="18" charset="0"/>
                        <a:ea typeface="MingLiU" pitchFamily="49" charset="-120"/>
                      </a:rPr>
                      <a:t>(n+0.7</a:t>
                    </a:r>
                    <a:r>
                      <a:rPr lang="en-US" altLang="zh-CN" sz="4400" b="1" i="1" baseline="-25000">
                        <a:latin typeface="Times New Roman" panose="02020603050405020304" pitchFamily="18" charset="0"/>
                        <a:ea typeface="MingLiU" pitchFamily="49" charset="-120"/>
                      </a:rPr>
                      <a:t>l</a:t>
                    </a:r>
                    <a:r>
                      <a:rPr lang="en-US" altLang="zh-CN" sz="4400" b="1" baseline="-25000">
                        <a:latin typeface="Times New Roman" panose="02020603050405020304" pitchFamily="18" charset="0"/>
                        <a:ea typeface="MingLiU" pitchFamily="49" charset="-120"/>
                      </a:rPr>
                      <a:t>)</a:t>
                    </a:r>
                    <a:endParaRPr lang="en-US" altLang="zh-CN" sz="4400" b="1" baseline="-25000">
                      <a:latin typeface="Times New Roman" panose="02020603050405020304" pitchFamily="18" charset="0"/>
                      <a:ea typeface="MingLiU" pitchFamily="49" charset="-120"/>
                    </a:endParaRPr>
                  </a:p>
                </p:txBody>
              </p:sp>
            </p:grpSp>
            <p:sp>
              <p:nvSpPr>
                <p:cNvPr id="69653" name="右箭头 69652"/>
                <p:cNvSpPr/>
                <p:nvPr/>
              </p:nvSpPr>
              <p:spPr>
                <a:xfrm>
                  <a:off x="4416" y="1872"/>
                  <a:ext cx="615" cy="48"/>
                </a:xfrm>
                <a:prstGeom prst="rightArrow">
                  <a:avLst>
                    <a:gd name="adj1" fmla="val 100000"/>
                    <a:gd name="adj2" fmla="val 104160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9654" name="右箭头 69653"/>
                <p:cNvSpPr/>
                <p:nvPr/>
              </p:nvSpPr>
              <p:spPr>
                <a:xfrm>
                  <a:off x="2928" y="1872"/>
                  <a:ext cx="615" cy="48"/>
                </a:xfrm>
                <a:prstGeom prst="rightArrow">
                  <a:avLst>
                    <a:gd name="adj1" fmla="val 100000"/>
                    <a:gd name="adj2" fmla="val 104160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69655" name="右箭头 69654"/>
                <p:cNvSpPr/>
                <p:nvPr/>
              </p:nvSpPr>
              <p:spPr>
                <a:xfrm>
                  <a:off x="1488" y="1872"/>
                  <a:ext cx="615" cy="48"/>
                </a:xfrm>
                <a:prstGeom prst="rightArrow">
                  <a:avLst>
                    <a:gd name="adj1" fmla="val 100000"/>
                    <a:gd name="adj2" fmla="val 104160"/>
                  </a:avLst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  <p:sp>
          <p:nvSpPr>
            <p:cNvPr id="69656" name="右箭头 69655"/>
            <p:cNvSpPr/>
            <p:nvPr/>
          </p:nvSpPr>
          <p:spPr>
            <a:xfrm>
              <a:off x="336" y="2880"/>
              <a:ext cx="615" cy="48"/>
            </a:xfrm>
            <a:prstGeom prst="rightArrow">
              <a:avLst>
                <a:gd name="adj1" fmla="val 100000"/>
                <a:gd name="adj2" fmla="val 10416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57" name="右箭头 69656"/>
            <p:cNvSpPr/>
            <p:nvPr/>
          </p:nvSpPr>
          <p:spPr>
            <a:xfrm>
              <a:off x="1392" y="2928"/>
              <a:ext cx="615" cy="48"/>
            </a:xfrm>
            <a:prstGeom prst="rightArrow">
              <a:avLst>
                <a:gd name="adj1" fmla="val 100000"/>
                <a:gd name="adj2" fmla="val 10416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58" name="右箭头 69657"/>
            <p:cNvSpPr/>
            <p:nvPr/>
          </p:nvSpPr>
          <p:spPr>
            <a:xfrm>
              <a:off x="2448" y="2928"/>
              <a:ext cx="615" cy="48"/>
            </a:xfrm>
            <a:prstGeom prst="rightArrow">
              <a:avLst>
                <a:gd name="adj1" fmla="val 100000"/>
                <a:gd name="adj2" fmla="val 104160"/>
              </a:avLst>
            </a:prstGeom>
            <a:solidFill>
              <a:schemeClr val="accent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69659" name="右箭头 69658"/>
            <p:cNvSpPr/>
            <p:nvPr/>
          </p:nvSpPr>
          <p:spPr>
            <a:xfrm flipV="1">
              <a:off x="4128" y="2928"/>
              <a:ext cx="615" cy="48"/>
            </a:xfrm>
            <a:prstGeom prst="rightArrow">
              <a:avLst>
                <a:gd name="adj1" fmla="val 100000"/>
                <a:gd name="adj2" fmla="val 104160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9660" name="文本框 69659"/>
          <p:cNvSpPr txBox="1"/>
          <p:nvPr/>
        </p:nvSpPr>
        <p:spPr>
          <a:xfrm>
            <a:off x="1524000" y="5013325"/>
            <a:ext cx="9396413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buClr>
                <a:srgbClr val="000000"/>
              </a:buClr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以上为我国著名的化学家徐光宪先生所总结。</a:t>
            </a:r>
            <a:endParaRPr lang="zh-CN" altLang="en-US" sz="3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8" name="标题 126977"/>
          <p:cNvSpPr>
            <a:spLocks noGrp="1"/>
          </p:cNvSpPr>
          <p:nvPr>
            <p:ph type="title"/>
          </p:nvPr>
        </p:nvSpPr>
        <p:spPr>
          <a:xfrm>
            <a:off x="4343400" y="152400"/>
            <a:ext cx="3962400" cy="685800"/>
          </a:xfrm>
        </p:spPr>
        <p:txBody>
          <a:bodyPr anchor="ctr"/>
          <a:p>
            <a:r>
              <a:rPr lang="en-US" altLang="zh-CN" sz="4000" b="1">
                <a:solidFill>
                  <a:srgbClr val="FF0000"/>
                </a:solidFill>
                <a:latin typeface="Times New Roman" panose="02020603050405020304" pitchFamily="18" charset="0"/>
              </a:rPr>
              <a:t>Chap.3  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itchFamily="2" charset="-122"/>
              </a:rPr>
              <a:t>练习</a:t>
            </a:r>
            <a:endParaRPr lang="zh-CN" altLang="en-US" sz="4000" b="1" dirty="0">
              <a:solidFill>
                <a:srgbClr val="FF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26979" name="文本占位符 126978"/>
          <p:cNvSpPr>
            <a:spLocks noGrp="1"/>
          </p:cNvSpPr>
          <p:nvPr>
            <p:ph type="body" idx="1"/>
          </p:nvPr>
        </p:nvSpPr>
        <p:spPr>
          <a:xfrm>
            <a:off x="1828800" y="1905000"/>
            <a:ext cx="8686800" cy="4572000"/>
          </a:xfrm>
        </p:spPr>
        <p:txBody>
          <a:bodyPr/>
          <a:p>
            <a:pPr algn="just"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1.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下列分子中，属于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sp</a:t>
            </a:r>
            <a:r>
              <a:rPr lang="en-US" altLang="zh-CN" sz="3600" b="1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不等性杂化的分子是（   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buNone/>
            </a:pP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4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NH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BF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      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zh-CN" altLang="en-US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-CH</a:t>
            </a:r>
            <a:r>
              <a:rPr lang="en-US" altLang="zh-CN" sz="36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3</a:t>
            </a:r>
            <a:endParaRPr lang="en-US" altLang="zh-CN" sz="360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buNone/>
            </a:pP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2.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乙醇和醋酸易溶于水而碘和</a:t>
            </a:r>
            <a:r>
              <a:rPr lang="en-US" altLang="zh-CN" sz="3600" b="1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CS</a:t>
            </a:r>
            <a:r>
              <a:rPr lang="en-US" altLang="zh-CN" sz="3600" b="1" baseline="-3000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2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难溶于水的原因是（  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A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．分子量不同    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B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．有无氢键   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  <a:p>
            <a:pPr algn="just">
              <a:buNone/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C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．分子极性不同    </a:t>
            </a:r>
            <a:r>
              <a:rPr lang="en-US" altLang="zh-CN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D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itchFamily="2" charset="-122"/>
              </a:rPr>
              <a:t>．分子间力不同</a:t>
            </a:r>
            <a:endParaRPr lang="zh-CN" altLang="en-US" sz="3600">
              <a:solidFill>
                <a:srgbClr val="000000"/>
              </a:solidFill>
              <a:latin typeface="Times New Roman" panose="02020603050405020304" pitchFamily="18" charset="0"/>
              <a:ea typeface="华文新魏" pitchFamily="2" charset="-122"/>
            </a:endParaRPr>
          </a:p>
        </p:txBody>
      </p:sp>
      <p:sp>
        <p:nvSpPr>
          <p:cNvPr id="126980" name="矩形 126979"/>
          <p:cNvSpPr/>
          <p:nvPr/>
        </p:nvSpPr>
        <p:spPr>
          <a:xfrm>
            <a:off x="3733800" y="32004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126981" name="矩形 126980"/>
          <p:cNvSpPr/>
          <p:nvPr/>
        </p:nvSpPr>
        <p:spPr>
          <a:xfrm>
            <a:off x="5832475" y="5105400"/>
            <a:ext cx="491490" cy="64198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lvl="0">
              <a:buClr>
                <a:srgbClr val="000000"/>
              </a:buClr>
            </a:pPr>
            <a:r>
              <a:rPr lang="en-US" altLang="zh-CN" sz="3600" b="1" i="1">
                <a:solidFill>
                  <a:srgbClr val="FF3300"/>
                </a:solidFill>
                <a:latin typeface="Tahoma" panose="020B0604030504040204" pitchFamily="34" charset="0"/>
                <a:ea typeface="PMingLiU" pitchFamily="18" charset="-120"/>
              </a:rPr>
              <a:t>V</a:t>
            </a:r>
            <a:endParaRPr lang="en-US" altLang="zh-CN" sz="3600" b="1" i="1">
              <a:solidFill>
                <a:srgbClr val="FF3300"/>
              </a:solidFill>
              <a:latin typeface="Tahoma" panose="020B0604030504040204" pitchFamily="34" charset="0"/>
              <a:ea typeface="PMingLiU" pitchFamily="18" charset="-120"/>
            </a:endParaRPr>
          </a:p>
        </p:txBody>
      </p:sp>
      <p:sp>
        <p:nvSpPr>
          <p:cNvPr id="126982" name="文本框 126981"/>
          <p:cNvSpPr txBox="1"/>
          <p:nvPr/>
        </p:nvSpPr>
        <p:spPr>
          <a:xfrm>
            <a:off x="2209800" y="990600"/>
            <a:ext cx="30480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>
              <a:spcBef>
                <a:spcPct val="50000"/>
              </a:spcBef>
              <a:buClr>
                <a:srgbClr val="000000"/>
              </a:buClr>
            </a:pPr>
            <a:r>
              <a:rPr lang="zh-CN" altLang="en-US" sz="4000" b="1" dirty="0">
                <a:solidFill>
                  <a:srgbClr val="000000"/>
                </a:solidFill>
                <a:latin typeface="Tahoma" panose="020B0604030504040204" pitchFamily="34" charset="0"/>
                <a:ea typeface="华文新魏" pitchFamily="2" charset="-122"/>
              </a:rPr>
              <a:t>一、选择题</a:t>
            </a:r>
            <a:endParaRPr lang="zh-CN" altLang="en-US" sz="4000" b="1">
              <a:solidFill>
                <a:srgbClr val="000000"/>
              </a:solidFill>
              <a:latin typeface="Tahoma" panose="020B0604030504040204" pitchFamily="34" charset="0"/>
              <a:ea typeface="华文新魏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/>
      <p:bldP spid="126981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7661</Words>
  <Application>WPS 演示</Application>
  <PresentationFormat>宽屏</PresentationFormat>
  <Paragraphs>735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64" baseType="lpstr">
      <vt:lpstr>Arial</vt:lpstr>
      <vt:lpstr>宋体</vt:lpstr>
      <vt:lpstr>Wingdings</vt:lpstr>
      <vt:lpstr>Calibri Light</vt:lpstr>
      <vt:lpstr>Calibri</vt:lpstr>
      <vt:lpstr>微软雅黑</vt:lpstr>
      <vt:lpstr>Times New Roman</vt:lpstr>
      <vt:lpstr>华文新魏</vt:lpstr>
      <vt:lpstr>仿宋_GB2312</vt:lpstr>
      <vt:lpstr>Tahoma</vt:lpstr>
      <vt:lpstr>仿宋</vt:lpstr>
      <vt:lpstr>黑体</vt:lpstr>
      <vt:lpstr>华文中宋</vt:lpstr>
      <vt:lpstr>MingLiU</vt:lpstr>
      <vt:lpstr>楷体_GB2312</vt:lpstr>
      <vt:lpstr>新宋体</vt:lpstr>
      <vt:lpstr>MingLiU-ExtB</vt:lpstr>
      <vt:lpstr>PMingLiU</vt:lpstr>
      <vt:lpstr>TimesNewRoman</vt:lpstr>
      <vt:lpstr>Symbol</vt:lpstr>
      <vt:lpstr>方正姚体</vt:lpstr>
      <vt:lpstr>Segoe Print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电负性数据</vt:lpstr>
      <vt:lpstr>电离能数据</vt:lpstr>
      <vt:lpstr>PowerPoint 演示文稿</vt:lpstr>
      <vt:lpstr>Chap.3  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三星</dc:creator>
  <cp:lastModifiedBy>三星</cp:lastModifiedBy>
  <cp:revision>1</cp:revision>
  <dcterms:created xsi:type="dcterms:W3CDTF">2016-11-15T10:12:18Z</dcterms:created>
  <dcterms:modified xsi:type="dcterms:W3CDTF">2016-11-15T10:47:10Z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