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BF547-A4B7-460D-B237-A56FBEC34ADF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B7A6D-B2CC-44C8-931B-48EFC658E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DE18-D12C-4DD7-8DEC-DB987261D27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找不到对象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DE18-D12C-4DD7-8DEC-DB987261D27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fld id="{6CC41D94-9431-46E5-9A2E-BCA9F3466FE6}" type="slidenum">
              <a:rPr kumimoji="0" lang="en-US" altLang="zh-CN" b="0" smtClean="0">
                <a:latin typeface="Arial" charset="0"/>
                <a:ea typeface="宋体" pitchFamily="2" charset="-122"/>
              </a:rPr>
              <a:pPr eaLnBrk="1" hangingPunct="1"/>
              <a:t>6</a:t>
            </a:fld>
            <a:endParaRPr kumimoji="0" lang="en-US" altLang="zh-CN" b="0" smtClean="0">
              <a:latin typeface="Arial" charset="0"/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600" dirty="0" smtClean="0"/>
              <a:t>类是用户自己指定的类型。如果程序中要用到类类型，必须自己根据需要进行声明，或者使用别人已设计好的类。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标准本身并不提供现成的类的名称、结构和内容。</a:t>
            </a:r>
          </a:p>
          <a:p>
            <a:pPr eaLnBrk="1" hangingPunct="1"/>
            <a:r>
              <a:rPr lang="zh-CN" altLang="en-US" sz="1600" dirty="0" smtClean="0"/>
              <a:t>在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中声明一个类类型和声明一个结构体类型是相似的。</a:t>
            </a:r>
            <a:r>
              <a:rPr lang="zh-CN" altLang="en-US" dirty="0" smtClean="0">
                <a:latin typeface="Times New Roman" pitchFamily="18" charset="0"/>
              </a:rPr>
              <a:t>其中，</a:t>
            </a:r>
            <a:r>
              <a:rPr lang="en-US" altLang="zh-CN" dirty="0" smtClean="0"/>
              <a:t>class</a:t>
            </a:r>
            <a:r>
              <a:rPr lang="zh-CN" altLang="en-US" dirty="0" smtClean="0">
                <a:latin typeface="Times New Roman" pitchFamily="18" charset="0"/>
              </a:rPr>
              <a:t>是定义类的关键字。</a:t>
            </a:r>
            <a:r>
              <a:rPr lang="en-US" altLang="zh-CN" dirty="0" smtClean="0"/>
              <a:t>&lt;</a:t>
            </a:r>
            <a:r>
              <a:rPr lang="zh-CN" altLang="en-US" dirty="0" smtClean="0">
                <a:latin typeface="Times New Roman" pitchFamily="18" charset="0"/>
              </a:rPr>
              <a:t>类名</a:t>
            </a:r>
            <a:r>
              <a:rPr lang="en-US" altLang="zh-CN" dirty="0" smtClean="0"/>
              <a:t>&gt;</a:t>
            </a:r>
            <a:r>
              <a:rPr lang="zh-CN" altLang="en-US" dirty="0" smtClean="0">
                <a:latin typeface="Times New Roman" pitchFamily="18" charset="0"/>
              </a:rPr>
              <a:t>是一个标识符，用于惟一标识一个类。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一对大括号内是类的说明部分，说明该类的所有成员。类的成员包括数据成员和成员函数两部分。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B7A6D-B2CC-44C8-931B-48EFC658E8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8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2DF935-7B4C-4B20-A286-CBEC5B3306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7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类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对象</a:t>
            </a:r>
            <a:endParaRPr lang="en-US" altLang="zh-CN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类的具体写法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模板函数与模板类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1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类的具体写法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00B0F0"/>
                </a:solidFill>
              </a:rPr>
              <a:t>模板函数与模板类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C++</a:t>
            </a:r>
            <a:r>
              <a:rPr lang="zh-CN" altLang="en-US" dirty="0" smtClean="0">
                <a:solidFill>
                  <a:srgbClr val="0070C0"/>
                </a:solidFill>
              </a:rPr>
              <a:t>模板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通过模板来提高函数的重用性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两种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函数模板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  类模板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例：写一个函数，该函数的功能是返回两个数中间较大的那一个。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7504"/>
            <a:ext cx="2736304" cy="172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86261"/>
            <a:ext cx="3238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90" y="4581127"/>
            <a:ext cx="40767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8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44" y="1700807"/>
            <a:ext cx="5980900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模板定义方式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   //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class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typedef</a:t>
            </a:r>
            <a:endParaRPr lang="en-US" altLang="zh-CN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模板变量</a:t>
            </a:r>
            <a:r>
              <a:rPr lang="en-US" altLang="zh-CN" dirty="0" smtClean="0">
                <a:sym typeface="Wingdings" panose="05000000000000000000" pitchFamily="2" charset="2"/>
              </a:rPr>
              <a:t> max(</a:t>
            </a:r>
            <a:r>
              <a:rPr lang="zh-CN" altLang="en-US" dirty="0" smtClean="0">
                <a:sym typeface="Wingdings" panose="05000000000000000000" pitchFamily="2" charset="2"/>
              </a:rPr>
              <a:t>模板参数，</a:t>
            </a:r>
            <a:r>
              <a:rPr lang="en-US" altLang="zh-CN" dirty="0" smtClean="0">
                <a:sym typeface="Wingdings" panose="05000000000000000000" pitchFamily="2" charset="2"/>
              </a:rPr>
              <a:t>… )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{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sym typeface="Wingdings" panose="05000000000000000000" pitchFamily="2" charset="2"/>
              </a:rPr>
              <a:t>函数体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8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类模板</a:t>
            </a:r>
            <a:r>
              <a:rPr kumimoji="1" lang="zh-CN" altLang="en-US" dirty="0"/>
              <a:t>是能根据不同参数建立不同类型成员的类。类模板中的数据成员、成员函数的参数、成员函数的返回值可以取不同类型，在实例化成对象时，根据传入的参数类型，实例化成具体类型的对象。类模板也称模板类。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82625" y="944563"/>
            <a:ext cx="846137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>
                <a:latin typeface="Arial" charset="0"/>
              </a:rPr>
              <a:t>类模板定义的语法为：</a:t>
            </a:r>
            <a:endParaRPr lang="zh-CN" altLang="en-US" sz="1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395288" y="3105150"/>
            <a:ext cx="864235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Arial" charset="0"/>
              </a:rPr>
              <a:t>   </a:t>
            </a:r>
            <a:r>
              <a:rPr lang="zh-CN" altLang="en-US" sz="1800">
                <a:latin typeface="Arial" charset="0"/>
              </a:rPr>
              <a:t>其中：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>
                <a:latin typeface="Arial" charset="0"/>
              </a:rPr>
              <a:t> </a:t>
            </a:r>
            <a:r>
              <a:rPr lang="en-US" altLang="zh-CN" sz="1800">
                <a:latin typeface="Arial" charset="0"/>
              </a:rPr>
              <a:t>template</a:t>
            </a:r>
            <a:r>
              <a:rPr lang="zh-CN" altLang="en-US" sz="1800">
                <a:latin typeface="Arial" charset="0"/>
              </a:rPr>
              <a:t>为模板关键字。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>
                <a:latin typeface="Arial" charset="0"/>
              </a:rPr>
              <a:t> 模板参数表中的类型为参数化</a:t>
            </a:r>
            <a:r>
              <a:rPr lang="en-US" altLang="zh-CN" sz="1800">
                <a:latin typeface="Arial" charset="0"/>
              </a:rPr>
              <a:t>(parameterized)</a:t>
            </a:r>
            <a:r>
              <a:rPr lang="zh-CN" altLang="en-US" sz="1800">
                <a:latin typeface="Arial" charset="0"/>
              </a:rPr>
              <a:t>类型，也称可变类型，类型名为</a:t>
            </a:r>
            <a:r>
              <a:rPr lang="en-US" altLang="zh-CN" sz="1800">
                <a:latin typeface="Arial" charset="0"/>
              </a:rPr>
              <a:t>class (</a:t>
            </a:r>
            <a:r>
              <a:rPr lang="zh-CN" altLang="en-US" sz="1800">
                <a:latin typeface="Arial" charset="0"/>
              </a:rPr>
              <a:t>或</a:t>
            </a:r>
            <a:r>
              <a:rPr lang="en-US" altLang="zh-CN" sz="1800">
                <a:latin typeface="Arial" charset="0"/>
              </a:rPr>
              <a:t>typename)</a:t>
            </a:r>
            <a:r>
              <a:rPr lang="zh-CN" altLang="en-US" sz="1800">
                <a:latin typeface="Arial" charset="0"/>
              </a:rPr>
              <a:t>；模板参数表中的类型也可包含普通类型，普通类型的参数用来为类的成员提供初值。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>
                <a:latin typeface="Arial" charset="0"/>
              </a:rPr>
              <a:t> 类模板中的成员函数可以是函数模板，也可以是普通函数。 </a:t>
            </a:r>
          </a:p>
        </p:txBody>
      </p:sp>
      <p:sp>
        <p:nvSpPr>
          <p:cNvPr id="364584" name="Text Box 40"/>
          <p:cNvSpPr txBox="1">
            <a:spLocks noChangeArrowheads="1"/>
          </p:cNvSpPr>
          <p:nvPr/>
        </p:nvSpPr>
        <p:spPr bwMode="auto">
          <a:xfrm>
            <a:off x="0" y="0"/>
            <a:ext cx="323850" cy="68580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50000">
                <a:srgbClr val="3366FF">
                  <a:gamma/>
                  <a:shade val="66667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kumimoji="1" lang="en-US" altLang="zh-CN" sz="1600" b="1">
              <a:solidFill>
                <a:schemeClr val="bg1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C++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语言程序设计教程       </a:t>
            </a:r>
          </a:p>
          <a:p>
            <a:pPr>
              <a:spcBef>
                <a:spcPct val="50000"/>
              </a:spcBef>
            </a:pPr>
            <a:endParaRPr kumimoji="1" lang="zh-CN" altLang="en-US" sz="1600" b="1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rPr>
              <a:t>10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章</a:t>
            </a:r>
          </a:p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</a:rPr>
              <a:t>类模板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364585" name="Rectangle 41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60325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模板的定义</a:t>
            </a:r>
          </a:p>
        </p:txBody>
      </p:sp>
      <p:sp>
        <p:nvSpPr>
          <p:cNvPr id="364586" name="Text Box 42"/>
          <p:cNvSpPr txBox="1">
            <a:spLocks noChangeArrowheads="1"/>
          </p:cNvSpPr>
          <p:nvPr/>
        </p:nvSpPr>
        <p:spPr bwMode="auto">
          <a:xfrm>
            <a:off x="827088" y="1412875"/>
            <a:ext cx="7848600" cy="15113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template &lt;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模板参数表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&gt;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class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类名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成员名；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};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7592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503238" y="1052513"/>
            <a:ext cx="8461375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Arial" charset="0"/>
              </a:rPr>
              <a:t> </a:t>
            </a:r>
            <a:r>
              <a:rPr lang="zh-CN" altLang="en-US" sz="1800">
                <a:latin typeface="Arial" charset="0"/>
              </a:rPr>
              <a:t>模板类的成员函数还可以在类外定义，其语法如下：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0" y="0"/>
            <a:ext cx="323850" cy="68580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50000">
                <a:srgbClr val="3366FF">
                  <a:gamma/>
                  <a:shade val="66667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kumimoji="1" lang="en-US" altLang="zh-CN" sz="1600" b="1">
              <a:solidFill>
                <a:schemeClr val="bg1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C++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语言程序设计教程       </a:t>
            </a:r>
          </a:p>
          <a:p>
            <a:pPr>
              <a:spcBef>
                <a:spcPct val="50000"/>
              </a:spcBef>
            </a:pPr>
            <a:endParaRPr kumimoji="1" lang="zh-CN" altLang="en-US" sz="1600" b="1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rPr>
              <a:t>10</a:t>
            </a: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章</a:t>
            </a:r>
          </a:p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</a:rPr>
              <a:t>类模板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模板的定义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792163" y="1557338"/>
            <a:ext cx="7775575" cy="143986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template &lt;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模板参数表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&gt;</a:t>
            </a:r>
          </a:p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类型   类名  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模板参数名表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：：函数名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参数表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函数体；</a:t>
            </a:r>
          </a:p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}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5517" name="Rectangle 13"/>
          <p:cNvSpPr>
            <a:spLocks noChangeArrowheads="1"/>
          </p:cNvSpPr>
          <p:nvPr/>
        </p:nvSpPr>
        <p:spPr bwMode="auto">
          <a:xfrm>
            <a:off x="395288" y="3105150"/>
            <a:ext cx="8586787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tIns="82800" rIns="162000" bIns="82800" anchor="ctr">
            <a:spAutoFit/>
          </a:bodyPr>
          <a:lstStyle>
            <a:lvl1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>
                <a:latin typeface="Arial" charset="0"/>
              </a:rPr>
              <a:t>    </a:t>
            </a:r>
            <a:r>
              <a:rPr lang="zh-CN" altLang="en-US" sz="1800">
                <a:latin typeface="Arial" charset="0"/>
              </a:rPr>
              <a:t>其中：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>
                <a:latin typeface="Arial" charset="0"/>
              </a:rPr>
              <a:t> 模板参数表与类模板的模板参数表相同；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>
                <a:latin typeface="Arial" charset="0"/>
              </a:rPr>
              <a:t> 模板参数名表列出的是模板参数表中参数名，顺序与模板参数表中的顺序一致；</a:t>
            </a:r>
          </a:p>
        </p:txBody>
      </p:sp>
      <p:sp>
        <p:nvSpPr>
          <p:cNvPr id="405518" name="Rectangle 14"/>
          <p:cNvSpPr>
            <a:spLocks noChangeArrowheads="1"/>
          </p:cNvSpPr>
          <p:nvPr/>
        </p:nvSpPr>
        <p:spPr bwMode="auto">
          <a:xfrm>
            <a:off x="684213" y="4076700"/>
            <a:ext cx="547211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tIns="82800" rIns="162000" bIns="82800" anchor="ctr">
            <a:spAutoFit/>
          </a:bodyPr>
          <a:lstStyle/>
          <a:p>
            <a:pPr eaLnBrk="1" hangingPunct="1"/>
            <a:r>
              <a:rPr kumimoji="1" lang="zh-CN" altLang="en-US"/>
              <a:t>例如，模板类</a:t>
            </a:r>
            <a:r>
              <a:rPr kumimoji="1" lang="en-US" altLang="zh-CN"/>
              <a:t>Student</a:t>
            </a:r>
            <a:r>
              <a:rPr kumimoji="1" lang="zh-CN" altLang="en-US"/>
              <a:t>的成员函数在类外实现如下：</a:t>
            </a:r>
          </a:p>
        </p:txBody>
      </p:sp>
      <p:graphicFrame>
        <p:nvGraphicFramePr>
          <p:cNvPr id="405530" name="Group 26"/>
          <p:cNvGraphicFramePr>
            <a:graphicFrameLocks noGrp="1"/>
          </p:cNvGraphicFramePr>
          <p:nvPr>
            <p:ph idx="1"/>
          </p:nvPr>
        </p:nvGraphicFramePr>
        <p:xfrm>
          <a:off x="539750" y="981075"/>
          <a:ext cx="8229600" cy="53091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72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template &lt;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 TNO, class TScore, int num&gt;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 Student                     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TNO StudentID[num];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  TScore score[num];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  TNO TopStudent();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  int BelowNum(TScore ascore);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  void sort();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template &lt;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 TNO, class TScore, int num&gt;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Student&lt;TNO, TScore, num&gt;::BelowNum(TScore ascore)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template &lt;class TNO, class TScore, int num&gt;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Student&lt;TNO, TScore, num&gt;::sort()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template &lt;class TNO, class TScore, int num&gt; 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TNO Student&lt;TNO, TScore, num&gt;::TopStudent()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	return StudentID[0];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80000" marR="162000" marT="82800" marB="82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2572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95288" y="836613"/>
            <a:ext cx="8569325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latin typeface="Arial" charset="0"/>
              </a:rPr>
              <a:t>       </a:t>
            </a:r>
            <a:r>
              <a:rPr lang="zh-CN" altLang="en-US" sz="1800" dirty="0">
                <a:latin typeface="Arial" charset="0"/>
              </a:rPr>
              <a:t>一个类模板是具体类的抽象，在使用类模板建立对象时，才根据给定的模板参数值实例化</a:t>
            </a:r>
            <a:r>
              <a:rPr lang="en-US" altLang="zh-CN" sz="1800" dirty="0">
                <a:latin typeface="Arial" charset="0"/>
              </a:rPr>
              <a:t>(</a:t>
            </a:r>
            <a:r>
              <a:rPr lang="zh-CN" altLang="en-US" sz="1800" dirty="0">
                <a:latin typeface="Arial" charset="0"/>
              </a:rPr>
              <a:t>专门化</a:t>
            </a:r>
            <a:r>
              <a:rPr lang="en-US" altLang="zh-CN" sz="1800" dirty="0">
                <a:latin typeface="Arial" charset="0"/>
              </a:rPr>
              <a:t>)</a:t>
            </a:r>
            <a:r>
              <a:rPr lang="zh-CN" altLang="en-US" sz="1800" dirty="0">
                <a:latin typeface="Arial" charset="0"/>
              </a:rPr>
              <a:t>成具体的类，然后由类建立对象。与函数模板不同，类模板实例化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只能采用显式方式。</a:t>
            </a:r>
            <a:br>
              <a:rPr lang="zh-CN" altLang="en-US" sz="1800" dirty="0">
                <a:solidFill>
                  <a:srgbClr val="FF0000"/>
                </a:solidFill>
                <a:latin typeface="Arial" charset="0"/>
              </a:rPr>
            </a:br>
            <a:r>
              <a:rPr lang="zh-CN" altLang="en-US" sz="1800" dirty="0">
                <a:latin typeface="Arial" charset="0"/>
              </a:rPr>
              <a:t>       类模板实例化、建立对象的语法如下</a:t>
            </a:r>
            <a:r>
              <a:rPr lang="en-US" altLang="zh-CN" sz="1800" dirty="0">
                <a:latin typeface="Arial" charset="0"/>
              </a:rPr>
              <a:t>: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0" y="0"/>
            <a:ext cx="323850" cy="68580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50000">
                <a:srgbClr val="3366FF">
                  <a:gamma/>
                  <a:shade val="66667"/>
                  <a:invGamma/>
                </a:srgbClr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kumimoji="1" lang="en-US" altLang="zh-CN" sz="16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solidFill>
                  <a:schemeClr val="bg1"/>
                </a:solidFill>
                <a:latin typeface="Times New Roman" pitchFamily="18" charset="0"/>
              </a:rPr>
              <a:t>C++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itchFamily="18" charset="0"/>
              </a:rPr>
              <a:t>语言程序设计教程       </a:t>
            </a:r>
          </a:p>
          <a:p>
            <a:pPr>
              <a:spcBef>
                <a:spcPct val="50000"/>
              </a:spcBef>
            </a:pPr>
            <a:endParaRPr kumimoji="1" lang="zh-CN" altLang="en-US" sz="16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itchFamily="18" charset="0"/>
              </a:rPr>
              <a:t>章</a:t>
            </a:r>
          </a:p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bg1"/>
                </a:solidFill>
              </a:rPr>
              <a:t>类模板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52400"/>
            <a:ext cx="8229600" cy="8382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模板的实例化</a:t>
            </a:r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1008063" y="2133600"/>
            <a:ext cx="75977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just"/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类模板名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模板参数值表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&gt;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对象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1,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对象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2, …,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对象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n;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431800" y="2600325"/>
            <a:ext cx="84963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>
            <a:lvl1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latin typeface="Arial" charset="0"/>
              </a:rPr>
              <a:t>    </a:t>
            </a:r>
            <a:r>
              <a:rPr lang="zh-CN" altLang="en-US" sz="1800" dirty="0">
                <a:latin typeface="Arial" charset="0"/>
              </a:rPr>
              <a:t>其中：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Arial" charset="0"/>
              </a:rPr>
              <a:t> 模板参数值表的值为类型名，类型名可以是基本数据类型名，也可以是构造数据类型名，还可以是类类型名。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Arial" charset="0"/>
              </a:rPr>
              <a:t>模板参数值表的值还可以是常数表达式，以初始化模板参数表中普通参数。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Arial" charset="0"/>
              </a:rPr>
              <a:t>模板参数值表的值按一一对应的顺序实例化类模板的模板参数表。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11188" y="4005263"/>
            <a:ext cx="399891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tIns="82800" rIns="162000" bIns="82800" anchor="ctr">
            <a:spAutoFit/>
          </a:bodyPr>
          <a:lstStyle/>
          <a:p>
            <a:pPr eaLnBrk="1" hangingPunct="1"/>
            <a:r>
              <a:rPr kumimoji="1" lang="zh-CN" altLang="en-US"/>
              <a:t>例如，下面对模板类</a:t>
            </a:r>
            <a:r>
              <a:rPr kumimoji="1" lang="en-US" altLang="zh-CN"/>
              <a:t>Student</a:t>
            </a:r>
            <a:r>
              <a:rPr kumimoji="1" lang="zh-CN" altLang="en-US"/>
              <a:t>实例化</a:t>
            </a:r>
            <a:r>
              <a:rPr kumimoji="1" lang="en-US" altLang="zh-CN"/>
              <a:t>: </a:t>
            </a:r>
          </a:p>
        </p:txBody>
      </p:sp>
      <p:graphicFrame>
        <p:nvGraphicFramePr>
          <p:cNvPr id="406556" name="Group 28"/>
          <p:cNvGraphicFramePr>
            <a:graphicFrameLocks noGrp="1"/>
          </p:cNvGraphicFramePr>
          <p:nvPr>
            <p:ph idx="1"/>
          </p:nvPr>
        </p:nvGraphicFramePr>
        <p:xfrm>
          <a:off x="684213" y="4410075"/>
          <a:ext cx="3851275" cy="2447925"/>
        </p:xfrm>
        <a:graphic>
          <a:graphicData uri="http://schemas.openxmlformats.org/drawingml/2006/table">
            <a:tbl>
              <a:tblPr/>
              <a:tblGrid>
                <a:gridCol w="3851275"/>
              </a:tblGrid>
              <a:tr h="2447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class String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	char Str[20];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main()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Student&lt;String, float ,100&gt; S1;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S1.sort();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Student&lt;long, int, 50&gt; S2;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S2.TopStudent();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180000" marR="162000" marT="82800" marB="82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4678363" y="4437063"/>
            <a:ext cx="4465637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/>
          <a:p>
            <a:pPr eaLnBrk="1" hangingPunct="1"/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编译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Student&lt;String, float ,100&gt;  S1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；时：</a:t>
            </a:r>
            <a:endParaRPr kumimoji="1" lang="zh-CN" altLang="en-US"/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5651500" y="4868863"/>
            <a:ext cx="251301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82800" rIns="162000" bIns="82800" anchor="ctr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String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取代   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TNO</a:t>
            </a:r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5724525" y="5300663"/>
            <a:ext cx="26209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tIns="82800" rIns="162000" bIns="82800" anchor="ctr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float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取代   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TScore</a:t>
            </a:r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5753100" y="5734050"/>
            <a:ext cx="23479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0" tIns="82800" rIns="162000" bIns="82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>
                <a:latin typeface="Times New Roman" pitchFamily="18" charset="0"/>
                <a:cs typeface="Times New Roman" pitchFamily="18" charset="0"/>
              </a:rPr>
              <a:t>取代     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35633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420888"/>
            <a:ext cx="3816424" cy="8206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9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Segoe UI Semibold" pitchFamily="34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Segoe UI Semibold" pitchFamily="34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Segoe UI Semibold" pitchFamily="34" charset="0"/>
              </a:rPr>
              <a:t>面向对象编程</a:t>
            </a:r>
            <a:r>
              <a:rPr lang="en-US" altLang="zh-CN" b="1" dirty="0" smtClean="0">
                <a:solidFill>
                  <a:srgbClr val="0000FF"/>
                </a:solidFill>
                <a:latin typeface="Segoe UI Semibold" pitchFamily="34" charset="0"/>
              </a:rPr>
              <a:t/>
            </a:r>
            <a:br>
              <a:rPr lang="en-US" altLang="zh-CN" b="1" dirty="0" smtClean="0">
                <a:solidFill>
                  <a:srgbClr val="0000FF"/>
                </a:solidFill>
                <a:latin typeface="Segoe UI Semibold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以对象为基础，以事件为驱动为过程的程序设计技术。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</a:t>
            </a:r>
            <a:r>
              <a:rPr lang="zh-CN" altLang="en-US" dirty="0" smtClean="0">
                <a:solidFill>
                  <a:srgbClr val="FF0000"/>
                </a:solidFill>
              </a:rPr>
              <a:t>过程</a:t>
            </a:r>
            <a:r>
              <a:rPr lang="zh-CN" altLang="en-US" dirty="0" smtClean="0"/>
              <a:t>编程：以过程为基础的编程技术。通俗理解，就是将问题分解为一个一个的步骤，然后依次进行的编程思想。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457200" y="476672"/>
            <a:ext cx="8401080" cy="737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 Semibold" pitchFamily="34" charset="0"/>
              </a:rPr>
              <a:t>类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57158" y="1357298"/>
            <a:ext cx="8382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165100" rIns="92075" bIns="165100"/>
          <a:lstStyle/>
          <a:p>
            <a:pPr algn="just" eaLnBrk="0" hangingPunct="0">
              <a:buFont typeface="Wingdings" pitchFamily="2" charset="2"/>
              <a:buChar char="u"/>
            </a:pPr>
            <a:r>
              <a:rPr kumimoji="1"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类：</a:t>
            </a:r>
            <a:r>
              <a:rPr lang="zh-CN" altLang="en-US" sz="28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是一组对象的属性和行为特征的抽象和描述。</a:t>
            </a:r>
            <a:endParaRPr kumimoji="1" lang="zh-CN" altLang="en-US" sz="2800" dirty="0" smtClean="0">
              <a:solidFill>
                <a:srgbClr val="0000CC"/>
              </a:solidFill>
            </a:endParaRPr>
          </a:p>
          <a:p>
            <a:pPr algn="just" eaLnBrk="0" hangingPunct="0">
              <a:lnSpc>
                <a:spcPct val="100000"/>
              </a:lnSpc>
              <a:buFont typeface="Wingdings" pitchFamily="2" charset="2"/>
              <a:buChar char="u"/>
            </a:pPr>
            <a:endParaRPr lang="zh-CN" altLang="en-US" sz="24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914400" lvl="1" indent="-457200" algn="just" eaLnBrk="0" hangingPunct="0">
              <a:buFont typeface="Wingdings" pitchFamily="2" charset="2"/>
              <a:buChar char="l"/>
            </a:pPr>
            <a:r>
              <a:rPr kumimoji="1" lang="zh-CN" altLang="en-US" sz="2400" dirty="0" smtClean="0"/>
              <a:t>人类是一个类，而具体到某人就是一个对象。</a:t>
            </a:r>
            <a:endParaRPr kumimoji="1" lang="en-US" altLang="zh-CN" sz="2400" dirty="0" smtClean="0"/>
          </a:p>
          <a:p>
            <a:pPr marL="914400" lvl="1" indent="-457200" algn="just" eaLnBrk="0" hangingPunct="0">
              <a:buFont typeface="Wingdings" pitchFamily="2" charset="2"/>
              <a:buChar char="l"/>
            </a:pPr>
            <a:r>
              <a:rPr kumimoji="1" lang="zh-CN" altLang="en-US" sz="2400" dirty="0" smtClean="0"/>
              <a:t>对象是类的实例化</a:t>
            </a:r>
            <a:endParaRPr kumimoji="1" lang="en-US" altLang="zh-CN" sz="2400" dirty="0" smtClean="0"/>
          </a:p>
          <a:p>
            <a:pPr marL="914400" lvl="1" indent="-457200" algn="just" eaLnBrk="0" hangingPunct="0">
              <a:buFont typeface="Wingdings" pitchFamily="2" charset="2"/>
              <a:buChar char="l"/>
            </a:pPr>
            <a:r>
              <a:rPr kumimoji="1" lang="zh-CN" altLang="en-US" sz="2400" dirty="0" smtClean="0"/>
              <a:t>操作上，对类中的属性赋具体的值，那么赋值后就是一个对象。</a:t>
            </a:r>
            <a:endParaRPr kumimoji="1" lang="en-US" altLang="zh-CN" sz="2400" dirty="0" smtClean="0"/>
          </a:p>
          <a:p>
            <a:pPr algn="just" eaLnBrk="0" hangingPunct="0">
              <a:lnSpc>
                <a:spcPct val="100000"/>
              </a:lnSpc>
            </a:pPr>
            <a:r>
              <a:rPr kumimoji="1" lang="en-US" altLang="zh-CN" sz="2400" dirty="0" smtClean="0"/>
              <a:t>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类与对象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45231" y="1921293"/>
            <a:ext cx="2520280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/>
              <a:t>类</a:t>
            </a:r>
          </a:p>
        </p:txBody>
      </p:sp>
      <p:sp>
        <p:nvSpPr>
          <p:cNvPr id="6" name="矩形 5"/>
          <p:cNvSpPr/>
          <p:nvPr/>
        </p:nvSpPr>
        <p:spPr>
          <a:xfrm>
            <a:off x="6035983" y="2317337"/>
            <a:ext cx="25202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对象</a:t>
            </a:r>
            <a:endParaRPr lang="zh-CN" altLang="en-US" sz="6000" dirty="0"/>
          </a:p>
        </p:txBody>
      </p:sp>
      <p:sp>
        <p:nvSpPr>
          <p:cNvPr id="7" name="右箭头 6"/>
          <p:cNvSpPr/>
          <p:nvPr/>
        </p:nvSpPr>
        <p:spPr>
          <a:xfrm>
            <a:off x="3165511" y="2939117"/>
            <a:ext cx="28466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18182" y="1772817"/>
            <a:ext cx="2016224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C00000"/>
                </a:solidFill>
              </a:rPr>
              <a:t>实例化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类的具体写法</a:t>
            </a:r>
            <a:endParaRPr lang="en-US" altLang="zh-CN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模板函数与模板类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8514329-3755-4630-A669-60CAF27E6BB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4000" b="1" kern="1200" dirty="0" smtClean="0">
                <a:solidFill>
                  <a:srgbClr val="0000CC"/>
                </a:solidFill>
                <a:latin typeface="+mj-ea"/>
              </a:rPr>
              <a:t>声明类类型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229600" cy="566102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 b="1" dirty="0" smtClean="0"/>
              <a:t>类是一种用户自定义的数据类型，它的一般定义格式如下：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class 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zh-CN" altLang="en-US" b="1" dirty="0" smtClean="0"/>
              <a:t>类名 </a:t>
            </a:r>
            <a:r>
              <a:rPr lang="en-US" altLang="zh-CN" b="1" dirty="0" smtClean="0"/>
              <a:t>{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dirty="0" smtClean="0"/>
              <a:t>   	     </a:t>
            </a:r>
            <a:r>
              <a:rPr lang="en-US" altLang="zh-CN" sz="2800" b="1" dirty="0" smtClean="0">
                <a:solidFill>
                  <a:srgbClr val="20AC6F"/>
                </a:solidFill>
              </a:rPr>
              <a:t>private</a:t>
            </a:r>
            <a:r>
              <a:rPr lang="zh-CN" altLang="en-US" sz="2800" b="1" dirty="0" smtClean="0">
                <a:solidFill>
                  <a:srgbClr val="20AC6F"/>
                </a:solidFill>
              </a:rPr>
              <a:t>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 smtClean="0"/>
              <a:t>			私有</a:t>
            </a:r>
            <a:r>
              <a:rPr lang="zh-CN" altLang="en-US" sz="2800" b="1" dirty="0" smtClean="0">
                <a:solidFill>
                  <a:srgbClr val="CC3300"/>
                </a:solidFill>
              </a:rPr>
              <a:t>数据成员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成员函数</a:t>
            </a:r>
            <a:r>
              <a:rPr lang="zh-CN" altLang="en-US" sz="2800" b="1" dirty="0" smtClean="0"/>
              <a:t>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 smtClean="0"/>
              <a:t>         </a:t>
            </a:r>
            <a:r>
              <a:rPr lang="en-US" altLang="zh-CN" sz="2800" b="1" dirty="0" smtClean="0">
                <a:solidFill>
                  <a:srgbClr val="20AC6F"/>
                </a:solidFill>
              </a:rPr>
              <a:t>protected</a:t>
            </a:r>
            <a:r>
              <a:rPr lang="zh-CN" altLang="en-US" sz="2800" b="1" dirty="0" smtClean="0">
                <a:solidFill>
                  <a:srgbClr val="20AC6F"/>
                </a:solidFill>
              </a:rPr>
              <a:t>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 smtClean="0"/>
              <a:t>			保护</a:t>
            </a:r>
            <a:r>
              <a:rPr lang="zh-CN" altLang="en-US" sz="2800" b="1" dirty="0" smtClean="0">
                <a:solidFill>
                  <a:srgbClr val="CC3300"/>
                </a:solidFill>
              </a:rPr>
              <a:t>数据成员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成员函数</a:t>
            </a:r>
            <a:r>
              <a:rPr lang="zh-CN" altLang="en-US" sz="2800" b="1" dirty="0" smtClean="0"/>
              <a:t>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 smtClean="0"/>
              <a:t>         </a:t>
            </a:r>
            <a:r>
              <a:rPr lang="en-US" altLang="zh-CN" sz="2800" b="1" dirty="0" smtClean="0">
                <a:solidFill>
                  <a:srgbClr val="20AC6F"/>
                </a:solidFill>
              </a:rPr>
              <a:t>public</a:t>
            </a:r>
            <a:r>
              <a:rPr lang="zh-CN" altLang="en-US" sz="2800" b="1" dirty="0" smtClean="0">
                <a:solidFill>
                  <a:srgbClr val="20AC6F"/>
                </a:solidFill>
              </a:rPr>
              <a:t>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dirty="0" smtClean="0"/>
              <a:t>			公有</a:t>
            </a:r>
            <a:r>
              <a:rPr lang="zh-CN" altLang="en-US" sz="2800" b="1" dirty="0" smtClean="0">
                <a:solidFill>
                  <a:srgbClr val="CC3300"/>
                </a:solidFill>
              </a:rPr>
              <a:t>数据成员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成员函数</a:t>
            </a:r>
            <a:r>
              <a:rPr lang="zh-CN" altLang="en-US" sz="2800" b="1" dirty="0" smtClean="0"/>
              <a:t>；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dirty="0" smtClean="0"/>
              <a:t>};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/>
              <a:t>各个成员函数的实现；（类外或类内）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*数据成员不能有初值；</a:t>
            </a:r>
          </a:p>
        </p:txBody>
      </p:sp>
    </p:spTree>
    <p:extLst>
      <p:ext uri="{BB962C8B-B14F-4D97-AF65-F5344CB8AC3E}">
        <p14:creationId xmlns:p14="http://schemas.microsoft.com/office/powerpoint/2010/main" val="682734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707ECF3-52DD-49F5-8FAE-E0EAB1D7C55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4000" b="1" kern="1200" dirty="0" smtClean="0">
                <a:solidFill>
                  <a:srgbClr val="0000CC"/>
                </a:solidFill>
                <a:latin typeface="+mj-ea"/>
              </a:rPr>
              <a:t>访问控制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772400" cy="1803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/>
              <a:t>private</a:t>
            </a:r>
            <a:r>
              <a:rPr lang="zh-CN" altLang="en-US" sz="2800" b="1" dirty="0" smtClean="0"/>
              <a:t>声明的数据和函数不能在类以外访问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 smtClean="0"/>
              <a:t>public</a:t>
            </a:r>
            <a:r>
              <a:rPr lang="zh-CN" altLang="en-US" sz="2800" b="1" dirty="0" smtClean="0"/>
              <a:t>声明的数据和函数可以在类以外访问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默认为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private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访问类型的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900" b="1" dirty="0" smtClean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5424488" y="2895600"/>
            <a:ext cx="2819400" cy="3505200"/>
          </a:xfrm>
          <a:prstGeom prst="flowChartProcess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227763" y="24923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C000"/>
                </a:solidFill>
              </a:rPr>
              <a:t>类</a:t>
            </a: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>
            <a:off x="5957888" y="5181600"/>
            <a:ext cx="19812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</a:rPr>
              <a:t>数据和函数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6443663" y="314166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私有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415088" y="472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公有</a:t>
            </a:r>
          </a:p>
        </p:txBody>
      </p:sp>
      <p:sp>
        <p:nvSpPr>
          <p:cNvPr id="16393" name="Freeform 10"/>
          <p:cNvSpPr>
            <a:spLocks/>
          </p:cNvSpPr>
          <p:nvPr/>
        </p:nvSpPr>
        <p:spPr bwMode="auto">
          <a:xfrm>
            <a:off x="7024688" y="4437063"/>
            <a:ext cx="571500" cy="896937"/>
          </a:xfrm>
          <a:custGeom>
            <a:avLst/>
            <a:gdLst>
              <a:gd name="T0" fmla="*/ 0 w 360"/>
              <a:gd name="T1" fmla="*/ 2147483647 h 672"/>
              <a:gd name="T2" fmla="*/ 2147483647 w 360"/>
              <a:gd name="T3" fmla="*/ 2147483647 h 672"/>
              <a:gd name="T4" fmla="*/ 2147483647 w 360"/>
              <a:gd name="T5" fmla="*/ 0 h 672"/>
              <a:gd name="T6" fmla="*/ 0 60000 65536"/>
              <a:gd name="T7" fmla="*/ 0 60000 65536"/>
              <a:gd name="T8" fmla="*/ 0 60000 65536"/>
              <a:gd name="T9" fmla="*/ 0 w 360"/>
              <a:gd name="T10" fmla="*/ 0 h 672"/>
              <a:gd name="T11" fmla="*/ 360 w 36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672">
                <a:moveTo>
                  <a:pt x="0" y="672"/>
                </a:moveTo>
                <a:cubicBezTo>
                  <a:pt x="156" y="560"/>
                  <a:pt x="312" y="448"/>
                  <a:pt x="336" y="336"/>
                </a:cubicBezTo>
                <a:cubicBezTo>
                  <a:pt x="360" y="224"/>
                  <a:pt x="252" y="112"/>
                  <a:pt x="144" y="0"/>
                </a:cubicBezTo>
              </a:path>
            </a:pathLst>
          </a:cu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V="1">
            <a:off x="4129088" y="3860800"/>
            <a:ext cx="1811337" cy="254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>
            <a:off x="4814888" y="35814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4814888" y="3505200"/>
            <a:ext cx="457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3062288" y="342900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无法从类的外部访问</a:t>
            </a: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4052888" y="5518150"/>
            <a:ext cx="1905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986088" y="506095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</a:rPr>
              <a:t>可以从类的外部访问</a:t>
            </a:r>
          </a:p>
        </p:txBody>
      </p:sp>
      <p:sp>
        <p:nvSpPr>
          <p:cNvPr id="16400" name="AutoShape 17"/>
          <p:cNvSpPr>
            <a:spLocks noChangeArrowheads="1"/>
          </p:cNvSpPr>
          <p:nvPr/>
        </p:nvSpPr>
        <p:spPr bwMode="auto">
          <a:xfrm>
            <a:off x="5940425" y="3644900"/>
            <a:ext cx="19812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</a:rPr>
              <a:t>数据和函数</a:t>
            </a:r>
          </a:p>
        </p:txBody>
      </p:sp>
    </p:spTree>
    <p:extLst>
      <p:ext uri="{BB962C8B-B14F-4D97-AF65-F5344CB8AC3E}">
        <p14:creationId xmlns:p14="http://schemas.microsoft.com/office/powerpoint/2010/main" val="3552353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8C63F25-D042-41D6-8BFD-BB46714B7CE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4000" b="1" kern="1200" dirty="0" smtClean="0">
                <a:solidFill>
                  <a:srgbClr val="0000CC"/>
                </a:solidFill>
                <a:latin typeface="+mj-ea"/>
              </a:rPr>
              <a:t>成员函数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30725"/>
          </a:xfrm>
        </p:spPr>
        <p:txBody>
          <a:bodyPr/>
          <a:lstStyle/>
          <a:p>
            <a:r>
              <a:rPr lang="zh-CN" altLang="en-US" sz="2800" b="1" dirty="0" smtClean="0"/>
              <a:t>成员函数为</a:t>
            </a:r>
            <a:r>
              <a:rPr kumimoji="1" lang="zh-CN" altLang="en-US" sz="2800" b="1" dirty="0" smtClean="0"/>
              <a:t>描述对象的方法</a:t>
            </a:r>
          </a:p>
          <a:p>
            <a:r>
              <a:rPr lang="zh-CN" altLang="en-US" sz="2800" b="1" dirty="0" smtClean="0">
                <a:solidFill>
                  <a:schemeClr val="hlink"/>
                </a:solidFill>
              </a:rPr>
              <a:t>一般定义为公用的</a:t>
            </a:r>
          </a:p>
          <a:p>
            <a:r>
              <a:rPr lang="zh-CN" altLang="en-US" b="1" dirty="0" smtClean="0"/>
              <a:t>可在类的外部定义成员函数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827584" y="3356992"/>
            <a:ext cx="7129462" cy="2236787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在类的外部定义成员函数的语法：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  返回类型  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类名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::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成员函数名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参数列表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{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函数定义体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}</a:t>
            </a:r>
          </a:p>
        </p:txBody>
      </p:sp>
      <p:sp>
        <p:nvSpPr>
          <p:cNvPr id="397317" name="AutoShape 5"/>
          <p:cNvSpPr>
            <a:spLocks noChangeArrowheads="1"/>
          </p:cNvSpPr>
          <p:nvPr/>
        </p:nvSpPr>
        <p:spPr bwMode="auto">
          <a:xfrm>
            <a:off x="3851920" y="4984750"/>
            <a:ext cx="2303463" cy="936625"/>
          </a:xfrm>
          <a:prstGeom prst="wedgeRectCallout">
            <a:avLst>
              <a:gd name="adj1" fmla="val -69366"/>
              <a:gd name="adj2" fmla="val -9779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3399"/>
                </a:solidFill>
              </a:rPr>
              <a:t>双冒号称为域名解析分解符</a:t>
            </a:r>
          </a:p>
        </p:txBody>
      </p:sp>
    </p:spTree>
    <p:extLst>
      <p:ext uri="{BB962C8B-B14F-4D97-AF65-F5344CB8AC3E}">
        <p14:creationId xmlns:p14="http://schemas.microsoft.com/office/powerpoint/2010/main" val="19860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时间类的定义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5600" dirty="0"/>
              <a:t>class Time</a:t>
            </a:r>
          </a:p>
          <a:p>
            <a:r>
              <a:rPr lang="en-US" altLang="zh-CN" sz="5600" dirty="0" smtClean="0"/>
              <a:t>{</a:t>
            </a:r>
          </a:p>
          <a:p>
            <a:r>
              <a:rPr lang="en-US" altLang="zh-CN" sz="5600" dirty="0"/>
              <a:t> public:</a:t>
            </a:r>
          </a:p>
          <a:p>
            <a:r>
              <a:rPr lang="en-US" altLang="zh-CN" sz="9600" dirty="0"/>
              <a:t>      Time (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a, 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b, 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c)</a:t>
            </a:r>
          </a:p>
          <a:p>
            <a:r>
              <a:rPr lang="en-US" altLang="zh-CN" sz="9600" dirty="0"/>
              <a:t>      {</a:t>
            </a:r>
          </a:p>
          <a:p>
            <a:r>
              <a:rPr lang="en-US" altLang="zh-CN" sz="9600" dirty="0"/>
              <a:t>       hour = a; minute = b; second = c;</a:t>
            </a:r>
          </a:p>
          <a:p>
            <a:r>
              <a:rPr lang="en-US" altLang="zh-CN" sz="9600" dirty="0"/>
              <a:t>       }</a:t>
            </a:r>
          </a:p>
          <a:p>
            <a:r>
              <a:rPr lang="en-US" altLang="zh-CN" sz="9600" dirty="0"/>
              <a:t>    ~Time()</a:t>
            </a:r>
          </a:p>
          <a:p>
            <a:r>
              <a:rPr lang="en-US" altLang="zh-CN" sz="9600" dirty="0"/>
              <a:t>      {</a:t>
            </a:r>
          </a:p>
          <a:p>
            <a:r>
              <a:rPr lang="en-US" altLang="zh-CN" sz="9600" dirty="0"/>
              <a:t>       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 &lt;&lt; "Destructors" &lt;&lt; </a:t>
            </a:r>
            <a:r>
              <a:rPr lang="en-US" altLang="zh-CN" sz="9600" dirty="0" err="1"/>
              <a:t>endl</a:t>
            </a:r>
            <a:r>
              <a:rPr lang="en-US" altLang="zh-CN" sz="9600" dirty="0"/>
              <a:t>;</a:t>
            </a:r>
          </a:p>
          <a:p>
            <a:r>
              <a:rPr lang="en-US" altLang="zh-CN" sz="9600" dirty="0"/>
              <a:t>      } </a:t>
            </a:r>
          </a:p>
          <a:p>
            <a:r>
              <a:rPr lang="en-US" altLang="zh-CN" sz="9600" dirty="0"/>
              <a:t>     void print()</a:t>
            </a:r>
          </a:p>
          <a:p>
            <a:r>
              <a:rPr lang="en-US" altLang="zh-CN" sz="9600" dirty="0"/>
              <a:t>     {</a:t>
            </a:r>
          </a:p>
          <a:p>
            <a:r>
              <a:rPr lang="en-US" altLang="zh-CN" sz="9600" dirty="0"/>
              <a:t>     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&lt;&lt;“The time is: hour”&lt;&lt;hour&lt;&lt;“  minute: ”&lt;&lt; minute&lt;&lt;“ second:”&lt;&lt;second&lt;&lt;</a:t>
            </a:r>
            <a:r>
              <a:rPr lang="en-US" altLang="zh-CN" sz="9600" dirty="0" err="1"/>
              <a:t>endl</a:t>
            </a:r>
            <a:r>
              <a:rPr lang="en-US" altLang="zh-CN" sz="9600" dirty="0"/>
              <a:t>;</a:t>
            </a:r>
          </a:p>
          <a:p>
            <a:r>
              <a:rPr lang="en-US" altLang="zh-CN" sz="9600" dirty="0"/>
              <a:t>     } </a:t>
            </a:r>
            <a:endParaRPr lang="en-US" altLang="zh-CN" sz="9600" dirty="0"/>
          </a:p>
          <a:p>
            <a:r>
              <a:rPr lang="en-US" altLang="zh-CN" sz="5600" dirty="0" smtClean="0"/>
              <a:t>}</a:t>
            </a:r>
            <a:endParaRPr lang="en-US" altLang="zh-CN" sz="5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9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1107</Words>
  <Application>Microsoft Office PowerPoint</Application>
  <PresentationFormat>全屏显示(4:3)</PresentationFormat>
  <Paragraphs>201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C++基础</vt:lpstr>
      <vt:lpstr> 面向对象编程 </vt:lpstr>
      <vt:lpstr>PowerPoint 演示文稿</vt:lpstr>
      <vt:lpstr>类与对象</vt:lpstr>
      <vt:lpstr>C++基础</vt:lpstr>
      <vt:lpstr>声明类类型</vt:lpstr>
      <vt:lpstr>访问控制</vt:lpstr>
      <vt:lpstr>成员函数</vt:lpstr>
      <vt:lpstr>案例(时间类的定义)</vt:lpstr>
      <vt:lpstr>C++基础</vt:lpstr>
      <vt:lpstr>C++模板</vt:lpstr>
      <vt:lpstr>函数模板</vt:lpstr>
      <vt:lpstr>解决方案</vt:lpstr>
      <vt:lpstr>函数模板定义方式</vt:lpstr>
      <vt:lpstr>类模板</vt:lpstr>
      <vt:lpstr>类模板的定义</vt:lpstr>
      <vt:lpstr>类模板的定义</vt:lpstr>
      <vt:lpstr>类模板的实例化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C++基础</dc:title>
  <dc:creator>xiaojun luo</dc:creator>
  <cp:lastModifiedBy>uuser</cp:lastModifiedBy>
  <cp:revision>23</cp:revision>
  <dcterms:created xsi:type="dcterms:W3CDTF">2015-09-13T15:01:07Z</dcterms:created>
  <dcterms:modified xsi:type="dcterms:W3CDTF">2017-09-11T08:08:32Z</dcterms:modified>
</cp:coreProperties>
</file>