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56" r:id="rId4"/>
    <p:sldId id="257" r:id="rId5"/>
    <p:sldId id="259" r:id="rId6"/>
    <p:sldId id="273" r:id="rId7"/>
    <p:sldId id="266" r:id="rId8"/>
    <p:sldId id="272" r:id="rId9"/>
    <p:sldId id="280" r:id="rId10"/>
    <p:sldId id="271" r:id="rId11"/>
    <p:sldId id="260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FF00"/>
    <a:srgbClr val="FF0066"/>
    <a:srgbClr val="FF9900"/>
    <a:srgbClr val="3333FF"/>
    <a:srgbClr val="FF000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02" y="-72"/>
      </p:cViewPr>
      <p:guideLst>
        <p:guide orient="horz" pos="2161"/>
        <p:guide pos="29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096DC89-D656-44B5-A2D8-452BEF0D3164}" type="datetimeFigureOut">
              <a:rPr lang="zh-CN" altLang="en-US"/>
              <a:pPr>
                <a:defRPr/>
              </a:pPr>
              <a:t>2016/4/22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1B9627B-581C-4BF8-9A53-670E624BAF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2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2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3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4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5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6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7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8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19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20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3.wav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21.wav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22.wav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audio" Target="../media/audio23.wav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24.wav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25.wav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26.wav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27.wav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28.wav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29.wav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30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4.wav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31.wav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32.wav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33.wav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34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5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6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7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8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9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0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FFCAD-4F1C-49C2-9228-08A7D25AE9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E3DB5-C916-4BAA-956E-04E5768777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31373-072D-4866-A054-A9321D49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92746-9F73-48B8-8A95-D2A93314FD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C82D5-1DF9-4144-8F02-544A8D939D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D0F5F-9715-4ECF-914B-2AF7682DE2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135BE-DAA0-46F6-A582-B29489E495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A3925-86FE-441B-B2A9-1B9B28D118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9DEC6-E1F3-4988-8A48-B4224745F9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659A6-0B14-49D2-8B62-D6B22809D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5C204-8F35-46DF-B8F5-FD6D0D8B85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76F89-BF10-49D8-9172-2A2EDF0797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5FABA-8AD5-4D5C-B5F0-422A925CDE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D83B3-1B4B-40CE-A47A-612F0DB027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207A9-A424-40D9-82DF-39AD3063AC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9DE5D-489B-47E6-B54A-36D0D16CAB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8C7DC-FA58-403E-9445-6BEBBCE288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5A41F-D463-40BF-83C7-3DD6E52DC4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6EFA8-2291-4B21-89D5-9D1B4449F7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FA4E8-15E5-4A2D-82D0-2C2CA81949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D1BC8-6CC2-4D11-A1FE-75D52D1EA4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4638E-3503-4932-82EB-6BF706E9F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2A00E-E37A-424F-B9D2-907F0172FA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6E62D-D2AF-4C1A-8974-6CF8A43222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F1E2E-6B73-42E8-9634-B1D9E5E79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1BC52-BBBA-4E0E-AF38-B0AC018AA3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660C7-6406-4D02-8844-0A5A14243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DCBD0-B370-4790-9000-BB4A3D94D0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C87A9-F759-41C9-A406-4E1518685A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79AEA-0550-4019-9F20-BCA2574F5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6BDCB-BDC1-4837-8B9C-91A31EF3B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7B1A2-08F4-47FC-B209-9E0B6458AE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7C19B-313B-450D-BD46-0FEA776AC6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 advClick="0" advTm="2000">
    <p:pull dir="ld"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素材天下网 sucaitianxia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588" y="5486400"/>
            <a:ext cx="91424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D5454740-8C76-471D-B703-0BAADD21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7"/>
          <p:cNvSpPr>
            <a:spLocks noChangeArrowheads="1"/>
          </p:cNvSpPr>
          <p:nvPr userDrawn="1"/>
        </p:nvSpPr>
        <p:spPr bwMode="gray">
          <a:xfrm>
            <a:off x="7696200" y="6432550"/>
            <a:ext cx="1389063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altLang="zh-CN" sz="1400" b="1">
                <a:ea typeface="华文细黑" pitchFamily="2" charset="-122"/>
              </a:rPr>
              <a:t>YOUR  LOGO</a:t>
            </a:r>
          </a:p>
        </p:txBody>
      </p:sp>
      <p:pic>
        <p:nvPicPr>
          <p:cNvPr id="1033" name="Picture 16" descr="1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med" advClick="0" advTm="2000">
    <p:pull dir="ld"/>
    <p:sndAc>
      <p:stSnd>
        <p:snd r:embed="rId13" name="chimes.wav"/>
      </p:stSnd>
    </p:sndAc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F393AFE9-819F-447D-B3F0-D55D372F5D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Rectangle 7"/>
          <p:cNvSpPr>
            <a:spLocks noChangeArrowheads="1"/>
          </p:cNvSpPr>
          <p:nvPr userDrawn="1"/>
        </p:nvSpPr>
        <p:spPr bwMode="gray">
          <a:xfrm>
            <a:off x="76200" y="6432550"/>
            <a:ext cx="1389063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altLang="zh-CN" sz="1400" b="1">
                <a:ea typeface="华文细黑" pitchFamily="2" charset="-122"/>
              </a:rPr>
              <a:t>YOUR  LOGO</a:t>
            </a:r>
          </a:p>
        </p:txBody>
      </p:sp>
      <p:pic>
        <p:nvPicPr>
          <p:cNvPr id="13320" name="Picture 14" descr="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 spd="med" advClick="0" advTm="2000">
    <p:pull dir="ld"/>
    <p:sndAc>
      <p:stSnd>
        <p:snd r:embed="rId13" name="chimes.wav"/>
      </p:stSnd>
    </p:sndAc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70101752-9594-4ABB-AF84-4CBC033684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9" name="Rectangle 7"/>
          <p:cNvSpPr>
            <a:spLocks noChangeArrowheads="1"/>
          </p:cNvSpPr>
          <p:nvPr userDrawn="1"/>
        </p:nvSpPr>
        <p:spPr bwMode="gray">
          <a:xfrm>
            <a:off x="7543800" y="228600"/>
            <a:ext cx="1389063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969696"/>
            </a:solidFill>
            <a:prstDash val="dash"/>
            <a:miter lim="800000"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altLang="zh-CN" sz="1400" b="1">
                <a:ea typeface="华文细黑" pitchFamily="2" charset="-122"/>
              </a:rPr>
              <a:t>YOUR  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 spd="med" advClick="0" advTm="2000">
    <p:pull dir="ld"/>
    <p:sndAc>
      <p:stSnd>
        <p:snd r:embed="rId13" name="chimes.wav"/>
      </p:stSnd>
    </p:sndAc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4.wav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4.wav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4.wav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4.wav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4.wav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4.wav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4.wav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4.wav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文本框 1"/>
          <p:cNvSpPr txBox="1">
            <a:spLocks noChangeArrowheads="1"/>
          </p:cNvSpPr>
          <p:nvPr/>
        </p:nvSpPr>
        <p:spPr bwMode="auto">
          <a:xfrm>
            <a:off x="3657600" y="1143000"/>
            <a:ext cx="2224088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/>
          </a:p>
          <a:p>
            <a:pPr eaLnBrk="0" hangingPunct="0"/>
            <a:r>
              <a:rPr lang="zh-CN" altLang="en-US"/>
              <a:t> </a:t>
            </a:r>
          </a:p>
          <a:p>
            <a:pPr eaLnBrk="0" hangingPunct="0"/>
            <a:endParaRPr lang="zh-CN" altLang="en-US"/>
          </a:p>
          <a:p>
            <a:pPr eaLnBrk="0" hangingPunct="0"/>
            <a:r>
              <a:rPr lang="zh-CN" altLang="en-US" sz="8000" b="1">
                <a:solidFill>
                  <a:srgbClr val="00B050"/>
                </a:solidFill>
                <a:latin typeface="仿宋" pitchFamily="49" charset="-122"/>
                <a:ea typeface="仿宋" pitchFamily="49" charset="-122"/>
              </a:rPr>
              <a:t>窗外</a:t>
            </a:r>
          </a:p>
        </p:txBody>
      </p:sp>
      <p:sp>
        <p:nvSpPr>
          <p:cNvPr id="38914" name="文本框 2"/>
          <p:cNvSpPr txBox="1">
            <a:spLocks noChangeArrowheads="1"/>
          </p:cNvSpPr>
          <p:nvPr/>
        </p:nvSpPr>
        <p:spPr bwMode="auto">
          <a:xfrm>
            <a:off x="381000" y="76200"/>
            <a:ext cx="2795588" cy="517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00"/>
                </a:solidFill>
                <a:latin typeface="仿宋" pitchFamily="49" charset="-122"/>
                <a:ea typeface="仿宋" pitchFamily="49" charset="-122"/>
                <a:sym typeface="+mn-ea"/>
              </a:rPr>
              <a:t>计算机设计大赛</a:t>
            </a:r>
          </a:p>
        </p:txBody>
      </p:sp>
      <p:sp>
        <p:nvSpPr>
          <p:cNvPr id="38915" name="文本框 3"/>
          <p:cNvSpPr txBox="1">
            <a:spLocks noChangeArrowheads="1"/>
          </p:cNvSpPr>
          <p:nvPr/>
        </p:nvSpPr>
        <p:spPr bwMode="auto">
          <a:xfrm>
            <a:off x="381000" y="838200"/>
            <a:ext cx="2755900" cy="517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00"/>
                </a:solidFill>
                <a:latin typeface="仿宋" pitchFamily="49" charset="-122"/>
                <a:ea typeface="仿宋" pitchFamily="49" charset="-122"/>
                <a:sym typeface="+mn-ea"/>
              </a:rPr>
              <a:t>数字媒体设计类</a:t>
            </a:r>
          </a:p>
        </p:txBody>
      </p:sp>
      <p:sp>
        <p:nvSpPr>
          <p:cNvPr id="38916" name="文本框 4"/>
          <p:cNvSpPr txBox="1">
            <a:spLocks noChangeArrowheads="1"/>
          </p:cNvSpPr>
          <p:nvPr/>
        </p:nvSpPr>
        <p:spPr bwMode="auto">
          <a:xfrm>
            <a:off x="609600" y="1600200"/>
            <a:ext cx="2136775" cy="517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00"/>
                </a:solidFill>
                <a:latin typeface="仿宋" pitchFamily="49" charset="-122"/>
                <a:ea typeface="仿宋" pitchFamily="49" charset="-122"/>
                <a:sym typeface="+mn-ea"/>
              </a:rPr>
              <a:t>计算机动画</a:t>
            </a:r>
          </a:p>
        </p:txBody>
      </p:sp>
      <p:sp>
        <p:nvSpPr>
          <p:cNvPr id="38917" name="文本框 5"/>
          <p:cNvSpPr txBox="1">
            <a:spLocks noChangeArrowheads="1"/>
          </p:cNvSpPr>
          <p:nvPr/>
        </p:nvSpPr>
        <p:spPr bwMode="auto">
          <a:xfrm>
            <a:off x="3429000" y="5029200"/>
            <a:ext cx="159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latin typeface="仿宋" pitchFamily="49" charset="-122"/>
                <a:ea typeface="仿宋" pitchFamily="49" charset="-122"/>
              </a:rPr>
              <a:t>作者：</a:t>
            </a:r>
            <a:r>
              <a:rPr lang="zh-CN" altLang="en-US" sz="2000" b="1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刘辉 </a:t>
            </a:r>
          </a:p>
        </p:txBody>
      </p:sp>
      <p:sp>
        <p:nvSpPr>
          <p:cNvPr id="38918" name="文本框 6"/>
          <p:cNvSpPr txBox="1">
            <a:spLocks noChangeArrowheads="1"/>
          </p:cNvSpPr>
          <p:nvPr/>
        </p:nvSpPr>
        <p:spPr bwMode="auto">
          <a:xfrm>
            <a:off x="2895600" y="5486400"/>
            <a:ext cx="2228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latin typeface="仿宋" pitchFamily="49" charset="-122"/>
                <a:ea typeface="仿宋" pitchFamily="49" charset="-122"/>
              </a:rPr>
              <a:t>指导教师：</a:t>
            </a:r>
            <a:r>
              <a:rPr lang="zh-CN" altLang="en-US" sz="2000" b="1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王海燕</a:t>
            </a:r>
          </a:p>
        </p:txBody>
      </p:sp>
    </p:spTree>
  </p:cSld>
  <p:clrMapOvr>
    <a:masterClrMapping/>
  </p:clrMapOvr>
  <p:transition spd="med" advClick="0" advTm="2000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"/>
          <p:cNvSpPr>
            <a:spLocks noChangeArrowheads="1"/>
          </p:cNvSpPr>
          <p:nvPr/>
        </p:nvSpPr>
        <p:spPr bwMode="auto">
          <a:xfrm>
            <a:off x="673100" y="1768475"/>
            <a:ext cx="7859713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200"/>
              <a:t>本作品以</a:t>
            </a:r>
            <a:r>
              <a:rPr lang="en-US" altLang="zh-CN" sz="2200"/>
              <a:t>“</a:t>
            </a:r>
            <a:r>
              <a:rPr lang="zh-CN" altLang="en-US" sz="2200"/>
              <a:t>绿色世界</a:t>
            </a:r>
            <a:r>
              <a:rPr lang="en-US" altLang="zh-CN" sz="2200"/>
              <a:t>”</a:t>
            </a:r>
            <a:r>
              <a:rPr lang="zh-CN" altLang="en-US" sz="2200"/>
              <a:t>为主题，以</a:t>
            </a:r>
            <a:r>
              <a:rPr lang="en-US" altLang="zh-CN" sz="2200"/>
              <a:t>“</a:t>
            </a:r>
            <a:r>
              <a:rPr lang="zh-CN" altLang="en-US" sz="2200"/>
              <a:t>窗外</a:t>
            </a:r>
            <a:r>
              <a:rPr lang="en-US" altLang="zh-CN" sz="2200"/>
              <a:t>”</a:t>
            </a:r>
            <a:r>
              <a:rPr lang="zh-CN" altLang="en-US" sz="2200"/>
              <a:t>为主线，从一个窗户的视角象征性的展示了</a:t>
            </a:r>
            <a:r>
              <a:rPr lang="en-US" altLang="zh-CN" sz="2200"/>
              <a:t>“</a:t>
            </a:r>
            <a:r>
              <a:rPr lang="zh-CN" altLang="en-US" sz="2200" b="1">
                <a:solidFill>
                  <a:srgbClr val="00B050"/>
                </a:solidFill>
              </a:rPr>
              <a:t>过去</a:t>
            </a:r>
            <a:r>
              <a:rPr lang="en-US" altLang="zh-CN" sz="2200"/>
              <a:t>”</a:t>
            </a:r>
            <a:r>
              <a:rPr lang="zh-CN" altLang="en-US" sz="2200"/>
              <a:t>环境美好</a:t>
            </a:r>
            <a:r>
              <a:rPr lang="zh-CN" altLang="en-US" sz="2200">
                <a:sym typeface="+mn-ea"/>
              </a:rPr>
              <a:t>（界面清新）</a:t>
            </a:r>
            <a:r>
              <a:rPr lang="zh-CN" altLang="en-US" sz="2200"/>
              <a:t>的场景、</a:t>
            </a:r>
            <a:r>
              <a:rPr lang="en-US" altLang="zh-CN" sz="2200"/>
              <a:t>“</a:t>
            </a:r>
            <a:r>
              <a:rPr lang="zh-CN" altLang="en-US" sz="2200" b="1">
                <a:solidFill>
                  <a:srgbClr val="FFC000"/>
                </a:solidFill>
              </a:rPr>
              <a:t>现在</a:t>
            </a:r>
            <a:r>
              <a:rPr lang="en-US" altLang="zh-CN" sz="2200"/>
              <a:t>”</a:t>
            </a:r>
            <a:r>
              <a:rPr lang="zh-CN" altLang="en-US" sz="2200"/>
              <a:t>环境恶劣（界面昏暗）的场景以及构想出的</a:t>
            </a:r>
            <a:r>
              <a:rPr lang="en-US" altLang="zh-CN" sz="2200"/>
              <a:t>“</a:t>
            </a:r>
            <a:r>
              <a:rPr lang="zh-CN" altLang="en-US" sz="2200" b="1">
                <a:solidFill>
                  <a:srgbClr val="00B050"/>
                </a:solidFill>
              </a:rPr>
              <a:t>未来</a:t>
            </a:r>
            <a:r>
              <a:rPr lang="en-US" altLang="zh-CN" sz="2200"/>
              <a:t>”</a:t>
            </a:r>
            <a:r>
              <a:rPr lang="zh-CN" altLang="en-US" sz="2200"/>
              <a:t>环境美好（界面清新）的场景。从而体现出对</a:t>
            </a:r>
            <a:r>
              <a:rPr lang="en-US" altLang="zh-CN" sz="2200"/>
              <a:t>“</a:t>
            </a:r>
            <a:r>
              <a:rPr lang="zh-CN" altLang="en-US" sz="2200"/>
              <a:t>现在</a:t>
            </a:r>
            <a:r>
              <a:rPr lang="en-US" altLang="zh-CN" sz="2200"/>
              <a:t>”</a:t>
            </a:r>
            <a:r>
              <a:rPr lang="zh-CN" altLang="en-US" sz="2200"/>
              <a:t>昏暗、恶劣环境的排斥以及对</a:t>
            </a:r>
            <a:r>
              <a:rPr lang="en-US" altLang="zh-CN" sz="2200"/>
              <a:t>“</a:t>
            </a:r>
            <a:r>
              <a:rPr lang="zh-CN" altLang="en-US" sz="2200"/>
              <a:t>未来</a:t>
            </a:r>
            <a:r>
              <a:rPr lang="en-US" altLang="zh-CN" sz="2200"/>
              <a:t>”</a:t>
            </a:r>
            <a:r>
              <a:rPr lang="zh-CN" altLang="en-US" sz="2200"/>
              <a:t>美好环境的向往。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200"/>
              <a:t>作品时长</a:t>
            </a:r>
            <a:r>
              <a:rPr lang="en-US" altLang="zh-CN" sz="2200"/>
              <a:t>1</a:t>
            </a:r>
            <a:r>
              <a:rPr lang="zh-CN" altLang="en-US" sz="2200"/>
              <a:t>分</a:t>
            </a:r>
            <a:r>
              <a:rPr lang="en-US" altLang="zh-CN" sz="2200"/>
              <a:t>18</a:t>
            </a:r>
            <a:r>
              <a:rPr lang="zh-CN" altLang="en-US" sz="2200"/>
              <a:t>秒，涵盖动画、音效、背景音乐等诸多内容，作品内容深刻又不失其趣味性，另外为便于理解，还特意添加了字幕和转场效果。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CN" altLang="en-US" sz="2200"/>
          </a:p>
        </p:txBody>
      </p:sp>
      <p:sp>
        <p:nvSpPr>
          <p:cNvPr id="39938" name="文本框 1"/>
          <p:cNvSpPr txBox="1">
            <a:spLocks noChangeArrowheads="1"/>
          </p:cNvSpPr>
          <p:nvPr/>
        </p:nvSpPr>
        <p:spPr bwMode="auto">
          <a:xfrm>
            <a:off x="3733800" y="838200"/>
            <a:ext cx="16129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chemeClr val="tx2"/>
                </a:solidFill>
                <a:latin typeface="仿宋" pitchFamily="49" charset="-122"/>
                <a:ea typeface="仿宋" pitchFamily="49" charset="-122"/>
              </a:rPr>
              <a:t>作品简介</a:t>
            </a:r>
          </a:p>
        </p:txBody>
      </p:sp>
    </p:spTree>
  </p:cSld>
  <p:clrMapOvr>
    <a:masterClrMapping/>
  </p:clrMapOvr>
  <p:transition spd="med" advClick="0" advTm="2000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/>
          <p:nvPr/>
        </p:nvSpPr>
        <p:spPr bwMode="auto">
          <a:xfrm>
            <a:off x="2057400" y="685800"/>
            <a:ext cx="4648200" cy="617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3200">
                <a:latin typeface="+mj-ea"/>
                <a:ea typeface="+mj-ea"/>
              </a:rPr>
              <a:t>目录</a:t>
            </a:r>
          </a:p>
        </p:txBody>
      </p:sp>
      <p:grpSp>
        <p:nvGrpSpPr>
          <p:cNvPr id="40962" name="Group 3"/>
          <p:cNvGrpSpPr>
            <a:grpSpLocks/>
          </p:cNvGrpSpPr>
          <p:nvPr/>
        </p:nvGrpSpPr>
        <p:grpSpPr bwMode="auto">
          <a:xfrm>
            <a:off x="1739900" y="2035175"/>
            <a:ext cx="5311775" cy="688975"/>
            <a:chOff x="720" y="1392"/>
            <a:chExt cx="4058" cy="480"/>
          </a:xfrm>
        </p:grpSpPr>
        <p:sp>
          <p:nvSpPr>
            <p:cNvPr id="41001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002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2534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2535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40963" name="Group 8"/>
          <p:cNvGrpSpPr>
            <a:grpSpLocks/>
          </p:cNvGrpSpPr>
          <p:nvPr/>
        </p:nvGrpSpPr>
        <p:grpSpPr bwMode="auto">
          <a:xfrm>
            <a:off x="1752600" y="2743200"/>
            <a:ext cx="5311775" cy="688975"/>
            <a:chOff x="720" y="1392"/>
            <a:chExt cx="4058" cy="480"/>
          </a:xfrm>
        </p:grpSpPr>
        <p:sp>
          <p:nvSpPr>
            <p:cNvPr id="40997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rgbClr val="00DBD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998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2539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2540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40964" name="Group 13"/>
          <p:cNvGrpSpPr>
            <a:grpSpLocks/>
          </p:cNvGrpSpPr>
          <p:nvPr/>
        </p:nvGrpSpPr>
        <p:grpSpPr bwMode="auto">
          <a:xfrm>
            <a:off x="1739900" y="3484563"/>
            <a:ext cx="5311775" cy="688975"/>
            <a:chOff x="720" y="1392"/>
            <a:chExt cx="4058" cy="480"/>
          </a:xfrm>
        </p:grpSpPr>
        <p:sp>
          <p:nvSpPr>
            <p:cNvPr id="22542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92157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40994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2544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2545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40965" name="Group 18"/>
          <p:cNvGrpSpPr>
            <a:grpSpLocks/>
          </p:cNvGrpSpPr>
          <p:nvPr/>
        </p:nvGrpSpPr>
        <p:grpSpPr bwMode="auto">
          <a:xfrm>
            <a:off x="1739900" y="1349375"/>
            <a:ext cx="5311775" cy="688975"/>
            <a:chOff x="720" y="1392"/>
            <a:chExt cx="4058" cy="480"/>
          </a:xfrm>
        </p:grpSpPr>
        <p:sp>
          <p:nvSpPr>
            <p:cNvPr id="22547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40990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2549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2550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40966" name="Text Box 23"/>
          <p:cNvSpPr txBox="1">
            <a:spLocks noChangeArrowheads="1"/>
          </p:cNvSpPr>
          <p:nvPr/>
        </p:nvSpPr>
        <p:spPr bwMode="white">
          <a:xfrm>
            <a:off x="2133600" y="1371600"/>
            <a:ext cx="4495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>
                <a:solidFill>
                  <a:srgbClr val="FF0000"/>
                </a:solidFill>
                <a:latin typeface="仿宋" pitchFamily="49" charset="-122"/>
                <a:ea typeface="仿宋" pitchFamily="49" charset="-122"/>
                <a:cs typeface="Arial" charset="0"/>
              </a:rPr>
              <a:t>创</a:t>
            </a:r>
            <a:r>
              <a:rPr lang="zh-CN" altLang="en-US" sz="2400" b="1">
                <a:solidFill>
                  <a:srgbClr val="FFFFFF"/>
                </a:solidFill>
                <a:ea typeface="仿宋" pitchFamily="49" charset="-122"/>
                <a:cs typeface="Arial" charset="0"/>
              </a:rPr>
              <a:t> </a:t>
            </a:r>
          </a:p>
        </p:txBody>
      </p:sp>
      <p:sp>
        <p:nvSpPr>
          <p:cNvPr id="40967" name="Text Box 24"/>
          <p:cNvSpPr txBox="1">
            <a:spLocks noChangeArrowheads="1"/>
          </p:cNvSpPr>
          <p:nvPr/>
        </p:nvSpPr>
        <p:spPr bwMode="white">
          <a:xfrm>
            <a:off x="2514600" y="1676400"/>
            <a:ext cx="36115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b="1">
                <a:solidFill>
                  <a:srgbClr val="FFFFFF"/>
                </a:solidFill>
              </a:rPr>
              <a:t>  </a:t>
            </a:r>
          </a:p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>
                <a:solidFill>
                  <a:srgbClr val="FFFFFF"/>
                </a:solidFill>
                <a:cs typeface="Arial" charset="0"/>
              </a:rPr>
              <a:t> </a:t>
            </a:r>
            <a:r>
              <a:rPr lang="zh-CN" altLang="en-US" sz="2800">
                <a:solidFill>
                  <a:srgbClr val="FFC000"/>
                </a:solidFill>
                <a:latin typeface="仿宋" pitchFamily="49" charset="-122"/>
                <a:ea typeface="仿宋" pitchFamily="49" charset="-122"/>
                <a:cs typeface="Arial" charset="0"/>
              </a:rPr>
              <a:t>量</a:t>
            </a:r>
            <a:r>
              <a:rPr lang="zh-CN" altLang="en-US" sz="2400" b="1">
                <a:solidFill>
                  <a:srgbClr val="FFFFFF"/>
                </a:solidFill>
                <a:cs typeface="Arial" charset="0"/>
              </a:rPr>
              <a:t> </a:t>
            </a:r>
            <a:endParaRPr lang="zh-CN" altLang="en-US" sz="800" b="1">
              <a:solidFill>
                <a:srgbClr val="FFFFFF"/>
              </a:solidFill>
              <a:cs typeface="Arial" charset="0"/>
              <a:sym typeface="+mn-ea"/>
            </a:endParaRPr>
          </a:p>
        </p:txBody>
      </p:sp>
      <p:pic>
        <p:nvPicPr>
          <p:cNvPr id="40968" name="Picture 27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524000" y="3429000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28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524000" y="1981200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29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524000" y="1295400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1" name="Text Box 30"/>
          <p:cNvSpPr txBox="1">
            <a:spLocks noChangeArrowheads="1"/>
          </p:cNvSpPr>
          <p:nvPr/>
        </p:nvSpPr>
        <p:spPr bwMode="white">
          <a:xfrm>
            <a:off x="2073275" y="47085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4</a:t>
            </a:r>
          </a:p>
        </p:txBody>
      </p:sp>
      <p:sp>
        <p:nvSpPr>
          <p:cNvPr id="40972" name="Text Box 31"/>
          <p:cNvSpPr txBox="1">
            <a:spLocks noChangeArrowheads="1"/>
          </p:cNvSpPr>
          <p:nvPr/>
        </p:nvSpPr>
        <p:spPr bwMode="white">
          <a:xfrm>
            <a:off x="1828800" y="1447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1</a:t>
            </a:r>
          </a:p>
        </p:txBody>
      </p:sp>
      <p:sp>
        <p:nvSpPr>
          <p:cNvPr id="40973" name="Text Box 32"/>
          <p:cNvSpPr txBox="1">
            <a:spLocks noChangeArrowheads="1"/>
          </p:cNvSpPr>
          <p:nvPr/>
        </p:nvSpPr>
        <p:spPr bwMode="white">
          <a:xfrm>
            <a:off x="18288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2</a:t>
            </a:r>
          </a:p>
        </p:txBody>
      </p:sp>
      <p:sp>
        <p:nvSpPr>
          <p:cNvPr id="40974" name="Text Box 33"/>
          <p:cNvSpPr txBox="1">
            <a:spLocks noChangeArrowheads="1"/>
          </p:cNvSpPr>
          <p:nvPr/>
        </p:nvSpPr>
        <p:spPr bwMode="white">
          <a:xfrm>
            <a:off x="1828800" y="2819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3</a:t>
            </a:r>
          </a:p>
        </p:txBody>
      </p:sp>
      <p:pic>
        <p:nvPicPr>
          <p:cNvPr id="40975" name="Picture 27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524000" y="2667000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6" name="Picture 27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524000" y="4191000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7" name="Text Box 24"/>
          <p:cNvSpPr txBox="1">
            <a:spLocks noChangeArrowheads="1"/>
          </p:cNvSpPr>
          <p:nvPr/>
        </p:nvSpPr>
        <p:spPr bwMode="white">
          <a:xfrm>
            <a:off x="2590800" y="434340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b="1">
                <a:solidFill>
                  <a:srgbClr val="FFFFFF"/>
                </a:solidFill>
              </a:rPr>
              <a:t>  </a:t>
            </a:r>
          </a:p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>
                <a:solidFill>
                  <a:srgbClr val="FFFFFF"/>
                </a:solidFill>
                <a:cs typeface="Arial" charset="0"/>
              </a:rPr>
              <a:t>  </a:t>
            </a:r>
          </a:p>
        </p:txBody>
      </p:sp>
      <p:grpSp>
        <p:nvGrpSpPr>
          <p:cNvPr id="40978" name="Group 8"/>
          <p:cNvGrpSpPr>
            <a:grpSpLocks/>
          </p:cNvGrpSpPr>
          <p:nvPr/>
        </p:nvGrpSpPr>
        <p:grpSpPr bwMode="auto">
          <a:xfrm>
            <a:off x="1739900" y="4246563"/>
            <a:ext cx="5311775" cy="688975"/>
            <a:chOff x="720" y="1392"/>
            <a:chExt cx="4058" cy="480"/>
          </a:xfrm>
        </p:grpSpPr>
        <p:sp>
          <p:nvSpPr>
            <p:cNvPr id="40985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rgbClr val="00DBD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986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4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1828800" y="3581400"/>
            <a:ext cx="323850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000" b="1">
                <a:solidFill>
                  <a:schemeClr val="accent3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17" name="文本框 16"/>
          <p:cNvSpPr txBox="1"/>
          <p:nvPr/>
        </p:nvSpPr>
        <p:spPr>
          <a:xfrm rot="21240000">
            <a:off x="1849438" y="4349750"/>
            <a:ext cx="15240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 b="1">
                <a:solidFill>
                  <a:schemeClr val="accent3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40981" name="文本框 18"/>
          <p:cNvSpPr txBox="1">
            <a:spLocks noChangeArrowheads="1"/>
          </p:cNvSpPr>
          <p:nvPr/>
        </p:nvSpPr>
        <p:spPr bwMode="auto">
          <a:xfrm>
            <a:off x="4114800" y="2819400"/>
            <a:ext cx="7191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FF00"/>
                </a:solidFill>
                <a:latin typeface="仿宋" pitchFamily="49" charset="-122"/>
                <a:ea typeface="仿宋" pitchFamily="49" charset="-122"/>
              </a:rPr>
              <a:t>健</a:t>
            </a:r>
          </a:p>
        </p:txBody>
      </p:sp>
      <p:sp>
        <p:nvSpPr>
          <p:cNvPr id="40982" name="文本框 19"/>
          <p:cNvSpPr txBox="1">
            <a:spLocks noChangeArrowheads="1"/>
          </p:cNvSpPr>
          <p:nvPr/>
        </p:nvSpPr>
        <p:spPr bwMode="auto">
          <a:xfrm>
            <a:off x="4114800" y="3581400"/>
            <a:ext cx="7810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00B050"/>
                </a:solidFill>
                <a:latin typeface="仿宋" pitchFamily="49" charset="-122"/>
                <a:ea typeface="仿宋" pitchFamily="49" charset="-122"/>
              </a:rPr>
              <a:t>技</a:t>
            </a:r>
          </a:p>
        </p:txBody>
      </p:sp>
      <p:sp>
        <p:nvSpPr>
          <p:cNvPr id="40983" name="文本框 20"/>
          <p:cNvSpPr txBox="1">
            <a:spLocks noChangeArrowheads="1"/>
          </p:cNvSpPr>
          <p:nvPr/>
        </p:nvSpPr>
        <p:spPr bwMode="auto">
          <a:xfrm>
            <a:off x="4114800" y="4419600"/>
            <a:ext cx="9509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7030A0"/>
                </a:solidFill>
                <a:latin typeface="仿宋" pitchFamily="49" charset="-122"/>
                <a:ea typeface="仿宋" pitchFamily="49" charset="-122"/>
              </a:rPr>
              <a:t>美</a:t>
            </a:r>
          </a:p>
        </p:txBody>
      </p:sp>
      <p:pic>
        <p:nvPicPr>
          <p:cNvPr id="40984" name="Picture 27" descr="1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524000" y="4267200"/>
            <a:ext cx="7921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 advTm="2000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ChangeArrowheads="1"/>
          </p:cNvSpPr>
          <p:nvPr/>
        </p:nvSpPr>
        <p:spPr bwMode="auto">
          <a:xfrm>
            <a:off x="2200275" y="722313"/>
            <a:ext cx="46482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2800">
              <a:ea typeface="黑体" pitchFamily="49" charset="-122"/>
            </a:endParaRP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gray">
          <a:xfrm flipH="1">
            <a:off x="3403600" y="2143125"/>
            <a:ext cx="995363" cy="835025"/>
          </a:xfrm>
          <a:prstGeom prst="curvedRightArrow">
            <a:avLst>
              <a:gd name="adj1" fmla="val 16542"/>
              <a:gd name="adj2" fmla="val 38977"/>
              <a:gd name="adj3" fmla="val 33846"/>
            </a:avLst>
          </a:prstGeom>
          <a:gradFill rotWithShape="1">
            <a:gsLst>
              <a:gs pos="0">
                <a:schemeClr val="accent1">
                  <a:gamma/>
                  <a:tint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gray">
          <a:xfrm>
            <a:off x="1452563" y="2203450"/>
            <a:ext cx="995362" cy="835025"/>
          </a:xfrm>
          <a:prstGeom prst="curvedRightArrow">
            <a:avLst>
              <a:gd name="adj1" fmla="val 19583"/>
              <a:gd name="adj2" fmla="val 44676"/>
              <a:gd name="adj3" fmla="val 33652"/>
            </a:avLst>
          </a:prstGeom>
          <a:gradFill rotWithShape="1">
            <a:gsLst>
              <a:gs pos="0">
                <a:schemeClr val="accent1">
                  <a:gamma/>
                  <a:tint val="5764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90663" y="3400425"/>
            <a:ext cx="3003550" cy="2771775"/>
            <a:chOff x="862" y="713"/>
            <a:chExt cx="3780" cy="3490"/>
          </a:xfrm>
        </p:grpSpPr>
        <p:grpSp>
          <p:nvGrpSpPr>
            <p:cNvPr id="41996" name="Group 6"/>
            <p:cNvGrpSpPr>
              <a:grpSpLocks/>
            </p:cNvGrpSpPr>
            <p:nvPr/>
          </p:nvGrpSpPr>
          <p:grpSpPr bwMode="auto">
            <a:xfrm>
              <a:off x="1082" y="2210"/>
              <a:ext cx="3406" cy="1993"/>
              <a:chOff x="1082" y="2355"/>
              <a:chExt cx="3406" cy="1993"/>
            </a:xfrm>
          </p:grpSpPr>
          <p:sp>
            <p:nvSpPr>
              <p:cNvPr id="42009" name="Freeform 7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62 w 1323"/>
                  <a:gd name="T1" fmla="*/ 367 h 1322"/>
                  <a:gd name="T2" fmla="*/ 1498 w 1323"/>
                  <a:gd name="T3" fmla="*/ 1322 h 1322"/>
                  <a:gd name="T4" fmla="*/ 1498 w 1323"/>
                  <a:gd name="T5" fmla="*/ 974 h 1322"/>
                  <a:gd name="T6" fmla="*/ 0 w 1323"/>
                  <a:gd name="T7" fmla="*/ 0 h 1322"/>
                  <a:gd name="T8" fmla="*/ 62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3"/>
                  <a:gd name="T16" fmla="*/ 0 h 1322"/>
                  <a:gd name="T17" fmla="*/ 1323 w 1323"/>
                  <a:gd name="T18" fmla="*/ 1322 h 1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C5C1BB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0" name="Freeform 8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3"/>
                  <a:gd name="T16" fmla="*/ 0 h 1418"/>
                  <a:gd name="T17" fmla="*/ 2083 w 2083"/>
                  <a:gd name="T18" fmla="*/ 1418 h 14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rgbClr val="F2F3E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1" name="Freeform 9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06"/>
                  <a:gd name="T16" fmla="*/ 0 h 1639"/>
                  <a:gd name="T17" fmla="*/ 3406 w 3406"/>
                  <a:gd name="T18" fmla="*/ 1639 h 16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BDC595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997" name="Group 10"/>
            <p:cNvGrpSpPr>
              <a:grpSpLocks/>
            </p:cNvGrpSpPr>
            <p:nvPr/>
          </p:nvGrpSpPr>
          <p:grpSpPr bwMode="auto">
            <a:xfrm>
              <a:off x="1009" y="1723"/>
              <a:ext cx="3527" cy="1993"/>
              <a:chOff x="1082" y="2355"/>
              <a:chExt cx="3406" cy="1993"/>
            </a:xfrm>
          </p:grpSpPr>
          <p:sp>
            <p:nvSpPr>
              <p:cNvPr id="42006" name="Freeform 11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62 w 1323"/>
                  <a:gd name="T1" fmla="*/ 367 h 1322"/>
                  <a:gd name="T2" fmla="*/ 1498 w 1323"/>
                  <a:gd name="T3" fmla="*/ 1322 h 1322"/>
                  <a:gd name="T4" fmla="*/ 1498 w 1323"/>
                  <a:gd name="T5" fmla="*/ 974 h 1322"/>
                  <a:gd name="T6" fmla="*/ 0 w 1323"/>
                  <a:gd name="T7" fmla="*/ 0 h 1322"/>
                  <a:gd name="T8" fmla="*/ 62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3"/>
                  <a:gd name="T16" fmla="*/ 0 h 1322"/>
                  <a:gd name="T17" fmla="*/ 1323 w 1323"/>
                  <a:gd name="T18" fmla="*/ 1322 h 1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CCBD4C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7" name="Freeform 12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3"/>
                  <a:gd name="T16" fmla="*/ 0 h 1418"/>
                  <a:gd name="T17" fmla="*/ 2083 w 2083"/>
                  <a:gd name="T18" fmla="*/ 1418 h 14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rgbClr val="FDEF9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8" name="Freeform 13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06"/>
                  <a:gd name="T16" fmla="*/ 0 h 1639"/>
                  <a:gd name="T17" fmla="*/ 3406 w 3406"/>
                  <a:gd name="T18" fmla="*/ 1639 h 16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FDD54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998" name="Group 14"/>
            <p:cNvGrpSpPr>
              <a:grpSpLocks/>
            </p:cNvGrpSpPr>
            <p:nvPr/>
          </p:nvGrpSpPr>
          <p:grpSpPr bwMode="auto">
            <a:xfrm>
              <a:off x="935" y="1219"/>
              <a:ext cx="3653" cy="1993"/>
              <a:chOff x="1082" y="2355"/>
              <a:chExt cx="3406" cy="1993"/>
            </a:xfrm>
          </p:grpSpPr>
          <p:sp>
            <p:nvSpPr>
              <p:cNvPr id="42003" name="Freeform 15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62 w 1323"/>
                  <a:gd name="T1" fmla="*/ 367 h 1322"/>
                  <a:gd name="T2" fmla="*/ 1498 w 1323"/>
                  <a:gd name="T3" fmla="*/ 1322 h 1322"/>
                  <a:gd name="T4" fmla="*/ 1498 w 1323"/>
                  <a:gd name="T5" fmla="*/ 974 h 1322"/>
                  <a:gd name="T6" fmla="*/ 0 w 1323"/>
                  <a:gd name="T7" fmla="*/ 0 h 1322"/>
                  <a:gd name="T8" fmla="*/ 62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3"/>
                  <a:gd name="T16" fmla="*/ 0 h 1322"/>
                  <a:gd name="T17" fmla="*/ 1323 w 1323"/>
                  <a:gd name="T18" fmla="*/ 1322 h 1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49A95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4" name="Freeform 16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3"/>
                  <a:gd name="T16" fmla="*/ 0 h 1418"/>
                  <a:gd name="T17" fmla="*/ 2083 w 2083"/>
                  <a:gd name="T18" fmla="*/ 1418 h 14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rgbClr val="A2EC9E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5" name="Freeform 17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06"/>
                  <a:gd name="T16" fmla="*/ 0 h 1639"/>
                  <a:gd name="T17" fmla="*/ 3406 w 3406"/>
                  <a:gd name="T18" fmla="*/ 1639 h 16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38C85E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999" name="Group 18"/>
            <p:cNvGrpSpPr>
              <a:grpSpLocks/>
            </p:cNvGrpSpPr>
            <p:nvPr/>
          </p:nvGrpSpPr>
          <p:grpSpPr bwMode="auto">
            <a:xfrm>
              <a:off x="862" y="713"/>
              <a:ext cx="3780" cy="1993"/>
              <a:chOff x="1082" y="2355"/>
              <a:chExt cx="3406" cy="1993"/>
            </a:xfrm>
          </p:grpSpPr>
          <p:sp>
            <p:nvSpPr>
              <p:cNvPr id="42000" name="Freeform 19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62 w 1323"/>
                  <a:gd name="T1" fmla="*/ 367 h 1322"/>
                  <a:gd name="T2" fmla="*/ 1498 w 1323"/>
                  <a:gd name="T3" fmla="*/ 1322 h 1322"/>
                  <a:gd name="T4" fmla="*/ 1498 w 1323"/>
                  <a:gd name="T5" fmla="*/ 974 h 1322"/>
                  <a:gd name="T6" fmla="*/ 0 w 1323"/>
                  <a:gd name="T7" fmla="*/ 0 h 1322"/>
                  <a:gd name="T8" fmla="*/ 62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3"/>
                  <a:gd name="T16" fmla="*/ 0 h 1322"/>
                  <a:gd name="T17" fmla="*/ 1323 w 1323"/>
                  <a:gd name="T18" fmla="*/ 1322 h 1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30658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1" name="Freeform 20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3"/>
                  <a:gd name="T16" fmla="*/ 0 h 1418"/>
                  <a:gd name="T17" fmla="*/ 2083 w 2083"/>
                  <a:gd name="T18" fmla="*/ 1418 h 14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rgbClr val="8BD3ED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2" name="Freeform 21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06"/>
                  <a:gd name="T16" fmla="*/ 0 h 1639"/>
                  <a:gd name="T17" fmla="*/ 3406 w 3406"/>
                  <a:gd name="T18" fmla="*/ 1639 h 16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09ED0"/>
                  </a:gs>
                  <a:gs pos="100000">
                    <a:srgbClr val="66B7D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989" name="AutoShape 22"/>
          <p:cNvSpPr>
            <a:spLocks/>
          </p:cNvSpPr>
          <p:nvPr/>
        </p:nvSpPr>
        <p:spPr bwMode="auto">
          <a:xfrm>
            <a:off x="4986338" y="3376613"/>
            <a:ext cx="3146425" cy="428625"/>
          </a:xfrm>
          <a:prstGeom prst="callout2">
            <a:avLst>
              <a:gd name="adj1" fmla="val 26667"/>
              <a:gd name="adj2" fmla="val -2421"/>
              <a:gd name="adj3" fmla="val 26667"/>
              <a:gd name="adj4" fmla="val -10190"/>
              <a:gd name="adj5" fmla="val 135185"/>
              <a:gd name="adj6" fmla="val -18468"/>
            </a:avLst>
          </a:prstGeom>
          <a:noFill/>
          <a:ln w="9525">
            <a:solidFill>
              <a:schemeClr val="tx1"/>
            </a:solidFill>
            <a:miter lim="800000"/>
            <a:headEnd type="diamond" w="med" len="med"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1400" b="1"/>
              <a:t>贴近现实（包含社会热点问题</a:t>
            </a:r>
            <a:r>
              <a:rPr lang="en-US" altLang="zh-CN" sz="1400" b="1"/>
              <a:t>—</a:t>
            </a:r>
            <a:r>
              <a:rPr lang="zh-CN" altLang="en-US" sz="1400" b="1"/>
              <a:t>雾霾，工厂废气污染，乱砍滥伐等）</a:t>
            </a:r>
          </a:p>
        </p:txBody>
      </p:sp>
      <p:sp>
        <p:nvSpPr>
          <p:cNvPr id="41990" name="AutoShape 23"/>
          <p:cNvSpPr>
            <a:spLocks/>
          </p:cNvSpPr>
          <p:nvPr/>
        </p:nvSpPr>
        <p:spPr bwMode="auto">
          <a:xfrm>
            <a:off x="4967288" y="3943350"/>
            <a:ext cx="3257550" cy="427038"/>
          </a:xfrm>
          <a:prstGeom prst="callout2">
            <a:avLst>
              <a:gd name="adj1" fmla="val 26764"/>
              <a:gd name="adj2" fmla="val -2338"/>
              <a:gd name="adj3" fmla="val 26764"/>
              <a:gd name="adj4" fmla="val -11060"/>
              <a:gd name="adj5" fmla="val 110037"/>
              <a:gd name="adj6" fmla="val -20125"/>
            </a:avLst>
          </a:prstGeom>
          <a:noFill/>
          <a:ln w="9525">
            <a:solidFill>
              <a:schemeClr val="tx1"/>
            </a:solidFill>
            <a:miter lim="800000"/>
            <a:headEnd type="diamond" w="med" len="med"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1400" b="1"/>
              <a:t>以一个坐在窗边的旁观者的角度展现环境变化（旁观者清）</a:t>
            </a:r>
          </a:p>
        </p:txBody>
      </p:sp>
      <p:sp>
        <p:nvSpPr>
          <p:cNvPr id="41991" name="AutoShape 24"/>
          <p:cNvSpPr>
            <a:spLocks/>
          </p:cNvSpPr>
          <p:nvPr/>
        </p:nvSpPr>
        <p:spPr bwMode="auto">
          <a:xfrm>
            <a:off x="4943475" y="5057775"/>
            <a:ext cx="3065463" cy="439738"/>
          </a:xfrm>
          <a:prstGeom prst="callout2">
            <a:avLst>
              <a:gd name="adj1" fmla="val 25991"/>
              <a:gd name="adj2" fmla="val -2486"/>
              <a:gd name="adj3" fmla="val 25991"/>
              <a:gd name="adj4" fmla="val -13412"/>
              <a:gd name="adj5" fmla="val 41157"/>
              <a:gd name="adj6" fmla="val -24806"/>
            </a:avLst>
          </a:prstGeom>
          <a:noFill/>
          <a:ln w="9525">
            <a:solidFill>
              <a:schemeClr val="tx1"/>
            </a:solidFill>
            <a:miter lim="800000"/>
            <a:headEnd type="diamond" w="med" len="med"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1400" b="1"/>
              <a:t>人物行走、背景变化以及背景音乐变化体现时间流逝（形象生动）</a:t>
            </a:r>
          </a:p>
        </p:txBody>
      </p:sp>
      <p:sp>
        <p:nvSpPr>
          <p:cNvPr id="41992" name="AutoShape 25"/>
          <p:cNvSpPr>
            <a:spLocks/>
          </p:cNvSpPr>
          <p:nvPr/>
        </p:nvSpPr>
        <p:spPr bwMode="auto">
          <a:xfrm>
            <a:off x="4953000" y="4500563"/>
            <a:ext cx="3065463" cy="379412"/>
          </a:xfrm>
          <a:prstGeom prst="callout2">
            <a:avLst>
              <a:gd name="adj1" fmla="val 30125"/>
              <a:gd name="adj2" fmla="val -2486"/>
              <a:gd name="adj3" fmla="val 30125"/>
              <a:gd name="adj4" fmla="val -11185"/>
              <a:gd name="adj5" fmla="val 65273"/>
              <a:gd name="adj6" fmla="val -20199"/>
            </a:avLst>
          </a:prstGeom>
          <a:noFill/>
          <a:ln w="9525">
            <a:solidFill>
              <a:schemeClr val="tx1"/>
            </a:solidFill>
            <a:miter lim="800000"/>
            <a:headEnd type="diamond" w="med" len="med"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1400" b="1"/>
              <a:t>作品涵盖动画、音效、背景音乐等内容（有声有色）</a:t>
            </a:r>
          </a:p>
        </p:txBody>
      </p:sp>
      <p:sp>
        <p:nvSpPr>
          <p:cNvPr id="41993" name="AutoShape 26"/>
          <p:cNvSpPr>
            <a:spLocks noChangeArrowheads="1"/>
          </p:cNvSpPr>
          <p:nvPr/>
        </p:nvSpPr>
        <p:spPr bwMode="invGray">
          <a:xfrm rot="-544120">
            <a:off x="1060450" y="3600450"/>
            <a:ext cx="393700" cy="1920875"/>
          </a:xfrm>
          <a:prstGeom prst="upArrow">
            <a:avLst>
              <a:gd name="adj1" fmla="val 32231"/>
              <a:gd name="adj2" fmla="val 93357"/>
            </a:avLst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4" name="Rectangle 29"/>
          <p:cNvSpPr>
            <a:spLocks noChangeArrowheads="1"/>
          </p:cNvSpPr>
          <p:nvPr/>
        </p:nvSpPr>
        <p:spPr bwMode="auto">
          <a:xfrm>
            <a:off x="5029200" y="1600200"/>
            <a:ext cx="3768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zh-CN" altLang="en-US" sz="2000" b="1">
                <a:solidFill>
                  <a:schemeClr val="tx2"/>
                </a:solidFill>
              </a:rPr>
              <a:t>历时</a:t>
            </a:r>
            <a:r>
              <a:rPr lang="en-US" altLang="zh-CN" sz="2000" b="1">
                <a:solidFill>
                  <a:schemeClr val="tx2"/>
                </a:solidFill>
              </a:rPr>
              <a:t>3</a:t>
            </a:r>
            <a:r>
              <a:rPr lang="zh-CN" altLang="en-US" sz="2000" b="1">
                <a:solidFill>
                  <a:schemeClr val="tx2"/>
                </a:solidFill>
              </a:rPr>
              <a:t>个月，冥思苦想，</a:t>
            </a:r>
            <a:r>
              <a:rPr lang="en-US" altLang="zh-CN" sz="2000" b="1">
                <a:solidFill>
                  <a:schemeClr val="tx2"/>
                </a:solidFill>
              </a:rPr>
              <a:t>100%</a:t>
            </a:r>
            <a:r>
              <a:rPr lang="zh-CN" altLang="en-US" sz="2000" b="1">
                <a:solidFill>
                  <a:schemeClr val="tx2"/>
                </a:solidFill>
              </a:rPr>
              <a:t>原创。</a:t>
            </a:r>
          </a:p>
        </p:txBody>
      </p:sp>
      <p:sp>
        <p:nvSpPr>
          <p:cNvPr id="41995" name="文本框 1"/>
          <p:cNvSpPr txBox="1">
            <a:spLocks noChangeArrowheads="1"/>
          </p:cNvSpPr>
          <p:nvPr/>
        </p:nvSpPr>
        <p:spPr bwMode="auto">
          <a:xfrm>
            <a:off x="2133600" y="1981200"/>
            <a:ext cx="1406525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9600" b="1">
                <a:solidFill>
                  <a:srgbClr val="FFFF00"/>
                </a:solidFill>
              </a:rPr>
              <a:t>创</a:t>
            </a:r>
          </a:p>
        </p:txBody>
      </p:sp>
    </p:spTree>
  </p:cSld>
  <p:clrMapOvr>
    <a:masterClrMapping/>
  </p:clrMapOvr>
  <p:transition spd="slow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ChangeArrowheads="1"/>
          </p:cNvSpPr>
          <p:nvPr/>
        </p:nvSpPr>
        <p:spPr bwMode="auto">
          <a:xfrm>
            <a:off x="2200275" y="722313"/>
            <a:ext cx="46482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 sz="2800">
              <a:ea typeface="黑体" pitchFamily="49" charset="-122"/>
            </a:endParaRPr>
          </a:p>
        </p:txBody>
      </p:sp>
      <p:grpSp>
        <p:nvGrpSpPr>
          <p:cNvPr id="43010" name="Group 3"/>
          <p:cNvGrpSpPr>
            <a:grpSpLocks/>
          </p:cNvGrpSpPr>
          <p:nvPr/>
        </p:nvGrpSpPr>
        <p:grpSpPr bwMode="auto">
          <a:xfrm>
            <a:off x="-82550" y="1371600"/>
            <a:ext cx="9226550" cy="4178300"/>
            <a:chOff x="-73" y="1145"/>
            <a:chExt cx="5812" cy="2632"/>
          </a:xfrm>
        </p:grpSpPr>
        <p:sp>
          <p:nvSpPr>
            <p:cNvPr id="43015" name="AutoShape 4"/>
            <p:cNvSpPr>
              <a:spLocks noChangeArrowheads="1"/>
            </p:cNvSpPr>
            <p:nvPr/>
          </p:nvSpPr>
          <p:spPr bwMode="gray">
            <a:xfrm rot="-3626814">
              <a:off x="2875" y="159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2">
                <a:alpha val="89803"/>
              </a:schemeClr>
            </a:solidFill>
            <a:ln w="0" algn="ctr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016" name="AutoShape 5"/>
            <p:cNvSpPr>
              <a:spLocks noChangeArrowheads="1"/>
            </p:cNvSpPr>
            <p:nvPr/>
          </p:nvSpPr>
          <p:spPr bwMode="gray">
            <a:xfrm rot="3465783">
              <a:off x="2907" y="292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2">
                <a:alpha val="89803"/>
              </a:schemeClr>
            </a:solidFill>
            <a:ln w="0" algn="ctr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en-US"/>
            </a:p>
          </p:txBody>
        </p:sp>
        <p:sp>
          <p:nvSpPr>
            <p:cNvPr id="43017" name="AutoShape 6"/>
            <p:cNvSpPr>
              <a:spLocks noChangeArrowheads="1"/>
            </p:cNvSpPr>
            <p:nvPr/>
          </p:nvSpPr>
          <p:spPr bwMode="gray">
            <a:xfrm rot="-7230978">
              <a:off x="2139" y="161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2">
                <a:alpha val="89803"/>
              </a:schemeClr>
            </a:solidFill>
            <a:ln w="0" algn="ctr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018" name="AutoShape 7"/>
            <p:cNvSpPr>
              <a:spLocks noChangeArrowheads="1"/>
            </p:cNvSpPr>
            <p:nvPr/>
          </p:nvSpPr>
          <p:spPr bwMode="gray">
            <a:xfrm rot="7535209">
              <a:off x="2115" y="2907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2">
                <a:alpha val="89803"/>
              </a:schemeClr>
            </a:solidFill>
            <a:ln w="0" algn="ctr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en-US"/>
            </a:p>
          </p:txBody>
        </p:sp>
        <p:sp>
          <p:nvSpPr>
            <p:cNvPr id="43019" name="AutoShape 8"/>
            <p:cNvSpPr>
              <a:spLocks noChangeArrowheads="1"/>
            </p:cNvSpPr>
            <p:nvPr/>
          </p:nvSpPr>
          <p:spPr bwMode="gray">
            <a:xfrm>
              <a:off x="3272" y="227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chemeClr val="accent2">
                <a:alpha val="89803"/>
              </a:schemeClr>
            </a:solidFill>
            <a:ln w="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0" name="AutoShape 9"/>
            <p:cNvSpPr>
              <a:spLocks noChangeArrowheads="1"/>
            </p:cNvSpPr>
            <p:nvPr/>
          </p:nvSpPr>
          <p:spPr bwMode="gray">
            <a:xfrm rot="10800000">
              <a:off x="1754" y="2271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chemeClr val="accent2">
                <a:alpha val="89803"/>
              </a:schemeClr>
            </a:solidFill>
            <a:ln w="0" algn="ctr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43021" name="Oval 10"/>
            <p:cNvSpPr>
              <a:spLocks noChangeArrowheads="1"/>
            </p:cNvSpPr>
            <p:nvPr/>
          </p:nvSpPr>
          <p:spPr bwMode="auto">
            <a:xfrm>
              <a:off x="1578" y="2184"/>
              <a:ext cx="2357" cy="327"/>
            </a:xfrm>
            <a:prstGeom prst="ellipse">
              <a:avLst/>
            </a:prstGeom>
            <a:noFill/>
            <a:ln w="38100" algn="ctr">
              <a:solidFill>
                <a:schemeClr val="tx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022" name="Text Box 11"/>
            <p:cNvSpPr txBox="1">
              <a:spLocks noChangeArrowheads="1"/>
            </p:cNvSpPr>
            <p:nvPr/>
          </p:nvSpPr>
          <p:spPr bwMode="auto">
            <a:xfrm>
              <a:off x="3498" y="1145"/>
              <a:ext cx="1808" cy="5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/>
                <a:t>    基础动画内容丰富，基本全</a:t>
              </a:r>
            </a:p>
            <a:p>
              <a:pPr eaLnBrk="0" hangingPunct="0"/>
              <a:r>
                <a:rPr lang="zh-CN" altLang="en-US" sz="1600" b="1"/>
                <a:t>    为手工绘制，涵盖数十个图</a:t>
              </a:r>
            </a:p>
            <a:p>
              <a:pPr eaLnBrk="0" hangingPunct="0"/>
              <a:r>
                <a:rPr lang="zh-CN" altLang="en-US" sz="1600" b="1"/>
                <a:t>    层，经过数十次修改</a:t>
              </a:r>
            </a:p>
          </p:txBody>
        </p:sp>
        <p:sp>
          <p:nvSpPr>
            <p:cNvPr id="43023" name="Text Box 12"/>
            <p:cNvSpPr txBox="1">
              <a:spLocks noChangeArrowheads="1"/>
            </p:cNvSpPr>
            <p:nvPr/>
          </p:nvSpPr>
          <p:spPr bwMode="auto">
            <a:xfrm>
              <a:off x="110" y="1145"/>
              <a:ext cx="1928" cy="5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zh-CN" altLang="en-US" sz="1600" b="1"/>
                <a:t>背景音乐、音效等内容利用软件</a:t>
              </a:r>
            </a:p>
            <a:p>
              <a:pPr algn="r" eaLnBrk="0" hangingPunct="0"/>
              <a:r>
                <a:rPr lang="zh-CN" altLang="en-US" sz="1600" b="1"/>
                <a:t>精心制作，声音经过精挑细选，</a:t>
              </a:r>
            </a:p>
            <a:p>
              <a:pPr algn="r" eaLnBrk="0" hangingPunct="0"/>
              <a:r>
                <a:rPr lang="zh-CN" altLang="en-US" sz="1600" b="1"/>
                <a:t>反复修改                                    </a:t>
              </a:r>
            </a:p>
          </p:txBody>
        </p:sp>
        <p:sp>
          <p:nvSpPr>
            <p:cNvPr id="43024" name="Text Box 13"/>
            <p:cNvSpPr txBox="1">
              <a:spLocks noChangeArrowheads="1"/>
            </p:cNvSpPr>
            <p:nvPr/>
          </p:nvSpPr>
          <p:spPr bwMode="auto">
            <a:xfrm>
              <a:off x="4074" y="2249"/>
              <a:ext cx="1665" cy="9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/>
                <a:t>利用软件多个，主要有</a:t>
              </a:r>
            </a:p>
            <a:p>
              <a:pPr eaLnBrk="0" hangingPunct="0"/>
              <a:r>
                <a:rPr lang="en-US" altLang="zh-CN" b="1"/>
                <a:t>Adobe Flash Profess</a:t>
              </a:r>
            </a:p>
            <a:p>
              <a:pPr eaLnBrk="0" hangingPunct="0"/>
              <a:r>
                <a:rPr lang="en-US" altLang="zh-CN" b="1"/>
                <a:t>-ional CS6</a:t>
              </a:r>
              <a:r>
                <a:rPr lang="zh-CN" altLang="en-US" b="1"/>
                <a:t>、</a:t>
              </a:r>
              <a:r>
                <a:rPr lang="en-US" altLang="zh-CN" b="1"/>
                <a:t>photo </a:t>
              </a:r>
            </a:p>
            <a:p>
              <a:pPr eaLnBrk="0" hangingPunct="0"/>
              <a:r>
                <a:rPr lang="en-US" altLang="zh-CN" b="1"/>
                <a:t>Shop Cs 5.1</a:t>
              </a:r>
              <a:r>
                <a:rPr lang="zh-CN" altLang="en-US" b="1"/>
                <a:t>、音频编辑</a:t>
              </a:r>
            </a:p>
            <a:p>
              <a:pPr eaLnBrk="0" hangingPunct="0"/>
              <a:r>
                <a:rPr lang="zh-CN" altLang="en-US" b="1"/>
                <a:t>器，视频编辑器等</a:t>
              </a:r>
            </a:p>
          </p:txBody>
        </p:sp>
        <p:sp>
          <p:nvSpPr>
            <p:cNvPr id="43025" name="Text Box 14"/>
            <p:cNvSpPr txBox="1">
              <a:spLocks noChangeArrowheads="1"/>
            </p:cNvSpPr>
            <p:nvPr/>
          </p:nvSpPr>
          <p:spPr bwMode="auto">
            <a:xfrm>
              <a:off x="3498" y="3257"/>
              <a:ext cx="2180" cy="5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/>
                <a:t>动画创作过程中利用了许多计算机基</a:t>
              </a:r>
            </a:p>
            <a:p>
              <a:pPr eaLnBrk="0" hangingPunct="0"/>
              <a:r>
                <a:rPr lang="zh-CN" altLang="en-US" sz="1600" b="1"/>
                <a:t>础知识，比如信息的检索、网络资源</a:t>
              </a:r>
            </a:p>
            <a:p>
              <a:pPr eaLnBrk="0" hangingPunct="0"/>
              <a:r>
                <a:rPr lang="zh-CN" altLang="en-US" sz="1600" b="1"/>
                <a:t>的利用，主要软件的基本使用方法等</a:t>
              </a:r>
            </a:p>
          </p:txBody>
        </p:sp>
        <p:sp>
          <p:nvSpPr>
            <p:cNvPr id="43026" name="Text Box 15"/>
            <p:cNvSpPr txBox="1">
              <a:spLocks noChangeArrowheads="1"/>
            </p:cNvSpPr>
            <p:nvPr/>
          </p:nvSpPr>
          <p:spPr bwMode="auto">
            <a:xfrm>
              <a:off x="-73" y="2249"/>
              <a:ext cx="1535" cy="5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zh-CN" altLang="en-US" sz="1600" b="1"/>
                <a:t>字幕及其背景经过反复比</a:t>
              </a:r>
            </a:p>
            <a:p>
              <a:pPr algn="r" eaLnBrk="0" hangingPunct="0"/>
              <a:r>
                <a:rPr lang="zh-CN" altLang="en-US" sz="1600" b="1"/>
                <a:t>对，最终选择出符合动画</a:t>
              </a:r>
            </a:p>
            <a:p>
              <a:pPr algn="r" eaLnBrk="0" hangingPunct="0"/>
              <a:r>
                <a:rPr lang="zh-CN" altLang="en-US" sz="1600" b="1"/>
                <a:t>情景的字幕背景              </a:t>
              </a:r>
            </a:p>
          </p:txBody>
        </p:sp>
        <p:sp>
          <p:nvSpPr>
            <p:cNvPr id="43027" name="Text Box 16"/>
            <p:cNvSpPr txBox="1">
              <a:spLocks noChangeArrowheads="1"/>
            </p:cNvSpPr>
            <p:nvPr/>
          </p:nvSpPr>
          <p:spPr bwMode="auto">
            <a:xfrm>
              <a:off x="1874" y="3218"/>
              <a:ext cx="116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endParaRPr lang="zh-CN" altLang="en-US" sz="1600" b="1"/>
            </a:p>
          </p:txBody>
        </p:sp>
        <p:sp>
          <p:nvSpPr>
            <p:cNvPr id="34833" name="Oval 17"/>
            <p:cNvSpPr>
              <a:spLocks noChangeArrowheads="1"/>
            </p:cNvSpPr>
            <p:nvPr/>
          </p:nvSpPr>
          <p:spPr bwMode="gray">
            <a:xfrm>
              <a:off x="1488" y="2288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834" name="Oval 18"/>
            <p:cNvSpPr>
              <a:spLocks noChangeArrowheads="1"/>
            </p:cNvSpPr>
            <p:nvPr/>
          </p:nvSpPr>
          <p:spPr bwMode="gray">
            <a:xfrm>
              <a:off x="2064" y="1248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835" name="Oval 19"/>
            <p:cNvSpPr>
              <a:spLocks noChangeArrowheads="1"/>
            </p:cNvSpPr>
            <p:nvPr/>
          </p:nvSpPr>
          <p:spPr bwMode="gray">
            <a:xfrm>
              <a:off x="3264" y="1248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836" name="Oval 20"/>
            <p:cNvSpPr>
              <a:spLocks noChangeArrowheads="1"/>
            </p:cNvSpPr>
            <p:nvPr/>
          </p:nvSpPr>
          <p:spPr bwMode="gray">
            <a:xfrm>
              <a:off x="2016" y="3264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837" name="Oval 21"/>
            <p:cNvSpPr>
              <a:spLocks noChangeArrowheads="1"/>
            </p:cNvSpPr>
            <p:nvPr/>
          </p:nvSpPr>
          <p:spPr bwMode="gray">
            <a:xfrm>
              <a:off x="3264" y="3264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838" name="Oval 22"/>
            <p:cNvSpPr>
              <a:spLocks noChangeArrowheads="1"/>
            </p:cNvSpPr>
            <p:nvPr/>
          </p:nvSpPr>
          <p:spPr bwMode="gray">
            <a:xfrm>
              <a:off x="3840" y="228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839" name="Oval 23"/>
            <p:cNvSpPr>
              <a:spLocks noChangeArrowheads="1"/>
            </p:cNvSpPr>
            <p:nvPr/>
          </p:nvSpPr>
          <p:spPr bwMode="gray">
            <a:xfrm>
              <a:off x="2373" y="2197"/>
              <a:ext cx="116" cy="30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840" name="Oval 24"/>
            <p:cNvSpPr>
              <a:spLocks noChangeArrowheads="1"/>
            </p:cNvSpPr>
            <p:nvPr/>
          </p:nvSpPr>
          <p:spPr bwMode="gray">
            <a:xfrm>
              <a:off x="2376" y="2196"/>
              <a:ext cx="116" cy="30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841" name="Oval 25"/>
            <p:cNvSpPr>
              <a:spLocks noChangeArrowheads="1"/>
            </p:cNvSpPr>
            <p:nvPr/>
          </p:nvSpPr>
          <p:spPr bwMode="gray">
            <a:xfrm>
              <a:off x="2303" y="2196"/>
              <a:ext cx="933" cy="30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842" name="Oval 26"/>
            <p:cNvSpPr>
              <a:spLocks noChangeArrowheads="1"/>
            </p:cNvSpPr>
            <p:nvPr/>
          </p:nvSpPr>
          <p:spPr bwMode="gray">
            <a:xfrm>
              <a:off x="2301" y="2198"/>
              <a:ext cx="933" cy="30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38" name="Oval 27"/>
            <p:cNvSpPr>
              <a:spLocks noChangeArrowheads="1"/>
            </p:cNvSpPr>
            <p:nvPr/>
          </p:nvSpPr>
          <p:spPr bwMode="gray">
            <a:xfrm>
              <a:off x="2350" y="2198"/>
              <a:ext cx="840" cy="303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3039" name="Group 28"/>
            <p:cNvGrpSpPr>
              <a:grpSpLocks/>
            </p:cNvGrpSpPr>
            <p:nvPr/>
          </p:nvGrpSpPr>
          <p:grpSpPr bwMode="auto">
            <a:xfrm>
              <a:off x="2363" y="1945"/>
              <a:ext cx="813" cy="805"/>
              <a:chOff x="4166" y="1706"/>
              <a:chExt cx="1252" cy="1252"/>
            </a:xfrm>
          </p:grpSpPr>
          <p:sp>
            <p:nvSpPr>
              <p:cNvPr id="43041" name="Oval 2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3042" name="Oval 3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3043" name="Oval 3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3044" name="Oval 3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040" name="Text Box 33"/>
            <p:cNvSpPr txBox="1">
              <a:spLocks noChangeArrowheads="1"/>
            </p:cNvSpPr>
            <p:nvPr/>
          </p:nvSpPr>
          <p:spPr bwMode="gray">
            <a:xfrm>
              <a:off x="2714" y="2231"/>
              <a:ext cx="11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43011" name="Text Box 34"/>
          <p:cNvSpPr txBox="1">
            <a:spLocks noChangeArrowheads="1"/>
          </p:cNvSpPr>
          <p:nvPr/>
        </p:nvSpPr>
        <p:spPr bwMode="auto">
          <a:xfrm>
            <a:off x="4343400" y="3505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3012" name="Text Box 35"/>
          <p:cNvSpPr txBox="1">
            <a:spLocks noChangeArrowheads="1"/>
          </p:cNvSpPr>
          <p:nvPr/>
        </p:nvSpPr>
        <p:spPr bwMode="auto">
          <a:xfrm>
            <a:off x="3886200" y="2590800"/>
            <a:ext cx="10985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7200">
                <a:solidFill>
                  <a:schemeClr val="hlink"/>
                </a:solidFill>
              </a:rPr>
              <a:t>量</a:t>
            </a:r>
          </a:p>
        </p:txBody>
      </p:sp>
      <p:sp>
        <p:nvSpPr>
          <p:cNvPr id="43013" name="Text Box 36"/>
          <p:cNvSpPr txBox="1">
            <a:spLocks noChangeArrowheads="1"/>
          </p:cNvSpPr>
          <p:nvPr/>
        </p:nvSpPr>
        <p:spPr bwMode="auto">
          <a:xfrm>
            <a:off x="1371600" y="5486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3014" name="Text Box 37"/>
          <p:cNvSpPr txBox="1">
            <a:spLocks noChangeArrowheads="1"/>
          </p:cNvSpPr>
          <p:nvPr/>
        </p:nvSpPr>
        <p:spPr bwMode="auto">
          <a:xfrm>
            <a:off x="228600" y="4724400"/>
            <a:ext cx="2641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/>
              <a:t>作品在指导老师的细心指导</a:t>
            </a:r>
          </a:p>
          <a:p>
            <a:r>
              <a:rPr lang="zh-CN" altLang="en-US" sz="1600" b="1"/>
              <a:t>下，经过数十次修改，每次</a:t>
            </a:r>
          </a:p>
          <a:p>
            <a:r>
              <a:rPr lang="zh-CN" altLang="en-US" sz="1600" b="1"/>
              <a:t>都能有所改善，质量较高</a:t>
            </a:r>
          </a:p>
        </p:txBody>
      </p:sp>
    </p:spTree>
  </p:cSld>
  <p:clrMapOvr>
    <a:masterClrMapping/>
  </p:clrMapOvr>
  <p:transition spd="med" advClick="0" advTm="2000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7"/>
          <p:cNvGrpSpPr>
            <a:grpSpLocks/>
          </p:cNvGrpSpPr>
          <p:nvPr/>
        </p:nvGrpSpPr>
        <p:grpSpPr bwMode="auto">
          <a:xfrm>
            <a:off x="1752600" y="1143000"/>
            <a:ext cx="5334000" cy="2819400"/>
            <a:chOff x="1443" y="1680"/>
            <a:chExt cx="2706" cy="1854"/>
          </a:xfrm>
        </p:grpSpPr>
        <p:sp>
          <p:nvSpPr>
            <p:cNvPr id="40968" name="Freeform 8"/>
            <p:cNvSpPr/>
            <p:nvPr/>
          </p:nvSpPr>
          <p:spPr bwMode="gray">
            <a:xfrm>
              <a:off x="1851" y="2634"/>
              <a:ext cx="2298" cy="900"/>
            </a:xfrm>
            <a:custGeom>
              <a:avLst/>
              <a:gdLst>
                <a:gd name="T0" fmla="*/ 531 w 2298"/>
                <a:gd name="T1" fmla="*/ 361 h 900"/>
                <a:gd name="T2" fmla="*/ 999 w 2298"/>
                <a:gd name="T3" fmla="*/ 406 h 900"/>
                <a:gd name="T4" fmla="*/ 1547 w 2298"/>
                <a:gd name="T5" fmla="*/ 188 h 900"/>
                <a:gd name="T6" fmla="*/ 1325 w 2298"/>
                <a:gd name="T7" fmla="*/ 131 h 900"/>
                <a:gd name="T8" fmla="*/ 2005 w 2298"/>
                <a:gd name="T9" fmla="*/ 0 h 900"/>
                <a:gd name="T10" fmla="*/ 2298 w 2298"/>
                <a:gd name="T11" fmla="*/ 425 h 900"/>
                <a:gd name="T12" fmla="*/ 2054 w 2298"/>
                <a:gd name="T13" fmla="*/ 340 h 900"/>
                <a:gd name="T14" fmla="*/ 1120 w 2298"/>
                <a:gd name="T15" fmla="*/ 816 h 900"/>
                <a:gd name="T16" fmla="*/ 0 w 2298"/>
                <a:gd name="T17" fmla="*/ 608 h 900"/>
                <a:gd name="T18" fmla="*/ 401 w 2298"/>
                <a:gd name="T19" fmla="*/ 633 h 900"/>
                <a:gd name="T20" fmla="*/ 531 w 2298"/>
                <a:gd name="T21" fmla="*/ 361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98" h="900">
                  <a:moveTo>
                    <a:pt x="531" y="361"/>
                  </a:moveTo>
                  <a:cubicBezTo>
                    <a:pt x="623" y="386"/>
                    <a:pt x="670" y="427"/>
                    <a:pt x="999" y="406"/>
                  </a:cubicBezTo>
                  <a:cubicBezTo>
                    <a:pt x="1329" y="385"/>
                    <a:pt x="1493" y="233"/>
                    <a:pt x="1547" y="188"/>
                  </a:cubicBezTo>
                  <a:lnTo>
                    <a:pt x="1325" y="131"/>
                  </a:lnTo>
                  <a:lnTo>
                    <a:pt x="2005" y="0"/>
                  </a:lnTo>
                  <a:lnTo>
                    <a:pt x="2298" y="425"/>
                  </a:lnTo>
                  <a:lnTo>
                    <a:pt x="2054" y="340"/>
                  </a:lnTo>
                  <a:cubicBezTo>
                    <a:pt x="1934" y="456"/>
                    <a:pt x="1774" y="732"/>
                    <a:pt x="1120" y="816"/>
                  </a:cubicBezTo>
                  <a:cubicBezTo>
                    <a:pt x="466" y="900"/>
                    <a:pt x="119" y="633"/>
                    <a:pt x="0" y="608"/>
                  </a:cubicBezTo>
                  <a:lnTo>
                    <a:pt x="401" y="633"/>
                  </a:lnTo>
                  <a:lnTo>
                    <a:pt x="531" y="36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69" name="Freeform 9"/>
            <p:cNvSpPr/>
            <p:nvPr/>
          </p:nvSpPr>
          <p:spPr bwMode="gray">
            <a:xfrm>
              <a:off x="2281" y="1680"/>
              <a:ext cx="1863" cy="1144"/>
            </a:xfrm>
            <a:custGeom>
              <a:avLst/>
              <a:gdLst>
                <a:gd name="T0" fmla="*/ 474 w 1863"/>
                <a:gd name="T1" fmla="*/ 211 h 1144"/>
                <a:gd name="T2" fmla="*/ 463 w 1863"/>
                <a:gd name="T3" fmla="*/ 0 h 1144"/>
                <a:gd name="T4" fmla="*/ 0 w 1863"/>
                <a:gd name="T5" fmla="*/ 404 h 1144"/>
                <a:gd name="T6" fmla="*/ 498 w 1863"/>
                <a:gd name="T7" fmla="*/ 815 h 1144"/>
                <a:gd name="T8" fmla="*/ 490 w 1863"/>
                <a:gd name="T9" fmla="*/ 580 h 1144"/>
                <a:gd name="T10" fmla="*/ 1020 w 1863"/>
                <a:gd name="T11" fmla="*/ 663 h 1144"/>
                <a:gd name="T12" fmla="*/ 1200 w 1863"/>
                <a:gd name="T13" fmla="*/ 982 h 1144"/>
                <a:gd name="T14" fmla="*/ 1608 w 1863"/>
                <a:gd name="T15" fmla="*/ 911 h 1144"/>
                <a:gd name="T16" fmla="*/ 1762 w 1863"/>
                <a:gd name="T17" fmla="*/ 1144 h 1144"/>
                <a:gd name="T18" fmla="*/ 1739 w 1863"/>
                <a:gd name="T19" fmla="*/ 701 h 1144"/>
                <a:gd name="T20" fmla="*/ 1196 w 1863"/>
                <a:gd name="T21" fmla="*/ 296 h 1144"/>
                <a:gd name="T22" fmla="*/ 474 w 1863"/>
                <a:gd name="T23" fmla="*/ 211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3" h="1144">
                  <a:moveTo>
                    <a:pt x="474" y="211"/>
                  </a:moveTo>
                  <a:lnTo>
                    <a:pt x="463" y="0"/>
                  </a:lnTo>
                  <a:lnTo>
                    <a:pt x="0" y="404"/>
                  </a:lnTo>
                  <a:lnTo>
                    <a:pt x="498" y="815"/>
                  </a:lnTo>
                  <a:lnTo>
                    <a:pt x="490" y="580"/>
                  </a:lnTo>
                  <a:cubicBezTo>
                    <a:pt x="577" y="555"/>
                    <a:pt x="902" y="596"/>
                    <a:pt x="1020" y="663"/>
                  </a:cubicBezTo>
                  <a:cubicBezTo>
                    <a:pt x="1239" y="776"/>
                    <a:pt x="1189" y="964"/>
                    <a:pt x="1200" y="982"/>
                  </a:cubicBezTo>
                  <a:lnTo>
                    <a:pt x="1608" y="911"/>
                  </a:lnTo>
                  <a:lnTo>
                    <a:pt x="1762" y="1144"/>
                  </a:lnTo>
                  <a:cubicBezTo>
                    <a:pt x="1783" y="1109"/>
                    <a:pt x="1863" y="914"/>
                    <a:pt x="1739" y="701"/>
                  </a:cubicBezTo>
                  <a:cubicBezTo>
                    <a:pt x="1615" y="488"/>
                    <a:pt x="1492" y="406"/>
                    <a:pt x="1196" y="296"/>
                  </a:cubicBezTo>
                  <a:cubicBezTo>
                    <a:pt x="900" y="186"/>
                    <a:pt x="474" y="211"/>
                    <a:pt x="474" y="21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70" name="Freeform 10"/>
            <p:cNvSpPr/>
            <p:nvPr/>
          </p:nvSpPr>
          <p:spPr bwMode="gray">
            <a:xfrm>
              <a:off x="1443" y="1934"/>
              <a:ext cx="1018" cy="1289"/>
            </a:xfrm>
            <a:custGeom>
              <a:avLst/>
              <a:gdLst>
                <a:gd name="T0" fmla="*/ 0 w 1018"/>
                <a:gd name="T1" fmla="*/ 1220 h 1289"/>
                <a:gd name="T2" fmla="*/ 774 w 1018"/>
                <a:gd name="T3" fmla="*/ 1289 h 1289"/>
                <a:gd name="T4" fmla="*/ 966 w 1018"/>
                <a:gd name="T5" fmla="*/ 866 h 1289"/>
                <a:gd name="T6" fmla="*/ 733 w 1018"/>
                <a:gd name="T7" fmla="*/ 935 h 1289"/>
                <a:gd name="T8" fmla="*/ 602 w 1018"/>
                <a:gd name="T9" fmla="*/ 629 h 1289"/>
                <a:gd name="T10" fmla="*/ 1018 w 1018"/>
                <a:gd name="T11" fmla="*/ 346 h 1289"/>
                <a:gd name="T12" fmla="*/ 777 w 1018"/>
                <a:gd name="T13" fmla="*/ 156 h 1289"/>
                <a:gd name="T14" fmla="*/ 976 w 1018"/>
                <a:gd name="T15" fmla="*/ 0 h 1289"/>
                <a:gd name="T16" fmla="*/ 346 w 1018"/>
                <a:gd name="T17" fmla="*/ 233 h 1289"/>
                <a:gd name="T18" fmla="*/ 21 w 1018"/>
                <a:gd name="T19" fmla="*/ 669 h 1289"/>
                <a:gd name="T20" fmla="*/ 209 w 1018"/>
                <a:gd name="T21" fmla="*/ 1139 h 1289"/>
                <a:gd name="T22" fmla="*/ 0 w 1018"/>
                <a:gd name="T23" fmla="*/ 1220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8" h="1289">
                  <a:moveTo>
                    <a:pt x="0" y="1220"/>
                  </a:moveTo>
                  <a:lnTo>
                    <a:pt x="774" y="1289"/>
                  </a:lnTo>
                  <a:lnTo>
                    <a:pt x="966" y="866"/>
                  </a:lnTo>
                  <a:lnTo>
                    <a:pt x="733" y="935"/>
                  </a:lnTo>
                  <a:cubicBezTo>
                    <a:pt x="672" y="896"/>
                    <a:pt x="552" y="799"/>
                    <a:pt x="602" y="629"/>
                  </a:cubicBezTo>
                  <a:cubicBezTo>
                    <a:pt x="653" y="458"/>
                    <a:pt x="984" y="345"/>
                    <a:pt x="1018" y="346"/>
                  </a:cubicBezTo>
                  <a:lnTo>
                    <a:pt x="777" y="156"/>
                  </a:lnTo>
                  <a:lnTo>
                    <a:pt x="976" y="0"/>
                  </a:lnTo>
                  <a:cubicBezTo>
                    <a:pt x="727" y="41"/>
                    <a:pt x="502" y="123"/>
                    <a:pt x="346" y="233"/>
                  </a:cubicBezTo>
                  <a:cubicBezTo>
                    <a:pt x="189" y="343"/>
                    <a:pt x="44" y="517"/>
                    <a:pt x="21" y="669"/>
                  </a:cubicBezTo>
                  <a:cubicBezTo>
                    <a:pt x="7" y="814"/>
                    <a:pt x="62" y="1010"/>
                    <a:pt x="209" y="1139"/>
                  </a:cubicBezTo>
                  <a:lnTo>
                    <a:pt x="0" y="12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72549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4034" name="Text Box 11"/>
          <p:cNvSpPr txBox="1">
            <a:spLocks noChangeArrowheads="1"/>
          </p:cNvSpPr>
          <p:nvPr/>
        </p:nvSpPr>
        <p:spPr bwMode="gray">
          <a:xfrm>
            <a:off x="3352800" y="2057400"/>
            <a:ext cx="1939925" cy="118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7200">
                <a:solidFill>
                  <a:srgbClr val="00CC00"/>
                </a:solidFill>
              </a:rPr>
              <a:t>健</a:t>
            </a:r>
          </a:p>
        </p:txBody>
      </p:sp>
      <p:sp>
        <p:nvSpPr>
          <p:cNvPr id="44035" name="AutoShape 12"/>
          <p:cNvSpPr>
            <a:spLocks/>
          </p:cNvSpPr>
          <p:nvPr/>
        </p:nvSpPr>
        <p:spPr bwMode="auto">
          <a:xfrm>
            <a:off x="6705600" y="609600"/>
            <a:ext cx="2743200" cy="914400"/>
          </a:xfrm>
          <a:prstGeom prst="accentCallout2">
            <a:avLst>
              <a:gd name="adj1" fmla="val 12500"/>
              <a:gd name="adj2" fmla="val -2778"/>
              <a:gd name="adj3" fmla="val 12500"/>
              <a:gd name="adj4" fmla="val -45949"/>
              <a:gd name="adj5" fmla="val 125176"/>
              <a:gd name="adj6" fmla="val -46704"/>
            </a:avLst>
          </a:prstGeom>
          <a:noFill/>
          <a:ln w="9525">
            <a:solidFill>
              <a:srgbClr val="C11594"/>
            </a:solidFill>
            <a:miter lim="800000"/>
            <a:headEnd type="triangle" w="med" len="med"/>
            <a:tailEnd type="oval" w="med" len="med"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solidFill>
                  <a:srgbClr val="1C1C1C"/>
                </a:solidFill>
              </a:rPr>
              <a:t>窗边人物对从前</a:t>
            </a:r>
          </a:p>
          <a:p>
            <a:pPr eaLnBrk="0" hangingPunct="0"/>
            <a:r>
              <a:rPr lang="zh-CN" altLang="en-US" sz="2400" b="1">
                <a:solidFill>
                  <a:srgbClr val="1C1C1C"/>
                </a:solidFill>
              </a:rPr>
              <a:t>美好环境的回忆</a:t>
            </a:r>
          </a:p>
        </p:txBody>
      </p:sp>
      <p:sp>
        <p:nvSpPr>
          <p:cNvPr id="44036" name="AutoShape 13"/>
          <p:cNvSpPr>
            <a:spLocks/>
          </p:cNvSpPr>
          <p:nvPr/>
        </p:nvSpPr>
        <p:spPr bwMode="auto">
          <a:xfrm>
            <a:off x="5410200" y="4191000"/>
            <a:ext cx="3048000" cy="854075"/>
          </a:xfrm>
          <a:prstGeom prst="accentCallout2">
            <a:avLst>
              <a:gd name="adj1" fmla="val 13384"/>
              <a:gd name="adj2" fmla="val -2500"/>
              <a:gd name="adj3" fmla="val 13384"/>
              <a:gd name="adj4" fmla="val -14792"/>
              <a:gd name="adj5" fmla="val -58366"/>
              <a:gd name="adj6" fmla="val -14792"/>
            </a:avLst>
          </a:prstGeom>
          <a:noFill/>
          <a:ln w="9525">
            <a:solidFill>
              <a:schemeClr val="accent1"/>
            </a:solidFill>
            <a:miter lim="800000"/>
            <a:headEnd type="triangle" w="med" len="med"/>
            <a:tailEnd type="oval" w="med" len="med"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solidFill>
                  <a:srgbClr val="1C1C1C"/>
                </a:solidFill>
              </a:rPr>
              <a:t>人们对未来美好</a:t>
            </a:r>
          </a:p>
          <a:p>
            <a:pPr eaLnBrk="0" hangingPunct="0"/>
            <a:r>
              <a:rPr lang="zh-CN" altLang="en-US" sz="2400" b="1">
                <a:solidFill>
                  <a:srgbClr val="1C1C1C"/>
                </a:solidFill>
              </a:rPr>
              <a:t>环境的憧憬</a:t>
            </a:r>
          </a:p>
        </p:txBody>
      </p:sp>
      <p:sp>
        <p:nvSpPr>
          <p:cNvPr id="44037" name="AutoShape 14"/>
          <p:cNvSpPr>
            <a:spLocks/>
          </p:cNvSpPr>
          <p:nvPr/>
        </p:nvSpPr>
        <p:spPr bwMode="auto">
          <a:xfrm>
            <a:off x="-152400" y="914400"/>
            <a:ext cx="2192338" cy="965200"/>
          </a:xfrm>
          <a:prstGeom prst="accentCallout2">
            <a:avLst>
              <a:gd name="adj1" fmla="val 11843"/>
              <a:gd name="adj2" fmla="val 103477"/>
              <a:gd name="adj3" fmla="val 11843"/>
              <a:gd name="adj4" fmla="val 125921"/>
              <a:gd name="adj5" fmla="val 93750"/>
              <a:gd name="adj6" fmla="val 134250"/>
            </a:avLst>
          </a:prstGeom>
          <a:noFill/>
          <a:ln w="9525">
            <a:solidFill>
              <a:schemeClr val="tx2"/>
            </a:solidFill>
            <a:miter lim="800000"/>
            <a:headEnd type="triangle" w="med" len="med"/>
            <a:tailEnd type="oval" w="med" len="med"/>
          </a:ln>
        </p:spPr>
        <p:txBody>
          <a:bodyPr anchor="ctr"/>
          <a:lstStyle/>
          <a:p>
            <a:pPr algn="r" eaLnBrk="0" hangingPunct="0"/>
            <a:r>
              <a:rPr lang="zh-CN" altLang="en-US" sz="2400" b="1">
                <a:solidFill>
                  <a:srgbClr val="1C1C1C"/>
                </a:solidFill>
              </a:rPr>
              <a:t>人们对现在恶 劣环境的思索</a:t>
            </a:r>
          </a:p>
        </p:txBody>
      </p:sp>
      <p:sp>
        <p:nvSpPr>
          <p:cNvPr id="44038" name="Text Box 15"/>
          <p:cNvSpPr txBox="1">
            <a:spLocks noChangeArrowheads="1"/>
          </p:cNvSpPr>
          <p:nvPr/>
        </p:nvSpPr>
        <p:spPr bwMode="auto">
          <a:xfrm>
            <a:off x="3276600" y="457200"/>
            <a:ext cx="1304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</a:rPr>
              <a:t>引起</a:t>
            </a:r>
          </a:p>
        </p:txBody>
      </p:sp>
      <p:sp>
        <p:nvSpPr>
          <p:cNvPr id="44039" name="Text Box 16"/>
          <p:cNvSpPr txBox="1">
            <a:spLocks noChangeArrowheads="1"/>
          </p:cNvSpPr>
          <p:nvPr/>
        </p:nvSpPr>
        <p:spPr bwMode="auto">
          <a:xfrm>
            <a:off x="1676400" y="3429000"/>
            <a:ext cx="1304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</a:rPr>
              <a:t>激发</a:t>
            </a:r>
          </a:p>
        </p:txBody>
      </p:sp>
      <p:sp>
        <p:nvSpPr>
          <p:cNvPr id="44040" name="Text Box 17"/>
          <p:cNvSpPr txBox="1">
            <a:spLocks noChangeArrowheads="1"/>
          </p:cNvSpPr>
          <p:nvPr/>
        </p:nvSpPr>
        <p:spPr bwMode="auto">
          <a:xfrm>
            <a:off x="152400" y="4953000"/>
            <a:ext cx="54784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作品反映出现实生活中的环境问题，并希望能激发</a:t>
            </a:r>
          </a:p>
          <a:p>
            <a:r>
              <a:rPr lang="zh-CN" altLang="en-US" b="1"/>
              <a:t>人们对环境问题的重视，并且对未来的环境改善充</a:t>
            </a:r>
          </a:p>
          <a:p>
            <a:r>
              <a:rPr lang="zh-CN" altLang="en-US" b="1"/>
              <a:t>满希望。作品思想内容健康，并能引发观众的思考。</a:t>
            </a:r>
          </a:p>
        </p:txBody>
      </p:sp>
    </p:spTree>
  </p:cSld>
  <p:clrMapOvr>
    <a:masterClrMapping/>
  </p:clrMapOvr>
  <p:transition spd="med" advClick="0" advTm="2000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reeform 3"/>
          <p:cNvSpPr>
            <a:spLocks/>
          </p:cNvSpPr>
          <p:nvPr/>
        </p:nvSpPr>
        <p:spPr bwMode="gray">
          <a:xfrm>
            <a:off x="2538413" y="2762250"/>
            <a:ext cx="1900237" cy="1376363"/>
          </a:xfrm>
          <a:custGeom>
            <a:avLst/>
            <a:gdLst>
              <a:gd name="T0" fmla="*/ 0 w 735"/>
              <a:gd name="T1" fmla="*/ 0 h 532"/>
              <a:gd name="T2" fmla="*/ 2147483647 w 735"/>
              <a:gd name="T3" fmla="*/ 2147483647 h 532"/>
              <a:gd name="T4" fmla="*/ 2147483647 w 735"/>
              <a:gd name="T5" fmla="*/ 2147483647 h 532"/>
              <a:gd name="T6" fmla="*/ 2147483647 w 735"/>
              <a:gd name="T7" fmla="*/ 2147483647 h 532"/>
              <a:gd name="T8" fmla="*/ 2147483647 w 735"/>
              <a:gd name="T9" fmla="*/ 2147483647 h 532"/>
              <a:gd name="T10" fmla="*/ 2147483647 w 735"/>
              <a:gd name="T11" fmla="*/ 2147483647 h 532"/>
              <a:gd name="T12" fmla="*/ 2147483647 w 735"/>
              <a:gd name="T13" fmla="*/ 2147483647 h 532"/>
              <a:gd name="T14" fmla="*/ 2147483647 w 735"/>
              <a:gd name="T15" fmla="*/ 2147483647 h 532"/>
              <a:gd name="T16" fmla="*/ 2147483647 w 735"/>
              <a:gd name="T17" fmla="*/ 2147483647 h 532"/>
              <a:gd name="T18" fmla="*/ 2147483647 w 735"/>
              <a:gd name="T19" fmla="*/ 2147483647 h 532"/>
              <a:gd name="T20" fmla="*/ 2147483647 w 735"/>
              <a:gd name="T21" fmla="*/ 2147483647 h 532"/>
              <a:gd name="T22" fmla="*/ 2147483647 w 735"/>
              <a:gd name="T23" fmla="*/ 2147483647 h 532"/>
              <a:gd name="T24" fmla="*/ 2147483647 w 735"/>
              <a:gd name="T25" fmla="*/ 0 h 532"/>
              <a:gd name="T26" fmla="*/ 0 w 735"/>
              <a:gd name="T27" fmla="*/ 0 h 5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5"/>
              <a:gd name="T43" fmla="*/ 0 h 532"/>
              <a:gd name="T44" fmla="*/ 735 w 735"/>
              <a:gd name="T45" fmla="*/ 532 h 5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8" name="Freeform 4"/>
          <p:cNvSpPr>
            <a:spLocks/>
          </p:cNvSpPr>
          <p:nvPr/>
        </p:nvSpPr>
        <p:spPr bwMode="gray">
          <a:xfrm>
            <a:off x="4457700" y="2697163"/>
            <a:ext cx="366713" cy="1562100"/>
          </a:xfrm>
          <a:custGeom>
            <a:avLst/>
            <a:gdLst>
              <a:gd name="T0" fmla="*/ 2147483647 w 142"/>
              <a:gd name="T1" fmla="*/ 2147483647 h 604"/>
              <a:gd name="T2" fmla="*/ 2147483647 w 142"/>
              <a:gd name="T3" fmla="*/ 2147483647 h 604"/>
              <a:gd name="T4" fmla="*/ 0 w 142"/>
              <a:gd name="T5" fmla="*/ 2147483647 h 604"/>
              <a:gd name="T6" fmla="*/ 2147483647 w 142"/>
              <a:gd name="T7" fmla="*/ 2147483647 h 604"/>
              <a:gd name="T8" fmla="*/ 2147483647 w 142"/>
              <a:gd name="T9" fmla="*/ 2147483647 h 604"/>
              <a:gd name="T10" fmla="*/ 2147483647 w 142"/>
              <a:gd name="T11" fmla="*/ 2147483647 h 604"/>
              <a:gd name="T12" fmla="*/ 2147483647 w 142"/>
              <a:gd name="T13" fmla="*/ 0 h 604"/>
              <a:gd name="T14" fmla="*/ 2147483647 w 142"/>
              <a:gd name="T15" fmla="*/ 2147483647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"/>
              <a:gd name="T25" fmla="*/ 0 h 604"/>
              <a:gd name="T26" fmla="*/ 142 w 142"/>
              <a:gd name="T27" fmla="*/ 604 h 6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Freeform 5"/>
          <p:cNvSpPr>
            <a:spLocks/>
          </p:cNvSpPr>
          <p:nvPr/>
        </p:nvSpPr>
        <p:spPr bwMode="gray">
          <a:xfrm flipH="1">
            <a:off x="4857750" y="2762250"/>
            <a:ext cx="1900238" cy="1376363"/>
          </a:xfrm>
          <a:custGeom>
            <a:avLst/>
            <a:gdLst>
              <a:gd name="T0" fmla="*/ 0 w 735"/>
              <a:gd name="T1" fmla="*/ 0 h 532"/>
              <a:gd name="T2" fmla="*/ 2147483647 w 735"/>
              <a:gd name="T3" fmla="*/ 2147483647 h 532"/>
              <a:gd name="T4" fmla="*/ 2147483647 w 735"/>
              <a:gd name="T5" fmla="*/ 2147483647 h 532"/>
              <a:gd name="T6" fmla="*/ 2147483647 w 735"/>
              <a:gd name="T7" fmla="*/ 2147483647 h 532"/>
              <a:gd name="T8" fmla="*/ 2147483647 w 735"/>
              <a:gd name="T9" fmla="*/ 2147483647 h 532"/>
              <a:gd name="T10" fmla="*/ 2147483647 w 735"/>
              <a:gd name="T11" fmla="*/ 2147483647 h 532"/>
              <a:gd name="T12" fmla="*/ 2147483647 w 735"/>
              <a:gd name="T13" fmla="*/ 2147483647 h 532"/>
              <a:gd name="T14" fmla="*/ 2147483647 w 735"/>
              <a:gd name="T15" fmla="*/ 2147483647 h 532"/>
              <a:gd name="T16" fmla="*/ 2147483647 w 735"/>
              <a:gd name="T17" fmla="*/ 2147483647 h 532"/>
              <a:gd name="T18" fmla="*/ 2147483647 w 735"/>
              <a:gd name="T19" fmla="*/ 2147483647 h 532"/>
              <a:gd name="T20" fmla="*/ 2147483647 w 735"/>
              <a:gd name="T21" fmla="*/ 2147483647 h 532"/>
              <a:gd name="T22" fmla="*/ 2147483647 w 735"/>
              <a:gd name="T23" fmla="*/ 2147483647 h 532"/>
              <a:gd name="T24" fmla="*/ 2147483647 w 735"/>
              <a:gd name="T25" fmla="*/ 0 h 532"/>
              <a:gd name="T26" fmla="*/ 0 w 735"/>
              <a:gd name="T27" fmla="*/ 0 h 5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35"/>
              <a:gd name="T43" fmla="*/ 0 h 532"/>
              <a:gd name="T44" fmla="*/ 735 w 735"/>
              <a:gd name="T45" fmla="*/ 532 h 53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80808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60" name="Group 6"/>
          <p:cNvGrpSpPr>
            <a:grpSpLocks/>
          </p:cNvGrpSpPr>
          <p:nvPr/>
        </p:nvGrpSpPr>
        <p:grpSpPr bwMode="auto">
          <a:xfrm>
            <a:off x="2209800" y="1600200"/>
            <a:ext cx="1362075" cy="1322388"/>
            <a:chOff x="4320" y="1152"/>
            <a:chExt cx="414" cy="402"/>
          </a:xfrm>
        </p:grpSpPr>
        <p:sp>
          <p:nvSpPr>
            <p:cNvPr id="49159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60" name="Freeform 8"/>
            <p:cNvSpPr/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45061" name="Group 10"/>
          <p:cNvGrpSpPr>
            <a:grpSpLocks/>
          </p:cNvGrpSpPr>
          <p:nvPr/>
        </p:nvGrpSpPr>
        <p:grpSpPr bwMode="auto">
          <a:xfrm>
            <a:off x="3956050" y="1563688"/>
            <a:ext cx="1362075" cy="1322387"/>
            <a:chOff x="4320" y="1152"/>
            <a:chExt cx="414" cy="402"/>
          </a:xfrm>
        </p:grpSpPr>
        <p:sp>
          <p:nvSpPr>
            <p:cNvPr id="49163" name="AutoShape 11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64" name="Freeform 12"/>
            <p:cNvSpPr/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45062" name="Group 13"/>
          <p:cNvGrpSpPr>
            <a:grpSpLocks/>
          </p:cNvGrpSpPr>
          <p:nvPr/>
        </p:nvGrpSpPr>
        <p:grpSpPr bwMode="auto">
          <a:xfrm>
            <a:off x="5715000" y="1600200"/>
            <a:ext cx="1362075" cy="1322388"/>
            <a:chOff x="4320" y="1152"/>
            <a:chExt cx="414" cy="402"/>
          </a:xfrm>
        </p:grpSpPr>
        <p:sp>
          <p:nvSpPr>
            <p:cNvPr id="49166" name="AutoShape 14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FFFFF"/>
              </a:solidFill>
              <a:rou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67" name="Freeform 15"/>
            <p:cNvSpPr/>
            <p:nvPr/>
          </p:nvSpPr>
          <p:spPr bwMode="gray">
            <a:xfrm>
              <a:off x="4346" y="1178"/>
              <a:ext cx="206" cy="201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5063" name="AutoShape 18"/>
          <p:cNvSpPr>
            <a:spLocks noChangeArrowheads="1"/>
          </p:cNvSpPr>
          <p:nvPr/>
        </p:nvSpPr>
        <p:spPr bwMode="ltGray">
          <a:xfrm>
            <a:off x="2311400" y="4316413"/>
            <a:ext cx="5548313" cy="1241425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5064" name="Picture 20" descr="YG_circl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002088"/>
            <a:ext cx="1936750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5" name="Text Box 21"/>
          <p:cNvSpPr txBox="1">
            <a:spLocks noChangeArrowheads="1"/>
          </p:cNvSpPr>
          <p:nvPr/>
        </p:nvSpPr>
        <p:spPr bwMode="gray">
          <a:xfrm>
            <a:off x="1143000" y="4419600"/>
            <a:ext cx="128905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6000" b="1">
                <a:solidFill>
                  <a:srgbClr val="000000"/>
                </a:solidFill>
                <a:cs typeface="Arial" charset="0"/>
              </a:rPr>
              <a:t>技</a:t>
            </a:r>
          </a:p>
        </p:txBody>
      </p:sp>
      <p:sp>
        <p:nvSpPr>
          <p:cNvPr id="45066" name="Text Box 22"/>
          <p:cNvSpPr txBox="1">
            <a:spLocks noChangeArrowheads="1"/>
          </p:cNvSpPr>
          <p:nvPr/>
        </p:nvSpPr>
        <p:spPr bwMode="auto">
          <a:xfrm>
            <a:off x="2209800" y="1752600"/>
            <a:ext cx="15049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Adobe Flash</a:t>
            </a:r>
          </a:p>
          <a:p>
            <a:r>
              <a:rPr lang="en-US" altLang="zh-CN"/>
              <a:t>Professional </a:t>
            </a:r>
          </a:p>
          <a:p>
            <a:r>
              <a:rPr lang="en-US" altLang="zh-CN"/>
              <a:t>CS6</a:t>
            </a:r>
            <a:endParaRPr lang="zh-CN" altLang="en-US"/>
          </a:p>
        </p:txBody>
      </p:sp>
      <p:sp>
        <p:nvSpPr>
          <p:cNvPr id="45067" name="Text Box 23"/>
          <p:cNvSpPr txBox="1">
            <a:spLocks noChangeArrowheads="1"/>
          </p:cNvSpPr>
          <p:nvPr/>
        </p:nvSpPr>
        <p:spPr bwMode="auto">
          <a:xfrm>
            <a:off x="4191000" y="1752600"/>
            <a:ext cx="8445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Photo </a:t>
            </a:r>
          </a:p>
          <a:p>
            <a:r>
              <a:rPr lang="en-US" altLang="zh-CN"/>
              <a:t>shop </a:t>
            </a:r>
          </a:p>
          <a:p>
            <a:r>
              <a:rPr lang="en-US" altLang="zh-CN"/>
              <a:t>cs 5.1</a:t>
            </a:r>
          </a:p>
        </p:txBody>
      </p:sp>
      <p:sp>
        <p:nvSpPr>
          <p:cNvPr id="45068" name="Text Box 24"/>
          <p:cNvSpPr txBox="1">
            <a:spLocks noChangeArrowheads="1"/>
          </p:cNvSpPr>
          <p:nvPr/>
        </p:nvSpPr>
        <p:spPr bwMode="auto">
          <a:xfrm>
            <a:off x="5867400" y="1828800"/>
            <a:ext cx="11049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多种音频</a:t>
            </a:r>
          </a:p>
          <a:p>
            <a:r>
              <a:rPr lang="zh-CN" altLang="en-US" b="1"/>
              <a:t>、视频编</a:t>
            </a:r>
          </a:p>
          <a:p>
            <a:r>
              <a:rPr lang="zh-CN" altLang="en-US" b="1"/>
              <a:t>辑软件</a:t>
            </a:r>
          </a:p>
        </p:txBody>
      </p:sp>
      <p:sp>
        <p:nvSpPr>
          <p:cNvPr id="45069" name="Text Box 25"/>
          <p:cNvSpPr txBox="1">
            <a:spLocks noChangeArrowheads="1"/>
          </p:cNvSpPr>
          <p:nvPr/>
        </p:nvSpPr>
        <p:spPr bwMode="auto">
          <a:xfrm>
            <a:off x="2819400" y="4495800"/>
            <a:ext cx="4327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多种软件以及网络资源综合利用，边学边</a:t>
            </a:r>
          </a:p>
          <a:p>
            <a:r>
              <a:rPr lang="zh-CN" altLang="en-US" b="1"/>
              <a:t>做，技术难度较大，综合程度较高</a:t>
            </a:r>
          </a:p>
        </p:txBody>
      </p:sp>
    </p:spTree>
  </p:cSld>
  <p:clrMapOvr>
    <a:masterClrMapping/>
  </p:clrMapOvr>
  <p:transition spd="med" advClick="0" advTm="2000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AutoShape 3"/>
          <p:cNvSpPr>
            <a:spLocks noChangeArrowheads="1"/>
          </p:cNvSpPr>
          <p:nvPr/>
        </p:nvSpPr>
        <p:spPr bwMode="ltGray">
          <a:xfrm rot="2712372" flipH="1">
            <a:off x="4451350" y="1187450"/>
            <a:ext cx="2189163" cy="1795463"/>
          </a:xfrm>
          <a:prstGeom prst="upArrow">
            <a:avLst>
              <a:gd name="adj1" fmla="val 65028"/>
              <a:gd name="adj2" fmla="val 58060"/>
            </a:avLst>
          </a:prstGeom>
          <a:gradFill rotWithShape="1">
            <a:gsLst>
              <a:gs pos="0">
                <a:schemeClr val="hlink"/>
              </a:gs>
              <a:gs pos="100000">
                <a:srgbClr val="6B6BDA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Left"/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rot="10800000" vert="eaVert" wrap="none" anchor="ctr">
            <a:flatTx/>
          </a:bodyPr>
          <a:lstStyle/>
          <a:p>
            <a:endParaRPr lang="zh-CN" altLang="en-US"/>
          </a:p>
        </p:txBody>
      </p:sp>
      <p:sp>
        <p:nvSpPr>
          <p:cNvPr id="46082" name="AutoShape 4"/>
          <p:cNvSpPr>
            <a:spLocks noChangeArrowheads="1"/>
          </p:cNvSpPr>
          <p:nvPr/>
        </p:nvSpPr>
        <p:spPr bwMode="gray">
          <a:xfrm>
            <a:off x="3403600" y="2220913"/>
            <a:ext cx="2030413" cy="2030412"/>
          </a:xfrm>
          <a:prstGeom prst="diamond">
            <a:avLst/>
          </a:prstGeom>
          <a:gradFill rotWithShape="1">
            <a:gsLst>
              <a:gs pos="0">
                <a:srgbClr val="101010"/>
              </a:gs>
              <a:gs pos="50000">
                <a:srgbClr val="FFFFFF"/>
              </a:gs>
              <a:gs pos="100000">
                <a:srgbClr val="101010"/>
              </a:gs>
            </a:gsLst>
            <a:lin ang="18900000" scaled="1"/>
          </a:gradFill>
          <a:ln w="9525">
            <a:miter lim="800000"/>
            <a:headEnd/>
            <a:tailEnd/>
          </a:ln>
          <a:scene3d>
            <a:camera prst="legacyPerspectiveBottom"/>
            <a:lightRig rig="legacyNormal4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6083" name="AutoShape 5"/>
          <p:cNvSpPr>
            <a:spLocks noChangeArrowheads="1"/>
          </p:cNvSpPr>
          <p:nvPr/>
        </p:nvSpPr>
        <p:spPr bwMode="gray">
          <a:xfrm rot="-2712372">
            <a:off x="2165350" y="1187450"/>
            <a:ext cx="2189163" cy="1795463"/>
          </a:xfrm>
          <a:prstGeom prst="upArrow">
            <a:avLst>
              <a:gd name="adj1" fmla="val 65028"/>
              <a:gd name="adj2" fmla="val 58060"/>
            </a:avLst>
          </a:prstGeom>
          <a:gradFill rotWithShape="1">
            <a:gsLst>
              <a:gs pos="0">
                <a:schemeClr val="accent1"/>
              </a:gs>
              <a:gs pos="100000">
                <a:srgbClr val="BEDEFF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Right"/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9CA4"/>
            </a:extrusionClr>
          </a:sp3d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sp>
        <p:nvSpPr>
          <p:cNvPr id="46084" name="AutoShape 6"/>
          <p:cNvSpPr>
            <a:spLocks noChangeArrowheads="1"/>
          </p:cNvSpPr>
          <p:nvPr/>
        </p:nvSpPr>
        <p:spPr bwMode="gray">
          <a:xfrm>
            <a:off x="3429000" y="2209800"/>
            <a:ext cx="2028825" cy="2028825"/>
          </a:xfrm>
          <a:prstGeom prst="diamond">
            <a:avLst/>
          </a:prstGeom>
          <a:solidFill>
            <a:schemeClr val="folHlink">
              <a:alpha val="50195"/>
            </a:schemeClr>
          </a:solidFill>
          <a:ln w="9525">
            <a:miter lim="800000"/>
            <a:headEnd/>
            <a:tailEnd/>
          </a:ln>
          <a:scene3d>
            <a:camera prst="legacyObliqueBottom"/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6085" name="AutoShape 7"/>
          <p:cNvSpPr>
            <a:spLocks noChangeArrowheads="1"/>
          </p:cNvSpPr>
          <p:nvPr/>
        </p:nvSpPr>
        <p:spPr bwMode="gray">
          <a:xfrm rot="-2712372" flipH="1" flipV="1">
            <a:off x="4449763" y="3473450"/>
            <a:ext cx="2230437" cy="1795463"/>
          </a:xfrm>
          <a:prstGeom prst="upArrow">
            <a:avLst>
              <a:gd name="adj1" fmla="val 65028"/>
              <a:gd name="adj2" fmla="val 58060"/>
            </a:avLst>
          </a:prstGeom>
          <a:gradFill rotWithShape="1">
            <a:gsLst>
              <a:gs pos="0">
                <a:srgbClr val="B4D9FF"/>
              </a:gs>
              <a:gs pos="100000">
                <a:schemeClr val="accent1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Left"/>
            <a:lightRig rig="legacyFlat2" dir="t"/>
          </a:scene3d>
          <a:sp3d extrusionH="163500" prstMaterial="legacyMatte">
            <a:bevelT w="13500" h="13500" prst="angle"/>
            <a:bevelB w="13500" h="13500" prst="angle"/>
            <a:extrusionClr>
              <a:srgbClr val="009CA4"/>
            </a:extrusionClr>
          </a:sp3d>
        </p:spPr>
        <p:txBody>
          <a:bodyPr rot="10800000" vert="eaVert" wrap="none" anchor="ctr">
            <a:flatTx/>
          </a:bodyPr>
          <a:lstStyle/>
          <a:p>
            <a:endParaRPr lang="zh-CN" altLang="en-US"/>
          </a:p>
        </p:txBody>
      </p:sp>
      <p:sp>
        <p:nvSpPr>
          <p:cNvPr id="46086" name="Rectangle 11"/>
          <p:cNvSpPr>
            <a:spLocks noChangeArrowheads="1"/>
          </p:cNvSpPr>
          <p:nvPr/>
        </p:nvSpPr>
        <p:spPr bwMode="auto">
          <a:xfrm>
            <a:off x="3810000" y="2667000"/>
            <a:ext cx="1228725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6000">
                <a:solidFill>
                  <a:srgbClr val="FF0066"/>
                </a:solidFill>
              </a:rPr>
              <a:t>美</a:t>
            </a:r>
          </a:p>
        </p:txBody>
      </p:sp>
      <p:sp>
        <p:nvSpPr>
          <p:cNvPr id="46087" name="AutoShape 12"/>
          <p:cNvSpPr>
            <a:spLocks noChangeArrowheads="1"/>
          </p:cNvSpPr>
          <p:nvPr/>
        </p:nvSpPr>
        <p:spPr bwMode="gray">
          <a:xfrm rot="2712372" flipV="1">
            <a:off x="2196306" y="3466307"/>
            <a:ext cx="2168525" cy="1795462"/>
          </a:xfrm>
          <a:prstGeom prst="upArrow">
            <a:avLst>
              <a:gd name="adj1" fmla="val 65028"/>
              <a:gd name="adj2" fmla="val 58060"/>
            </a:avLst>
          </a:prstGeom>
          <a:gradFill rotWithShape="1">
            <a:gsLst>
              <a:gs pos="0">
                <a:schemeClr val="hlink"/>
              </a:gs>
              <a:gs pos="100000">
                <a:srgbClr val="6969D9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BottomRight"/>
            <a:lightRig rig="legacyFlat2" dir="t"/>
          </a:scene3d>
          <a:sp3d extrusionH="1635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vert="eaVert" wrap="none" anchor="ctr">
            <a:flatTx/>
          </a:bodyPr>
          <a:lstStyle/>
          <a:p>
            <a:endParaRPr lang="zh-CN" altLang="en-US"/>
          </a:p>
        </p:txBody>
      </p:sp>
      <p:sp>
        <p:nvSpPr>
          <p:cNvPr id="46088" name="Text Box 16"/>
          <p:cNvSpPr txBox="1">
            <a:spLocks noChangeArrowheads="1"/>
          </p:cNvSpPr>
          <p:nvPr/>
        </p:nvSpPr>
        <p:spPr bwMode="black">
          <a:xfrm>
            <a:off x="6248400" y="4903788"/>
            <a:ext cx="2189163" cy="195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spcBef>
                <a:spcPct val="50000"/>
              </a:spcBef>
              <a:buClr>
                <a:srgbClr val="1F3F5F"/>
              </a:buClr>
            </a:pPr>
            <a:r>
              <a:rPr lang="zh-CN" altLang="en-US" sz="1200" b="1">
                <a:solidFill>
                  <a:srgbClr val="1C1C1C"/>
                </a:solidFill>
              </a:rPr>
              <a:t>   </a:t>
            </a:r>
            <a:r>
              <a:rPr lang="zh-CN" altLang="en-US" sz="2400" b="1">
                <a:solidFill>
                  <a:schemeClr val="folHlink"/>
                </a:solidFill>
              </a:rPr>
              <a:t>整体动画情节发展流畅，艺术欣赏之中可发人深省</a:t>
            </a:r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F3F5F"/>
              </a:buClr>
            </a:pPr>
            <a:endParaRPr lang="en-US" altLang="zh-CN" sz="2400" b="1">
              <a:solidFill>
                <a:schemeClr val="folHlink"/>
              </a:solidFill>
            </a:endParaRPr>
          </a:p>
        </p:txBody>
      </p:sp>
      <p:sp>
        <p:nvSpPr>
          <p:cNvPr id="46089" name="Text Box 19"/>
          <p:cNvSpPr txBox="1">
            <a:spLocks noChangeArrowheads="1"/>
          </p:cNvSpPr>
          <p:nvPr/>
        </p:nvSpPr>
        <p:spPr bwMode="auto">
          <a:xfrm>
            <a:off x="304800" y="381000"/>
            <a:ext cx="23288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色彩鲜明，赏心</a:t>
            </a:r>
          </a:p>
          <a:p>
            <a:r>
              <a:rPr lang="zh-CN" altLang="en-US" sz="2400" b="1">
                <a:solidFill>
                  <a:srgbClr val="FF0000"/>
                </a:solidFill>
              </a:rPr>
              <a:t>悦目、构图简</a:t>
            </a:r>
          </a:p>
          <a:p>
            <a:r>
              <a:rPr lang="zh-CN" altLang="en-US" sz="2400" b="1">
                <a:solidFill>
                  <a:srgbClr val="FF0000"/>
                </a:solidFill>
              </a:rPr>
              <a:t>单、清晰明了</a:t>
            </a:r>
          </a:p>
        </p:txBody>
      </p:sp>
      <p:sp>
        <p:nvSpPr>
          <p:cNvPr id="46090" name="Text Box 20"/>
          <p:cNvSpPr txBox="1">
            <a:spLocks noChangeArrowheads="1"/>
          </p:cNvSpPr>
          <p:nvPr/>
        </p:nvSpPr>
        <p:spPr bwMode="auto">
          <a:xfrm>
            <a:off x="609600" y="5029200"/>
            <a:ext cx="2022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3333FF"/>
                </a:solidFill>
              </a:rPr>
              <a:t>音乐悦耳动听</a:t>
            </a:r>
          </a:p>
          <a:p>
            <a:r>
              <a:rPr lang="zh-CN" altLang="en-US" sz="2400" b="1">
                <a:solidFill>
                  <a:srgbClr val="3333FF"/>
                </a:solidFill>
              </a:rPr>
              <a:t>对比鲜明、不</a:t>
            </a:r>
          </a:p>
          <a:p>
            <a:r>
              <a:rPr lang="zh-CN" altLang="en-US" sz="2400" b="1">
                <a:solidFill>
                  <a:srgbClr val="3333FF"/>
                </a:solidFill>
              </a:rPr>
              <a:t>显突兀</a:t>
            </a:r>
          </a:p>
        </p:txBody>
      </p:sp>
      <p:sp>
        <p:nvSpPr>
          <p:cNvPr id="46091" name="Text Box 21"/>
          <p:cNvSpPr txBox="1">
            <a:spLocks noChangeArrowheads="1"/>
          </p:cNvSpPr>
          <p:nvPr/>
        </p:nvSpPr>
        <p:spPr bwMode="auto">
          <a:xfrm>
            <a:off x="6248400" y="304800"/>
            <a:ext cx="23288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</a:rPr>
              <a:t>字幕提示又不完</a:t>
            </a:r>
          </a:p>
          <a:p>
            <a:r>
              <a:rPr lang="zh-CN" altLang="en-US" sz="2400" b="1">
                <a:solidFill>
                  <a:srgbClr val="FFFF00"/>
                </a:solidFill>
              </a:rPr>
              <a:t>全指出所有内容</a:t>
            </a:r>
          </a:p>
          <a:p>
            <a:r>
              <a:rPr lang="zh-CN" altLang="en-US" sz="2400" b="1">
                <a:solidFill>
                  <a:srgbClr val="FFFF00"/>
                </a:solidFill>
              </a:rPr>
              <a:t>留有想象空间</a:t>
            </a:r>
          </a:p>
        </p:txBody>
      </p:sp>
    </p:spTree>
  </p:cSld>
  <p:clrMapOvr>
    <a:masterClrMapping/>
  </p:clrMapOvr>
  <p:transition spd="med" advClick="0" advTm="2000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47"/>
          <p:cNvSpPr txBox="1">
            <a:spLocks noChangeArrowheads="1"/>
          </p:cNvSpPr>
          <p:nvPr/>
        </p:nvSpPr>
        <p:spPr bwMode="auto">
          <a:xfrm>
            <a:off x="1981200" y="2286000"/>
            <a:ext cx="50800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9600" b="1">
                <a:solidFill>
                  <a:srgbClr val="3333FF"/>
                </a:solidFill>
              </a:rPr>
              <a:t>谢谢观看</a:t>
            </a:r>
          </a:p>
        </p:txBody>
      </p:sp>
    </p:spTree>
  </p:cSld>
  <p:clrMapOvr>
    <a:masterClrMapping/>
  </p:clrMapOvr>
  <p:transition spd="med" advClick="0" advTm="2000"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743</Words>
  <Application>WPS 演示</Application>
  <PresentationFormat>On-screen Show 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演示文稿设计模板</vt:lpstr>
      </vt:variant>
      <vt:variant>
        <vt:i4>36</vt:i4>
      </vt:variant>
      <vt:variant>
        <vt:lpstr>幻灯片标题</vt:lpstr>
      </vt:variant>
      <vt:variant>
        <vt:i4>9</vt:i4>
      </vt:variant>
    </vt:vector>
  </HeadingPairs>
  <TitlesOfParts>
    <vt:vector size="52" baseType="lpstr">
      <vt:lpstr>Arial</vt:lpstr>
      <vt:lpstr>宋体</vt:lpstr>
      <vt:lpstr>Calibri</vt:lpstr>
      <vt:lpstr>华文细黑</vt:lpstr>
      <vt:lpstr>仿宋</vt:lpstr>
      <vt:lpstr>+mn-ea</vt:lpstr>
      <vt:lpstr>黑体</vt:lpstr>
      <vt:lpstr>默认设计模板</vt:lpstr>
      <vt:lpstr>自定义设计方案</vt:lpstr>
      <vt:lpstr>1_自定义设计方案</vt:lpstr>
      <vt:lpstr>默认设计模板</vt:lpstr>
      <vt:lpstr>默认设计模板</vt:lpstr>
      <vt:lpstr>默认设计模板</vt:lpstr>
      <vt:lpstr>默认设计模板</vt:lpstr>
      <vt:lpstr>默认设计模板</vt:lpstr>
      <vt:lpstr>默认设计模板</vt:lpstr>
      <vt:lpstr>默认设计模板</vt:lpstr>
      <vt:lpstr>默认设计模板</vt:lpstr>
      <vt:lpstr>默认设计模板</vt:lpstr>
      <vt:lpstr>默认设计模板</vt:lpstr>
      <vt:lpstr>默认设计模板</vt:lpstr>
      <vt:lpstr>自定义设计方案</vt:lpstr>
      <vt:lpstr>自定义设计方案</vt:lpstr>
      <vt:lpstr>自定义设计方案</vt:lpstr>
      <vt:lpstr>自定义设计方案</vt:lpstr>
      <vt:lpstr>自定义设计方案</vt:lpstr>
      <vt:lpstr>自定义设计方案</vt:lpstr>
      <vt:lpstr>自定义设计方案</vt:lpstr>
      <vt:lpstr>自定义设计方案</vt:lpstr>
      <vt:lpstr>自定义设计方案</vt:lpstr>
      <vt:lpstr>自定义设计方案</vt:lpstr>
      <vt:lpstr>自定义设计方案</vt:lpstr>
      <vt:lpstr>1_自定义设计方案</vt:lpstr>
      <vt:lpstr>1_自定义设计方案</vt:lpstr>
      <vt:lpstr>1_自定义设计方案</vt:lpstr>
      <vt:lpstr>1_自定义设计方案</vt:lpstr>
      <vt:lpstr>1_自定义设计方案</vt:lpstr>
      <vt:lpstr>1_自定义设计方案</vt:lpstr>
      <vt:lpstr>1_自定义设计方案</vt:lpstr>
      <vt:lpstr>1_自定义设计方案</vt:lpstr>
      <vt:lpstr>1_自定义设计方案</vt:lpstr>
      <vt:lpstr>1_自定义设计方案</vt:lpstr>
      <vt:lpstr>1_自定义设计方案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Windows 用户</cp:lastModifiedBy>
  <cp:revision>33</cp:revision>
  <cp:lastPrinted>2113-01-01T00:00:00Z</cp:lastPrinted>
  <dcterms:created xsi:type="dcterms:W3CDTF">2113-01-01T00:00:00Z</dcterms:created>
  <dcterms:modified xsi:type="dcterms:W3CDTF">2016-04-22T15:17:31Z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2052-10.1.0.5603</vt:lpwstr>
  </property>
</Properties>
</file>