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8" r:id="rId2"/>
    <p:sldId id="311" r:id="rId3"/>
    <p:sldId id="312" r:id="rId4"/>
    <p:sldId id="299" r:id="rId5"/>
    <p:sldId id="341" r:id="rId6"/>
    <p:sldId id="343" r:id="rId7"/>
    <p:sldId id="342" r:id="rId8"/>
    <p:sldId id="340" r:id="rId9"/>
    <p:sldId id="344" r:id="rId10"/>
    <p:sldId id="346" r:id="rId11"/>
    <p:sldId id="349" r:id="rId12"/>
    <p:sldId id="348" r:id="rId13"/>
    <p:sldId id="347" r:id="rId14"/>
    <p:sldId id="345" r:id="rId15"/>
    <p:sldId id="280" r:id="rId16"/>
    <p:sldId id="310" r:id="rId17"/>
    <p:sldId id="279" r:id="rId18"/>
  </p:sldIdLst>
  <p:sldSz cx="9144000" cy="5143500" type="screen16x9"/>
  <p:notesSz cx="6858000" cy="9144000"/>
  <p:embeddedFontLst>
    <p:embeddedFont>
      <p:font typeface="Sniglet" panose="020B0604020202020204" charset="0"/>
      <p:regular r:id="rId20"/>
    </p:embeddedFont>
    <p:embeddedFont>
      <p:font typeface="Walter Turncoat" panose="020B0604020202020204" charset="0"/>
      <p:regular r:id="rId21"/>
    </p:embeddedFont>
    <p:embeddedFont>
      <p:font typeface="Arial Unicode MS" panose="020B0604020202020204" charset="-128"/>
      <p:regular r:id="rId2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4" autoAdjust="0"/>
    <p:restoredTop sz="73282" autoAdjust="0"/>
  </p:normalViewPr>
  <p:slideViewPr>
    <p:cSldViewPr>
      <p:cViewPr varScale="1">
        <p:scale>
          <a:sx n="157" d="100"/>
          <a:sy n="157" d="100"/>
        </p:scale>
        <p:origin x="72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858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Terraform + Packer is a good choice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DSC, Puppet, Chef, Ansible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GOCD, Jenkins, TFS? Provide pipelines so you can do AB Testing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If you have packages and versioning it all depends on the code whether you can do rollbacks. Think about data database migrations, should you loose data if you rollback?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529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Every Thursday a team member deploys and yields no one to commit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331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686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30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</a:rPr>
              <a:t>Software</a:t>
            </a:r>
            <a:r>
              <a:rPr lang="en-US" sz="1100" baseline="0" dirty="0">
                <a:solidFill>
                  <a:schemeClr val="tx1"/>
                </a:solidFill>
              </a:rPr>
              <a:t> Architecture</a:t>
            </a:r>
          </a:p>
          <a:p>
            <a:pPr>
              <a:spcBef>
                <a:spcPts val="0"/>
              </a:spcBef>
              <a:buNone/>
            </a:pPr>
            <a:r>
              <a:rPr lang="en-US" sz="1100" baseline="0" dirty="0">
                <a:solidFill>
                  <a:schemeClr val="tx1"/>
                </a:solidFill>
              </a:rPr>
              <a:t>	</a:t>
            </a: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Boundaries,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CAP Theorem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Layered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Messaging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11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Microservices</a:t>
            </a: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	Onion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Scalability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SOA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Logical Architecture vs Physical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Publish/Subscribe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Eventual Consistency</a:t>
            </a:r>
            <a:br>
              <a:rPr lang="en-US" sz="1100" dirty="0">
                <a:solidFill>
                  <a:schemeClr val="tx1"/>
                </a:solid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53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65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96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Every Thursday a team member deploys and yields no one to commit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87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CI status was red several times a day. We knew really fast that something cannot be compiled on every machine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48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Every Thursday a team member deploys and yields no one to commit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37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31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Automated copy/paste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94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Every Thursday a team member deploys and yields no one to commit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30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3000"/>
            </a:lvl1pPr>
            <a:lvl2pPr algn="ctr" rtl="0">
              <a:spcBef>
                <a:spcPts val="0"/>
              </a:spcBef>
              <a:buSzPct val="100000"/>
              <a:defRPr sz="3000"/>
            </a:lvl2pPr>
            <a:lvl3pPr algn="ctr" rtl="0">
              <a:spcBef>
                <a:spcPts val="0"/>
              </a:spcBef>
              <a:buSzPct val="100000"/>
              <a:defRPr sz="3000"/>
            </a:lvl3pPr>
            <a:lvl4pPr algn="ctr" rtl="0">
              <a:spcBef>
                <a:spcPts val="0"/>
              </a:spcBef>
              <a:buSzPct val="100000"/>
              <a:defRPr sz="3000"/>
            </a:lvl4pPr>
            <a:lvl5pPr algn="ctr" rtl="0">
              <a:spcBef>
                <a:spcPts val="0"/>
              </a:spcBef>
              <a:buSzPct val="100000"/>
              <a:defRPr sz="3000"/>
            </a:lvl5pPr>
            <a:lvl6pPr algn="ctr" rtl="0">
              <a:spcBef>
                <a:spcPts val="0"/>
              </a:spcBef>
              <a:buSzPct val="100000"/>
              <a:defRPr sz="3000"/>
            </a:lvl6pPr>
            <a:lvl7pPr algn="ctr" rtl="0">
              <a:spcBef>
                <a:spcPts val="0"/>
              </a:spcBef>
              <a:buSzPct val="100000"/>
              <a:defRPr sz="3000"/>
            </a:lvl7pPr>
            <a:lvl8pPr algn="ctr" rtl="0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28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752600" y="14287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HELLO!</a:t>
            </a:r>
          </a:p>
        </p:txBody>
      </p:sp>
      <p:sp>
        <p:nvSpPr>
          <p:cNvPr id="61" name="Shape 61"/>
          <p:cNvSpPr/>
          <p:nvPr/>
        </p:nvSpPr>
        <p:spPr>
          <a:xfrm>
            <a:off x="1447800" y="2876550"/>
            <a:ext cx="6324600" cy="117501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304800" y="150495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Sniglet" panose="020B0604020202020204" charset="0"/>
              </a:rPr>
              <a:t>Automated deployment is a developer operations practice which allows software engineers to easily deploy and test their code on different environments.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/>
              </a:solidFill>
              <a:latin typeface="Sniglet" panose="020B0604020202020204" charset="0"/>
            </a:endParaRPr>
          </a:p>
          <a:p>
            <a:pPr marL="457200" indent="-457200" algn="r">
              <a:buFontTx/>
              <a:buChar char="-"/>
            </a:pPr>
            <a:endParaRPr lang="en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8920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Spin up a new cloud instance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Provisioning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Pipeline workflow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Rollback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It is fast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It is reliable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Destroy cloud instance</a:t>
            </a: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80772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4400" b="1" dirty="0">
                <a:latin typeface="Walter Turncoat" panose="020B0604020202020204" charset="0"/>
                <a:ea typeface="Walter Turncoat" panose="020B0604020202020204" charset="0"/>
              </a:rPr>
              <a:t>Automated Deployment Features</a:t>
            </a:r>
            <a:endParaRPr lang="en" sz="4400" b="1" dirty="0"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3"/>
          <p:cNvSpPr/>
          <p:nvPr/>
        </p:nvSpPr>
        <p:spPr>
          <a:xfrm>
            <a:off x="1981200" y="605129"/>
            <a:ext cx="835967" cy="885236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30"/>
          <p:cNvSpPr/>
          <p:nvPr/>
        </p:nvSpPr>
        <p:spPr>
          <a:xfrm>
            <a:off x="4535161" y="605129"/>
            <a:ext cx="958685" cy="906720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383"/>
          <p:cNvGrpSpPr/>
          <p:nvPr/>
        </p:nvGrpSpPr>
        <p:grpSpPr>
          <a:xfrm>
            <a:off x="3376486" y="1019346"/>
            <a:ext cx="1011199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12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8"/>
          <p:cNvSpPr txBox="1">
            <a:spLocks/>
          </p:cNvSpPr>
          <p:nvPr/>
        </p:nvSpPr>
        <p:spPr>
          <a:xfrm>
            <a:off x="1629396" y="2021964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Error prone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Production issues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Slow deployments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Trip the wire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Works on my machine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Sniglet" panose="020B0604020202020204" charset="0"/>
            </a:endParaRPr>
          </a:p>
        </p:txBody>
      </p:sp>
      <p:sp>
        <p:nvSpPr>
          <p:cNvPr id="20" name="Shape 315"/>
          <p:cNvSpPr/>
          <p:nvPr/>
        </p:nvSpPr>
        <p:spPr>
          <a:xfrm>
            <a:off x="2818185" y="842899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3357301" y="842899"/>
            <a:ext cx="8114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deploy</a:t>
            </a:r>
          </a:p>
        </p:txBody>
      </p:sp>
      <p:sp>
        <p:nvSpPr>
          <p:cNvPr id="10" name="Shape 351"/>
          <p:cNvSpPr/>
          <p:nvPr/>
        </p:nvSpPr>
        <p:spPr>
          <a:xfrm>
            <a:off x="4087820" y="2152356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351"/>
          <p:cNvSpPr/>
          <p:nvPr/>
        </p:nvSpPr>
        <p:spPr>
          <a:xfrm>
            <a:off x="5791200" y="3790950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351"/>
          <p:cNvSpPr/>
          <p:nvPr/>
        </p:nvSpPr>
        <p:spPr>
          <a:xfrm>
            <a:off x="4269435" y="3427196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351"/>
          <p:cNvSpPr/>
          <p:nvPr/>
        </p:nvSpPr>
        <p:spPr>
          <a:xfrm>
            <a:off x="5175744" y="3028950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350"/>
          <p:cNvSpPr/>
          <p:nvPr/>
        </p:nvSpPr>
        <p:spPr>
          <a:xfrm>
            <a:off x="5176279" y="258364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5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304800" y="150495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Sniglet" panose="020B0604020202020204" charset="0"/>
              </a:rPr>
              <a:t>“Continuous Delivery is a software development discipline where you build software in such a way that the software ca be released to production at any time.”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/>
              </a:solidFill>
              <a:latin typeface="Sniglet" panose="020B0604020202020204" charset="0"/>
            </a:endParaRPr>
          </a:p>
          <a:p>
            <a:pPr marL="457200" indent="-457200" algn="r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-- Martin Fowler</a:t>
            </a:r>
            <a:endParaRPr lang="en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5303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304800" y="150495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Sniglet" panose="020B0604020202020204" charset="0"/>
              </a:rPr>
              <a:t>Continuous Deployment means that every change you make automatically gets deployed through the deployment pipeline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/>
              </a:solidFill>
              <a:latin typeface="Sniglet" panose="020B060402020202020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Sniglet" panose="020B0604020202020204" charset="0"/>
              </a:rPr>
              <a:t>Continuous Deployment  = Continuous Delivery + Automated Deployment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7386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Credits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>
              <a:lnSpc>
                <a:spcPct val="115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Domain-Driven Design: Tackling Complexity in the Heart of Software</a:t>
            </a: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Domain-Driven Design Quickly</a:t>
            </a: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Implementing Domain-Driven Design </a:t>
            </a: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https://domainlanguage.com/ddd/howtoreadthebook/ReadingDDDForManagers.pdf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26695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S.O.L.I.D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Models for the Rescue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Domain Driven Design</a:t>
            </a:r>
            <a:br>
              <a:rPr lang="en-US" sz="1400" b="1" u="sng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Introduction</a:t>
            </a:r>
            <a:br>
              <a:rPr lang="en-US" sz="1400" b="1" i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Strategic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Tactical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Software Architecture (Parts I, II &amp; III)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Application Lifecycle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Continuous Integration, Deployment, Delivery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u="sng" dirty="0">
                <a:solidFill>
                  <a:schemeClr val="tx1"/>
                </a:solidFill>
              </a:rPr>
              <a:t>Generic Domain as a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CQRS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Event Sourcing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oAuth</a:t>
            </a:r>
            <a:r>
              <a:rPr lang="en-US" sz="1400" dirty="0">
                <a:solidFill>
                  <a:schemeClr val="tx1"/>
                </a:solidFill>
              </a:rPr>
              <a:t> 2.0 &amp; OIDC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Lucene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Hystrix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6" name="Shape 48"/>
          <p:cNvSpPr txBox="1">
            <a:spLocks/>
          </p:cNvSpPr>
          <p:nvPr/>
        </p:nvSpPr>
        <p:spPr>
          <a:xfrm>
            <a:off x="2286000" y="133350"/>
            <a:ext cx="5486400" cy="9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Coming up</a:t>
            </a:r>
            <a:r>
              <a:rPr lang="en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Shape 49"/>
          <p:cNvSpPr/>
          <p:nvPr/>
        </p:nvSpPr>
        <p:spPr>
          <a:xfrm>
            <a:off x="2413774" y="311051"/>
            <a:ext cx="658851" cy="734099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Shape 50"/>
          <p:cNvSpPr/>
          <p:nvPr/>
        </p:nvSpPr>
        <p:spPr>
          <a:xfrm>
            <a:off x="2584382" y="542013"/>
            <a:ext cx="317635" cy="298183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THANKS!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819400" y="1962150"/>
            <a:ext cx="4069449" cy="116202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26695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S.O.L.I.D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Models for the Rescue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Domain Driven Design</a:t>
            </a:r>
            <a:br>
              <a:rPr lang="en-US" sz="1400" b="1" u="sng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Introduction</a:t>
            </a:r>
            <a:br>
              <a:rPr lang="en-US" sz="1400" b="1" i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Strategic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Tactical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Software Architecture (Parts I, II &amp; III)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Application Lifecycle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u="sng" dirty="0">
                <a:solidFill>
                  <a:schemeClr val="tx1"/>
                </a:solidFill>
              </a:rPr>
              <a:t>Continuous [ </a:t>
            </a:r>
            <a:r>
              <a:rPr lang="en-US" sz="1400" u="sng" dirty="0">
                <a:solidFill>
                  <a:schemeClr val="tx1"/>
                </a:solidFill>
              </a:rPr>
              <a:t>Integration, Deployment, Delivery</a:t>
            </a:r>
            <a:r>
              <a:rPr lang="en-US" sz="1400" b="1" u="sng" dirty="0">
                <a:solidFill>
                  <a:schemeClr val="tx1"/>
                </a:solidFill>
              </a:rPr>
              <a:t> ]</a:t>
            </a:r>
            <a:br>
              <a:rPr lang="en-US" sz="1400" u="sng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Generic Domain as a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CQRS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Event Sourcing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oAuth</a:t>
            </a:r>
            <a:r>
              <a:rPr lang="en-US" sz="1400" dirty="0">
                <a:solidFill>
                  <a:schemeClr val="tx1"/>
                </a:solidFill>
              </a:rPr>
              <a:t> 2.0 &amp; OIDC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Lucene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Hystrix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6" name="Shape 48"/>
          <p:cNvSpPr txBox="1">
            <a:spLocks/>
          </p:cNvSpPr>
          <p:nvPr/>
        </p:nvSpPr>
        <p:spPr>
          <a:xfrm>
            <a:off x="2286000" y="133350"/>
            <a:ext cx="5486400" cy="9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NOW</a:t>
            </a:r>
            <a:r>
              <a:rPr lang="en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Shape 49"/>
          <p:cNvSpPr/>
          <p:nvPr/>
        </p:nvSpPr>
        <p:spPr>
          <a:xfrm>
            <a:off x="2413774" y="311051"/>
            <a:ext cx="658851" cy="734099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Shape 50"/>
          <p:cNvSpPr/>
          <p:nvPr/>
        </p:nvSpPr>
        <p:spPr>
          <a:xfrm>
            <a:off x="2584382" y="542013"/>
            <a:ext cx="317635" cy="298183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914400" y="1962150"/>
            <a:ext cx="38862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CONTINOUS</a:t>
            </a:r>
            <a:endParaRPr lang="en" sz="4800" b="1" dirty="0">
              <a:solidFill>
                <a:schemeClr val="tx1"/>
              </a:solidFill>
            </a:endParaRPr>
          </a:p>
        </p:txBody>
      </p:sp>
      <p:sp>
        <p:nvSpPr>
          <p:cNvPr id="5" name="Shape 34"/>
          <p:cNvSpPr txBox="1">
            <a:spLocks/>
          </p:cNvSpPr>
          <p:nvPr/>
        </p:nvSpPr>
        <p:spPr>
          <a:xfrm>
            <a:off x="4953000" y="1962150"/>
            <a:ext cx="51816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4000" dirty="0">
                <a:solidFill>
                  <a:schemeClr val="tx1"/>
                </a:solidFill>
              </a:rPr>
              <a:t>Integration</a:t>
            </a:r>
            <a:br>
              <a:rPr lang="en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Deployment</a:t>
            </a:r>
            <a:r>
              <a:rPr lang="en" sz="4000" dirty="0">
                <a:solidFill>
                  <a:schemeClr val="tx1"/>
                </a:solidFill>
              </a:rPr>
              <a:t> </a:t>
            </a:r>
            <a:br>
              <a:rPr lang="en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Delivery</a:t>
            </a:r>
            <a:endParaRPr lang="en" sz="4000" i="1" dirty="0">
              <a:solidFill>
                <a:schemeClr val="tx1"/>
              </a:solidFill>
            </a:endParaRPr>
          </a:p>
        </p:txBody>
      </p:sp>
      <p:sp>
        <p:nvSpPr>
          <p:cNvPr id="6" name="Shape 61"/>
          <p:cNvSpPr/>
          <p:nvPr/>
        </p:nvSpPr>
        <p:spPr>
          <a:xfrm rot="5400000">
            <a:off x="3907895" y="2519190"/>
            <a:ext cx="2135928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7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3"/>
          <p:cNvSpPr/>
          <p:nvPr/>
        </p:nvSpPr>
        <p:spPr>
          <a:xfrm>
            <a:off x="1981200" y="605129"/>
            <a:ext cx="835967" cy="885236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30"/>
          <p:cNvSpPr/>
          <p:nvPr/>
        </p:nvSpPr>
        <p:spPr>
          <a:xfrm>
            <a:off x="4535161" y="605129"/>
            <a:ext cx="958685" cy="906720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383"/>
          <p:cNvGrpSpPr/>
          <p:nvPr/>
        </p:nvGrpSpPr>
        <p:grpSpPr>
          <a:xfrm>
            <a:off x="3376486" y="1019346"/>
            <a:ext cx="1011199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12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8"/>
          <p:cNvSpPr txBox="1">
            <a:spLocks/>
          </p:cNvSpPr>
          <p:nvPr/>
        </p:nvSpPr>
        <p:spPr>
          <a:xfrm>
            <a:off x="1629396" y="2021964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Error prone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Production issues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Slow deployments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Trip the wire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Works on my machine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Sniglet" panose="020B0604020202020204" charset="0"/>
            </a:endParaRPr>
          </a:p>
        </p:txBody>
      </p:sp>
      <p:sp>
        <p:nvSpPr>
          <p:cNvPr id="20" name="Shape 315"/>
          <p:cNvSpPr/>
          <p:nvPr/>
        </p:nvSpPr>
        <p:spPr>
          <a:xfrm>
            <a:off x="2818185" y="842899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3357301" y="842899"/>
            <a:ext cx="8114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4676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333"/>
          <p:cNvSpPr/>
          <p:nvPr/>
        </p:nvSpPr>
        <p:spPr>
          <a:xfrm>
            <a:off x="2660061" y="1046351"/>
            <a:ext cx="765020" cy="618821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6" name="Shape 383"/>
          <p:cNvGrpSpPr/>
          <p:nvPr/>
        </p:nvGrpSpPr>
        <p:grpSpPr>
          <a:xfrm>
            <a:off x="3576914" y="1153479"/>
            <a:ext cx="910855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27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Shape 383"/>
          <p:cNvGrpSpPr/>
          <p:nvPr/>
        </p:nvGrpSpPr>
        <p:grpSpPr>
          <a:xfrm>
            <a:off x="6194680" y="1324291"/>
            <a:ext cx="910855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33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4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5" name="Shape 363"/>
          <p:cNvSpPr/>
          <p:nvPr/>
        </p:nvSpPr>
        <p:spPr>
          <a:xfrm>
            <a:off x="4531431" y="1055278"/>
            <a:ext cx="606419" cy="58048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4" name="Shape 383"/>
          <p:cNvGrpSpPr/>
          <p:nvPr/>
        </p:nvGrpSpPr>
        <p:grpSpPr>
          <a:xfrm>
            <a:off x="1177730" y="2106736"/>
            <a:ext cx="910855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45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053451" y="1926931"/>
            <a:ext cx="8611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commit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74536" y="974998"/>
            <a:ext cx="7136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clone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60791" y="1072804"/>
            <a:ext cx="8114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deploy</a:t>
            </a:r>
          </a:p>
        </p:txBody>
      </p:sp>
      <p:sp>
        <p:nvSpPr>
          <p:cNvPr id="50" name="Shape 333"/>
          <p:cNvSpPr/>
          <p:nvPr/>
        </p:nvSpPr>
        <p:spPr>
          <a:xfrm>
            <a:off x="413737" y="4429284"/>
            <a:ext cx="230234" cy="186235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Rectangle 50"/>
          <p:cNvSpPr/>
          <p:nvPr/>
        </p:nvSpPr>
        <p:spPr>
          <a:xfrm>
            <a:off x="625178" y="4414679"/>
            <a:ext cx="54053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CI Tool</a:t>
            </a:r>
          </a:p>
        </p:txBody>
      </p:sp>
      <p:sp>
        <p:nvSpPr>
          <p:cNvPr id="52" name="Shape 363"/>
          <p:cNvSpPr/>
          <p:nvPr/>
        </p:nvSpPr>
        <p:spPr>
          <a:xfrm>
            <a:off x="388275" y="4131158"/>
            <a:ext cx="228504" cy="218732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Rectangle 52"/>
          <p:cNvSpPr/>
          <p:nvPr/>
        </p:nvSpPr>
        <p:spPr>
          <a:xfrm>
            <a:off x="604266" y="4127144"/>
            <a:ext cx="95250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Source Control</a:t>
            </a:r>
            <a:endParaRPr lang="en-US" sz="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54" name="Shape 330"/>
          <p:cNvSpPr/>
          <p:nvPr/>
        </p:nvSpPr>
        <p:spPr>
          <a:xfrm>
            <a:off x="413737" y="4709517"/>
            <a:ext cx="219457" cy="207562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Rectangle 54"/>
          <p:cNvSpPr/>
          <p:nvPr/>
        </p:nvSpPr>
        <p:spPr>
          <a:xfrm>
            <a:off x="633194" y="4715334"/>
            <a:ext cx="532518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Server</a:t>
            </a:r>
          </a:p>
        </p:txBody>
      </p:sp>
      <p:sp>
        <p:nvSpPr>
          <p:cNvPr id="56" name="Shape 347"/>
          <p:cNvSpPr/>
          <p:nvPr/>
        </p:nvSpPr>
        <p:spPr>
          <a:xfrm>
            <a:off x="367249" y="3844626"/>
            <a:ext cx="265945" cy="162618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614314" y="3863891"/>
            <a:ext cx="92044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Cloud Provider</a:t>
            </a:r>
            <a:endParaRPr lang="en-US" sz="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58" name="Shape 347"/>
          <p:cNvSpPr/>
          <p:nvPr/>
        </p:nvSpPr>
        <p:spPr>
          <a:xfrm>
            <a:off x="7353283" y="1115857"/>
            <a:ext cx="900151" cy="550417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330"/>
          <p:cNvSpPr/>
          <p:nvPr/>
        </p:nvSpPr>
        <p:spPr>
          <a:xfrm>
            <a:off x="7656345" y="1332261"/>
            <a:ext cx="294025" cy="278088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88"/>
          <p:cNvSpPr txBox="1">
            <a:spLocks/>
          </p:cNvSpPr>
          <p:nvPr/>
        </p:nvSpPr>
        <p:spPr>
          <a:xfrm>
            <a:off x="2200669" y="3554659"/>
            <a:ext cx="6562331" cy="11046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buFontTx/>
              <a:buChar char="-"/>
            </a:pPr>
            <a:endParaRPr lang="en-US" sz="2800" dirty="0">
              <a:latin typeface="Sniglet" panose="020B0604020202020204" charset="0"/>
            </a:endParaRPr>
          </a:p>
        </p:txBody>
      </p:sp>
      <p:sp>
        <p:nvSpPr>
          <p:cNvPr id="66" name="Shape 333"/>
          <p:cNvSpPr/>
          <p:nvPr/>
        </p:nvSpPr>
        <p:spPr>
          <a:xfrm>
            <a:off x="2660061" y="1898002"/>
            <a:ext cx="765020" cy="618821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7" name="Shape 383"/>
          <p:cNvGrpSpPr/>
          <p:nvPr/>
        </p:nvGrpSpPr>
        <p:grpSpPr>
          <a:xfrm>
            <a:off x="3577087" y="2092913"/>
            <a:ext cx="910855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68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9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3478531" y="1914432"/>
            <a:ext cx="9060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compile</a:t>
            </a:r>
          </a:p>
        </p:txBody>
      </p:sp>
      <p:sp>
        <p:nvSpPr>
          <p:cNvPr id="76" name="Shape 61"/>
          <p:cNvSpPr/>
          <p:nvPr/>
        </p:nvSpPr>
        <p:spPr>
          <a:xfrm rot="5400000">
            <a:off x="806080" y="2198788"/>
            <a:ext cx="2924415" cy="46791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333"/>
          <p:cNvSpPr/>
          <p:nvPr/>
        </p:nvSpPr>
        <p:spPr>
          <a:xfrm>
            <a:off x="2678965" y="2636677"/>
            <a:ext cx="765020" cy="618821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78" name="Shape 383"/>
          <p:cNvGrpSpPr/>
          <p:nvPr/>
        </p:nvGrpSpPr>
        <p:grpSpPr>
          <a:xfrm>
            <a:off x="3595991" y="2831588"/>
            <a:ext cx="910855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79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0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3656932" y="2653107"/>
            <a:ext cx="5870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test</a:t>
            </a:r>
          </a:p>
        </p:txBody>
      </p:sp>
      <p:sp>
        <p:nvSpPr>
          <p:cNvPr id="84" name="Shape 61"/>
          <p:cNvSpPr/>
          <p:nvPr/>
        </p:nvSpPr>
        <p:spPr>
          <a:xfrm rot="5400000">
            <a:off x="3804970" y="2199324"/>
            <a:ext cx="292441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351"/>
          <p:cNvSpPr/>
          <p:nvPr/>
        </p:nvSpPr>
        <p:spPr>
          <a:xfrm>
            <a:off x="4677989" y="2030496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352"/>
          <p:cNvSpPr/>
          <p:nvPr/>
        </p:nvSpPr>
        <p:spPr>
          <a:xfrm>
            <a:off x="4651703" y="2758888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351"/>
          <p:cNvSpPr/>
          <p:nvPr/>
        </p:nvSpPr>
        <p:spPr>
          <a:xfrm>
            <a:off x="5439076" y="1264100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61"/>
          <p:cNvSpPr/>
          <p:nvPr/>
        </p:nvSpPr>
        <p:spPr>
          <a:xfrm rot="5400000">
            <a:off x="5338663" y="3046795"/>
            <a:ext cx="1229469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352"/>
          <p:cNvSpPr/>
          <p:nvPr/>
        </p:nvSpPr>
        <p:spPr>
          <a:xfrm>
            <a:off x="5439076" y="2787489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352"/>
          <p:cNvSpPr/>
          <p:nvPr/>
        </p:nvSpPr>
        <p:spPr>
          <a:xfrm>
            <a:off x="6324600" y="2787489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61"/>
          <p:cNvSpPr/>
          <p:nvPr/>
        </p:nvSpPr>
        <p:spPr>
          <a:xfrm rot="5400000">
            <a:off x="5292944" y="1538473"/>
            <a:ext cx="1229469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323"/>
          <p:cNvSpPr/>
          <p:nvPr/>
        </p:nvSpPr>
        <p:spPr>
          <a:xfrm>
            <a:off x="249470" y="1751441"/>
            <a:ext cx="835967" cy="885236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50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3"/>
          <p:cNvSpPr/>
          <p:nvPr/>
        </p:nvSpPr>
        <p:spPr>
          <a:xfrm>
            <a:off x="1981200" y="605129"/>
            <a:ext cx="835967" cy="885236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30"/>
          <p:cNvSpPr/>
          <p:nvPr/>
        </p:nvSpPr>
        <p:spPr>
          <a:xfrm>
            <a:off x="4535161" y="605129"/>
            <a:ext cx="958685" cy="906720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383"/>
          <p:cNvGrpSpPr/>
          <p:nvPr/>
        </p:nvGrpSpPr>
        <p:grpSpPr>
          <a:xfrm>
            <a:off x="3376486" y="1019346"/>
            <a:ext cx="1011199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12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8"/>
          <p:cNvSpPr txBox="1">
            <a:spLocks/>
          </p:cNvSpPr>
          <p:nvPr/>
        </p:nvSpPr>
        <p:spPr>
          <a:xfrm>
            <a:off x="1629396" y="2021964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Error prone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Production issues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Slow deployments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Trip the wire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Works on my machine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Sniglet" panose="020B0604020202020204" charset="0"/>
            </a:endParaRPr>
          </a:p>
        </p:txBody>
      </p:sp>
      <p:sp>
        <p:nvSpPr>
          <p:cNvPr id="20" name="Shape 315"/>
          <p:cNvSpPr/>
          <p:nvPr/>
        </p:nvSpPr>
        <p:spPr>
          <a:xfrm>
            <a:off x="2818185" y="842899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3357301" y="842899"/>
            <a:ext cx="8114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deploy</a:t>
            </a:r>
          </a:p>
        </p:txBody>
      </p:sp>
      <p:sp>
        <p:nvSpPr>
          <p:cNvPr id="10" name="Shape 351"/>
          <p:cNvSpPr/>
          <p:nvPr/>
        </p:nvSpPr>
        <p:spPr>
          <a:xfrm>
            <a:off x="4087820" y="2152356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351"/>
          <p:cNvSpPr/>
          <p:nvPr/>
        </p:nvSpPr>
        <p:spPr>
          <a:xfrm>
            <a:off x="5791200" y="3790950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351"/>
          <p:cNvSpPr/>
          <p:nvPr/>
        </p:nvSpPr>
        <p:spPr>
          <a:xfrm>
            <a:off x="4269435" y="3427196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351"/>
          <p:cNvSpPr/>
          <p:nvPr/>
        </p:nvSpPr>
        <p:spPr>
          <a:xfrm>
            <a:off x="5175744" y="3028950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350"/>
          <p:cNvSpPr/>
          <p:nvPr/>
        </p:nvSpPr>
        <p:spPr>
          <a:xfrm>
            <a:off x="5176279" y="258364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7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304800" y="150495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  <a:latin typeface="Sniglet" panose="020B0604020202020204" charset="0"/>
              </a:rPr>
              <a:t>Continuous Integration is a software development practice where member of a team integrate their work frequently; usually each person integrates at least daily – leading to multiple integrations per day</a:t>
            </a:r>
            <a:r>
              <a:rPr lang="en-US" sz="2800" dirty="0">
                <a:solidFill>
                  <a:schemeClr val="tx1"/>
                </a:solidFill>
              </a:rPr>
              <a:t>“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  <a:p>
            <a:pPr algn="r">
              <a:buFont typeface="Sniglet"/>
              <a:buNone/>
            </a:pPr>
            <a:r>
              <a:rPr lang="en-US" sz="2800" dirty="0">
                <a:solidFill>
                  <a:schemeClr val="tx1"/>
                </a:solidFill>
              </a:rPr>
              <a:t>-- Martin Fowler</a:t>
            </a:r>
            <a:endParaRPr lang="e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3156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383"/>
          <p:cNvGrpSpPr/>
          <p:nvPr/>
        </p:nvGrpSpPr>
        <p:grpSpPr>
          <a:xfrm>
            <a:off x="4336009" y="2583071"/>
            <a:ext cx="910855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48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279201" y="2355208"/>
            <a:ext cx="8114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deploy</a:t>
            </a:r>
          </a:p>
        </p:txBody>
      </p:sp>
      <p:sp>
        <p:nvSpPr>
          <p:cNvPr id="57" name="Shape 347"/>
          <p:cNvSpPr/>
          <p:nvPr/>
        </p:nvSpPr>
        <p:spPr>
          <a:xfrm>
            <a:off x="5494612" y="2374637"/>
            <a:ext cx="900151" cy="550417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330"/>
          <p:cNvSpPr/>
          <p:nvPr/>
        </p:nvSpPr>
        <p:spPr>
          <a:xfrm>
            <a:off x="5797674" y="2591041"/>
            <a:ext cx="294025" cy="278088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333"/>
          <p:cNvSpPr/>
          <p:nvPr/>
        </p:nvSpPr>
        <p:spPr>
          <a:xfrm>
            <a:off x="3382908" y="2416760"/>
            <a:ext cx="765020" cy="618821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384"/>
          <p:cNvSpPr/>
          <p:nvPr/>
        </p:nvSpPr>
        <p:spPr>
          <a:xfrm>
            <a:off x="1264788" y="1206076"/>
            <a:ext cx="7469833" cy="93366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8" name="Shape 363"/>
          <p:cNvSpPr/>
          <p:nvPr/>
        </p:nvSpPr>
        <p:spPr>
          <a:xfrm>
            <a:off x="381000" y="962516"/>
            <a:ext cx="606419" cy="58048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290"/>
          <p:cNvSpPr/>
          <p:nvPr/>
        </p:nvSpPr>
        <p:spPr>
          <a:xfrm>
            <a:off x="1659137" y="895387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290"/>
          <p:cNvSpPr/>
          <p:nvPr/>
        </p:nvSpPr>
        <p:spPr>
          <a:xfrm>
            <a:off x="2565603" y="896564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381"/>
          <p:cNvSpPr/>
          <p:nvPr/>
        </p:nvSpPr>
        <p:spPr>
          <a:xfrm rot="4954859">
            <a:off x="1273031" y="1868913"/>
            <a:ext cx="1557112" cy="364548"/>
          </a:xfrm>
          <a:custGeom>
            <a:avLst/>
            <a:gdLst/>
            <a:ahLst/>
            <a:cxnLst/>
            <a:rect l="0" t="0" r="0" b="0"/>
            <a:pathLst>
              <a:path w="29434" h="24718" extrusionOk="0">
                <a:moveTo>
                  <a:pt x="26604" y="13869"/>
                </a:moveTo>
                <a:lnTo>
                  <a:pt x="26509" y="13963"/>
                </a:lnTo>
                <a:lnTo>
                  <a:pt x="26509" y="14057"/>
                </a:lnTo>
                <a:lnTo>
                  <a:pt x="26604" y="14246"/>
                </a:lnTo>
                <a:lnTo>
                  <a:pt x="26604" y="13869"/>
                </a:lnTo>
                <a:close/>
                <a:moveTo>
                  <a:pt x="7925" y="23397"/>
                </a:moveTo>
                <a:lnTo>
                  <a:pt x="8302" y="23491"/>
                </a:lnTo>
                <a:lnTo>
                  <a:pt x="8113" y="23491"/>
                </a:lnTo>
                <a:lnTo>
                  <a:pt x="7925" y="23397"/>
                </a:lnTo>
                <a:close/>
                <a:moveTo>
                  <a:pt x="28962" y="1"/>
                </a:moveTo>
                <a:lnTo>
                  <a:pt x="28962" y="95"/>
                </a:lnTo>
                <a:lnTo>
                  <a:pt x="28774" y="284"/>
                </a:lnTo>
                <a:lnTo>
                  <a:pt x="28868" y="284"/>
                </a:lnTo>
                <a:lnTo>
                  <a:pt x="28868" y="567"/>
                </a:lnTo>
                <a:lnTo>
                  <a:pt x="28679" y="567"/>
                </a:lnTo>
                <a:lnTo>
                  <a:pt x="28868" y="661"/>
                </a:lnTo>
                <a:lnTo>
                  <a:pt x="28679" y="850"/>
                </a:lnTo>
                <a:lnTo>
                  <a:pt x="28679" y="1039"/>
                </a:lnTo>
                <a:lnTo>
                  <a:pt x="28585" y="1039"/>
                </a:lnTo>
                <a:lnTo>
                  <a:pt x="28491" y="1227"/>
                </a:lnTo>
                <a:lnTo>
                  <a:pt x="28679" y="1416"/>
                </a:lnTo>
                <a:lnTo>
                  <a:pt x="28962" y="1605"/>
                </a:lnTo>
                <a:lnTo>
                  <a:pt x="28585" y="1793"/>
                </a:lnTo>
                <a:lnTo>
                  <a:pt x="28868" y="1982"/>
                </a:lnTo>
                <a:lnTo>
                  <a:pt x="28962" y="2171"/>
                </a:lnTo>
                <a:lnTo>
                  <a:pt x="28868" y="2265"/>
                </a:lnTo>
                <a:lnTo>
                  <a:pt x="28774" y="2359"/>
                </a:lnTo>
                <a:lnTo>
                  <a:pt x="28868" y="2359"/>
                </a:lnTo>
                <a:lnTo>
                  <a:pt x="28774" y="2454"/>
                </a:lnTo>
                <a:lnTo>
                  <a:pt x="28868" y="2548"/>
                </a:lnTo>
                <a:lnTo>
                  <a:pt x="28868" y="2642"/>
                </a:lnTo>
                <a:lnTo>
                  <a:pt x="28585" y="2642"/>
                </a:lnTo>
                <a:lnTo>
                  <a:pt x="28679" y="2737"/>
                </a:lnTo>
                <a:lnTo>
                  <a:pt x="28774" y="2831"/>
                </a:lnTo>
                <a:lnTo>
                  <a:pt x="28774" y="3303"/>
                </a:lnTo>
                <a:lnTo>
                  <a:pt x="28679" y="3680"/>
                </a:lnTo>
                <a:lnTo>
                  <a:pt x="28585" y="3963"/>
                </a:lnTo>
                <a:lnTo>
                  <a:pt x="28774" y="4058"/>
                </a:lnTo>
                <a:lnTo>
                  <a:pt x="28774" y="4341"/>
                </a:lnTo>
                <a:lnTo>
                  <a:pt x="28585" y="4246"/>
                </a:lnTo>
                <a:lnTo>
                  <a:pt x="28585" y="4341"/>
                </a:lnTo>
                <a:lnTo>
                  <a:pt x="28679" y="4435"/>
                </a:lnTo>
                <a:lnTo>
                  <a:pt x="28491" y="4435"/>
                </a:lnTo>
                <a:lnTo>
                  <a:pt x="28585" y="4718"/>
                </a:lnTo>
                <a:lnTo>
                  <a:pt x="28491" y="5001"/>
                </a:lnTo>
                <a:lnTo>
                  <a:pt x="28774" y="4907"/>
                </a:lnTo>
                <a:lnTo>
                  <a:pt x="29057" y="5095"/>
                </a:lnTo>
                <a:lnTo>
                  <a:pt x="29057" y="5095"/>
                </a:lnTo>
                <a:lnTo>
                  <a:pt x="28774" y="5001"/>
                </a:lnTo>
                <a:lnTo>
                  <a:pt x="28679" y="5001"/>
                </a:lnTo>
                <a:lnTo>
                  <a:pt x="28774" y="5095"/>
                </a:lnTo>
                <a:lnTo>
                  <a:pt x="28585" y="5095"/>
                </a:lnTo>
                <a:lnTo>
                  <a:pt x="28396" y="5567"/>
                </a:lnTo>
                <a:lnTo>
                  <a:pt x="28396" y="5756"/>
                </a:lnTo>
                <a:lnTo>
                  <a:pt x="28585" y="6039"/>
                </a:lnTo>
                <a:lnTo>
                  <a:pt x="28396" y="6982"/>
                </a:lnTo>
                <a:lnTo>
                  <a:pt x="28302" y="7359"/>
                </a:lnTo>
                <a:lnTo>
                  <a:pt x="28113" y="7737"/>
                </a:lnTo>
                <a:lnTo>
                  <a:pt x="28113" y="7642"/>
                </a:lnTo>
                <a:lnTo>
                  <a:pt x="28113" y="7548"/>
                </a:lnTo>
                <a:lnTo>
                  <a:pt x="27830" y="8114"/>
                </a:lnTo>
                <a:lnTo>
                  <a:pt x="27830" y="8114"/>
                </a:lnTo>
                <a:lnTo>
                  <a:pt x="27924" y="8020"/>
                </a:lnTo>
                <a:lnTo>
                  <a:pt x="27453" y="8963"/>
                </a:lnTo>
                <a:lnTo>
                  <a:pt x="27736" y="8963"/>
                </a:lnTo>
                <a:lnTo>
                  <a:pt x="27547" y="9246"/>
                </a:lnTo>
                <a:lnTo>
                  <a:pt x="27547" y="9435"/>
                </a:lnTo>
                <a:lnTo>
                  <a:pt x="27641" y="9529"/>
                </a:lnTo>
                <a:lnTo>
                  <a:pt x="27641" y="9812"/>
                </a:lnTo>
                <a:lnTo>
                  <a:pt x="27547" y="9906"/>
                </a:lnTo>
                <a:lnTo>
                  <a:pt x="27453" y="9906"/>
                </a:lnTo>
                <a:lnTo>
                  <a:pt x="27358" y="9718"/>
                </a:lnTo>
                <a:lnTo>
                  <a:pt x="27264" y="9812"/>
                </a:lnTo>
                <a:lnTo>
                  <a:pt x="27075" y="9906"/>
                </a:lnTo>
                <a:lnTo>
                  <a:pt x="27170" y="10001"/>
                </a:lnTo>
                <a:lnTo>
                  <a:pt x="27075" y="10095"/>
                </a:lnTo>
                <a:lnTo>
                  <a:pt x="27075" y="10284"/>
                </a:lnTo>
                <a:lnTo>
                  <a:pt x="27170" y="10472"/>
                </a:lnTo>
                <a:lnTo>
                  <a:pt x="27170" y="10755"/>
                </a:lnTo>
                <a:lnTo>
                  <a:pt x="26792" y="10755"/>
                </a:lnTo>
                <a:lnTo>
                  <a:pt x="26698" y="10661"/>
                </a:lnTo>
                <a:lnTo>
                  <a:pt x="26698" y="10850"/>
                </a:lnTo>
                <a:lnTo>
                  <a:pt x="26604" y="10944"/>
                </a:lnTo>
                <a:lnTo>
                  <a:pt x="26415" y="10944"/>
                </a:lnTo>
                <a:lnTo>
                  <a:pt x="26415" y="11038"/>
                </a:lnTo>
                <a:lnTo>
                  <a:pt x="26509" y="11038"/>
                </a:lnTo>
                <a:lnTo>
                  <a:pt x="26604" y="11133"/>
                </a:lnTo>
                <a:lnTo>
                  <a:pt x="26604" y="11321"/>
                </a:lnTo>
                <a:lnTo>
                  <a:pt x="26604" y="11510"/>
                </a:lnTo>
                <a:lnTo>
                  <a:pt x="26509" y="11510"/>
                </a:lnTo>
                <a:lnTo>
                  <a:pt x="26509" y="11416"/>
                </a:lnTo>
                <a:lnTo>
                  <a:pt x="26415" y="11416"/>
                </a:lnTo>
                <a:lnTo>
                  <a:pt x="26415" y="11321"/>
                </a:lnTo>
                <a:lnTo>
                  <a:pt x="26321" y="11793"/>
                </a:lnTo>
                <a:lnTo>
                  <a:pt x="26226" y="11699"/>
                </a:lnTo>
                <a:lnTo>
                  <a:pt x="26132" y="11793"/>
                </a:lnTo>
                <a:lnTo>
                  <a:pt x="26226" y="11793"/>
                </a:lnTo>
                <a:lnTo>
                  <a:pt x="26321" y="12076"/>
                </a:lnTo>
                <a:lnTo>
                  <a:pt x="26415" y="12359"/>
                </a:lnTo>
                <a:lnTo>
                  <a:pt x="26038" y="12548"/>
                </a:lnTo>
                <a:lnTo>
                  <a:pt x="25755" y="12737"/>
                </a:lnTo>
                <a:lnTo>
                  <a:pt x="25660" y="12925"/>
                </a:lnTo>
                <a:lnTo>
                  <a:pt x="25755" y="12925"/>
                </a:lnTo>
                <a:lnTo>
                  <a:pt x="25755" y="13020"/>
                </a:lnTo>
                <a:lnTo>
                  <a:pt x="25849" y="12737"/>
                </a:lnTo>
                <a:lnTo>
                  <a:pt x="25943" y="13020"/>
                </a:lnTo>
                <a:lnTo>
                  <a:pt x="26038" y="12831"/>
                </a:lnTo>
                <a:lnTo>
                  <a:pt x="26132" y="12925"/>
                </a:lnTo>
                <a:lnTo>
                  <a:pt x="25943" y="13208"/>
                </a:lnTo>
                <a:lnTo>
                  <a:pt x="25660" y="13114"/>
                </a:lnTo>
                <a:lnTo>
                  <a:pt x="25472" y="13208"/>
                </a:lnTo>
                <a:lnTo>
                  <a:pt x="25377" y="13397"/>
                </a:lnTo>
                <a:lnTo>
                  <a:pt x="25283" y="13869"/>
                </a:lnTo>
                <a:lnTo>
                  <a:pt x="25189" y="14435"/>
                </a:lnTo>
                <a:lnTo>
                  <a:pt x="25094" y="14623"/>
                </a:lnTo>
                <a:lnTo>
                  <a:pt x="25000" y="14812"/>
                </a:lnTo>
                <a:lnTo>
                  <a:pt x="24906" y="14718"/>
                </a:lnTo>
                <a:lnTo>
                  <a:pt x="24811" y="14529"/>
                </a:lnTo>
                <a:lnTo>
                  <a:pt x="24717" y="14906"/>
                </a:lnTo>
                <a:lnTo>
                  <a:pt x="24717" y="15189"/>
                </a:lnTo>
                <a:lnTo>
                  <a:pt x="24717" y="15284"/>
                </a:lnTo>
                <a:lnTo>
                  <a:pt x="24811" y="15284"/>
                </a:lnTo>
                <a:lnTo>
                  <a:pt x="24528" y="15378"/>
                </a:lnTo>
                <a:lnTo>
                  <a:pt x="24340" y="15472"/>
                </a:lnTo>
                <a:lnTo>
                  <a:pt x="24057" y="15944"/>
                </a:lnTo>
                <a:lnTo>
                  <a:pt x="23962" y="16416"/>
                </a:lnTo>
                <a:lnTo>
                  <a:pt x="23774" y="16699"/>
                </a:lnTo>
                <a:lnTo>
                  <a:pt x="23396" y="16699"/>
                </a:lnTo>
                <a:lnTo>
                  <a:pt x="23208" y="16982"/>
                </a:lnTo>
                <a:lnTo>
                  <a:pt x="23019" y="17359"/>
                </a:lnTo>
                <a:lnTo>
                  <a:pt x="22830" y="17831"/>
                </a:lnTo>
                <a:lnTo>
                  <a:pt x="22830" y="17736"/>
                </a:lnTo>
                <a:lnTo>
                  <a:pt x="22736" y="17642"/>
                </a:lnTo>
                <a:lnTo>
                  <a:pt x="22736" y="17642"/>
                </a:lnTo>
                <a:lnTo>
                  <a:pt x="22830" y="17925"/>
                </a:lnTo>
                <a:lnTo>
                  <a:pt x="22453" y="17925"/>
                </a:lnTo>
                <a:lnTo>
                  <a:pt x="22547" y="17736"/>
                </a:lnTo>
                <a:lnTo>
                  <a:pt x="22453" y="17736"/>
                </a:lnTo>
                <a:lnTo>
                  <a:pt x="22359" y="17831"/>
                </a:lnTo>
                <a:lnTo>
                  <a:pt x="22264" y="18208"/>
                </a:lnTo>
                <a:lnTo>
                  <a:pt x="22170" y="18491"/>
                </a:lnTo>
                <a:lnTo>
                  <a:pt x="22076" y="18585"/>
                </a:lnTo>
                <a:lnTo>
                  <a:pt x="21887" y="18585"/>
                </a:lnTo>
                <a:lnTo>
                  <a:pt x="21698" y="19152"/>
                </a:lnTo>
                <a:lnTo>
                  <a:pt x="21604" y="18869"/>
                </a:lnTo>
                <a:lnTo>
                  <a:pt x="21604" y="19057"/>
                </a:lnTo>
                <a:lnTo>
                  <a:pt x="21415" y="19152"/>
                </a:lnTo>
                <a:lnTo>
                  <a:pt x="20943" y="19529"/>
                </a:lnTo>
                <a:lnTo>
                  <a:pt x="20377" y="19812"/>
                </a:lnTo>
                <a:lnTo>
                  <a:pt x="19906" y="20095"/>
                </a:lnTo>
                <a:lnTo>
                  <a:pt x="20094" y="20189"/>
                </a:lnTo>
                <a:lnTo>
                  <a:pt x="20189" y="20284"/>
                </a:lnTo>
                <a:lnTo>
                  <a:pt x="19906" y="20378"/>
                </a:lnTo>
                <a:lnTo>
                  <a:pt x="19906" y="20284"/>
                </a:lnTo>
                <a:lnTo>
                  <a:pt x="19811" y="20189"/>
                </a:lnTo>
                <a:lnTo>
                  <a:pt x="19811" y="20284"/>
                </a:lnTo>
                <a:lnTo>
                  <a:pt x="19811" y="20378"/>
                </a:lnTo>
                <a:lnTo>
                  <a:pt x="19245" y="20284"/>
                </a:lnTo>
                <a:lnTo>
                  <a:pt x="19340" y="20378"/>
                </a:lnTo>
                <a:lnTo>
                  <a:pt x="19245" y="20472"/>
                </a:lnTo>
                <a:lnTo>
                  <a:pt x="19434" y="20567"/>
                </a:lnTo>
                <a:lnTo>
                  <a:pt x="19340" y="20661"/>
                </a:lnTo>
                <a:lnTo>
                  <a:pt x="18962" y="20661"/>
                </a:lnTo>
                <a:lnTo>
                  <a:pt x="18585" y="21038"/>
                </a:lnTo>
                <a:lnTo>
                  <a:pt x="18113" y="21416"/>
                </a:lnTo>
                <a:lnTo>
                  <a:pt x="17736" y="21699"/>
                </a:lnTo>
                <a:lnTo>
                  <a:pt x="17359" y="21793"/>
                </a:lnTo>
                <a:lnTo>
                  <a:pt x="17076" y="22076"/>
                </a:lnTo>
                <a:lnTo>
                  <a:pt x="16793" y="22359"/>
                </a:lnTo>
                <a:lnTo>
                  <a:pt x="16698" y="22265"/>
                </a:lnTo>
                <a:lnTo>
                  <a:pt x="16604" y="22170"/>
                </a:lnTo>
                <a:lnTo>
                  <a:pt x="16321" y="22170"/>
                </a:lnTo>
                <a:lnTo>
                  <a:pt x="15849" y="22453"/>
                </a:lnTo>
                <a:lnTo>
                  <a:pt x="14340" y="22831"/>
                </a:lnTo>
                <a:lnTo>
                  <a:pt x="14340" y="22925"/>
                </a:lnTo>
                <a:lnTo>
                  <a:pt x="14340" y="23019"/>
                </a:lnTo>
                <a:lnTo>
                  <a:pt x="14245" y="23114"/>
                </a:lnTo>
                <a:lnTo>
                  <a:pt x="14057" y="23019"/>
                </a:lnTo>
                <a:lnTo>
                  <a:pt x="13962" y="22925"/>
                </a:lnTo>
                <a:lnTo>
                  <a:pt x="13774" y="22925"/>
                </a:lnTo>
                <a:lnTo>
                  <a:pt x="13774" y="23208"/>
                </a:lnTo>
                <a:lnTo>
                  <a:pt x="13491" y="23114"/>
                </a:lnTo>
                <a:lnTo>
                  <a:pt x="13113" y="23114"/>
                </a:lnTo>
                <a:lnTo>
                  <a:pt x="12642" y="23208"/>
                </a:lnTo>
                <a:lnTo>
                  <a:pt x="12453" y="23302"/>
                </a:lnTo>
                <a:lnTo>
                  <a:pt x="12076" y="23208"/>
                </a:lnTo>
                <a:lnTo>
                  <a:pt x="11793" y="23114"/>
                </a:lnTo>
                <a:lnTo>
                  <a:pt x="11510" y="23585"/>
                </a:lnTo>
                <a:lnTo>
                  <a:pt x="11321" y="23397"/>
                </a:lnTo>
                <a:lnTo>
                  <a:pt x="11132" y="23302"/>
                </a:lnTo>
                <a:lnTo>
                  <a:pt x="10849" y="23302"/>
                </a:lnTo>
                <a:lnTo>
                  <a:pt x="10566" y="23397"/>
                </a:lnTo>
                <a:lnTo>
                  <a:pt x="10566" y="23302"/>
                </a:lnTo>
                <a:lnTo>
                  <a:pt x="10189" y="23302"/>
                </a:lnTo>
                <a:lnTo>
                  <a:pt x="9717" y="23491"/>
                </a:lnTo>
                <a:lnTo>
                  <a:pt x="9717" y="23302"/>
                </a:lnTo>
                <a:lnTo>
                  <a:pt x="9623" y="23491"/>
                </a:lnTo>
                <a:lnTo>
                  <a:pt x="9434" y="23680"/>
                </a:lnTo>
                <a:lnTo>
                  <a:pt x="9340" y="23585"/>
                </a:lnTo>
                <a:lnTo>
                  <a:pt x="9434" y="23585"/>
                </a:lnTo>
                <a:lnTo>
                  <a:pt x="9340" y="23491"/>
                </a:lnTo>
                <a:lnTo>
                  <a:pt x="9246" y="23491"/>
                </a:lnTo>
                <a:lnTo>
                  <a:pt x="9246" y="23585"/>
                </a:lnTo>
                <a:lnTo>
                  <a:pt x="9151" y="23491"/>
                </a:lnTo>
                <a:lnTo>
                  <a:pt x="8868" y="23680"/>
                </a:lnTo>
                <a:lnTo>
                  <a:pt x="8774" y="23680"/>
                </a:lnTo>
                <a:lnTo>
                  <a:pt x="8680" y="23491"/>
                </a:lnTo>
                <a:lnTo>
                  <a:pt x="8585" y="23585"/>
                </a:lnTo>
                <a:lnTo>
                  <a:pt x="8491" y="23585"/>
                </a:lnTo>
                <a:lnTo>
                  <a:pt x="8397" y="23491"/>
                </a:lnTo>
                <a:lnTo>
                  <a:pt x="8302" y="23491"/>
                </a:lnTo>
                <a:lnTo>
                  <a:pt x="8208" y="23302"/>
                </a:lnTo>
                <a:lnTo>
                  <a:pt x="8302" y="23114"/>
                </a:lnTo>
                <a:lnTo>
                  <a:pt x="8302" y="23114"/>
                </a:lnTo>
                <a:lnTo>
                  <a:pt x="8019" y="23208"/>
                </a:lnTo>
                <a:lnTo>
                  <a:pt x="7642" y="23208"/>
                </a:lnTo>
                <a:lnTo>
                  <a:pt x="7359" y="23302"/>
                </a:lnTo>
                <a:lnTo>
                  <a:pt x="7264" y="23302"/>
                </a:lnTo>
                <a:lnTo>
                  <a:pt x="7264" y="23397"/>
                </a:lnTo>
                <a:lnTo>
                  <a:pt x="7547" y="23397"/>
                </a:lnTo>
                <a:lnTo>
                  <a:pt x="7453" y="23491"/>
                </a:lnTo>
                <a:lnTo>
                  <a:pt x="7359" y="23491"/>
                </a:lnTo>
                <a:lnTo>
                  <a:pt x="7170" y="23680"/>
                </a:lnTo>
                <a:lnTo>
                  <a:pt x="6981" y="23397"/>
                </a:lnTo>
                <a:lnTo>
                  <a:pt x="6698" y="23208"/>
                </a:lnTo>
                <a:lnTo>
                  <a:pt x="6604" y="23114"/>
                </a:lnTo>
                <a:lnTo>
                  <a:pt x="6415" y="23208"/>
                </a:lnTo>
                <a:lnTo>
                  <a:pt x="6227" y="23302"/>
                </a:lnTo>
                <a:lnTo>
                  <a:pt x="6132" y="23491"/>
                </a:lnTo>
                <a:lnTo>
                  <a:pt x="6038" y="23491"/>
                </a:lnTo>
                <a:lnTo>
                  <a:pt x="6038" y="23397"/>
                </a:lnTo>
                <a:lnTo>
                  <a:pt x="6132" y="23208"/>
                </a:lnTo>
                <a:lnTo>
                  <a:pt x="5849" y="23302"/>
                </a:lnTo>
                <a:lnTo>
                  <a:pt x="5661" y="23397"/>
                </a:lnTo>
                <a:lnTo>
                  <a:pt x="5095" y="23208"/>
                </a:lnTo>
                <a:lnTo>
                  <a:pt x="4057" y="23019"/>
                </a:lnTo>
                <a:lnTo>
                  <a:pt x="2925" y="22831"/>
                </a:lnTo>
                <a:lnTo>
                  <a:pt x="2265" y="22831"/>
                </a:lnTo>
                <a:lnTo>
                  <a:pt x="2265" y="22642"/>
                </a:lnTo>
                <a:lnTo>
                  <a:pt x="1887" y="22642"/>
                </a:lnTo>
                <a:lnTo>
                  <a:pt x="1510" y="22548"/>
                </a:lnTo>
                <a:lnTo>
                  <a:pt x="944" y="22076"/>
                </a:lnTo>
                <a:lnTo>
                  <a:pt x="944" y="21887"/>
                </a:lnTo>
                <a:lnTo>
                  <a:pt x="1038" y="21699"/>
                </a:lnTo>
                <a:lnTo>
                  <a:pt x="755" y="21699"/>
                </a:lnTo>
                <a:lnTo>
                  <a:pt x="472" y="21793"/>
                </a:lnTo>
                <a:lnTo>
                  <a:pt x="95" y="22076"/>
                </a:lnTo>
                <a:lnTo>
                  <a:pt x="0" y="22265"/>
                </a:lnTo>
                <a:lnTo>
                  <a:pt x="0" y="22359"/>
                </a:lnTo>
                <a:lnTo>
                  <a:pt x="283" y="22453"/>
                </a:lnTo>
                <a:lnTo>
                  <a:pt x="189" y="22548"/>
                </a:lnTo>
                <a:lnTo>
                  <a:pt x="95" y="22453"/>
                </a:lnTo>
                <a:lnTo>
                  <a:pt x="95" y="22642"/>
                </a:lnTo>
                <a:lnTo>
                  <a:pt x="283" y="22642"/>
                </a:lnTo>
                <a:lnTo>
                  <a:pt x="566" y="22736"/>
                </a:lnTo>
                <a:lnTo>
                  <a:pt x="472" y="22831"/>
                </a:lnTo>
                <a:lnTo>
                  <a:pt x="472" y="22925"/>
                </a:lnTo>
                <a:lnTo>
                  <a:pt x="661" y="22736"/>
                </a:lnTo>
                <a:lnTo>
                  <a:pt x="755" y="22925"/>
                </a:lnTo>
                <a:lnTo>
                  <a:pt x="755" y="23019"/>
                </a:lnTo>
                <a:lnTo>
                  <a:pt x="661" y="23019"/>
                </a:lnTo>
                <a:lnTo>
                  <a:pt x="944" y="23114"/>
                </a:lnTo>
                <a:lnTo>
                  <a:pt x="1132" y="23208"/>
                </a:lnTo>
                <a:lnTo>
                  <a:pt x="1604" y="23397"/>
                </a:lnTo>
                <a:lnTo>
                  <a:pt x="1510" y="23491"/>
                </a:lnTo>
                <a:lnTo>
                  <a:pt x="1510" y="23585"/>
                </a:lnTo>
                <a:lnTo>
                  <a:pt x="1793" y="23680"/>
                </a:lnTo>
                <a:lnTo>
                  <a:pt x="2170" y="23774"/>
                </a:lnTo>
                <a:lnTo>
                  <a:pt x="2453" y="23774"/>
                </a:lnTo>
                <a:lnTo>
                  <a:pt x="2359" y="23868"/>
                </a:lnTo>
                <a:lnTo>
                  <a:pt x="2642" y="24057"/>
                </a:lnTo>
                <a:lnTo>
                  <a:pt x="2736" y="23868"/>
                </a:lnTo>
                <a:lnTo>
                  <a:pt x="3019" y="23680"/>
                </a:lnTo>
                <a:lnTo>
                  <a:pt x="2925" y="23963"/>
                </a:lnTo>
                <a:lnTo>
                  <a:pt x="2831" y="24151"/>
                </a:lnTo>
                <a:lnTo>
                  <a:pt x="3114" y="23868"/>
                </a:lnTo>
                <a:lnTo>
                  <a:pt x="3208" y="24151"/>
                </a:lnTo>
                <a:lnTo>
                  <a:pt x="3302" y="23963"/>
                </a:lnTo>
                <a:lnTo>
                  <a:pt x="3491" y="24057"/>
                </a:lnTo>
                <a:lnTo>
                  <a:pt x="3585" y="24340"/>
                </a:lnTo>
                <a:lnTo>
                  <a:pt x="3680" y="24246"/>
                </a:lnTo>
                <a:lnTo>
                  <a:pt x="3774" y="24057"/>
                </a:lnTo>
                <a:lnTo>
                  <a:pt x="3868" y="24151"/>
                </a:lnTo>
                <a:lnTo>
                  <a:pt x="3868" y="24340"/>
                </a:lnTo>
                <a:lnTo>
                  <a:pt x="4434" y="24151"/>
                </a:lnTo>
                <a:lnTo>
                  <a:pt x="4717" y="24057"/>
                </a:lnTo>
                <a:lnTo>
                  <a:pt x="4812" y="24151"/>
                </a:lnTo>
                <a:lnTo>
                  <a:pt x="4812" y="23868"/>
                </a:lnTo>
                <a:lnTo>
                  <a:pt x="5000" y="23774"/>
                </a:lnTo>
                <a:lnTo>
                  <a:pt x="5000" y="23868"/>
                </a:lnTo>
                <a:lnTo>
                  <a:pt x="4906" y="24057"/>
                </a:lnTo>
                <a:lnTo>
                  <a:pt x="5095" y="23963"/>
                </a:lnTo>
                <a:lnTo>
                  <a:pt x="5378" y="23963"/>
                </a:lnTo>
                <a:lnTo>
                  <a:pt x="5378" y="24151"/>
                </a:lnTo>
                <a:lnTo>
                  <a:pt x="5000" y="24151"/>
                </a:lnTo>
                <a:lnTo>
                  <a:pt x="5095" y="24246"/>
                </a:lnTo>
                <a:lnTo>
                  <a:pt x="5000" y="24246"/>
                </a:lnTo>
                <a:lnTo>
                  <a:pt x="5000" y="24434"/>
                </a:lnTo>
                <a:lnTo>
                  <a:pt x="5378" y="24434"/>
                </a:lnTo>
                <a:lnTo>
                  <a:pt x="5566" y="24246"/>
                </a:lnTo>
                <a:lnTo>
                  <a:pt x="5944" y="24340"/>
                </a:lnTo>
                <a:lnTo>
                  <a:pt x="6415" y="24340"/>
                </a:lnTo>
                <a:lnTo>
                  <a:pt x="6321" y="24434"/>
                </a:lnTo>
                <a:lnTo>
                  <a:pt x="6510" y="24434"/>
                </a:lnTo>
                <a:lnTo>
                  <a:pt x="6604" y="24340"/>
                </a:lnTo>
                <a:lnTo>
                  <a:pt x="6604" y="24246"/>
                </a:lnTo>
                <a:lnTo>
                  <a:pt x="6793" y="24340"/>
                </a:lnTo>
                <a:lnTo>
                  <a:pt x="6604" y="24434"/>
                </a:lnTo>
                <a:lnTo>
                  <a:pt x="6793" y="24434"/>
                </a:lnTo>
                <a:lnTo>
                  <a:pt x="6887" y="24340"/>
                </a:lnTo>
                <a:lnTo>
                  <a:pt x="6981" y="24434"/>
                </a:lnTo>
                <a:lnTo>
                  <a:pt x="7264" y="24434"/>
                </a:lnTo>
                <a:lnTo>
                  <a:pt x="7925" y="24623"/>
                </a:lnTo>
                <a:lnTo>
                  <a:pt x="8680" y="24623"/>
                </a:lnTo>
                <a:lnTo>
                  <a:pt x="9057" y="24529"/>
                </a:lnTo>
                <a:lnTo>
                  <a:pt x="9529" y="24529"/>
                </a:lnTo>
                <a:lnTo>
                  <a:pt x="10000" y="24623"/>
                </a:lnTo>
                <a:lnTo>
                  <a:pt x="10566" y="24717"/>
                </a:lnTo>
                <a:lnTo>
                  <a:pt x="11415" y="24623"/>
                </a:lnTo>
                <a:lnTo>
                  <a:pt x="12359" y="24529"/>
                </a:lnTo>
                <a:lnTo>
                  <a:pt x="12830" y="24340"/>
                </a:lnTo>
                <a:lnTo>
                  <a:pt x="12925" y="24529"/>
                </a:lnTo>
                <a:lnTo>
                  <a:pt x="13019" y="24340"/>
                </a:lnTo>
                <a:lnTo>
                  <a:pt x="13113" y="24529"/>
                </a:lnTo>
                <a:lnTo>
                  <a:pt x="13208" y="24434"/>
                </a:lnTo>
                <a:lnTo>
                  <a:pt x="13113" y="24340"/>
                </a:lnTo>
                <a:lnTo>
                  <a:pt x="13962" y="24340"/>
                </a:lnTo>
                <a:lnTo>
                  <a:pt x="13962" y="24434"/>
                </a:lnTo>
                <a:lnTo>
                  <a:pt x="13962" y="24529"/>
                </a:lnTo>
                <a:lnTo>
                  <a:pt x="14717" y="24246"/>
                </a:lnTo>
                <a:lnTo>
                  <a:pt x="15566" y="24057"/>
                </a:lnTo>
                <a:lnTo>
                  <a:pt x="15378" y="23963"/>
                </a:lnTo>
                <a:lnTo>
                  <a:pt x="15472" y="23868"/>
                </a:lnTo>
                <a:lnTo>
                  <a:pt x="15566" y="23963"/>
                </a:lnTo>
                <a:lnTo>
                  <a:pt x="15472" y="23774"/>
                </a:lnTo>
                <a:lnTo>
                  <a:pt x="15661" y="23868"/>
                </a:lnTo>
                <a:lnTo>
                  <a:pt x="15566" y="24057"/>
                </a:lnTo>
                <a:lnTo>
                  <a:pt x="16038" y="23963"/>
                </a:lnTo>
                <a:lnTo>
                  <a:pt x="16698" y="23680"/>
                </a:lnTo>
                <a:lnTo>
                  <a:pt x="17264" y="23397"/>
                </a:lnTo>
                <a:lnTo>
                  <a:pt x="17453" y="23208"/>
                </a:lnTo>
                <a:lnTo>
                  <a:pt x="17547" y="23019"/>
                </a:lnTo>
                <a:lnTo>
                  <a:pt x="17736" y="23114"/>
                </a:lnTo>
                <a:lnTo>
                  <a:pt x="17830" y="23114"/>
                </a:lnTo>
                <a:lnTo>
                  <a:pt x="18019" y="23019"/>
                </a:lnTo>
                <a:lnTo>
                  <a:pt x="18208" y="22736"/>
                </a:lnTo>
                <a:lnTo>
                  <a:pt x="18302" y="22548"/>
                </a:lnTo>
                <a:lnTo>
                  <a:pt x="18868" y="22359"/>
                </a:lnTo>
                <a:lnTo>
                  <a:pt x="19623" y="22076"/>
                </a:lnTo>
                <a:lnTo>
                  <a:pt x="20189" y="21699"/>
                </a:lnTo>
                <a:lnTo>
                  <a:pt x="20849" y="21227"/>
                </a:lnTo>
                <a:lnTo>
                  <a:pt x="21321" y="20755"/>
                </a:lnTo>
                <a:lnTo>
                  <a:pt x="21510" y="20472"/>
                </a:lnTo>
                <a:lnTo>
                  <a:pt x="22170" y="19906"/>
                </a:lnTo>
                <a:lnTo>
                  <a:pt x="22736" y="19435"/>
                </a:lnTo>
                <a:lnTo>
                  <a:pt x="23113" y="18963"/>
                </a:lnTo>
                <a:lnTo>
                  <a:pt x="23302" y="18585"/>
                </a:lnTo>
                <a:lnTo>
                  <a:pt x="23396" y="18774"/>
                </a:lnTo>
                <a:lnTo>
                  <a:pt x="23585" y="18397"/>
                </a:lnTo>
                <a:lnTo>
                  <a:pt x="23774" y="18114"/>
                </a:lnTo>
                <a:lnTo>
                  <a:pt x="24057" y="17736"/>
                </a:lnTo>
                <a:lnTo>
                  <a:pt x="24245" y="17453"/>
                </a:lnTo>
                <a:lnTo>
                  <a:pt x="24340" y="17453"/>
                </a:lnTo>
                <a:lnTo>
                  <a:pt x="24434" y="17359"/>
                </a:lnTo>
                <a:lnTo>
                  <a:pt x="24623" y="16982"/>
                </a:lnTo>
                <a:lnTo>
                  <a:pt x="25189" y="16227"/>
                </a:lnTo>
                <a:lnTo>
                  <a:pt x="25566" y="15661"/>
                </a:lnTo>
                <a:lnTo>
                  <a:pt x="25943" y="15189"/>
                </a:lnTo>
                <a:lnTo>
                  <a:pt x="26226" y="14529"/>
                </a:lnTo>
                <a:lnTo>
                  <a:pt x="26509" y="13680"/>
                </a:lnTo>
                <a:lnTo>
                  <a:pt x="26604" y="13869"/>
                </a:lnTo>
                <a:lnTo>
                  <a:pt x="26604" y="13586"/>
                </a:lnTo>
                <a:lnTo>
                  <a:pt x="26698" y="13303"/>
                </a:lnTo>
                <a:lnTo>
                  <a:pt x="26792" y="13303"/>
                </a:lnTo>
                <a:lnTo>
                  <a:pt x="26887" y="13397"/>
                </a:lnTo>
                <a:lnTo>
                  <a:pt x="27170" y="12831"/>
                </a:lnTo>
                <a:lnTo>
                  <a:pt x="27264" y="12548"/>
                </a:lnTo>
                <a:lnTo>
                  <a:pt x="27264" y="12454"/>
                </a:lnTo>
                <a:lnTo>
                  <a:pt x="26981" y="12076"/>
                </a:lnTo>
                <a:lnTo>
                  <a:pt x="27075" y="12171"/>
                </a:lnTo>
                <a:lnTo>
                  <a:pt x="27170" y="12076"/>
                </a:lnTo>
                <a:lnTo>
                  <a:pt x="27358" y="12076"/>
                </a:lnTo>
                <a:lnTo>
                  <a:pt x="27453" y="12171"/>
                </a:lnTo>
                <a:lnTo>
                  <a:pt x="27453" y="11982"/>
                </a:lnTo>
                <a:lnTo>
                  <a:pt x="27547" y="11793"/>
                </a:lnTo>
                <a:lnTo>
                  <a:pt x="27641" y="11793"/>
                </a:lnTo>
                <a:lnTo>
                  <a:pt x="27547" y="11510"/>
                </a:lnTo>
                <a:lnTo>
                  <a:pt x="27641" y="11133"/>
                </a:lnTo>
                <a:lnTo>
                  <a:pt x="27830" y="10755"/>
                </a:lnTo>
                <a:lnTo>
                  <a:pt x="27924" y="10661"/>
                </a:lnTo>
                <a:lnTo>
                  <a:pt x="28113" y="10661"/>
                </a:lnTo>
                <a:lnTo>
                  <a:pt x="28019" y="10378"/>
                </a:lnTo>
                <a:lnTo>
                  <a:pt x="28019" y="10284"/>
                </a:lnTo>
                <a:lnTo>
                  <a:pt x="28019" y="10095"/>
                </a:lnTo>
                <a:lnTo>
                  <a:pt x="28113" y="10284"/>
                </a:lnTo>
                <a:lnTo>
                  <a:pt x="28208" y="10001"/>
                </a:lnTo>
                <a:lnTo>
                  <a:pt x="28019" y="10001"/>
                </a:lnTo>
                <a:lnTo>
                  <a:pt x="27924" y="9906"/>
                </a:lnTo>
                <a:lnTo>
                  <a:pt x="28113" y="9718"/>
                </a:lnTo>
                <a:lnTo>
                  <a:pt x="28208" y="9718"/>
                </a:lnTo>
                <a:lnTo>
                  <a:pt x="28113" y="9529"/>
                </a:lnTo>
                <a:lnTo>
                  <a:pt x="28396" y="9529"/>
                </a:lnTo>
                <a:lnTo>
                  <a:pt x="28302" y="9057"/>
                </a:lnTo>
                <a:lnTo>
                  <a:pt x="28396" y="9057"/>
                </a:lnTo>
                <a:lnTo>
                  <a:pt x="28396" y="8963"/>
                </a:lnTo>
                <a:lnTo>
                  <a:pt x="28396" y="8774"/>
                </a:lnTo>
                <a:lnTo>
                  <a:pt x="28491" y="8491"/>
                </a:lnTo>
                <a:lnTo>
                  <a:pt x="28585" y="8114"/>
                </a:lnTo>
                <a:lnTo>
                  <a:pt x="28774" y="8303"/>
                </a:lnTo>
                <a:lnTo>
                  <a:pt x="28962" y="7454"/>
                </a:lnTo>
                <a:lnTo>
                  <a:pt x="29057" y="6699"/>
                </a:lnTo>
                <a:lnTo>
                  <a:pt x="29245" y="5661"/>
                </a:lnTo>
                <a:lnTo>
                  <a:pt x="29340" y="4718"/>
                </a:lnTo>
                <a:lnTo>
                  <a:pt x="29340" y="4341"/>
                </a:lnTo>
                <a:lnTo>
                  <a:pt x="29057" y="4435"/>
                </a:lnTo>
                <a:lnTo>
                  <a:pt x="28962" y="4435"/>
                </a:lnTo>
                <a:lnTo>
                  <a:pt x="28962" y="4246"/>
                </a:lnTo>
                <a:lnTo>
                  <a:pt x="29151" y="4341"/>
                </a:lnTo>
                <a:lnTo>
                  <a:pt x="29245" y="4152"/>
                </a:lnTo>
                <a:lnTo>
                  <a:pt x="29151" y="4152"/>
                </a:lnTo>
                <a:lnTo>
                  <a:pt x="29057" y="3963"/>
                </a:lnTo>
                <a:lnTo>
                  <a:pt x="28962" y="3680"/>
                </a:lnTo>
                <a:lnTo>
                  <a:pt x="28962" y="3680"/>
                </a:lnTo>
                <a:lnTo>
                  <a:pt x="29245" y="3774"/>
                </a:lnTo>
                <a:lnTo>
                  <a:pt x="29057" y="3586"/>
                </a:lnTo>
                <a:lnTo>
                  <a:pt x="29057" y="3397"/>
                </a:lnTo>
                <a:lnTo>
                  <a:pt x="29245" y="3586"/>
                </a:lnTo>
                <a:lnTo>
                  <a:pt x="29245" y="3491"/>
                </a:lnTo>
                <a:lnTo>
                  <a:pt x="29434" y="3114"/>
                </a:lnTo>
                <a:lnTo>
                  <a:pt x="29245" y="2925"/>
                </a:lnTo>
                <a:lnTo>
                  <a:pt x="28962" y="2642"/>
                </a:lnTo>
                <a:lnTo>
                  <a:pt x="28962" y="2642"/>
                </a:lnTo>
                <a:lnTo>
                  <a:pt x="29245" y="2831"/>
                </a:lnTo>
                <a:lnTo>
                  <a:pt x="29340" y="2737"/>
                </a:lnTo>
                <a:lnTo>
                  <a:pt x="29434" y="2359"/>
                </a:lnTo>
                <a:lnTo>
                  <a:pt x="29434" y="2265"/>
                </a:lnTo>
                <a:lnTo>
                  <a:pt x="29434" y="2171"/>
                </a:lnTo>
                <a:lnTo>
                  <a:pt x="29340" y="2171"/>
                </a:lnTo>
                <a:lnTo>
                  <a:pt x="28774" y="944"/>
                </a:lnTo>
                <a:lnTo>
                  <a:pt x="28962" y="661"/>
                </a:lnTo>
                <a:lnTo>
                  <a:pt x="29057" y="473"/>
                </a:lnTo>
                <a:lnTo>
                  <a:pt x="29151" y="473"/>
                </a:lnTo>
                <a:lnTo>
                  <a:pt x="28868" y="190"/>
                </a:lnTo>
                <a:lnTo>
                  <a:pt x="29057" y="190"/>
                </a:lnTo>
                <a:lnTo>
                  <a:pt x="2896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100" name="Shape 383"/>
          <p:cNvGrpSpPr/>
          <p:nvPr/>
        </p:nvGrpSpPr>
        <p:grpSpPr>
          <a:xfrm>
            <a:off x="2283973" y="2574192"/>
            <a:ext cx="910855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101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Shape 383"/>
          <p:cNvGrpSpPr/>
          <p:nvPr/>
        </p:nvGrpSpPr>
        <p:grpSpPr>
          <a:xfrm rot="3610369">
            <a:off x="2485775" y="1695529"/>
            <a:ext cx="1176630" cy="242896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104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5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06" name="Shape 323"/>
          <p:cNvSpPr/>
          <p:nvPr/>
        </p:nvSpPr>
        <p:spPr>
          <a:xfrm>
            <a:off x="1595097" y="455612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319"/>
          <p:cNvSpPr/>
          <p:nvPr/>
        </p:nvSpPr>
        <p:spPr>
          <a:xfrm>
            <a:off x="2524524" y="463065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333"/>
          <p:cNvSpPr/>
          <p:nvPr/>
        </p:nvSpPr>
        <p:spPr>
          <a:xfrm>
            <a:off x="413737" y="4429284"/>
            <a:ext cx="230234" cy="186235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Rectangle 110"/>
          <p:cNvSpPr/>
          <p:nvPr/>
        </p:nvSpPr>
        <p:spPr>
          <a:xfrm>
            <a:off x="625178" y="4414679"/>
            <a:ext cx="54053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CI Tool</a:t>
            </a:r>
          </a:p>
        </p:txBody>
      </p:sp>
      <p:sp>
        <p:nvSpPr>
          <p:cNvPr id="112" name="Shape 363"/>
          <p:cNvSpPr/>
          <p:nvPr/>
        </p:nvSpPr>
        <p:spPr>
          <a:xfrm>
            <a:off x="388275" y="4131158"/>
            <a:ext cx="228504" cy="218732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Rectangle 112"/>
          <p:cNvSpPr/>
          <p:nvPr/>
        </p:nvSpPr>
        <p:spPr>
          <a:xfrm>
            <a:off x="604266" y="4127144"/>
            <a:ext cx="95250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Source Control</a:t>
            </a:r>
            <a:endParaRPr lang="en-US" sz="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14" name="Shape 330"/>
          <p:cNvSpPr/>
          <p:nvPr/>
        </p:nvSpPr>
        <p:spPr>
          <a:xfrm>
            <a:off x="413737" y="4709517"/>
            <a:ext cx="219457" cy="207562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Rectangle 114"/>
          <p:cNvSpPr/>
          <p:nvPr/>
        </p:nvSpPr>
        <p:spPr>
          <a:xfrm>
            <a:off x="633194" y="4715334"/>
            <a:ext cx="532518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Server</a:t>
            </a:r>
          </a:p>
        </p:txBody>
      </p:sp>
      <p:sp>
        <p:nvSpPr>
          <p:cNvPr id="116" name="Shape 347"/>
          <p:cNvSpPr/>
          <p:nvPr/>
        </p:nvSpPr>
        <p:spPr>
          <a:xfrm>
            <a:off x="367249" y="3844626"/>
            <a:ext cx="265945" cy="162618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Rectangle 116"/>
          <p:cNvSpPr/>
          <p:nvPr/>
        </p:nvSpPr>
        <p:spPr>
          <a:xfrm>
            <a:off x="614314" y="3863891"/>
            <a:ext cx="92044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Cloud Provider</a:t>
            </a:r>
            <a:endParaRPr lang="en-US" sz="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18" name="Shape 88"/>
          <p:cNvSpPr txBox="1">
            <a:spLocks/>
          </p:cNvSpPr>
          <p:nvPr/>
        </p:nvSpPr>
        <p:spPr>
          <a:xfrm>
            <a:off x="2057400" y="3142700"/>
            <a:ext cx="7086600" cy="1867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Automated deployment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Predefined environment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No versioning</a:t>
            </a:r>
          </a:p>
        </p:txBody>
      </p:sp>
    </p:spTree>
    <p:extLst>
      <p:ext uri="{BB962C8B-B14F-4D97-AF65-F5344CB8AC3E}">
        <p14:creationId xmlns:p14="http://schemas.microsoft.com/office/powerpoint/2010/main" val="7086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383"/>
          <p:cNvGrpSpPr/>
          <p:nvPr/>
        </p:nvGrpSpPr>
        <p:grpSpPr>
          <a:xfrm rot="20441898">
            <a:off x="4721881" y="3181522"/>
            <a:ext cx="910855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48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 rot="20441898">
            <a:off x="4641549" y="3054347"/>
            <a:ext cx="8114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deploy</a:t>
            </a:r>
          </a:p>
        </p:txBody>
      </p:sp>
      <p:sp>
        <p:nvSpPr>
          <p:cNvPr id="57" name="Shape 347"/>
          <p:cNvSpPr/>
          <p:nvPr/>
        </p:nvSpPr>
        <p:spPr>
          <a:xfrm>
            <a:off x="5722026" y="2763995"/>
            <a:ext cx="900151" cy="550417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330"/>
          <p:cNvSpPr/>
          <p:nvPr/>
        </p:nvSpPr>
        <p:spPr>
          <a:xfrm>
            <a:off x="6025088" y="2980399"/>
            <a:ext cx="294025" cy="278088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333"/>
          <p:cNvSpPr/>
          <p:nvPr/>
        </p:nvSpPr>
        <p:spPr>
          <a:xfrm>
            <a:off x="1778298" y="2864950"/>
            <a:ext cx="1152797" cy="932492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384"/>
          <p:cNvSpPr/>
          <p:nvPr/>
        </p:nvSpPr>
        <p:spPr>
          <a:xfrm>
            <a:off x="1264789" y="1206076"/>
            <a:ext cx="6202812" cy="91382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8" name="Shape 363"/>
          <p:cNvSpPr/>
          <p:nvPr/>
        </p:nvSpPr>
        <p:spPr>
          <a:xfrm>
            <a:off x="381000" y="962516"/>
            <a:ext cx="606419" cy="58048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290"/>
          <p:cNvSpPr/>
          <p:nvPr/>
        </p:nvSpPr>
        <p:spPr>
          <a:xfrm>
            <a:off x="1612189" y="896564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290"/>
          <p:cNvSpPr/>
          <p:nvPr/>
        </p:nvSpPr>
        <p:spPr>
          <a:xfrm>
            <a:off x="2662519" y="889776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0" name="Shape 383"/>
          <p:cNvGrpSpPr/>
          <p:nvPr/>
        </p:nvGrpSpPr>
        <p:grpSpPr>
          <a:xfrm rot="5017844">
            <a:off x="1214902" y="1860857"/>
            <a:ext cx="1534180" cy="40676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101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06" name="Shape 323"/>
          <p:cNvSpPr/>
          <p:nvPr/>
        </p:nvSpPr>
        <p:spPr>
          <a:xfrm>
            <a:off x="1595097" y="455612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319"/>
          <p:cNvSpPr/>
          <p:nvPr/>
        </p:nvSpPr>
        <p:spPr>
          <a:xfrm>
            <a:off x="2626121" y="469902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62"/>
          <p:cNvSpPr/>
          <p:nvPr/>
        </p:nvSpPr>
        <p:spPr>
          <a:xfrm>
            <a:off x="4155980" y="318413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4" name="Shape 383"/>
          <p:cNvGrpSpPr/>
          <p:nvPr/>
        </p:nvGrpSpPr>
        <p:grpSpPr>
          <a:xfrm>
            <a:off x="2971801" y="3254878"/>
            <a:ext cx="1048058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35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Shape 383"/>
          <p:cNvGrpSpPr/>
          <p:nvPr/>
        </p:nvGrpSpPr>
        <p:grpSpPr>
          <a:xfrm rot="1295763">
            <a:off x="4761284" y="2593267"/>
            <a:ext cx="910855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38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9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 rot="1295763">
            <a:off x="4731622" y="2462507"/>
            <a:ext cx="8114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deploy</a:t>
            </a:r>
          </a:p>
        </p:txBody>
      </p:sp>
      <p:sp>
        <p:nvSpPr>
          <p:cNvPr id="44" name="Shape 362"/>
          <p:cNvSpPr/>
          <p:nvPr/>
        </p:nvSpPr>
        <p:spPr>
          <a:xfrm>
            <a:off x="4119168" y="251568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5" name="Shape 383"/>
          <p:cNvGrpSpPr/>
          <p:nvPr/>
        </p:nvGrpSpPr>
        <p:grpSpPr>
          <a:xfrm rot="20723544">
            <a:off x="2983526" y="2833590"/>
            <a:ext cx="987061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46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Shape 383"/>
          <p:cNvGrpSpPr/>
          <p:nvPr/>
        </p:nvGrpSpPr>
        <p:grpSpPr>
          <a:xfrm rot="6041507">
            <a:off x="1948977" y="1936802"/>
            <a:ext cx="1551832" cy="279541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52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3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4" name="Shape 333"/>
          <p:cNvSpPr/>
          <p:nvPr/>
        </p:nvSpPr>
        <p:spPr>
          <a:xfrm>
            <a:off x="413737" y="4429284"/>
            <a:ext cx="230234" cy="186235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Rectangle 54"/>
          <p:cNvSpPr/>
          <p:nvPr/>
        </p:nvSpPr>
        <p:spPr>
          <a:xfrm>
            <a:off x="625178" y="4414679"/>
            <a:ext cx="54053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CI Tool</a:t>
            </a:r>
          </a:p>
        </p:txBody>
      </p:sp>
      <p:sp>
        <p:nvSpPr>
          <p:cNvPr id="60" name="Shape 363"/>
          <p:cNvSpPr/>
          <p:nvPr/>
        </p:nvSpPr>
        <p:spPr>
          <a:xfrm>
            <a:off x="388275" y="4131158"/>
            <a:ext cx="228504" cy="218732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Rectangle 60"/>
          <p:cNvSpPr/>
          <p:nvPr/>
        </p:nvSpPr>
        <p:spPr>
          <a:xfrm>
            <a:off x="604266" y="4127144"/>
            <a:ext cx="95250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Source Control</a:t>
            </a:r>
            <a:endParaRPr lang="en-US" sz="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62" name="Shape 330"/>
          <p:cNvSpPr/>
          <p:nvPr/>
        </p:nvSpPr>
        <p:spPr>
          <a:xfrm>
            <a:off x="413737" y="4709517"/>
            <a:ext cx="219457" cy="207562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Rectangle 62"/>
          <p:cNvSpPr/>
          <p:nvPr/>
        </p:nvSpPr>
        <p:spPr>
          <a:xfrm>
            <a:off x="633194" y="4715334"/>
            <a:ext cx="532518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Server</a:t>
            </a:r>
          </a:p>
        </p:txBody>
      </p:sp>
      <p:sp>
        <p:nvSpPr>
          <p:cNvPr id="64" name="Shape 347"/>
          <p:cNvSpPr/>
          <p:nvPr/>
        </p:nvSpPr>
        <p:spPr>
          <a:xfrm>
            <a:off x="367249" y="3844626"/>
            <a:ext cx="265945" cy="162618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Rectangle 64"/>
          <p:cNvSpPr/>
          <p:nvPr/>
        </p:nvSpPr>
        <p:spPr>
          <a:xfrm>
            <a:off x="614314" y="3863891"/>
            <a:ext cx="92044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  <a:ea typeface="Walter Turncoat" panose="020B0604020202020204" charset="0"/>
              </a:rPr>
              <a:t>Cloud Provider</a:t>
            </a:r>
            <a:endParaRPr lang="en-US" sz="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394</Words>
  <Application>Microsoft Office PowerPoint</Application>
  <PresentationFormat>On-screen Show 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Sniglet</vt:lpstr>
      <vt:lpstr>Arial</vt:lpstr>
      <vt:lpstr>Walter Turncoat</vt:lpstr>
      <vt:lpstr>Arial Unicode MS</vt:lpstr>
      <vt:lpstr>Ursula template</vt:lpstr>
      <vt:lpstr>HELLO!</vt:lpstr>
      <vt:lpstr>   - S.O.L.I.D  - Models for the Rescue  - Domain Driven Design   - DDD Introduction   - DDD Strategic Design   - DDD Tactical Design  - Software Architecture (Parts I, II &amp; III)  - Application Lifecycle Management  - Continuous [ Integration, Deployment, Delivery ]  - Generic Domain as a Service  - CQRS  - Event Sourcing  - oAuth 2.0 &amp; OIDC  - Lucene  - Hystrix  - Cassandra</vt:lpstr>
      <vt:lpstr>CONTINOUS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   - S.O.L.I.D  - Models for the Rescue  - Domain Driven Design   - DDD Introduction   - DDD Strategic Design   - DDD Tactical Design  - Software Architecture (Parts I, II &amp; III)  - Application Lifecycle Management  - Continuous Integration, Deployment, Delivery  - Generic Domain as a Service  - CQRS  - Event Sourcing  - oAuth 2.0 &amp; OIDC  - Lucene  - Hystrix  - Cassandra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Nikolai Mynkow</cp:lastModifiedBy>
  <cp:revision>152</cp:revision>
  <dcterms:modified xsi:type="dcterms:W3CDTF">2017-04-13T12:20:23Z</dcterms:modified>
</cp:coreProperties>
</file>