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3"/>
  </p:notesMasterIdLst>
  <p:sldIdLst>
    <p:sldId id="256" r:id="rId2"/>
    <p:sldId id="258" r:id="rId3"/>
    <p:sldId id="284" r:id="rId4"/>
    <p:sldId id="285" r:id="rId5"/>
    <p:sldId id="297" r:id="rId6"/>
    <p:sldId id="286" r:id="rId7"/>
    <p:sldId id="287" r:id="rId8"/>
    <p:sldId id="262" r:id="rId9"/>
    <p:sldId id="263" r:id="rId10"/>
    <p:sldId id="288" r:id="rId11"/>
    <p:sldId id="289" r:id="rId12"/>
    <p:sldId id="290" r:id="rId13"/>
    <p:sldId id="291" r:id="rId14"/>
    <p:sldId id="292" r:id="rId15"/>
    <p:sldId id="293" r:id="rId16"/>
    <p:sldId id="296" r:id="rId17"/>
    <p:sldId id="295" r:id="rId18"/>
    <p:sldId id="294" r:id="rId19"/>
    <p:sldId id="264" r:id="rId20"/>
    <p:sldId id="280" r:id="rId21"/>
    <p:sldId id="279" r:id="rId22"/>
  </p:sldIdLst>
  <p:sldSz cx="9144000" cy="5143500" type="screen16x9"/>
  <p:notesSz cx="6858000" cy="9144000"/>
  <p:embeddedFontLst>
    <p:embeddedFont>
      <p:font typeface="Walter Turncoat" panose="020B0604020202020204" charset="0"/>
      <p:regular r:id="rId24"/>
    </p:embeddedFont>
    <p:embeddedFont>
      <p:font typeface="Sniglet" panose="020B0604020202020204" charset="0"/>
      <p:regular r:id="rId25"/>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DAFDB-AB83-4BC4-9DC3-4E85DFDBB591}">
  <a:tblStyle styleId="{79DDAFDB-AB83-4BC4-9DC3-4E85DFDBB59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73282" autoAdjust="0"/>
  </p:normalViewPr>
  <p:slideViewPr>
    <p:cSldViewPr>
      <p:cViewPr varScale="1">
        <p:scale>
          <a:sx n="117" d="100"/>
          <a:sy n="117" d="100"/>
        </p:scale>
        <p:origin x="113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91125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 How</a:t>
            </a:r>
            <a:r>
              <a:rPr lang="en-US" baseline="0" dirty="0" smtClean="0"/>
              <a:t> the Blue book is organized. Read Part IV: Strategic Design to the end and then the whole book.</a:t>
            </a:r>
          </a:p>
          <a:p>
            <a:pPr>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8339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494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53628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362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5963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56020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1298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9120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4719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6954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4728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sz="1100" b="0" i="0" kern="1200" dirty="0" smtClean="0">
                <a:solidFill>
                  <a:schemeClr val="tx1"/>
                </a:solidFill>
                <a:effectLst/>
                <a:latin typeface="+mn-lt"/>
                <a:ea typeface="+mn-ea"/>
                <a:cs typeface="+mn-cs"/>
              </a:rPr>
              <a:t>managers put pressure on developers =&gt; surgery</a:t>
            </a:r>
          </a:p>
          <a:p>
            <a:pPr marL="171450" indent="-171450">
              <a:spcBef>
                <a:spcPts val="0"/>
              </a:spcBef>
              <a:buFontTx/>
              <a:buChar char="-"/>
            </a:pPr>
            <a:r>
              <a:rPr lang="en-US" sz="1100" b="0" i="0" kern="1200" dirty="0" smtClean="0">
                <a:solidFill>
                  <a:schemeClr val="tx1"/>
                </a:solidFill>
                <a:effectLst/>
                <a:latin typeface="+mn-lt"/>
                <a:ea typeface="+mn-ea"/>
                <a:cs typeface="+mn-cs"/>
              </a:rPr>
              <a:t>developer turnover</a:t>
            </a:r>
          </a:p>
          <a:p>
            <a:pPr marL="171450" indent="-171450">
              <a:spcBef>
                <a:spcPts val="0"/>
              </a:spcBef>
              <a:buFontTx/>
              <a:buChar char="-"/>
            </a:pPr>
            <a:r>
              <a:rPr lang="en-US" sz="1100" b="0" i="0" kern="1200" dirty="0" smtClean="0">
                <a:solidFill>
                  <a:schemeClr val="tx1"/>
                </a:solidFill>
                <a:effectLst/>
                <a:latin typeface="+mn-lt"/>
                <a:ea typeface="+mn-ea"/>
                <a:cs typeface="+mn-cs"/>
              </a:rPr>
              <a:t>it works, at least at the moment it is developed</a:t>
            </a:r>
            <a:endParaRPr dirty="0">
              <a:latin typeface="+mn-lt"/>
            </a:endParaRPr>
          </a:p>
        </p:txBody>
      </p:sp>
    </p:spTree>
    <p:extLst>
      <p:ext uri="{BB962C8B-B14F-4D97-AF65-F5344CB8AC3E}">
        <p14:creationId xmlns:p14="http://schemas.microsoft.com/office/powerpoint/2010/main" val="2909796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359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7424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algn="ctr">
              <a:spcBef>
                <a:spcPts val="0"/>
              </a:spcBef>
              <a:buSzPct val="100000"/>
              <a:defRPr sz="6000"/>
            </a:lvl1pPr>
            <a:lvl2pPr algn="ctr">
              <a:spcBef>
                <a:spcPts val="0"/>
              </a:spcBef>
              <a:buSzPct val="100000"/>
              <a:defRPr sz="6000"/>
            </a:lvl2pPr>
            <a:lvl3pPr algn="ctr">
              <a:spcBef>
                <a:spcPts val="0"/>
              </a:spcBef>
              <a:buSzPct val="100000"/>
              <a:defRPr sz="6000"/>
            </a:lvl3pPr>
            <a:lvl4pPr algn="ctr">
              <a:spcBef>
                <a:spcPts val="0"/>
              </a:spcBef>
              <a:buSzPct val="100000"/>
              <a:defRPr sz="6000"/>
            </a:lvl4pPr>
            <a:lvl5pPr algn="ctr">
              <a:spcBef>
                <a:spcPts val="0"/>
              </a:spcBef>
              <a:buSzPct val="100000"/>
              <a:defRPr sz="6000"/>
            </a:lvl5pPr>
            <a:lvl6pPr algn="ctr">
              <a:spcBef>
                <a:spcPts val="0"/>
              </a:spcBef>
              <a:buSzPct val="100000"/>
              <a:defRPr sz="6000"/>
            </a:lvl6pPr>
            <a:lvl7pPr algn="ctr">
              <a:spcBef>
                <a:spcPts val="0"/>
              </a:spcBef>
              <a:buSzPct val="100000"/>
              <a:defRPr sz="6000"/>
            </a:lvl7pPr>
            <a:lvl8pPr algn="ctr">
              <a:spcBef>
                <a:spcPts val="0"/>
              </a:spcBef>
              <a:buSzPct val="100000"/>
              <a:defRPr sz="6000"/>
            </a:lvl8pPr>
            <a:lvl9pPr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
        <p:nvSpPr>
          <p:cNvPr id="22" name="Shape 22"/>
          <p:cNvSpPr txBox="1">
            <a:spLocks noGrp="1"/>
          </p:cNvSpPr>
          <p:nvPr>
            <p:ph type="body" idx="2"/>
          </p:nvPr>
        </p:nvSpPr>
        <p:spPr>
          <a:xfrm>
            <a:off x="4692275"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025" y="967975"/>
            <a:ext cx="9156000" cy="857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6" name="Shape 26"/>
          <p:cNvSpPr txBox="1">
            <a:spLocks noGrp="1"/>
          </p:cNvSpPr>
          <p:nvPr>
            <p:ph type="body" idx="2"/>
          </p:nvPr>
        </p:nvSpPr>
        <p:spPr>
          <a:xfrm>
            <a:off x="3223963"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7" name="Shape 27"/>
          <p:cNvSpPr txBox="1">
            <a:spLocks noGrp="1"/>
          </p:cNvSpPr>
          <p:nvPr>
            <p:ph type="body" idx="3"/>
          </p:nvPr>
        </p:nvSpPr>
        <p:spPr>
          <a:xfrm>
            <a:off x="5990727"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extLst>
              <a:ext uri="{BEBA8EAE-BF5A-486C-A8C5-ECC9F3942E4B}">
                <a14:imgProps xmlns:a14="http://schemas.microsoft.com/office/drawing/2010/main">
                  <a14:imgLayer r:embed="rId8">
                    <a14:imgEffect>
                      <a14:sharpenSoften amount="55000"/>
                    </a14:imgEffect>
                    <a14:imgEffect>
                      <a14:brightnessContrast bright="88000"/>
                    </a14:imgEffect>
                  </a14:imgLayer>
                </a14:imgProps>
              </a:ext>
            </a:extLst>
          </a:blip>
          <a:srcRect/>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6" name="Shape 6"/>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a:spcBef>
                <a:spcPts val="480"/>
              </a:spcBef>
              <a:buClr>
                <a:srgbClr val="FFFFFF"/>
              </a:buClr>
              <a:buSzPct val="100000"/>
              <a:buFont typeface="Sniglet"/>
              <a:defRPr sz="2000">
                <a:solidFill>
                  <a:srgbClr val="FFFFFF"/>
                </a:solidFill>
                <a:latin typeface="Sniglet"/>
                <a:ea typeface="Sniglet"/>
                <a:cs typeface="Sniglet"/>
                <a:sym typeface="Sniglet"/>
              </a:defRPr>
            </a:lvl2pPr>
            <a:lvl3pPr>
              <a:spcBef>
                <a:spcPts val="480"/>
              </a:spcBef>
              <a:buClr>
                <a:srgbClr val="FFFFFF"/>
              </a:buClr>
              <a:buSzPct val="100000"/>
              <a:buFont typeface="Sniglet"/>
              <a:defRPr sz="2000">
                <a:solidFill>
                  <a:srgbClr val="FFFFFF"/>
                </a:solidFill>
                <a:latin typeface="Sniglet"/>
                <a:ea typeface="Sniglet"/>
                <a:cs typeface="Sniglet"/>
                <a:sym typeface="Sniglet"/>
              </a:defRPr>
            </a:lvl3pPr>
            <a:lvl4pPr>
              <a:spcBef>
                <a:spcPts val="360"/>
              </a:spcBef>
              <a:buClr>
                <a:srgbClr val="FFFFFF"/>
              </a:buClr>
              <a:buSzPct val="100000"/>
              <a:buFont typeface="Sniglet"/>
              <a:defRPr sz="2000">
                <a:solidFill>
                  <a:srgbClr val="FFFFFF"/>
                </a:solidFill>
                <a:latin typeface="Sniglet"/>
                <a:ea typeface="Sniglet"/>
                <a:cs typeface="Sniglet"/>
                <a:sym typeface="Sniglet"/>
              </a:defRPr>
            </a:lvl4pPr>
            <a:lvl5pPr>
              <a:spcBef>
                <a:spcPts val="360"/>
              </a:spcBef>
              <a:buClr>
                <a:srgbClr val="FFFFFF"/>
              </a:buClr>
              <a:buSzPct val="100000"/>
              <a:buFont typeface="Sniglet"/>
              <a:defRPr sz="2000">
                <a:solidFill>
                  <a:srgbClr val="FFFFFF"/>
                </a:solidFill>
                <a:latin typeface="Sniglet"/>
                <a:ea typeface="Sniglet"/>
                <a:cs typeface="Sniglet"/>
                <a:sym typeface="Sniglet"/>
              </a:defRPr>
            </a:lvl5pPr>
            <a:lvl6pPr>
              <a:spcBef>
                <a:spcPts val="360"/>
              </a:spcBef>
              <a:buClr>
                <a:srgbClr val="FFFFFF"/>
              </a:buClr>
              <a:buSzPct val="100000"/>
              <a:buFont typeface="Sniglet"/>
              <a:defRPr sz="2000">
                <a:solidFill>
                  <a:srgbClr val="FFFFFF"/>
                </a:solidFill>
                <a:latin typeface="Sniglet"/>
                <a:ea typeface="Sniglet"/>
                <a:cs typeface="Sniglet"/>
                <a:sym typeface="Sniglet"/>
              </a:defRPr>
            </a:lvl6pPr>
            <a:lvl7pPr>
              <a:spcBef>
                <a:spcPts val="360"/>
              </a:spcBef>
              <a:buClr>
                <a:srgbClr val="FFFFFF"/>
              </a:buClr>
              <a:buSzPct val="100000"/>
              <a:buFont typeface="Sniglet"/>
              <a:defRPr sz="2000">
                <a:solidFill>
                  <a:srgbClr val="FFFFFF"/>
                </a:solidFill>
                <a:latin typeface="Sniglet"/>
                <a:ea typeface="Sniglet"/>
                <a:cs typeface="Sniglet"/>
                <a:sym typeface="Sniglet"/>
              </a:defRPr>
            </a:lvl7pPr>
            <a:lvl8pPr>
              <a:spcBef>
                <a:spcPts val="360"/>
              </a:spcBef>
              <a:buClr>
                <a:srgbClr val="FFFFFF"/>
              </a:buClr>
              <a:buSzPct val="100000"/>
              <a:buFont typeface="Sniglet"/>
              <a:defRPr sz="2000">
                <a:solidFill>
                  <a:srgbClr val="FFFFFF"/>
                </a:solidFill>
                <a:latin typeface="Sniglet"/>
                <a:ea typeface="Sniglet"/>
                <a:cs typeface="Sniglet"/>
                <a:sym typeface="Sniglet"/>
              </a:defRPr>
            </a:lvl8pPr>
            <a:lvl9pPr>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smtClean="0">
                <a:solidFill>
                  <a:schemeClr val="tx1"/>
                </a:solidFill>
              </a:rPr>
              <a:t>Domain</a:t>
            </a:r>
            <a:br>
              <a:rPr lang="en" sz="5400" b="1" dirty="0" smtClean="0">
                <a:solidFill>
                  <a:schemeClr val="tx1"/>
                </a:solidFill>
              </a:rPr>
            </a:br>
            <a:r>
              <a:rPr lang="en" sz="5400" b="1" dirty="0" smtClean="0">
                <a:solidFill>
                  <a:schemeClr val="tx1"/>
                </a:solidFill>
              </a:rPr>
              <a:t>Driven </a:t>
            </a:r>
            <a:br>
              <a:rPr lang="en" sz="5400" b="1" dirty="0" smtClean="0">
                <a:solidFill>
                  <a:schemeClr val="tx1"/>
                </a:solidFill>
              </a:rPr>
            </a:br>
            <a:r>
              <a:rPr lang="en" sz="5400" b="1" dirty="0" smtClean="0">
                <a:solidFill>
                  <a:schemeClr val="tx1"/>
                </a:solidFill>
              </a:rPr>
              <a:t>Design</a:t>
            </a:r>
            <a:br>
              <a:rPr lang="en" sz="5400" b="1" dirty="0" smtClean="0">
                <a:solidFill>
                  <a:schemeClr val="tx1"/>
                </a:solidFill>
              </a:rPr>
            </a:br>
            <a:r>
              <a:rPr lang="en" sz="4400" dirty="0" smtClean="0">
                <a:solidFill>
                  <a:schemeClr val="tx1"/>
                </a:solidFill>
              </a:rPr>
              <a:t/>
            </a:r>
            <a:br>
              <a:rPr lang="en" sz="4400" dirty="0" smtClean="0">
                <a:solidFill>
                  <a:schemeClr val="tx1"/>
                </a:solidFill>
              </a:rPr>
            </a:br>
            <a:r>
              <a:rPr lang="en" sz="3600" i="1" dirty="0" smtClean="0">
                <a:solidFill>
                  <a:schemeClr val="tx1"/>
                </a:solidFill>
              </a:rPr>
              <a:t>Introduction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91799">
            <a:off x="5767292" y="1203210"/>
            <a:ext cx="2106044" cy="29192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64348">
            <a:off x="3792394" y="744738"/>
            <a:ext cx="2272333" cy="2912325"/>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159" y="666750"/>
            <a:ext cx="8326318" cy="461665"/>
          </a:xfrm>
          <a:prstGeom prst="rect">
            <a:avLst/>
          </a:prstGeom>
          <a:noFill/>
        </p:spPr>
        <p:txBody>
          <a:bodyPr wrap="non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We want to monitor air traffic. </a:t>
            </a:r>
            <a:r>
              <a:rPr lang="en-US" sz="2400" dirty="0" smtClean="0">
                <a:latin typeface="Sniglet" panose="020B0604020202020204" charset="0"/>
              </a:rPr>
              <a:t>Where </a:t>
            </a:r>
            <a:r>
              <a:rPr lang="en-US" sz="2400" dirty="0">
                <a:latin typeface="Sniglet" panose="020B0604020202020204" charset="0"/>
              </a:rPr>
              <a:t>do we start</a:t>
            </a:r>
            <a:r>
              <a:rPr lang="en-US" sz="2400" dirty="0" smtClean="0">
                <a:latin typeface="Sniglet" panose="020B0604020202020204" charset="0"/>
              </a:rPr>
              <a:t>?</a:t>
            </a:r>
            <a:endParaRPr lang="en-US" sz="2400" dirty="0">
              <a:latin typeface="Sniglet" panose="020B0604020202020204" charset="0"/>
            </a:endParaRPr>
          </a:p>
        </p:txBody>
      </p:sp>
      <p:sp>
        <p:nvSpPr>
          <p:cNvPr id="6" name="TextBox 5"/>
          <p:cNvSpPr txBox="1"/>
          <p:nvPr/>
        </p:nvSpPr>
        <p:spPr>
          <a:xfrm>
            <a:off x="457159" y="1248485"/>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Let’s start with the basics. All this traffic is made up </a:t>
            </a:r>
            <a:endParaRPr lang="en-US" sz="2400" dirty="0" smtClean="0">
              <a:latin typeface="Sniglet" panose="020B0604020202020204" charset="0"/>
            </a:endParaRPr>
          </a:p>
          <a:p>
            <a:r>
              <a:rPr lang="en-US" sz="2400" dirty="0" smtClean="0">
                <a:latin typeface="Sniglet" panose="020B0604020202020204" charset="0"/>
              </a:rPr>
              <a:t>of</a:t>
            </a:r>
            <a:r>
              <a:rPr lang="en-US" sz="2400" dirty="0">
                <a:latin typeface="Sniglet" panose="020B0604020202020204" charset="0"/>
              </a:rPr>
              <a:t> </a:t>
            </a:r>
            <a:r>
              <a:rPr lang="en-US" sz="2400" u="sng" dirty="0">
                <a:latin typeface="Sniglet" panose="020B0604020202020204" charset="0"/>
              </a:rPr>
              <a:t>planes</a:t>
            </a:r>
            <a:r>
              <a:rPr lang="en-US" sz="2400" dirty="0">
                <a:latin typeface="Sniglet" panose="020B0604020202020204" charset="0"/>
              </a:rPr>
              <a:t>. </a:t>
            </a:r>
            <a:r>
              <a:rPr lang="en-US" sz="2400" dirty="0" smtClean="0">
                <a:latin typeface="Sniglet" panose="020B0604020202020204" charset="0"/>
              </a:rPr>
              <a:t>Each </a:t>
            </a:r>
            <a:r>
              <a:rPr lang="en-US" sz="2400" dirty="0">
                <a:latin typeface="Sniglet" panose="020B0604020202020204" charset="0"/>
              </a:rPr>
              <a:t>plane takes off from a </a:t>
            </a:r>
            <a:r>
              <a:rPr lang="en-US" sz="2400" u="sng" dirty="0">
                <a:latin typeface="Sniglet" panose="020B0604020202020204" charset="0"/>
              </a:rPr>
              <a:t>departure</a:t>
            </a:r>
            <a:r>
              <a:rPr lang="en-US" sz="2400" dirty="0">
                <a:latin typeface="Sniglet" panose="020B0604020202020204" charset="0"/>
              </a:rPr>
              <a:t> place, and </a:t>
            </a:r>
            <a:endParaRPr lang="en-US" sz="2400" dirty="0" smtClean="0">
              <a:latin typeface="Sniglet" panose="020B0604020202020204" charset="0"/>
            </a:endParaRPr>
          </a:p>
          <a:p>
            <a:r>
              <a:rPr lang="en-US" sz="2400" dirty="0" smtClean="0">
                <a:latin typeface="Sniglet" panose="020B0604020202020204" charset="0"/>
              </a:rPr>
              <a:t>lands </a:t>
            </a:r>
            <a:r>
              <a:rPr lang="en-US" sz="2400" dirty="0">
                <a:latin typeface="Sniglet" panose="020B0604020202020204" charset="0"/>
              </a:rPr>
              <a:t>at a </a:t>
            </a:r>
            <a:r>
              <a:rPr lang="en-US" sz="2400" u="sng" dirty="0">
                <a:latin typeface="Sniglet" panose="020B0604020202020204" charset="0"/>
              </a:rPr>
              <a:t>destination</a:t>
            </a:r>
            <a:r>
              <a:rPr lang="en-US" sz="2400" dirty="0">
                <a:latin typeface="Sniglet" panose="020B0604020202020204" charset="0"/>
              </a:rPr>
              <a:t> place.</a:t>
            </a:r>
          </a:p>
          <a:p>
            <a:endParaRPr lang="en-US" sz="2400" dirty="0">
              <a:latin typeface="Sniglet" panose="020B0604020202020204" charset="0"/>
            </a:endParaRPr>
          </a:p>
        </p:txBody>
      </p:sp>
      <p:sp>
        <p:nvSpPr>
          <p:cNvPr id="2" name="Rectangle 1"/>
          <p:cNvSpPr/>
          <p:nvPr/>
        </p:nvSpPr>
        <p:spPr>
          <a:xfrm>
            <a:off x="993745" y="3264937"/>
            <a:ext cx="175260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Departure</a:t>
            </a:r>
            <a:endParaRPr lang="en-US" sz="2400" dirty="0">
              <a:latin typeface="Walter Turncoat" panose="020B0604020202020204" charset="0"/>
              <a:ea typeface="Walter Turncoat" panose="020B0604020202020204" charset="0"/>
            </a:endParaRPr>
          </a:p>
        </p:txBody>
      </p:sp>
      <p:sp>
        <p:nvSpPr>
          <p:cNvPr id="7" name="Rectangle 6"/>
          <p:cNvSpPr/>
          <p:nvPr/>
        </p:nvSpPr>
        <p:spPr>
          <a:xfrm>
            <a:off x="3657600" y="32575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8" name="Rectangle 7"/>
          <p:cNvSpPr/>
          <p:nvPr/>
        </p:nvSpPr>
        <p:spPr>
          <a:xfrm>
            <a:off x="6321454" y="3257550"/>
            <a:ext cx="1908145"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Destination</a:t>
            </a:r>
            <a:endParaRPr lang="en-US" sz="2400" dirty="0">
              <a:latin typeface="Walter Turncoat" panose="020B0604020202020204" charset="0"/>
              <a:ea typeface="Walter Turncoat" panose="020B0604020202020204" charset="0"/>
            </a:endParaRPr>
          </a:p>
        </p:txBody>
      </p:sp>
      <p:cxnSp>
        <p:nvCxnSpPr>
          <p:cNvPr id="4" name="Straight Connector 3"/>
          <p:cNvCxnSpPr>
            <a:stCxn id="2" idx="3"/>
            <a:endCxn id="7" idx="1"/>
          </p:cNvCxnSpPr>
          <p:nvPr/>
        </p:nvCxnSpPr>
        <p:spPr>
          <a:xfrm flipV="1">
            <a:off x="2746345" y="3612027"/>
            <a:ext cx="911255" cy="738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5410200" y="3615763"/>
            <a:ext cx="911255" cy="738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2771666"/>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200329"/>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easy. When it flies, the plane can </a:t>
            </a:r>
            <a:r>
              <a:rPr lang="en-US" sz="2400" dirty="0" smtClean="0">
                <a:latin typeface="Sniglet" panose="020B0604020202020204" charset="0"/>
              </a:rPr>
              <a:t>just </a:t>
            </a:r>
          </a:p>
          <a:p>
            <a:r>
              <a:rPr lang="en-US" sz="2400" dirty="0" smtClean="0">
                <a:latin typeface="Sniglet" panose="020B0604020202020204" charset="0"/>
              </a:rPr>
              <a:t>choose </a:t>
            </a:r>
            <a:r>
              <a:rPr lang="en-US" sz="2400" dirty="0">
                <a:latin typeface="Sniglet" panose="020B0604020202020204" charset="0"/>
              </a:rPr>
              <a:t>any air path the pilots like? Is it up to </a:t>
            </a:r>
            <a:r>
              <a:rPr lang="en-US" sz="2400" dirty="0" smtClean="0">
                <a:latin typeface="Sniglet" panose="020B0604020202020204" charset="0"/>
              </a:rPr>
              <a:t>them </a:t>
            </a:r>
            <a:r>
              <a:rPr lang="en-US" sz="2400" dirty="0">
                <a:latin typeface="Sniglet" panose="020B0604020202020204" charset="0"/>
              </a:rPr>
              <a:t>to decide </a:t>
            </a:r>
            <a:endParaRPr lang="en-US" sz="2400" dirty="0" smtClean="0">
              <a:latin typeface="Sniglet" panose="020B0604020202020204" charset="0"/>
            </a:endParaRPr>
          </a:p>
          <a:p>
            <a:r>
              <a:rPr lang="en-US" sz="2400" dirty="0" smtClean="0">
                <a:latin typeface="Sniglet" panose="020B0604020202020204" charset="0"/>
              </a:rPr>
              <a:t>which </a:t>
            </a:r>
            <a:r>
              <a:rPr lang="en-US" sz="2400" dirty="0">
                <a:latin typeface="Sniglet" panose="020B0604020202020204" charset="0"/>
              </a:rPr>
              <a:t>way they should go, as </a:t>
            </a:r>
            <a:r>
              <a:rPr lang="en-US" sz="2400" dirty="0" smtClean="0">
                <a:latin typeface="Sniglet" panose="020B0604020202020204" charset="0"/>
              </a:rPr>
              <a:t>long </a:t>
            </a:r>
            <a:r>
              <a:rPr lang="en-US" sz="2400" dirty="0">
                <a:latin typeface="Sniglet" panose="020B0604020202020204" charset="0"/>
              </a:rPr>
              <a:t>as they reach destination? </a:t>
            </a:r>
          </a:p>
        </p:txBody>
      </p:sp>
      <p:sp>
        <p:nvSpPr>
          <p:cNvPr id="6" name="TextBox 5"/>
          <p:cNvSpPr txBox="1"/>
          <p:nvPr/>
        </p:nvSpPr>
        <p:spPr>
          <a:xfrm>
            <a:off x="469641" y="1896253"/>
            <a:ext cx="7980070" cy="830997"/>
          </a:xfrm>
          <a:prstGeom prst="rect">
            <a:avLst/>
          </a:prstGeom>
          <a:noFill/>
        </p:spPr>
        <p:txBody>
          <a:bodyPr wrap="non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smtClean="0">
                <a:latin typeface="Sniglet" panose="020B0604020202020204" charset="0"/>
              </a:rPr>
              <a:t>Oh</a:t>
            </a:r>
            <a:r>
              <a:rPr lang="en-US" sz="2400" dirty="0">
                <a:latin typeface="Sniglet" panose="020B0604020202020204" charset="0"/>
              </a:rPr>
              <a:t>, no. The pilots receive a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they must follow. </a:t>
            </a:r>
            <a:endParaRPr lang="en-US" sz="2400" dirty="0" smtClean="0">
              <a:latin typeface="Sniglet" panose="020B0604020202020204" charset="0"/>
            </a:endParaRPr>
          </a:p>
          <a:p>
            <a:r>
              <a:rPr lang="en-US" sz="2400" dirty="0" smtClean="0">
                <a:latin typeface="Sniglet" panose="020B0604020202020204" charset="0"/>
              </a:rPr>
              <a:t>And </a:t>
            </a:r>
            <a:r>
              <a:rPr lang="en-US" sz="2400" dirty="0">
                <a:latin typeface="Sniglet" panose="020B0604020202020204" charset="0"/>
              </a:rPr>
              <a:t>they should stay on that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as close as possible. </a:t>
            </a:r>
          </a:p>
        </p:txBody>
      </p:sp>
      <p:sp>
        <p:nvSpPr>
          <p:cNvPr id="2" name="Rectangle 1"/>
          <p:cNvSpPr/>
          <p:nvPr/>
        </p:nvSpPr>
        <p:spPr>
          <a:xfrm>
            <a:off x="6069569" y="3923158"/>
            <a:ext cx="185523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Departure</a:t>
            </a:r>
            <a:endParaRPr lang="en-US" sz="2400" dirty="0">
              <a:latin typeface="Walter Turncoat" panose="020B0604020202020204" charset="0"/>
              <a:ea typeface="Walter Turncoat" panose="020B0604020202020204" charset="0"/>
            </a:endParaRPr>
          </a:p>
        </p:txBody>
      </p:sp>
      <p:sp>
        <p:nvSpPr>
          <p:cNvPr id="7" name="Rectangle 6"/>
          <p:cNvSpPr/>
          <p:nvPr/>
        </p:nvSpPr>
        <p:spPr>
          <a:xfrm>
            <a:off x="714083"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8" name="Rectangle 7"/>
          <p:cNvSpPr/>
          <p:nvPr/>
        </p:nvSpPr>
        <p:spPr>
          <a:xfrm>
            <a:off x="6061008" y="3070063"/>
            <a:ext cx="1863791"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Destination</a:t>
            </a:r>
            <a:endParaRPr lang="en-US" sz="2400" dirty="0">
              <a:latin typeface="Walter Turncoat" panose="020B0604020202020204" charset="0"/>
              <a:ea typeface="Walter Turncoat" panose="020B0604020202020204" charset="0"/>
            </a:endParaRPr>
          </a:p>
        </p:txBody>
      </p:sp>
      <p:cxnSp>
        <p:nvCxnSpPr>
          <p:cNvPr id="4" name="Straight Connector 3"/>
          <p:cNvCxnSpPr>
            <a:stCxn id="7" idx="3"/>
            <a:endCxn id="9" idx="1"/>
          </p:cNvCxnSpPr>
          <p:nvPr/>
        </p:nvCxnSpPr>
        <p:spPr>
          <a:xfrm>
            <a:off x="2472973" y="3844317"/>
            <a:ext cx="898815"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9" idx="3"/>
            <a:endCxn id="8" idx="1"/>
          </p:cNvCxnSpPr>
          <p:nvPr/>
        </p:nvCxnSpPr>
        <p:spPr>
          <a:xfrm flipV="1">
            <a:off x="5130678" y="3407962"/>
            <a:ext cx="930330" cy="436355"/>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3371788"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4" name="Straight Connector 13"/>
          <p:cNvCxnSpPr>
            <a:stCxn id="9" idx="3"/>
            <a:endCxn id="2" idx="1"/>
          </p:cNvCxnSpPr>
          <p:nvPr/>
        </p:nvCxnSpPr>
        <p:spPr>
          <a:xfrm>
            <a:off x="5130678" y="3844317"/>
            <a:ext cx="938891" cy="43331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957390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015663"/>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I’m thinking of this </a:t>
            </a:r>
            <a:r>
              <a:rPr lang="en-US" sz="2000" u="sng" dirty="0">
                <a:latin typeface="Sniglet" panose="020B0604020202020204" charset="0"/>
              </a:rPr>
              <a:t>route</a:t>
            </a:r>
            <a:r>
              <a:rPr lang="en-US" sz="2000" dirty="0">
                <a:latin typeface="Sniglet" panose="020B0604020202020204" charset="0"/>
              </a:rPr>
              <a:t> as a 3D path in the air. If we use a Cartesian system of coordinates, then the </a:t>
            </a:r>
            <a:r>
              <a:rPr lang="en-US" sz="2000" u="sng" dirty="0">
                <a:latin typeface="Sniglet" panose="020B0604020202020204" charset="0"/>
              </a:rPr>
              <a:t>route</a:t>
            </a:r>
            <a:r>
              <a:rPr lang="en-US" sz="2000" dirty="0">
                <a:latin typeface="Sniglet" panose="020B0604020202020204" charset="0"/>
              </a:rPr>
              <a:t> is simply a series of 3D points.  </a:t>
            </a:r>
          </a:p>
        </p:txBody>
      </p:sp>
      <p:sp>
        <p:nvSpPr>
          <p:cNvPr id="6" name="TextBox 5"/>
          <p:cNvSpPr txBox="1"/>
          <p:nvPr/>
        </p:nvSpPr>
        <p:spPr>
          <a:xfrm>
            <a:off x="452535" y="1661766"/>
            <a:ext cx="8310465" cy="1323439"/>
          </a:xfrm>
          <a:prstGeom prst="rect">
            <a:avLst/>
          </a:prstGeom>
          <a:noFill/>
        </p:spPr>
        <p:txBody>
          <a:bodyPr wrap="square" rtlCol="0">
            <a:spAutoFit/>
          </a:bodyPr>
          <a:lstStyle/>
          <a:p>
            <a:r>
              <a:rPr lang="en-US" sz="2000" b="1" dirty="0" smtClean="0">
                <a:solidFill>
                  <a:srgbClr val="00B050"/>
                </a:solidFill>
                <a:latin typeface="Sniglet" panose="020B0604020202020204" charset="0"/>
              </a:rPr>
              <a:t>Expert</a:t>
            </a:r>
            <a:r>
              <a:rPr lang="en-US" sz="2000" dirty="0" smtClean="0">
                <a:solidFill>
                  <a:srgbClr val="00B050"/>
                </a:solidFill>
                <a:latin typeface="Sniglet" panose="020B0604020202020204" charset="0"/>
              </a:rPr>
              <a:t>: </a:t>
            </a:r>
            <a:r>
              <a:rPr lang="en-US" sz="2000" dirty="0">
                <a:latin typeface="Sniglet" panose="020B0604020202020204" charset="0"/>
              </a:rPr>
              <a:t>I don’t think so. We don’t see </a:t>
            </a:r>
            <a:r>
              <a:rPr lang="en-US" sz="2000" u="sng" dirty="0">
                <a:latin typeface="Sniglet" panose="020B0604020202020204" charset="0"/>
              </a:rPr>
              <a:t>route</a:t>
            </a:r>
            <a:r>
              <a:rPr lang="en-US" sz="2000" dirty="0">
                <a:latin typeface="Sniglet" panose="020B0604020202020204" charset="0"/>
              </a:rPr>
              <a:t> that way. The </a:t>
            </a:r>
            <a:r>
              <a:rPr lang="en-US" sz="2000" dirty="0" smtClean="0">
                <a:latin typeface="Sniglet" panose="020B0604020202020204" charset="0"/>
              </a:rPr>
              <a:t>route is </a:t>
            </a:r>
            <a:r>
              <a:rPr lang="en-US" sz="2000" dirty="0">
                <a:latin typeface="Sniglet" panose="020B0604020202020204" charset="0"/>
              </a:rPr>
              <a:t>actually the projection on the ground of the expected air </a:t>
            </a:r>
            <a:r>
              <a:rPr lang="en-US" sz="2000" dirty="0" smtClean="0">
                <a:latin typeface="Sniglet" panose="020B0604020202020204" charset="0"/>
              </a:rPr>
              <a:t>path </a:t>
            </a:r>
            <a:r>
              <a:rPr lang="en-US" sz="2000" dirty="0">
                <a:latin typeface="Sniglet" panose="020B0604020202020204" charset="0"/>
              </a:rPr>
              <a:t>of the airplane. The </a:t>
            </a:r>
            <a:r>
              <a:rPr lang="en-US" sz="2000" u="sng" dirty="0">
                <a:latin typeface="Sniglet" panose="020B0604020202020204" charset="0"/>
              </a:rPr>
              <a:t>route</a:t>
            </a:r>
            <a:r>
              <a:rPr lang="en-US" sz="2000" dirty="0">
                <a:latin typeface="Sniglet" panose="020B0604020202020204" charset="0"/>
              </a:rPr>
              <a:t> goes through a series of points </a:t>
            </a:r>
            <a:r>
              <a:rPr lang="en-US" sz="2000" dirty="0" smtClean="0">
                <a:latin typeface="Sniglet" panose="020B0604020202020204" charset="0"/>
              </a:rPr>
              <a:t>on </a:t>
            </a:r>
            <a:r>
              <a:rPr lang="en-US" sz="2000" dirty="0">
                <a:latin typeface="Sniglet" panose="020B0604020202020204" charset="0"/>
              </a:rPr>
              <a:t>the ground determined by their </a:t>
            </a:r>
            <a:r>
              <a:rPr lang="en-US" sz="2000" u="sng" dirty="0">
                <a:latin typeface="Sniglet" panose="020B0604020202020204" charset="0"/>
              </a:rPr>
              <a:t>latitude</a:t>
            </a:r>
            <a:r>
              <a:rPr lang="en-US" sz="2000" dirty="0">
                <a:latin typeface="Sniglet" panose="020B0604020202020204" charset="0"/>
              </a:rPr>
              <a:t> and </a:t>
            </a:r>
            <a:r>
              <a:rPr lang="en-US" sz="2000" u="sng" dirty="0">
                <a:latin typeface="Sniglet" panose="020B0604020202020204" charset="0"/>
              </a:rPr>
              <a:t>longitude</a:t>
            </a:r>
            <a:r>
              <a:rPr lang="en-US" sz="2000" dirty="0">
                <a:latin typeface="Sniglet" panose="020B0604020202020204" charset="0"/>
              </a:rPr>
              <a:t>. </a:t>
            </a:r>
          </a:p>
        </p:txBody>
      </p:sp>
      <p:sp>
        <p:nvSpPr>
          <p:cNvPr id="11" name="TextBox 10"/>
          <p:cNvSpPr txBox="1"/>
          <p:nvPr/>
        </p:nvSpPr>
        <p:spPr>
          <a:xfrm>
            <a:off x="452535" y="3116958"/>
            <a:ext cx="8382041" cy="1631216"/>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OK, then let’s call each of those points a </a:t>
            </a:r>
            <a:r>
              <a:rPr lang="en-US" sz="2000" u="sng" dirty="0">
                <a:latin typeface="Sniglet" panose="020B0604020202020204" charset="0"/>
              </a:rPr>
              <a:t>fix</a:t>
            </a:r>
            <a:r>
              <a:rPr lang="en-US" sz="2000" dirty="0">
                <a:latin typeface="Sniglet" panose="020B0604020202020204" charset="0"/>
              </a:rPr>
              <a:t>, because it’s a fixed point of Earth’s surface. And we’ll use then a series of 2D points to </a:t>
            </a:r>
            <a:r>
              <a:rPr lang="en-US" sz="2000" dirty="0" smtClean="0">
                <a:latin typeface="Sniglet" panose="020B0604020202020204" charset="0"/>
              </a:rPr>
              <a:t>describe </a:t>
            </a:r>
            <a:r>
              <a:rPr lang="en-US" sz="2000" dirty="0">
                <a:latin typeface="Sniglet" panose="020B0604020202020204" charset="0"/>
              </a:rPr>
              <a:t>the path. And, by the way, the </a:t>
            </a:r>
            <a:r>
              <a:rPr lang="en-US" sz="2000" u="sng" dirty="0">
                <a:latin typeface="Sniglet" panose="020B0604020202020204" charset="0"/>
              </a:rPr>
              <a:t>departure</a:t>
            </a:r>
            <a:r>
              <a:rPr lang="en-US" sz="2000" b="1" dirty="0">
                <a:latin typeface="Sniglet" panose="020B0604020202020204" charset="0"/>
              </a:rPr>
              <a:t> </a:t>
            </a:r>
            <a:r>
              <a:rPr lang="en-US" sz="2000" dirty="0">
                <a:latin typeface="Sniglet" panose="020B0604020202020204" charset="0"/>
              </a:rPr>
              <a:t>and </a:t>
            </a:r>
            <a:r>
              <a:rPr lang="en-US" sz="2000" u="sng" dirty="0">
                <a:latin typeface="Sniglet" panose="020B0604020202020204" charset="0"/>
              </a:rPr>
              <a:t>destination</a:t>
            </a:r>
            <a:r>
              <a:rPr lang="en-US" sz="2000" b="1" dirty="0">
                <a:latin typeface="Sniglet" panose="020B0604020202020204" charset="0"/>
              </a:rPr>
              <a:t> </a:t>
            </a:r>
            <a:r>
              <a:rPr lang="en-US" sz="2000" dirty="0">
                <a:latin typeface="Sniglet" panose="020B0604020202020204" charset="0"/>
              </a:rPr>
              <a:t>are just </a:t>
            </a:r>
            <a:r>
              <a:rPr lang="en-US" sz="2000" u="sng" dirty="0">
                <a:latin typeface="Sniglet" panose="020B0604020202020204" charset="0"/>
              </a:rPr>
              <a:t>fixes</a:t>
            </a:r>
            <a:r>
              <a:rPr lang="en-US" sz="2000" dirty="0">
                <a:latin typeface="Sniglet" panose="020B0604020202020204" charset="0"/>
              </a:rPr>
              <a:t>. We should not consider them as separate concepts. The route reaches destination as it reaches any other </a:t>
            </a:r>
            <a:r>
              <a:rPr lang="en-US" sz="2000" u="sng" dirty="0">
                <a:latin typeface="Sniglet" panose="020B0604020202020204" charset="0"/>
              </a:rPr>
              <a:t>fix</a:t>
            </a:r>
            <a:r>
              <a:rPr lang="en-US" sz="2000" dirty="0">
                <a:latin typeface="Sniglet" panose="020B0604020202020204" charset="0"/>
              </a:rPr>
              <a:t>.  </a:t>
            </a:r>
          </a:p>
        </p:txBody>
      </p:sp>
    </p:spTree>
    <p:extLst>
      <p:ext uri="{BB962C8B-B14F-4D97-AF65-F5344CB8AC3E}">
        <p14:creationId xmlns:p14="http://schemas.microsoft.com/office/powerpoint/2010/main" val="139892144"/>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32" name="Rectangle 31"/>
          <p:cNvSpPr/>
          <p:nvPr/>
        </p:nvSpPr>
        <p:spPr>
          <a:xfrm>
            <a:off x="4785133" y="36483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33" name="Rectangle 32"/>
          <p:cNvSpPr/>
          <p:nvPr/>
        </p:nvSpPr>
        <p:spPr>
          <a:xfrm>
            <a:off x="2057400" y="8953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34" name="Rectangle 33"/>
          <p:cNvSpPr/>
          <p:nvPr/>
        </p:nvSpPr>
        <p:spPr>
          <a:xfrm>
            <a:off x="4785133" y="22809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35" name="Straight Connector 34"/>
          <p:cNvCxnSpPr>
            <a:stCxn id="33" idx="3"/>
            <a:endCxn id="37" idx="1"/>
          </p:cNvCxnSpPr>
          <p:nvPr/>
        </p:nvCxnSpPr>
        <p:spPr>
          <a:xfrm>
            <a:off x="3816290" y="12498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a:stCxn id="37" idx="2"/>
            <a:endCxn id="34" idx="0"/>
          </p:cNvCxnSpPr>
          <p:nvPr/>
        </p:nvCxnSpPr>
        <p:spPr>
          <a:xfrm flipH="1">
            <a:off x="5665713" y="16043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37" name="Rectangle 36"/>
          <p:cNvSpPr/>
          <p:nvPr/>
        </p:nvSpPr>
        <p:spPr>
          <a:xfrm>
            <a:off x="4787403" y="8953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38" name="Straight Connector 37"/>
          <p:cNvCxnSpPr>
            <a:stCxn id="34" idx="2"/>
            <a:endCxn id="32" idx="0"/>
          </p:cNvCxnSpPr>
          <p:nvPr/>
        </p:nvCxnSpPr>
        <p:spPr>
          <a:xfrm>
            <a:off x="5665713" y="2985665"/>
            <a:ext cx="0" cy="66264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46722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TextBox 9"/>
          <p:cNvSpPr txBox="1"/>
          <p:nvPr/>
        </p:nvSpPr>
        <p:spPr>
          <a:xfrm>
            <a:off x="457201" y="1112604"/>
            <a:ext cx="7847865"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The plane must follow the </a:t>
            </a:r>
            <a:r>
              <a:rPr lang="en-US" sz="2400" u="sng" dirty="0">
                <a:latin typeface="Sniglet" panose="020B0604020202020204" charset="0"/>
              </a:rPr>
              <a:t>route</a:t>
            </a:r>
            <a:r>
              <a:rPr lang="en-US" sz="2400" dirty="0">
                <a:latin typeface="Sniglet" panose="020B0604020202020204" charset="0"/>
              </a:rPr>
              <a:t>, but does that mean that it can fly as high or as low as it likes? </a:t>
            </a:r>
          </a:p>
        </p:txBody>
      </p:sp>
      <p:sp>
        <p:nvSpPr>
          <p:cNvPr id="11" name="TextBox 10"/>
          <p:cNvSpPr txBox="1"/>
          <p:nvPr/>
        </p:nvSpPr>
        <p:spPr>
          <a:xfrm>
            <a:off x="477418" y="2190750"/>
            <a:ext cx="7847864" cy="830997"/>
          </a:xfrm>
          <a:prstGeom prst="rect">
            <a:avLst/>
          </a:prstGeom>
          <a:noFill/>
        </p:spPr>
        <p:txBody>
          <a:bodyPr wrap="squar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a:latin typeface="Sniglet" panose="020B0604020202020204" charset="0"/>
              </a:rPr>
              <a:t>No. The </a:t>
            </a:r>
            <a:r>
              <a:rPr lang="en-US" sz="2400" u="sng" dirty="0">
                <a:latin typeface="Sniglet" panose="020B0604020202020204" charset="0"/>
              </a:rPr>
              <a:t>altitude</a:t>
            </a:r>
            <a:r>
              <a:rPr lang="en-US" sz="2400" b="1" dirty="0">
                <a:latin typeface="Sniglet" panose="020B0604020202020204" charset="0"/>
              </a:rPr>
              <a:t> </a:t>
            </a:r>
            <a:r>
              <a:rPr lang="en-US" sz="2400" dirty="0">
                <a:latin typeface="Sniglet" panose="020B0604020202020204" charset="0"/>
              </a:rPr>
              <a:t>that an airplane is to have at a certain moment is also established in the </a:t>
            </a:r>
            <a:r>
              <a:rPr lang="en-US" sz="2400" u="sng" dirty="0">
                <a:latin typeface="Sniglet" panose="020B0604020202020204" charset="0"/>
              </a:rPr>
              <a:t>flight plan</a:t>
            </a:r>
            <a:r>
              <a:rPr lang="en-US" sz="2400" dirty="0">
                <a:latin typeface="Sniglet" panose="020B0604020202020204" charset="0"/>
              </a:rPr>
              <a:t>. </a:t>
            </a:r>
          </a:p>
        </p:txBody>
      </p:sp>
    </p:spTree>
    <p:extLst>
      <p:ext uri="{BB962C8B-B14F-4D97-AF65-F5344CB8AC3E}">
        <p14:creationId xmlns:p14="http://schemas.microsoft.com/office/powerpoint/2010/main" val="233134402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61865" y="757714"/>
            <a:ext cx="8382041" cy="461665"/>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u="sng" dirty="0">
                <a:latin typeface="Sniglet" panose="020B0604020202020204" charset="0"/>
              </a:rPr>
              <a:t>Flight plan</a:t>
            </a:r>
            <a:r>
              <a:rPr lang="en-US" sz="2400" dirty="0">
                <a:latin typeface="Sniglet" panose="020B0604020202020204" charset="0"/>
              </a:rPr>
              <a:t>? What is that?  </a:t>
            </a:r>
          </a:p>
        </p:txBody>
      </p:sp>
      <p:sp>
        <p:nvSpPr>
          <p:cNvPr id="6" name="TextBox 5"/>
          <p:cNvSpPr txBox="1"/>
          <p:nvPr/>
        </p:nvSpPr>
        <p:spPr>
          <a:xfrm>
            <a:off x="457200" y="1352550"/>
            <a:ext cx="8310465" cy="1938992"/>
          </a:xfrm>
          <a:prstGeom prst="rect">
            <a:avLst/>
          </a:prstGeom>
          <a:noFill/>
        </p:spPr>
        <p:txBody>
          <a:bodyPr wrap="squar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a:latin typeface="Sniglet" panose="020B0604020202020204" charset="0"/>
              </a:rPr>
              <a:t>Before leaving the airport, the pilots receive a detailed </a:t>
            </a:r>
            <a:r>
              <a:rPr lang="en-US" sz="2400" u="sng" dirty="0">
                <a:latin typeface="Sniglet" panose="020B0604020202020204" charset="0"/>
              </a:rPr>
              <a:t>flight plan</a:t>
            </a:r>
            <a:r>
              <a:rPr lang="en-US" sz="2400" b="1" dirty="0">
                <a:latin typeface="Sniglet" panose="020B0604020202020204" charset="0"/>
              </a:rPr>
              <a:t> </a:t>
            </a:r>
            <a:r>
              <a:rPr lang="en-US" sz="2400" dirty="0">
                <a:latin typeface="Sniglet" panose="020B0604020202020204" charset="0"/>
              </a:rPr>
              <a:t>which includes all sorts of information about the </a:t>
            </a:r>
            <a:r>
              <a:rPr lang="en-US" sz="2400" u="sng" dirty="0">
                <a:latin typeface="Sniglet" panose="020B0604020202020204" charset="0"/>
              </a:rPr>
              <a:t>flight</a:t>
            </a:r>
            <a:r>
              <a:rPr lang="en-US" sz="2400" dirty="0">
                <a:latin typeface="Sniglet" panose="020B0604020202020204" charset="0"/>
              </a:rPr>
              <a:t>: the </a:t>
            </a:r>
            <a:r>
              <a:rPr lang="en-US" sz="2400" u="sng" dirty="0">
                <a:latin typeface="Sniglet" panose="020B0604020202020204" charset="0"/>
              </a:rPr>
              <a:t>route</a:t>
            </a:r>
            <a:r>
              <a:rPr lang="en-US" sz="2400" dirty="0">
                <a:latin typeface="Sniglet" panose="020B0604020202020204" charset="0"/>
              </a:rPr>
              <a:t>, cruise </a:t>
            </a:r>
            <a:r>
              <a:rPr lang="en-US" sz="2400" u="sng" dirty="0">
                <a:latin typeface="Sniglet" panose="020B0604020202020204" charset="0"/>
              </a:rPr>
              <a:t>altitude</a:t>
            </a:r>
            <a:r>
              <a:rPr lang="en-US" sz="2400" dirty="0">
                <a:latin typeface="Sniglet" panose="020B0604020202020204" charset="0"/>
              </a:rPr>
              <a:t>, the cruise </a:t>
            </a:r>
            <a:r>
              <a:rPr lang="en-US" sz="2400" u="sng" dirty="0">
                <a:latin typeface="Sniglet" panose="020B0604020202020204" charset="0"/>
              </a:rPr>
              <a:t>speed</a:t>
            </a:r>
            <a:r>
              <a:rPr lang="en-US" sz="2400" dirty="0">
                <a:latin typeface="Sniglet" panose="020B0604020202020204" charset="0"/>
              </a:rPr>
              <a:t>, the type of airplane, even information about the crew members. </a:t>
            </a:r>
          </a:p>
        </p:txBody>
      </p:sp>
      <p:sp>
        <p:nvSpPr>
          <p:cNvPr id="11" name="TextBox 10"/>
          <p:cNvSpPr txBox="1"/>
          <p:nvPr/>
        </p:nvSpPr>
        <p:spPr>
          <a:xfrm>
            <a:off x="457200" y="3424714"/>
            <a:ext cx="8382041"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Hmm, the </a:t>
            </a:r>
            <a:r>
              <a:rPr lang="en-US" sz="2400" u="sng" dirty="0">
                <a:latin typeface="Sniglet" panose="020B0604020202020204" charset="0"/>
              </a:rPr>
              <a:t>flight plan</a:t>
            </a:r>
            <a:r>
              <a:rPr lang="en-US" sz="2400" dirty="0">
                <a:latin typeface="Sniglet" panose="020B0604020202020204" charset="0"/>
              </a:rPr>
              <a:t> seems pretty important to me. Let’s include it into the model.  </a:t>
            </a:r>
          </a:p>
        </p:txBody>
      </p:sp>
    </p:spTree>
    <p:extLst>
      <p:ext uri="{BB962C8B-B14F-4D97-AF65-F5344CB8AC3E}">
        <p14:creationId xmlns:p14="http://schemas.microsoft.com/office/powerpoint/2010/main" val="1776093798"/>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 Plan</a:t>
            </a:r>
            <a:endParaRPr lang="en-US" sz="2400" dirty="0">
              <a:latin typeface="Walter Turncoat" panose="020B0604020202020204" charset="0"/>
              <a:ea typeface="Walter Turncoat" panose="020B0604020202020204" charset="0"/>
            </a:endParaRP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23839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1" y="971550"/>
            <a:ext cx="7696200" cy="2677656"/>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better. Now that I’m looking at it, I realize something. When we are monitoring air traffic, we are not actually interested in the planes themselves, if they are white or blue, or if they are Boeing or Airbus. We are interested in their </a:t>
            </a:r>
            <a:r>
              <a:rPr lang="en-US" sz="2400" u="sng" dirty="0">
                <a:latin typeface="Sniglet" panose="020B0604020202020204" charset="0"/>
              </a:rPr>
              <a:t>flight</a:t>
            </a:r>
            <a:r>
              <a:rPr lang="en-US" sz="2400" dirty="0">
                <a:latin typeface="Sniglet" panose="020B0604020202020204" charset="0"/>
              </a:rPr>
              <a:t>. That’s what we are actually tracking and measuring. I think we should change the model a bit in order to be more accurate. </a:t>
            </a:r>
          </a:p>
        </p:txBody>
      </p:sp>
    </p:spTree>
    <p:extLst>
      <p:ext uri="{BB962C8B-B14F-4D97-AF65-F5344CB8AC3E}">
        <p14:creationId xmlns:p14="http://schemas.microsoft.com/office/powerpoint/2010/main" val="241813814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 Plan</a:t>
            </a:r>
            <a:endParaRPr lang="en-US" sz="2400" dirty="0">
              <a:latin typeface="Walter Turncoat" panose="020B0604020202020204" charset="0"/>
              <a:ea typeface="Walter Turncoat" panose="020B0604020202020204" charset="0"/>
            </a:endParaRP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a:t>
            </a:r>
            <a:endParaRPr lang="en-US" sz="2400" dirty="0">
              <a:latin typeface="Walter Turncoat" panose="020B0604020202020204" charset="0"/>
              <a:ea typeface="Walter Turncoat" panose="020B0604020202020204" charset="0"/>
            </a:endParaRP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514147"/>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6" name="Shape 11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2" name="Shape 386"/>
          <p:cNvSpPr/>
          <p:nvPr/>
        </p:nvSpPr>
        <p:spPr>
          <a:xfrm>
            <a:off x="914400" y="1581150"/>
            <a:ext cx="4572000" cy="287837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6" name="TextBox 5"/>
          <p:cNvSpPr txBox="1"/>
          <p:nvPr/>
        </p:nvSpPr>
        <p:spPr>
          <a:xfrm>
            <a:off x="1676400" y="2264177"/>
            <a:ext cx="3506088"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Flight Control System</a:t>
            </a:r>
            <a:endParaRPr lang="en-US" sz="2400" dirty="0">
              <a:latin typeface="Walter Turncoat" panose="020B0604020202020204" charset="0"/>
              <a:ea typeface="Walter Turncoat" panose="020B0604020202020204" charset="0"/>
            </a:endParaRPr>
          </a:p>
        </p:txBody>
      </p:sp>
      <p:sp>
        <p:nvSpPr>
          <p:cNvPr id="7" name="TextBox 6"/>
          <p:cNvSpPr txBox="1"/>
          <p:nvPr/>
        </p:nvSpPr>
        <p:spPr>
          <a:xfrm>
            <a:off x="2514600" y="2952750"/>
            <a:ext cx="1271502" cy="1200329"/>
          </a:xfrm>
          <a:prstGeom prst="rect">
            <a:avLst/>
          </a:prstGeom>
          <a:noFill/>
        </p:spPr>
        <p:txBody>
          <a:bodyPr wrap="none" rtlCol="0">
            <a:spAutoFit/>
          </a:bodyPr>
          <a:lstStyle/>
          <a:p>
            <a:r>
              <a:rPr lang="en-US" sz="1800" dirty="0" smtClean="0">
                <a:latin typeface="Sniglet" panose="020B0604020202020204" charset="0"/>
              </a:rPr>
              <a:t>Flight Plan</a:t>
            </a:r>
          </a:p>
          <a:p>
            <a:pPr marL="285750" indent="-285750">
              <a:buFontTx/>
              <a:buChar char="-"/>
            </a:pPr>
            <a:r>
              <a:rPr lang="en-US" sz="1800" dirty="0" smtClean="0">
                <a:latin typeface="Sniglet" panose="020B0604020202020204" charset="0"/>
              </a:rPr>
              <a:t>Route</a:t>
            </a:r>
          </a:p>
          <a:p>
            <a:pPr marL="285750" indent="-285750">
              <a:buFontTx/>
              <a:buChar char="-"/>
            </a:pPr>
            <a:r>
              <a:rPr lang="en-US" sz="1800" dirty="0" smtClean="0">
                <a:latin typeface="Sniglet" panose="020B0604020202020204" charset="0"/>
              </a:rPr>
              <a:t>Altitude</a:t>
            </a:r>
          </a:p>
          <a:p>
            <a:pPr marL="285750" indent="-285750">
              <a:buFontTx/>
              <a:buChar char="-"/>
            </a:pPr>
            <a:r>
              <a:rPr lang="en-US" sz="1800" dirty="0">
                <a:latin typeface="Sniglet" panose="020B0604020202020204" charset="0"/>
              </a:rPr>
              <a:t>S</a:t>
            </a:r>
            <a:r>
              <a:rPr lang="en-US" sz="1800" dirty="0" smtClean="0">
                <a:latin typeface="Sniglet" panose="020B0604020202020204" charset="0"/>
              </a:rPr>
              <a:t>peed</a:t>
            </a:r>
            <a:endParaRPr lang="en-US" sz="1800" dirty="0">
              <a:latin typeface="Sniglet" panose="020B0604020202020204" charset="0"/>
            </a:endParaRPr>
          </a:p>
        </p:txBody>
      </p:sp>
      <p:sp>
        <p:nvSpPr>
          <p:cNvPr id="15" name="Shape 388"/>
          <p:cNvSpPr/>
          <p:nvPr/>
        </p:nvSpPr>
        <p:spPr>
          <a:xfrm>
            <a:off x="6096000" y="874400"/>
            <a:ext cx="2438400" cy="314515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6" name="TextBox 15"/>
          <p:cNvSpPr txBox="1"/>
          <p:nvPr/>
        </p:nvSpPr>
        <p:spPr>
          <a:xfrm>
            <a:off x="6688265" y="2097009"/>
            <a:ext cx="1253869" cy="1200329"/>
          </a:xfrm>
          <a:prstGeom prst="rect">
            <a:avLst/>
          </a:prstGeom>
          <a:noFill/>
        </p:spPr>
        <p:txBody>
          <a:bodyPr wrap="none" rtlCol="0">
            <a:spAutoFit/>
          </a:bodyPr>
          <a:lstStyle/>
          <a:p>
            <a:r>
              <a:rPr lang="en-US" sz="1800" dirty="0" smtClean="0">
                <a:latin typeface="Sniglet" panose="020B0604020202020204" charset="0"/>
              </a:rPr>
              <a:t>Flight Plan</a:t>
            </a:r>
          </a:p>
          <a:p>
            <a:pPr marL="285750" indent="-285750">
              <a:buFontTx/>
              <a:buChar char="-"/>
            </a:pPr>
            <a:r>
              <a:rPr lang="en-US" sz="1800" dirty="0" smtClean="0">
                <a:latin typeface="Sniglet" panose="020B0604020202020204" charset="0"/>
              </a:rPr>
              <a:t>Type</a:t>
            </a:r>
          </a:p>
          <a:p>
            <a:pPr marL="285750" indent="-285750">
              <a:buFontTx/>
              <a:buChar char="-"/>
            </a:pPr>
            <a:r>
              <a:rPr lang="en-US" sz="1800" dirty="0" smtClean="0">
                <a:latin typeface="Sniglet" panose="020B0604020202020204" charset="0"/>
              </a:rPr>
              <a:t>Crew</a:t>
            </a:r>
          </a:p>
          <a:p>
            <a:pPr marL="285750" indent="-285750">
              <a:buFontTx/>
              <a:buChar char="-"/>
            </a:pPr>
            <a:r>
              <a:rPr lang="en-US" sz="1800" dirty="0" smtClean="0">
                <a:latin typeface="Sniglet" panose="020B0604020202020204" charset="0"/>
              </a:rPr>
              <a:t>Route</a:t>
            </a:r>
            <a:endParaRPr lang="en-US" sz="1800" dirty="0">
              <a:latin typeface="Sniglet" panose="020B0604020202020204" charset="0"/>
            </a:endParaRPr>
          </a:p>
        </p:txBody>
      </p:sp>
      <p:sp>
        <p:nvSpPr>
          <p:cNvPr id="17" name="Shape 354"/>
          <p:cNvSpPr/>
          <p:nvPr/>
        </p:nvSpPr>
        <p:spPr>
          <a:xfrm>
            <a:off x="4343849" y="493991"/>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8" name="TextBox 17"/>
          <p:cNvSpPr txBox="1"/>
          <p:nvPr/>
        </p:nvSpPr>
        <p:spPr>
          <a:xfrm>
            <a:off x="6199348" y="1350317"/>
            <a:ext cx="2231701"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Other System</a:t>
            </a:r>
            <a:endParaRPr lang="en-US" sz="2400" dirty="0">
              <a:latin typeface="Walter Turncoat" panose="020B0604020202020204" charset="0"/>
              <a:ea typeface="Walter Turncoat" panose="020B0604020202020204" charset="0"/>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752600" y="1428750"/>
            <a:ext cx="5457000" cy="1159799"/>
          </a:xfrm>
          <a:prstGeom prst="rect">
            <a:avLst/>
          </a:prstGeom>
          <a:noFill/>
          <a:ln>
            <a:noFill/>
          </a:ln>
        </p:spPr>
        <p:txBody>
          <a:bodyPr lIns="91425" tIns="91425" rIns="91425" bIns="91425" anchor="t" anchorCtr="0">
            <a:noAutofit/>
          </a:bodyPr>
          <a:lstStyle/>
          <a:p>
            <a:pPr algn="ctr">
              <a:spcBef>
                <a:spcPts val="0"/>
              </a:spcBef>
              <a:buNone/>
            </a:pPr>
            <a:r>
              <a:rPr lang="en" sz="9600" dirty="0" smtClean="0">
                <a:solidFill>
                  <a:schemeClr val="tx1"/>
                </a:solidFill>
                <a:latin typeface="Walter Turncoat" panose="020B0604020202020204" charset="0"/>
                <a:ea typeface="Walter Turncoat" panose="020B0604020202020204" charset="0"/>
              </a:rPr>
              <a:t>HELLO!</a:t>
            </a:r>
            <a:endParaRPr lang="en" sz="9600" dirty="0">
              <a:solidFill>
                <a:schemeClr val="tx1"/>
              </a:solidFill>
              <a:latin typeface="Walter Turncoat" panose="020B0604020202020204" charset="0"/>
              <a:ea typeface="Walter Turncoat" panose="020B0604020202020204" charset="0"/>
            </a:endParaRPr>
          </a:p>
        </p:txBody>
      </p:sp>
      <p:sp>
        <p:nvSpPr>
          <p:cNvPr id="61" name="Shape 61"/>
          <p:cNvSpPr/>
          <p:nvPr/>
        </p:nvSpPr>
        <p:spPr>
          <a:xfrm>
            <a:off x="1447800" y="2876550"/>
            <a:ext cx="6324600" cy="117501"/>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solidFill>
                  <a:schemeClr val="tx1"/>
                </a:solidFill>
              </a:rPr>
              <a:t>Credits</a:t>
            </a:r>
          </a:p>
        </p:txBody>
      </p:sp>
      <p:sp>
        <p:nvSpPr>
          <p:cNvPr id="272" name="Shape 272"/>
          <p:cNvSpPr txBox="1">
            <a:spLocks noGrp="1"/>
          </p:cNvSpPr>
          <p:nvPr>
            <p:ph type="body" idx="1"/>
          </p:nvPr>
        </p:nvSpPr>
        <p:spPr>
          <a:xfrm>
            <a:off x="457200" y="1563400"/>
            <a:ext cx="8229600" cy="2503199"/>
          </a:xfrm>
          <a:prstGeom prst="rect">
            <a:avLst/>
          </a:prstGeom>
        </p:spPr>
        <p:txBody>
          <a:bodyPr lIns="91425" tIns="91425" rIns="91425" bIns="91425" anchor="t" anchorCtr="0">
            <a:noAutofit/>
          </a:bodyPr>
          <a:lstStyle/>
          <a:p>
            <a:pPr marL="228600">
              <a:lnSpc>
                <a:spcPct val="115000"/>
              </a:lnSpc>
              <a:buClr>
                <a:schemeClr val="tx1"/>
              </a:buClr>
              <a:buNone/>
            </a:pPr>
            <a:endParaRPr lang="en-US" sz="1600" b="1" dirty="0" smtClean="0">
              <a:solidFill>
                <a:schemeClr val="tx1"/>
              </a:solidFill>
            </a:endParaRPr>
          </a:p>
          <a:p>
            <a:pPr marL="571500" indent="-342900">
              <a:lnSpc>
                <a:spcPct val="115000"/>
              </a:lnSpc>
              <a:buClr>
                <a:schemeClr val="tx1"/>
              </a:buClr>
              <a:buFontTx/>
              <a:buChar char="-"/>
            </a:pPr>
            <a:r>
              <a:rPr lang="en-US" sz="1600" b="1" dirty="0">
                <a:solidFill>
                  <a:schemeClr val="tx1"/>
                </a:solidFill>
              </a:rPr>
              <a:t>Domain-Driven Design: Tackling Complexity in the Heart of Software</a:t>
            </a:r>
          </a:p>
          <a:p>
            <a:pPr marL="571500" indent="-342900">
              <a:lnSpc>
                <a:spcPct val="115000"/>
              </a:lnSpc>
              <a:buClr>
                <a:schemeClr val="tx1"/>
              </a:buClr>
              <a:buFontTx/>
              <a:buChar char="-"/>
            </a:pPr>
            <a:r>
              <a:rPr lang="en-US" sz="1600" b="1" dirty="0" smtClean="0">
                <a:solidFill>
                  <a:schemeClr val="tx1"/>
                </a:solidFill>
              </a:rPr>
              <a:t>Domain-Driven </a:t>
            </a:r>
            <a:r>
              <a:rPr lang="en-US" sz="1600" b="1" dirty="0">
                <a:solidFill>
                  <a:schemeClr val="tx1"/>
                </a:solidFill>
              </a:rPr>
              <a:t>Design Quickly</a:t>
            </a:r>
          </a:p>
          <a:p>
            <a:pPr marL="571500" indent="-342900">
              <a:lnSpc>
                <a:spcPct val="115000"/>
              </a:lnSpc>
              <a:buClr>
                <a:schemeClr val="tx1"/>
              </a:buClr>
              <a:buFontTx/>
              <a:buChar char="-"/>
            </a:pPr>
            <a:r>
              <a:rPr lang="en-US" sz="1600" b="1" dirty="0" smtClean="0">
                <a:solidFill>
                  <a:schemeClr val="tx1"/>
                </a:solidFill>
              </a:rPr>
              <a:t>Implementing Domain-Driven Design </a:t>
            </a:r>
            <a:endParaRPr lang="en-US" sz="1600" b="1"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Shape 263"/>
          <p:cNvSpPr txBox="1">
            <a:spLocks noGrp="1"/>
          </p:cNvSpPr>
          <p:nvPr>
            <p:ph type="ctrTitle"/>
          </p:nvPr>
        </p:nvSpPr>
        <p:spPr>
          <a:xfrm>
            <a:off x="1822500" y="1202350"/>
            <a:ext cx="5457000" cy="1159799"/>
          </a:xfrm>
          <a:prstGeom prst="rect">
            <a:avLst/>
          </a:prstGeom>
          <a:noFill/>
          <a:ln>
            <a:noFill/>
          </a:ln>
        </p:spPr>
        <p:txBody>
          <a:bodyPr lIns="91425" tIns="91425" rIns="91425" bIns="91425" anchor="t" anchorCtr="0">
            <a:noAutofit/>
          </a:bodyPr>
          <a:lstStyle/>
          <a:p>
            <a:pPr lvl="0" algn="ctr" rtl="0">
              <a:spcBef>
                <a:spcPts val="0"/>
              </a:spcBef>
              <a:buNone/>
            </a:pPr>
            <a:r>
              <a:rPr lang="en" sz="4800" dirty="0" smtClean="0">
                <a:solidFill>
                  <a:schemeClr val="tx1"/>
                </a:solidFill>
                <a:latin typeface="Walter Turncoat" panose="020B0604020202020204" charset="0"/>
                <a:ea typeface="Walter Turncoat" panose="020B0604020202020204" charset="0"/>
              </a:rPr>
              <a:t>THANKS!</a:t>
            </a:r>
            <a:endParaRPr lang="en" sz="4800" dirty="0">
              <a:solidFill>
                <a:schemeClr val="tx1"/>
              </a:solidFill>
              <a:latin typeface="Walter Turncoat" panose="020B0604020202020204" charset="0"/>
              <a:ea typeface="Walter Turncoat" panose="020B0604020202020204" charset="0"/>
            </a:endParaRPr>
          </a:p>
        </p:txBody>
      </p:sp>
      <p:sp>
        <p:nvSpPr>
          <p:cNvPr id="264" name="Shape 264"/>
          <p:cNvSpPr txBox="1">
            <a:spLocks noGrp="1"/>
          </p:cNvSpPr>
          <p:nvPr>
            <p:ph type="subTitle" idx="1"/>
          </p:nvPr>
        </p:nvSpPr>
        <p:spPr>
          <a:xfrm>
            <a:off x="1275150" y="2376678"/>
            <a:ext cx="6593700" cy="23270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solidFill>
                  <a:schemeClr val="tx1"/>
                </a:solidFill>
              </a:rPr>
              <a:t>Any questions?</a:t>
            </a:r>
          </a:p>
          <a:p>
            <a:pPr lvl="0" algn="ctr" rtl="0">
              <a:spcBef>
                <a:spcPts val="0"/>
              </a:spcBef>
              <a:buNone/>
            </a:pPr>
            <a:endParaRPr dirty="0">
              <a:solidFill>
                <a:schemeClr val="tx1"/>
              </a:solidFill>
            </a:endParaRPr>
          </a:p>
        </p:txBody>
      </p:sp>
      <p:sp>
        <p:nvSpPr>
          <p:cNvPr id="266" name="Shape 266"/>
          <p:cNvSpPr/>
          <p:nvPr/>
        </p:nvSpPr>
        <p:spPr>
          <a:xfrm>
            <a:off x="2819400" y="1962150"/>
            <a:ext cx="4069449" cy="116202"/>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What is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3" name="Shape 325"/>
          <p:cNvSpPr/>
          <p:nvPr/>
        </p:nvSpPr>
        <p:spPr>
          <a:xfrm>
            <a:off x="4363257" y="482234"/>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1232247" y="1896287"/>
            <a:ext cx="7606953" cy="3416320"/>
          </a:xfrm>
          <a:prstGeom prst="rect">
            <a:avLst/>
          </a:prstGeom>
          <a:noFill/>
        </p:spPr>
        <p:txBody>
          <a:bodyPr wrap="square" rtlCol="0">
            <a:spAutoFit/>
          </a:bodyPr>
          <a:lstStyle/>
          <a:p>
            <a:r>
              <a:rPr lang="en-US" sz="2400" dirty="0" smtClean="0">
                <a:latin typeface="Sniglet" panose="020B0604020202020204" charset="0"/>
              </a:rPr>
              <a:t>- What is a software?</a:t>
            </a:r>
          </a:p>
          <a:p>
            <a:r>
              <a:rPr lang="en-US" sz="2400" dirty="0" smtClean="0">
                <a:latin typeface="Sniglet" panose="020B0604020202020204" charset="0"/>
              </a:rPr>
              <a:t>- Domain experts</a:t>
            </a:r>
            <a:endParaRPr lang="en-US" sz="2400" dirty="0">
              <a:latin typeface="Sniglet" panose="020B0604020202020204" charset="0"/>
            </a:endParaRPr>
          </a:p>
          <a:p>
            <a:r>
              <a:rPr lang="en-US" sz="2400" dirty="0" smtClean="0">
                <a:latin typeface="Sniglet" panose="020B0604020202020204" charset="0"/>
              </a:rPr>
              <a:t>- Software </a:t>
            </a:r>
            <a:r>
              <a:rPr lang="en-US" sz="2400" dirty="0">
                <a:latin typeface="Sniglet" panose="020B0604020202020204" charset="0"/>
              </a:rPr>
              <a:t>has to model the </a:t>
            </a:r>
            <a:r>
              <a:rPr lang="en-US" sz="2400" dirty="0" smtClean="0">
                <a:latin typeface="Sniglet" panose="020B0604020202020204" charset="0"/>
              </a:rPr>
              <a:t>domain</a:t>
            </a:r>
          </a:p>
          <a:p>
            <a:r>
              <a:rPr lang="en-US" sz="2400" dirty="0" smtClean="0">
                <a:latin typeface="Sniglet" panose="020B0604020202020204" charset="0"/>
              </a:rPr>
              <a:t>- Puts </a:t>
            </a:r>
            <a:r>
              <a:rPr lang="en-US" sz="2400" dirty="0">
                <a:latin typeface="Sniglet" panose="020B0604020202020204" charset="0"/>
              </a:rPr>
              <a:t>the focus on the </a:t>
            </a:r>
            <a:r>
              <a:rPr lang="en-US" sz="2400" dirty="0" smtClean="0">
                <a:latin typeface="Sniglet" panose="020B0604020202020204" charset="0"/>
              </a:rPr>
              <a:t>domain</a:t>
            </a:r>
            <a:endParaRPr lang="en-US" sz="2400" dirty="0">
              <a:latin typeface="Sniglet" panose="020B0604020202020204" charset="0"/>
            </a:endParaRPr>
          </a:p>
          <a:p>
            <a:r>
              <a:rPr lang="en-US" sz="2400" dirty="0" smtClean="0">
                <a:latin typeface="Sniglet" panose="020B0604020202020204" charset="0"/>
              </a:rPr>
              <a:t>- By </a:t>
            </a:r>
            <a:r>
              <a:rPr lang="en-US" sz="2400" dirty="0">
                <a:latin typeface="Sniglet" panose="020B0604020202020204" charset="0"/>
              </a:rPr>
              <a:t>reading the code you should be able to </a:t>
            </a:r>
            <a:r>
              <a:rPr lang="en-US" sz="2400" dirty="0" smtClean="0">
                <a:latin typeface="Sniglet" panose="020B0604020202020204" charset="0"/>
              </a:rPr>
              <a:t>learn a </a:t>
            </a:r>
            <a:r>
              <a:rPr lang="en-US" sz="2400" dirty="0">
                <a:latin typeface="Sniglet" panose="020B0604020202020204" charset="0"/>
              </a:rPr>
              <a:t>lot about the </a:t>
            </a:r>
            <a:r>
              <a:rPr lang="en-US" sz="2400" dirty="0" smtClean="0">
                <a:latin typeface="Sniglet" panose="020B0604020202020204" charset="0"/>
              </a:rPr>
              <a:t>domain</a:t>
            </a:r>
            <a:endParaRPr lang="en-US" sz="2400" dirty="0">
              <a:latin typeface="Sniglet" panose="020B0604020202020204" charset="0"/>
            </a:endParaRPr>
          </a:p>
          <a:p>
            <a:r>
              <a:rPr lang="en-US" sz="2400" dirty="0" smtClean="0">
                <a:latin typeface="Sniglet" panose="020B0604020202020204" charset="0"/>
              </a:rPr>
              <a:t>-Ubiquitous </a:t>
            </a:r>
            <a:r>
              <a:rPr lang="en-US" sz="2400" dirty="0">
                <a:latin typeface="Sniglet" panose="020B0604020202020204" charset="0"/>
              </a:rPr>
              <a:t>language</a:t>
            </a:r>
          </a:p>
          <a:p>
            <a:endParaRPr lang="en-US" sz="2400" dirty="0" smtClean="0">
              <a:latin typeface="Sniglet" panose="020B0604020202020204" charset="0"/>
            </a:endParaRPr>
          </a:p>
          <a:p>
            <a:endParaRPr lang="en-US" sz="2400" dirty="0">
              <a:latin typeface="Sniglet" panose="020B0604020202020204" charset="0"/>
            </a:endParaRPr>
          </a:p>
        </p:txBody>
      </p:sp>
    </p:spTree>
    <p:extLst>
      <p:ext uri="{BB962C8B-B14F-4D97-AF65-F5344CB8AC3E}">
        <p14:creationId xmlns:p14="http://schemas.microsoft.com/office/powerpoint/2010/main" val="233954904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a:solidFill>
                  <a:schemeClr val="tx1"/>
                </a:solidFill>
              </a:rPr>
              <a:t>Why should use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9" name="TextBox 8"/>
          <p:cNvSpPr txBox="1"/>
          <p:nvPr/>
        </p:nvSpPr>
        <p:spPr>
          <a:xfrm>
            <a:off x="349676" y="3692306"/>
            <a:ext cx="9106891" cy="707886"/>
          </a:xfrm>
          <a:prstGeom prst="rect">
            <a:avLst/>
          </a:prstGeom>
          <a:noFill/>
        </p:spPr>
        <p:txBody>
          <a:bodyPr wrap="square" rtlCol="0">
            <a:spAutoFit/>
          </a:bodyPr>
          <a:lstStyle/>
          <a:p>
            <a:r>
              <a:rPr lang="en-US" sz="2000" i="1" dirty="0" smtClean="0">
                <a:latin typeface="Sniglet" panose="020B0604020202020204" charset="0"/>
              </a:rPr>
              <a:t>organizations </a:t>
            </a:r>
            <a:r>
              <a:rPr lang="en-US" sz="2000" i="1" dirty="0">
                <a:latin typeface="Sniglet" panose="020B0604020202020204" charset="0"/>
              </a:rPr>
              <a:t>which design systems ... are constrained </a:t>
            </a:r>
            <a:r>
              <a:rPr lang="en-US" sz="2000" i="1" dirty="0" smtClean="0">
                <a:latin typeface="Sniglet" panose="020B0604020202020204" charset="0"/>
              </a:rPr>
              <a:t>to </a:t>
            </a:r>
            <a:r>
              <a:rPr lang="en-US" sz="2000" i="1" dirty="0">
                <a:latin typeface="Sniglet" panose="020B0604020202020204" charset="0"/>
              </a:rPr>
              <a:t>produce designs </a:t>
            </a:r>
            <a:endParaRPr lang="en-US" sz="2000" i="1" dirty="0" smtClean="0">
              <a:latin typeface="Sniglet" panose="020B0604020202020204" charset="0"/>
            </a:endParaRPr>
          </a:p>
          <a:p>
            <a:r>
              <a:rPr lang="en-US" sz="2000" i="1" dirty="0" smtClean="0">
                <a:latin typeface="Sniglet" panose="020B0604020202020204" charset="0"/>
              </a:rPr>
              <a:t>which are copies of the communication structures of these organizations</a:t>
            </a:r>
            <a:endParaRPr lang="en-US" sz="2000" i="1" dirty="0">
              <a:latin typeface="Sniglet" panose="020B0604020202020204" charset="0"/>
            </a:endParaRPr>
          </a:p>
        </p:txBody>
      </p:sp>
      <p:sp>
        <p:nvSpPr>
          <p:cNvPr id="10" name="Rectangle 9"/>
          <p:cNvSpPr/>
          <p:nvPr/>
        </p:nvSpPr>
        <p:spPr>
          <a:xfrm>
            <a:off x="7604948" y="4436265"/>
            <a:ext cx="1013419" cy="307777"/>
          </a:xfrm>
          <a:prstGeom prst="rect">
            <a:avLst/>
          </a:prstGeom>
        </p:spPr>
        <p:txBody>
          <a:bodyPr wrap="none">
            <a:spAutoFit/>
          </a:bodyPr>
          <a:lstStyle/>
          <a:p>
            <a:r>
              <a:rPr lang="en-US" dirty="0">
                <a:solidFill>
                  <a:srgbClr val="252525"/>
                </a:solidFill>
                <a:latin typeface="Sniglet" panose="020B0604020202020204" charset="0"/>
              </a:rPr>
              <a:t>M. Conway</a:t>
            </a:r>
            <a:endParaRPr lang="en-US" dirty="0">
              <a:latin typeface="Sniglet" panose="020B0604020202020204" charset="0"/>
            </a:endParaRPr>
          </a:p>
        </p:txBody>
      </p:sp>
      <p:sp>
        <p:nvSpPr>
          <p:cNvPr id="11" name="Shape 388"/>
          <p:cNvSpPr>
            <a:spLocks noChangeAspect="1"/>
          </p:cNvSpPr>
          <p:nvPr/>
        </p:nvSpPr>
        <p:spPr>
          <a:xfrm>
            <a:off x="-144633" y="3607944"/>
            <a:ext cx="9372600" cy="1289427"/>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chemeClr val="tx1"/>
          </a:solid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endParaRPr lang="en-US" sz="5400" dirty="0"/>
          </a:p>
        </p:txBody>
      </p:sp>
      <p:sp>
        <p:nvSpPr>
          <p:cNvPr id="4" name="TextBox 3"/>
          <p:cNvSpPr txBox="1"/>
          <p:nvPr/>
        </p:nvSpPr>
        <p:spPr>
          <a:xfrm>
            <a:off x="1163049" y="2287040"/>
            <a:ext cx="2978701" cy="461665"/>
          </a:xfrm>
          <a:prstGeom prst="rect">
            <a:avLst/>
          </a:prstGeom>
          <a:noFill/>
        </p:spPr>
        <p:txBody>
          <a:bodyPr wrap="none" rtlCol="0">
            <a:spAutoFit/>
          </a:bodyPr>
          <a:lstStyle/>
          <a:p>
            <a:r>
              <a:rPr lang="en-US" sz="2400" dirty="0" smtClean="0">
                <a:latin typeface="Sniglet" panose="020B0604020202020204" charset="0"/>
              </a:rPr>
              <a:t>- Reduce complexity</a:t>
            </a:r>
            <a:endParaRPr lang="en-US" sz="2400" dirty="0">
              <a:latin typeface="Sniglet" panose="020B0604020202020204" charset="0"/>
            </a:endParaRPr>
          </a:p>
        </p:txBody>
      </p:sp>
      <p:sp>
        <p:nvSpPr>
          <p:cNvPr id="14" name="TextBox 13"/>
          <p:cNvSpPr txBox="1"/>
          <p:nvPr/>
        </p:nvSpPr>
        <p:spPr>
          <a:xfrm>
            <a:off x="1163049" y="2748705"/>
            <a:ext cx="4360489" cy="461665"/>
          </a:xfrm>
          <a:prstGeom prst="rect">
            <a:avLst/>
          </a:prstGeom>
          <a:noFill/>
        </p:spPr>
        <p:txBody>
          <a:bodyPr wrap="none" rtlCol="0">
            <a:spAutoFit/>
          </a:bodyPr>
          <a:lstStyle/>
          <a:p>
            <a:r>
              <a:rPr lang="en-US" sz="2400" dirty="0" smtClean="0">
                <a:latin typeface="Sniglet" panose="020B0604020202020204" charset="0"/>
              </a:rPr>
              <a:t>- Easier to maintain over time</a:t>
            </a:r>
            <a:endParaRPr lang="en-US" sz="2400" dirty="0">
              <a:latin typeface="Sniglet" panose="020B0604020202020204" charset="0"/>
            </a:endParaRPr>
          </a:p>
        </p:txBody>
      </p:sp>
      <p:sp>
        <p:nvSpPr>
          <p:cNvPr id="15" name="TextBox 14"/>
          <p:cNvSpPr txBox="1"/>
          <p:nvPr/>
        </p:nvSpPr>
        <p:spPr>
          <a:xfrm>
            <a:off x="1163049" y="1825375"/>
            <a:ext cx="6415539" cy="461665"/>
          </a:xfrm>
          <a:prstGeom prst="rect">
            <a:avLst/>
          </a:prstGeom>
          <a:noFill/>
        </p:spPr>
        <p:txBody>
          <a:bodyPr wrap="none" rtlCol="0">
            <a:spAutoFit/>
          </a:bodyPr>
          <a:lstStyle/>
          <a:p>
            <a:r>
              <a:rPr lang="en-US" sz="2400" dirty="0" smtClean="0">
                <a:latin typeface="Sniglet" panose="020B0604020202020204" charset="0"/>
              </a:rPr>
              <a:t>- Deliver business value, not ordinary software</a:t>
            </a:r>
            <a:endParaRPr lang="en-US" sz="2400" dirty="0">
              <a:latin typeface="Sniglet" panose="020B0604020202020204" charset="0"/>
            </a:endParaRPr>
          </a:p>
        </p:txBody>
      </p:sp>
    </p:spTree>
    <p:extLst>
      <p:ext uri="{BB962C8B-B14F-4D97-AF65-F5344CB8AC3E}">
        <p14:creationId xmlns:p14="http://schemas.microsoft.com/office/powerpoint/2010/main" val="57806942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smtClean="0">
                <a:solidFill>
                  <a:schemeClr val="tx1"/>
                </a:solidFill>
              </a:rPr>
              <a:t>Big Ball of Mud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0" name="Rectangle 9"/>
          <p:cNvSpPr/>
          <p:nvPr/>
        </p:nvSpPr>
        <p:spPr>
          <a:xfrm>
            <a:off x="306184" y="4705350"/>
            <a:ext cx="8459825" cy="230832"/>
          </a:xfrm>
          <a:prstGeom prst="rect">
            <a:avLst/>
          </a:prstGeom>
        </p:spPr>
        <p:txBody>
          <a:bodyPr wrap="square">
            <a:spAutoFit/>
          </a:bodyPr>
          <a:lstStyle/>
          <a:p>
            <a:r>
              <a:rPr lang="en-US" sz="900" dirty="0">
                <a:latin typeface="Sniglet" panose="020B0604020202020204" charset="0"/>
              </a:rPr>
              <a:t>— Brian Foote and Joseph Yoder, </a:t>
            </a:r>
            <a:r>
              <a:rPr lang="en-US" sz="900" i="1" dirty="0">
                <a:latin typeface="Sniglet" panose="020B0604020202020204" charset="0"/>
              </a:rPr>
              <a:t>Big Ball of Mud.</a:t>
            </a:r>
            <a:r>
              <a:rPr lang="en-US" sz="900" dirty="0">
                <a:latin typeface="Sniglet" panose="020B0604020202020204" charset="0"/>
              </a:rPr>
              <a:t> Fourth Conference on Patterns Languages of Programs (</a:t>
            </a:r>
            <a:r>
              <a:rPr lang="en-US" sz="900" dirty="0" err="1">
                <a:latin typeface="Sniglet" panose="020B0604020202020204" charset="0"/>
              </a:rPr>
              <a:t>PLoP</a:t>
            </a:r>
            <a:r>
              <a:rPr lang="en-US" sz="900" dirty="0">
                <a:latin typeface="Sniglet" panose="020B0604020202020204" charset="0"/>
              </a:rPr>
              <a:t> '97/</a:t>
            </a:r>
            <a:r>
              <a:rPr lang="en-US" sz="900" dirty="0" err="1">
                <a:latin typeface="Sniglet" panose="020B0604020202020204" charset="0"/>
              </a:rPr>
              <a:t>EuroPLoP</a:t>
            </a:r>
            <a:r>
              <a:rPr lang="en-US" sz="900" dirty="0">
                <a:latin typeface="Sniglet" panose="020B0604020202020204" charset="0"/>
              </a:rPr>
              <a:t> '97) Monticello, Illinois, September 1997</a:t>
            </a:r>
            <a:endParaRPr lang="en-US" sz="900" dirty="0">
              <a:latin typeface="Sniglet" panose="020B0604020202020204" charset="0"/>
            </a:endParaRPr>
          </a:p>
        </p:txBody>
      </p:sp>
      <p:sp>
        <p:nvSpPr>
          <p:cNvPr id="15" name="TextBox 14"/>
          <p:cNvSpPr txBox="1"/>
          <p:nvPr/>
        </p:nvSpPr>
        <p:spPr>
          <a:xfrm>
            <a:off x="342062" y="1773167"/>
            <a:ext cx="8459825" cy="2862322"/>
          </a:xfrm>
          <a:prstGeom prst="rect">
            <a:avLst/>
          </a:prstGeom>
          <a:noFill/>
        </p:spPr>
        <p:txBody>
          <a:bodyPr wrap="square" rtlCol="0">
            <a:spAutoFit/>
          </a:bodyPr>
          <a:lstStyle/>
          <a:p>
            <a:r>
              <a:rPr lang="en-US" sz="1800" dirty="0">
                <a:latin typeface="Sniglet" panose="020B0604020202020204" charset="0"/>
              </a:rPr>
              <a:t>A Big Ball of Mud is a haphazardly structured, sprawling, sloppy, duct-tape-and-baling-wire, </a:t>
            </a:r>
            <a:r>
              <a:rPr lang="en-US" sz="1800" dirty="0" smtClean="0">
                <a:latin typeface="Sniglet" panose="020B0604020202020204" charset="0"/>
              </a:rPr>
              <a:t>spaghetti-code</a:t>
            </a:r>
            <a:r>
              <a:rPr lang="en-US" sz="1800" dirty="0">
                <a:latin typeface="Sniglet" panose="020B0604020202020204" charset="0"/>
              </a:rPr>
              <a:t> jungle. These systems show unmistakable signs of unregulated growth, and repeated, expedient repair. Information is shared promiscuously among distant elements of the system, often to the point where nearly all the important information becomes global or duplicated. The overall structure of the system may never have been well defined. If it was, it may have eroded beyond recognition. Programmers with a shred of architectural sensibility shun these quagmires. Only those who are unconcerned about architecture, and, perhaps, are comfortable with the inertia of the day-to-day chore of patching the holes in these failing dikes, are content to work on such systems.</a:t>
            </a:r>
            <a:endParaRPr lang="en-US" sz="1800" dirty="0">
              <a:latin typeface="Sniglet" panose="020B0604020202020204" charset="0"/>
            </a:endParaRPr>
          </a:p>
        </p:txBody>
      </p:sp>
    </p:spTree>
    <p:extLst>
      <p:ext uri="{BB962C8B-B14F-4D97-AF65-F5344CB8AC3E}">
        <p14:creationId xmlns:p14="http://schemas.microsoft.com/office/powerpoint/2010/main" val="33486229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When to use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1143000" y="2038350"/>
            <a:ext cx="7402989" cy="3046988"/>
          </a:xfrm>
          <a:prstGeom prst="rect">
            <a:avLst/>
          </a:prstGeom>
          <a:noFill/>
        </p:spPr>
        <p:txBody>
          <a:bodyPr wrap="none" rtlCol="0">
            <a:spAutoFit/>
          </a:bodyPr>
          <a:lstStyle/>
          <a:p>
            <a:r>
              <a:rPr lang="en-US" sz="2400" dirty="0" smtClean="0"/>
              <a:t>0 pts : CRUD</a:t>
            </a:r>
          </a:p>
          <a:p>
            <a:r>
              <a:rPr lang="en-US" sz="2400" dirty="0" smtClean="0"/>
              <a:t>1 pts : up to 30 business ops / user stories</a:t>
            </a:r>
          </a:p>
          <a:p>
            <a:r>
              <a:rPr lang="en-US" sz="2400" dirty="0" smtClean="0"/>
              <a:t>2 pts : up to 40 business ops / user stories or certain </a:t>
            </a:r>
          </a:p>
          <a:p>
            <a:r>
              <a:rPr lang="en-US" sz="2400" dirty="0"/>
              <a:t> </a:t>
            </a:r>
            <a:r>
              <a:rPr lang="en-US" sz="2400" dirty="0" smtClean="0"/>
              <a:t>          features tends to creep toward complexity</a:t>
            </a:r>
          </a:p>
          <a:p>
            <a:r>
              <a:rPr lang="en-US" sz="2400" dirty="0" smtClean="0"/>
              <a:t>3 pts : future complexity grow</a:t>
            </a:r>
          </a:p>
          <a:p>
            <a:r>
              <a:rPr lang="en-US" sz="2400" dirty="0" smtClean="0"/>
              <a:t>4 pts : feature changes over time</a:t>
            </a:r>
          </a:p>
          <a:p>
            <a:r>
              <a:rPr lang="en-US" sz="2400" dirty="0" smtClean="0"/>
              <a:t>5 pts : new or complex domain</a:t>
            </a:r>
          </a:p>
          <a:p>
            <a:endParaRPr lang="en-US" sz="2400" dirty="0"/>
          </a:p>
        </p:txBody>
      </p:sp>
      <p:sp>
        <p:nvSpPr>
          <p:cNvPr id="10" name="Shape 292"/>
          <p:cNvSpPr/>
          <p:nvPr/>
        </p:nvSpPr>
        <p:spPr>
          <a:xfrm>
            <a:off x="4358208" y="478299"/>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400481533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How to apply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2544197" y="1825375"/>
            <a:ext cx="3284874" cy="461665"/>
          </a:xfrm>
          <a:prstGeom prst="rect">
            <a:avLst/>
          </a:prstGeom>
          <a:noFill/>
        </p:spPr>
        <p:txBody>
          <a:bodyPr wrap="none" rtlCol="0">
            <a:spAutoFit/>
          </a:bodyPr>
          <a:lstStyle/>
          <a:p>
            <a:r>
              <a:rPr lang="en-US" sz="2400" dirty="0" smtClean="0">
                <a:latin typeface="Sniglet" panose="020B0604020202020204" charset="0"/>
              </a:rPr>
              <a:t>- </a:t>
            </a:r>
            <a:r>
              <a:rPr lang="en-US" sz="2400" dirty="0" smtClean="0">
                <a:latin typeface="Sniglet" panose="020B0604020202020204" charset="0"/>
              </a:rPr>
              <a:t>Find a domain expert</a:t>
            </a:r>
            <a:endParaRPr lang="en-US" sz="2400" dirty="0">
              <a:latin typeface="Sniglet" panose="020B0604020202020204" charset="0"/>
            </a:endParaRPr>
          </a:p>
        </p:txBody>
      </p:sp>
      <p:sp>
        <p:nvSpPr>
          <p:cNvPr id="10" name="TextBox 9"/>
          <p:cNvSpPr txBox="1"/>
          <p:nvPr/>
        </p:nvSpPr>
        <p:spPr>
          <a:xfrm>
            <a:off x="2544197" y="2745280"/>
            <a:ext cx="2436886" cy="461665"/>
          </a:xfrm>
          <a:prstGeom prst="rect">
            <a:avLst/>
          </a:prstGeom>
          <a:noFill/>
        </p:spPr>
        <p:txBody>
          <a:bodyPr wrap="none" rtlCol="0">
            <a:spAutoFit/>
          </a:bodyPr>
          <a:lstStyle/>
          <a:p>
            <a:r>
              <a:rPr lang="en-US" sz="2400" dirty="0" smtClean="0">
                <a:latin typeface="Sniglet" panose="020B0604020202020204" charset="0"/>
              </a:rPr>
              <a:t>- Tactical design</a:t>
            </a:r>
            <a:endParaRPr lang="en-US" sz="2400" dirty="0">
              <a:latin typeface="Sniglet" panose="020B0604020202020204" charset="0"/>
            </a:endParaRPr>
          </a:p>
        </p:txBody>
      </p:sp>
      <p:sp>
        <p:nvSpPr>
          <p:cNvPr id="11" name="TextBox 10"/>
          <p:cNvSpPr txBox="1"/>
          <p:nvPr/>
        </p:nvSpPr>
        <p:spPr>
          <a:xfrm>
            <a:off x="2544196" y="2280190"/>
            <a:ext cx="2624436" cy="461665"/>
          </a:xfrm>
          <a:prstGeom prst="rect">
            <a:avLst/>
          </a:prstGeom>
          <a:noFill/>
        </p:spPr>
        <p:txBody>
          <a:bodyPr wrap="none" rtlCol="0">
            <a:spAutoFit/>
          </a:bodyPr>
          <a:lstStyle/>
          <a:p>
            <a:r>
              <a:rPr lang="en-US" sz="2400" dirty="0" smtClean="0">
                <a:latin typeface="Sniglet" panose="020B0604020202020204" charset="0"/>
              </a:rPr>
              <a:t>- Strategic design</a:t>
            </a:r>
            <a:endParaRPr lang="en-US" sz="2400" dirty="0">
              <a:latin typeface="Sniglet" panose="020B0604020202020204" charset="0"/>
            </a:endParaRPr>
          </a:p>
        </p:txBody>
      </p:sp>
      <p:sp>
        <p:nvSpPr>
          <p:cNvPr id="12" name="TextBox 11"/>
          <p:cNvSpPr txBox="1"/>
          <p:nvPr/>
        </p:nvSpPr>
        <p:spPr>
          <a:xfrm>
            <a:off x="2544196" y="3198994"/>
            <a:ext cx="1471878" cy="461665"/>
          </a:xfrm>
          <a:prstGeom prst="rect">
            <a:avLst/>
          </a:prstGeom>
          <a:noFill/>
        </p:spPr>
        <p:txBody>
          <a:bodyPr wrap="none" rtlCol="0">
            <a:spAutoFit/>
          </a:bodyPr>
          <a:lstStyle/>
          <a:p>
            <a:r>
              <a:rPr lang="en-US" sz="2400" dirty="0" smtClean="0">
                <a:latin typeface="Sniglet" panose="020B0604020202020204" charset="0"/>
              </a:rPr>
              <a:t>- Fail fast</a:t>
            </a:r>
            <a:endParaRPr lang="en-US" sz="2400" dirty="0">
              <a:latin typeface="Sniglet" panose="020B0604020202020204" charset="0"/>
            </a:endParaRPr>
          </a:p>
        </p:txBody>
      </p:sp>
      <p:sp>
        <p:nvSpPr>
          <p:cNvPr id="13" name="Shape 308"/>
          <p:cNvSpPr/>
          <p:nvPr/>
        </p:nvSpPr>
        <p:spPr>
          <a:xfrm>
            <a:off x="4347838" y="49371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9" name="TextBox 8"/>
          <p:cNvSpPr txBox="1"/>
          <p:nvPr/>
        </p:nvSpPr>
        <p:spPr>
          <a:xfrm>
            <a:off x="2544196" y="3660659"/>
            <a:ext cx="3249608" cy="461665"/>
          </a:xfrm>
          <a:prstGeom prst="rect">
            <a:avLst/>
          </a:prstGeom>
          <a:noFill/>
        </p:spPr>
        <p:txBody>
          <a:bodyPr wrap="none" rtlCol="0">
            <a:spAutoFit/>
          </a:bodyPr>
          <a:lstStyle/>
          <a:p>
            <a:r>
              <a:rPr lang="en-US" sz="2400" dirty="0">
                <a:latin typeface="Sniglet" panose="020B0604020202020204" charset="0"/>
              </a:rPr>
              <a:t>!</a:t>
            </a:r>
            <a:r>
              <a:rPr lang="en-US" sz="2400" dirty="0" smtClean="0">
                <a:latin typeface="Sniglet" panose="020B0604020202020204" charset="0"/>
              </a:rPr>
              <a:t> </a:t>
            </a:r>
            <a:r>
              <a:rPr lang="en-US" sz="2400" dirty="0" smtClean="0">
                <a:latin typeface="Sniglet" panose="020B0604020202020204" charset="0"/>
              </a:rPr>
              <a:t>Steep learning </a:t>
            </a:r>
            <a:r>
              <a:rPr lang="en-US" sz="2400" dirty="0" smtClean="0">
                <a:latin typeface="Sniglet" panose="020B0604020202020204" charset="0"/>
              </a:rPr>
              <a:t>curve !</a:t>
            </a:r>
            <a:endParaRPr lang="en-US" sz="2400" dirty="0">
              <a:latin typeface="Sniglet" panose="020B0604020202020204" charset="0"/>
            </a:endParaRPr>
          </a:p>
        </p:txBody>
      </p:sp>
    </p:spTree>
    <p:extLst>
      <p:ext uri="{BB962C8B-B14F-4D97-AF65-F5344CB8AC3E}">
        <p14:creationId xmlns:p14="http://schemas.microsoft.com/office/powerpoint/2010/main" val="324406046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685800" y="514350"/>
            <a:ext cx="7772400" cy="1159799"/>
          </a:xfrm>
          <a:prstGeom prst="rect">
            <a:avLst/>
          </a:prstGeom>
          <a:noFill/>
          <a:ln>
            <a:noFill/>
          </a:ln>
        </p:spPr>
        <p:txBody>
          <a:bodyPr lIns="91425" tIns="91425" rIns="91425" bIns="91425" anchor="t" anchorCtr="0">
            <a:noAutofit/>
          </a:bodyPr>
          <a:lstStyle/>
          <a:p>
            <a:pPr lvl="0" algn="ctr" rtl="0">
              <a:spcBef>
                <a:spcPts val="0"/>
              </a:spcBef>
              <a:buNone/>
            </a:pPr>
            <a:r>
              <a:rPr lang="en" sz="4400" b="1" dirty="0" smtClean="0">
                <a:latin typeface="Walter Turncoat" panose="020B0604020202020204" charset="0"/>
                <a:ea typeface="Walter Turncoat" panose="020B0604020202020204" charset="0"/>
              </a:rPr>
              <a:t>Airplane Flight Control System</a:t>
            </a:r>
            <a:endParaRPr lang="en" sz="4400" b="1" dirty="0">
              <a:latin typeface="Walter Turncoat" panose="020B0604020202020204" charset="0"/>
              <a:ea typeface="Walter Turncoat" panose="020B0604020202020204" charset="0"/>
            </a:endParaRPr>
          </a:p>
        </p:txBody>
      </p:sp>
      <p:sp>
        <p:nvSpPr>
          <p:cNvPr id="88" name="Shape 88"/>
          <p:cNvSpPr txBox="1">
            <a:spLocks noGrp="1"/>
          </p:cNvSpPr>
          <p:nvPr>
            <p:ph type="subTitle" idx="1"/>
          </p:nvPr>
        </p:nvSpPr>
        <p:spPr>
          <a:xfrm>
            <a:off x="838200" y="2153956"/>
            <a:ext cx="7086600" cy="2500438"/>
          </a:xfrm>
          <a:prstGeom prst="rect">
            <a:avLst/>
          </a:prstGeom>
          <a:noFill/>
          <a:ln>
            <a:noFill/>
          </a:ln>
        </p:spPr>
        <p:txBody>
          <a:bodyPr lIns="91425" tIns="91425" rIns="91425" bIns="91425" anchor="t" anchorCtr="0">
            <a:noAutofit/>
          </a:bodyPr>
          <a:lstStyle/>
          <a:p>
            <a:pPr marL="285750" lvl="0" indent="-285750" rtl="0">
              <a:spcBef>
                <a:spcPts val="0"/>
              </a:spcBef>
              <a:buFontTx/>
              <a:buChar char="-"/>
            </a:pPr>
            <a:r>
              <a:rPr lang="en" sz="2600" dirty="0" smtClean="0">
                <a:latin typeface="Sniglet" panose="020B0604020202020204" charset="0"/>
              </a:rPr>
              <a:t>Tracks every flight over a certain area</a:t>
            </a:r>
          </a:p>
          <a:p>
            <a:pPr marL="285750" lvl="0" indent="-285750" rtl="0">
              <a:spcBef>
                <a:spcPts val="0"/>
              </a:spcBef>
              <a:buFontTx/>
              <a:buChar char="-"/>
            </a:pPr>
            <a:r>
              <a:rPr lang="en" sz="2600" dirty="0" smtClean="0">
                <a:latin typeface="Sniglet" panose="020B0604020202020204" charset="0"/>
              </a:rPr>
              <a:t>Determines of t</a:t>
            </a:r>
            <a:r>
              <a:rPr lang="en-US" sz="2600" dirty="0" smtClean="0">
                <a:latin typeface="Sniglet" panose="020B0604020202020204" charset="0"/>
              </a:rPr>
              <a:t>h</a:t>
            </a:r>
            <a:r>
              <a:rPr lang="en" sz="2600" dirty="0" smtClean="0">
                <a:latin typeface="Sniglet" panose="020B0604020202020204" charset="0"/>
              </a:rPr>
              <a:t>e flight follows its supposed route</a:t>
            </a:r>
          </a:p>
          <a:p>
            <a:pPr marL="285750" lvl="0" indent="-285750" rtl="0">
              <a:spcBef>
                <a:spcPts val="0"/>
              </a:spcBef>
              <a:buFontTx/>
              <a:buChar char="-"/>
            </a:pPr>
            <a:r>
              <a:rPr lang="en" sz="2600" dirty="0" smtClean="0">
                <a:latin typeface="Sniglet" panose="020B0604020202020204" charset="0"/>
              </a:rPr>
              <a:t>Prevent possibility of a collision</a:t>
            </a:r>
            <a:endParaRPr lang="en" sz="2600" dirty="0">
              <a:latin typeface="Sniglet" panose="020B0604020202020204" charset="0"/>
            </a:endParaRPr>
          </a:p>
        </p:txBody>
      </p:sp>
      <p:sp>
        <p:nvSpPr>
          <p:cNvPr id="17" name="Shape 354"/>
          <p:cNvSpPr/>
          <p:nvPr/>
        </p:nvSpPr>
        <p:spPr>
          <a:xfrm>
            <a:off x="6798013" y="3562350"/>
            <a:ext cx="1143000" cy="760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5" name="TextBox 4"/>
          <p:cNvSpPr txBox="1"/>
          <p:nvPr/>
        </p:nvSpPr>
        <p:spPr>
          <a:xfrm>
            <a:off x="477196" y="1407763"/>
            <a:ext cx="7981004" cy="830997"/>
          </a:xfrm>
          <a:prstGeom prst="rect">
            <a:avLst/>
          </a:prstGeom>
          <a:noFill/>
        </p:spPr>
        <p:txBody>
          <a:bodyPr wrap="square" rtlCol="0">
            <a:spAutoFit/>
          </a:bodyPr>
          <a:lstStyle/>
          <a:p>
            <a:r>
              <a:rPr lang="en-US" sz="2400" b="1" dirty="0">
                <a:solidFill>
                  <a:srgbClr val="0070C0"/>
                </a:solidFill>
                <a:latin typeface="Sniglet" panose="020B0604020202020204" charset="0"/>
              </a:rPr>
              <a:t>Developer</a:t>
            </a:r>
            <a:r>
              <a:rPr lang="en-US" sz="2400" dirty="0">
                <a:solidFill>
                  <a:srgbClr val="0070C0"/>
                </a:solidFill>
                <a:latin typeface="Sniglet" panose="020B0604020202020204" charset="0"/>
              </a:rPr>
              <a:t>:</a:t>
            </a:r>
            <a:r>
              <a:rPr lang="en-US" sz="2400" dirty="0">
                <a:solidFill>
                  <a:schemeClr val="tx1"/>
                </a:solidFill>
                <a:latin typeface="Sniglet" panose="020B0604020202020204" charset="0"/>
              </a:rPr>
              <a:t> We want to monitor air traffic. </a:t>
            </a:r>
            <a:r>
              <a:rPr lang="en-US" sz="2400" dirty="0" smtClean="0">
                <a:solidFill>
                  <a:schemeClr val="tx1"/>
                </a:solidFill>
                <a:latin typeface="Sniglet" panose="020B0604020202020204" charset="0"/>
              </a:rPr>
              <a:t>Where </a:t>
            </a:r>
            <a:r>
              <a:rPr lang="en-US" sz="2400" dirty="0">
                <a:solidFill>
                  <a:schemeClr val="tx1"/>
                </a:solidFill>
                <a:latin typeface="Sniglet" panose="020B0604020202020204" charset="0"/>
              </a:rPr>
              <a:t>do we start</a:t>
            </a:r>
            <a:r>
              <a:rPr lang="en-US" sz="2400" dirty="0" smtClean="0">
                <a:solidFill>
                  <a:schemeClr val="tx1"/>
                </a:solidFill>
                <a:latin typeface="Sniglet" panose="020B0604020202020204" charset="0"/>
              </a:rPr>
              <a:t>?</a:t>
            </a:r>
            <a:endParaRPr lang="en-US" sz="2400" dirty="0">
              <a:solidFill>
                <a:schemeClr val="tx1"/>
              </a:solidFill>
              <a:latin typeface="Sniglet" panose="020B0604020202020204" charset="0"/>
            </a:endParaRPr>
          </a:p>
        </p:txBody>
      </p:sp>
      <p:sp>
        <p:nvSpPr>
          <p:cNvPr id="6" name="TextBox 5"/>
          <p:cNvSpPr txBox="1"/>
          <p:nvPr/>
        </p:nvSpPr>
        <p:spPr>
          <a:xfrm>
            <a:off x="477196" y="2560082"/>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a:t>
            </a:r>
            <a:r>
              <a:rPr lang="en-US" sz="2400" dirty="0">
                <a:latin typeface="Sniglet" panose="020B0604020202020204" charset="0"/>
              </a:rPr>
              <a:t> </a:t>
            </a:r>
            <a:r>
              <a:rPr lang="en-US" sz="2400" dirty="0">
                <a:solidFill>
                  <a:schemeClr val="tx1"/>
                </a:solidFill>
                <a:latin typeface="Sniglet" panose="020B0604020202020204" charset="0"/>
              </a:rPr>
              <a:t>Let’s start with the basics. All this traffic is made up </a:t>
            </a:r>
            <a:endParaRPr lang="en-US" sz="2400" dirty="0" smtClean="0">
              <a:solidFill>
                <a:schemeClr val="tx1"/>
              </a:solidFill>
              <a:latin typeface="Sniglet" panose="020B0604020202020204" charset="0"/>
            </a:endParaRPr>
          </a:p>
          <a:p>
            <a:r>
              <a:rPr lang="en-US" sz="2400" dirty="0" smtClean="0">
                <a:solidFill>
                  <a:schemeClr val="tx1"/>
                </a:solidFill>
                <a:latin typeface="Sniglet" panose="020B0604020202020204" charset="0"/>
              </a:rPr>
              <a:t>of</a:t>
            </a:r>
            <a:r>
              <a:rPr lang="en-US" sz="2400" dirty="0">
                <a:solidFill>
                  <a:schemeClr val="tx1"/>
                </a:solidFill>
                <a:latin typeface="Sniglet" panose="020B0604020202020204" charset="0"/>
              </a:rPr>
              <a:t> </a:t>
            </a:r>
            <a:r>
              <a:rPr lang="en-US" sz="2400" u="sng" dirty="0">
                <a:solidFill>
                  <a:schemeClr val="tx1"/>
                </a:solidFill>
                <a:latin typeface="Sniglet" panose="020B0604020202020204" charset="0"/>
              </a:rPr>
              <a:t>planes</a:t>
            </a:r>
            <a:r>
              <a:rPr lang="en-US" sz="2400" dirty="0">
                <a:solidFill>
                  <a:schemeClr val="tx1"/>
                </a:solidFill>
                <a:latin typeface="Sniglet" panose="020B0604020202020204" charset="0"/>
              </a:rPr>
              <a:t>. </a:t>
            </a:r>
            <a:r>
              <a:rPr lang="en-US" sz="2400" dirty="0" smtClean="0">
                <a:solidFill>
                  <a:schemeClr val="tx1"/>
                </a:solidFill>
                <a:latin typeface="Sniglet" panose="020B0604020202020204" charset="0"/>
              </a:rPr>
              <a:t>Each </a:t>
            </a:r>
            <a:r>
              <a:rPr lang="en-US" sz="2400" dirty="0">
                <a:solidFill>
                  <a:schemeClr val="tx1"/>
                </a:solidFill>
                <a:latin typeface="Sniglet" panose="020B0604020202020204" charset="0"/>
              </a:rPr>
              <a:t>plane takes off from a </a:t>
            </a:r>
            <a:r>
              <a:rPr lang="en-US" sz="2400" u="sng" dirty="0">
                <a:solidFill>
                  <a:schemeClr val="tx1"/>
                </a:solidFill>
                <a:latin typeface="Sniglet" panose="020B0604020202020204" charset="0"/>
              </a:rPr>
              <a:t>departure</a:t>
            </a:r>
            <a:r>
              <a:rPr lang="en-US" sz="2400" dirty="0">
                <a:solidFill>
                  <a:schemeClr val="tx1"/>
                </a:solidFill>
                <a:latin typeface="Sniglet" panose="020B0604020202020204" charset="0"/>
              </a:rPr>
              <a:t> place, and </a:t>
            </a:r>
            <a:endParaRPr lang="en-US" sz="2400" dirty="0" smtClean="0">
              <a:solidFill>
                <a:schemeClr val="tx1"/>
              </a:solidFill>
              <a:latin typeface="Sniglet" panose="020B0604020202020204" charset="0"/>
            </a:endParaRPr>
          </a:p>
          <a:p>
            <a:r>
              <a:rPr lang="en-US" sz="2400" dirty="0" smtClean="0">
                <a:solidFill>
                  <a:schemeClr val="tx1"/>
                </a:solidFill>
                <a:latin typeface="Sniglet" panose="020B0604020202020204" charset="0"/>
              </a:rPr>
              <a:t>lands </a:t>
            </a:r>
            <a:r>
              <a:rPr lang="en-US" sz="2400" dirty="0">
                <a:solidFill>
                  <a:schemeClr val="tx1"/>
                </a:solidFill>
                <a:latin typeface="Sniglet" panose="020B0604020202020204" charset="0"/>
              </a:rPr>
              <a:t>at a </a:t>
            </a:r>
            <a:r>
              <a:rPr lang="en-US" sz="2400" u="sng" dirty="0">
                <a:solidFill>
                  <a:schemeClr val="tx1"/>
                </a:solidFill>
                <a:latin typeface="Sniglet" panose="020B0604020202020204" charset="0"/>
              </a:rPr>
              <a:t>destination</a:t>
            </a:r>
            <a:r>
              <a:rPr lang="en-US" sz="2400" dirty="0">
                <a:solidFill>
                  <a:schemeClr val="tx1"/>
                </a:solidFill>
                <a:latin typeface="Sniglet" panose="020B0604020202020204" charset="0"/>
              </a:rPr>
              <a:t> place.</a:t>
            </a:r>
          </a:p>
          <a:p>
            <a:endParaRPr lang="en-US" sz="2400" dirty="0">
              <a:latin typeface="Sniglet" panose="020B0604020202020204" charset="0"/>
            </a:endParaRPr>
          </a:p>
        </p:txBody>
      </p:sp>
      <p:sp>
        <p:nvSpPr>
          <p:cNvPr id="12" name="Shape 354"/>
          <p:cNvSpPr/>
          <p:nvPr/>
        </p:nvSpPr>
        <p:spPr>
          <a:xfrm>
            <a:off x="4343400" y="514350"/>
            <a:ext cx="381000" cy="350225"/>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Ursul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1498</TotalTime>
  <Words>551</Words>
  <Application>Microsoft Office PowerPoint</Application>
  <PresentationFormat>On-screen Show (16:9)</PresentationFormat>
  <Paragraphs>101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Walter Turncoat</vt:lpstr>
      <vt:lpstr>Sniglet</vt:lpstr>
      <vt:lpstr>Ursula template</vt:lpstr>
      <vt:lpstr>Domain Driven  Design  Introduction</vt:lpstr>
      <vt:lpstr>HELLO!</vt:lpstr>
      <vt:lpstr>What is DDD</vt:lpstr>
      <vt:lpstr>Why should use DDD</vt:lpstr>
      <vt:lpstr>Big Ball of Mud</vt:lpstr>
      <vt:lpstr>When to use DDD</vt:lpstr>
      <vt:lpstr>How to apply DDD</vt:lpstr>
      <vt:lpstr>Airplane Flight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Nikolai Mynkow</cp:lastModifiedBy>
  <cp:revision>67</cp:revision>
  <dcterms:modified xsi:type="dcterms:W3CDTF">2015-10-26T21:13:29Z</dcterms:modified>
</cp:coreProperties>
</file>