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8" r:id="rId2"/>
    <p:sldId id="311" r:id="rId3"/>
    <p:sldId id="256" r:id="rId4"/>
    <p:sldId id="312" r:id="rId5"/>
    <p:sldId id="299" r:id="rId6"/>
    <p:sldId id="306" r:id="rId7"/>
    <p:sldId id="305" r:id="rId8"/>
    <p:sldId id="300" r:id="rId9"/>
    <p:sldId id="301" r:id="rId10"/>
    <p:sldId id="307" r:id="rId11"/>
    <p:sldId id="303" r:id="rId12"/>
    <p:sldId id="304" r:id="rId13"/>
    <p:sldId id="297" r:id="rId14"/>
    <p:sldId id="284" r:id="rId15"/>
    <p:sldId id="285" r:id="rId16"/>
    <p:sldId id="298" r:id="rId17"/>
    <p:sldId id="308" r:id="rId18"/>
    <p:sldId id="286" r:id="rId19"/>
    <p:sldId id="287" r:id="rId20"/>
    <p:sldId id="262" r:id="rId21"/>
    <p:sldId id="263" r:id="rId22"/>
    <p:sldId id="288" r:id="rId23"/>
    <p:sldId id="289" r:id="rId24"/>
    <p:sldId id="290" r:id="rId25"/>
    <p:sldId id="291" r:id="rId26"/>
    <p:sldId id="292" r:id="rId27"/>
    <p:sldId id="309" r:id="rId28"/>
    <p:sldId id="293" r:id="rId29"/>
    <p:sldId id="296" r:id="rId30"/>
    <p:sldId id="295" r:id="rId31"/>
    <p:sldId id="294" r:id="rId32"/>
    <p:sldId id="264" r:id="rId33"/>
    <p:sldId id="280" r:id="rId34"/>
    <p:sldId id="310" r:id="rId35"/>
    <p:sldId id="279" r:id="rId36"/>
  </p:sldIdLst>
  <p:sldSz cx="9144000" cy="5143500" type="screen16x9"/>
  <p:notesSz cx="6858000" cy="9144000"/>
  <p:embeddedFontLst>
    <p:embeddedFont>
      <p:font typeface="Walter Turncoat" panose="020B0604020202020204" charset="0"/>
      <p:regular r:id="rId38"/>
    </p:embeddedFont>
    <p:embeddedFont>
      <p:font typeface="Arial Unicode MS" panose="020B0604020202020204" pitchFamily="34" charset="-128"/>
      <p:regular r:id="rId39"/>
    </p:embeddedFont>
    <p:embeddedFont>
      <p:font typeface="Sniglet" panose="020B0604020202020204" charset="0"/>
      <p:regular r:id="rId4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DAFDB-AB83-4BC4-9DC3-4E85DFDBB591}">
  <a:tblStyle styleId="{79DDAFDB-AB83-4BC4-9DC3-4E85DFDBB59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4" autoAdjust="0"/>
    <p:restoredTop sz="73282" autoAdjust="0"/>
  </p:normalViewPr>
  <p:slideViewPr>
    <p:cSldViewPr>
      <p:cViewPr varScale="1">
        <p:scale>
          <a:sx n="115" d="100"/>
          <a:sy n="115" d="100"/>
        </p:scale>
        <p:origin x="114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9112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Visualize the business</a:t>
            </a:r>
            <a:r>
              <a:rPr lang="en-US" baseline="0" dirty="0"/>
              <a:t> process flows on high level</a:t>
            </a:r>
          </a:p>
          <a:p>
            <a:pPr>
              <a:spcBef>
                <a:spcPts val="0"/>
              </a:spcBef>
              <a:buNone/>
            </a:pPr>
            <a:r>
              <a:rPr lang="en-US" baseline="0" dirty="0"/>
              <a:t>Visualize boundaries</a:t>
            </a:r>
            <a:endParaRPr lang="en-US" dirty="0"/>
          </a:p>
          <a:p>
            <a:pPr>
              <a:spcBef>
                <a:spcPts val="0"/>
              </a:spcBef>
              <a:buNone/>
            </a:pPr>
            <a:r>
              <a:rPr lang="en-US" dirty="0"/>
              <a:t>Macro architecture</a:t>
            </a:r>
          </a:p>
          <a:p>
            <a:pPr marL="171450" indent="-171450">
              <a:spcBef>
                <a:spcPts val="0"/>
              </a:spcBef>
              <a:buFontTx/>
              <a:buChar char="-"/>
            </a:pPr>
            <a:r>
              <a:rPr lang="en-US" dirty="0"/>
              <a:t>Much harder to introduce changes</a:t>
            </a:r>
          </a:p>
          <a:p>
            <a:pPr marL="171450" indent="-171450">
              <a:spcBef>
                <a:spcPts val="0"/>
              </a:spcBef>
              <a:buFontTx/>
              <a:buChar char="-"/>
            </a:pPr>
            <a:r>
              <a:rPr lang="en-US" dirty="0"/>
              <a:t>Actually changes occur</a:t>
            </a:r>
            <a:r>
              <a:rPr lang="en-US" baseline="0" dirty="0"/>
              <a:t> very rarely</a:t>
            </a:r>
          </a:p>
          <a:p>
            <a:pPr marL="171450" indent="-171450">
              <a:spcBef>
                <a:spcPts val="0"/>
              </a:spcBef>
              <a:buFontTx/>
              <a:buChar char="-"/>
            </a:pPr>
            <a:endParaRPr dirty="0"/>
          </a:p>
        </p:txBody>
      </p:sp>
    </p:spTree>
    <p:extLst>
      <p:ext uri="{BB962C8B-B14F-4D97-AF65-F5344CB8AC3E}">
        <p14:creationId xmlns:p14="http://schemas.microsoft.com/office/powerpoint/2010/main" val="362171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Micro level view</a:t>
            </a:r>
            <a:endParaRPr dirty="0"/>
          </a:p>
        </p:txBody>
      </p:sp>
    </p:spTree>
    <p:extLst>
      <p:ext uri="{BB962C8B-B14F-4D97-AF65-F5344CB8AC3E}">
        <p14:creationId xmlns:p14="http://schemas.microsoft.com/office/powerpoint/2010/main" val="174398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7182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sz="1100" b="0" i="0" kern="1200" dirty="0">
                <a:solidFill>
                  <a:schemeClr val="tx1"/>
                </a:solidFill>
                <a:effectLst/>
                <a:latin typeface="+mn-lt"/>
                <a:ea typeface="+mn-ea"/>
                <a:cs typeface="+mn-cs"/>
              </a:rPr>
              <a:t>managers put pressure on developers =&gt; surgery</a:t>
            </a:r>
          </a:p>
          <a:p>
            <a:pPr marL="171450" indent="-171450">
              <a:spcBef>
                <a:spcPts val="0"/>
              </a:spcBef>
              <a:buFontTx/>
              <a:buChar char="-"/>
            </a:pPr>
            <a:r>
              <a:rPr lang="en-US" sz="1100" b="0" i="0" kern="1200" dirty="0">
                <a:solidFill>
                  <a:schemeClr val="tx1"/>
                </a:solidFill>
                <a:effectLst/>
                <a:latin typeface="+mn-lt"/>
                <a:ea typeface="+mn-ea"/>
                <a:cs typeface="+mn-cs"/>
              </a:rPr>
              <a:t>developer turnover</a:t>
            </a:r>
          </a:p>
          <a:p>
            <a:pPr marL="171450" indent="-171450">
              <a:spcBef>
                <a:spcPts val="0"/>
              </a:spcBef>
              <a:buFontTx/>
              <a:buChar char="-"/>
            </a:pPr>
            <a:r>
              <a:rPr lang="en-US" sz="1100" b="0" i="0" kern="1200" dirty="0">
                <a:solidFill>
                  <a:schemeClr val="tx1"/>
                </a:solidFill>
                <a:effectLst/>
                <a:latin typeface="+mn-lt"/>
                <a:ea typeface="+mn-ea"/>
                <a:cs typeface="+mn-cs"/>
              </a:rPr>
              <a:t>it works, at least at the moment it is developed</a:t>
            </a:r>
            <a:endParaRPr dirty="0">
              <a:latin typeface="+mn-lt"/>
            </a:endParaRPr>
          </a:p>
        </p:txBody>
      </p:sp>
    </p:spTree>
    <p:extLst>
      <p:ext uri="{BB962C8B-B14F-4D97-AF65-F5344CB8AC3E}">
        <p14:creationId xmlns:p14="http://schemas.microsoft.com/office/powerpoint/2010/main" val="290979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a:latin typeface="Sniglet" panose="020B0604020202020204" charset="0"/>
              </a:rPr>
              <a:t>- What is a software?</a:t>
            </a:r>
          </a:p>
          <a:p>
            <a:r>
              <a:rPr lang="en-US" sz="1100" dirty="0">
                <a:latin typeface="Sniglet" panose="020B0604020202020204" charset="0"/>
              </a:rPr>
              <a:t>- Domain experts</a:t>
            </a:r>
          </a:p>
          <a:p>
            <a:r>
              <a:rPr lang="en-US" sz="1100" dirty="0">
                <a:latin typeface="Sniglet" panose="020B0604020202020204" charset="0"/>
              </a:rPr>
              <a:t>- Software has to model the domain</a:t>
            </a:r>
          </a:p>
          <a:p>
            <a:r>
              <a:rPr lang="en-US" sz="1100" dirty="0">
                <a:latin typeface="Sniglet" panose="020B0604020202020204" charset="0"/>
              </a:rPr>
              <a:t>- Puts the focus on the domain</a:t>
            </a:r>
          </a:p>
          <a:p>
            <a:r>
              <a:rPr lang="en-US" sz="1100" dirty="0">
                <a:latin typeface="Sniglet" panose="020B0604020202020204" charset="0"/>
              </a:rPr>
              <a:t>- By reading the code you should be able to learn a lot about the domain</a:t>
            </a:r>
          </a:p>
          <a:p>
            <a:r>
              <a:rPr lang="en-US" sz="1100" dirty="0">
                <a:latin typeface="Sniglet" panose="020B0604020202020204" charset="0"/>
              </a:rPr>
              <a:t>-Ubiquitous language</a:t>
            </a:r>
          </a:p>
        </p:txBody>
      </p:sp>
    </p:spTree>
    <p:extLst>
      <p:ext uri="{BB962C8B-B14F-4D97-AF65-F5344CB8AC3E}">
        <p14:creationId xmlns:p14="http://schemas.microsoft.com/office/powerpoint/2010/main" val="4169541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4728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087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FontTx/>
              <a:buNone/>
            </a:pPr>
            <a:endParaRPr dirty="0"/>
          </a:p>
        </p:txBody>
      </p:sp>
    </p:spTree>
    <p:extLst>
      <p:ext uri="{BB962C8B-B14F-4D97-AF65-F5344CB8AC3E}">
        <p14:creationId xmlns:p14="http://schemas.microsoft.com/office/powerpoint/2010/main" val="334935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3592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742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a:solidFill>
                  <a:schemeClr val="tx1"/>
                </a:solidFill>
              </a:rPr>
              <a:t>Software</a:t>
            </a:r>
            <a:r>
              <a:rPr lang="en-US" sz="1100" baseline="0" dirty="0">
                <a:solidFill>
                  <a:schemeClr val="tx1"/>
                </a:solidFill>
              </a:rPr>
              <a:t> Architecture</a:t>
            </a:r>
          </a:p>
          <a:p>
            <a:pPr>
              <a:spcBef>
                <a:spcPts val="0"/>
              </a:spcBef>
              <a:buNone/>
            </a:pPr>
            <a:r>
              <a:rPr lang="en-US" sz="1100" baseline="0" dirty="0">
                <a:solidFill>
                  <a:schemeClr val="tx1"/>
                </a:solidFill>
              </a:rPr>
              <a:t>	</a:t>
            </a:r>
            <a:r>
              <a:rPr lang="en-US" altLang="en-US" sz="1100" dirty="0">
                <a:solidFill>
                  <a:srgbClr val="000000"/>
                </a:solidFill>
                <a:latin typeface="Arial Unicode MS" panose="020B0604020202020204" pitchFamily="34" charset="-128"/>
              </a:rPr>
              <a:t>Boundaries, </a:t>
            </a:r>
          </a:p>
          <a:p>
            <a:pPr>
              <a:spcBef>
                <a:spcPts val="0"/>
              </a:spcBef>
              <a:buNone/>
            </a:pPr>
            <a:r>
              <a:rPr lang="en-US" altLang="en-US" sz="1100" dirty="0">
                <a:solidFill>
                  <a:srgbClr val="000000"/>
                </a:solidFill>
                <a:latin typeface="Arial Unicode MS" panose="020B0604020202020204" pitchFamily="34" charset="-128"/>
              </a:rPr>
              <a:t>	CAP Theorem</a:t>
            </a:r>
          </a:p>
          <a:p>
            <a:pPr>
              <a:spcBef>
                <a:spcPts val="0"/>
              </a:spcBef>
              <a:buNone/>
            </a:pPr>
            <a:r>
              <a:rPr lang="en-US" altLang="en-US" sz="1100" dirty="0">
                <a:solidFill>
                  <a:srgbClr val="000000"/>
                </a:solidFill>
                <a:latin typeface="Arial Unicode MS" panose="020B0604020202020204" pitchFamily="34" charset="-128"/>
              </a:rPr>
              <a:t>	Layered Architecture</a:t>
            </a:r>
          </a:p>
          <a:p>
            <a:pPr>
              <a:spcBef>
                <a:spcPts val="0"/>
              </a:spcBef>
              <a:buNone/>
            </a:pPr>
            <a:r>
              <a:rPr lang="en-US" altLang="en-US" sz="1100" dirty="0">
                <a:solidFill>
                  <a:srgbClr val="000000"/>
                </a:solidFill>
                <a:latin typeface="Arial Unicode MS" panose="020B0604020202020204" pitchFamily="34" charset="-128"/>
              </a:rPr>
              <a:t>	Messaging</a:t>
            </a:r>
          </a:p>
          <a:p>
            <a:pPr>
              <a:spcBef>
                <a:spcPts val="0"/>
              </a:spcBef>
              <a:buNone/>
            </a:pP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Microservices</a:t>
            </a:r>
            <a:r>
              <a:rPr lang="en-US" altLang="en-US" sz="1100" dirty="0">
                <a:solidFill>
                  <a:srgbClr val="000000"/>
                </a:solidFill>
                <a:latin typeface="Arial Unicode MS" panose="020B0604020202020204" pitchFamily="34" charset="-128"/>
              </a:rPr>
              <a:t>	</a:t>
            </a:r>
          </a:p>
          <a:p>
            <a:pPr>
              <a:spcBef>
                <a:spcPts val="0"/>
              </a:spcBef>
              <a:buNone/>
            </a:pPr>
            <a:r>
              <a:rPr lang="en-US" altLang="en-US" sz="1100" dirty="0">
                <a:solidFill>
                  <a:srgbClr val="000000"/>
                </a:solidFill>
                <a:latin typeface="Arial Unicode MS" panose="020B0604020202020204" pitchFamily="34" charset="-128"/>
              </a:rPr>
              <a:t> 	Onion Architecture</a:t>
            </a:r>
          </a:p>
          <a:p>
            <a:pPr>
              <a:spcBef>
                <a:spcPts val="0"/>
              </a:spcBef>
              <a:buNone/>
            </a:pPr>
            <a:r>
              <a:rPr lang="en-US" altLang="en-US" sz="1100" dirty="0">
                <a:solidFill>
                  <a:srgbClr val="000000"/>
                </a:solidFill>
                <a:latin typeface="Arial Unicode MS" panose="020B0604020202020204" pitchFamily="34" charset="-128"/>
              </a:rPr>
              <a:t>	Scalability</a:t>
            </a:r>
          </a:p>
          <a:p>
            <a:pPr>
              <a:spcBef>
                <a:spcPts val="0"/>
              </a:spcBef>
              <a:buNone/>
            </a:pPr>
            <a:r>
              <a:rPr lang="en-US" altLang="en-US" sz="1100" dirty="0">
                <a:solidFill>
                  <a:srgbClr val="000000"/>
                </a:solidFill>
                <a:latin typeface="Arial Unicode MS" panose="020B0604020202020204" pitchFamily="34" charset="-128"/>
              </a:rPr>
              <a:t>	SOA</a:t>
            </a:r>
          </a:p>
          <a:p>
            <a:pPr>
              <a:spcBef>
                <a:spcPts val="0"/>
              </a:spcBef>
              <a:buNone/>
            </a:pPr>
            <a:r>
              <a:rPr lang="en-US" altLang="en-US" sz="1100" dirty="0">
                <a:solidFill>
                  <a:srgbClr val="000000"/>
                </a:solidFill>
                <a:latin typeface="Arial Unicode MS" panose="020B0604020202020204" pitchFamily="34" charset="-128"/>
              </a:rPr>
              <a:t>	Logical Architecture vs Physical Architecture</a:t>
            </a:r>
          </a:p>
          <a:p>
            <a:pPr>
              <a:spcBef>
                <a:spcPts val="0"/>
              </a:spcBef>
              <a:buNone/>
            </a:pPr>
            <a:r>
              <a:rPr lang="en-US" altLang="en-US" sz="1100" dirty="0">
                <a:solidFill>
                  <a:srgbClr val="000000"/>
                </a:solidFill>
                <a:latin typeface="Arial Unicode MS" panose="020B0604020202020204" pitchFamily="34" charset="-128"/>
              </a:rPr>
              <a:t>	Publish/Subscribe</a:t>
            </a:r>
          </a:p>
          <a:p>
            <a:pPr>
              <a:spcBef>
                <a:spcPts val="0"/>
              </a:spcBef>
              <a:buNone/>
            </a:pPr>
            <a:r>
              <a:rPr lang="en-US" altLang="en-US" sz="1100" dirty="0">
                <a:solidFill>
                  <a:srgbClr val="000000"/>
                </a:solidFill>
                <a:latin typeface="Arial Unicode MS" panose="020B0604020202020204" pitchFamily="34" charset="-128"/>
              </a:rPr>
              <a:t>	Eventual Consistency</a:t>
            </a:r>
            <a:br>
              <a:rPr lang="en-US" sz="1100" dirty="0">
                <a:solidFill>
                  <a:schemeClr val="tx1"/>
                </a:solidFill>
              </a:rPr>
            </a:br>
            <a:endParaRPr dirty="0"/>
          </a:p>
        </p:txBody>
      </p:sp>
    </p:spTree>
    <p:extLst>
      <p:ext uri="{BB962C8B-B14F-4D97-AF65-F5344CB8AC3E}">
        <p14:creationId xmlns:p14="http://schemas.microsoft.com/office/powerpoint/2010/main" val="113565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3398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49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3628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3624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5963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734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5602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129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How</a:t>
            </a:r>
            <a:r>
              <a:rPr lang="en-US" baseline="0" dirty="0"/>
              <a:t> the Blue book is organized. Read Part IV: Strategic Design to the end and then the whole book.</a:t>
            </a:r>
          </a:p>
          <a:p>
            <a:pPr>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120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4719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a:solidFill>
                  <a:schemeClr val="tx1"/>
                </a:solidFill>
              </a:rPr>
              <a:t>Software</a:t>
            </a:r>
            <a:r>
              <a:rPr lang="en-US" sz="1100" baseline="0" dirty="0">
                <a:solidFill>
                  <a:schemeClr val="tx1"/>
                </a:solidFill>
              </a:rPr>
              <a:t> Architecture</a:t>
            </a:r>
          </a:p>
          <a:p>
            <a:pPr>
              <a:spcBef>
                <a:spcPts val="0"/>
              </a:spcBef>
              <a:buNone/>
            </a:pPr>
            <a:r>
              <a:rPr lang="en-US" sz="1100" baseline="0" dirty="0">
                <a:solidFill>
                  <a:schemeClr val="tx1"/>
                </a:solidFill>
              </a:rPr>
              <a:t>	</a:t>
            </a:r>
            <a:r>
              <a:rPr lang="en-US" altLang="en-US" sz="1100" dirty="0">
                <a:solidFill>
                  <a:srgbClr val="000000"/>
                </a:solidFill>
                <a:latin typeface="Arial Unicode MS" panose="020B0604020202020204" pitchFamily="34" charset="-128"/>
              </a:rPr>
              <a:t>Boundaries, </a:t>
            </a:r>
          </a:p>
          <a:p>
            <a:pPr>
              <a:spcBef>
                <a:spcPts val="0"/>
              </a:spcBef>
              <a:buNone/>
            </a:pPr>
            <a:r>
              <a:rPr lang="en-US" altLang="en-US" sz="1100" dirty="0">
                <a:solidFill>
                  <a:srgbClr val="000000"/>
                </a:solidFill>
                <a:latin typeface="Arial Unicode MS" panose="020B0604020202020204" pitchFamily="34" charset="-128"/>
              </a:rPr>
              <a:t>	CAP Theorem</a:t>
            </a:r>
          </a:p>
          <a:p>
            <a:pPr>
              <a:spcBef>
                <a:spcPts val="0"/>
              </a:spcBef>
              <a:buNone/>
            </a:pPr>
            <a:r>
              <a:rPr lang="en-US" altLang="en-US" sz="1100" dirty="0">
                <a:solidFill>
                  <a:srgbClr val="000000"/>
                </a:solidFill>
                <a:latin typeface="Arial Unicode MS" panose="020B0604020202020204" pitchFamily="34" charset="-128"/>
              </a:rPr>
              <a:t>	Layered Architecture</a:t>
            </a:r>
          </a:p>
          <a:p>
            <a:pPr>
              <a:spcBef>
                <a:spcPts val="0"/>
              </a:spcBef>
              <a:buNone/>
            </a:pPr>
            <a:r>
              <a:rPr lang="en-US" altLang="en-US" sz="1100" dirty="0">
                <a:solidFill>
                  <a:srgbClr val="000000"/>
                </a:solidFill>
                <a:latin typeface="Arial Unicode MS" panose="020B0604020202020204" pitchFamily="34" charset="-128"/>
              </a:rPr>
              <a:t>	Messaging</a:t>
            </a:r>
          </a:p>
          <a:p>
            <a:pPr>
              <a:spcBef>
                <a:spcPts val="0"/>
              </a:spcBef>
              <a:buNone/>
            </a:pP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Microservices</a:t>
            </a:r>
            <a:r>
              <a:rPr lang="en-US" altLang="en-US" sz="1100" dirty="0">
                <a:solidFill>
                  <a:srgbClr val="000000"/>
                </a:solidFill>
                <a:latin typeface="Arial Unicode MS" panose="020B0604020202020204" pitchFamily="34" charset="-128"/>
              </a:rPr>
              <a:t>	</a:t>
            </a:r>
          </a:p>
          <a:p>
            <a:pPr>
              <a:spcBef>
                <a:spcPts val="0"/>
              </a:spcBef>
              <a:buNone/>
            </a:pPr>
            <a:r>
              <a:rPr lang="en-US" altLang="en-US" sz="1100" dirty="0">
                <a:solidFill>
                  <a:srgbClr val="000000"/>
                </a:solidFill>
                <a:latin typeface="Arial Unicode MS" panose="020B0604020202020204" pitchFamily="34" charset="-128"/>
              </a:rPr>
              <a:t> 	Onion Architecture</a:t>
            </a:r>
          </a:p>
          <a:p>
            <a:pPr>
              <a:spcBef>
                <a:spcPts val="0"/>
              </a:spcBef>
              <a:buNone/>
            </a:pPr>
            <a:r>
              <a:rPr lang="en-US" altLang="en-US" sz="1100" dirty="0">
                <a:solidFill>
                  <a:srgbClr val="000000"/>
                </a:solidFill>
                <a:latin typeface="Arial Unicode MS" panose="020B0604020202020204" pitchFamily="34" charset="-128"/>
              </a:rPr>
              <a:t>	Scalability</a:t>
            </a:r>
          </a:p>
          <a:p>
            <a:pPr>
              <a:spcBef>
                <a:spcPts val="0"/>
              </a:spcBef>
              <a:buNone/>
            </a:pPr>
            <a:r>
              <a:rPr lang="en-US" altLang="en-US" sz="1100" dirty="0">
                <a:solidFill>
                  <a:srgbClr val="000000"/>
                </a:solidFill>
                <a:latin typeface="Arial Unicode MS" panose="020B0604020202020204" pitchFamily="34" charset="-128"/>
              </a:rPr>
              <a:t>	SOA</a:t>
            </a:r>
          </a:p>
          <a:p>
            <a:pPr>
              <a:spcBef>
                <a:spcPts val="0"/>
              </a:spcBef>
              <a:buNone/>
            </a:pPr>
            <a:r>
              <a:rPr lang="en-US" altLang="en-US" sz="1100" dirty="0">
                <a:solidFill>
                  <a:srgbClr val="000000"/>
                </a:solidFill>
                <a:latin typeface="Arial Unicode MS" panose="020B0604020202020204" pitchFamily="34" charset="-128"/>
              </a:rPr>
              <a:t>	Logical Architecture vs Physical Architecture</a:t>
            </a:r>
          </a:p>
          <a:p>
            <a:pPr>
              <a:spcBef>
                <a:spcPts val="0"/>
              </a:spcBef>
              <a:buNone/>
            </a:pPr>
            <a:r>
              <a:rPr lang="en-US" altLang="en-US" sz="1100" dirty="0">
                <a:solidFill>
                  <a:srgbClr val="000000"/>
                </a:solidFill>
                <a:latin typeface="Arial Unicode MS" panose="020B0604020202020204" pitchFamily="34" charset="-128"/>
              </a:rPr>
              <a:t>	Publish/Subscribe</a:t>
            </a:r>
          </a:p>
          <a:p>
            <a:pPr>
              <a:spcBef>
                <a:spcPts val="0"/>
              </a:spcBef>
              <a:buNone/>
            </a:pPr>
            <a:r>
              <a:rPr lang="en-US" altLang="en-US" sz="1100" dirty="0">
                <a:solidFill>
                  <a:srgbClr val="000000"/>
                </a:solidFill>
                <a:latin typeface="Arial Unicode MS" panose="020B0604020202020204" pitchFamily="34" charset="-128"/>
              </a:rPr>
              <a:t>	Eventual Consistency</a:t>
            </a:r>
            <a:br>
              <a:rPr lang="en-US" sz="1100" dirty="0">
                <a:solidFill>
                  <a:schemeClr val="tx1"/>
                </a:solidFill>
              </a:rPr>
            </a:br>
            <a:endParaRPr dirty="0"/>
          </a:p>
        </p:txBody>
      </p:sp>
    </p:spTree>
    <p:extLst>
      <p:ext uri="{BB962C8B-B14F-4D97-AF65-F5344CB8AC3E}">
        <p14:creationId xmlns:p14="http://schemas.microsoft.com/office/powerpoint/2010/main" val="3024153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How</a:t>
            </a:r>
            <a:r>
              <a:rPr lang="en-US" baseline="0" dirty="0"/>
              <a:t> the Blue book is organized. Read Part IV: Strategic Design to the end and then the whole book.</a:t>
            </a:r>
          </a:p>
          <a:p>
            <a:pPr>
              <a:spcBef>
                <a:spcPts val="0"/>
              </a:spcBef>
              <a:buNone/>
            </a:pPr>
            <a:endParaRPr dirty="0"/>
          </a:p>
        </p:txBody>
      </p:sp>
    </p:spTree>
    <p:extLst>
      <p:ext uri="{BB962C8B-B14F-4D97-AF65-F5344CB8AC3E}">
        <p14:creationId xmlns:p14="http://schemas.microsoft.com/office/powerpoint/2010/main" val="422896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887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216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0935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680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6016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
        <p:nvSpPr>
          <p:cNvPr id="22" name="Shape 22"/>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025" y="967975"/>
            <a:ext cx="9156000" cy="857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6" name="Shape 26"/>
          <p:cNvSpPr txBox="1">
            <a:spLocks noGrp="1"/>
          </p:cNvSpPr>
          <p:nvPr>
            <p:ph type="body" idx="2"/>
          </p:nvPr>
        </p:nvSpPr>
        <p:spPr>
          <a:xfrm>
            <a:off x="3223963"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7" name="Shape 27"/>
          <p:cNvSpPr txBox="1">
            <a:spLocks noGrp="1"/>
          </p:cNvSpPr>
          <p:nvPr>
            <p:ph type="body" idx="3"/>
          </p:nvPr>
        </p:nvSpPr>
        <p:spPr>
          <a:xfrm>
            <a:off x="5990727"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extLst>
              <a:ext uri="{BEBA8EAE-BF5A-486C-A8C5-ECC9F3942E4B}">
                <a14:imgProps xmlns:a14="http://schemas.microsoft.com/office/drawing/2010/main">
                  <a14:imgLayer r:embed="rId8">
                    <a14:imgEffect>
                      <a14:sharpenSoften amount="55000"/>
                    </a14:imgEffect>
                    <a14:imgEffect>
                      <a14:brightnessContrast bright="88000"/>
                    </a14:imgEffect>
                  </a14:imgLayer>
                </a14:imgProps>
              </a:ext>
            </a:extLst>
          </a:blip>
          <a:srcRect/>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752600" y="1428750"/>
            <a:ext cx="5457000" cy="1159799"/>
          </a:xfrm>
          <a:prstGeom prst="rect">
            <a:avLst/>
          </a:prstGeom>
          <a:noFill/>
          <a:ln>
            <a:noFill/>
          </a:ln>
        </p:spPr>
        <p:txBody>
          <a:bodyPr lIns="91425" tIns="91425" rIns="91425" bIns="91425" anchor="t" anchorCtr="0">
            <a:noAutofit/>
          </a:bodyPr>
          <a:lstStyle/>
          <a:p>
            <a:pPr algn="ctr">
              <a:spcBef>
                <a:spcPts val="0"/>
              </a:spcBef>
              <a:buNone/>
            </a:pPr>
            <a:r>
              <a:rPr lang="en" sz="9600" dirty="0">
                <a:solidFill>
                  <a:schemeClr val="tx1"/>
                </a:solidFill>
                <a:latin typeface="Walter Turncoat" panose="020B0604020202020204" charset="0"/>
                <a:ea typeface="Walter Turncoat" panose="020B0604020202020204" charset="0"/>
              </a:rPr>
              <a:t>HELLO!</a:t>
            </a:r>
          </a:p>
        </p:txBody>
      </p:sp>
      <p:sp>
        <p:nvSpPr>
          <p:cNvPr id="61" name="Shape 61"/>
          <p:cNvSpPr/>
          <p:nvPr/>
        </p:nvSpPr>
        <p:spPr>
          <a:xfrm>
            <a:off x="1447800" y="2876550"/>
            <a:ext cx="6324600" cy="1175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30964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23950"/>
            <a:ext cx="6253732" cy="3810000"/>
          </a:xfrm>
          <a:prstGeom prst="rect">
            <a:avLst/>
          </a:prstGeom>
        </p:spPr>
      </p:pic>
      <p:sp>
        <p:nvSpPr>
          <p:cNvPr id="3" name="TextBox 2"/>
          <p:cNvSpPr txBox="1"/>
          <p:nvPr/>
        </p:nvSpPr>
        <p:spPr>
          <a:xfrm>
            <a:off x="3151186" y="285750"/>
            <a:ext cx="2956259"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 at the beginning</a:t>
            </a:r>
          </a:p>
        </p:txBody>
      </p:sp>
    </p:spTree>
    <p:extLst>
      <p:ext uri="{BB962C8B-B14F-4D97-AF65-F5344CB8AC3E}">
        <p14:creationId xmlns:p14="http://schemas.microsoft.com/office/powerpoint/2010/main" val="378857181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3151186" y="285750"/>
            <a:ext cx="2153154"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 after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819150"/>
            <a:ext cx="6820299" cy="4080974"/>
          </a:xfrm>
          <a:prstGeom prst="rect">
            <a:avLst/>
          </a:prstGeom>
        </p:spPr>
      </p:pic>
    </p:spTree>
    <p:extLst>
      <p:ext uri="{BB962C8B-B14F-4D97-AF65-F5344CB8AC3E}">
        <p14:creationId xmlns:p14="http://schemas.microsoft.com/office/powerpoint/2010/main" val="216900513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Big Ball of Mud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0" name="Rectangle 9"/>
          <p:cNvSpPr/>
          <p:nvPr/>
        </p:nvSpPr>
        <p:spPr>
          <a:xfrm>
            <a:off x="306184" y="4705350"/>
            <a:ext cx="8459825" cy="230832"/>
          </a:xfrm>
          <a:prstGeom prst="rect">
            <a:avLst/>
          </a:prstGeom>
        </p:spPr>
        <p:txBody>
          <a:bodyPr wrap="square">
            <a:spAutoFit/>
          </a:bodyPr>
          <a:lstStyle/>
          <a:p>
            <a:r>
              <a:rPr lang="en-US" sz="900" dirty="0">
                <a:latin typeface="Sniglet" panose="020B0604020202020204" charset="0"/>
              </a:rPr>
              <a:t>— Brian Foote and Joseph Yoder, </a:t>
            </a:r>
            <a:r>
              <a:rPr lang="en-US" sz="900" i="1" dirty="0">
                <a:latin typeface="Sniglet" panose="020B0604020202020204" charset="0"/>
              </a:rPr>
              <a:t>Big Ball of Mud.</a:t>
            </a:r>
            <a:r>
              <a:rPr lang="en-US" sz="900" dirty="0">
                <a:latin typeface="Sniglet" panose="020B0604020202020204" charset="0"/>
              </a:rPr>
              <a:t> Fourth Conference on Patterns Languages of Programs (</a:t>
            </a:r>
            <a:r>
              <a:rPr lang="en-US" sz="900" dirty="0" err="1">
                <a:latin typeface="Sniglet" panose="020B0604020202020204" charset="0"/>
              </a:rPr>
              <a:t>PLoP</a:t>
            </a:r>
            <a:r>
              <a:rPr lang="en-US" sz="900" dirty="0">
                <a:latin typeface="Sniglet" panose="020B0604020202020204" charset="0"/>
              </a:rPr>
              <a:t> '97/</a:t>
            </a:r>
            <a:r>
              <a:rPr lang="en-US" sz="900" dirty="0" err="1">
                <a:latin typeface="Sniglet" panose="020B0604020202020204" charset="0"/>
              </a:rPr>
              <a:t>EuroPLoP</a:t>
            </a:r>
            <a:r>
              <a:rPr lang="en-US" sz="900" dirty="0">
                <a:latin typeface="Sniglet" panose="020B0604020202020204" charset="0"/>
              </a:rPr>
              <a:t> '97) Monticello, Illinois, September 1997</a:t>
            </a:r>
          </a:p>
        </p:txBody>
      </p:sp>
      <p:sp>
        <p:nvSpPr>
          <p:cNvPr id="15" name="TextBox 14"/>
          <p:cNvSpPr txBox="1"/>
          <p:nvPr/>
        </p:nvSpPr>
        <p:spPr>
          <a:xfrm>
            <a:off x="342062" y="1773167"/>
            <a:ext cx="8459825" cy="2862322"/>
          </a:xfrm>
          <a:prstGeom prst="rect">
            <a:avLst/>
          </a:prstGeom>
          <a:noFill/>
        </p:spPr>
        <p:txBody>
          <a:bodyPr wrap="square" rtlCol="0">
            <a:spAutoFit/>
          </a:bodyPr>
          <a:lstStyle/>
          <a:p>
            <a:r>
              <a:rPr lang="en-US" sz="1800" dirty="0">
                <a:latin typeface="Sniglet" panose="020B0604020202020204" charset="0"/>
              </a:rPr>
              <a:t>A Big Ball of Mud is a haphazardly structured, sprawling, sloppy, duct-tape-and-baling-wire, spaghetti-code jungle. These systems show unmistakable signs of unregulated growth, and repeated, expedient repair. Information is shared promiscuously among distant elements of the system, often to the point where nearly all the important information becomes global or duplicated. The overall structure of the system may never have been well defined. If it was, it may have eroded beyond recognition. Programmers with a shred of architectural sensibility shun these quagmires. Only those who are unconcerned about architecture, and, perhaps, are comfortable with the inertia of the day-to-day chore of patching the holes in these failing dikes, are content to work on such systems.</a:t>
            </a:r>
          </a:p>
        </p:txBody>
      </p:sp>
    </p:spTree>
    <p:extLst>
      <p:ext uri="{BB962C8B-B14F-4D97-AF65-F5344CB8AC3E}">
        <p14:creationId xmlns:p14="http://schemas.microsoft.com/office/powerpoint/2010/main" val="334862293"/>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a:solidFill>
                  <a:schemeClr val="tx1"/>
                </a:solidFill>
              </a:rPr>
              <a:t>What is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3" name="Shape 325"/>
          <p:cNvSpPr/>
          <p:nvPr/>
        </p:nvSpPr>
        <p:spPr>
          <a:xfrm>
            <a:off x="4363257" y="482234"/>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905460" y="1896287"/>
            <a:ext cx="7606953" cy="1569660"/>
          </a:xfrm>
          <a:prstGeom prst="rect">
            <a:avLst/>
          </a:prstGeom>
          <a:noFill/>
        </p:spPr>
        <p:txBody>
          <a:bodyPr wrap="square" rtlCol="0">
            <a:spAutoFit/>
          </a:bodyPr>
          <a:lstStyle/>
          <a:p>
            <a:r>
              <a:rPr lang="en-US" sz="2400" dirty="0">
                <a:latin typeface="Sniglet" panose="020B0604020202020204" charset="0"/>
              </a:rPr>
              <a:t>- Focus on the core complexity in the domain</a:t>
            </a:r>
          </a:p>
          <a:p>
            <a:r>
              <a:rPr lang="en-US" sz="2400" dirty="0">
                <a:latin typeface="Sniglet" panose="020B0604020202020204" charset="0"/>
              </a:rPr>
              <a:t>- Explore models in a collaboration of domain experts and software experts</a:t>
            </a:r>
          </a:p>
          <a:p>
            <a:r>
              <a:rPr lang="en-US" sz="2400" dirty="0">
                <a:latin typeface="Sniglet" panose="020B0604020202020204" charset="0"/>
              </a:rPr>
              <a:t>- Write software that expresses those models explicitly</a:t>
            </a:r>
          </a:p>
        </p:txBody>
      </p:sp>
    </p:spTree>
    <p:extLst>
      <p:ext uri="{BB962C8B-B14F-4D97-AF65-F5344CB8AC3E}">
        <p14:creationId xmlns:p14="http://schemas.microsoft.com/office/powerpoint/2010/main" val="233954904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Why should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1163049" y="2287040"/>
            <a:ext cx="2978701" cy="461665"/>
          </a:xfrm>
          <a:prstGeom prst="rect">
            <a:avLst/>
          </a:prstGeom>
          <a:noFill/>
        </p:spPr>
        <p:txBody>
          <a:bodyPr wrap="none" rtlCol="0">
            <a:spAutoFit/>
          </a:bodyPr>
          <a:lstStyle/>
          <a:p>
            <a:r>
              <a:rPr lang="en-US" sz="2400" dirty="0">
                <a:latin typeface="Sniglet" panose="020B0604020202020204" charset="0"/>
              </a:rPr>
              <a:t>- Reduce complexity</a:t>
            </a:r>
          </a:p>
        </p:txBody>
      </p:sp>
      <p:sp>
        <p:nvSpPr>
          <p:cNvPr id="14" name="TextBox 13"/>
          <p:cNvSpPr txBox="1"/>
          <p:nvPr/>
        </p:nvSpPr>
        <p:spPr>
          <a:xfrm>
            <a:off x="1163049" y="2748705"/>
            <a:ext cx="4360489" cy="461665"/>
          </a:xfrm>
          <a:prstGeom prst="rect">
            <a:avLst/>
          </a:prstGeom>
          <a:noFill/>
        </p:spPr>
        <p:txBody>
          <a:bodyPr wrap="none" rtlCol="0">
            <a:spAutoFit/>
          </a:bodyPr>
          <a:lstStyle/>
          <a:p>
            <a:r>
              <a:rPr lang="en-US" sz="2400" dirty="0">
                <a:latin typeface="Sniglet" panose="020B0604020202020204" charset="0"/>
              </a:rPr>
              <a:t>- Easier to maintain over time</a:t>
            </a:r>
          </a:p>
        </p:txBody>
      </p:sp>
      <p:sp>
        <p:nvSpPr>
          <p:cNvPr id="15" name="TextBox 14"/>
          <p:cNvSpPr txBox="1"/>
          <p:nvPr/>
        </p:nvSpPr>
        <p:spPr>
          <a:xfrm>
            <a:off x="1163049" y="1825375"/>
            <a:ext cx="6415539" cy="461665"/>
          </a:xfrm>
          <a:prstGeom prst="rect">
            <a:avLst/>
          </a:prstGeom>
          <a:noFill/>
        </p:spPr>
        <p:txBody>
          <a:bodyPr wrap="none" rtlCol="0">
            <a:spAutoFit/>
          </a:bodyPr>
          <a:lstStyle/>
          <a:p>
            <a:r>
              <a:rPr lang="en-US" sz="2400" dirty="0">
                <a:latin typeface="Sniglet" panose="020B0604020202020204" charset="0"/>
              </a:rPr>
              <a:t>- Deliver business value, not ordinary software</a:t>
            </a:r>
          </a:p>
        </p:txBody>
      </p:sp>
    </p:spTree>
    <p:extLst>
      <p:ext uri="{BB962C8B-B14F-4D97-AF65-F5344CB8AC3E}">
        <p14:creationId xmlns:p14="http://schemas.microsoft.com/office/powerpoint/2010/main" val="57806942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629400" y="3028950"/>
            <a:ext cx="1250663" cy="369332"/>
          </a:xfrm>
          <a:prstGeom prst="rect">
            <a:avLst/>
          </a:prstGeom>
        </p:spPr>
        <p:txBody>
          <a:bodyPr wrap="none">
            <a:spAutoFit/>
          </a:bodyPr>
          <a:lstStyle/>
          <a:p>
            <a:r>
              <a:rPr lang="en-US" sz="1800" dirty="0">
                <a:solidFill>
                  <a:srgbClr val="252525"/>
                </a:solidFill>
                <a:latin typeface="Sniglet" panose="020B0604020202020204" charset="0"/>
              </a:rPr>
              <a:t>M. Conway</a:t>
            </a:r>
            <a:endParaRPr lang="en-US" sz="1800" dirty="0">
              <a:latin typeface="Sniglet" panose="020B0604020202020204" charset="0"/>
            </a:endParaRPr>
          </a:p>
        </p:txBody>
      </p:sp>
      <p:sp>
        <p:nvSpPr>
          <p:cNvPr id="11" name="TextBox 10"/>
          <p:cNvSpPr txBox="1"/>
          <p:nvPr/>
        </p:nvSpPr>
        <p:spPr>
          <a:xfrm>
            <a:off x="990600" y="1581150"/>
            <a:ext cx="7543800" cy="1200329"/>
          </a:xfrm>
          <a:prstGeom prst="rect">
            <a:avLst/>
          </a:prstGeom>
          <a:noFill/>
        </p:spPr>
        <p:txBody>
          <a:bodyPr wrap="square" rtlCol="0">
            <a:spAutoFit/>
          </a:bodyPr>
          <a:lstStyle/>
          <a:p>
            <a:r>
              <a:rPr lang="en-US" sz="2400" i="1" dirty="0">
                <a:latin typeface="Sniglet" panose="020B0604020202020204" charset="0"/>
              </a:rPr>
              <a:t>organizations which design systems ... are constrained to produce designs which are copies of the communication structures of these organizations</a:t>
            </a:r>
          </a:p>
        </p:txBody>
      </p:sp>
    </p:spTree>
    <p:extLst>
      <p:ext uri="{BB962C8B-B14F-4D97-AF65-F5344CB8AC3E}">
        <p14:creationId xmlns:p14="http://schemas.microsoft.com/office/powerpoint/2010/main" val="720992814"/>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85415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a:solidFill>
                  <a:schemeClr val="tx1"/>
                </a:solidFill>
              </a:rPr>
              <a:t>When to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1143000" y="2038350"/>
            <a:ext cx="7402989" cy="3046988"/>
          </a:xfrm>
          <a:prstGeom prst="rect">
            <a:avLst/>
          </a:prstGeom>
          <a:noFill/>
        </p:spPr>
        <p:txBody>
          <a:bodyPr wrap="none" rtlCol="0">
            <a:spAutoFit/>
          </a:bodyPr>
          <a:lstStyle/>
          <a:p>
            <a:r>
              <a:rPr lang="en-US" sz="2400" dirty="0"/>
              <a:t>0 pts : CRUD</a:t>
            </a:r>
          </a:p>
          <a:p>
            <a:r>
              <a:rPr lang="en-US" sz="2400" dirty="0"/>
              <a:t>1 pts : up to 30 business ops / user stories</a:t>
            </a:r>
          </a:p>
          <a:p>
            <a:r>
              <a:rPr lang="en-US" sz="2400" dirty="0"/>
              <a:t>2 pts : up to 40 business ops / user stories or certain </a:t>
            </a:r>
          </a:p>
          <a:p>
            <a:r>
              <a:rPr lang="en-US" sz="2400" dirty="0"/>
              <a:t>           features tends to creep toward complexity</a:t>
            </a:r>
          </a:p>
          <a:p>
            <a:r>
              <a:rPr lang="en-US" sz="2400" dirty="0"/>
              <a:t>3 pts : future complexity grow</a:t>
            </a:r>
          </a:p>
          <a:p>
            <a:r>
              <a:rPr lang="en-US" sz="2400" dirty="0"/>
              <a:t>4 pts : feature changes over time</a:t>
            </a:r>
          </a:p>
          <a:p>
            <a:r>
              <a:rPr lang="en-US" sz="2400" dirty="0"/>
              <a:t>5 pts : new or complex domain</a:t>
            </a:r>
          </a:p>
          <a:p>
            <a:endParaRPr lang="en-US" sz="2400" dirty="0"/>
          </a:p>
        </p:txBody>
      </p:sp>
      <p:sp>
        <p:nvSpPr>
          <p:cNvPr id="10" name="Shape 292"/>
          <p:cNvSpPr/>
          <p:nvPr/>
        </p:nvSpPr>
        <p:spPr>
          <a:xfrm>
            <a:off x="4358208" y="478299"/>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400481533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a:solidFill>
                  <a:schemeClr val="tx1"/>
                </a:solidFill>
              </a:rPr>
              <a:t>How to apply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2544197" y="1825375"/>
            <a:ext cx="3284874" cy="461665"/>
          </a:xfrm>
          <a:prstGeom prst="rect">
            <a:avLst/>
          </a:prstGeom>
          <a:noFill/>
        </p:spPr>
        <p:txBody>
          <a:bodyPr wrap="none" rtlCol="0">
            <a:spAutoFit/>
          </a:bodyPr>
          <a:lstStyle/>
          <a:p>
            <a:r>
              <a:rPr lang="en-US" sz="2400" dirty="0">
                <a:latin typeface="Sniglet" panose="020B0604020202020204" charset="0"/>
              </a:rPr>
              <a:t>- Find a domain expert</a:t>
            </a:r>
          </a:p>
        </p:txBody>
      </p:sp>
      <p:sp>
        <p:nvSpPr>
          <p:cNvPr id="10" name="TextBox 9"/>
          <p:cNvSpPr txBox="1"/>
          <p:nvPr/>
        </p:nvSpPr>
        <p:spPr>
          <a:xfrm>
            <a:off x="2544197" y="2745280"/>
            <a:ext cx="2436886" cy="461665"/>
          </a:xfrm>
          <a:prstGeom prst="rect">
            <a:avLst/>
          </a:prstGeom>
          <a:noFill/>
        </p:spPr>
        <p:txBody>
          <a:bodyPr wrap="none" rtlCol="0">
            <a:spAutoFit/>
          </a:bodyPr>
          <a:lstStyle/>
          <a:p>
            <a:r>
              <a:rPr lang="en-US" sz="2400" dirty="0">
                <a:latin typeface="Sniglet" panose="020B0604020202020204" charset="0"/>
              </a:rPr>
              <a:t>- Tactical design</a:t>
            </a:r>
          </a:p>
        </p:txBody>
      </p:sp>
      <p:sp>
        <p:nvSpPr>
          <p:cNvPr id="11" name="TextBox 10"/>
          <p:cNvSpPr txBox="1"/>
          <p:nvPr/>
        </p:nvSpPr>
        <p:spPr>
          <a:xfrm>
            <a:off x="2544196" y="2280190"/>
            <a:ext cx="2624436" cy="461665"/>
          </a:xfrm>
          <a:prstGeom prst="rect">
            <a:avLst/>
          </a:prstGeom>
          <a:noFill/>
        </p:spPr>
        <p:txBody>
          <a:bodyPr wrap="none" rtlCol="0">
            <a:spAutoFit/>
          </a:bodyPr>
          <a:lstStyle/>
          <a:p>
            <a:r>
              <a:rPr lang="en-US" sz="2400" dirty="0">
                <a:latin typeface="Sniglet" panose="020B0604020202020204" charset="0"/>
              </a:rPr>
              <a:t>- Strategic design</a:t>
            </a:r>
          </a:p>
        </p:txBody>
      </p:sp>
      <p:sp>
        <p:nvSpPr>
          <p:cNvPr id="12" name="TextBox 11"/>
          <p:cNvSpPr txBox="1"/>
          <p:nvPr/>
        </p:nvSpPr>
        <p:spPr>
          <a:xfrm>
            <a:off x="2544196" y="3198994"/>
            <a:ext cx="1471878" cy="461665"/>
          </a:xfrm>
          <a:prstGeom prst="rect">
            <a:avLst/>
          </a:prstGeom>
          <a:noFill/>
        </p:spPr>
        <p:txBody>
          <a:bodyPr wrap="none" rtlCol="0">
            <a:spAutoFit/>
          </a:bodyPr>
          <a:lstStyle/>
          <a:p>
            <a:r>
              <a:rPr lang="en-US" sz="2400" dirty="0">
                <a:latin typeface="Sniglet" panose="020B0604020202020204" charset="0"/>
              </a:rPr>
              <a:t>- Fail fast</a:t>
            </a:r>
          </a:p>
        </p:txBody>
      </p:sp>
      <p:sp>
        <p:nvSpPr>
          <p:cNvPr id="13" name="Shape 308"/>
          <p:cNvSpPr/>
          <p:nvPr/>
        </p:nvSpPr>
        <p:spPr>
          <a:xfrm>
            <a:off x="4347838" y="49371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9" name="TextBox 8"/>
          <p:cNvSpPr txBox="1"/>
          <p:nvPr/>
        </p:nvSpPr>
        <p:spPr>
          <a:xfrm>
            <a:off x="2544196" y="3660659"/>
            <a:ext cx="3249608" cy="461665"/>
          </a:xfrm>
          <a:prstGeom prst="rect">
            <a:avLst/>
          </a:prstGeom>
          <a:noFill/>
        </p:spPr>
        <p:txBody>
          <a:bodyPr wrap="none" rtlCol="0">
            <a:spAutoFit/>
          </a:bodyPr>
          <a:lstStyle/>
          <a:p>
            <a:r>
              <a:rPr lang="en-US" sz="2400" dirty="0">
                <a:latin typeface="Sniglet" panose="020B0604020202020204" charset="0"/>
              </a:rPr>
              <a:t>! Steep learning curve !</a:t>
            </a:r>
          </a:p>
        </p:txBody>
      </p:sp>
    </p:spTree>
    <p:extLst>
      <p:ext uri="{BB962C8B-B14F-4D97-AF65-F5344CB8AC3E}">
        <p14:creationId xmlns:p14="http://schemas.microsoft.com/office/powerpoint/2010/main" val="324406046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br>
              <a:rPr lang="en-US" sz="1400" dirty="0">
                <a:solidFill>
                  <a:schemeClr val="tx1"/>
                </a:solidFill>
              </a:rPr>
            </a:br>
            <a:br>
              <a:rPr lang="en-US" sz="1400" dirty="0">
                <a:solidFill>
                  <a:schemeClr val="tx1"/>
                </a:solidFill>
              </a:rPr>
            </a:br>
            <a:r>
              <a:rPr lang="en-US" sz="1400" dirty="0">
                <a:solidFill>
                  <a:schemeClr val="tx1"/>
                </a:solidFill>
              </a:rPr>
              <a:t>	- S.O.L.I.D</a:t>
            </a:r>
            <a:br>
              <a:rPr lang="en-US" sz="1400" dirty="0">
                <a:solidFill>
                  <a:schemeClr val="tx1"/>
                </a:solidFill>
              </a:rPr>
            </a:br>
            <a:r>
              <a:rPr lang="en-US" sz="1400" dirty="0">
                <a:solidFill>
                  <a:schemeClr val="tx1"/>
                </a:solidFill>
              </a:rPr>
              <a:t>	- Models for the Rescue</a:t>
            </a:r>
            <a:br>
              <a:rPr lang="en-US" sz="1400" dirty="0">
                <a:solidFill>
                  <a:schemeClr val="tx1"/>
                </a:solidFill>
              </a:rPr>
            </a:br>
            <a:r>
              <a:rPr lang="en-US" sz="1400" dirty="0">
                <a:solidFill>
                  <a:schemeClr val="tx1"/>
                </a:solidFill>
              </a:rPr>
              <a:t>	- </a:t>
            </a:r>
            <a:r>
              <a:rPr lang="en-US" sz="1400" b="1" u="sng" dirty="0">
                <a:solidFill>
                  <a:schemeClr val="tx1"/>
                </a:solidFill>
              </a:rPr>
              <a:t>Domain Driven Design</a:t>
            </a:r>
            <a:br>
              <a:rPr lang="en-US" sz="1400" b="1" u="sng" dirty="0">
                <a:solidFill>
                  <a:schemeClr val="tx1"/>
                </a:solidFill>
              </a:rPr>
            </a:br>
            <a:r>
              <a:rPr lang="en-US" sz="1400" dirty="0">
                <a:solidFill>
                  <a:schemeClr val="tx1"/>
                </a:solidFill>
              </a:rPr>
              <a:t>		- </a:t>
            </a:r>
            <a:r>
              <a:rPr lang="en-US" sz="1400" b="1" dirty="0">
                <a:solidFill>
                  <a:schemeClr val="tx1"/>
                </a:solidFill>
              </a:rPr>
              <a:t>DDD Introduction</a:t>
            </a:r>
            <a:br>
              <a:rPr lang="en-US" sz="1400" b="1" i="1" dirty="0">
                <a:solidFill>
                  <a:schemeClr val="tx1"/>
                </a:solidFill>
              </a:rPr>
            </a:br>
            <a:r>
              <a:rPr lang="en-US" sz="1400" dirty="0">
                <a:solidFill>
                  <a:schemeClr val="tx1"/>
                </a:solidFill>
              </a:rPr>
              <a:t>		- DDD Strategic Design</a:t>
            </a:r>
            <a:br>
              <a:rPr lang="en-US" sz="1400" dirty="0">
                <a:solidFill>
                  <a:schemeClr val="tx1"/>
                </a:solidFill>
              </a:rPr>
            </a:br>
            <a:r>
              <a:rPr lang="en-US" sz="1400" dirty="0">
                <a:solidFill>
                  <a:schemeClr val="tx1"/>
                </a:solidFill>
              </a:rPr>
              <a:t>		- DDD Tactical Design</a:t>
            </a:r>
            <a:br>
              <a:rPr lang="en-US" sz="1400" dirty="0">
                <a:solidFill>
                  <a:schemeClr val="tx1"/>
                </a:solidFill>
              </a:rPr>
            </a:br>
            <a:r>
              <a:rPr lang="en-US" sz="1400" dirty="0">
                <a:solidFill>
                  <a:schemeClr val="tx1"/>
                </a:solidFill>
              </a:rPr>
              <a:t>	- Software Architecture (Parts I, II &amp; III)</a:t>
            </a:r>
            <a:br>
              <a:rPr lang="en-US" sz="1400" dirty="0">
                <a:solidFill>
                  <a:schemeClr val="tx1"/>
                </a:solidFill>
              </a:rPr>
            </a:br>
            <a:r>
              <a:rPr lang="en-US" sz="1400" dirty="0">
                <a:solidFill>
                  <a:schemeClr val="tx1"/>
                </a:solidFill>
              </a:rPr>
              <a:t>	- Application Lifecycle Management</a:t>
            </a:r>
            <a:br>
              <a:rPr lang="en-US" sz="1400" dirty="0">
                <a:solidFill>
                  <a:schemeClr val="tx1"/>
                </a:solidFill>
              </a:rPr>
            </a:br>
            <a:r>
              <a:rPr lang="en-US" sz="1400" dirty="0">
                <a:solidFill>
                  <a:schemeClr val="tx1"/>
                </a:solidFill>
              </a:rPr>
              <a:t>	- Continuous Integration, Deployment, Delivery</a:t>
            </a:r>
            <a:br>
              <a:rPr lang="en-US" sz="1400" dirty="0">
                <a:solidFill>
                  <a:schemeClr val="tx1"/>
                </a:solidFill>
              </a:rPr>
            </a:br>
            <a:r>
              <a:rPr lang="en-US" sz="1400" dirty="0">
                <a:solidFill>
                  <a:schemeClr val="tx1"/>
                </a:solidFill>
              </a:rPr>
              <a:t>	- Generic Domain as a Service</a:t>
            </a:r>
            <a:br>
              <a:rPr lang="en-US" sz="1400" dirty="0">
                <a:solidFill>
                  <a:schemeClr val="tx1"/>
                </a:solidFill>
              </a:rPr>
            </a:br>
            <a:r>
              <a:rPr lang="en-US" sz="1400" dirty="0">
                <a:solidFill>
                  <a:schemeClr val="tx1"/>
                </a:solidFill>
              </a:rPr>
              <a:t>	- CQRS</a:t>
            </a:r>
            <a:br>
              <a:rPr lang="en-US" sz="1400" dirty="0">
                <a:solidFill>
                  <a:schemeClr val="tx1"/>
                </a:solidFill>
              </a:rPr>
            </a:br>
            <a:r>
              <a:rPr lang="en-US" sz="1400" dirty="0">
                <a:solidFill>
                  <a:schemeClr val="tx1"/>
                </a:solidFill>
              </a:rPr>
              <a:t>	- Event Sourcing</a:t>
            </a:r>
            <a:br>
              <a:rPr lang="en-US" sz="1400" dirty="0">
                <a:solidFill>
                  <a:schemeClr val="tx1"/>
                </a:solidFill>
              </a:rPr>
            </a:br>
            <a:r>
              <a:rPr lang="en-US" sz="1400" dirty="0">
                <a:solidFill>
                  <a:schemeClr val="tx1"/>
                </a:solidFill>
              </a:rPr>
              <a:t>	- </a:t>
            </a:r>
            <a:r>
              <a:rPr lang="en-US" sz="1400" dirty="0" err="1">
                <a:solidFill>
                  <a:schemeClr val="tx1"/>
                </a:solidFill>
              </a:rPr>
              <a:t>oAuth</a:t>
            </a:r>
            <a:r>
              <a:rPr lang="en-US" sz="1400" dirty="0">
                <a:solidFill>
                  <a:schemeClr val="tx1"/>
                </a:solidFill>
              </a:rPr>
              <a:t> 2.0 &amp; OIDC</a:t>
            </a:r>
            <a:br>
              <a:rPr lang="en-US" sz="1400" dirty="0">
                <a:solidFill>
                  <a:schemeClr val="tx1"/>
                </a:solidFill>
              </a:rPr>
            </a:br>
            <a:r>
              <a:rPr lang="en-US" sz="1400" dirty="0">
                <a:solidFill>
                  <a:schemeClr val="tx1"/>
                </a:solidFill>
              </a:rPr>
              <a:t>	- Lucene</a:t>
            </a:r>
            <a:br>
              <a:rPr lang="en-US" sz="1400" dirty="0">
                <a:solidFill>
                  <a:schemeClr val="tx1"/>
                </a:solidFill>
              </a:rPr>
            </a:br>
            <a:r>
              <a:rPr lang="en-US" sz="1400" dirty="0">
                <a:solidFill>
                  <a:schemeClr val="tx1"/>
                </a:solidFill>
              </a:rPr>
              <a:t>	- </a:t>
            </a:r>
            <a:r>
              <a:rPr lang="en-US" sz="1400" dirty="0" err="1">
                <a:solidFill>
                  <a:schemeClr val="tx1"/>
                </a:solidFill>
              </a:rPr>
              <a:t>Hystrix</a:t>
            </a:r>
            <a:br>
              <a:rPr lang="en-US" sz="1400" dirty="0">
                <a:solidFill>
                  <a:schemeClr val="tx1"/>
                </a:solidFill>
              </a:rPr>
            </a:br>
            <a:r>
              <a:rPr lang="en-US" sz="1400" dirty="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a:solidFill>
                  <a:schemeClr val="tx1"/>
                </a:solidFill>
              </a:rPr>
              <a:t>NOW</a:t>
            </a:r>
            <a:r>
              <a:rPr lang="en" dirty="0">
                <a:solidFill>
                  <a:schemeClr val="tx1"/>
                </a:solidFill>
              </a:rPr>
              <a:t>!</a:t>
            </a: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26956201"/>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685800" y="514350"/>
            <a:ext cx="7772400" cy="1159799"/>
          </a:xfrm>
          <a:prstGeom prst="rect">
            <a:avLst/>
          </a:prstGeom>
          <a:noFill/>
          <a:ln>
            <a:noFill/>
          </a:ln>
        </p:spPr>
        <p:txBody>
          <a:bodyPr lIns="91425" tIns="91425" rIns="91425" bIns="91425" anchor="t" anchorCtr="0">
            <a:noAutofit/>
          </a:bodyPr>
          <a:lstStyle/>
          <a:p>
            <a:pPr lvl="0" algn="ctr" rtl="0">
              <a:spcBef>
                <a:spcPts val="0"/>
              </a:spcBef>
              <a:buNone/>
            </a:pPr>
            <a:r>
              <a:rPr lang="en" sz="4400" b="1" dirty="0">
                <a:latin typeface="Walter Turncoat" panose="020B0604020202020204" charset="0"/>
                <a:ea typeface="Walter Turncoat" panose="020B0604020202020204" charset="0"/>
              </a:rPr>
              <a:t>Airplane Flight Control System</a:t>
            </a:r>
          </a:p>
        </p:txBody>
      </p:sp>
      <p:sp>
        <p:nvSpPr>
          <p:cNvPr id="88" name="Shape 88"/>
          <p:cNvSpPr txBox="1">
            <a:spLocks noGrp="1"/>
          </p:cNvSpPr>
          <p:nvPr>
            <p:ph type="subTitle" idx="1"/>
          </p:nvPr>
        </p:nvSpPr>
        <p:spPr>
          <a:xfrm>
            <a:off x="838200" y="2153956"/>
            <a:ext cx="7086600" cy="2500438"/>
          </a:xfrm>
          <a:prstGeom prst="rect">
            <a:avLst/>
          </a:prstGeom>
          <a:noFill/>
          <a:ln>
            <a:noFill/>
          </a:ln>
        </p:spPr>
        <p:txBody>
          <a:bodyPr lIns="91425" tIns="91425" rIns="91425" bIns="91425" anchor="t" anchorCtr="0">
            <a:noAutofit/>
          </a:bodyPr>
          <a:lstStyle/>
          <a:p>
            <a:pPr marL="285750" lvl="0" indent="-285750" rtl="0">
              <a:spcBef>
                <a:spcPts val="0"/>
              </a:spcBef>
              <a:buFontTx/>
              <a:buChar char="-"/>
            </a:pPr>
            <a:r>
              <a:rPr lang="en" sz="2600" dirty="0">
                <a:latin typeface="Sniglet" panose="020B0604020202020204" charset="0"/>
              </a:rPr>
              <a:t>Tracks every flight over a certain area</a:t>
            </a:r>
          </a:p>
          <a:p>
            <a:pPr marL="285750" lvl="0" indent="-285750" rtl="0">
              <a:spcBef>
                <a:spcPts val="0"/>
              </a:spcBef>
              <a:buFontTx/>
              <a:buChar char="-"/>
            </a:pPr>
            <a:r>
              <a:rPr lang="en" sz="2600" dirty="0">
                <a:latin typeface="Sniglet" panose="020B0604020202020204" charset="0"/>
              </a:rPr>
              <a:t>Determines of t</a:t>
            </a:r>
            <a:r>
              <a:rPr lang="en-US" sz="2600" dirty="0">
                <a:latin typeface="Sniglet" panose="020B0604020202020204" charset="0"/>
              </a:rPr>
              <a:t>h</a:t>
            </a:r>
            <a:r>
              <a:rPr lang="en" sz="2600" dirty="0">
                <a:latin typeface="Sniglet" panose="020B0604020202020204" charset="0"/>
              </a:rPr>
              <a:t>e flight follows its supposed route</a:t>
            </a:r>
          </a:p>
          <a:p>
            <a:pPr marL="285750" lvl="0" indent="-285750" rtl="0">
              <a:spcBef>
                <a:spcPts val="0"/>
              </a:spcBef>
              <a:buFontTx/>
              <a:buChar char="-"/>
            </a:pPr>
            <a:r>
              <a:rPr lang="en" sz="2600" dirty="0">
                <a:latin typeface="Sniglet" panose="020B0604020202020204" charset="0"/>
              </a:rPr>
              <a:t>Prevent possibility of a collision</a:t>
            </a:r>
          </a:p>
        </p:txBody>
      </p:sp>
      <p:sp>
        <p:nvSpPr>
          <p:cNvPr id="17" name="Shape 354"/>
          <p:cNvSpPr/>
          <p:nvPr/>
        </p:nvSpPr>
        <p:spPr>
          <a:xfrm>
            <a:off x="6798013" y="3562350"/>
            <a:ext cx="1143000" cy="760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5" name="TextBox 4"/>
          <p:cNvSpPr txBox="1"/>
          <p:nvPr/>
        </p:nvSpPr>
        <p:spPr>
          <a:xfrm>
            <a:off x="477196" y="1407763"/>
            <a:ext cx="7981004" cy="830997"/>
          </a:xfrm>
          <a:prstGeom prst="rect">
            <a:avLst/>
          </a:prstGeom>
          <a:noFill/>
        </p:spPr>
        <p:txBody>
          <a:bodyPr wrap="square" rtlCol="0">
            <a:spAutoFit/>
          </a:bodyPr>
          <a:lstStyle/>
          <a:p>
            <a:r>
              <a:rPr lang="en-US" sz="2400" b="1" dirty="0">
                <a:solidFill>
                  <a:srgbClr val="0070C0"/>
                </a:solidFill>
                <a:latin typeface="Sniglet" panose="020B0604020202020204" charset="0"/>
              </a:rPr>
              <a:t>Developer</a:t>
            </a:r>
            <a:r>
              <a:rPr lang="en-US" sz="2400" dirty="0">
                <a:solidFill>
                  <a:srgbClr val="0070C0"/>
                </a:solidFill>
                <a:latin typeface="Sniglet" panose="020B0604020202020204" charset="0"/>
              </a:rPr>
              <a:t>:</a:t>
            </a:r>
            <a:r>
              <a:rPr lang="en-US" sz="2400" dirty="0">
                <a:solidFill>
                  <a:schemeClr val="tx1"/>
                </a:solidFill>
                <a:latin typeface="Sniglet" panose="020B0604020202020204" charset="0"/>
              </a:rPr>
              <a:t> We want to monitor air traffic. Where do we start?</a:t>
            </a:r>
          </a:p>
        </p:txBody>
      </p:sp>
      <p:sp>
        <p:nvSpPr>
          <p:cNvPr id="6" name="TextBox 5"/>
          <p:cNvSpPr txBox="1"/>
          <p:nvPr/>
        </p:nvSpPr>
        <p:spPr>
          <a:xfrm>
            <a:off x="477196" y="2560082"/>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a:t>
            </a:r>
            <a:r>
              <a:rPr lang="en-US" sz="2400" dirty="0">
                <a:latin typeface="Sniglet" panose="020B0604020202020204" charset="0"/>
              </a:rPr>
              <a:t> </a:t>
            </a:r>
            <a:r>
              <a:rPr lang="en-US" sz="2400" dirty="0">
                <a:solidFill>
                  <a:schemeClr val="tx1"/>
                </a:solidFill>
                <a:latin typeface="Sniglet" panose="020B0604020202020204" charset="0"/>
              </a:rPr>
              <a:t>Let’s start with the basics. All this traffic is made up </a:t>
            </a:r>
          </a:p>
          <a:p>
            <a:r>
              <a:rPr lang="en-US" sz="2400" dirty="0">
                <a:solidFill>
                  <a:schemeClr val="tx1"/>
                </a:solidFill>
                <a:latin typeface="Sniglet" panose="020B0604020202020204" charset="0"/>
              </a:rPr>
              <a:t>of </a:t>
            </a:r>
            <a:r>
              <a:rPr lang="en-US" sz="2400" u="sng" dirty="0">
                <a:solidFill>
                  <a:schemeClr val="tx1"/>
                </a:solidFill>
                <a:latin typeface="Sniglet" panose="020B0604020202020204" charset="0"/>
              </a:rPr>
              <a:t>planes</a:t>
            </a:r>
            <a:r>
              <a:rPr lang="en-US" sz="2400" dirty="0">
                <a:solidFill>
                  <a:schemeClr val="tx1"/>
                </a:solidFill>
                <a:latin typeface="Sniglet" panose="020B0604020202020204" charset="0"/>
              </a:rPr>
              <a:t>. Each plane takes off from a </a:t>
            </a:r>
            <a:r>
              <a:rPr lang="en-US" sz="2400" u="sng" dirty="0">
                <a:solidFill>
                  <a:schemeClr val="tx1"/>
                </a:solidFill>
                <a:latin typeface="Sniglet" panose="020B0604020202020204" charset="0"/>
              </a:rPr>
              <a:t>departure</a:t>
            </a:r>
            <a:r>
              <a:rPr lang="en-US" sz="2400" dirty="0">
                <a:solidFill>
                  <a:schemeClr val="tx1"/>
                </a:solidFill>
                <a:latin typeface="Sniglet" panose="020B0604020202020204" charset="0"/>
              </a:rPr>
              <a:t> place, and </a:t>
            </a:r>
          </a:p>
          <a:p>
            <a:r>
              <a:rPr lang="en-US" sz="2400" dirty="0">
                <a:solidFill>
                  <a:schemeClr val="tx1"/>
                </a:solidFill>
                <a:latin typeface="Sniglet" panose="020B0604020202020204" charset="0"/>
              </a:rPr>
              <a:t>lands at a </a:t>
            </a:r>
            <a:r>
              <a:rPr lang="en-US" sz="2400" u="sng" dirty="0">
                <a:solidFill>
                  <a:schemeClr val="tx1"/>
                </a:solidFill>
                <a:latin typeface="Sniglet" panose="020B0604020202020204" charset="0"/>
              </a:rPr>
              <a:t>destination</a:t>
            </a:r>
            <a:r>
              <a:rPr lang="en-US" sz="2400" dirty="0">
                <a:solidFill>
                  <a:schemeClr val="tx1"/>
                </a:solidFill>
                <a:latin typeface="Sniglet" panose="020B0604020202020204" charset="0"/>
              </a:rPr>
              <a:t> place.</a:t>
            </a:r>
          </a:p>
          <a:p>
            <a:endParaRPr lang="en-US" sz="2400" dirty="0">
              <a:latin typeface="Sniglet" panose="020B0604020202020204" charset="0"/>
            </a:endParaRPr>
          </a:p>
        </p:txBody>
      </p:sp>
      <p:sp>
        <p:nvSpPr>
          <p:cNvPr id="12" name="Shape 354"/>
          <p:cNvSpPr/>
          <p:nvPr/>
        </p:nvSpPr>
        <p:spPr>
          <a:xfrm>
            <a:off x="4343400" y="514350"/>
            <a:ext cx="381000" cy="350225"/>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159" y="666750"/>
            <a:ext cx="8326318" cy="461665"/>
          </a:xfrm>
          <a:prstGeom prst="rect">
            <a:avLst/>
          </a:prstGeom>
          <a:noFill/>
        </p:spPr>
        <p:txBody>
          <a:bodyPr wrap="non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We want to monitor air traffic. Where do we start?</a:t>
            </a:r>
          </a:p>
        </p:txBody>
      </p:sp>
      <p:sp>
        <p:nvSpPr>
          <p:cNvPr id="6" name="TextBox 5"/>
          <p:cNvSpPr txBox="1"/>
          <p:nvPr/>
        </p:nvSpPr>
        <p:spPr>
          <a:xfrm>
            <a:off x="457159" y="1248485"/>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Let’s start with the basics. All this traffic is made up </a:t>
            </a:r>
          </a:p>
          <a:p>
            <a:r>
              <a:rPr lang="en-US" sz="2400" dirty="0">
                <a:latin typeface="Sniglet" panose="020B0604020202020204" charset="0"/>
              </a:rPr>
              <a:t>of </a:t>
            </a:r>
            <a:r>
              <a:rPr lang="en-US" sz="2400" u="sng" dirty="0">
                <a:latin typeface="Sniglet" panose="020B0604020202020204" charset="0"/>
              </a:rPr>
              <a:t>planes</a:t>
            </a:r>
            <a:r>
              <a:rPr lang="en-US" sz="2400" dirty="0">
                <a:latin typeface="Sniglet" panose="020B0604020202020204" charset="0"/>
              </a:rPr>
              <a:t>. Each plane takes off from a </a:t>
            </a:r>
            <a:r>
              <a:rPr lang="en-US" sz="2400" u="sng" dirty="0">
                <a:latin typeface="Sniglet" panose="020B0604020202020204" charset="0"/>
              </a:rPr>
              <a:t>departure</a:t>
            </a:r>
            <a:r>
              <a:rPr lang="en-US" sz="2400" dirty="0">
                <a:latin typeface="Sniglet" panose="020B0604020202020204" charset="0"/>
              </a:rPr>
              <a:t> place, and </a:t>
            </a:r>
          </a:p>
          <a:p>
            <a:r>
              <a:rPr lang="en-US" sz="2400" dirty="0">
                <a:latin typeface="Sniglet" panose="020B0604020202020204" charset="0"/>
              </a:rPr>
              <a:t>lands at a </a:t>
            </a:r>
            <a:r>
              <a:rPr lang="en-US" sz="2400" u="sng" dirty="0">
                <a:latin typeface="Sniglet" panose="020B0604020202020204" charset="0"/>
              </a:rPr>
              <a:t>destination</a:t>
            </a:r>
            <a:r>
              <a:rPr lang="en-US" sz="2400" dirty="0">
                <a:latin typeface="Sniglet" panose="020B0604020202020204" charset="0"/>
              </a:rPr>
              <a:t> place.</a:t>
            </a:r>
          </a:p>
          <a:p>
            <a:endParaRPr lang="en-US" sz="2400" dirty="0">
              <a:latin typeface="Sniglet" panose="020B0604020202020204" charset="0"/>
            </a:endParaRPr>
          </a:p>
        </p:txBody>
      </p:sp>
      <p:sp>
        <p:nvSpPr>
          <p:cNvPr id="2" name="Rectangle 1"/>
          <p:cNvSpPr/>
          <p:nvPr/>
        </p:nvSpPr>
        <p:spPr>
          <a:xfrm>
            <a:off x="993745" y="3264937"/>
            <a:ext cx="175260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Departure</a:t>
            </a:r>
          </a:p>
        </p:txBody>
      </p:sp>
      <p:sp>
        <p:nvSpPr>
          <p:cNvPr id="7" name="Rectangle 6"/>
          <p:cNvSpPr/>
          <p:nvPr/>
        </p:nvSpPr>
        <p:spPr>
          <a:xfrm>
            <a:off x="3657600" y="32575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sp>
        <p:nvSpPr>
          <p:cNvPr id="8" name="Rectangle 7"/>
          <p:cNvSpPr/>
          <p:nvPr/>
        </p:nvSpPr>
        <p:spPr>
          <a:xfrm>
            <a:off x="6321454" y="3257550"/>
            <a:ext cx="1908145"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Destination</a:t>
            </a:r>
          </a:p>
        </p:txBody>
      </p:sp>
      <p:cxnSp>
        <p:nvCxnSpPr>
          <p:cNvPr id="4" name="Straight Connector 3"/>
          <p:cNvCxnSpPr>
            <a:stCxn id="2" idx="3"/>
            <a:endCxn id="7" idx="1"/>
          </p:cNvCxnSpPr>
          <p:nvPr/>
        </p:nvCxnSpPr>
        <p:spPr>
          <a:xfrm flipV="1">
            <a:off x="2746345" y="3612027"/>
            <a:ext cx="911255" cy="738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5410200" y="3615763"/>
            <a:ext cx="911255" cy="738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277166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200329"/>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easy. When it flies, the plane can just </a:t>
            </a:r>
          </a:p>
          <a:p>
            <a:r>
              <a:rPr lang="en-US" sz="2400" dirty="0">
                <a:latin typeface="Sniglet" panose="020B0604020202020204" charset="0"/>
              </a:rPr>
              <a:t>choose any air path the pilots like? Is it up to them to decide </a:t>
            </a:r>
          </a:p>
          <a:p>
            <a:r>
              <a:rPr lang="en-US" sz="2400" dirty="0">
                <a:latin typeface="Sniglet" panose="020B0604020202020204" charset="0"/>
              </a:rPr>
              <a:t>which way they should go, as long as they reach destination? </a:t>
            </a:r>
          </a:p>
        </p:txBody>
      </p:sp>
      <p:sp>
        <p:nvSpPr>
          <p:cNvPr id="6" name="TextBox 5"/>
          <p:cNvSpPr txBox="1"/>
          <p:nvPr/>
        </p:nvSpPr>
        <p:spPr>
          <a:xfrm>
            <a:off x="469641" y="1896253"/>
            <a:ext cx="7980070" cy="830997"/>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Oh, no. The pilots receive a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they must follow. </a:t>
            </a:r>
          </a:p>
          <a:p>
            <a:r>
              <a:rPr lang="en-US" sz="2400" dirty="0">
                <a:latin typeface="Sniglet" panose="020B0604020202020204" charset="0"/>
              </a:rPr>
              <a:t>And they should stay on that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as close as possible. </a:t>
            </a:r>
          </a:p>
        </p:txBody>
      </p:sp>
      <p:sp>
        <p:nvSpPr>
          <p:cNvPr id="2" name="Rectangle 1"/>
          <p:cNvSpPr/>
          <p:nvPr/>
        </p:nvSpPr>
        <p:spPr>
          <a:xfrm>
            <a:off x="6069569" y="3923158"/>
            <a:ext cx="185523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Departure</a:t>
            </a:r>
          </a:p>
        </p:txBody>
      </p:sp>
      <p:sp>
        <p:nvSpPr>
          <p:cNvPr id="7" name="Rectangle 6"/>
          <p:cNvSpPr/>
          <p:nvPr/>
        </p:nvSpPr>
        <p:spPr>
          <a:xfrm>
            <a:off x="714083"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sp>
        <p:nvSpPr>
          <p:cNvPr id="8" name="Rectangle 7"/>
          <p:cNvSpPr/>
          <p:nvPr/>
        </p:nvSpPr>
        <p:spPr>
          <a:xfrm>
            <a:off x="6061008" y="3070063"/>
            <a:ext cx="1863791"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Destination</a:t>
            </a:r>
          </a:p>
        </p:txBody>
      </p:sp>
      <p:cxnSp>
        <p:nvCxnSpPr>
          <p:cNvPr id="4" name="Straight Connector 3"/>
          <p:cNvCxnSpPr>
            <a:stCxn id="7" idx="3"/>
            <a:endCxn id="9" idx="1"/>
          </p:cNvCxnSpPr>
          <p:nvPr/>
        </p:nvCxnSpPr>
        <p:spPr>
          <a:xfrm>
            <a:off x="2472973" y="3844317"/>
            <a:ext cx="89881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9" idx="3"/>
            <a:endCxn id="8" idx="1"/>
          </p:cNvCxnSpPr>
          <p:nvPr/>
        </p:nvCxnSpPr>
        <p:spPr>
          <a:xfrm flipV="1">
            <a:off x="5130678" y="3407962"/>
            <a:ext cx="930330" cy="436355"/>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3371788"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14" name="Straight Connector 13"/>
          <p:cNvCxnSpPr>
            <a:stCxn id="9" idx="3"/>
            <a:endCxn id="2" idx="1"/>
          </p:cNvCxnSpPr>
          <p:nvPr/>
        </p:nvCxnSpPr>
        <p:spPr>
          <a:xfrm>
            <a:off x="5130678" y="3844317"/>
            <a:ext cx="938891" cy="4333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957390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015663"/>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I’m thinking of this </a:t>
            </a:r>
            <a:r>
              <a:rPr lang="en-US" sz="2000" u="sng" dirty="0">
                <a:latin typeface="Sniglet" panose="020B0604020202020204" charset="0"/>
              </a:rPr>
              <a:t>route</a:t>
            </a:r>
            <a:r>
              <a:rPr lang="en-US" sz="2000" dirty="0">
                <a:latin typeface="Sniglet" panose="020B0604020202020204" charset="0"/>
              </a:rPr>
              <a:t> as a 3D path in the air. If we use a Cartesian system of coordinates, then the </a:t>
            </a:r>
            <a:r>
              <a:rPr lang="en-US" sz="2000" u="sng" dirty="0">
                <a:latin typeface="Sniglet" panose="020B0604020202020204" charset="0"/>
              </a:rPr>
              <a:t>route</a:t>
            </a:r>
            <a:r>
              <a:rPr lang="en-US" sz="2000" dirty="0">
                <a:latin typeface="Sniglet" panose="020B0604020202020204" charset="0"/>
              </a:rPr>
              <a:t> is simply a series of 3D points.  </a:t>
            </a:r>
          </a:p>
        </p:txBody>
      </p:sp>
      <p:sp>
        <p:nvSpPr>
          <p:cNvPr id="6" name="TextBox 5"/>
          <p:cNvSpPr txBox="1"/>
          <p:nvPr/>
        </p:nvSpPr>
        <p:spPr>
          <a:xfrm>
            <a:off x="452535" y="1661766"/>
            <a:ext cx="8310465" cy="1323439"/>
          </a:xfrm>
          <a:prstGeom prst="rect">
            <a:avLst/>
          </a:prstGeom>
          <a:noFill/>
        </p:spPr>
        <p:txBody>
          <a:bodyPr wrap="square" rtlCol="0">
            <a:spAutoFit/>
          </a:bodyPr>
          <a:lstStyle/>
          <a:p>
            <a:r>
              <a:rPr lang="en-US" sz="2000" b="1" dirty="0">
                <a:solidFill>
                  <a:srgbClr val="00B050"/>
                </a:solidFill>
                <a:latin typeface="Sniglet" panose="020B0604020202020204" charset="0"/>
              </a:rPr>
              <a:t>Expert</a:t>
            </a:r>
            <a:r>
              <a:rPr lang="en-US" sz="2000" dirty="0">
                <a:solidFill>
                  <a:srgbClr val="00B050"/>
                </a:solidFill>
                <a:latin typeface="Sniglet" panose="020B0604020202020204" charset="0"/>
              </a:rPr>
              <a:t>: </a:t>
            </a:r>
            <a:r>
              <a:rPr lang="en-US" sz="2000" dirty="0">
                <a:latin typeface="Sniglet" panose="020B0604020202020204" charset="0"/>
              </a:rPr>
              <a:t>I don’t think so. We don’t see </a:t>
            </a:r>
            <a:r>
              <a:rPr lang="en-US" sz="2000" u="sng" dirty="0">
                <a:latin typeface="Sniglet" panose="020B0604020202020204" charset="0"/>
              </a:rPr>
              <a:t>route</a:t>
            </a:r>
            <a:r>
              <a:rPr lang="en-US" sz="2000" dirty="0">
                <a:latin typeface="Sniglet" panose="020B0604020202020204" charset="0"/>
              </a:rPr>
              <a:t> that way. The route is actually the projection on the ground of the expected air path of the airplane. The </a:t>
            </a:r>
            <a:r>
              <a:rPr lang="en-US" sz="2000" u="sng" dirty="0">
                <a:latin typeface="Sniglet" panose="020B0604020202020204" charset="0"/>
              </a:rPr>
              <a:t>route</a:t>
            </a:r>
            <a:r>
              <a:rPr lang="en-US" sz="2000" dirty="0">
                <a:latin typeface="Sniglet" panose="020B0604020202020204" charset="0"/>
              </a:rPr>
              <a:t> goes through a series of points on the ground determined by their </a:t>
            </a:r>
            <a:r>
              <a:rPr lang="en-US" sz="2000" u="sng" dirty="0">
                <a:latin typeface="Sniglet" panose="020B0604020202020204" charset="0"/>
              </a:rPr>
              <a:t>latitude</a:t>
            </a:r>
            <a:r>
              <a:rPr lang="en-US" sz="2000" dirty="0">
                <a:latin typeface="Sniglet" panose="020B0604020202020204" charset="0"/>
              </a:rPr>
              <a:t> and </a:t>
            </a:r>
            <a:r>
              <a:rPr lang="en-US" sz="2000" u="sng" dirty="0">
                <a:latin typeface="Sniglet" panose="020B0604020202020204" charset="0"/>
              </a:rPr>
              <a:t>longitude</a:t>
            </a:r>
            <a:r>
              <a:rPr lang="en-US" sz="2000" dirty="0">
                <a:latin typeface="Sniglet" panose="020B0604020202020204" charset="0"/>
              </a:rPr>
              <a:t>. </a:t>
            </a:r>
          </a:p>
        </p:txBody>
      </p:sp>
      <p:sp>
        <p:nvSpPr>
          <p:cNvPr id="11" name="TextBox 10"/>
          <p:cNvSpPr txBox="1"/>
          <p:nvPr/>
        </p:nvSpPr>
        <p:spPr>
          <a:xfrm>
            <a:off x="452535" y="3116958"/>
            <a:ext cx="8382041" cy="1631216"/>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OK, then let’s call each of those points a </a:t>
            </a:r>
            <a:r>
              <a:rPr lang="en-US" sz="2000" u="sng" dirty="0">
                <a:latin typeface="Sniglet" panose="020B0604020202020204" charset="0"/>
              </a:rPr>
              <a:t>fix</a:t>
            </a:r>
            <a:r>
              <a:rPr lang="en-US" sz="2000" dirty="0">
                <a:latin typeface="Sniglet" panose="020B0604020202020204" charset="0"/>
              </a:rPr>
              <a:t>, because it’s a fixed point of Earth’s surface. And we’ll use then a series of 2D points to describe the path. And, by the way, the </a:t>
            </a:r>
            <a:r>
              <a:rPr lang="en-US" sz="2000" u="sng" dirty="0">
                <a:latin typeface="Sniglet" panose="020B0604020202020204" charset="0"/>
              </a:rPr>
              <a:t>departure</a:t>
            </a:r>
            <a:r>
              <a:rPr lang="en-US" sz="2000" b="1" dirty="0">
                <a:latin typeface="Sniglet" panose="020B0604020202020204" charset="0"/>
              </a:rPr>
              <a:t> </a:t>
            </a:r>
            <a:r>
              <a:rPr lang="en-US" sz="2000" dirty="0">
                <a:latin typeface="Sniglet" panose="020B0604020202020204" charset="0"/>
              </a:rPr>
              <a:t>and </a:t>
            </a:r>
            <a:r>
              <a:rPr lang="en-US" sz="2000" u="sng" dirty="0">
                <a:latin typeface="Sniglet" panose="020B0604020202020204" charset="0"/>
              </a:rPr>
              <a:t>destination</a:t>
            </a:r>
            <a:r>
              <a:rPr lang="en-US" sz="2000" b="1" dirty="0">
                <a:latin typeface="Sniglet" panose="020B0604020202020204" charset="0"/>
              </a:rPr>
              <a:t> </a:t>
            </a:r>
            <a:r>
              <a:rPr lang="en-US" sz="2000" dirty="0">
                <a:latin typeface="Sniglet" panose="020B0604020202020204" charset="0"/>
              </a:rPr>
              <a:t>are just </a:t>
            </a:r>
            <a:r>
              <a:rPr lang="en-US" sz="2000" u="sng" dirty="0">
                <a:latin typeface="Sniglet" panose="020B0604020202020204" charset="0"/>
              </a:rPr>
              <a:t>fixes</a:t>
            </a:r>
            <a:r>
              <a:rPr lang="en-US" sz="2000" dirty="0">
                <a:latin typeface="Sniglet" panose="020B0604020202020204" charset="0"/>
              </a:rPr>
              <a:t>. We should not consider them as separate concepts. The route reaches destination as it reaches any other </a:t>
            </a:r>
            <a:r>
              <a:rPr lang="en-US" sz="2000" u="sng" dirty="0">
                <a:latin typeface="Sniglet" panose="020B0604020202020204" charset="0"/>
              </a:rPr>
              <a:t>fix</a:t>
            </a:r>
            <a:r>
              <a:rPr lang="en-US" sz="2000" dirty="0">
                <a:latin typeface="Sniglet" panose="020B0604020202020204" charset="0"/>
              </a:rPr>
              <a:t>.  </a:t>
            </a:r>
          </a:p>
        </p:txBody>
      </p:sp>
    </p:spTree>
    <p:extLst>
      <p:ext uri="{BB962C8B-B14F-4D97-AF65-F5344CB8AC3E}">
        <p14:creationId xmlns:p14="http://schemas.microsoft.com/office/powerpoint/2010/main" val="13989214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2" name="Rectangle 31"/>
          <p:cNvSpPr/>
          <p:nvPr/>
        </p:nvSpPr>
        <p:spPr>
          <a:xfrm>
            <a:off x="4785133" y="36483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2D Point</a:t>
            </a:r>
          </a:p>
        </p:txBody>
      </p:sp>
      <p:sp>
        <p:nvSpPr>
          <p:cNvPr id="33" name="Rectangle 32"/>
          <p:cNvSpPr/>
          <p:nvPr/>
        </p:nvSpPr>
        <p:spPr>
          <a:xfrm>
            <a:off x="2057400" y="8953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sp>
        <p:nvSpPr>
          <p:cNvPr id="34" name="Rectangle 33"/>
          <p:cNvSpPr/>
          <p:nvPr/>
        </p:nvSpPr>
        <p:spPr>
          <a:xfrm>
            <a:off x="4785133" y="22809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Fix</a:t>
            </a:r>
          </a:p>
        </p:txBody>
      </p:sp>
      <p:cxnSp>
        <p:nvCxnSpPr>
          <p:cNvPr id="35" name="Straight Connector 34"/>
          <p:cNvCxnSpPr>
            <a:stCxn id="33" idx="3"/>
            <a:endCxn id="37" idx="1"/>
          </p:cNvCxnSpPr>
          <p:nvPr/>
        </p:nvCxnSpPr>
        <p:spPr>
          <a:xfrm>
            <a:off x="3816290" y="12498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37" idx="2"/>
            <a:endCxn id="34" idx="0"/>
          </p:cNvCxnSpPr>
          <p:nvPr/>
        </p:nvCxnSpPr>
        <p:spPr>
          <a:xfrm flipH="1">
            <a:off x="5665713" y="16043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37" name="Rectangle 36"/>
          <p:cNvSpPr/>
          <p:nvPr/>
        </p:nvSpPr>
        <p:spPr>
          <a:xfrm>
            <a:off x="4787403" y="8953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38" name="Straight Connector 37"/>
          <p:cNvCxnSpPr>
            <a:stCxn id="34" idx="2"/>
            <a:endCxn id="32" idx="0"/>
          </p:cNvCxnSpPr>
          <p:nvPr/>
        </p:nvCxnSpPr>
        <p:spPr>
          <a:xfrm>
            <a:off x="5665713" y="2985665"/>
            <a:ext cx="0" cy="66264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46722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No. The 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flight plan. </a:t>
            </a:r>
          </a:p>
        </p:txBody>
      </p:sp>
    </p:spTree>
    <p:extLst>
      <p:ext uri="{BB962C8B-B14F-4D97-AF65-F5344CB8AC3E}">
        <p14:creationId xmlns:p14="http://schemas.microsoft.com/office/powerpoint/2010/main" val="233134402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No. The </a:t>
            </a:r>
            <a:r>
              <a:rPr lang="en-US" sz="2400" u="sng" dirty="0">
                <a:latin typeface="Sniglet" panose="020B0604020202020204" charset="0"/>
              </a:rPr>
              <a:t>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a:t>
            </a:r>
            <a:r>
              <a:rPr lang="en-US" sz="2400" u="sng" dirty="0">
                <a:latin typeface="Sniglet" panose="020B0604020202020204" charset="0"/>
              </a:rPr>
              <a:t>flight plan</a:t>
            </a:r>
            <a:r>
              <a:rPr lang="en-US" sz="2400" dirty="0">
                <a:latin typeface="Sniglet" panose="020B0604020202020204" charset="0"/>
              </a:rPr>
              <a:t>. </a:t>
            </a:r>
          </a:p>
        </p:txBody>
      </p:sp>
    </p:spTree>
    <p:extLst>
      <p:ext uri="{BB962C8B-B14F-4D97-AF65-F5344CB8AC3E}">
        <p14:creationId xmlns:p14="http://schemas.microsoft.com/office/powerpoint/2010/main" val="186282745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61865" y="757714"/>
            <a:ext cx="8382041" cy="461665"/>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u="sng" dirty="0">
                <a:latin typeface="Sniglet" panose="020B0604020202020204" charset="0"/>
              </a:rPr>
              <a:t>Flight plan</a:t>
            </a:r>
            <a:r>
              <a:rPr lang="en-US" sz="2400" dirty="0">
                <a:latin typeface="Sniglet" panose="020B0604020202020204" charset="0"/>
              </a:rPr>
              <a:t>? What is that?  </a:t>
            </a:r>
          </a:p>
        </p:txBody>
      </p:sp>
      <p:sp>
        <p:nvSpPr>
          <p:cNvPr id="6" name="TextBox 5"/>
          <p:cNvSpPr txBox="1"/>
          <p:nvPr/>
        </p:nvSpPr>
        <p:spPr>
          <a:xfrm>
            <a:off x="457200" y="1352550"/>
            <a:ext cx="8310465" cy="1938992"/>
          </a:xfrm>
          <a:prstGeom prst="rect">
            <a:avLst/>
          </a:prstGeom>
          <a:noFill/>
        </p:spPr>
        <p:txBody>
          <a:bodyPr wrap="squar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Before leaving the airport, the pilots receive a detailed </a:t>
            </a:r>
            <a:r>
              <a:rPr lang="en-US" sz="2400" u="sng" dirty="0">
                <a:latin typeface="Sniglet" panose="020B0604020202020204" charset="0"/>
              </a:rPr>
              <a:t>flight plan</a:t>
            </a:r>
            <a:r>
              <a:rPr lang="en-US" sz="2400" b="1" dirty="0">
                <a:latin typeface="Sniglet" panose="020B0604020202020204" charset="0"/>
              </a:rPr>
              <a:t> </a:t>
            </a:r>
            <a:r>
              <a:rPr lang="en-US" sz="2400" dirty="0">
                <a:latin typeface="Sniglet" panose="020B0604020202020204" charset="0"/>
              </a:rPr>
              <a:t>which includes all sorts of information about the </a:t>
            </a:r>
            <a:r>
              <a:rPr lang="en-US" sz="2400" u="sng" dirty="0">
                <a:latin typeface="Sniglet" panose="020B0604020202020204" charset="0"/>
              </a:rPr>
              <a:t>flight</a:t>
            </a:r>
            <a:r>
              <a:rPr lang="en-US" sz="2400" dirty="0">
                <a:latin typeface="Sniglet" panose="020B0604020202020204" charset="0"/>
              </a:rPr>
              <a:t>: the </a:t>
            </a:r>
            <a:r>
              <a:rPr lang="en-US" sz="2400" u="sng" dirty="0">
                <a:latin typeface="Sniglet" panose="020B0604020202020204" charset="0"/>
              </a:rPr>
              <a:t>route</a:t>
            </a:r>
            <a:r>
              <a:rPr lang="en-US" sz="2400" dirty="0">
                <a:latin typeface="Sniglet" panose="020B0604020202020204" charset="0"/>
              </a:rPr>
              <a:t>, cruise </a:t>
            </a:r>
            <a:r>
              <a:rPr lang="en-US" sz="2400" u="sng" dirty="0">
                <a:latin typeface="Sniglet" panose="020B0604020202020204" charset="0"/>
              </a:rPr>
              <a:t>altitude</a:t>
            </a:r>
            <a:r>
              <a:rPr lang="en-US" sz="2400" dirty="0">
                <a:latin typeface="Sniglet" panose="020B0604020202020204" charset="0"/>
              </a:rPr>
              <a:t>, the cruise </a:t>
            </a:r>
            <a:r>
              <a:rPr lang="en-US" sz="2400" u="sng" dirty="0">
                <a:latin typeface="Sniglet" panose="020B0604020202020204" charset="0"/>
              </a:rPr>
              <a:t>speed</a:t>
            </a:r>
            <a:r>
              <a:rPr lang="en-US" sz="2400" dirty="0">
                <a:latin typeface="Sniglet" panose="020B0604020202020204" charset="0"/>
              </a:rPr>
              <a:t>, the type of airplane, even information about the crew members. </a:t>
            </a:r>
          </a:p>
        </p:txBody>
      </p:sp>
      <p:sp>
        <p:nvSpPr>
          <p:cNvPr id="11" name="TextBox 10"/>
          <p:cNvSpPr txBox="1"/>
          <p:nvPr/>
        </p:nvSpPr>
        <p:spPr>
          <a:xfrm>
            <a:off x="457200" y="3424714"/>
            <a:ext cx="8382041"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Hmm, the </a:t>
            </a:r>
            <a:r>
              <a:rPr lang="en-US" sz="2400" u="sng" dirty="0">
                <a:latin typeface="Sniglet" panose="020B0604020202020204" charset="0"/>
              </a:rPr>
              <a:t>flight plan</a:t>
            </a:r>
            <a:r>
              <a:rPr lang="en-US" sz="2400" dirty="0">
                <a:latin typeface="Sniglet" panose="020B0604020202020204" charset="0"/>
              </a:rPr>
              <a:t> seems pretty important to me. Let’s include it into the model.  </a:t>
            </a:r>
          </a:p>
        </p:txBody>
      </p:sp>
    </p:spTree>
    <p:extLst>
      <p:ext uri="{BB962C8B-B14F-4D97-AF65-F5344CB8AC3E}">
        <p14:creationId xmlns:p14="http://schemas.microsoft.com/office/powerpoint/2010/main" val="1776093798"/>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2D Point</a:t>
            </a: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Flight Plan</a:t>
            </a: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Fix</a:t>
            </a: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23839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a:solidFill>
                  <a:schemeClr val="tx1"/>
                </a:solidFill>
              </a:rPr>
              <a:t>Domain</a:t>
            </a:r>
            <a:br>
              <a:rPr lang="en" sz="5400" b="1" dirty="0">
                <a:solidFill>
                  <a:schemeClr val="tx1"/>
                </a:solidFill>
              </a:rPr>
            </a:br>
            <a:r>
              <a:rPr lang="en" sz="5400" b="1" dirty="0">
                <a:solidFill>
                  <a:schemeClr val="tx1"/>
                </a:solidFill>
              </a:rPr>
              <a:t>Driven </a:t>
            </a:r>
            <a:br>
              <a:rPr lang="en" sz="5400" b="1" dirty="0">
                <a:solidFill>
                  <a:schemeClr val="tx1"/>
                </a:solidFill>
              </a:rPr>
            </a:br>
            <a:r>
              <a:rPr lang="en" sz="5400" b="1" dirty="0">
                <a:solidFill>
                  <a:schemeClr val="tx1"/>
                </a:solidFill>
              </a:rPr>
              <a:t>Design</a:t>
            </a:r>
            <a:br>
              <a:rPr lang="en" sz="5400" b="1" dirty="0">
                <a:solidFill>
                  <a:schemeClr val="tx1"/>
                </a:solidFill>
              </a:rPr>
            </a:br>
            <a:br>
              <a:rPr lang="en" sz="4400" dirty="0">
                <a:solidFill>
                  <a:schemeClr val="tx1"/>
                </a:solidFill>
              </a:rPr>
            </a:br>
            <a:r>
              <a:rPr lang="en" sz="3600" i="1" dirty="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91799">
            <a:off x="5767292" y="1203210"/>
            <a:ext cx="2106044" cy="2919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4348">
            <a:off x="3792394" y="744738"/>
            <a:ext cx="2272333" cy="2912325"/>
          </a:xfrm>
          <a:prstGeom prst="rect">
            <a:avLst/>
          </a:prstGeom>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1" y="971550"/>
            <a:ext cx="7696200" cy="2677656"/>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better. Now that I’m looking at it, I realize something. When we are monitoring air traffic, we are not actually interested in the planes themselves, if they are white or blue, or if they are Boeing or Airbus. We are interested in their </a:t>
            </a:r>
            <a:r>
              <a:rPr lang="en-US" sz="2400" u="sng" dirty="0">
                <a:latin typeface="Sniglet" panose="020B0604020202020204" charset="0"/>
              </a:rPr>
              <a:t>flight</a:t>
            </a:r>
            <a:r>
              <a:rPr lang="en-US" sz="2400" dirty="0">
                <a:latin typeface="Sniglet" panose="020B0604020202020204" charset="0"/>
              </a:rPr>
              <a:t>. That’s what we are actually tracking and measuring. I think we should change the model a bit in order to be more accurate. </a:t>
            </a:r>
          </a:p>
        </p:txBody>
      </p:sp>
    </p:spTree>
    <p:extLst>
      <p:ext uri="{BB962C8B-B14F-4D97-AF65-F5344CB8AC3E}">
        <p14:creationId xmlns:p14="http://schemas.microsoft.com/office/powerpoint/2010/main" val="241813814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2D Point</a:t>
            </a: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Flight Plan</a:t>
            </a: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Fix</a:t>
            </a: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Flight</a:t>
            </a: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514147"/>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6" name="Shape 11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2" name="Shape 386"/>
          <p:cNvSpPr/>
          <p:nvPr/>
        </p:nvSpPr>
        <p:spPr>
          <a:xfrm>
            <a:off x="914400" y="1581150"/>
            <a:ext cx="4572000" cy="287837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6" name="TextBox 5"/>
          <p:cNvSpPr txBox="1"/>
          <p:nvPr/>
        </p:nvSpPr>
        <p:spPr>
          <a:xfrm>
            <a:off x="1676400" y="2264177"/>
            <a:ext cx="3506088"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Flight Control System</a:t>
            </a:r>
          </a:p>
        </p:txBody>
      </p:sp>
      <p:sp>
        <p:nvSpPr>
          <p:cNvPr id="7" name="TextBox 6"/>
          <p:cNvSpPr txBox="1"/>
          <p:nvPr/>
        </p:nvSpPr>
        <p:spPr>
          <a:xfrm>
            <a:off x="2514600" y="2952750"/>
            <a:ext cx="1271502" cy="1200329"/>
          </a:xfrm>
          <a:prstGeom prst="rect">
            <a:avLst/>
          </a:prstGeom>
          <a:noFill/>
        </p:spPr>
        <p:txBody>
          <a:bodyPr wrap="none" rtlCol="0">
            <a:spAutoFit/>
          </a:bodyPr>
          <a:lstStyle/>
          <a:p>
            <a:r>
              <a:rPr lang="en-US" sz="1800" dirty="0">
                <a:latin typeface="Sniglet" panose="020B0604020202020204" charset="0"/>
              </a:rPr>
              <a:t>Flight Plan</a:t>
            </a:r>
          </a:p>
          <a:p>
            <a:pPr marL="285750" indent="-285750">
              <a:buFontTx/>
              <a:buChar char="-"/>
            </a:pPr>
            <a:r>
              <a:rPr lang="en-US" sz="1800" dirty="0">
                <a:latin typeface="Sniglet" panose="020B0604020202020204" charset="0"/>
              </a:rPr>
              <a:t>Route</a:t>
            </a:r>
          </a:p>
          <a:p>
            <a:pPr marL="285750" indent="-285750">
              <a:buFontTx/>
              <a:buChar char="-"/>
            </a:pPr>
            <a:r>
              <a:rPr lang="en-US" sz="1800" dirty="0">
                <a:latin typeface="Sniglet" panose="020B0604020202020204" charset="0"/>
              </a:rPr>
              <a:t>Altitude</a:t>
            </a:r>
          </a:p>
          <a:p>
            <a:pPr marL="285750" indent="-285750">
              <a:buFontTx/>
              <a:buChar char="-"/>
            </a:pPr>
            <a:r>
              <a:rPr lang="en-US" sz="1800" dirty="0">
                <a:latin typeface="Sniglet" panose="020B0604020202020204" charset="0"/>
              </a:rPr>
              <a:t>Speed</a:t>
            </a:r>
          </a:p>
        </p:txBody>
      </p:sp>
      <p:sp>
        <p:nvSpPr>
          <p:cNvPr id="15" name="Shape 388"/>
          <p:cNvSpPr/>
          <p:nvPr/>
        </p:nvSpPr>
        <p:spPr>
          <a:xfrm>
            <a:off x="6096000" y="874400"/>
            <a:ext cx="2438400" cy="314515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6" name="TextBox 15"/>
          <p:cNvSpPr txBox="1"/>
          <p:nvPr/>
        </p:nvSpPr>
        <p:spPr>
          <a:xfrm>
            <a:off x="6688265" y="2097009"/>
            <a:ext cx="1253869" cy="1200329"/>
          </a:xfrm>
          <a:prstGeom prst="rect">
            <a:avLst/>
          </a:prstGeom>
          <a:noFill/>
        </p:spPr>
        <p:txBody>
          <a:bodyPr wrap="none" rtlCol="0">
            <a:spAutoFit/>
          </a:bodyPr>
          <a:lstStyle/>
          <a:p>
            <a:r>
              <a:rPr lang="en-US" sz="1800" dirty="0">
                <a:latin typeface="Sniglet" panose="020B0604020202020204" charset="0"/>
              </a:rPr>
              <a:t>Flight Plan</a:t>
            </a:r>
          </a:p>
          <a:p>
            <a:pPr marL="285750" indent="-285750">
              <a:buFontTx/>
              <a:buChar char="-"/>
            </a:pPr>
            <a:r>
              <a:rPr lang="en-US" sz="1800" dirty="0">
                <a:latin typeface="Sniglet" panose="020B0604020202020204" charset="0"/>
              </a:rPr>
              <a:t>Type</a:t>
            </a:r>
          </a:p>
          <a:p>
            <a:pPr marL="285750" indent="-285750">
              <a:buFontTx/>
              <a:buChar char="-"/>
            </a:pPr>
            <a:r>
              <a:rPr lang="en-US" sz="1800" dirty="0">
                <a:latin typeface="Sniglet" panose="020B0604020202020204" charset="0"/>
              </a:rPr>
              <a:t>Crew</a:t>
            </a:r>
          </a:p>
          <a:p>
            <a:pPr marL="285750" indent="-285750">
              <a:buFontTx/>
              <a:buChar char="-"/>
            </a:pPr>
            <a:r>
              <a:rPr lang="en-US" sz="1800" dirty="0">
                <a:latin typeface="Sniglet" panose="020B0604020202020204" charset="0"/>
              </a:rPr>
              <a:t>Route</a:t>
            </a:r>
          </a:p>
        </p:txBody>
      </p:sp>
      <p:sp>
        <p:nvSpPr>
          <p:cNvPr id="17" name="Shape 354"/>
          <p:cNvSpPr/>
          <p:nvPr/>
        </p:nvSpPr>
        <p:spPr>
          <a:xfrm>
            <a:off x="4343849" y="493991"/>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6199348" y="1350317"/>
            <a:ext cx="2231701"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Other System</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Credits</a:t>
            </a:r>
          </a:p>
        </p:txBody>
      </p:sp>
      <p:sp>
        <p:nvSpPr>
          <p:cNvPr id="272" name="Shape 272"/>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228600">
              <a:lnSpc>
                <a:spcPct val="115000"/>
              </a:lnSpc>
              <a:buClr>
                <a:schemeClr val="tx1"/>
              </a:buClr>
              <a:buNone/>
            </a:pPr>
            <a:endParaRPr lang="en-US" sz="1600" b="1" dirty="0">
              <a:solidFill>
                <a:schemeClr val="tx1"/>
              </a:solidFill>
            </a:endParaRPr>
          </a:p>
          <a:p>
            <a:pPr marL="571500" indent="-342900">
              <a:lnSpc>
                <a:spcPct val="115000"/>
              </a:lnSpc>
              <a:buClr>
                <a:schemeClr val="tx1"/>
              </a:buClr>
              <a:buFontTx/>
              <a:buChar char="-"/>
            </a:pPr>
            <a:r>
              <a:rPr lang="en-US" sz="1600" b="1" dirty="0">
                <a:solidFill>
                  <a:schemeClr val="tx1"/>
                </a:solidFill>
              </a:rPr>
              <a:t>Domain-Driven Design: Tackling Complexity in the Heart of Software</a:t>
            </a:r>
          </a:p>
          <a:p>
            <a:pPr marL="571500" indent="-342900">
              <a:lnSpc>
                <a:spcPct val="115000"/>
              </a:lnSpc>
              <a:buClr>
                <a:schemeClr val="tx1"/>
              </a:buClr>
              <a:buFontTx/>
              <a:buChar char="-"/>
            </a:pPr>
            <a:r>
              <a:rPr lang="en-US" sz="1600" b="1" dirty="0">
                <a:solidFill>
                  <a:schemeClr val="tx1"/>
                </a:solidFill>
              </a:rPr>
              <a:t>Domain-Driven Design Quickly</a:t>
            </a:r>
          </a:p>
          <a:p>
            <a:pPr marL="571500" indent="-342900">
              <a:lnSpc>
                <a:spcPct val="115000"/>
              </a:lnSpc>
              <a:buClr>
                <a:schemeClr val="tx1"/>
              </a:buClr>
              <a:buFontTx/>
              <a:buChar char="-"/>
            </a:pPr>
            <a:r>
              <a:rPr lang="en-US" sz="1600" b="1" dirty="0">
                <a:solidFill>
                  <a:schemeClr val="tx1"/>
                </a:solidFill>
              </a:rPr>
              <a:t>Implementing Domain-Driven Design </a:t>
            </a:r>
          </a:p>
          <a:p>
            <a:pPr marL="571500" indent="-342900">
              <a:lnSpc>
                <a:spcPct val="115000"/>
              </a:lnSpc>
              <a:buClr>
                <a:schemeClr val="tx1"/>
              </a:buClr>
              <a:buFontTx/>
              <a:buChar char="-"/>
            </a:pPr>
            <a:r>
              <a:rPr lang="en-US" sz="1600" b="1" dirty="0">
                <a:solidFill>
                  <a:schemeClr val="tx1"/>
                </a:solidFill>
              </a:rPr>
              <a:t>https://domainlanguage.com/ddd/howtoreadthebook/ReadingDDDForManagers.pdf</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br>
              <a:rPr lang="en-US" sz="1400" dirty="0">
                <a:solidFill>
                  <a:schemeClr val="tx1"/>
                </a:solidFill>
              </a:rPr>
            </a:br>
            <a:br>
              <a:rPr lang="en-US" sz="1400" dirty="0">
                <a:solidFill>
                  <a:schemeClr val="tx1"/>
                </a:solidFill>
              </a:rPr>
            </a:br>
            <a:r>
              <a:rPr lang="en-US" sz="1400" dirty="0">
                <a:solidFill>
                  <a:schemeClr val="tx1"/>
                </a:solidFill>
              </a:rPr>
              <a:t>	- S.O.L.I.D</a:t>
            </a:r>
            <a:br>
              <a:rPr lang="en-US" sz="1400" dirty="0">
                <a:solidFill>
                  <a:schemeClr val="tx1"/>
                </a:solidFill>
              </a:rPr>
            </a:br>
            <a:r>
              <a:rPr lang="en-US" sz="1400" dirty="0">
                <a:solidFill>
                  <a:schemeClr val="tx1"/>
                </a:solidFill>
              </a:rPr>
              <a:t>	- Models for the Rescue</a:t>
            </a:r>
            <a:br>
              <a:rPr lang="en-US" sz="1400" dirty="0">
                <a:solidFill>
                  <a:schemeClr val="tx1"/>
                </a:solidFill>
              </a:rPr>
            </a:br>
            <a:r>
              <a:rPr lang="en-US" sz="1400" dirty="0">
                <a:solidFill>
                  <a:schemeClr val="tx1"/>
                </a:solidFill>
              </a:rPr>
              <a:t>	- </a:t>
            </a:r>
            <a:r>
              <a:rPr lang="en-US" sz="1400" b="1" u="sng" dirty="0">
                <a:solidFill>
                  <a:schemeClr val="tx1"/>
                </a:solidFill>
              </a:rPr>
              <a:t>Domain Driven Design</a:t>
            </a:r>
            <a:br>
              <a:rPr lang="en-US" sz="1400" b="1" u="sng" dirty="0">
                <a:solidFill>
                  <a:schemeClr val="tx1"/>
                </a:solidFill>
              </a:rPr>
            </a:br>
            <a:r>
              <a:rPr lang="en-US" sz="1400" dirty="0">
                <a:solidFill>
                  <a:schemeClr val="tx1"/>
                </a:solidFill>
              </a:rPr>
              <a:t>		- DDD Introduction</a:t>
            </a:r>
            <a:br>
              <a:rPr lang="en-US" sz="1400" b="1" i="1" dirty="0">
                <a:solidFill>
                  <a:schemeClr val="tx1"/>
                </a:solidFill>
              </a:rPr>
            </a:br>
            <a:r>
              <a:rPr lang="en-US" sz="1400" dirty="0">
                <a:solidFill>
                  <a:schemeClr val="tx1"/>
                </a:solidFill>
              </a:rPr>
              <a:t>		- </a:t>
            </a:r>
            <a:r>
              <a:rPr lang="en-US" sz="1400" b="1" dirty="0">
                <a:solidFill>
                  <a:schemeClr val="tx1"/>
                </a:solidFill>
              </a:rPr>
              <a:t>DDD Strategic Design</a:t>
            </a:r>
            <a:br>
              <a:rPr lang="en-US" sz="1400" dirty="0">
                <a:solidFill>
                  <a:schemeClr val="tx1"/>
                </a:solidFill>
              </a:rPr>
            </a:br>
            <a:r>
              <a:rPr lang="en-US" sz="1400" dirty="0">
                <a:solidFill>
                  <a:schemeClr val="tx1"/>
                </a:solidFill>
              </a:rPr>
              <a:t>		- DDD Tactical Design</a:t>
            </a:r>
            <a:br>
              <a:rPr lang="en-US" sz="1400" dirty="0">
                <a:solidFill>
                  <a:schemeClr val="tx1"/>
                </a:solidFill>
              </a:rPr>
            </a:br>
            <a:r>
              <a:rPr lang="en-US" sz="1400" dirty="0">
                <a:solidFill>
                  <a:schemeClr val="tx1"/>
                </a:solidFill>
              </a:rPr>
              <a:t>	- Software Architecture (Parts I, II &amp; III)</a:t>
            </a:r>
            <a:br>
              <a:rPr lang="en-US" sz="1400" dirty="0">
                <a:solidFill>
                  <a:schemeClr val="tx1"/>
                </a:solidFill>
              </a:rPr>
            </a:br>
            <a:r>
              <a:rPr lang="en-US" sz="1400" dirty="0">
                <a:solidFill>
                  <a:schemeClr val="tx1"/>
                </a:solidFill>
              </a:rPr>
              <a:t>	- Application Lifecycle Management</a:t>
            </a:r>
            <a:br>
              <a:rPr lang="en-US" sz="1400" dirty="0">
                <a:solidFill>
                  <a:schemeClr val="tx1"/>
                </a:solidFill>
              </a:rPr>
            </a:br>
            <a:r>
              <a:rPr lang="en-US" sz="1400" dirty="0">
                <a:solidFill>
                  <a:schemeClr val="tx1"/>
                </a:solidFill>
              </a:rPr>
              <a:t>	- Continuous Integration, Deployment, Delivery</a:t>
            </a:r>
            <a:br>
              <a:rPr lang="en-US" sz="1400" dirty="0">
                <a:solidFill>
                  <a:schemeClr val="tx1"/>
                </a:solidFill>
              </a:rPr>
            </a:br>
            <a:r>
              <a:rPr lang="en-US" sz="1400" dirty="0">
                <a:solidFill>
                  <a:schemeClr val="tx1"/>
                </a:solidFill>
              </a:rPr>
              <a:t>	- Generic Domain as a Service</a:t>
            </a:r>
            <a:br>
              <a:rPr lang="en-US" sz="1400" dirty="0">
                <a:solidFill>
                  <a:schemeClr val="tx1"/>
                </a:solidFill>
              </a:rPr>
            </a:br>
            <a:r>
              <a:rPr lang="en-US" sz="1400" dirty="0">
                <a:solidFill>
                  <a:schemeClr val="tx1"/>
                </a:solidFill>
              </a:rPr>
              <a:t>	- CQRS</a:t>
            </a:r>
            <a:br>
              <a:rPr lang="en-US" sz="1400" dirty="0">
                <a:solidFill>
                  <a:schemeClr val="tx1"/>
                </a:solidFill>
              </a:rPr>
            </a:br>
            <a:r>
              <a:rPr lang="en-US" sz="1400" dirty="0">
                <a:solidFill>
                  <a:schemeClr val="tx1"/>
                </a:solidFill>
              </a:rPr>
              <a:t>	- Event Sourcing</a:t>
            </a:r>
            <a:br>
              <a:rPr lang="en-US" sz="1400" dirty="0">
                <a:solidFill>
                  <a:schemeClr val="tx1"/>
                </a:solidFill>
              </a:rPr>
            </a:br>
            <a:r>
              <a:rPr lang="en-US" sz="1400" dirty="0">
                <a:solidFill>
                  <a:schemeClr val="tx1"/>
                </a:solidFill>
              </a:rPr>
              <a:t>	- </a:t>
            </a:r>
            <a:r>
              <a:rPr lang="en-US" sz="1400" dirty="0" err="1">
                <a:solidFill>
                  <a:schemeClr val="tx1"/>
                </a:solidFill>
              </a:rPr>
              <a:t>oAuth</a:t>
            </a:r>
            <a:r>
              <a:rPr lang="en-US" sz="1400" dirty="0">
                <a:solidFill>
                  <a:schemeClr val="tx1"/>
                </a:solidFill>
              </a:rPr>
              <a:t> 2.0 &amp; OIDC</a:t>
            </a:r>
            <a:br>
              <a:rPr lang="en-US" sz="1400" dirty="0">
                <a:solidFill>
                  <a:schemeClr val="tx1"/>
                </a:solidFill>
              </a:rPr>
            </a:br>
            <a:r>
              <a:rPr lang="en-US" sz="1400" dirty="0">
                <a:solidFill>
                  <a:schemeClr val="tx1"/>
                </a:solidFill>
              </a:rPr>
              <a:t>	- Lucene</a:t>
            </a:r>
            <a:br>
              <a:rPr lang="en-US" sz="1400" dirty="0">
                <a:solidFill>
                  <a:schemeClr val="tx1"/>
                </a:solidFill>
              </a:rPr>
            </a:br>
            <a:r>
              <a:rPr lang="en-US" sz="1400" dirty="0">
                <a:solidFill>
                  <a:schemeClr val="tx1"/>
                </a:solidFill>
              </a:rPr>
              <a:t>	- </a:t>
            </a:r>
            <a:r>
              <a:rPr lang="en-US" sz="1400" dirty="0" err="1">
                <a:solidFill>
                  <a:schemeClr val="tx1"/>
                </a:solidFill>
              </a:rPr>
              <a:t>Hystrix</a:t>
            </a:r>
            <a:br>
              <a:rPr lang="en-US" sz="1400" dirty="0">
                <a:solidFill>
                  <a:schemeClr val="tx1"/>
                </a:solidFill>
              </a:rPr>
            </a:br>
            <a:r>
              <a:rPr lang="en-US" sz="1400" dirty="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a:solidFill>
                  <a:schemeClr val="tx1"/>
                </a:solidFill>
              </a:rPr>
              <a:t>Coming up</a:t>
            </a:r>
            <a:r>
              <a:rPr lang="en" dirty="0">
                <a:solidFill>
                  <a:schemeClr val="tx1"/>
                </a:solidFill>
              </a:rPr>
              <a:t>!</a:t>
            </a: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41157037"/>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822500" y="1202350"/>
            <a:ext cx="5457000" cy="1159799"/>
          </a:xfrm>
          <a:prstGeom prst="rect">
            <a:avLst/>
          </a:prstGeom>
          <a:noFill/>
          <a:ln>
            <a:noFill/>
          </a:ln>
        </p:spPr>
        <p:txBody>
          <a:bodyPr lIns="91425" tIns="91425" rIns="91425" bIns="91425" anchor="t" anchorCtr="0">
            <a:noAutofit/>
          </a:bodyPr>
          <a:lstStyle/>
          <a:p>
            <a:pPr lvl="0" algn="ctr" rtl="0">
              <a:spcBef>
                <a:spcPts val="0"/>
              </a:spcBef>
              <a:buNone/>
            </a:pPr>
            <a:r>
              <a:rPr lang="en" sz="4800" dirty="0">
                <a:solidFill>
                  <a:schemeClr val="tx1"/>
                </a:solidFill>
                <a:latin typeface="Walter Turncoat" panose="020B0604020202020204" charset="0"/>
                <a:ea typeface="Walter Turncoat" panose="020B0604020202020204" charset="0"/>
              </a:rPr>
              <a:t>THANKS!</a:t>
            </a:r>
          </a:p>
        </p:txBody>
      </p:sp>
      <p:sp>
        <p:nvSpPr>
          <p:cNvPr id="264" name="Shape 264"/>
          <p:cNvSpPr txBox="1">
            <a:spLocks noGrp="1"/>
          </p:cNvSpPr>
          <p:nvPr>
            <p:ph type="subTitle" idx="1"/>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solidFill>
                  <a:schemeClr val="tx1"/>
                </a:solidFill>
              </a:rPr>
              <a:t>Any questions?</a:t>
            </a:r>
          </a:p>
          <a:p>
            <a:pPr lvl="0" algn="ctr" rtl="0">
              <a:spcBef>
                <a:spcPts val="0"/>
              </a:spcBef>
              <a:buNone/>
            </a:pPr>
            <a:endParaRPr dirty="0">
              <a:solidFill>
                <a:schemeClr val="tx1"/>
              </a:solidFill>
            </a:endParaRPr>
          </a:p>
        </p:txBody>
      </p:sp>
      <p:sp>
        <p:nvSpPr>
          <p:cNvPr id="266" name="Shape 266"/>
          <p:cNvSpPr/>
          <p:nvPr/>
        </p:nvSpPr>
        <p:spPr>
          <a:xfrm>
            <a:off x="2819400" y="1962150"/>
            <a:ext cx="4069449" cy="11620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a:solidFill>
                  <a:schemeClr val="tx1"/>
                </a:solidFill>
              </a:rPr>
              <a:t>Domain</a:t>
            </a:r>
            <a:br>
              <a:rPr lang="en" sz="5400" b="1" dirty="0">
                <a:solidFill>
                  <a:schemeClr val="tx1"/>
                </a:solidFill>
              </a:rPr>
            </a:br>
            <a:r>
              <a:rPr lang="en" sz="5400" b="1" dirty="0">
                <a:solidFill>
                  <a:schemeClr val="tx1"/>
                </a:solidFill>
              </a:rPr>
              <a:t>Driven </a:t>
            </a:r>
            <a:br>
              <a:rPr lang="en" sz="5400" b="1" dirty="0">
                <a:solidFill>
                  <a:schemeClr val="tx1"/>
                </a:solidFill>
              </a:rPr>
            </a:br>
            <a:r>
              <a:rPr lang="en" sz="5400" b="1" dirty="0">
                <a:solidFill>
                  <a:schemeClr val="tx1"/>
                </a:solidFill>
              </a:rPr>
              <a:t>Design</a:t>
            </a:r>
            <a:br>
              <a:rPr lang="en" sz="5400" b="1" dirty="0">
                <a:solidFill>
                  <a:schemeClr val="tx1"/>
                </a:solidFill>
              </a:rPr>
            </a:br>
            <a:br>
              <a:rPr lang="en" sz="4400" dirty="0">
                <a:solidFill>
                  <a:schemeClr val="tx1"/>
                </a:solidFill>
              </a:rPr>
            </a:br>
            <a:r>
              <a:rPr lang="en" sz="3600" i="1" dirty="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2" name="TextBox 1"/>
          <p:cNvSpPr txBox="1"/>
          <p:nvPr/>
        </p:nvSpPr>
        <p:spPr>
          <a:xfrm>
            <a:off x="4419600" y="1342907"/>
            <a:ext cx="4652236" cy="1754326"/>
          </a:xfrm>
          <a:prstGeom prst="rect">
            <a:avLst/>
          </a:prstGeom>
          <a:noFill/>
        </p:spPr>
        <p:txBody>
          <a:bodyPr wrap="none" rtlCol="0">
            <a:spAutoFit/>
          </a:bodyPr>
          <a:lstStyle/>
          <a:p>
            <a:r>
              <a:rPr lang="en-US" sz="3600" dirty="0">
                <a:latin typeface="Sniglet" panose="020B0604020202020204" charset="0"/>
              </a:rPr>
              <a:t>FOR MANAGERS</a:t>
            </a:r>
          </a:p>
          <a:p>
            <a:endParaRPr lang="en-US" sz="3600" dirty="0">
              <a:latin typeface="Sniglet" panose="020B0604020202020204" charset="0"/>
            </a:endParaRPr>
          </a:p>
          <a:p>
            <a:r>
              <a:rPr lang="en-US" sz="3600" dirty="0">
                <a:latin typeface="Sniglet" panose="020B0604020202020204" charset="0"/>
              </a:rPr>
              <a:t>https://goo.gl/s5nd4C</a:t>
            </a:r>
          </a:p>
        </p:txBody>
      </p:sp>
    </p:spTree>
    <p:extLst>
      <p:ext uri="{BB962C8B-B14F-4D97-AF65-F5344CB8AC3E}">
        <p14:creationId xmlns:p14="http://schemas.microsoft.com/office/powerpoint/2010/main" val="419271207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a:latin typeface="Sniglet" panose="020B0604020202020204" charset="0"/>
              </a:rPr>
              <a:t>Domain Driven Development</a:t>
            </a:r>
          </a:p>
        </p:txBody>
      </p:sp>
    </p:spTree>
    <p:extLst>
      <p:ext uri="{BB962C8B-B14F-4D97-AF65-F5344CB8AC3E}">
        <p14:creationId xmlns:p14="http://schemas.microsoft.com/office/powerpoint/2010/main" val="146765505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a:latin typeface="Sniglet" panose="020B0604020202020204" charset="0"/>
              </a:rPr>
              <a:t>Domain Driven Development</a:t>
            </a:r>
          </a:p>
        </p:txBody>
      </p:sp>
      <p:sp>
        <p:nvSpPr>
          <p:cNvPr id="3" name="TextBox 2"/>
          <p:cNvSpPr txBox="1"/>
          <p:nvPr/>
        </p:nvSpPr>
        <p:spPr>
          <a:xfrm>
            <a:off x="1905000" y="2876550"/>
            <a:ext cx="4285147" cy="584775"/>
          </a:xfrm>
          <a:prstGeom prst="rect">
            <a:avLst/>
          </a:prstGeom>
          <a:noFill/>
        </p:spPr>
        <p:txBody>
          <a:bodyPr wrap="none" rtlCol="0">
            <a:spAutoFit/>
          </a:bodyPr>
          <a:lstStyle/>
          <a:p>
            <a:r>
              <a:rPr lang="en-US" sz="3200" dirty="0">
                <a:latin typeface="Sniglet" panose="020B0604020202020204" charset="0"/>
              </a:rPr>
              <a:t>Domain Driven Design</a:t>
            </a:r>
          </a:p>
        </p:txBody>
      </p:sp>
      <p:sp>
        <p:nvSpPr>
          <p:cNvPr id="4" name="Shape 61"/>
          <p:cNvSpPr/>
          <p:nvPr/>
        </p:nvSpPr>
        <p:spPr>
          <a:xfrm>
            <a:off x="4675696" y="2102137"/>
            <a:ext cx="2667000" cy="8861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40409761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a:latin typeface="Walter Turncoat" panose="020B0604020202020204" charset="0"/>
                <a:ea typeface="Walter Turncoat" panose="020B0604020202020204" charset="0"/>
              </a:rPr>
              <a:t>Draw me a diagram of your </a:t>
            </a:r>
          </a:p>
          <a:p>
            <a:pPr algn="ctr"/>
            <a:r>
              <a:rPr lang="en-US" sz="2600" dirty="0">
                <a:latin typeface="Walter Turncoat" panose="020B0604020202020204" charset="0"/>
                <a:ea typeface="Walter Turncoat" panose="020B0604020202020204" charset="0"/>
              </a:rPr>
              <a:t>system architecture</a:t>
            </a:r>
          </a:p>
        </p:txBody>
      </p:sp>
    </p:spTree>
    <p:extLst>
      <p:ext uri="{BB962C8B-B14F-4D97-AF65-F5344CB8AC3E}">
        <p14:creationId xmlns:p14="http://schemas.microsoft.com/office/powerpoint/2010/main" val="280063136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a:latin typeface="Walter Turncoat" panose="020B0604020202020204" charset="0"/>
                <a:ea typeface="Walter Turncoat" panose="020B0604020202020204" charset="0"/>
              </a:rPr>
              <a:t>Draw me a diagram of your </a:t>
            </a:r>
          </a:p>
          <a:p>
            <a:pPr algn="ctr"/>
            <a:r>
              <a:rPr lang="en-US" sz="2600" dirty="0">
                <a:latin typeface="Walter Turncoat" panose="020B0604020202020204" charset="0"/>
                <a:ea typeface="Walter Turncoat" panose="020B0604020202020204" charset="0"/>
              </a:rPr>
              <a:t>system architecture</a:t>
            </a:r>
          </a:p>
        </p:txBody>
      </p:sp>
      <p:sp>
        <p:nvSpPr>
          <p:cNvPr id="2" name="Rounded Rectangle 1"/>
          <p:cNvSpPr/>
          <p:nvPr/>
        </p:nvSpPr>
        <p:spPr>
          <a:xfrm>
            <a:off x="2247900" y="15811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UI</a:t>
            </a:r>
          </a:p>
        </p:txBody>
      </p:sp>
      <p:sp>
        <p:nvSpPr>
          <p:cNvPr id="8" name="Rounded Rectangle 7"/>
          <p:cNvSpPr/>
          <p:nvPr/>
        </p:nvSpPr>
        <p:spPr>
          <a:xfrm>
            <a:off x="2247900" y="25717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Business Logic</a:t>
            </a:r>
          </a:p>
        </p:txBody>
      </p:sp>
      <p:sp>
        <p:nvSpPr>
          <p:cNvPr id="9" name="Rounded Rectangle 8"/>
          <p:cNvSpPr/>
          <p:nvPr/>
        </p:nvSpPr>
        <p:spPr>
          <a:xfrm>
            <a:off x="2261507" y="35623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Persistence</a:t>
            </a:r>
          </a:p>
        </p:txBody>
      </p:sp>
    </p:spTree>
    <p:extLst>
      <p:ext uri="{BB962C8B-B14F-4D97-AF65-F5344CB8AC3E}">
        <p14:creationId xmlns:p14="http://schemas.microsoft.com/office/powerpoint/2010/main" val="396821748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132420"/>
            <a:ext cx="4629150" cy="4939642"/>
          </a:xfrm>
          <a:prstGeom prst="rect">
            <a:avLst/>
          </a:prstGeom>
        </p:spPr>
      </p:pic>
    </p:spTree>
    <p:extLst>
      <p:ext uri="{BB962C8B-B14F-4D97-AF65-F5344CB8AC3E}">
        <p14:creationId xmlns:p14="http://schemas.microsoft.com/office/powerpoint/2010/main" val="4182127621"/>
      </p:ext>
    </p:extLst>
  </p:cSld>
  <p:clrMapOvr>
    <a:masterClrMapping/>
  </p:clrMapOvr>
  <p:transition spd="slow">
    <p:cut/>
  </p:transition>
</p:sld>
</file>

<file path=ppt/theme/theme1.xml><?xml version="1.0" encoding="utf-8"?>
<a:theme xmlns:a="http://schemas.openxmlformats.org/drawingml/2006/main" name="Ursul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705</Words>
  <Application>Microsoft Office PowerPoint</Application>
  <PresentationFormat>On-screen Show (16:9)</PresentationFormat>
  <Paragraphs>167</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Walter Turncoat</vt:lpstr>
      <vt:lpstr>Arial Unicode MS</vt:lpstr>
      <vt:lpstr>Arial</vt:lpstr>
      <vt:lpstr>Sniglet</vt:lpstr>
      <vt:lpstr>Ursula template</vt:lpstr>
      <vt:lpstr>HELLO!</vt:lpstr>
      <vt:lpstr>   - S.O.L.I.D  - Models for the Rescue  - Domain Driven Design   - DDD Introduction   - DDD Strategic Design   - DDD Tactical Design  - Software Architecture (Parts I, II &amp; III)  - Application Lifecycle Management  - Continuous Integration, Deployment, Delivery  - Generic Domain as a Service  - CQRS  - Event Sourcing  - oAuth 2.0 &amp; OIDC  - Lucene  - Hystrix  - Cassandra</vt:lpstr>
      <vt:lpstr>Domain Driven  Design  Introduction</vt:lpstr>
      <vt:lpstr>Domain Driven  Design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Ball of Mud</vt:lpstr>
      <vt:lpstr>What is DDD</vt:lpstr>
      <vt:lpstr>Why should use DDD</vt:lpstr>
      <vt:lpstr>PowerPoint Presentation</vt:lpstr>
      <vt:lpstr>PowerPoint Presentation</vt:lpstr>
      <vt:lpstr>When to use DDD</vt:lpstr>
      <vt:lpstr>How to apply DDD</vt:lpstr>
      <vt:lpstr>Airplane Flight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lpstr>   - S.O.L.I.D  - Models for the Rescue  - Domain Driven Design   - DDD Introduction   - DDD Strategic Design   - DDD Tactical Design  - Software Architecture (Parts I, II &amp; III)  - Application Lifecycle Management  - Continuous Integration, Deployment, Delivery  - Generic Domain as a Service  - CQRS  - Event Sourcing  - oAuth 2.0 &amp; OIDC  - Lucene  - Hystrix  - Cassandra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Nikolai Mynkow</cp:lastModifiedBy>
  <cp:revision>84</cp:revision>
  <dcterms:modified xsi:type="dcterms:W3CDTF">2016-03-09T20:56:46Z</dcterms:modified>
</cp:coreProperties>
</file>