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58" r:id="rId2"/>
    <p:sldId id="311" r:id="rId3"/>
    <p:sldId id="256" r:id="rId4"/>
    <p:sldId id="312" r:id="rId5"/>
    <p:sldId id="299" r:id="rId6"/>
    <p:sldId id="306" r:id="rId7"/>
    <p:sldId id="305" r:id="rId8"/>
    <p:sldId id="337" r:id="rId9"/>
    <p:sldId id="339" r:id="rId10"/>
    <p:sldId id="341" r:id="rId11"/>
    <p:sldId id="340" r:id="rId12"/>
    <p:sldId id="347" r:id="rId13"/>
    <p:sldId id="348" r:id="rId14"/>
    <p:sldId id="342" r:id="rId15"/>
    <p:sldId id="343" r:id="rId16"/>
    <p:sldId id="344" r:id="rId17"/>
    <p:sldId id="345" r:id="rId18"/>
    <p:sldId id="346" r:id="rId19"/>
    <p:sldId id="349" r:id="rId20"/>
    <p:sldId id="350" r:id="rId21"/>
    <p:sldId id="351" r:id="rId22"/>
    <p:sldId id="353" r:id="rId23"/>
    <p:sldId id="354" r:id="rId24"/>
    <p:sldId id="356" r:id="rId25"/>
    <p:sldId id="355" r:id="rId26"/>
    <p:sldId id="352" r:id="rId27"/>
    <p:sldId id="357" r:id="rId28"/>
    <p:sldId id="358" r:id="rId29"/>
    <p:sldId id="359" r:id="rId30"/>
    <p:sldId id="280" r:id="rId31"/>
    <p:sldId id="310" r:id="rId32"/>
    <p:sldId id="279" r:id="rId33"/>
  </p:sldIdLst>
  <p:sldSz cx="9144000" cy="5143500" type="screen16x9"/>
  <p:notesSz cx="6858000" cy="9144000"/>
  <p:embeddedFontLst>
    <p:embeddedFont>
      <p:font typeface="Walter Turncoat" panose="020B0604020202020204" charset="0"/>
      <p:regular r:id="rId35"/>
    </p:embeddedFont>
    <p:embeddedFont>
      <p:font typeface="Sniglet" panose="020B0604020202020204" charset="0"/>
      <p:regular r:id="rId3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2" autoAdjust="0"/>
    <p:restoredTop sz="73282" autoAdjust="0"/>
  </p:normalViewPr>
  <p:slideViewPr>
    <p:cSldViewPr>
      <p:cViewPr varScale="1">
        <p:scale>
          <a:sx n="115" d="100"/>
          <a:sy n="115" d="100"/>
        </p:scale>
        <p:origin x="4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53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Visualize the business</a:t>
            </a:r>
            <a:r>
              <a:rPr lang="en-US" baseline="0" dirty="0"/>
              <a:t> process flows on high level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Visualize boundaries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Macro architecture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Much harder to introduce changes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Actually changes occur</a:t>
            </a:r>
            <a:r>
              <a:rPr lang="en-US" baseline="0" dirty="0"/>
              <a:t> very rarely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18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52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56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95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640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From</a:t>
            </a:r>
            <a:r>
              <a:rPr lang="en-US" baseline="0" dirty="0"/>
              <a:t> DEV perspective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as identity since they are immutable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should always have equality Comparers for </a:t>
            </a:r>
            <a:r>
              <a:rPr lang="en-US" dirty="0" err="1"/>
              <a:t>c#</a:t>
            </a:r>
            <a:r>
              <a:rPr lang="en-US" dirty="0"/>
              <a:t> / no for F#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Use methods that compute but don't change the state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It can be compared with others using Value equality</a:t>
            </a:r>
          </a:p>
        </p:txBody>
      </p:sp>
    </p:spTree>
    <p:extLst>
      <p:ext uri="{BB962C8B-B14F-4D97-AF65-F5344CB8AC3E}">
        <p14:creationId xmlns:p14="http://schemas.microsoft.com/office/powerpoint/2010/main" val="405512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96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/>
              <a:t>how we choose identity 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99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9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sz="1100" baseline="0" dirty="0">
                <a:solidFill>
                  <a:schemeClr val="tx1"/>
                </a:solidFill>
              </a:rPr>
              <a:t>Strategic design is macro oriented design.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sz="1100" baseline="0" dirty="0">
                <a:solidFill>
                  <a:schemeClr val="tx1"/>
                </a:solidFill>
              </a:rPr>
              <a:t>SOLID applied at system level architecture</a:t>
            </a:r>
            <a:br>
              <a:rPr lang="en-US" sz="1100" dirty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654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2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69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06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4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0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deleting of an objects cascades to deleting another object then it is likely to be AR http://i.imgur.com/zqaOlWm.png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saving changes can save entire aggregate</a:t>
            </a:r>
          </a:p>
        </p:txBody>
      </p:sp>
    </p:spTree>
    <p:extLst>
      <p:ext uri="{BB962C8B-B14F-4D97-AF65-F5344CB8AC3E}">
        <p14:creationId xmlns:p14="http://schemas.microsoft.com/office/powerpoint/2010/main" val="63373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deleting of an objects cascades to deleting another object then it is likely to be AR http://i.imgur.com/zqaOlWm.png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saving changes can save entire aggregate</a:t>
            </a:r>
          </a:p>
        </p:txBody>
      </p:sp>
    </p:spTree>
    <p:extLst>
      <p:ext uri="{BB962C8B-B14F-4D97-AF65-F5344CB8AC3E}">
        <p14:creationId xmlns:p14="http://schemas.microsoft.com/office/powerpoint/2010/main" val="1396205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deleting of an objects cascades to deleting another object then it is likely to be AR http://i.imgur.com/zqaOlWm.png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saving changes can save entire aggregate</a:t>
            </a:r>
          </a:p>
        </p:txBody>
      </p:sp>
    </p:spTree>
    <p:extLst>
      <p:ext uri="{BB962C8B-B14F-4D97-AF65-F5344CB8AC3E}">
        <p14:creationId xmlns:p14="http://schemas.microsoft.com/office/powerpoint/2010/main" val="4107149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deleting of an objects cascades to deleting another object then it is likely to be AR http://i.imgur.com/zqaOlWm.png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saving changes can save entire aggregate</a:t>
            </a:r>
          </a:p>
        </p:txBody>
      </p:sp>
    </p:spTree>
    <p:extLst>
      <p:ext uri="{BB962C8B-B14F-4D97-AF65-F5344CB8AC3E}">
        <p14:creationId xmlns:p14="http://schemas.microsoft.com/office/powerpoint/2010/main" val="284423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How</a:t>
            </a:r>
            <a:r>
              <a:rPr lang="en-US" baseline="0" dirty="0"/>
              <a:t> the Blue book is organized. Read Part IV: Strategic Design to the end and then the whole book.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https://github.com/Elders/be-a-better-dev/tree/master/Presentations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53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How</a:t>
            </a:r>
            <a:r>
              <a:rPr lang="en-US" baseline="0" dirty="0"/>
              <a:t> the Blue book is organized. Read Part IV: Strategic Design to the end and then the whole book.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96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iTS</a:t>
            </a:r>
            <a:r>
              <a:rPr lang="en-US" dirty="0"/>
              <a:t> NOT </a:t>
            </a:r>
            <a:r>
              <a:rPr lang="en-US" sz="1100" dirty="0">
                <a:latin typeface="Sniglet" panose="020B0604020202020204" charset="0"/>
              </a:rPr>
              <a:t>Domain Driven Development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87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16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The big ball of mud starts with a monolith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35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One concept can exist</a:t>
            </a:r>
            <a:r>
              <a:rPr lang="en-US" baseline="0" dirty="0"/>
              <a:t>s in two contexts designed with two different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21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Visualize the business</a:t>
            </a:r>
            <a:r>
              <a:rPr lang="en-US" baseline="0" dirty="0"/>
              <a:t> process flows on high level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Visualize boundaries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Macro architecture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Much harder to introduce changes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/>
              <a:t>Actually changes occur</a:t>
            </a:r>
            <a:r>
              <a:rPr lang="en-US" baseline="0" dirty="0"/>
              <a:t> very rarely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72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752600" y="14287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HELLO!</a:t>
            </a:r>
          </a:p>
        </p:txBody>
      </p:sp>
      <p:sp>
        <p:nvSpPr>
          <p:cNvPr id="61" name="Shape 61"/>
          <p:cNvSpPr/>
          <p:nvPr/>
        </p:nvSpPr>
        <p:spPr>
          <a:xfrm>
            <a:off x="1447800" y="2876550"/>
            <a:ext cx="6324600" cy="11750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543300" y="2052380"/>
            <a:ext cx="20193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Shipping</a:t>
            </a:r>
          </a:p>
        </p:txBody>
      </p:sp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285085495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9600" y="1428750"/>
            <a:ext cx="7886700" cy="3276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57350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Value Objects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Entities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Aggregates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Domain Services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Specification Pattern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Domain Events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Shipping</a:t>
            </a:r>
          </a:p>
        </p:txBody>
      </p:sp>
    </p:spTree>
    <p:extLst>
      <p:ext uri="{BB962C8B-B14F-4D97-AF65-F5344CB8AC3E}">
        <p14:creationId xmlns:p14="http://schemas.microsoft.com/office/powerpoint/2010/main" val="2874357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C#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0300" y="226695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Value Object != Value Type</a:t>
            </a:r>
          </a:p>
        </p:txBody>
      </p:sp>
    </p:spTree>
    <p:extLst>
      <p:ext uri="{BB962C8B-B14F-4D97-AF65-F5344CB8AC3E}">
        <p14:creationId xmlns:p14="http://schemas.microsoft.com/office/powerpoint/2010/main" val="293345266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Value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19075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Many objects have no conceptual identity. </a:t>
            </a:r>
          </a:p>
          <a:p>
            <a:r>
              <a:rPr lang="en-US" sz="2800" dirty="0">
                <a:latin typeface="Sniglet" panose="020B0604020202020204" charset="0"/>
              </a:rPr>
              <a:t>These objects describe characteristics of a thing.</a:t>
            </a:r>
          </a:p>
        </p:txBody>
      </p:sp>
    </p:spTree>
    <p:extLst>
      <p:ext uri="{BB962C8B-B14F-4D97-AF65-F5344CB8AC3E}">
        <p14:creationId xmlns:p14="http://schemas.microsoft.com/office/powerpoint/2010/main" val="361315725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Value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2190750"/>
            <a:ext cx="563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measures, quantifies, or describes </a:t>
            </a:r>
          </a:p>
          <a:p>
            <a:r>
              <a:rPr lang="en-US" sz="2800" dirty="0">
                <a:latin typeface="Sniglet" panose="020B0604020202020204" charset="0"/>
              </a:rPr>
              <a:t>a thing in the domain</a:t>
            </a:r>
          </a:p>
        </p:txBody>
      </p:sp>
    </p:spTree>
    <p:extLst>
      <p:ext uri="{BB962C8B-B14F-4D97-AF65-F5344CB8AC3E}">
        <p14:creationId xmlns:p14="http://schemas.microsoft.com/office/powerpoint/2010/main" val="131412198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Value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2190750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… when you care only about the attributes of an element of the model</a:t>
            </a:r>
          </a:p>
        </p:txBody>
      </p:sp>
    </p:spTree>
    <p:extLst>
      <p:ext uri="{BB962C8B-B14F-4D97-AF65-F5344CB8AC3E}">
        <p14:creationId xmlns:p14="http://schemas.microsoft.com/office/powerpoint/2010/main" val="138028250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Value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57350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Integrity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Identity based on composition of values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Immutable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Business logic without side effects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268800024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Value 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2487" y="1885950"/>
            <a:ext cx="3979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Company worth</a:t>
            </a:r>
          </a:p>
          <a:p>
            <a:r>
              <a:rPr lang="en-US" sz="2800" dirty="0">
                <a:latin typeface="Sniglet" panose="020B0604020202020204" charset="0"/>
              </a:rPr>
              <a:t>Unit: U.S Dollar</a:t>
            </a:r>
          </a:p>
          <a:p>
            <a:r>
              <a:rPr lang="en-US" sz="2800" dirty="0">
                <a:latin typeface="Sniglet" panose="020B0604020202020204" charset="0"/>
              </a:rPr>
              <a:t>Sign: $</a:t>
            </a:r>
          </a:p>
          <a:p>
            <a:r>
              <a:rPr lang="en-US" sz="2800" dirty="0">
                <a:latin typeface="Sniglet" panose="020B0604020202020204" charset="0"/>
              </a:rPr>
              <a:t>Amount : 50, 000, 000</a:t>
            </a:r>
          </a:p>
        </p:txBody>
      </p:sp>
    </p:spTree>
    <p:extLst>
      <p:ext uri="{BB962C8B-B14F-4D97-AF65-F5344CB8AC3E}">
        <p14:creationId xmlns:p14="http://schemas.microsoft.com/office/powerpoint/2010/main" val="360596250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Entity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190750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niglet" panose="020B0604020202020204" charset="0"/>
              </a:rPr>
              <a:t>Many objects are not fundamentally defined by their attributes, but rather by a thread of continuity and identity</a:t>
            </a:r>
          </a:p>
        </p:txBody>
      </p:sp>
    </p:spTree>
    <p:extLst>
      <p:ext uri="{BB962C8B-B14F-4D97-AF65-F5344CB8AC3E}">
        <p14:creationId xmlns:p14="http://schemas.microsoft.com/office/powerpoint/2010/main" val="363503872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Entity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57350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Integrity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Identity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Mutable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Business logic - orchestrator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Able to retrieve, track, edit</a:t>
            </a:r>
          </a:p>
        </p:txBody>
      </p:sp>
    </p:spTree>
    <p:extLst>
      <p:ext uri="{BB962C8B-B14F-4D97-AF65-F5344CB8AC3E}">
        <p14:creationId xmlns:p14="http://schemas.microsoft.com/office/powerpoint/2010/main" val="55319109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>
                <a:solidFill>
                  <a:schemeClr val="tx1"/>
                </a:solidFill>
              </a:rPr>
              <a:t>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Introduction</a:t>
            </a:r>
            <a:br>
              <a:rPr lang="en-US" sz="1400" b="1" i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DDD Strategic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b="1" dirty="0">
                <a:solidFill>
                  <a:schemeClr val="tx1"/>
                </a:solidFill>
              </a:rPr>
              <a:t>DDD Tactical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Software Architecture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oAuth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NOW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Entity vs Value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674149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261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Aggregate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2356572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1" name="Oval 10"/>
          <p:cNvSpPr/>
          <p:nvPr/>
        </p:nvSpPr>
        <p:spPr>
          <a:xfrm>
            <a:off x="2201487" y="2876550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2" name="Oval 11"/>
          <p:cNvSpPr/>
          <p:nvPr/>
        </p:nvSpPr>
        <p:spPr>
          <a:xfrm>
            <a:off x="4343400" y="3482773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3" name="Oval 12"/>
          <p:cNvSpPr/>
          <p:nvPr/>
        </p:nvSpPr>
        <p:spPr>
          <a:xfrm>
            <a:off x="2971800" y="3943350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4" name="Oval 13"/>
          <p:cNvSpPr/>
          <p:nvPr/>
        </p:nvSpPr>
        <p:spPr>
          <a:xfrm>
            <a:off x="6019800" y="2953096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1674149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2479012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615" y="1818279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800" y="2995613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58444" y="3914386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22" name="Freeform 21"/>
          <p:cNvSpPr/>
          <p:nvPr/>
        </p:nvSpPr>
        <p:spPr>
          <a:xfrm>
            <a:off x="1471353" y="1579418"/>
            <a:ext cx="3158836" cy="3100647"/>
          </a:xfrm>
          <a:custGeom>
            <a:avLst/>
            <a:gdLst>
              <a:gd name="connsiteX0" fmla="*/ 922712 w 3158836"/>
              <a:gd name="connsiteY0" fmla="*/ 0 h 3100647"/>
              <a:gd name="connsiteX1" fmla="*/ 881149 w 3158836"/>
              <a:gd name="connsiteY1" fmla="*/ 16626 h 3100647"/>
              <a:gd name="connsiteX2" fmla="*/ 731520 w 3158836"/>
              <a:gd name="connsiteY2" fmla="*/ 49877 h 3100647"/>
              <a:gd name="connsiteX3" fmla="*/ 498763 w 3158836"/>
              <a:gd name="connsiteY3" fmla="*/ 124691 h 3100647"/>
              <a:gd name="connsiteX4" fmla="*/ 473825 w 3158836"/>
              <a:gd name="connsiteY4" fmla="*/ 141317 h 3100647"/>
              <a:gd name="connsiteX5" fmla="*/ 399011 w 3158836"/>
              <a:gd name="connsiteY5" fmla="*/ 199506 h 3100647"/>
              <a:gd name="connsiteX6" fmla="*/ 290945 w 3158836"/>
              <a:gd name="connsiteY6" fmla="*/ 282633 h 3100647"/>
              <a:gd name="connsiteX7" fmla="*/ 224443 w 3158836"/>
              <a:gd name="connsiteY7" fmla="*/ 357447 h 3100647"/>
              <a:gd name="connsiteX8" fmla="*/ 141316 w 3158836"/>
              <a:gd name="connsiteY8" fmla="*/ 457200 h 3100647"/>
              <a:gd name="connsiteX9" fmla="*/ 66502 w 3158836"/>
              <a:gd name="connsiteY9" fmla="*/ 640080 h 3100647"/>
              <a:gd name="connsiteX10" fmla="*/ 24938 w 3158836"/>
              <a:gd name="connsiteY10" fmla="*/ 781397 h 3100647"/>
              <a:gd name="connsiteX11" fmla="*/ 16625 w 3158836"/>
              <a:gd name="connsiteY11" fmla="*/ 847898 h 3100647"/>
              <a:gd name="connsiteX12" fmla="*/ 0 w 3158836"/>
              <a:gd name="connsiteY12" fmla="*/ 1005840 h 3100647"/>
              <a:gd name="connsiteX13" fmla="*/ 16625 w 3158836"/>
              <a:gd name="connsiteY13" fmla="*/ 1288473 h 3100647"/>
              <a:gd name="connsiteX14" fmla="*/ 24938 w 3158836"/>
              <a:gd name="connsiteY14" fmla="*/ 1321724 h 3100647"/>
              <a:gd name="connsiteX15" fmla="*/ 83127 w 3158836"/>
              <a:gd name="connsiteY15" fmla="*/ 1479666 h 3100647"/>
              <a:gd name="connsiteX16" fmla="*/ 207818 w 3158836"/>
              <a:gd name="connsiteY16" fmla="*/ 1695797 h 3100647"/>
              <a:gd name="connsiteX17" fmla="*/ 290945 w 3158836"/>
              <a:gd name="connsiteY17" fmla="*/ 1787237 h 3100647"/>
              <a:gd name="connsiteX18" fmla="*/ 365760 w 3158836"/>
              <a:gd name="connsiteY18" fmla="*/ 1895302 h 3100647"/>
              <a:gd name="connsiteX19" fmla="*/ 507076 w 3158836"/>
              <a:gd name="connsiteY19" fmla="*/ 2061557 h 3100647"/>
              <a:gd name="connsiteX20" fmla="*/ 523702 w 3158836"/>
              <a:gd name="connsiteY20" fmla="*/ 2086495 h 3100647"/>
              <a:gd name="connsiteX21" fmla="*/ 590203 w 3158836"/>
              <a:gd name="connsiteY21" fmla="*/ 2152997 h 3100647"/>
              <a:gd name="connsiteX22" fmla="*/ 656705 w 3158836"/>
              <a:gd name="connsiteY22" fmla="*/ 2236124 h 3100647"/>
              <a:gd name="connsiteX23" fmla="*/ 714894 w 3158836"/>
              <a:gd name="connsiteY23" fmla="*/ 2294313 h 3100647"/>
              <a:gd name="connsiteX24" fmla="*/ 773083 w 3158836"/>
              <a:gd name="connsiteY24" fmla="*/ 2377440 h 3100647"/>
              <a:gd name="connsiteX25" fmla="*/ 789709 w 3158836"/>
              <a:gd name="connsiteY25" fmla="*/ 2402378 h 3100647"/>
              <a:gd name="connsiteX26" fmla="*/ 881149 w 3158836"/>
              <a:gd name="connsiteY26" fmla="*/ 2493818 h 3100647"/>
              <a:gd name="connsiteX27" fmla="*/ 939338 w 3158836"/>
              <a:gd name="connsiteY27" fmla="*/ 2552007 h 3100647"/>
              <a:gd name="connsiteX28" fmla="*/ 964276 w 3158836"/>
              <a:gd name="connsiteY28" fmla="*/ 2576946 h 3100647"/>
              <a:gd name="connsiteX29" fmla="*/ 1005840 w 3158836"/>
              <a:gd name="connsiteY29" fmla="*/ 2610197 h 3100647"/>
              <a:gd name="connsiteX30" fmla="*/ 1030778 w 3158836"/>
              <a:gd name="connsiteY30" fmla="*/ 2635135 h 3100647"/>
              <a:gd name="connsiteX31" fmla="*/ 1255222 w 3158836"/>
              <a:gd name="connsiteY31" fmla="*/ 2784764 h 3100647"/>
              <a:gd name="connsiteX32" fmla="*/ 1321723 w 3158836"/>
              <a:gd name="connsiteY32" fmla="*/ 2826327 h 3100647"/>
              <a:gd name="connsiteX33" fmla="*/ 1338349 w 3158836"/>
              <a:gd name="connsiteY33" fmla="*/ 2842953 h 3100647"/>
              <a:gd name="connsiteX34" fmla="*/ 1479665 w 3158836"/>
              <a:gd name="connsiteY34" fmla="*/ 2909455 h 3100647"/>
              <a:gd name="connsiteX35" fmla="*/ 1504603 w 3158836"/>
              <a:gd name="connsiteY35" fmla="*/ 2926080 h 3100647"/>
              <a:gd name="connsiteX36" fmla="*/ 1687483 w 3158836"/>
              <a:gd name="connsiteY36" fmla="*/ 3009207 h 3100647"/>
              <a:gd name="connsiteX37" fmla="*/ 1720734 w 3158836"/>
              <a:gd name="connsiteY37" fmla="*/ 3025833 h 3100647"/>
              <a:gd name="connsiteX38" fmla="*/ 1770611 w 3158836"/>
              <a:gd name="connsiteY38" fmla="*/ 3034146 h 3100647"/>
              <a:gd name="connsiteX39" fmla="*/ 1862051 w 3158836"/>
              <a:gd name="connsiteY39" fmla="*/ 3059084 h 3100647"/>
              <a:gd name="connsiteX40" fmla="*/ 1886989 w 3158836"/>
              <a:gd name="connsiteY40" fmla="*/ 3067397 h 3100647"/>
              <a:gd name="connsiteX41" fmla="*/ 1986742 w 3158836"/>
              <a:gd name="connsiteY41" fmla="*/ 3084022 h 3100647"/>
              <a:gd name="connsiteX42" fmla="*/ 2252749 w 3158836"/>
              <a:gd name="connsiteY42" fmla="*/ 3100647 h 3100647"/>
              <a:gd name="connsiteX43" fmla="*/ 2477192 w 3158836"/>
              <a:gd name="connsiteY43" fmla="*/ 3059084 h 3100647"/>
              <a:gd name="connsiteX44" fmla="*/ 2543694 w 3158836"/>
              <a:gd name="connsiteY44" fmla="*/ 3009207 h 3100647"/>
              <a:gd name="connsiteX45" fmla="*/ 2610196 w 3158836"/>
              <a:gd name="connsiteY45" fmla="*/ 2951018 h 3100647"/>
              <a:gd name="connsiteX46" fmla="*/ 2685011 w 3158836"/>
              <a:gd name="connsiteY46" fmla="*/ 2809702 h 3100647"/>
              <a:gd name="connsiteX47" fmla="*/ 2701636 w 3158836"/>
              <a:gd name="connsiteY47" fmla="*/ 2676698 h 3100647"/>
              <a:gd name="connsiteX48" fmla="*/ 2709949 w 3158836"/>
              <a:gd name="connsiteY48" fmla="*/ 2443942 h 3100647"/>
              <a:gd name="connsiteX49" fmla="*/ 2726574 w 3158836"/>
              <a:gd name="connsiteY49" fmla="*/ 2360815 h 3100647"/>
              <a:gd name="connsiteX50" fmla="*/ 2734887 w 3158836"/>
              <a:gd name="connsiteY50" fmla="*/ 2319251 h 3100647"/>
              <a:gd name="connsiteX51" fmla="*/ 2751512 w 3158836"/>
              <a:gd name="connsiteY51" fmla="*/ 2277687 h 3100647"/>
              <a:gd name="connsiteX52" fmla="*/ 2759825 w 3158836"/>
              <a:gd name="connsiteY52" fmla="*/ 2244437 h 3100647"/>
              <a:gd name="connsiteX53" fmla="*/ 2768138 w 3158836"/>
              <a:gd name="connsiteY53" fmla="*/ 2202873 h 3100647"/>
              <a:gd name="connsiteX54" fmla="*/ 2793076 w 3158836"/>
              <a:gd name="connsiteY54" fmla="*/ 2169622 h 3100647"/>
              <a:gd name="connsiteX55" fmla="*/ 2818014 w 3158836"/>
              <a:gd name="connsiteY55" fmla="*/ 2119746 h 3100647"/>
              <a:gd name="connsiteX56" fmla="*/ 2842952 w 3158836"/>
              <a:gd name="connsiteY56" fmla="*/ 2069869 h 3100647"/>
              <a:gd name="connsiteX57" fmla="*/ 2876203 w 3158836"/>
              <a:gd name="connsiteY57" fmla="*/ 2028306 h 3100647"/>
              <a:gd name="connsiteX58" fmla="*/ 2901142 w 3158836"/>
              <a:gd name="connsiteY58" fmla="*/ 1978429 h 3100647"/>
              <a:gd name="connsiteX59" fmla="*/ 2934392 w 3158836"/>
              <a:gd name="connsiteY59" fmla="*/ 1928553 h 3100647"/>
              <a:gd name="connsiteX60" fmla="*/ 2942705 w 3158836"/>
              <a:gd name="connsiteY60" fmla="*/ 1895302 h 3100647"/>
              <a:gd name="connsiteX61" fmla="*/ 2967643 w 3158836"/>
              <a:gd name="connsiteY61" fmla="*/ 1853738 h 3100647"/>
              <a:gd name="connsiteX62" fmla="*/ 2984269 w 3158836"/>
              <a:gd name="connsiteY62" fmla="*/ 1770611 h 3100647"/>
              <a:gd name="connsiteX63" fmla="*/ 2992582 w 3158836"/>
              <a:gd name="connsiteY63" fmla="*/ 1745673 h 3100647"/>
              <a:gd name="connsiteX64" fmla="*/ 3009207 w 3158836"/>
              <a:gd name="connsiteY64" fmla="*/ 1654233 h 3100647"/>
              <a:gd name="connsiteX65" fmla="*/ 3017520 w 3158836"/>
              <a:gd name="connsiteY65" fmla="*/ 1629295 h 3100647"/>
              <a:gd name="connsiteX66" fmla="*/ 3034145 w 3158836"/>
              <a:gd name="connsiteY66" fmla="*/ 1571106 h 3100647"/>
              <a:gd name="connsiteX67" fmla="*/ 3042458 w 3158836"/>
              <a:gd name="connsiteY67" fmla="*/ 1546167 h 3100647"/>
              <a:gd name="connsiteX68" fmla="*/ 3050771 w 3158836"/>
              <a:gd name="connsiteY68" fmla="*/ 1512917 h 3100647"/>
              <a:gd name="connsiteX69" fmla="*/ 3059083 w 3158836"/>
              <a:gd name="connsiteY69" fmla="*/ 1454727 h 3100647"/>
              <a:gd name="connsiteX70" fmla="*/ 3075709 w 3158836"/>
              <a:gd name="connsiteY70" fmla="*/ 1413164 h 3100647"/>
              <a:gd name="connsiteX71" fmla="*/ 3100647 w 3158836"/>
              <a:gd name="connsiteY71" fmla="*/ 1330037 h 3100647"/>
              <a:gd name="connsiteX72" fmla="*/ 3117272 w 3158836"/>
              <a:gd name="connsiteY72" fmla="*/ 1296786 h 3100647"/>
              <a:gd name="connsiteX73" fmla="*/ 3133898 w 3158836"/>
              <a:gd name="connsiteY73" fmla="*/ 1230284 h 3100647"/>
              <a:gd name="connsiteX74" fmla="*/ 3158836 w 3158836"/>
              <a:gd name="connsiteY74" fmla="*/ 1039091 h 3100647"/>
              <a:gd name="connsiteX75" fmla="*/ 3150523 w 3158836"/>
              <a:gd name="connsiteY75" fmla="*/ 806335 h 3100647"/>
              <a:gd name="connsiteX76" fmla="*/ 3092334 w 3158836"/>
              <a:gd name="connsiteY76" fmla="*/ 656706 h 3100647"/>
              <a:gd name="connsiteX77" fmla="*/ 2942705 w 3158836"/>
              <a:gd name="connsiteY77" fmla="*/ 498764 h 3100647"/>
              <a:gd name="connsiteX78" fmla="*/ 2901142 w 3158836"/>
              <a:gd name="connsiteY78" fmla="*/ 448887 h 3100647"/>
              <a:gd name="connsiteX79" fmla="*/ 2776451 w 3158836"/>
              <a:gd name="connsiteY79" fmla="*/ 374073 h 3100647"/>
              <a:gd name="connsiteX80" fmla="*/ 2502131 w 3158836"/>
              <a:gd name="connsiteY80" fmla="*/ 249382 h 3100647"/>
              <a:gd name="connsiteX81" fmla="*/ 2186247 w 3158836"/>
              <a:gd name="connsiteY81" fmla="*/ 157942 h 3100647"/>
              <a:gd name="connsiteX82" fmla="*/ 2086494 w 3158836"/>
              <a:gd name="connsiteY82" fmla="*/ 124691 h 3100647"/>
              <a:gd name="connsiteX83" fmla="*/ 1986742 w 3158836"/>
              <a:gd name="connsiteY83" fmla="*/ 116378 h 3100647"/>
              <a:gd name="connsiteX84" fmla="*/ 1812174 w 3158836"/>
              <a:gd name="connsiteY84" fmla="*/ 99753 h 3100647"/>
              <a:gd name="connsiteX85" fmla="*/ 1612669 w 3158836"/>
              <a:gd name="connsiteY85" fmla="*/ 74815 h 3100647"/>
              <a:gd name="connsiteX86" fmla="*/ 1463040 w 3158836"/>
              <a:gd name="connsiteY86" fmla="*/ 49877 h 3100647"/>
              <a:gd name="connsiteX87" fmla="*/ 1388225 w 3158836"/>
              <a:gd name="connsiteY87" fmla="*/ 41564 h 3100647"/>
              <a:gd name="connsiteX88" fmla="*/ 1313411 w 3158836"/>
              <a:gd name="connsiteY88" fmla="*/ 24938 h 3100647"/>
              <a:gd name="connsiteX89" fmla="*/ 1163782 w 3158836"/>
              <a:gd name="connsiteY89" fmla="*/ 16626 h 3100647"/>
              <a:gd name="connsiteX90" fmla="*/ 1055716 w 3158836"/>
              <a:gd name="connsiteY90" fmla="*/ 8313 h 3100647"/>
              <a:gd name="connsiteX91" fmla="*/ 931025 w 3158836"/>
              <a:gd name="connsiteY91" fmla="*/ 16626 h 3100647"/>
              <a:gd name="connsiteX92" fmla="*/ 922712 w 3158836"/>
              <a:gd name="connsiteY92" fmla="*/ 0 h 310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158836" h="3100647">
                <a:moveTo>
                  <a:pt x="922712" y="0"/>
                </a:moveTo>
                <a:cubicBezTo>
                  <a:pt x="914399" y="0"/>
                  <a:pt x="895411" y="12238"/>
                  <a:pt x="881149" y="16626"/>
                </a:cubicBezTo>
                <a:cubicBezTo>
                  <a:pt x="816873" y="36403"/>
                  <a:pt x="800397" y="33347"/>
                  <a:pt x="731520" y="49877"/>
                </a:cubicBezTo>
                <a:cubicBezTo>
                  <a:pt x="647999" y="69922"/>
                  <a:pt x="576208" y="88947"/>
                  <a:pt x="498763" y="124691"/>
                </a:cubicBezTo>
                <a:cubicBezTo>
                  <a:pt x="489692" y="128878"/>
                  <a:pt x="481818" y="135323"/>
                  <a:pt x="473825" y="141317"/>
                </a:cubicBezTo>
                <a:cubicBezTo>
                  <a:pt x="448551" y="160273"/>
                  <a:pt x="424286" y="180550"/>
                  <a:pt x="399011" y="199506"/>
                </a:cubicBezTo>
                <a:cubicBezTo>
                  <a:pt x="309617" y="266551"/>
                  <a:pt x="505933" y="100719"/>
                  <a:pt x="290945" y="282633"/>
                </a:cubicBezTo>
                <a:cubicBezTo>
                  <a:pt x="265735" y="303964"/>
                  <a:pt x="245862" y="333351"/>
                  <a:pt x="224443" y="357447"/>
                </a:cubicBezTo>
                <a:cubicBezTo>
                  <a:pt x="180080" y="407356"/>
                  <a:pt x="198892" y="366039"/>
                  <a:pt x="141316" y="457200"/>
                </a:cubicBezTo>
                <a:cubicBezTo>
                  <a:pt x="100910" y="521176"/>
                  <a:pt x="90504" y="568072"/>
                  <a:pt x="66502" y="640080"/>
                </a:cubicBezTo>
                <a:cubicBezTo>
                  <a:pt x="45423" y="703318"/>
                  <a:pt x="60629" y="656478"/>
                  <a:pt x="24938" y="781397"/>
                </a:cubicBezTo>
                <a:cubicBezTo>
                  <a:pt x="22167" y="803564"/>
                  <a:pt x="18560" y="825642"/>
                  <a:pt x="16625" y="847898"/>
                </a:cubicBezTo>
                <a:cubicBezTo>
                  <a:pt x="3318" y="1000928"/>
                  <a:pt x="19576" y="927531"/>
                  <a:pt x="0" y="1005840"/>
                </a:cubicBezTo>
                <a:cubicBezTo>
                  <a:pt x="3172" y="1081983"/>
                  <a:pt x="4324" y="1202370"/>
                  <a:pt x="16625" y="1288473"/>
                </a:cubicBezTo>
                <a:cubicBezTo>
                  <a:pt x="18241" y="1299783"/>
                  <a:pt x="21932" y="1310702"/>
                  <a:pt x="24938" y="1321724"/>
                </a:cubicBezTo>
                <a:cubicBezTo>
                  <a:pt x="42179" y="1384942"/>
                  <a:pt x="50375" y="1414162"/>
                  <a:pt x="83127" y="1479666"/>
                </a:cubicBezTo>
                <a:cubicBezTo>
                  <a:pt x="237664" y="1788740"/>
                  <a:pt x="133284" y="1615052"/>
                  <a:pt x="207818" y="1695797"/>
                </a:cubicBezTo>
                <a:cubicBezTo>
                  <a:pt x="235758" y="1726065"/>
                  <a:pt x="263967" y="1756108"/>
                  <a:pt x="290945" y="1787237"/>
                </a:cubicBezTo>
                <a:cubicBezTo>
                  <a:pt x="321341" y="1822309"/>
                  <a:pt x="335296" y="1856890"/>
                  <a:pt x="365760" y="1895302"/>
                </a:cubicBezTo>
                <a:cubicBezTo>
                  <a:pt x="410956" y="1952288"/>
                  <a:pt x="466730" y="2001040"/>
                  <a:pt x="507076" y="2061557"/>
                </a:cubicBezTo>
                <a:cubicBezTo>
                  <a:pt x="512618" y="2069870"/>
                  <a:pt x="516982" y="2079102"/>
                  <a:pt x="523702" y="2086495"/>
                </a:cubicBezTo>
                <a:cubicBezTo>
                  <a:pt x="544790" y="2109691"/>
                  <a:pt x="569376" y="2129566"/>
                  <a:pt x="590203" y="2152997"/>
                </a:cubicBezTo>
                <a:cubicBezTo>
                  <a:pt x="613778" y="2179519"/>
                  <a:pt x="631613" y="2211032"/>
                  <a:pt x="656705" y="2236124"/>
                </a:cubicBezTo>
                <a:cubicBezTo>
                  <a:pt x="676101" y="2255520"/>
                  <a:pt x="699164" y="2271841"/>
                  <a:pt x="714894" y="2294313"/>
                </a:cubicBezTo>
                <a:lnTo>
                  <a:pt x="773083" y="2377440"/>
                </a:lnTo>
                <a:cubicBezTo>
                  <a:pt x="778770" y="2385654"/>
                  <a:pt x="782645" y="2395314"/>
                  <a:pt x="789709" y="2402378"/>
                </a:cubicBezTo>
                <a:lnTo>
                  <a:pt x="881149" y="2493818"/>
                </a:lnTo>
                <a:lnTo>
                  <a:pt x="939338" y="2552007"/>
                </a:lnTo>
                <a:cubicBezTo>
                  <a:pt x="947651" y="2560320"/>
                  <a:pt x="955096" y="2569602"/>
                  <a:pt x="964276" y="2576946"/>
                </a:cubicBezTo>
                <a:cubicBezTo>
                  <a:pt x="978131" y="2588030"/>
                  <a:pt x="992487" y="2598513"/>
                  <a:pt x="1005840" y="2610197"/>
                </a:cubicBezTo>
                <a:cubicBezTo>
                  <a:pt x="1014687" y="2617938"/>
                  <a:pt x="1021373" y="2628081"/>
                  <a:pt x="1030778" y="2635135"/>
                </a:cubicBezTo>
                <a:cubicBezTo>
                  <a:pt x="1164138" y="2735155"/>
                  <a:pt x="1141907" y="2715516"/>
                  <a:pt x="1255222" y="2784764"/>
                </a:cubicBezTo>
                <a:cubicBezTo>
                  <a:pt x="1277527" y="2798395"/>
                  <a:pt x="1303239" y="2807843"/>
                  <a:pt x="1321723" y="2826327"/>
                </a:cubicBezTo>
                <a:cubicBezTo>
                  <a:pt x="1327265" y="2831869"/>
                  <a:pt x="1331544" y="2839064"/>
                  <a:pt x="1338349" y="2842953"/>
                </a:cubicBezTo>
                <a:cubicBezTo>
                  <a:pt x="1603696" y="2994579"/>
                  <a:pt x="1342476" y="2840859"/>
                  <a:pt x="1479665" y="2909455"/>
                </a:cubicBezTo>
                <a:cubicBezTo>
                  <a:pt x="1488601" y="2913923"/>
                  <a:pt x="1495762" y="2921427"/>
                  <a:pt x="1504603" y="2926080"/>
                </a:cubicBezTo>
                <a:cubicBezTo>
                  <a:pt x="1766986" y="3064176"/>
                  <a:pt x="1550383" y="2954367"/>
                  <a:pt x="1687483" y="3009207"/>
                </a:cubicBezTo>
                <a:cubicBezTo>
                  <a:pt x="1698989" y="3013809"/>
                  <a:pt x="1708865" y="3022272"/>
                  <a:pt x="1720734" y="3025833"/>
                </a:cubicBezTo>
                <a:cubicBezTo>
                  <a:pt x="1736878" y="3030676"/>
                  <a:pt x="1753985" y="3031375"/>
                  <a:pt x="1770611" y="3034146"/>
                </a:cubicBezTo>
                <a:cubicBezTo>
                  <a:pt x="1829876" y="3063777"/>
                  <a:pt x="1778173" y="3042308"/>
                  <a:pt x="1862051" y="3059084"/>
                </a:cubicBezTo>
                <a:cubicBezTo>
                  <a:pt x="1870643" y="3060802"/>
                  <a:pt x="1878397" y="3065679"/>
                  <a:pt x="1886989" y="3067397"/>
                </a:cubicBezTo>
                <a:cubicBezTo>
                  <a:pt x="1920044" y="3074008"/>
                  <a:pt x="1953341" y="3079467"/>
                  <a:pt x="1986742" y="3084022"/>
                </a:cubicBezTo>
                <a:cubicBezTo>
                  <a:pt x="2073059" y="3095792"/>
                  <a:pt x="2168118" y="3096800"/>
                  <a:pt x="2252749" y="3100647"/>
                </a:cubicBezTo>
                <a:cubicBezTo>
                  <a:pt x="2330818" y="3092841"/>
                  <a:pt x="2401234" y="3089467"/>
                  <a:pt x="2477192" y="3059084"/>
                </a:cubicBezTo>
                <a:cubicBezTo>
                  <a:pt x="2502919" y="3048793"/>
                  <a:pt x="2522188" y="3026680"/>
                  <a:pt x="2543694" y="3009207"/>
                </a:cubicBezTo>
                <a:cubicBezTo>
                  <a:pt x="2566555" y="2990633"/>
                  <a:pt x="2590800" y="2973185"/>
                  <a:pt x="2610196" y="2951018"/>
                </a:cubicBezTo>
                <a:cubicBezTo>
                  <a:pt x="2658436" y="2895887"/>
                  <a:pt x="2661214" y="2873160"/>
                  <a:pt x="2685011" y="2809702"/>
                </a:cubicBezTo>
                <a:cubicBezTo>
                  <a:pt x="2690113" y="2773987"/>
                  <a:pt x="2699815" y="2710394"/>
                  <a:pt x="2701636" y="2676698"/>
                </a:cubicBezTo>
                <a:cubicBezTo>
                  <a:pt x="2705826" y="2599176"/>
                  <a:pt x="2705390" y="2521443"/>
                  <a:pt x="2709949" y="2443942"/>
                </a:cubicBezTo>
                <a:cubicBezTo>
                  <a:pt x="2711903" y="2410723"/>
                  <a:pt x="2719758" y="2391488"/>
                  <a:pt x="2726574" y="2360815"/>
                </a:cubicBezTo>
                <a:cubicBezTo>
                  <a:pt x="2729639" y="2347022"/>
                  <a:pt x="2730827" y="2332784"/>
                  <a:pt x="2734887" y="2319251"/>
                </a:cubicBezTo>
                <a:cubicBezTo>
                  <a:pt x="2739175" y="2304958"/>
                  <a:pt x="2746793" y="2291843"/>
                  <a:pt x="2751512" y="2277687"/>
                </a:cubicBezTo>
                <a:cubicBezTo>
                  <a:pt x="2755125" y="2266849"/>
                  <a:pt x="2757347" y="2255589"/>
                  <a:pt x="2759825" y="2244437"/>
                </a:cubicBezTo>
                <a:cubicBezTo>
                  <a:pt x="2762890" y="2230644"/>
                  <a:pt x="2762400" y="2215784"/>
                  <a:pt x="2768138" y="2202873"/>
                </a:cubicBezTo>
                <a:cubicBezTo>
                  <a:pt x="2773765" y="2190213"/>
                  <a:pt x="2784763" y="2180706"/>
                  <a:pt x="2793076" y="2169622"/>
                </a:cubicBezTo>
                <a:cubicBezTo>
                  <a:pt x="2809260" y="2121071"/>
                  <a:pt x="2791156" y="2168091"/>
                  <a:pt x="2818014" y="2119746"/>
                </a:cubicBezTo>
                <a:cubicBezTo>
                  <a:pt x="2827041" y="2103497"/>
                  <a:pt x="2832973" y="2085551"/>
                  <a:pt x="2842952" y="2069869"/>
                </a:cubicBezTo>
                <a:cubicBezTo>
                  <a:pt x="2852477" y="2054900"/>
                  <a:pt x="2866677" y="2043274"/>
                  <a:pt x="2876203" y="2028306"/>
                </a:cubicBezTo>
                <a:cubicBezTo>
                  <a:pt x="2886183" y="2012624"/>
                  <a:pt x="2891776" y="1994485"/>
                  <a:pt x="2901142" y="1978429"/>
                </a:cubicBezTo>
                <a:cubicBezTo>
                  <a:pt x="2911210" y="1961170"/>
                  <a:pt x="2923309" y="1945178"/>
                  <a:pt x="2934392" y="1928553"/>
                </a:cubicBezTo>
                <a:cubicBezTo>
                  <a:pt x="2937163" y="1917469"/>
                  <a:pt x="2938065" y="1905742"/>
                  <a:pt x="2942705" y="1895302"/>
                </a:cubicBezTo>
                <a:cubicBezTo>
                  <a:pt x="2949267" y="1880537"/>
                  <a:pt x="2962534" y="1869066"/>
                  <a:pt x="2967643" y="1853738"/>
                </a:cubicBezTo>
                <a:cubicBezTo>
                  <a:pt x="2976579" y="1826930"/>
                  <a:pt x="2975333" y="1797419"/>
                  <a:pt x="2984269" y="1770611"/>
                </a:cubicBezTo>
                <a:cubicBezTo>
                  <a:pt x="2987040" y="1762298"/>
                  <a:pt x="2990457" y="1754174"/>
                  <a:pt x="2992582" y="1745673"/>
                </a:cubicBezTo>
                <a:cubicBezTo>
                  <a:pt x="3007705" y="1685179"/>
                  <a:pt x="2994389" y="1720912"/>
                  <a:pt x="3009207" y="1654233"/>
                </a:cubicBezTo>
                <a:cubicBezTo>
                  <a:pt x="3011108" y="1645679"/>
                  <a:pt x="3015002" y="1637688"/>
                  <a:pt x="3017520" y="1629295"/>
                </a:cubicBezTo>
                <a:cubicBezTo>
                  <a:pt x="3023316" y="1609973"/>
                  <a:pt x="3028349" y="1590428"/>
                  <a:pt x="3034145" y="1571106"/>
                </a:cubicBezTo>
                <a:cubicBezTo>
                  <a:pt x="3036663" y="1562713"/>
                  <a:pt x="3040051" y="1554592"/>
                  <a:pt x="3042458" y="1546167"/>
                </a:cubicBezTo>
                <a:cubicBezTo>
                  <a:pt x="3045597" y="1535182"/>
                  <a:pt x="3048727" y="1524157"/>
                  <a:pt x="3050771" y="1512917"/>
                </a:cubicBezTo>
                <a:cubicBezTo>
                  <a:pt x="3054276" y="1493639"/>
                  <a:pt x="3054331" y="1473736"/>
                  <a:pt x="3059083" y="1454727"/>
                </a:cubicBezTo>
                <a:cubicBezTo>
                  <a:pt x="3062702" y="1440251"/>
                  <a:pt x="3070469" y="1427136"/>
                  <a:pt x="3075709" y="1413164"/>
                </a:cubicBezTo>
                <a:cubicBezTo>
                  <a:pt x="3106000" y="1332391"/>
                  <a:pt x="3045703" y="1481136"/>
                  <a:pt x="3100647" y="1330037"/>
                </a:cubicBezTo>
                <a:cubicBezTo>
                  <a:pt x="3104882" y="1318391"/>
                  <a:pt x="3113353" y="1308542"/>
                  <a:pt x="3117272" y="1296786"/>
                </a:cubicBezTo>
                <a:cubicBezTo>
                  <a:pt x="3124498" y="1275109"/>
                  <a:pt x="3129417" y="1252690"/>
                  <a:pt x="3133898" y="1230284"/>
                </a:cubicBezTo>
                <a:cubicBezTo>
                  <a:pt x="3151944" y="1140053"/>
                  <a:pt x="3150749" y="1128047"/>
                  <a:pt x="3158836" y="1039091"/>
                </a:cubicBezTo>
                <a:cubicBezTo>
                  <a:pt x="3156065" y="961506"/>
                  <a:pt x="3158867" y="883520"/>
                  <a:pt x="3150523" y="806335"/>
                </a:cubicBezTo>
                <a:cubicBezTo>
                  <a:pt x="3147706" y="780279"/>
                  <a:pt x="3104337" y="678045"/>
                  <a:pt x="3092334" y="656706"/>
                </a:cubicBezTo>
                <a:cubicBezTo>
                  <a:pt x="3050264" y="581915"/>
                  <a:pt x="3010727" y="566787"/>
                  <a:pt x="2942705" y="498764"/>
                </a:cubicBezTo>
                <a:cubicBezTo>
                  <a:pt x="2927402" y="483461"/>
                  <a:pt x="2918455" y="461872"/>
                  <a:pt x="2901142" y="448887"/>
                </a:cubicBezTo>
                <a:cubicBezTo>
                  <a:pt x="2862365" y="419804"/>
                  <a:pt x="2818015" y="399011"/>
                  <a:pt x="2776451" y="374073"/>
                </a:cubicBezTo>
                <a:cubicBezTo>
                  <a:pt x="2649340" y="297807"/>
                  <a:pt x="2692281" y="317293"/>
                  <a:pt x="2502131" y="249382"/>
                </a:cubicBezTo>
                <a:cubicBezTo>
                  <a:pt x="2270831" y="166775"/>
                  <a:pt x="2509529" y="247742"/>
                  <a:pt x="2186247" y="157942"/>
                </a:cubicBezTo>
                <a:cubicBezTo>
                  <a:pt x="2152476" y="148561"/>
                  <a:pt x="2120807" y="131840"/>
                  <a:pt x="2086494" y="124691"/>
                </a:cubicBezTo>
                <a:cubicBezTo>
                  <a:pt x="2053829" y="117886"/>
                  <a:pt x="2019958" y="119541"/>
                  <a:pt x="1986742" y="116378"/>
                </a:cubicBezTo>
                <a:cubicBezTo>
                  <a:pt x="1734807" y="92385"/>
                  <a:pt x="2128362" y="126103"/>
                  <a:pt x="1812174" y="99753"/>
                </a:cubicBezTo>
                <a:cubicBezTo>
                  <a:pt x="1672152" y="71748"/>
                  <a:pt x="1783051" y="90304"/>
                  <a:pt x="1612669" y="74815"/>
                </a:cubicBezTo>
                <a:cubicBezTo>
                  <a:pt x="1514061" y="65851"/>
                  <a:pt x="1573217" y="67273"/>
                  <a:pt x="1463040" y="49877"/>
                </a:cubicBezTo>
                <a:cubicBezTo>
                  <a:pt x="1438255" y="45964"/>
                  <a:pt x="1413163" y="44335"/>
                  <a:pt x="1388225" y="41564"/>
                </a:cubicBezTo>
                <a:cubicBezTo>
                  <a:pt x="1363287" y="36022"/>
                  <a:pt x="1338801" y="27759"/>
                  <a:pt x="1313411" y="24938"/>
                </a:cubicBezTo>
                <a:cubicBezTo>
                  <a:pt x="1263763" y="19422"/>
                  <a:pt x="1213632" y="19842"/>
                  <a:pt x="1163782" y="16626"/>
                </a:cubicBezTo>
                <a:cubicBezTo>
                  <a:pt x="1127729" y="14300"/>
                  <a:pt x="1091738" y="11084"/>
                  <a:pt x="1055716" y="8313"/>
                </a:cubicBezTo>
                <a:cubicBezTo>
                  <a:pt x="1014152" y="11084"/>
                  <a:pt x="972474" y="12481"/>
                  <a:pt x="931025" y="16626"/>
                </a:cubicBezTo>
                <a:cubicBezTo>
                  <a:pt x="916966" y="18032"/>
                  <a:pt x="931025" y="0"/>
                  <a:pt x="922712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2828477">
            <a:off x="3871308" y="1151435"/>
            <a:ext cx="182182" cy="670737"/>
          </a:xfrm>
          <a:prstGeom prst="downArrow">
            <a:avLst/>
          </a:prstGeom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0906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Aggregate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Consists of one or more Entities or VO that changes together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Maintain invariants</a:t>
            </a:r>
          </a:p>
        </p:txBody>
      </p:sp>
    </p:spTree>
    <p:extLst>
      <p:ext uri="{BB962C8B-B14F-4D97-AF65-F5344CB8AC3E}">
        <p14:creationId xmlns:p14="http://schemas.microsoft.com/office/powerpoint/2010/main" val="58076821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Invariants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A condition that should always be true for the system to be in consistent state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Something in the system must be true in order for the model to be consistent or valid</a:t>
            </a:r>
          </a:p>
        </p:txBody>
      </p:sp>
    </p:spTree>
    <p:extLst>
      <p:ext uri="{BB962C8B-B14F-4D97-AF65-F5344CB8AC3E}">
        <p14:creationId xmlns:p14="http://schemas.microsoft.com/office/powerpoint/2010/main" val="2372494826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Examples of Invariants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Total items in purchase order </a:t>
            </a:r>
            <a:r>
              <a:rPr lang="en-US" sz="2800" u="sng" dirty="0">
                <a:latin typeface="Sniglet" panose="020B0604020202020204" charset="0"/>
              </a:rPr>
              <a:t>do not exceed limit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Two appointments </a:t>
            </a:r>
            <a:r>
              <a:rPr lang="en-US" sz="2800" u="sng" dirty="0">
                <a:latin typeface="Sniglet" panose="020B0604020202020204" charset="0"/>
              </a:rPr>
              <a:t>do not overlap</a:t>
            </a:r>
            <a:r>
              <a:rPr lang="en-US" sz="2800" dirty="0">
                <a:latin typeface="Sniglet" panose="020B0604020202020204" charset="0"/>
              </a:rPr>
              <a:t> one another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End date </a:t>
            </a:r>
            <a:r>
              <a:rPr lang="en-US" sz="2800" u="sng" dirty="0">
                <a:latin typeface="Sniglet" panose="020B0604020202020204" charset="0"/>
              </a:rPr>
              <a:t>follows</a:t>
            </a:r>
            <a:r>
              <a:rPr lang="en-US" sz="2800" dirty="0">
                <a:latin typeface="Sniglet" panose="020B0604020202020204" charset="0"/>
              </a:rPr>
              <a:t> Begin date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User password must be </a:t>
            </a:r>
            <a:r>
              <a:rPr lang="en-US" sz="2800" u="sng" dirty="0">
                <a:latin typeface="Sniglet" panose="020B0604020202020204" charset="0"/>
              </a:rPr>
              <a:t>at least 8 symbols</a:t>
            </a:r>
          </a:p>
        </p:txBody>
      </p:sp>
    </p:spTree>
    <p:extLst>
      <p:ext uri="{BB962C8B-B14F-4D97-AF65-F5344CB8AC3E}">
        <p14:creationId xmlns:p14="http://schemas.microsoft.com/office/powerpoint/2010/main" val="1612435142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Aggregate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2356572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1" name="Oval 10"/>
          <p:cNvSpPr/>
          <p:nvPr/>
        </p:nvSpPr>
        <p:spPr>
          <a:xfrm>
            <a:off x="2201487" y="2876550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2" name="Oval 11"/>
          <p:cNvSpPr/>
          <p:nvPr/>
        </p:nvSpPr>
        <p:spPr>
          <a:xfrm>
            <a:off x="4343400" y="3482773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3" name="Oval 12"/>
          <p:cNvSpPr/>
          <p:nvPr/>
        </p:nvSpPr>
        <p:spPr>
          <a:xfrm>
            <a:off x="2971800" y="3943350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4" name="Oval 13"/>
          <p:cNvSpPr/>
          <p:nvPr/>
        </p:nvSpPr>
        <p:spPr>
          <a:xfrm>
            <a:off x="6019800" y="2953096"/>
            <a:ext cx="762000" cy="443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1674149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2479012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615" y="1818279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800" y="2995613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58444" y="3914386"/>
            <a:ext cx="914400" cy="516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22" name="Freeform 21"/>
          <p:cNvSpPr/>
          <p:nvPr/>
        </p:nvSpPr>
        <p:spPr>
          <a:xfrm>
            <a:off x="1471353" y="1579418"/>
            <a:ext cx="3158836" cy="3100647"/>
          </a:xfrm>
          <a:custGeom>
            <a:avLst/>
            <a:gdLst>
              <a:gd name="connsiteX0" fmla="*/ 922712 w 3158836"/>
              <a:gd name="connsiteY0" fmla="*/ 0 h 3100647"/>
              <a:gd name="connsiteX1" fmla="*/ 881149 w 3158836"/>
              <a:gd name="connsiteY1" fmla="*/ 16626 h 3100647"/>
              <a:gd name="connsiteX2" fmla="*/ 731520 w 3158836"/>
              <a:gd name="connsiteY2" fmla="*/ 49877 h 3100647"/>
              <a:gd name="connsiteX3" fmla="*/ 498763 w 3158836"/>
              <a:gd name="connsiteY3" fmla="*/ 124691 h 3100647"/>
              <a:gd name="connsiteX4" fmla="*/ 473825 w 3158836"/>
              <a:gd name="connsiteY4" fmla="*/ 141317 h 3100647"/>
              <a:gd name="connsiteX5" fmla="*/ 399011 w 3158836"/>
              <a:gd name="connsiteY5" fmla="*/ 199506 h 3100647"/>
              <a:gd name="connsiteX6" fmla="*/ 290945 w 3158836"/>
              <a:gd name="connsiteY6" fmla="*/ 282633 h 3100647"/>
              <a:gd name="connsiteX7" fmla="*/ 224443 w 3158836"/>
              <a:gd name="connsiteY7" fmla="*/ 357447 h 3100647"/>
              <a:gd name="connsiteX8" fmla="*/ 141316 w 3158836"/>
              <a:gd name="connsiteY8" fmla="*/ 457200 h 3100647"/>
              <a:gd name="connsiteX9" fmla="*/ 66502 w 3158836"/>
              <a:gd name="connsiteY9" fmla="*/ 640080 h 3100647"/>
              <a:gd name="connsiteX10" fmla="*/ 24938 w 3158836"/>
              <a:gd name="connsiteY10" fmla="*/ 781397 h 3100647"/>
              <a:gd name="connsiteX11" fmla="*/ 16625 w 3158836"/>
              <a:gd name="connsiteY11" fmla="*/ 847898 h 3100647"/>
              <a:gd name="connsiteX12" fmla="*/ 0 w 3158836"/>
              <a:gd name="connsiteY12" fmla="*/ 1005840 h 3100647"/>
              <a:gd name="connsiteX13" fmla="*/ 16625 w 3158836"/>
              <a:gd name="connsiteY13" fmla="*/ 1288473 h 3100647"/>
              <a:gd name="connsiteX14" fmla="*/ 24938 w 3158836"/>
              <a:gd name="connsiteY14" fmla="*/ 1321724 h 3100647"/>
              <a:gd name="connsiteX15" fmla="*/ 83127 w 3158836"/>
              <a:gd name="connsiteY15" fmla="*/ 1479666 h 3100647"/>
              <a:gd name="connsiteX16" fmla="*/ 207818 w 3158836"/>
              <a:gd name="connsiteY16" fmla="*/ 1695797 h 3100647"/>
              <a:gd name="connsiteX17" fmla="*/ 290945 w 3158836"/>
              <a:gd name="connsiteY17" fmla="*/ 1787237 h 3100647"/>
              <a:gd name="connsiteX18" fmla="*/ 365760 w 3158836"/>
              <a:gd name="connsiteY18" fmla="*/ 1895302 h 3100647"/>
              <a:gd name="connsiteX19" fmla="*/ 507076 w 3158836"/>
              <a:gd name="connsiteY19" fmla="*/ 2061557 h 3100647"/>
              <a:gd name="connsiteX20" fmla="*/ 523702 w 3158836"/>
              <a:gd name="connsiteY20" fmla="*/ 2086495 h 3100647"/>
              <a:gd name="connsiteX21" fmla="*/ 590203 w 3158836"/>
              <a:gd name="connsiteY21" fmla="*/ 2152997 h 3100647"/>
              <a:gd name="connsiteX22" fmla="*/ 656705 w 3158836"/>
              <a:gd name="connsiteY22" fmla="*/ 2236124 h 3100647"/>
              <a:gd name="connsiteX23" fmla="*/ 714894 w 3158836"/>
              <a:gd name="connsiteY23" fmla="*/ 2294313 h 3100647"/>
              <a:gd name="connsiteX24" fmla="*/ 773083 w 3158836"/>
              <a:gd name="connsiteY24" fmla="*/ 2377440 h 3100647"/>
              <a:gd name="connsiteX25" fmla="*/ 789709 w 3158836"/>
              <a:gd name="connsiteY25" fmla="*/ 2402378 h 3100647"/>
              <a:gd name="connsiteX26" fmla="*/ 881149 w 3158836"/>
              <a:gd name="connsiteY26" fmla="*/ 2493818 h 3100647"/>
              <a:gd name="connsiteX27" fmla="*/ 939338 w 3158836"/>
              <a:gd name="connsiteY27" fmla="*/ 2552007 h 3100647"/>
              <a:gd name="connsiteX28" fmla="*/ 964276 w 3158836"/>
              <a:gd name="connsiteY28" fmla="*/ 2576946 h 3100647"/>
              <a:gd name="connsiteX29" fmla="*/ 1005840 w 3158836"/>
              <a:gd name="connsiteY29" fmla="*/ 2610197 h 3100647"/>
              <a:gd name="connsiteX30" fmla="*/ 1030778 w 3158836"/>
              <a:gd name="connsiteY30" fmla="*/ 2635135 h 3100647"/>
              <a:gd name="connsiteX31" fmla="*/ 1255222 w 3158836"/>
              <a:gd name="connsiteY31" fmla="*/ 2784764 h 3100647"/>
              <a:gd name="connsiteX32" fmla="*/ 1321723 w 3158836"/>
              <a:gd name="connsiteY32" fmla="*/ 2826327 h 3100647"/>
              <a:gd name="connsiteX33" fmla="*/ 1338349 w 3158836"/>
              <a:gd name="connsiteY33" fmla="*/ 2842953 h 3100647"/>
              <a:gd name="connsiteX34" fmla="*/ 1479665 w 3158836"/>
              <a:gd name="connsiteY34" fmla="*/ 2909455 h 3100647"/>
              <a:gd name="connsiteX35" fmla="*/ 1504603 w 3158836"/>
              <a:gd name="connsiteY35" fmla="*/ 2926080 h 3100647"/>
              <a:gd name="connsiteX36" fmla="*/ 1687483 w 3158836"/>
              <a:gd name="connsiteY36" fmla="*/ 3009207 h 3100647"/>
              <a:gd name="connsiteX37" fmla="*/ 1720734 w 3158836"/>
              <a:gd name="connsiteY37" fmla="*/ 3025833 h 3100647"/>
              <a:gd name="connsiteX38" fmla="*/ 1770611 w 3158836"/>
              <a:gd name="connsiteY38" fmla="*/ 3034146 h 3100647"/>
              <a:gd name="connsiteX39" fmla="*/ 1862051 w 3158836"/>
              <a:gd name="connsiteY39" fmla="*/ 3059084 h 3100647"/>
              <a:gd name="connsiteX40" fmla="*/ 1886989 w 3158836"/>
              <a:gd name="connsiteY40" fmla="*/ 3067397 h 3100647"/>
              <a:gd name="connsiteX41" fmla="*/ 1986742 w 3158836"/>
              <a:gd name="connsiteY41" fmla="*/ 3084022 h 3100647"/>
              <a:gd name="connsiteX42" fmla="*/ 2252749 w 3158836"/>
              <a:gd name="connsiteY42" fmla="*/ 3100647 h 3100647"/>
              <a:gd name="connsiteX43" fmla="*/ 2477192 w 3158836"/>
              <a:gd name="connsiteY43" fmla="*/ 3059084 h 3100647"/>
              <a:gd name="connsiteX44" fmla="*/ 2543694 w 3158836"/>
              <a:gd name="connsiteY44" fmla="*/ 3009207 h 3100647"/>
              <a:gd name="connsiteX45" fmla="*/ 2610196 w 3158836"/>
              <a:gd name="connsiteY45" fmla="*/ 2951018 h 3100647"/>
              <a:gd name="connsiteX46" fmla="*/ 2685011 w 3158836"/>
              <a:gd name="connsiteY46" fmla="*/ 2809702 h 3100647"/>
              <a:gd name="connsiteX47" fmla="*/ 2701636 w 3158836"/>
              <a:gd name="connsiteY47" fmla="*/ 2676698 h 3100647"/>
              <a:gd name="connsiteX48" fmla="*/ 2709949 w 3158836"/>
              <a:gd name="connsiteY48" fmla="*/ 2443942 h 3100647"/>
              <a:gd name="connsiteX49" fmla="*/ 2726574 w 3158836"/>
              <a:gd name="connsiteY49" fmla="*/ 2360815 h 3100647"/>
              <a:gd name="connsiteX50" fmla="*/ 2734887 w 3158836"/>
              <a:gd name="connsiteY50" fmla="*/ 2319251 h 3100647"/>
              <a:gd name="connsiteX51" fmla="*/ 2751512 w 3158836"/>
              <a:gd name="connsiteY51" fmla="*/ 2277687 h 3100647"/>
              <a:gd name="connsiteX52" fmla="*/ 2759825 w 3158836"/>
              <a:gd name="connsiteY52" fmla="*/ 2244437 h 3100647"/>
              <a:gd name="connsiteX53" fmla="*/ 2768138 w 3158836"/>
              <a:gd name="connsiteY53" fmla="*/ 2202873 h 3100647"/>
              <a:gd name="connsiteX54" fmla="*/ 2793076 w 3158836"/>
              <a:gd name="connsiteY54" fmla="*/ 2169622 h 3100647"/>
              <a:gd name="connsiteX55" fmla="*/ 2818014 w 3158836"/>
              <a:gd name="connsiteY55" fmla="*/ 2119746 h 3100647"/>
              <a:gd name="connsiteX56" fmla="*/ 2842952 w 3158836"/>
              <a:gd name="connsiteY56" fmla="*/ 2069869 h 3100647"/>
              <a:gd name="connsiteX57" fmla="*/ 2876203 w 3158836"/>
              <a:gd name="connsiteY57" fmla="*/ 2028306 h 3100647"/>
              <a:gd name="connsiteX58" fmla="*/ 2901142 w 3158836"/>
              <a:gd name="connsiteY58" fmla="*/ 1978429 h 3100647"/>
              <a:gd name="connsiteX59" fmla="*/ 2934392 w 3158836"/>
              <a:gd name="connsiteY59" fmla="*/ 1928553 h 3100647"/>
              <a:gd name="connsiteX60" fmla="*/ 2942705 w 3158836"/>
              <a:gd name="connsiteY60" fmla="*/ 1895302 h 3100647"/>
              <a:gd name="connsiteX61" fmla="*/ 2967643 w 3158836"/>
              <a:gd name="connsiteY61" fmla="*/ 1853738 h 3100647"/>
              <a:gd name="connsiteX62" fmla="*/ 2984269 w 3158836"/>
              <a:gd name="connsiteY62" fmla="*/ 1770611 h 3100647"/>
              <a:gd name="connsiteX63" fmla="*/ 2992582 w 3158836"/>
              <a:gd name="connsiteY63" fmla="*/ 1745673 h 3100647"/>
              <a:gd name="connsiteX64" fmla="*/ 3009207 w 3158836"/>
              <a:gd name="connsiteY64" fmla="*/ 1654233 h 3100647"/>
              <a:gd name="connsiteX65" fmla="*/ 3017520 w 3158836"/>
              <a:gd name="connsiteY65" fmla="*/ 1629295 h 3100647"/>
              <a:gd name="connsiteX66" fmla="*/ 3034145 w 3158836"/>
              <a:gd name="connsiteY66" fmla="*/ 1571106 h 3100647"/>
              <a:gd name="connsiteX67" fmla="*/ 3042458 w 3158836"/>
              <a:gd name="connsiteY67" fmla="*/ 1546167 h 3100647"/>
              <a:gd name="connsiteX68" fmla="*/ 3050771 w 3158836"/>
              <a:gd name="connsiteY68" fmla="*/ 1512917 h 3100647"/>
              <a:gd name="connsiteX69" fmla="*/ 3059083 w 3158836"/>
              <a:gd name="connsiteY69" fmla="*/ 1454727 h 3100647"/>
              <a:gd name="connsiteX70" fmla="*/ 3075709 w 3158836"/>
              <a:gd name="connsiteY70" fmla="*/ 1413164 h 3100647"/>
              <a:gd name="connsiteX71" fmla="*/ 3100647 w 3158836"/>
              <a:gd name="connsiteY71" fmla="*/ 1330037 h 3100647"/>
              <a:gd name="connsiteX72" fmla="*/ 3117272 w 3158836"/>
              <a:gd name="connsiteY72" fmla="*/ 1296786 h 3100647"/>
              <a:gd name="connsiteX73" fmla="*/ 3133898 w 3158836"/>
              <a:gd name="connsiteY73" fmla="*/ 1230284 h 3100647"/>
              <a:gd name="connsiteX74" fmla="*/ 3158836 w 3158836"/>
              <a:gd name="connsiteY74" fmla="*/ 1039091 h 3100647"/>
              <a:gd name="connsiteX75" fmla="*/ 3150523 w 3158836"/>
              <a:gd name="connsiteY75" fmla="*/ 806335 h 3100647"/>
              <a:gd name="connsiteX76" fmla="*/ 3092334 w 3158836"/>
              <a:gd name="connsiteY76" fmla="*/ 656706 h 3100647"/>
              <a:gd name="connsiteX77" fmla="*/ 2942705 w 3158836"/>
              <a:gd name="connsiteY77" fmla="*/ 498764 h 3100647"/>
              <a:gd name="connsiteX78" fmla="*/ 2901142 w 3158836"/>
              <a:gd name="connsiteY78" fmla="*/ 448887 h 3100647"/>
              <a:gd name="connsiteX79" fmla="*/ 2776451 w 3158836"/>
              <a:gd name="connsiteY79" fmla="*/ 374073 h 3100647"/>
              <a:gd name="connsiteX80" fmla="*/ 2502131 w 3158836"/>
              <a:gd name="connsiteY80" fmla="*/ 249382 h 3100647"/>
              <a:gd name="connsiteX81" fmla="*/ 2186247 w 3158836"/>
              <a:gd name="connsiteY81" fmla="*/ 157942 h 3100647"/>
              <a:gd name="connsiteX82" fmla="*/ 2086494 w 3158836"/>
              <a:gd name="connsiteY82" fmla="*/ 124691 h 3100647"/>
              <a:gd name="connsiteX83" fmla="*/ 1986742 w 3158836"/>
              <a:gd name="connsiteY83" fmla="*/ 116378 h 3100647"/>
              <a:gd name="connsiteX84" fmla="*/ 1812174 w 3158836"/>
              <a:gd name="connsiteY84" fmla="*/ 99753 h 3100647"/>
              <a:gd name="connsiteX85" fmla="*/ 1612669 w 3158836"/>
              <a:gd name="connsiteY85" fmla="*/ 74815 h 3100647"/>
              <a:gd name="connsiteX86" fmla="*/ 1463040 w 3158836"/>
              <a:gd name="connsiteY86" fmla="*/ 49877 h 3100647"/>
              <a:gd name="connsiteX87" fmla="*/ 1388225 w 3158836"/>
              <a:gd name="connsiteY87" fmla="*/ 41564 h 3100647"/>
              <a:gd name="connsiteX88" fmla="*/ 1313411 w 3158836"/>
              <a:gd name="connsiteY88" fmla="*/ 24938 h 3100647"/>
              <a:gd name="connsiteX89" fmla="*/ 1163782 w 3158836"/>
              <a:gd name="connsiteY89" fmla="*/ 16626 h 3100647"/>
              <a:gd name="connsiteX90" fmla="*/ 1055716 w 3158836"/>
              <a:gd name="connsiteY90" fmla="*/ 8313 h 3100647"/>
              <a:gd name="connsiteX91" fmla="*/ 931025 w 3158836"/>
              <a:gd name="connsiteY91" fmla="*/ 16626 h 3100647"/>
              <a:gd name="connsiteX92" fmla="*/ 922712 w 3158836"/>
              <a:gd name="connsiteY92" fmla="*/ 0 h 310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158836" h="3100647">
                <a:moveTo>
                  <a:pt x="922712" y="0"/>
                </a:moveTo>
                <a:cubicBezTo>
                  <a:pt x="914399" y="0"/>
                  <a:pt x="895411" y="12238"/>
                  <a:pt x="881149" y="16626"/>
                </a:cubicBezTo>
                <a:cubicBezTo>
                  <a:pt x="816873" y="36403"/>
                  <a:pt x="800397" y="33347"/>
                  <a:pt x="731520" y="49877"/>
                </a:cubicBezTo>
                <a:cubicBezTo>
                  <a:pt x="647999" y="69922"/>
                  <a:pt x="576208" y="88947"/>
                  <a:pt x="498763" y="124691"/>
                </a:cubicBezTo>
                <a:cubicBezTo>
                  <a:pt x="489692" y="128878"/>
                  <a:pt x="481818" y="135323"/>
                  <a:pt x="473825" y="141317"/>
                </a:cubicBezTo>
                <a:cubicBezTo>
                  <a:pt x="448551" y="160273"/>
                  <a:pt x="424286" y="180550"/>
                  <a:pt x="399011" y="199506"/>
                </a:cubicBezTo>
                <a:cubicBezTo>
                  <a:pt x="309617" y="266551"/>
                  <a:pt x="505933" y="100719"/>
                  <a:pt x="290945" y="282633"/>
                </a:cubicBezTo>
                <a:cubicBezTo>
                  <a:pt x="265735" y="303964"/>
                  <a:pt x="245862" y="333351"/>
                  <a:pt x="224443" y="357447"/>
                </a:cubicBezTo>
                <a:cubicBezTo>
                  <a:pt x="180080" y="407356"/>
                  <a:pt x="198892" y="366039"/>
                  <a:pt x="141316" y="457200"/>
                </a:cubicBezTo>
                <a:cubicBezTo>
                  <a:pt x="100910" y="521176"/>
                  <a:pt x="90504" y="568072"/>
                  <a:pt x="66502" y="640080"/>
                </a:cubicBezTo>
                <a:cubicBezTo>
                  <a:pt x="45423" y="703318"/>
                  <a:pt x="60629" y="656478"/>
                  <a:pt x="24938" y="781397"/>
                </a:cubicBezTo>
                <a:cubicBezTo>
                  <a:pt x="22167" y="803564"/>
                  <a:pt x="18560" y="825642"/>
                  <a:pt x="16625" y="847898"/>
                </a:cubicBezTo>
                <a:cubicBezTo>
                  <a:pt x="3318" y="1000928"/>
                  <a:pt x="19576" y="927531"/>
                  <a:pt x="0" y="1005840"/>
                </a:cubicBezTo>
                <a:cubicBezTo>
                  <a:pt x="3172" y="1081983"/>
                  <a:pt x="4324" y="1202370"/>
                  <a:pt x="16625" y="1288473"/>
                </a:cubicBezTo>
                <a:cubicBezTo>
                  <a:pt x="18241" y="1299783"/>
                  <a:pt x="21932" y="1310702"/>
                  <a:pt x="24938" y="1321724"/>
                </a:cubicBezTo>
                <a:cubicBezTo>
                  <a:pt x="42179" y="1384942"/>
                  <a:pt x="50375" y="1414162"/>
                  <a:pt x="83127" y="1479666"/>
                </a:cubicBezTo>
                <a:cubicBezTo>
                  <a:pt x="237664" y="1788740"/>
                  <a:pt x="133284" y="1615052"/>
                  <a:pt x="207818" y="1695797"/>
                </a:cubicBezTo>
                <a:cubicBezTo>
                  <a:pt x="235758" y="1726065"/>
                  <a:pt x="263967" y="1756108"/>
                  <a:pt x="290945" y="1787237"/>
                </a:cubicBezTo>
                <a:cubicBezTo>
                  <a:pt x="321341" y="1822309"/>
                  <a:pt x="335296" y="1856890"/>
                  <a:pt x="365760" y="1895302"/>
                </a:cubicBezTo>
                <a:cubicBezTo>
                  <a:pt x="410956" y="1952288"/>
                  <a:pt x="466730" y="2001040"/>
                  <a:pt x="507076" y="2061557"/>
                </a:cubicBezTo>
                <a:cubicBezTo>
                  <a:pt x="512618" y="2069870"/>
                  <a:pt x="516982" y="2079102"/>
                  <a:pt x="523702" y="2086495"/>
                </a:cubicBezTo>
                <a:cubicBezTo>
                  <a:pt x="544790" y="2109691"/>
                  <a:pt x="569376" y="2129566"/>
                  <a:pt x="590203" y="2152997"/>
                </a:cubicBezTo>
                <a:cubicBezTo>
                  <a:pt x="613778" y="2179519"/>
                  <a:pt x="631613" y="2211032"/>
                  <a:pt x="656705" y="2236124"/>
                </a:cubicBezTo>
                <a:cubicBezTo>
                  <a:pt x="676101" y="2255520"/>
                  <a:pt x="699164" y="2271841"/>
                  <a:pt x="714894" y="2294313"/>
                </a:cubicBezTo>
                <a:lnTo>
                  <a:pt x="773083" y="2377440"/>
                </a:lnTo>
                <a:cubicBezTo>
                  <a:pt x="778770" y="2385654"/>
                  <a:pt x="782645" y="2395314"/>
                  <a:pt x="789709" y="2402378"/>
                </a:cubicBezTo>
                <a:lnTo>
                  <a:pt x="881149" y="2493818"/>
                </a:lnTo>
                <a:lnTo>
                  <a:pt x="939338" y="2552007"/>
                </a:lnTo>
                <a:cubicBezTo>
                  <a:pt x="947651" y="2560320"/>
                  <a:pt x="955096" y="2569602"/>
                  <a:pt x="964276" y="2576946"/>
                </a:cubicBezTo>
                <a:cubicBezTo>
                  <a:pt x="978131" y="2588030"/>
                  <a:pt x="992487" y="2598513"/>
                  <a:pt x="1005840" y="2610197"/>
                </a:cubicBezTo>
                <a:cubicBezTo>
                  <a:pt x="1014687" y="2617938"/>
                  <a:pt x="1021373" y="2628081"/>
                  <a:pt x="1030778" y="2635135"/>
                </a:cubicBezTo>
                <a:cubicBezTo>
                  <a:pt x="1164138" y="2735155"/>
                  <a:pt x="1141907" y="2715516"/>
                  <a:pt x="1255222" y="2784764"/>
                </a:cubicBezTo>
                <a:cubicBezTo>
                  <a:pt x="1277527" y="2798395"/>
                  <a:pt x="1303239" y="2807843"/>
                  <a:pt x="1321723" y="2826327"/>
                </a:cubicBezTo>
                <a:cubicBezTo>
                  <a:pt x="1327265" y="2831869"/>
                  <a:pt x="1331544" y="2839064"/>
                  <a:pt x="1338349" y="2842953"/>
                </a:cubicBezTo>
                <a:cubicBezTo>
                  <a:pt x="1603696" y="2994579"/>
                  <a:pt x="1342476" y="2840859"/>
                  <a:pt x="1479665" y="2909455"/>
                </a:cubicBezTo>
                <a:cubicBezTo>
                  <a:pt x="1488601" y="2913923"/>
                  <a:pt x="1495762" y="2921427"/>
                  <a:pt x="1504603" y="2926080"/>
                </a:cubicBezTo>
                <a:cubicBezTo>
                  <a:pt x="1766986" y="3064176"/>
                  <a:pt x="1550383" y="2954367"/>
                  <a:pt x="1687483" y="3009207"/>
                </a:cubicBezTo>
                <a:cubicBezTo>
                  <a:pt x="1698989" y="3013809"/>
                  <a:pt x="1708865" y="3022272"/>
                  <a:pt x="1720734" y="3025833"/>
                </a:cubicBezTo>
                <a:cubicBezTo>
                  <a:pt x="1736878" y="3030676"/>
                  <a:pt x="1753985" y="3031375"/>
                  <a:pt x="1770611" y="3034146"/>
                </a:cubicBezTo>
                <a:cubicBezTo>
                  <a:pt x="1829876" y="3063777"/>
                  <a:pt x="1778173" y="3042308"/>
                  <a:pt x="1862051" y="3059084"/>
                </a:cubicBezTo>
                <a:cubicBezTo>
                  <a:pt x="1870643" y="3060802"/>
                  <a:pt x="1878397" y="3065679"/>
                  <a:pt x="1886989" y="3067397"/>
                </a:cubicBezTo>
                <a:cubicBezTo>
                  <a:pt x="1920044" y="3074008"/>
                  <a:pt x="1953341" y="3079467"/>
                  <a:pt x="1986742" y="3084022"/>
                </a:cubicBezTo>
                <a:cubicBezTo>
                  <a:pt x="2073059" y="3095792"/>
                  <a:pt x="2168118" y="3096800"/>
                  <a:pt x="2252749" y="3100647"/>
                </a:cubicBezTo>
                <a:cubicBezTo>
                  <a:pt x="2330818" y="3092841"/>
                  <a:pt x="2401234" y="3089467"/>
                  <a:pt x="2477192" y="3059084"/>
                </a:cubicBezTo>
                <a:cubicBezTo>
                  <a:pt x="2502919" y="3048793"/>
                  <a:pt x="2522188" y="3026680"/>
                  <a:pt x="2543694" y="3009207"/>
                </a:cubicBezTo>
                <a:cubicBezTo>
                  <a:pt x="2566555" y="2990633"/>
                  <a:pt x="2590800" y="2973185"/>
                  <a:pt x="2610196" y="2951018"/>
                </a:cubicBezTo>
                <a:cubicBezTo>
                  <a:pt x="2658436" y="2895887"/>
                  <a:pt x="2661214" y="2873160"/>
                  <a:pt x="2685011" y="2809702"/>
                </a:cubicBezTo>
                <a:cubicBezTo>
                  <a:pt x="2690113" y="2773987"/>
                  <a:pt x="2699815" y="2710394"/>
                  <a:pt x="2701636" y="2676698"/>
                </a:cubicBezTo>
                <a:cubicBezTo>
                  <a:pt x="2705826" y="2599176"/>
                  <a:pt x="2705390" y="2521443"/>
                  <a:pt x="2709949" y="2443942"/>
                </a:cubicBezTo>
                <a:cubicBezTo>
                  <a:pt x="2711903" y="2410723"/>
                  <a:pt x="2719758" y="2391488"/>
                  <a:pt x="2726574" y="2360815"/>
                </a:cubicBezTo>
                <a:cubicBezTo>
                  <a:pt x="2729639" y="2347022"/>
                  <a:pt x="2730827" y="2332784"/>
                  <a:pt x="2734887" y="2319251"/>
                </a:cubicBezTo>
                <a:cubicBezTo>
                  <a:pt x="2739175" y="2304958"/>
                  <a:pt x="2746793" y="2291843"/>
                  <a:pt x="2751512" y="2277687"/>
                </a:cubicBezTo>
                <a:cubicBezTo>
                  <a:pt x="2755125" y="2266849"/>
                  <a:pt x="2757347" y="2255589"/>
                  <a:pt x="2759825" y="2244437"/>
                </a:cubicBezTo>
                <a:cubicBezTo>
                  <a:pt x="2762890" y="2230644"/>
                  <a:pt x="2762400" y="2215784"/>
                  <a:pt x="2768138" y="2202873"/>
                </a:cubicBezTo>
                <a:cubicBezTo>
                  <a:pt x="2773765" y="2190213"/>
                  <a:pt x="2784763" y="2180706"/>
                  <a:pt x="2793076" y="2169622"/>
                </a:cubicBezTo>
                <a:cubicBezTo>
                  <a:pt x="2809260" y="2121071"/>
                  <a:pt x="2791156" y="2168091"/>
                  <a:pt x="2818014" y="2119746"/>
                </a:cubicBezTo>
                <a:cubicBezTo>
                  <a:pt x="2827041" y="2103497"/>
                  <a:pt x="2832973" y="2085551"/>
                  <a:pt x="2842952" y="2069869"/>
                </a:cubicBezTo>
                <a:cubicBezTo>
                  <a:pt x="2852477" y="2054900"/>
                  <a:pt x="2866677" y="2043274"/>
                  <a:pt x="2876203" y="2028306"/>
                </a:cubicBezTo>
                <a:cubicBezTo>
                  <a:pt x="2886183" y="2012624"/>
                  <a:pt x="2891776" y="1994485"/>
                  <a:pt x="2901142" y="1978429"/>
                </a:cubicBezTo>
                <a:cubicBezTo>
                  <a:pt x="2911210" y="1961170"/>
                  <a:pt x="2923309" y="1945178"/>
                  <a:pt x="2934392" y="1928553"/>
                </a:cubicBezTo>
                <a:cubicBezTo>
                  <a:pt x="2937163" y="1917469"/>
                  <a:pt x="2938065" y="1905742"/>
                  <a:pt x="2942705" y="1895302"/>
                </a:cubicBezTo>
                <a:cubicBezTo>
                  <a:pt x="2949267" y="1880537"/>
                  <a:pt x="2962534" y="1869066"/>
                  <a:pt x="2967643" y="1853738"/>
                </a:cubicBezTo>
                <a:cubicBezTo>
                  <a:pt x="2976579" y="1826930"/>
                  <a:pt x="2975333" y="1797419"/>
                  <a:pt x="2984269" y="1770611"/>
                </a:cubicBezTo>
                <a:cubicBezTo>
                  <a:pt x="2987040" y="1762298"/>
                  <a:pt x="2990457" y="1754174"/>
                  <a:pt x="2992582" y="1745673"/>
                </a:cubicBezTo>
                <a:cubicBezTo>
                  <a:pt x="3007705" y="1685179"/>
                  <a:pt x="2994389" y="1720912"/>
                  <a:pt x="3009207" y="1654233"/>
                </a:cubicBezTo>
                <a:cubicBezTo>
                  <a:pt x="3011108" y="1645679"/>
                  <a:pt x="3015002" y="1637688"/>
                  <a:pt x="3017520" y="1629295"/>
                </a:cubicBezTo>
                <a:cubicBezTo>
                  <a:pt x="3023316" y="1609973"/>
                  <a:pt x="3028349" y="1590428"/>
                  <a:pt x="3034145" y="1571106"/>
                </a:cubicBezTo>
                <a:cubicBezTo>
                  <a:pt x="3036663" y="1562713"/>
                  <a:pt x="3040051" y="1554592"/>
                  <a:pt x="3042458" y="1546167"/>
                </a:cubicBezTo>
                <a:cubicBezTo>
                  <a:pt x="3045597" y="1535182"/>
                  <a:pt x="3048727" y="1524157"/>
                  <a:pt x="3050771" y="1512917"/>
                </a:cubicBezTo>
                <a:cubicBezTo>
                  <a:pt x="3054276" y="1493639"/>
                  <a:pt x="3054331" y="1473736"/>
                  <a:pt x="3059083" y="1454727"/>
                </a:cubicBezTo>
                <a:cubicBezTo>
                  <a:pt x="3062702" y="1440251"/>
                  <a:pt x="3070469" y="1427136"/>
                  <a:pt x="3075709" y="1413164"/>
                </a:cubicBezTo>
                <a:cubicBezTo>
                  <a:pt x="3106000" y="1332391"/>
                  <a:pt x="3045703" y="1481136"/>
                  <a:pt x="3100647" y="1330037"/>
                </a:cubicBezTo>
                <a:cubicBezTo>
                  <a:pt x="3104882" y="1318391"/>
                  <a:pt x="3113353" y="1308542"/>
                  <a:pt x="3117272" y="1296786"/>
                </a:cubicBezTo>
                <a:cubicBezTo>
                  <a:pt x="3124498" y="1275109"/>
                  <a:pt x="3129417" y="1252690"/>
                  <a:pt x="3133898" y="1230284"/>
                </a:cubicBezTo>
                <a:cubicBezTo>
                  <a:pt x="3151944" y="1140053"/>
                  <a:pt x="3150749" y="1128047"/>
                  <a:pt x="3158836" y="1039091"/>
                </a:cubicBezTo>
                <a:cubicBezTo>
                  <a:pt x="3156065" y="961506"/>
                  <a:pt x="3158867" y="883520"/>
                  <a:pt x="3150523" y="806335"/>
                </a:cubicBezTo>
                <a:cubicBezTo>
                  <a:pt x="3147706" y="780279"/>
                  <a:pt x="3104337" y="678045"/>
                  <a:pt x="3092334" y="656706"/>
                </a:cubicBezTo>
                <a:cubicBezTo>
                  <a:pt x="3050264" y="581915"/>
                  <a:pt x="3010727" y="566787"/>
                  <a:pt x="2942705" y="498764"/>
                </a:cubicBezTo>
                <a:cubicBezTo>
                  <a:pt x="2927402" y="483461"/>
                  <a:pt x="2918455" y="461872"/>
                  <a:pt x="2901142" y="448887"/>
                </a:cubicBezTo>
                <a:cubicBezTo>
                  <a:pt x="2862365" y="419804"/>
                  <a:pt x="2818015" y="399011"/>
                  <a:pt x="2776451" y="374073"/>
                </a:cubicBezTo>
                <a:cubicBezTo>
                  <a:pt x="2649340" y="297807"/>
                  <a:pt x="2692281" y="317293"/>
                  <a:pt x="2502131" y="249382"/>
                </a:cubicBezTo>
                <a:cubicBezTo>
                  <a:pt x="2270831" y="166775"/>
                  <a:pt x="2509529" y="247742"/>
                  <a:pt x="2186247" y="157942"/>
                </a:cubicBezTo>
                <a:cubicBezTo>
                  <a:pt x="2152476" y="148561"/>
                  <a:pt x="2120807" y="131840"/>
                  <a:pt x="2086494" y="124691"/>
                </a:cubicBezTo>
                <a:cubicBezTo>
                  <a:pt x="2053829" y="117886"/>
                  <a:pt x="2019958" y="119541"/>
                  <a:pt x="1986742" y="116378"/>
                </a:cubicBezTo>
                <a:cubicBezTo>
                  <a:pt x="1734807" y="92385"/>
                  <a:pt x="2128362" y="126103"/>
                  <a:pt x="1812174" y="99753"/>
                </a:cubicBezTo>
                <a:cubicBezTo>
                  <a:pt x="1672152" y="71748"/>
                  <a:pt x="1783051" y="90304"/>
                  <a:pt x="1612669" y="74815"/>
                </a:cubicBezTo>
                <a:cubicBezTo>
                  <a:pt x="1514061" y="65851"/>
                  <a:pt x="1573217" y="67273"/>
                  <a:pt x="1463040" y="49877"/>
                </a:cubicBezTo>
                <a:cubicBezTo>
                  <a:pt x="1438255" y="45964"/>
                  <a:pt x="1413163" y="44335"/>
                  <a:pt x="1388225" y="41564"/>
                </a:cubicBezTo>
                <a:cubicBezTo>
                  <a:pt x="1363287" y="36022"/>
                  <a:pt x="1338801" y="27759"/>
                  <a:pt x="1313411" y="24938"/>
                </a:cubicBezTo>
                <a:cubicBezTo>
                  <a:pt x="1263763" y="19422"/>
                  <a:pt x="1213632" y="19842"/>
                  <a:pt x="1163782" y="16626"/>
                </a:cubicBezTo>
                <a:cubicBezTo>
                  <a:pt x="1127729" y="14300"/>
                  <a:pt x="1091738" y="11084"/>
                  <a:pt x="1055716" y="8313"/>
                </a:cubicBezTo>
                <a:cubicBezTo>
                  <a:pt x="1014152" y="11084"/>
                  <a:pt x="972474" y="12481"/>
                  <a:pt x="931025" y="16626"/>
                </a:cubicBezTo>
                <a:cubicBezTo>
                  <a:pt x="916966" y="18032"/>
                  <a:pt x="931025" y="0"/>
                  <a:pt x="922712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123873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niglet" panose="020B0604020202020204" charset="0"/>
              </a:rPr>
              <a:t>AggregateRoot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26" name="Down Arrow 25"/>
          <p:cNvSpPr/>
          <p:nvPr/>
        </p:nvSpPr>
        <p:spPr>
          <a:xfrm rot="17746237">
            <a:off x="1559710" y="1270666"/>
            <a:ext cx="163728" cy="1095226"/>
          </a:xfrm>
          <a:prstGeom prst="downArrow">
            <a:avLst/>
          </a:prstGeom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3196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Aggregate Root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Just an Entity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Parent object of all members of aggregate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Enforce invariants</a:t>
            </a:r>
          </a:p>
        </p:txBody>
      </p:sp>
    </p:spTree>
    <p:extLst>
      <p:ext uri="{BB962C8B-B14F-4D97-AF65-F5344CB8AC3E}">
        <p14:creationId xmlns:p14="http://schemas.microsoft.com/office/powerpoint/2010/main" val="456972270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Domain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- Important operations that don't belong to a particular Entity or VO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	- stateless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	- loads the data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	- persists data/state</a:t>
            </a:r>
          </a:p>
        </p:txBody>
      </p:sp>
    </p:spTree>
    <p:extLst>
      <p:ext uri="{BB962C8B-B14F-4D97-AF65-F5344CB8AC3E}">
        <p14:creationId xmlns:p14="http://schemas.microsoft.com/office/powerpoint/2010/main" val="589024746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4400" b="1" dirty="0">
                <a:latin typeface="Walter Turncoat" panose="020B0604020202020204" charset="0"/>
                <a:ea typeface="Walter Turncoat" panose="020B0604020202020204" charset="0"/>
              </a:rPr>
              <a:t>Specification Pattern</a:t>
            </a:r>
            <a:endParaRPr lang="en" sz="4400" b="1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>
                <a:latin typeface="Sniglet" panose="020B0604020202020204" charset="0"/>
              </a:rPr>
              <a:t>- https://en.wikipedia.org/wiki/Specification_pattern</a:t>
            </a:r>
            <a:endParaRPr lang="en-US" sz="2800" dirty="0"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91681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4400" b="1" dirty="0">
                <a:latin typeface="Walter Turncoat" panose="020B0604020202020204" charset="0"/>
                <a:ea typeface="Walter Turncoat" panose="020B0604020202020204" charset="0"/>
              </a:rPr>
              <a:t>Domain Events</a:t>
            </a:r>
            <a:endParaRPr lang="en" sz="4400" b="1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165735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140879318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5400" b="1" dirty="0">
                <a:solidFill>
                  <a:schemeClr val="tx1"/>
                </a:solidFill>
              </a:rPr>
              <a:t>Domain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Driven 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Design</a:t>
            </a:r>
            <a:br>
              <a:rPr lang="en" sz="5400" b="1" dirty="0">
                <a:solidFill>
                  <a:schemeClr val="tx1"/>
                </a:solidFill>
              </a:rPr>
            </a:br>
            <a:br>
              <a:rPr lang="en" sz="4400" dirty="0">
                <a:solidFill>
                  <a:schemeClr val="tx1"/>
                </a:solidFill>
              </a:rPr>
            </a:br>
            <a:r>
              <a:rPr lang="en" sz="3600" i="1" dirty="0">
                <a:solidFill>
                  <a:schemeClr val="tx1"/>
                </a:solidFill>
              </a:rPr>
              <a:t>Tactical Design</a:t>
            </a:r>
            <a:endParaRPr lang="en" sz="4000" i="1" dirty="0">
              <a:solidFill>
                <a:schemeClr val="tx1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62000" y="4405894"/>
            <a:ext cx="3962400" cy="1791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1799">
            <a:off x="5767292" y="1203210"/>
            <a:ext cx="2106044" cy="291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4348">
            <a:off x="3792394" y="744738"/>
            <a:ext cx="2272333" cy="291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Credits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>
              <a:lnSpc>
                <a:spcPct val="115000"/>
              </a:lnSpc>
              <a:buClr>
                <a:schemeClr val="tx1"/>
              </a:buClr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Domain-Driven Design: Tackling Complexity in the Heart of Software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Domain-Driven Design Quickly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Implementing Domain-Driven Design </a:t>
            </a:r>
          </a:p>
          <a:p>
            <a:pPr marL="571500" indent="-342900">
              <a:lnSpc>
                <a:spcPct val="115000"/>
              </a:lnSpc>
              <a:buClr>
                <a:schemeClr val="tx1"/>
              </a:buClr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https://domainlanguage.com/ddd/howtoreadthebook/ReadingDDDForManagers.pdf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Software Architecture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</a:t>
            </a:r>
            <a:r>
              <a:rPr lang="en-US" sz="1400" b="1" u="sng" dirty="0">
                <a:solidFill>
                  <a:schemeClr val="tx1"/>
                </a:solidFill>
              </a:rPr>
              <a:t>- It is not what you think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The ROCK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STD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The Pigeon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oAuth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Coming up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" sz="5400" b="1" dirty="0">
                <a:solidFill>
                  <a:schemeClr val="tx1"/>
                </a:solidFill>
              </a:rPr>
              <a:t>Domain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Driven 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Design</a:t>
            </a:r>
            <a:br>
              <a:rPr lang="en" sz="5400" b="1" dirty="0">
                <a:solidFill>
                  <a:schemeClr val="tx1"/>
                </a:solidFill>
              </a:rPr>
            </a:br>
            <a:br>
              <a:rPr lang="en" sz="4400" dirty="0">
                <a:solidFill>
                  <a:schemeClr val="tx1"/>
                </a:solidFill>
              </a:rPr>
            </a:br>
            <a:r>
              <a:rPr lang="en" sz="3600" i="1" dirty="0">
                <a:solidFill>
                  <a:schemeClr val="tx1"/>
                </a:solidFill>
              </a:rPr>
              <a:t>Tactical Design</a:t>
            </a:r>
            <a:endParaRPr lang="en" sz="4000" i="1" dirty="0">
              <a:solidFill>
                <a:schemeClr val="tx1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62000" y="4405894"/>
            <a:ext cx="3962400" cy="1791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19600" y="1342907"/>
            <a:ext cx="46522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niglet" panose="020B0604020202020204" charset="0"/>
              </a:rPr>
              <a:t>FOR MANAGERS</a:t>
            </a:r>
          </a:p>
          <a:p>
            <a:endParaRPr lang="en-US" sz="3600" dirty="0">
              <a:latin typeface="Sniglet" panose="020B0604020202020204" charset="0"/>
            </a:endParaRPr>
          </a:p>
          <a:p>
            <a:r>
              <a:rPr lang="en-US" sz="3600" dirty="0">
                <a:latin typeface="Sniglet" panose="020B0604020202020204" charset="0"/>
              </a:rPr>
              <a:t>https://goo.gl/s5nd4C</a:t>
            </a:r>
          </a:p>
        </p:txBody>
      </p:sp>
    </p:spTree>
    <p:extLst>
      <p:ext uri="{BB962C8B-B14F-4D97-AF65-F5344CB8AC3E}">
        <p14:creationId xmlns:p14="http://schemas.microsoft.com/office/powerpoint/2010/main" val="41927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809750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anose="020B0604020202020204" charset="0"/>
              </a:rPr>
              <a:t>Domain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676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809750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anose="020B0604020202020204" charset="0"/>
              </a:rPr>
              <a:t>Domain Driven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876550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niglet" panose="020B0604020202020204" charset="0"/>
              </a:rPr>
              <a:t>Domain Driven Design</a:t>
            </a:r>
          </a:p>
        </p:txBody>
      </p:sp>
      <p:sp>
        <p:nvSpPr>
          <p:cNvPr id="4" name="Shape 61"/>
          <p:cNvSpPr/>
          <p:nvPr/>
        </p:nvSpPr>
        <p:spPr>
          <a:xfrm>
            <a:off x="4675696" y="2102137"/>
            <a:ext cx="2667000" cy="88613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9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Finding the domain experts is essential</a:t>
            </a:r>
            <a:endParaRPr lang="en" sz="2600" dirty="0">
              <a:latin typeface="Sniglet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Establish Ubiquitous Language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Be aware of Conway’s Law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Big Ball of Mud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Sniglet" panose="020B0604020202020204" charset="0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8006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 txBox="1">
            <a:spLocks/>
          </p:cNvSpPr>
          <p:nvPr/>
        </p:nvSpPr>
        <p:spPr>
          <a:xfrm>
            <a:off x="1028700" y="1809750"/>
            <a:ext cx="7086600" cy="250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Establish UL</a:t>
            </a:r>
            <a:endParaRPr lang="en" sz="2600" dirty="0">
              <a:latin typeface="Sniglet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Define Boundaries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Create Bounded Contexts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Sniglet" panose="020B0604020202020204" charset="0"/>
              </a:rPr>
              <a:t>Draw Context Maps</a:t>
            </a: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685800" y="5143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400" b="1" dirty="0">
                <a:latin typeface="Walter Turncoat" panose="020B0604020202020204" charset="0"/>
                <a:ea typeface="Walter Turncoat" panose="020B0604020202020204" charset="0"/>
              </a:rPr>
              <a:t>Even more RECAP</a:t>
            </a:r>
          </a:p>
        </p:txBody>
      </p:sp>
    </p:spTree>
    <p:extLst>
      <p:ext uri="{BB962C8B-B14F-4D97-AF65-F5344CB8AC3E}">
        <p14:creationId xmlns:p14="http://schemas.microsoft.com/office/powerpoint/2010/main" val="164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0" y="819150"/>
            <a:ext cx="20193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62600" y="819150"/>
            <a:ext cx="20193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Reporting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62600" y="3304660"/>
            <a:ext cx="20193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0" y="3298996"/>
            <a:ext cx="20193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Billing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43300" y="2052380"/>
            <a:ext cx="20193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Shipping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981200" y="1657350"/>
            <a:ext cx="228600" cy="1641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6934200" y="1657350"/>
            <a:ext cx="228600" cy="1641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4438650" y="228600"/>
            <a:ext cx="228600" cy="201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078299">
            <a:off x="2895665" y="1390832"/>
            <a:ext cx="228600" cy="1198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3813175">
            <a:off x="5924141" y="1510248"/>
            <a:ext cx="228600" cy="1198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7914605">
            <a:off x="4975926" y="2752860"/>
            <a:ext cx="228600" cy="1198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3800004">
            <a:off x="3901026" y="2740265"/>
            <a:ext cx="228600" cy="1198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240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656</Words>
  <Application>Microsoft Office PowerPoint</Application>
  <PresentationFormat>On-screen Show (16:9)</PresentationFormat>
  <Paragraphs>156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Walter Turncoat</vt:lpstr>
      <vt:lpstr>Sniglet</vt:lpstr>
      <vt:lpstr>Ursula template</vt:lpstr>
      <vt:lpstr>HELLO!</vt:lpstr>
      <vt:lpstr>   - S.O.L.I.D  - Models for the Rescue  - Domain Driven Design   - DDD Introduction   - DDD Strategic Design   - DDD Tactical Design  - Software Architecture  - Application Lifecycle Management  - Continuous Integration, Deployment, Delivery  - Generic Domain as a Service  - CQRS  - Event Sourcing  - oAuth 2.0 &amp; OIDC  - Lucene  - Hystrix  - Cassandra</vt:lpstr>
      <vt:lpstr>Domain Driven  Design  Tactical Design</vt:lpstr>
      <vt:lpstr>Domain Driven  Design  Tactical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   - S.O.L.I.D  - Models for the Rescue  - Domain Driven Design  - Software Architecture    - It is not what you think   - The ROCK   - STD   - The Pigeon  - Application Lifecycle Management  - Continuous Integration, Deployment, Delivery  - Generic Domain as a Service  - CQRS  - Event Sourcing  - oAuth 2.0 &amp; OIDC  - Lucene  - Hystrix  - Cassandra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Nikolai Mynkow</cp:lastModifiedBy>
  <cp:revision>149</cp:revision>
  <dcterms:modified xsi:type="dcterms:W3CDTF">2016-03-23T15:54:11Z</dcterms:modified>
</cp:coreProperties>
</file>