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7" r:id="rId1"/>
  </p:sldMasterIdLst>
  <p:notesMasterIdLst>
    <p:notesMasterId r:id="rId37"/>
  </p:notesMasterIdLst>
  <p:sldIdLst>
    <p:sldId id="258" r:id="rId2"/>
    <p:sldId id="311" r:id="rId3"/>
    <p:sldId id="256" r:id="rId4"/>
    <p:sldId id="312" r:id="rId5"/>
    <p:sldId id="299" r:id="rId6"/>
    <p:sldId id="306" r:id="rId7"/>
    <p:sldId id="305" r:id="rId8"/>
    <p:sldId id="337" r:id="rId9"/>
    <p:sldId id="339" r:id="rId10"/>
    <p:sldId id="341" r:id="rId11"/>
    <p:sldId id="340" r:id="rId12"/>
    <p:sldId id="347" r:id="rId13"/>
    <p:sldId id="348" r:id="rId14"/>
    <p:sldId id="342" r:id="rId15"/>
    <p:sldId id="343" r:id="rId16"/>
    <p:sldId id="344" r:id="rId17"/>
    <p:sldId id="345" r:id="rId18"/>
    <p:sldId id="346" r:id="rId19"/>
    <p:sldId id="349" r:id="rId20"/>
    <p:sldId id="350" r:id="rId21"/>
    <p:sldId id="351" r:id="rId22"/>
    <p:sldId id="353" r:id="rId23"/>
    <p:sldId id="354" r:id="rId24"/>
    <p:sldId id="356" r:id="rId25"/>
    <p:sldId id="355" r:id="rId26"/>
    <p:sldId id="352" r:id="rId27"/>
    <p:sldId id="357" r:id="rId28"/>
    <p:sldId id="360" r:id="rId29"/>
    <p:sldId id="361" r:id="rId30"/>
    <p:sldId id="362" r:id="rId31"/>
    <p:sldId id="358" r:id="rId32"/>
    <p:sldId id="359" r:id="rId33"/>
    <p:sldId id="280" r:id="rId34"/>
    <p:sldId id="310" r:id="rId35"/>
    <p:sldId id="279" r:id="rId36"/>
  </p:sldIdLst>
  <p:sldSz cx="9144000" cy="5143500" type="screen16x9"/>
  <p:notesSz cx="6858000" cy="9144000"/>
  <p:embeddedFontLst>
    <p:embeddedFont>
      <p:font typeface="Walter Turncoat" panose="020B0604020202020204" charset="0"/>
      <p:regular r:id="rId38"/>
    </p:embeddedFont>
    <p:embeddedFont>
      <p:font typeface="Sniglet" panose="020B0604020202020204" charset="0"/>
      <p:regular r:id="rId39"/>
    </p:embeddedFont>
  </p:embeddedFontLst>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9DDAFDB-AB83-4BC4-9DC3-4E85DFDBB591}">
  <a:tblStyle styleId="{79DDAFDB-AB83-4BC4-9DC3-4E85DFDBB591}"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22" autoAdjust="0"/>
    <p:restoredTop sz="73282" autoAdjust="0"/>
  </p:normalViewPr>
  <p:slideViewPr>
    <p:cSldViewPr>
      <p:cViewPr varScale="1">
        <p:scale>
          <a:sx n="115" d="100"/>
          <a:sy n="115" d="100"/>
        </p:scale>
        <p:origin x="1122" y="10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209112584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5" name="Shape 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5" name="Shape 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171450" indent="-171450">
              <a:spcBef>
                <a:spcPts val="0"/>
              </a:spcBef>
              <a:buFontTx/>
              <a:buChar char="-"/>
            </a:pPr>
            <a:endParaRPr dirty="0"/>
          </a:p>
        </p:txBody>
      </p:sp>
    </p:spTree>
    <p:extLst>
      <p:ext uri="{BB962C8B-B14F-4D97-AF65-F5344CB8AC3E}">
        <p14:creationId xmlns:p14="http://schemas.microsoft.com/office/powerpoint/2010/main" val="6265380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5" name="Shape 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dirty="0"/>
              <a:t>Visualize the business</a:t>
            </a:r>
            <a:r>
              <a:rPr lang="en-US" baseline="0" dirty="0"/>
              <a:t> process flows on high level</a:t>
            </a:r>
          </a:p>
          <a:p>
            <a:pPr>
              <a:spcBef>
                <a:spcPts val="0"/>
              </a:spcBef>
              <a:buNone/>
            </a:pPr>
            <a:r>
              <a:rPr lang="en-US" baseline="0" dirty="0"/>
              <a:t>Visualize boundaries</a:t>
            </a:r>
            <a:endParaRPr lang="en-US" dirty="0"/>
          </a:p>
          <a:p>
            <a:pPr>
              <a:spcBef>
                <a:spcPts val="0"/>
              </a:spcBef>
              <a:buNone/>
            </a:pPr>
            <a:r>
              <a:rPr lang="en-US" dirty="0"/>
              <a:t>Macro architecture</a:t>
            </a:r>
          </a:p>
          <a:p>
            <a:pPr marL="171450" indent="-171450">
              <a:spcBef>
                <a:spcPts val="0"/>
              </a:spcBef>
              <a:buFontTx/>
              <a:buChar char="-"/>
            </a:pPr>
            <a:r>
              <a:rPr lang="en-US" dirty="0"/>
              <a:t>Much harder to introduce changes</a:t>
            </a:r>
          </a:p>
          <a:p>
            <a:pPr marL="171450" indent="-171450">
              <a:spcBef>
                <a:spcPts val="0"/>
              </a:spcBef>
              <a:buFontTx/>
              <a:buChar char="-"/>
            </a:pPr>
            <a:r>
              <a:rPr lang="en-US" dirty="0"/>
              <a:t>Actually changes occur</a:t>
            </a:r>
            <a:r>
              <a:rPr lang="en-US" baseline="0" dirty="0"/>
              <a:t> very rarely</a:t>
            </a:r>
          </a:p>
          <a:p>
            <a:pPr marL="171450" indent="-171450">
              <a:spcBef>
                <a:spcPts val="0"/>
              </a:spcBef>
              <a:buFontTx/>
              <a:buChar char="-"/>
            </a:pPr>
            <a:endParaRPr dirty="0"/>
          </a:p>
        </p:txBody>
      </p:sp>
    </p:spTree>
    <p:extLst>
      <p:ext uri="{BB962C8B-B14F-4D97-AF65-F5344CB8AC3E}">
        <p14:creationId xmlns:p14="http://schemas.microsoft.com/office/powerpoint/2010/main" val="37501895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5" name="Shape 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171450" indent="-171450">
              <a:spcBef>
                <a:spcPts val="0"/>
              </a:spcBef>
              <a:buFontTx/>
              <a:buChar char="-"/>
            </a:pPr>
            <a:endParaRPr dirty="0"/>
          </a:p>
        </p:txBody>
      </p:sp>
    </p:spTree>
    <p:extLst>
      <p:ext uri="{BB962C8B-B14F-4D97-AF65-F5344CB8AC3E}">
        <p14:creationId xmlns:p14="http://schemas.microsoft.com/office/powerpoint/2010/main" val="23465233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5" name="Shape 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171450" indent="-171450">
              <a:spcBef>
                <a:spcPts val="0"/>
              </a:spcBef>
              <a:buFontTx/>
              <a:buChar char="-"/>
            </a:pPr>
            <a:endParaRPr dirty="0"/>
          </a:p>
        </p:txBody>
      </p:sp>
    </p:spTree>
    <p:extLst>
      <p:ext uri="{BB962C8B-B14F-4D97-AF65-F5344CB8AC3E}">
        <p14:creationId xmlns:p14="http://schemas.microsoft.com/office/powerpoint/2010/main" val="37645699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5" name="Shape 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171450" indent="-171450">
              <a:spcBef>
                <a:spcPts val="0"/>
              </a:spcBef>
              <a:buFontTx/>
              <a:buChar char="-"/>
            </a:pPr>
            <a:endParaRPr dirty="0"/>
          </a:p>
        </p:txBody>
      </p:sp>
    </p:spTree>
    <p:extLst>
      <p:ext uri="{BB962C8B-B14F-4D97-AF65-F5344CB8AC3E}">
        <p14:creationId xmlns:p14="http://schemas.microsoft.com/office/powerpoint/2010/main" val="12869523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5" name="Shape 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171450" indent="-171450">
              <a:spcBef>
                <a:spcPts val="0"/>
              </a:spcBef>
              <a:buFontTx/>
              <a:buChar char="-"/>
            </a:pPr>
            <a:endParaRPr dirty="0"/>
          </a:p>
        </p:txBody>
      </p:sp>
    </p:spTree>
    <p:extLst>
      <p:ext uri="{BB962C8B-B14F-4D97-AF65-F5344CB8AC3E}">
        <p14:creationId xmlns:p14="http://schemas.microsoft.com/office/powerpoint/2010/main" val="12776406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5" name="Shape 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 From</a:t>
            </a:r>
            <a:r>
              <a:rPr lang="en-US" baseline="0" dirty="0"/>
              <a:t> DEV perspective</a:t>
            </a:r>
            <a:endParaRPr lang="en-US" dirty="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a:t>can be used as identity since they are immutable</a:t>
            </a:r>
          </a:p>
          <a:p>
            <a:pPr marL="171450" indent="-171450">
              <a:spcBef>
                <a:spcPts val="0"/>
              </a:spcBef>
              <a:buFontTx/>
              <a:buChar char="-"/>
            </a:pPr>
            <a:r>
              <a:rPr lang="en-US" dirty="0"/>
              <a:t>should always have equality Comparers for </a:t>
            </a:r>
            <a:r>
              <a:rPr lang="en-US" dirty="0" err="1"/>
              <a:t>c#</a:t>
            </a:r>
            <a:r>
              <a:rPr lang="en-US" dirty="0"/>
              <a:t> / no for F#</a:t>
            </a:r>
          </a:p>
          <a:p>
            <a:pPr marL="171450" indent="-171450">
              <a:spcBef>
                <a:spcPts val="0"/>
              </a:spcBef>
              <a:buFontTx/>
              <a:buChar char="-"/>
            </a:pPr>
            <a:r>
              <a:rPr lang="en-US" dirty="0"/>
              <a:t>Use methods that compute but don't change the state</a:t>
            </a:r>
          </a:p>
          <a:p>
            <a:pPr marL="171450" indent="-171450">
              <a:spcBef>
                <a:spcPts val="0"/>
              </a:spcBef>
              <a:buFontTx/>
              <a:buChar char="-"/>
            </a:pPr>
            <a:r>
              <a:rPr lang="en-US" dirty="0"/>
              <a:t>It can be compared with others using Value equality</a:t>
            </a:r>
          </a:p>
        </p:txBody>
      </p:sp>
    </p:spTree>
    <p:extLst>
      <p:ext uri="{BB962C8B-B14F-4D97-AF65-F5344CB8AC3E}">
        <p14:creationId xmlns:p14="http://schemas.microsoft.com/office/powerpoint/2010/main" val="40551207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5" name="Shape 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8535964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5" name="Shape 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171450" indent="-171450">
              <a:spcBef>
                <a:spcPts val="0"/>
              </a:spcBef>
              <a:buFontTx/>
              <a:buChar char="-"/>
            </a:pPr>
            <a:r>
              <a:rPr lang="en-US" baseline="0" dirty="0"/>
              <a:t>how we choose identity </a:t>
            </a:r>
          </a:p>
          <a:p>
            <a:pPr marL="171450" indent="-171450">
              <a:spcBef>
                <a:spcPts val="0"/>
              </a:spcBef>
              <a:buFontTx/>
              <a:buChar char="-"/>
            </a:pPr>
            <a:endParaRPr dirty="0"/>
          </a:p>
        </p:txBody>
      </p:sp>
    </p:spTree>
    <p:extLst>
      <p:ext uri="{BB962C8B-B14F-4D97-AF65-F5344CB8AC3E}">
        <p14:creationId xmlns:p14="http://schemas.microsoft.com/office/powerpoint/2010/main" val="32597991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5" name="Shape 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4067098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Shape 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 name="Shape 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171450" indent="-171450">
              <a:spcBef>
                <a:spcPts val="0"/>
              </a:spcBef>
              <a:buFontTx/>
              <a:buChar char="-"/>
            </a:pPr>
            <a:r>
              <a:rPr lang="en-US" sz="1100" baseline="0" dirty="0">
                <a:solidFill>
                  <a:schemeClr val="tx1"/>
                </a:solidFill>
              </a:rPr>
              <a:t>Strategic design is macro oriented design.</a:t>
            </a:r>
          </a:p>
          <a:p>
            <a:pPr marL="171450" indent="-171450">
              <a:spcBef>
                <a:spcPts val="0"/>
              </a:spcBef>
              <a:buFontTx/>
              <a:buChar char="-"/>
            </a:pPr>
            <a:r>
              <a:rPr lang="en-US" sz="1100" baseline="0" dirty="0">
                <a:solidFill>
                  <a:schemeClr val="tx1"/>
                </a:solidFill>
              </a:rPr>
              <a:t>SOLID applied at system level architecture</a:t>
            </a:r>
            <a:br>
              <a:rPr lang="en-US" sz="1100" dirty="0">
                <a:solidFill>
                  <a:schemeClr val="tx1"/>
                </a:solidFill>
              </a:rPr>
            </a:br>
            <a:endParaRPr dirty="0"/>
          </a:p>
        </p:txBody>
      </p:sp>
    </p:spTree>
    <p:extLst>
      <p:ext uri="{BB962C8B-B14F-4D97-AF65-F5344CB8AC3E}">
        <p14:creationId xmlns:p14="http://schemas.microsoft.com/office/powerpoint/2010/main" val="11356541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5" name="Shape 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413914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5" name="Shape 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1180227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5" name="Shape 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8282698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5" name="Shape 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2958066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5" name="Shape 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5159040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5" name="Shape 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3143506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5" name="Shape 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 deleting of an objects cascades to deleting another object then it is likely to be AR http://i.imgur.com/zqaOlWm.png</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 saving changes can save entire aggregate</a:t>
            </a:r>
          </a:p>
        </p:txBody>
      </p:sp>
    </p:spTree>
    <p:extLst>
      <p:ext uri="{BB962C8B-B14F-4D97-AF65-F5344CB8AC3E}">
        <p14:creationId xmlns:p14="http://schemas.microsoft.com/office/powerpoint/2010/main" val="633739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5" name="Shape 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3962055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5" name="Shape 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4126014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5" name="Shape 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539661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Shape 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 name="Shape 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dirty="0"/>
              <a:t>- How</a:t>
            </a:r>
            <a:r>
              <a:rPr lang="en-US" baseline="0" dirty="0"/>
              <a:t> the Blue book is organized. Read Part IV: Strategic Design to the end and then the whole book.</a:t>
            </a:r>
          </a:p>
          <a:p>
            <a:pPr>
              <a:spcBef>
                <a:spcPts val="0"/>
              </a:spcBef>
              <a:buNone/>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5" name="Shape 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41542331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5" name="Shape 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 deleting of an objects cascades to deleting another object then it is likely to be AR http://i.imgur.com/zqaOlWm.png</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 saving changes can save entire aggregate</a:t>
            </a:r>
          </a:p>
        </p:txBody>
      </p:sp>
    </p:spTree>
    <p:extLst>
      <p:ext uri="{BB962C8B-B14F-4D97-AF65-F5344CB8AC3E}">
        <p14:creationId xmlns:p14="http://schemas.microsoft.com/office/powerpoint/2010/main" val="41071495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5" name="Shape 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 deleting of an objects cascades to deleting another object then it is likely to be AR http://i.imgur.com/zqaOlWm.png</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 saving changes can save entire aggregate</a:t>
            </a:r>
          </a:p>
        </p:txBody>
      </p:sp>
    </p:spTree>
    <p:extLst>
      <p:ext uri="{BB962C8B-B14F-4D97-AF65-F5344CB8AC3E}">
        <p14:creationId xmlns:p14="http://schemas.microsoft.com/office/powerpoint/2010/main" val="28442306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75" name="Shape 27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Shape 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 name="Shape 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sz="1100" dirty="0">
                <a:solidFill>
                  <a:schemeClr val="tx1"/>
                </a:solidFill>
              </a:rPr>
              <a:t>https://github.com/Elders/be-a-better-dev/tree/master/Presentations</a:t>
            </a:r>
            <a:endParaRPr dirty="0"/>
          </a:p>
        </p:txBody>
      </p:sp>
    </p:spTree>
    <p:extLst>
      <p:ext uri="{BB962C8B-B14F-4D97-AF65-F5344CB8AC3E}">
        <p14:creationId xmlns:p14="http://schemas.microsoft.com/office/powerpoint/2010/main" val="30241539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Shape 2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9" name="Shape 2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Shape 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 name="Shape 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dirty="0"/>
              <a:t>- How</a:t>
            </a:r>
            <a:r>
              <a:rPr lang="en-US" baseline="0" dirty="0"/>
              <a:t> the Blue book is organized. Read Part IV: Strategic Design to the end and then the whole book.</a:t>
            </a:r>
          </a:p>
          <a:p>
            <a:pPr>
              <a:spcBef>
                <a:spcPts val="0"/>
              </a:spcBef>
              <a:buNone/>
            </a:pPr>
            <a:endParaRPr dirty="0"/>
          </a:p>
        </p:txBody>
      </p:sp>
    </p:spTree>
    <p:extLst>
      <p:ext uri="{BB962C8B-B14F-4D97-AF65-F5344CB8AC3E}">
        <p14:creationId xmlns:p14="http://schemas.microsoft.com/office/powerpoint/2010/main" val="42289676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5" name="Shape 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iTS</a:t>
            </a:r>
            <a:r>
              <a:rPr lang="en-US" dirty="0"/>
              <a:t> NOT </a:t>
            </a:r>
            <a:r>
              <a:rPr lang="en-US" sz="1100" dirty="0">
                <a:latin typeface="Sniglet" panose="020B0604020202020204" charset="0"/>
              </a:rPr>
              <a:t>Domain Driven Development</a:t>
            </a:r>
          </a:p>
          <a:p>
            <a:pPr>
              <a:spcBef>
                <a:spcPts val="0"/>
              </a:spcBef>
              <a:buNone/>
            </a:pPr>
            <a:endParaRPr dirty="0"/>
          </a:p>
        </p:txBody>
      </p:sp>
    </p:spTree>
    <p:extLst>
      <p:ext uri="{BB962C8B-B14F-4D97-AF65-F5344CB8AC3E}">
        <p14:creationId xmlns:p14="http://schemas.microsoft.com/office/powerpoint/2010/main" val="22088779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5" name="Shape 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15121636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5" name="Shape 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dirty="0"/>
              <a:t>The big ball of mud starts with a monolith</a:t>
            </a:r>
            <a:endParaRPr dirty="0"/>
          </a:p>
        </p:txBody>
      </p:sp>
    </p:spTree>
    <p:extLst>
      <p:ext uri="{BB962C8B-B14F-4D97-AF65-F5344CB8AC3E}">
        <p14:creationId xmlns:p14="http://schemas.microsoft.com/office/powerpoint/2010/main" val="21093565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5" name="Shape 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dirty="0"/>
              <a:t>- One concept can exist</a:t>
            </a:r>
            <a:r>
              <a:rPr lang="en-US" baseline="0" dirty="0"/>
              <a:t>s in two contexts designed with two different models.</a:t>
            </a:r>
            <a:endParaRPr dirty="0"/>
          </a:p>
        </p:txBody>
      </p:sp>
    </p:spTree>
    <p:extLst>
      <p:ext uri="{BB962C8B-B14F-4D97-AF65-F5344CB8AC3E}">
        <p14:creationId xmlns:p14="http://schemas.microsoft.com/office/powerpoint/2010/main" val="33502187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5" name="Shape 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dirty="0"/>
              <a:t>Visualize the business</a:t>
            </a:r>
            <a:r>
              <a:rPr lang="en-US" baseline="0" dirty="0"/>
              <a:t> process flows on high level</a:t>
            </a:r>
          </a:p>
          <a:p>
            <a:pPr>
              <a:spcBef>
                <a:spcPts val="0"/>
              </a:spcBef>
              <a:buNone/>
            </a:pPr>
            <a:r>
              <a:rPr lang="en-US" baseline="0" dirty="0"/>
              <a:t>Visualize boundaries</a:t>
            </a:r>
            <a:endParaRPr lang="en-US" dirty="0"/>
          </a:p>
          <a:p>
            <a:pPr>
              <a:spcBef>
                <a:spcPts val="0"/>
              </a:spcBef>
              <a:buNone/>
            </a:pPr>
            <a:r>
              <a:rPr lang="en-US" dirty="0"/>
              <a:t>Macro architecture</a:t>
            </a:r>
          </a:p>
          <a:p>
            <a:pPr marL="171450" indent="-171450">
              <a:spcBef>
                <a:spcPts val="0"/>
              </a:spcBef>
              <a:buFontTx/>
              <a:buChar char="-"/>
            </a:pPr>
            <a:r>
              <a:rPr lang="en-US" dirty="0"/>
              <a:t>Much harder to introduce changes</a:t>
            </a:r>
          </a:p>
          <a:p>
            <a:pPr marL="171450" indent="-171450">
              <a:spcBef>
                <a:spcPts val="0"/>
              </a:spcBef>
              <a:buFontTx/>
              <a:buChar char="-"/>
            </a:pPr>
            <a:r>
              <a:rPr lang="en-US" dirty="0"/>
              <a:t>Actually changes occur</a:t>
            </a:r>
            <a:r>
              <a:rPr lang="en-US" baseline="0" dirty="0"/>
              <a:t> very rarely</a:t>
            </a:r>
          </a:p>
          <a:p>
            <a:pPr marL="171450" indent="-171450">
              <a:spcBef>
                <a:spcPts val="0"/>
              </a:spcBef>
              <a:buFontTx/>
              <a:buChar char="-"/>
            </a:pPr>
            <a:endParaRPr dirty="0"/>
          </a:p>
        </p:txBody>
      </p:sp>
    </p:spTree>
    <p:extLst>
      <p:ext uri="{BB962C8B-B14F-4D97-AF65-F5344CB8AC3E}">
        <p14:creationId xmlns:p14="http://schemas.microsoft.com/office/powerpoint/2010/main" val="37817283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p:spTree>
      <p:nvGrpSpPr>
        <p:cNvPr id="1" name="Shape 7"/>
        <p:cNvGrpSpPr/>
        <p:nvPr/>
      </p:nvGrpSpPr>
      <p:grpSpPr>
        <a:xfrm>
          <a:off x="0" y="0"/>
          <a:ext cx="0" cy="0"/>
          <a:chOff x="0" y="0"/>
          <a:chExt cx="0" cy="0"/>
        </a:xfrm>
      </p:grpSpPr>
      <p:sp>
        <p:nvSpPr>
          <p:cNvPr id="8" name="Shape 8"/>
          <p:cNvSpPr txBox="1">
            <a:spLocks noGrp="1"/>
          </p:cNvSpPr>
          <p:nvPr>
            <p:ph type="ctrTitle"/>
          </p:nvPr>
        </p:nvSpPr>
        <p:spPr>
          <a:xfrm>
            <a:off x="685800" y="1991812"/>
            <a:ext cx="7772400" cy="1159799"/>
          </a:xfrm>
          <a:prstGeom prst="rect">
            <a:avLst/>
          </a:prstGeom>
        </p:spPr>
        <p:txBody>
          <a:bodyPr lIns="91425" tIns="91425" rIns="91425" bIns="91425" anchor="ctr" anchorCtr="0"/>
          <a:lstStyle>
            <a:lvl1pPr algn="ctr">
              <a:spcBef>
                <a:spcPts val="0"/>
              </a:spcBef>
              <a:buSzPct val="100000"/>
              <a:defRPr sz="6000"/>
            </a:lvl1pPr>
            <a:lvl2pPr algn="ctr">
              <a:spcBef>
                <a:spcPts val="0"/>
              </a:spcBef>
              <a:buSzPct val="100000"/>
              <a:defRPr sz="6000"/>
            </a:lvl2pPr>
            <a:lvl3pPr algn="ctr">
              <a:spcBef>
                <a:spcPts val="0"/>
              </a:spcBef>
              <a:buSzPct val="100000"/>
              <a:defRPr sz="6000"/>
            </a:lvl3pPr>
            <a:lvl4pPr algn="ctr">
              <a:spcBef>
                <a:spcPts val="0"/>
              </a:spcBef>
              <a:buSzPct val="100000"/>
              <a:defRPr sz="6000"/>
            </a:lvl4pPr>
            <a:lvl5pPr algn="ctr">
              <a:spcBef>
                <a:spcPts val="0"/>
              </a:spcBef>
              <a:buSzPct val="100000"/>
              <a:defRPr sz="6000"/>
            </a:lvl5pPr>
            <a:lvl6pPr algn="ctr">
              <a:spcBef>
                <a:spcPts val="0"/>
              </a:spcBef>
              <a:buSzPct val="100000"/>
              <a:defRPr sz="6000"/>
            </a:lvl6pPr>
            <a:lvl7pPr algn="ctr">
              <a:spcBef>
                <a:spcPts val="0"/>
              </a:spcBef>
              <a:buSzPct val="100000"/>
              <a:defRPr sz="6000"/>
            </a:lvl7pPr>
            <a:lvl8pPr algn="ctr">
              <a:spcBef>
                <a:spcPts val="0"/>
              </a:spcBef>
              <a:buSzPct val="100000"/>
              <a:defRPr sz="6000"/>
            </a:lvl8pPr>
            <a:lvl9pPr algn="ctr">
              <a:spcBef>
                <a:spcPts val="0"/>
              </a:spcBef>
              <a:buSzPct val="100000"/>
              <a:defRPr sz="6000"/>
            </a:lvl9pPr>
          </a:lstStyle>
          <a:p>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 1 column">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6025" y="967975"/>
            <a:ext cx="9156000" cy="8574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body" idx="1"/>
          </p:nvPr>
        </p:nvSpPr>
        <p:spPr>
          <a:xfrm>
            <a:off x="457200" y="1563400"/>
            <a:ext cx="8229600" cy="25031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Shape 32"/>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a:alphaModFix/>
            <a:extLst>
              <a:ext uri="{BEBA8EAE-BF5A-486C-A8C5-ECC9F3942E4B}">
                <a14:imgProps xmlns:a14="http://schemas.microsoft.com/office/drawing/2010/main">
                  <a14:imgLayer r:embed="rId6">
                    <a14:imgEffect>
                      <a14:sharpenSoften amount="55000"/>
                    </a14:imgEffect>
                    <a14:imgEffect>
                      <a14:brightnessContrast bright="88000"/>
                    </a14:imgEffect>
                  </a14:imgLayer>
                </a14:imgProps>
              </a:ext>
            </a:extLst>
          </a:blip>
          <a:srcRect/>
          <a:stretch>
            <a:fillRect/>
          </a:stretch>
        </a:blip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6025" y="967975"/>
            <a:ext cx="9156000" cy="857400"/>
          </a:xfrm>
          <a:prstGeom prst="rect">
            <a:avLst/>
          </a:prstGeom>
          <a:noFill/>
          <a:ln>
            <a:noFill/>
          </a:ln>
        </p:spPr>
        <p:txBody>
          <a:bodyPr lIns="91425" tIns="91425" rIns="91425" bIns="91425" anchor="t" anchorCtr="0"/>
          <a:lstStyle>
            <a:lvl1pPr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1pPr>
            <a:lvl2pPr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2pPr>
            <a:lvl3pPr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3pPr>
            <a:lvl4pPr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4pPr>
            <a:lvl5pPr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5pPr>
            <a:lvl6pPr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6pPr>
            <a:lvl7pPr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7pPr>
            <a:lvl8pPr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8pPr>
            <a:lvl9pPr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9pPr>
          </a:lstStyle>
          <a:p>
            <a:endParaRPr/>
          </a:p>
        </p:txBody>
      </p:sp>
      <p:sp>
        <p:nvSpPr>
          <p:cNvPr id="6" name="Shape 6"/>
          <p:cNvSpPr txBox="1">
            <a:spLocks noGrp="1"/>
          </p:cNvSpPr>
          <p:nvPr>
            <p:ph type="body" idx="1"/>
          </p:nvPr>
        </p:nvSpPr>
        <p:spPr>
          <a:xfrm>
            <a:off x="457200" y="1563400"/>
            <a:ext cx="8229600" cy="2503199"/>
          </a:xfrm>
          <a:prstGeom prst="rect">
            <a:avLst/>
          </a:prstGeom>
          <a:noFill/>
          <a:ln>
            <a:noFill/>
          </a:ln>
        </p:spPr>
        <p:txBody>
          <a:bodyPr lIns="91425" tIns="91425" rIns="91425" bIns="91425" anchor="t" anchorCtr="0"/>
          <a:lstStyle>
            <a:lvl1pPr>
              <a:spcBef>
                <a:spcPts val="600"/>
              </a:spcBef>
              <a:buClr>
                <a:srgbClr val="FFFFFF"/>
              </a:buClr>
              <a:buSzPct val="100000"/>
              <a:buFont typeface="Sniglet"/>
              <a:buChar char="✘"/>
              <a:defRPr sz="2000">
                <a:solidFill>
                  <a:srgbClr val="FFFFFF"/>
                </a:solidFill>
                <a:latin typeface="Sniglet"/>
                <a:ea typeface="Sniglet"/>
                <a:cs typeface="Sniglet"/>
                <a:sym typeface="Sniglet"/>
              </a:defRPr>
            </a:lvl1pPr>
            <a:lvl2pPr>
              <a:spcBef>
                <a:spcPts val="480"/>
              </a:spcBef>
              <a:buClr>
                <a:srgbClr val="FFFFFF"/>
              </a:buClr>
              <a:buSzPct val="100000"/>
              <a:buFont typeface="Sniglet"/>
              <a:defRPr sz="2000">
                <a:solidFill>
                  <a:srgbClr val="FFFFFF"/>
                </a:solidFill>
                <a:latin typeface="Sniglet"/>
                <a:ea typeface="Sniglet"/>
                <a:cs typeface="Sniglet"/>
                <a:sym typeface="Sniglet"/>
              </a:defRPr>
            </a:lvl2pPr>
            <a:lvl3pPr>
              <a:spcBef>
                <a:spcPts val="480"/>
              </a:spcBef>
              <a:buClr>
                <a:srgbClr val="FFFFFF"/>
              </a:buClr>
              <a:buSzPct val="100000"/>
              <a:buFont typeface="Sniglet"/>
              <a:defRPr sz="2000">
                <a:solidFill>
                  <a:srgbClr val="FFFFFF"/>
                </a:solidFill>
                <a:latin typeface="Sniglet"/>
                <a:ea typeface="Sniglet"/>
                <a:cs typeface="Sniglet"/>
                <a:sym typeface="Sniglet"/>
              </a:defRPr>
            </a:lvl3pPr>
            <a:lvl4pPr>
              <a:spcBef>
                <a:spcPts val="360"/>
              </a:spcBef>
              <a:buClr>
                <a:srgbClr val="FFFFFF"/>
              </a:buClr>
              <a:buSzPct val="100000"/>
              <a:buFont typeface="Sniglet"/>
              <a:defRPr sz="2000">
                <a:solidFill>
                  <a:srgbClr val="FFFFFF"/>
                </a:solidFill>
                <a:latin typeface="Sniglet"/>
                <a:ea typeface="Sniglet"/>
                <a:cs typeface="Sniglet"/>
                <a:sym typeface="Sniglet"/>
              </a:defRPr>
            </a:lvl4pPr>
            <a:lvl5pPr>
              <a:spcBef>
                <a:spcPts val="360"/>
              </a:spcBef>
              <a:buClr>
                <a:srgbClr val="FFFFFF"/>
              </a:buClr>
              <a:buSzPct val="100000"/>
              <a:buFont typeface="Sniglet"/>
              <a:defRPr sz="2000">
                <a:solidFill>
                  <a:srgbClr val="FFFFFF"/>
                </a:solidFill>
                <a:latin typeface="Sniglet"/>
                <a:ea typeface="Sniglet"/>
                <a:cs typeface="Sniglet"/>
                <a:sym typeface="Sniglet"/>
              </a:defRPr>
            </a:lvl5pPr>
            <a:lvl6pPr>
              <a:spcBef>
                <a:spcPts val="360"/>
              </a:spcBef>
              <a:buClr>
                <a:srgbClr val="FFFFFF"/>
              </a:buClr>
              <a:buSzPct val="100000"/>
              <a:buFont typeface="Sniglet"/>
              <a:defRPr sz="2000">
                <a:solidFill>
                  <a:srgbClr val="FFFFFF"/>
                </a:solidFill>
                <a:latin typeface="Sniglet"/>
                <a:ea typeface="Sniglet"/>
                <a:cs typeface="Sniglet"/>
                <a:sym typeface="Sniglet"/>
              </a:defRPr>
            </a:lvl6pPr>
            <a:lvl7pPr>
              <a:spcBef>
                <a:spcPts val="360"/>
              </a:spcBef>
              <a:buClr>
                <a:srgbClr val="FFFFFF"/>
              </a:buClr>
              <a:buSzPct val="100000"/>
              <a:buFont typeface="Sniglet"/>
              <a:defRPr sz="2000">
                <a:solidFill>
                  <a:srgbClr val="FFFFFF"/>
                </a:solidFill>
                <a:latin typeface="Sniglet"/>
                <a:ea typeface="Sniglet"/>
                <a:cs typeface="Sniglet"/>
                <a:sym typeface="Sniglet"/>
              </a:defRPr>
            </a:lvl7pPr>
            <a:lvl8pPr>
              <a:spcBef>
                <a:spcPts val="360"/>
              </a:spcBef>
              <a:buClr>
                <a:srgbClr val="FFFFFF"/>
              </a:buClr>
              <a:buSzPct val="100000"/>
              <a:buFont typeface="Sniglet"/>
              <a:defRPr sz="2000">
                <a:solidFill>
                  <a:srgbClr val="FFFFFF"/>
                </a:solidFill>
                <a:latin typeface="Sniglet"/>
                <a:ea typeface="Sniglet"/>
                <a:cs typeface="Sniglet"/>
                <a:sym typeface="Sniglet"/>
              </a:defRPr>
            </a:lvl8pPr>
            <a:lvl9pPr>
              <a:spcBef>
                <a:spcPts val="360"/>
              </a:spcBef>
              <a:buClr>
                <a:srgbClr val="FFFFFF"/>
              </a:buClr>
              <a:buSzPct val="100000"/>
              <a:buFont typeface="Sniglet"/>
              <a:defRPr sz="2000">
                <a:solidFill>
                  <a:srgbClr val="FFFFFF"/>
                </a:solidFill>
                <a:latin typeface="Sniglet"/>
                <a:ea typeface="Sniglet"/>
                <a:cs typeface="Sniglet"/>
                <a:sym typeface="Snigle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6" r:id="rId3"/>
  </p:sldLayoutIdLst>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58"/>
        <p:cNvGrpSpPr/>
        <p:nvPr/>
      </p:nvGrpSpPr>
      <p:grpSpPr>
        <a:xfrm>
          <a:off x="0" y="0"/>
          <a:ext cx="0" cy="0"/>
          <a:chOff x="0" y="0"/>
          <a:chExt cx="0" cy="0"/>
        </a:xfrm>
      </p:grpSpPr>
      <p:sp>
        <p:nvSpPr>
          <p:cNvPr id="59" name="Shape 59"/>
          <p:cNvSpPr txBox="1">
            <a:spLocks noGrp="1"/>
          </p:cNvSpPr>
          <p:nvPr>
            <p:ph type="ctrTitle"/>
          </p:nvPr>
        </p:nvSpPr>
        <p:spPr>
          <a:xfrm>
            <a:off x="1752600" y="1428750"/>
            <a:ext cx="5457000" cy="1159799"/>
          </a:xfrm>
          <a:prstGeom prst="rect">
            <a:avLst/>
          </a:prstGeom>
          <a:noFill/>
          <a:ln>
            <a:noFill/>
          </a:ln>
        </p:spPr>
        <p:txBody>
          <a:bodyPr lIns="91425" tIns="91425" rIns="91425" bIns="91425" anchor="t" anchorCtr="0">
            <a:noAutofit/>
          </a:bodyPr>
          <a:lstStyle/>
          <a:p>
            <a:pPr algn="ctr">
              <a:spcBef>
                <a:spcPts val="0"/>
              </a:spcBef>
              <a:buNone/>
            </a:pPr>
            <a:r>
              <a:rPr lang="en" sz="9600" dirty="0">
                <a:solidFill>
                  <a:schemeClr val="tx1"/>
                </a:solidFill>
                <a:latin typeface="Walter Turncoat" panose="020B0604020202020204" charset="0"/>
                <a:ea typeface="Walter Turncoat" panose="020B0604020202020204" charset="0"/>
              </a:rPr>
              <a:t>HELLO!</a:t>
            </a:r>
          </a:p>
        </p:txBody>
      </p:sp>
      <p:sp>
        <p:nvSpPr>
          <p:cNvPr id="61" name="Shape 61"/>
          <p:cNvSpPr/>
          <p:nvPr/>
        </p:nvSpPr>
        <p:spPr>
          <a:xfrm>
            <a:off x="1447800" y="2876550"/>
            <a:ext cx="6324600" cy="117501"/>
          </a:xfrm>
          <a:custGeom>
            <a:avLst/>
            <a:gdLst/>
            <a:ahLst/>
            <a:cxnLst/>
            <a:rect l="0" t="0" r="0" b="0"/>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chemeClr val="tx1"/>
          </a:solidFill>
          <a:ln>
            <a:noFill/>
          </a:ln>
        </p:spPr>
        <p:txBody>
          <a:bodyPr lIns="91425" tIns="91425" rIns="91425" bIns="91425" anchor="ctr" anchorCtr="0">
            <a:noAutofit/>
          </a:bodyPr>
          <a:lstStyle/>
          <a:p>
            <a:pPr>
              <a:spcBef>
                <a:spcPts val="0"/>
              </a:spcBef>
              <a:buNone/>
            </a:pPr>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9" name="Rounded Rectangle 8"/>
          <p:cNvSpPr/>
          <p:nvPr/>
        </p:nvSpPr>
        <p:spPr>
          <a:xfrm>
            <a:off x="3543300" y="2052380"/>
            <a:ext cx="2019300" cy="838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Shipping</a:t>
            </a:r>
          </a:p>
        </p:txBody>
      </p:sp>
      <p:sp>
        <p:nvSpPr>
          <p:cNvPr id="20" name="Shape 87"/>
          <p:cNvSpPr txBox="1">
            <a:spLocks/>
          </p:cNvSpPr>
          <p:nvPr/>
        </p:nvSpPr>
        <p:spPr>
          <a:xfrm>
            <a:off x="685800" y="514350"/>
            <a:ext cx="7772400" cy="1159799"/>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stStyle>
          <a:p>
            <a:pPr algn="ctr"/>
            <a:r>
              <a:rPr lang="en" sz="4400" b="1" dirty="0">
                <a:latin typeface="Walter Turncoat" panose="020B0604020202020204" charset="0"/>
                <a:ea typeface="Walter Turncoat" panose="020B0604020202020204" charset="0"/>
              </a:rPr>
              <a:t>Zoom In</a:t>
            </a:r>
          </a:p>
        </p:txBody>
      </p:sp>
    </p:spTree>
    <p:extLst>
      <p:ext uri="{BB962C8B-B14F-4D97-AF65-F5344CB8AC3E}">
        <p14:creationId xmlns:p14="http://schemas.microsoft.com/office/powerpoint/2010/main" val="2850854953"/>
      </p:ext>
    </p:extLst>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20" name="Rounded Rectangle 19"/>
          <p:cNvSpPr/>
          <p:nvPr/>
        </p:nvSpPr>
        <p:spPr>
          <a:xfrm>
            <a:off x="609600" y="1428750"/>
            <a:ext cx="7886700" cy="32766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 name="TextBox 1"/>
          <p:cNvSpPr txBox="1"/>
          <p:nvPr/>
        </p:nvSpPr>
        <p:spPr>
          <a:xfrm>
            <a:off x="914400" y="1657350"/>
            <a:ext cx="7162800" cy="2677656"/>
          </a:xfrm>
          <a:prstGeom prst="rect">
            <a:avLst/>
          </a:prstGeom>
          <a:noFill/>
        </p:spPr>
        <p:txBody>
          <a:bodyPr wrap="square" rtlCol="0">
            <a:spAutoFit/>
          </a:bodyPr>
          <a:lstStyle/>
          <a:p>
            <a:pPr marL="285750" indent="-285750">
              <a:buFontTx/>
              <a:buChar char="-"/>
            </a:pPr>
            <a:r>
              <a:rPr lang="en-US" sz="2800" dirty="0">
                <a:latin typeface="Sniglet" panose="020B0604020202020204" charset="0"/>
              </a:rPr>
              <a:t>Value Objects</a:t>
            </a:r>
          </a:p>
          <a:p>
            <a:pPr marL="285750" indent="-285750">
              <a:buFontTx/>
              <a:buChar char="-"/>
            </a:pPr>
            <a:r>
              <a:rPr lang="en-US" sz="2800" dirty="0">
                <a:latin typeface="Sniglet" panose="020B0604020202020204" charset="0"/>
              </a:rPr>
              <a:t>Entities</a:t>
            </a:r>
          </a:p>
          <a:p>
            <a:pPr marL="285750" indent="-285750">
              <a:buFontTx/>
              <a:buChar char="-"/>
            </a:pPr>
            <a:r>
              <a:rPr lang="en-US" sz="2800" dirty="0">
                <a:latin typeface="Sniglet" panose="020B0604020202020204" charset="0"/>
              </a:rPr>
              <a:t>Aggregates</a:t>
            </a:r>
          </a:p>
          <a:p>
            <a:pPr marL="285750" indent="-285750">
              <a:buFontTx/>
              <a:buChar char="-"/>
            </a:pPr>
            <a:r>
              <a:rPr lang="en-US" sz="2800" dirty="0">
                <a:latin typeface="Sniglet" panose="020B0604020202020204" charset="0"/>
              </a:rPr>
              <a:t>Domain Services</a:t>
            </a:r>
          </a:p>
          <a:p>
            <a:pPr marL="285750" indent="-285750">
              <a:buFontTx/>
              <a:buChar char="-"/>
            </a:pPr>
            <a:r>
              <a:rPr lang="en-US" sz="2800" dirty="0">
                <a:latin typeface="Sniglet" panose="020B0604020202020204" charset="0"/>
              </a:rPr>
              <a:t>Specification Pattern</a:t>
            </a:r>
          </a:p>
          <a:p>
            <a:pPr marL="285750" indent="-285750">
              <a:buFontTx/>
              <a:buChar char="-"/>
            </a:pPr>
            <a:r>
              <a:rPr lang="en-US" sz="2800" dirty="0">
                <a:latin typeface="Sniglet" panose="020B0604020202020204" charset="0"/>
              </a:rPr>
              <a:t>Domain Events</a:t>
            </a:r>
          </a:p>
        </p:txBody>
      </p:sp>
      <p:sp>
        <p:nvSpPr>
          <p:cNvPr id="5" name="Shape 87"/>
          <p:cNvSpPr txBox="1">
            <a:spLocks/>
          </p:cNvSpPr>
          <p:nvPr/>
        </p:nvSpPr>
        <p:spPr>
          <a:xfrm>
            <a:off x="685800" y="514350"/>
            <a:ext cx="7772400" cy="1159799"/>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stStyle>
          <a:p>
            <a:pPr algn="ctr"/>
            <a:r>
              <a:rPr lang="en" sz="4400" b="1" dirty="0">
                <a:latin typeface="Walter Turncoat" panose="020B0604020202020204" charset="0"/>
                <a:ea typeface="Walter Turncoat" panose="020B0604020202020204" charset="0"/>
              </a:rPr>
              <a:t>Shipping</a:t>
            </a:r>
          </a:p>
        </p:txBody>
      </p:sp>
    </p:spTree>
    <p:extLst>
      <p:ext uri="{BB962C8B-B14F-4D97-AF65-F5344CB8AC3E}">
        <p14:creationId xmlns:p14="http://schemas.microsoft.com/office/powerpoint/2010/main" val="28743577"/>
      </p:ext>
    </p:extLst>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20" name="Shape 87"/>
          <p:cNvSpPr txBox="1">
            <a:spLocks/>
          </p:cNvSpPr>
          <p:nvPr/>
        </p:nvSpPr>
        <p:spPr>
          <a:xfrm>
            <a:off x="685800" y="514350"/>
            <a:ext cx="7772400" cy="1159799"/>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stStyle>
          <a:p>
            <a:pPr algn="ctr"/>
            <a:r>
              <a:rPr lang="en" sz="4400" b="1" dirty="0">
                <a:latin typeface="Walter Turncoat" panose="020B0604020202020204" charset="0"/>
                <a:ea typeface="Walter Turncoat" panose="020B0604020202020204" charset="0"/>
              </a:rPr>
              <a:t>C#</a:t>
            </a:r>
          </a:p>
        </p:txBody>
      </p:sp>
      <p:sp>
        <p:nvSpPr>
          <p:cNvPr id="3" name="Rectangle 2"/>
          <p:cNvSpPr/>
          <p:nvPr/>
        </p:nvSpPr>
        <p:spPr>
          <a:xfrm>
            <a:off x="2400300" y="2266950"/>
            <a:ext cx="4343400" cy="523220"/>
          </a:xfrm>
          <a:prstGeom prst="rect">
            <a:avLst/>
          </a:prstGeom>
        </p:spPr>
        <p:txBody>
          <a:bodyPr wrap="square">
            <a:spAutoFit/>
          </a:bodyPr>
          <a:lstStyle/>
          <a:p>
            <a:r>
              <a:rPr lang="en-US" sz="2800" dirty="0">
                <a:latin typeface="Sniglet" panose="020B0604020202020204" charset="0"/>
              </a:rPr>
              <a:t>Value Object != Value Type</a:t>
            </a:r>
          </a:p>
        </p:txBody>
      </p:sp>
    </p:spTree>
    <p:extLst>
      <p:ext uri="{BB962C8B-B14F-4D97-AF65-F5344CB8AC3E}">
        <p14:creationId xmlns:p14="http://schemas.microsoft.com/office/powerpoint/2010/main" val="2933452666"/>
      </p:ext>
    </p:extLst>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20" name="Shape 87"/>
          <p:cNvSpPr txBox="1">
            <a:spLocks/>
          </p:cNvSpPr>
          <p:nvPr/>
        </p:nvSpPr>
        <p:spPr>
          <a:xfrm>
            <a:off x="685800" y="514350"/>
            <a:ext cx="7772400" cy="1159799"/>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stStyle>
          <a:p>
            <a:pPr algn="ctr"/>
            <a:r>
              <a:rPr lang="en" sz="4400" b="1" dirty="0">
                <a:latin typeface="Walter Turncoat" panose="020B0604020202020204" charset="0"/>
                <a:ea typeface="Walter Turncoat" panose="020B0604020202020204" charset="0"/>
              </a:rPr>
              <a:t>Value Object</a:t>
            </a:r>
          </a:p>
        </p:txBody>
      </p:sp>
      <p:sp>
        <p:nvSpPr>
          <p:cNvPr id="3" name="Rectangle 2"/>
          <p:cNvSpPr/>
          <p:nvPr/>
        </p:nvSpPr>
        <p:spPr>
          <a:xfrm>
            <a:off x="762000" y="2190750"/>
            <a:ext cx="7848600" cy="954107"/>
          </a:xfrm>
          <a:prstGeom prst="rect">
            <a:avLst/>
          </a:prstGeom>
        </p:spPr>
        <p:txBody>
          <a:bodyPr wrap="square">
            <a:spAutoFit/>
          </a:bodyPr>
          <a:lstStyle/>
          <a:p>
            <a:r>
              <a:rPr lang="en-US" sz="2800" dirty="0">
                <a:latin typeface="Sniglet" panose="020B0604020202020204" charset="0"/>
              </a:rPr>
              <a:t>Many objects have no conceptual identity. </a:t>
            </a:r>
          </a:p>
          <a:p>
            <a:r>
              <a:rPr lang="en-US" sz="2800" dirty="0">
                <a:latin typeface="Sniglet" panose="020B0604020202020204" charset="0"/>
              </a:rPr>
              <a:t>These objects describe characteristics of a thing.</a:t>
            </a:r>
          </a:p>
        </p:txBody>
      </p:sp>
    </p:spTree>
    <p:extLst>
      <p:ext uri="{BB962C8B-B14F-4D97-AF65-F5344CB8AC3E}">
        <p14:creationId xmlns:p14="http://schemas.microsoft.com/office/powerpoint/2010/main" val="3613157258"/>
      </p:ext>
    </p:extLst>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20" name="Shape 87"/>
          <p:cNvSpPr txBox="1">
            <a:spLocks/>
          </p:cNvSpPr>
          <p:nvPr/>
        </p:nvSpPr>
        <p:spPr>
          <a:xfrm>
            <a:off x="685800" y="514350"/>
            <a:ext cx="7772400" cy="1159799"/>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stStyle>
          <a:p>
            <a:pPr algn="ctr"/>
            <a:r>
              <a:rPr lang="en" sz="4400" b="1" dirty="0">
                <a:latin typeface="Walter Turncoat" panose="020B0604020202020204" charset="0"/>
                <a:ea typeface="Walter Turncoat" panose="020B0604020202020204" charset="0"/>
              </a:rPr>
              <a:t>Value Object</a:t>
            </a:r>
          </a:p>
        </p:txBody>
      </p:sp>
      <p:sp>
        <p:nvSpPr>
          <p:cNvPr id="3" name="Rectangle 2"/>
          <p:cNvSpPr/>
          <p:nvPr/>
        </p:nvSpPr>
        <p:spPr>
          <a:xfrm>
            <a:off x="1752600" y="2190750"/>
            <a:ext cx="5638800" cy="954107"/>
          </a:xfrm>
          <a:prstGeom prst="rect">
            <a:avLst/>
          </a:prstGeom>
        </p:spPr>
        <p:txBody>
          <a:bodyPr wrap="square">
            <a:spAutoFit/>
          </a:bodyPr>
          <a:lstStyle/>
          <a:p>
            <a:r>
              <a:rPr lang="en-US" sz="2800" dirty="0">
                <a:latin typeface="Sniglet" panose="020B0604020202020204" charset="0"/>
              </a:rPr>
              <a:t>measures, quantifies, or describes </a:t>
            </a:r>
          </a:p>
          <a:p>
            <a:r>
              <a:rPr lang="en-US" sz="2800" dirty="0">
                <a:latin typeface="Sniglet" panose="020B0604020202020204" charset="0"/>
              </a:rPr>
              <a:t>a thing in the domain</a:t>
            </a:r>
          </a:p>
        </p:txBody>
      </p:sp>
    </p:spTree>
    <p:extLst>
      <p:ext uri="{BB962C8B-B14F-4D97-AF65-F5344CB8AC3E}">
        <p14:creationId xmlns:p14="http://schemas.microsoft.com/office/powerpoint/2010/main" val="1314121988"/>
      </p:ext>
    </p:extLst>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20" name="Shape 87"/>
          <p:cNvSpPr txBox="1">
            <a:spLocks/>
          </p:cNvSpPr>
          <p:nvPr/>
        </p:nvSpPr>
        <p:spPr>
          <a:xfrm>
            <a:off x="685800" y="514350"/>
            <a:ext cx="7772400" cy="1159799"/>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stStyle>
          <a:p>
            <a:pPr algn="ctr"/>
            <a:r>
              <a:rPr lang="en" sz="4400" b="1" dirty="0">
                <a:latin typeface="Walter Turncoat" panose="020B0604020202020204" charset="0"/>
                <a:ea typeface="Walter Turncoat" panose="020B0604020202020204" charset="0"/>
              </a:rPr>
              <a:t>Value Object</a:t>
            </a:r>
          </a:p>
        </p:txBody>
      </p:sp>
      <p:sp>
        <p:nvSpPr>
          <p:cNvPr id="3" name="Rectangle 2"/>
          <p:cNvSpPr/>
          <p:nvPr/>
        </p:nvSpPr>
        <p:spPr>
          <a:xfrm>
            <a:off x="1752600" y="2190750"/>
            <a:ext cx="6172200" cy="954107"/>
          </a:xfrm>
          <a:prstGeom prst="rect">
            <a:avLst/>
          </a:prstGeom>
        </p:spPr>
        <p:txBody>
          <a:bodyPr wrap="square">
            <a:spAutoFit/>
          </a:bodyPr>
          <a:lstStyle/>
          <a:p>
            <a:r>
              <a:rPr lang="en-US" sz="2800" dirty="0">
                <a:latin typeface="Sniglet" panose="020B0604020202020204" charset="0"/>
              </a:rPr>
              <a:t>… when you care only about the attributes of an element of the model</a:t>
            </a:r>
          </a:p>
        </p:txBody>
      </p:sp>
    </p:spTree>
    <p:extLst>
      <p:ext uri="{BB962C8B-B14F-4D97-AF65-F5344CB8AC3E}">
        <p14:creationId xmlns:p14="http://schemas.microsoft.com/office/powerpoint/2010/main" val="1380282507"/>
      </p:ext>
    </p:extLst>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20" name="Shape 87"/>
          <p:cNvSpPr txBox="1">
            <a:spLocks/>
          </p:cNvSpPr>
          <p:nvPr/>
        </p:nvSpPr>
        <p:spPr>
          <a:xfrm>
            <a:off x="685800" y="514350"/>
            <a:ext cx="7772400" cy="1159799"/>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stStyle>
          <a:p>
            <a:pPr algn="ctr"/>
            <a:r>
              <a:rPr lang="en" sz="4400" b="1" dirty="0">
                <a:latin typeface="Walter Turncoat" panose="020B0604020202020204" charset="0"/>
                <a:ea typeface="Walter Turncoat" panose="020B0604020202020204" charset="0"/>
              </a:rPr>
              <a:t>Value Object</a:t>
            </a:r>
          </a:p>
        </p:txBody>
      </p:sp>
      <p:sp>
        <p:nvSpPr>
          <p:cNvPr id="4" name="TextBox 3"/>
          <p:cNvSpPr txBox="1"/>
          <p:nvPr/>
        </p:nvSpPr>
        <p:spPr>
          <a:xfrm>
            <a:off x="914400" y="1657350"/>
            <a:ext cx="7162800" cy="2677656"/>
          </a:xfrm>
          <a:prstGeom prst="rect">
            <a:avLst/>
          </a:prstGeom>
          <a:noFill/>
        </p:spPr>
        <p:txBody>
          <a:bodyPr wrap="square" rtlCol="0">
            <a:spAutoFit/>
          </a:bodyPr>
          <a:lstStyle/>
          <a:p>
            <a:pPr marL="285750" indent="-285750">
              <a:buFontTx/>
              <a:buChar char="-"/>
            </a:pPr>
            <a:r>
              <a:rPr lang="en-US" sz="2800" dirty="0">
                <a:latin typeface="Sniglet" panose="020B0604020202020204" charset="0"/>
              </a:rPr>
              <a:t>Integrity</a:t>
            </a:r>
          </a:p>
          <a:p>
            <a:pPr marL="285750" indent="-285750">
              <a:buFontTx/>
              <a:buChar char="-"/>
            </a:pPr>
            <a:r>
              <a:rPr lang="en-US" sz="2800" dirty="0">
                <a:latin typeface="Sniglet" panose="020B0604020202020204" charset="0"/>
              </a:rPr>
              <a:t>Identity based on composition of values</a:t>
            </a:r>
          </a:p>
          <a:p>
            <a:pPr marL="285750" indent="-285750">
              <a:buFontTx/>
              <a:buChar char="-"/>
            </a:pPr>
            <a:r>
              <a:rPr lang="en-US" sz="2800" dirty="0">
                <a:latin typeface="Sniglet" panose="020B0604020202020204" charset="0"/>
              </a:rPr>
              <a:t>Validation</a:t>
            </a:r>
          </a:p>
          <a:p>
            <a:pPr marL="285750" indent="-285750">
              <a:buFontTx/>
              <a:buChar char="-"/>
            </a:pPr>
            <a:r>
              <a:rPr lang="en-US" sz="2800" dirty="0">
                <a:latin typeface="Sniglet" panose="020B0604020202020204" charset="0"/>
              </a:rPr>
              <a:t>Immutable</a:t>
            </a:r>
          </a:p>
          <a:p>
            <a:pPr marL="285750" indent="-285750">
              <a:buFontTx/>
              <a:buChar char="-"/>
            </a:pPr>
            <a:r>
              <a:rPr lang="en-US" sz="2800" dirty="0">
                <a:latin typeface="Sniglet" panose="020B0604020202020204" charset="0"/>
              </a:rPr>
              <a:t>Business logic without side effects</a:t>
            </a:r>
          </a:p>
          <a:p>
            <a:pPr marL="285750" indent="-285750">
              <a:buFontTx/>
              <a:buChar char="-"/>
            </a:pPr>
            <a:r>
              <a:rPr lang="en-US" sz="2800" dirty="0">
                <a:latin typeface="Sniglet" panose="020B0604020202020204" charset="0"/>
              </a:rPr>
              <a:t>Testable</a:t>
            </a:r>
          </a:p>
        </p:txBody>
      </p:sp>
    </p:spTree>
    <p:extLst>
      <p:ext uri="{BB962C8B-B14F-4D97-AF65-F5344CB8AC3E}">
        <p14:creationId xmlns:p14="http://schemas.microsoft.com/office/powerpoint/2010/main" val="2688000248"/>
      </p:ext>
    </p:extLst>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20" name="Shape 87"/>
          <p:cNvSpPr txBox="1">
            <a:spLocks/>
          </p:cNvSpPr>
          <p:nvPr/>
        </p:nvSpPr>
        <p:spPr>
          <a:xfrm>
            <a:off x="685800" y="514350"/>
            <a:ext cx="7772400" cy="1159799"/>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stStyle>
          <a:p>
            <a:pPr algn="ctr"/>
            <a:r>
              <a:rPr lang="en" sz="4400" b="1" dirty="0">
                <a:latin typeface="Walter Turncoat" panose="020B0604020202020204" charset="0"/>
                <a:ea typeface="Walter Turncoat" panose="020B0604020202020204" charset="0"/>
              </a:rPr>
              <a:t>Value Object</a:t>
            </a:r>
          </a:p>
        </p:txBody>
      </p:sp>
      <p:sp>
        <p:nvSpPr>
          <p:cNvPr id="8" name="TextBox 7"/>
          <p:cNvSpPr txBox="1"/>
          <p:nvPr/>
        </p:nvSpPr>
        <p:spPr>
          <a:xfrm>
            <a:off x="2582487" y="1885950"/>
            <a:ext cx="3979025" cy="1815882"/>
          </a:xfrm>
          <a:prstGeom prst="rect">
            <a:avLst/>
          </a:prstGeom>
          <a:noFill/>
        </p:spPr>
        <p:txBody>
          <a:bodyPr wrap="square" rtlCol="0">
            <a:spAutoFit/>
          </a:bodyPr>
          <a:lstStyle/>
          <a:p>
            <a:r>
              <a:rPr lang="en-US" sz="2800" dirty="0">
                <a:latin typeface="Sniglet" panose="020B0604020202020204" charset="0"/>
              </a:rPr>
              <a:t>Company worth</a:t>
            </a:r>
          </a:p>
          <a:p>
            <a:r>
              <a:rPr lang="en-US" sz="2800" dirty="0">
                <a:latin typeface="Sniglet" panose="020B0604020202020204" charset="0"/>
              </a:rPr>
              <a:t>Unit: U.S Dollar</a:t>
            </a:r>
          </a:p>
          <a:p>
            <a:r>
              <a:rPr lang="en-US" sz="2800" dirty="0">
                <a:latin typeface="Sniglet" panose="020B0604020202020204" charset="0"/>
              </a:rPr>
              <a:t>Sign: $</a:t>
            </a:r>
          </a:p>
          <a:p>
            <a:r>
              <a:rPr lang="en-US" sz="2800" dirty="0">
                <a:latin typeface="Sniglet" panose="020B0604020202020204" charset="0"/>
              </a:rPr>
              <a:t>Amount : 50, 000, 000</a:t>
            </a:r>
          </a:p>
        </p:txBody>
      </p:sp>
    </p:spTree>
    <p:extLst>
      <p:ext uri="{BB962C8B-B14F-4D97-AF65-F5344CB8AC3E}">
        <p14:creationId xmlns:p14="http://schemas.microsoft.com/office/powerpoint/2010/main" val="3605962501"/>
      </p:ext>
    </p:extLst>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20" name="Shape 87"/>
          <p:cNvSpPr txBox="1">
            <a:spLocks/>
          </p:cNvSpPr>
          <p:nvPr/>
        </p:nvSpPr>
        <p:spPr>
          <a:xfrm>
            <a:off x="685800" y="514350"/>
            <a:ext cx="7772400" cy="1159799"/>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stStyle>
          <a:p>
            <a:pPr algn="ctr"/>
            <a:r>
              <a:rPr lang="en" sz="4400" b="1" dirty="0">
                <a:latin typeface="Walter Turncoat" panose="020B0604020202020204" charset="0"/>
                <a:ea typeface="Walter Turncoat" panose="020B0604020202020204" charset="0"/>
              </a:rPr>
              <a:t>Entity</a:t>
            </a:r>
          </a:p>
        </p:txBody>
      </p:sp>
      <p:sp>
        <p:nvSpPr>
          <p:cNvPr id="3" name="Rectangle 2"/>
          <p:cNvSpPr/>
          <p:nvPr/>
        </p:nvSpPr>
        <p:spPr>
          <a:xfrm>
            <a:off x="838200" y="2190750"/>
            <a:ext cx="7162800" cy="1384995"/>
          </a:xfrm>
          <a:prstGeom prst="rect">
            <a:avLst/>
          </a:prstGeom>
        </p:spPr>
        <p:txBody>
          <a:bodyPr wrap="square">
            <a:spAutoFit/>
          </a:bodyPr>
          <a:lstStyle/>
          <a:p>
            <a:r>
              <a:rPr lang="en-US" sz="2800" dirty="0">
                <a:latin typeface="Sniglet" panose="020B0604020202020204" charset="0"/>
              </a:rPr>
              <a:t>Many objects are not fundamentally defined by their attributes, but rather by a thread of continuity and identity</a:t>
            </a:r>
          </a:p>
        </p:txBody>
      </p:sp>
    </p:spTree>
    <p:extLst>
      <p:ext uri="{BB962C8B-B14F-4D97-AF65-F5344CB8AC3E}">
        <p14:creationId xmlns:p14="http://schemas.microsoft.com/office/powerpoint/2010/main" val="3635038727"/>
      </p:ext>
    </p:extLst>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20" name="Shape 87"/>
          <p:cNvSpPr txBox="1">
            <a:spLocks/>
          </p:cNvSpPr>
          <p:nvPr/>
        </p:nvSpPr>
        <p:spPr>
          <a:xfrm>
            <a:off x="685800" y="514350"/>
            <a:ext cx="7772400" cy="1159799"/>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stStyle>
          <a:p>
            <a:pPr algn="ctr"/>
            <a:r>
              <a:rPr lang="en" sz="4400" b="1" dirty="0">
                <a:latin typeface="Walter Turncoat" panose="020B0604020202020204" charset="0"/>
                <a:ea typeface="Walter Turncoat" panose="020B0604020202020204" charset="0"/>
              </a:rPr>
              <a:t>Entity</a:t>
            </a:r>
          </a:p>
        </p:txBody>
      </p:sp>
      <p:sp>
        <p:nvSpPr>
          <p:cNvPr id="4" name="TextBox 3"/>
          <p:cNvSpPr txBox="1"/>
          <p:nvPr/>
        </p:nvSpPr>
        <p:spPr>
          <a:xfrm>
            <a:off x="914400" y="1657350"/>
            <a:ext cx="7162800" cy="2677656"/>
          </a:xfrm>
          <a:prstGeom prst="rect">
            <a:avLst/>
          </a:prstGeom>
          <a:noFill/>
        </p:spPr>
        <p:txBody>
          <a:bodyPr wrap="square" rtlCol="0">
            <a:spAutoFit/>
          </a:bodyPr>
          <a:lstStyle/>
          <a:p>
            <a:pPr marL="285750" indent="-285750">
              <a:buFontTx/>
              <a:buChar char="-"/>
            </a:pPr>
            <a:r>
              <a:rPr lang="en-US" sz="2800" dirty="0">
                <a:latin typeface="Sniglet" panose="020B0604020202020204" charset="0"/>
              </a:rPr>
              <a:t>Integrity</a:t>
            </a:r>
          </a:p>
          <a:p>
            <a:pPr marL="285750" indent="-285750">
              <a:buFontTx/>
              <a:buChar char="-"/>
            </a:pPr>
            <a:r>
              <a:rPr lang="en-US" sz="2800" dirty="0">
                <a:latin typeface="Sniglet" panose="020B0604020202020204" charset="0"/>
              </a:rPr>
              <a:t>Identity</a:t>
            </a:r>
          </a:p>
          <a:p>
            <a:pPr marL="285750" indent="-285750">
              <a:buFontTx/>
              <a:buChar char="-"/>
            </a:pPr>
            <a:r>
              <a:rPr lang="en-US" sz="2800" dirty="0">
                <a:latin typeface="Sniglet" panose="020B0604020202020204" charset="0"/>
              </a:rPr>
              <a:t>Validation</a:t>
            </a:r>
          </a:p>
          <a:p>
            <a:pPr marL="285750" indent="-285750">
              <a:buFontTx/>
              <a:buChar char="-"/>
            </a:pPr>
            <a:r>
              <a:rPr lang="en-US" sz="2800" dirty="0">
                <a:latin typeface="Sniglet" panose="020B0604020202020204" charset="0"/>
              </a:rPr>
              <a:t>Mutable</a:t>
            </a:r>
          </a:p>
          <a:p>
            <a:pPr marL="285750" indent="-285750">
              <a:buFontTx/>
              <a:buChar char="-"/>
            </a:pPr>
            <a:r>
              <a:rPr lang="en-US" sz="2800" dirty="0">
                <a:latin typeface="Sniglet" panose="020B0604020202020204" charset="0"/>
              </a:rPr>
              <a:t>Business logic - orchestrator</a:t>
            </a:r>
          </a:p>
          <a:p>
            <a:pPr marL="285750" indent="-285750">
              <a:buFontTx/>
              <a:buChar char="-"/>
            </a:pPr>
            <a:r>
              <a:rPr lang="en-US" sz="2800" dirty="0">
                <a:latin typeface="Sniglet" panose="020B0604020202020204" charset="0"/>
              </a:rPr>
              <a:t>Able to retrieve, track, edit</a:t>
            </a:r>
          </a:p>
        </p:txBody>
      </p:sp>
    </p:spTree>
    <p:extLst>
      <p:ext uri="{BB962C8B-B14F-4D97-AF65-F5344CB8AC3E}">
        <p14:creationId xmlns:p14="http://schemas.microsoft.com/office/powerpoint/2010/main" val="553191093"/>
      </p:ext>
    </p:extLst>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Shape 34"/>
          <p:cNvSpPr txBox="1">
            <a:spLocks noGrp="1"/>
          </p:cNvSpPr>
          <p:nvPr>
            <p:ph type="ctrTitle"/>
          </p:nvPr>
        </p:nvSpPr>
        <p:spPr>
          <a:xfrm>
            <a:off x="685800" y="2266950"/>
            <a:ext cx="7772400" cy="1159799"/>
          </a:xfrm>
          <a:prstGeom prst="rect">
            <a:avLst/>
          </a:prstGeom>
        </p:spPr>
        <p:txBody>
          <a:bodyPr lIns="91425" tIns="91425" rIns="91425" bIns="91425" anchor="ctr" anchorCtr="0">
            <a:noAutofit/>
          </a:bodyPr>
          <a:lstStyle/>
          <a:p>
            <a:pPr lvl="0" algn="l"/>
            <a:br>
              <a:rPr lang="en-US" sz="1400" dirty="0">
                <a:solidFill>
                  <a:schemeClr val="tx1"/>
                </a:solidFill>
              </a:rPr>
            </a:br>
            <a:br>
              <a:rPr lang="en-US" sz="1400" dirty="0">
                <a:solidFill>
                  <a:schemeClr val="tx1"/>
                </a:solidFill>
              </a:rPr>
            </a:br>
            <a:r>
              <a:rPr lang="en-US" sz="1400" dirty="0">
                <a:solidFill>
                  <a:schemeClr val="tx1"/>
                </a:solidFill>
              </a:rPr>
              <a:t>	- S.O.L.I.D</a:t>
            </a:r>
            <a:br>
              <a:rPr lang="en-US" sz="1400" dirty="0">
                <a:solidFill>
                  <a:schemeClr val="tx1"/>
                </a:solidFill>
              </a:rPr>
            </a:br>
            <a:r>
              <a:rPr lang="en-US" sz="1400" dirty="0">
                <a:solidFill>
                  <a:schemeClr val="tx1"/>
                </a:solidFill>
              </a:rPr>
              <a:t>	- Models for the Rescue</a:t>
            </a:r>
            <a:br>
              <a:rPr lang="en-US" sz="1400" dirty="0">
                <a:solidFill>
                  <a:schemeClr val="tx1"/>
                </a:solidFill>
              </a:rPr>
            </a:br>
            <a:r>
              <a:rPr lang="en-US" sz="1400" dirty="0">
                <a:solidFill>
                  <a:schemeClr val="tx1"/>
                </a:solidFill>
              </a:rPr>
              <a:t>	- </a:t>
            </a:r>
            <a:r>
              <a:rPr lang="en-US" sz="1400" b="1" u="sng" dirty="0">
                <a:solidFill>
                  <a:schemeClr val="tx1"/>
                </a:solidFill>
              </a:rPr>
              <a:t>Domain Driven Design</a:t>
            </a:r>
            <a:br>
              <a:rPr lang="en-US" sz="1400" b="1" u="sng" dirty="0">
                <a:solidFill>
                  <a:schemeClr val="tx1"/>
                </a:solidFill>
              </a:rPr>
            </a:br>
            <a:r>
              <a:rPr lang="en-US" sz="1400" dirty="0">
                <a:solidFill>
                  <a:schemeClr val="tx1"/>
                </a:solidFill>
              </a:rPr>
              <a:t>		- DDD Introduction</a:t>
            </a:r>
            <a:br>
              <a:rPr lang="en-US" sz="1400" b="1" i="1" dirty="0">
                <a:solidFill>
                  <a:schemeClr val="tx1"/>
                </a:solidFill>
              </a:rPr>
            </a:br>
            <a:r>
              <a:rPr lang="en-US" sz="1400" dirty="0">
                <a:solidFill>
                  <a:schemeClr val="tx1"/>
                </a:solidFill>
              </a:rPr>
              <a:t>		- DDD Strategic Design</a:t>
            </a:r>
            <a:br>
              <a:rPr lang="en-US" sz="1400" dirty="0">
                <a:solidFill>
                  <a:schemeClr val="tx1"/>
                </a:solidFill>
              </a:rPr>
            </a:br>
            <a:r>
              <a:rPr lang="en-US" sz="1400" dirty="0">
                <a:solidFill>
                  <a:schemeClr val="tx1"/>
                </a:solidFill>
              </a:rPr>
              <a:t>		- </a:t>
            </a:r>
            <a:r>
              <a:rPr lang="en-US" sz="1400" b="1" dirty="0">
                <a:solidFill>
                  <a:schemeClr val="tx1"/>
                </a:solidFill>
              </a:rPr>
              <a:t>DDD Tactical Design</a:t>
            </a:r>
            <a:br>
              <a:rPr lang="en-US" sz="1400" dirty="0">
                <a:solidFill>
                  <a:schemeClr val="tx1"/>
                </a:solidFill>
              </a:rPr>
            </a:br>
            <a:r>
              <a:rPr lang="en-US" sz="1400" dirty="0">
                <a:solidFill>
                  <a:schemeClr val="tx1"/>
                </a:solidFill>
              </a:rPr>
              <a:t>	- Software Architecture</a:t>
            </a:r>
            <a:br>
              <a:rPr lang="en-US" sz="1400" dirty="0">
                <a:solidFill>
                  <a:schemeClr val="tx1"/>
                </a:solidFill>
              </a:rPr>
            </a:br>
            <a:r>
              <a:rPr lang="en-US" sz="1400" dirty="0">
                <a:solidFill>
                  <a:schemeClr val="tx1"/>
                </a:solidFill>
              </a:rPr>
              <a:t>	- Application Lifecycle Management</a:t>
            </a:r>
            <a:br>
              <a:rPr lang="en-US" sz="1400" dirty="0">
                <a:solidFill>
                  <a:schemeClr val="tx1"/>
                </a:solidFill>
              </a:rPr>
            </a:br>
            <a:r>
              <a:rPr lang="en-US" sz="1400" dirty="0">
                <a:solidFill>
                  <a:schemeClr val="tx1"/>
                </a:solidFill>
              </a:rPr>
              <a:t>	- Continuous Integration, Deployment, Delivery</a:t>
            </a:r>
            <a:br>
              <a:rPr lang="en-US" sz="1400" dirty="0">
                <a:solidFill>
                  <a:schemeClr val="tx1"/>
                </a:solidFill>
              </a:rPr>
            </a:br>
            <a:r>
              <a:rPr lang="en-US" sz="1400" dirty="0">
                <a:solidFill>
                  <a:schemeClr val="tx1"/>
                </a:solidFill>
              </a:rPr>
              <a:t>	- Generic Domain as a Service</a:t>
            </a:r>
            <a:br>
              <a:rPr lang="en-US" sz="1400" dirty="0">
                <a:solidFill>
                  <a:schemeClr val="tx1"/>
                </a:solidFill>
              </a:rPr>
            </a:br>
            <a:r>
              <a:rPr lang="en-US" sz="1400" dirty="0">
                <a:solidFill>
                  <a:schemeClr val="tx1"/>
                </a:solidFill>
              </a:rPr>
              <a:t>	- CQRS</a:t>
            </a:r>
            <a:br>
              <a:rPr lang="en-US" sz="1400" dirty="0">
                <a:solidFill>
                  <a:schemeClr val="tx1"/>
                </a:solidFill>
              </a:rPr>
            </a:br>
            <a:r>
              <a:rPr lang="en-US" sz="1400" dirty="0">
                <a:solidFill>
                  <a:schemeClr val="tx1"/>
                </a:solidFill>
              </a:rPr>
              <a:t>	- Event Sourcing</a:t>
            </a:r>
            <a:br>
              <a:rPr lang="en-US" sz="1400" dirty="0">
                <a:solidFill>
                  <a:schemeClr val="tx1"/>
                </a:solidFill>
              </a:rPr>
            </a:br>
            <a:r>
              <a:rPr lang="en-US" sz="1400" dirty="0">
                <a:solidFill>
                  <a:schemeClr val="tx1"/>
                </a:solidFill>
              </a:rPr>
              <a:t>	- oAuth 2.0 &amp; OIDC</a:t>
            </a:r>
            <a:br>
              <a:rPr lang="en-US" sz="1400" dirty="0">
                <a:solidFill>
                  <a:schemeClr val="tx1"/>
                </a:solidFill>
              </a:rPr>
            </a:br>
            <a:r>
              <a:rPr lang="en-US" sz="1400" dirty="0">
                <a:solidFill>
                  <a:schemeClr val="tx1"/>
                </a:solidFill>
              </a:rPr>
              <a:t>	- Lucene</a:t>
            </a:r>
            <a:br>
              <a:rPr lang="en-US" sz="1400" dirty="0">
                <a:solidFill>
                  <a:schemeClr val="tx1"/>
                </a:solidFill>
              </a:rPr>
            </a:br>
            <a:r>
              <a:rPr lang="en-US" sz="1400" dirty="0">
                <a:solidFill>
                  <a:schemeClr val="tx1"/>
                </a:solidFill>
              </a:rPr>
              <a:t>	- </a:t>
            </a:r>
            <a:r>
              <a:rPr lang="en-US" sz="1400" dirty="0" err="1">
                <a:solidFill>
                  <a:schemeClr val="tx1"/>
                </a:solidFill>
              </a:rPr>
              <a:t>Hystrix</a:t>
            </a:r>
            <a:br>
              <a:rPr lang="en-US" sz="1400" dirty="0">
                <a:solidFill>
                  <a:schemeClr val="tx1"/>
                </a:solidFill>
              </a:rPr>
            </a:br>
            <a:r>
              <a:rPr lang="en-US" sz="1400" dirty="0">
                <a:solidFill>
                  <a:schemeClr val="tx1"/>
                </a:solidFill>
              </a:rPr>
              <a:t>	- Cassandra</a:t>
            </a:r>
            <a:endParaRPr lang="en" sz="1400" dirty="0">
              <a:solidFill>
                <a:schemeClr val="tx1"/>
              </a:solidFill>
            </a:endParaRPr>
          </a:p>
        </p:txBody>
      </p:sp>
      <p:sp>
        <p:nvSpPr>
          <p:cNvPr id="6" name="Shape 48"/>
          <p:cNvSpPr txBox="1">
            <a:spLocks/>
          </p:cNvSpPr>
          <p:nvPr/>
        </p:nvSpPr>
        <p:spPr>
          <a:xfrm>
            <a:off x="2286000" y="133350"/>
            <a:ext cx="5486400" cy="911800"/>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ctr" rtl="0">
              <a:lnSpc>
                <a:spcPct val="100000"/>
              </a:lnSpc>
              <a:spcBef>
                <a:spcPts val="0"/>
              </a:spcBef>
              <a:spcAft>
                <a:spcPts val="0"/>
              </a:spcAft>
              <a:buClr>
                <a:srgbClr val="FFFFFF"/>
              </a:buClr>
              <a:buSzPct val="100000"/>
              <a:buFont typeface="Walter Turncoat"/>
              <a:buNone/>
              <a:defRPr sz="6000" b="0" i="0" u="none" strike="noStrike" cap="none" baseline="0">
                <a:solidFill>
                  <a:srgbClr val="FFFFFF"/>
                </a:solidFill>
                <a:latin typeface="Walter Turncoat"/>
                <a:ea typeface="Walter Turncoat"/>
                <a:cs typeface="Walter Turncoat"/>
                <a:sym typeface="Walter Turncoat"/>
                <a:rtl val="0"/>
              </a:defRPr>
            </a:lvl1pPr>
            <a:lvl2pPr algn="ctr">
              <a:spcBef>
                <a:spcPts val="0"/>
              </a:spcBef>
              <a:buClr>
                <a:srgbClr val="FFFFFF"/>
              </a:buClr>
              <a:buSzPct val="100000"/>
              <a:buFont typeface="Walter Turncoat"/>
              <a:buNone/>
              <a:defRPr sz="6000">
                <a:solidFill>
                  <a:srgbClr val="FFFFFF"/>
                </a:solidFill>
                <a:latin typeface="Walter Turncoat"/>
                <a:ea typeface="Walter Turncoat"/>
                <a:cs typeface="Walter Turncoat"/>
                <a:sym typeface="Walter Turncoat"/>
              </a:defRPr>
            </a:lvl2pPr>
            <a:lvl3pPr algn="ctr">
              <a:spcBef>
                <a:spcPts val="0"/>
              </a:spcBef>
              <a:buClr>
                <a:srgbClr val="FFFFFF"/>
              </a:buClr>
              <a:buSzPct val="100000"/>
              <a:buFont typeface="Walter Turncoat"/>
              <a:buNone/>
              <a:defRPr sz="6000">
                <a:solidFill>
                  <a:srgbClr val="FFFFFF"/>
                </a:solidFill>
                <a:latin typeface="Walter Turncoat"/>
                <a:ea typeface="Walter Turncoat"/>
                <a:cs typeface="Walter Turncoat"/>
                <a:sym typeface="Walter Turncoat"/>
              </a:defRPr>
            </a:lvl3pPr>
            <a:lvl4pPr algn="ctr">
              <a:spcBef>
                <a:spcPts val="0"/>
              </a:spcBef>
              <a:buClr>
                <a:srgbClr val="FFFFFF"/>
              </a:buClr>
              <a:buSzPct val="100000"/>
              <a:buFont typeface="Walter Turncoat"/>
              <a:buNone/>
              <a:defRPr sz="6000">
                <a:solidFill>
                  <a:srgbClr val="FFFFFF"/>
                </a:solidFill>
                <a:latin typeface="Walter Turncoat"/>
                <a:ea typeface="Walter Turncoat"/>
                <a:cs typeface="Walter Turncoat"/>
                <a:sym typeface="Walter Turncoat"/>
              </a:defRPr>
            </a:lvl4pPr>
            <a:lvl5pPr algn="ctr">
              <a:spcBef>
                <a:spcPts val="0"/>
              </a:spcBef>
              <a:buClr>
                <a:srgbClr val="FFFFFF"/>
              </a:buClr>
              <a:buSzPct val="100000"/>
              <a:buFont typeface="Walter Turncoat"/>
              <a:buNone/>
              <a:defRPr sz="6000">
                <a:solidFill>
                  <a:srgbClr val="FFFFFF"/>
                </a:solidFill>
                <a:latin typeface="Walter Turncoat"/>
                <a:ea typeface="Walter Turncoat"/>
                <a:cs typeface="Walter Turncoat"/>
                <a:sym typeface="Walter Turncoat"/>
              </a:defRPr>
            </a:lvl5pPr>
            <a:lvl6pPr algn="ctr">
              <a:spcBef>
                <a:spcPts val="0"/>
              </a:spcBef>
              <a:buClr>
                <a:srgbClr val="FFFFFF"/>
              </a:buClr>
              <a:buSzPct val="100000"/>
              <a:buFont typeface="Walter Turncoat"/>
              <a:buNone/>
              <a:defRPr sz="6000">
                <a:solidFill>
                  <a:srgbClr val="FFFFFF"/>
                </a:solidFill>
                <a:latin typeface="Walter Turncoat"/>
                <a:ea typeface="Walter Turncoat"/>
                <a:cs typeface="Walter Turncoat"/>
                <a:sym typeface="Walter Turncoat"/>
              </a:defRPr>
            </a:lvl6pPr>
            <a:lvl7pPr algn="ctr">
              <a:spcBef>
                <a:spcPts val="0"/>
              </a:spcBef>
              <a:buClr>
                <a:srgbClr val="FFFFFF"/>
              </a:buClr>
              <a:buSzPct val="100000"/>
              <a:buFont typeface="Walter Turncoat"/>
              <a:buNone/>
              <a:defRPr sz="6000">
                <a:solidFill>
                  <a:srgbClr val="FFFFFF"/>
                </a:solidFill>
                <a:latin typeface="Walter Turncoat"/>
                <a:ea typeface="Walter Turncoat"/>
                <a:cs typeface="Walter Turncoat"/>
                <a:sym typeface="Walter Turncoat"/>
              </a:defRPr>
            </a:lvl7pPr>
            <a:lvl8pPr algn="ctr">
              <a:spcBef>
                <a:spcPts val="0"/>
              </a:spcBef>
              <a:buClr>
                <a:srgbClr val="FFFFFF"/>
              </a:buClr>
              <a:buSzPct val="100000"/>
              <a:buFont typeface="Walter Turncoat"/>
              <a:buNone/>
              <a:defRPr sz="6000">
                <a:solidFill>
                  <a:srgbClr val="FFFFFF"/>
                </a:solidFill>
                <a:latin typeface="Walter Turncoat"/>
                <a:ea typeface="Walter Turncoat"/>
                <a:cs typeface="Walter Turncoat"/>
                <a:sym typeface="Walter Turncoat"/>
              </a:defRPr>
            </a:lvl8pPr>
            <a:lvl9pPr algn="ctr">
              <a:spcBef>
                <a:spcPts val="0"/>
              </a:spcBef>
              <a:buClr>
                <a:srgbClr val="FFFFFF"/>
              </a:buClr>
              <a:buSzPct val="100000"/>
              <a:buFont typeface="Walter Turncoat"/>
              <a:buNone/>
              <a:defRPr sz="6000">
                <a:solidFill>
                  <a:srgbClr val="FFFFFF"/>
                </a:solidFill>
                <a:latin typeface="Walter Turncoat"/>
                <a:ea typeface="Walter Turncoat"/>
                <a:cs typeface="Walter Turncoat"/>
                <a:sym typeface="Walter Turncoat"/>
              </a:defRPr>
            </a:lvl9pPr>
          </a:lstStyle>
          <a:p>
            <a:r>
              <a:rPr lang="en-US" dirty="0">
                <a:solidFill>
                  <a:schemeClr val="tx1"/>
                </a:solidFill>
              </a:rPr>
              <a:t>NOW</a:t>
            </a:r>
            <a:r>
              <a:rPr lang="en" dirty="0">
                <a:solidFill>
                  <a:schemeClr val="tx1"/>
                </a:solidFill>
              </a:rPr>
              <a:t>!</a:t>
            </a:r>
          </a:p>
        </p:txBody>
      </p:sp>
      <p:sp>
        <p:nvSpPr>
          <p:cNvPr id="7" name="Shape 49"/>
          <p:cNvSpPr/>
          <p:nvPr/>
        </p:nvSpPr>
        <p:spPr>
          <a:xfrm>
            <a:off x="2413774" y="311051"/>
            <a:ext cx="658851" cy="734099"/>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chemeClr val="tx1"/>
          </a:solidFill>
          <a:ln>
            <a:noFill/>
          </a:ln>
        </p:spPr>
        <p:txBody>
          <a:bodyPr lIns="91425" tIns="91425" rIns="91425" bIns="91425" anchor="ctr" anchorCtr="0">
            <a:noAutofit/>
          </a:bodyPr>
          <a:lstStyle/>
          <a:p>
            <a:endParaRPr>
              <a:solidFill>
                <a:schemeClr val="tx1"/>
              </a:solidFill>
            </a:endParaRPr>
          </a:p>
        </p:txBody>
      </p:sp>
      <p:sp>
        <p:nvSpPr>
          <p:cNvPr id="8" name="Shape 50"/>
          <p:cNvSpPr/>
          <p:nvPr/>
        </p:nvSpPr>
        <p:spPr>
          <a:xfrm>
            <a:off x="2584382" y="542013"/>
            <a:ext cx="317635" cy="298183"/>
          </a:xfrm>
          <a:custGeom>
            <a:avLst/>
            <a:gdLst/>
            <a:ahLst/>
            <a:cxnLst/>
            <a:rect l="0" t="0" r="0" b="0"/>
            <a:pathLst>
              <a:path w="17398" h="14965" extrusionOk="0">
                <a:moveTo>
                  <a:pt x="4258" y="12069"/>
                </a:moveTo>
                <a:lnTo>
                  <a:pt x="4599" y="12093"/>
                </a:lnTo>
                <a:lnTo>
                  <a:pt x="4769" y="12093"/>
                </a:lnTo>
                <a:lnTo>
                  <a:pt x="4721" y="12264"/>
                </a:lnTo>
                <a:lnTo>
                  <a:pt x="4672" y="12458"/>
                </a:lnTo>
                <a:lnTo>
                  <a:pt x="4672" y="12580"/>
                </a:lnTo>
                <a:lnTo>
                  <a:pt x="4477" y="12580"/>
                </a:lnTo>
                <a:lnTo>
                  <a:pt x="4307" y="12215"/>
                </a:lnTo>
                <a:lnTo>
                  <a:pt x="4258" y="12069"/>
                </a:lnTo>
                <a:close/>
                <a:moveTo>
                  <a:pt x="3991" y="12069"/>
                </a:moveTo>
                <a:lnTo>
                  <a:pt x="3991" y="12166"/>
                </a:lnTo>
                <a:lnTo>
                  <a:pt x="3991" y="12239"/>
                </a:lnTo>
                <a:lnTo>
                  <a:pt x="4015" y="12434"/>
                </a:lnTo>
                <a:lnTo>
                  <a:pt x="4064" y="12580"/>
                </a:lnTo>
                <a:lnTo>
                  <a:pt x="3553" y="12629"/>
                </a:lnTo>
                <a:lnTo>
                  <a:pt x="3529" y="12531"/>
                </a:lnTo>
                <a:lnTo>
                  <a:pt x="3504" y="12434"/>
                </a:lnTo>
                <a:lnTo>
                  <a:pt x="3480" y="12361"/>
                </a:lnTo>
                <a:lnTo>
                  <a:pt x="3456" y="12118"/>
                </a:lnTo>
                <a:lnTo>
                  <a:pt x="3456" y="12093"/>
                </a:lnTo>
                <a:lnTo>
                  <a:pt x="3991" y="12069"/>
                </a:lnTo>
                <a:close/>
                <a:moveTo>
                  <a:pt x="4940" y="12093"/>
                </a:moveTo>
                <a:lnTo>
                  <a:pt x="5499" y="12166"/>
                </a:lnTo>
                <a:lnTo>
                  <a:pt x="5475" y="12264"/>
                </a:lnTo>
                <a:lnTo>
                  <a:pt x="5451" y="12361"/>
                </a:lnTo>
                <a:lnTo>
                  <a:pt x="5451" y="12483"/>
                </a:lnTo>
                <a:lnTo>
                  <a:pt x="5475" y="12629"/>
                </a:lnTo>
                <a:lnTo>
                  <a:pt x="5378" y="12604"/>
                </a:lnTo>
                <a:lnTo>
                  <a:pt x="5061" y="12604"/>
                </a:lnTo>
                <a:lnTo>
                  <a:pt x="5061" y="12531"/>
                </a:lnTo>
                <a:lnTo>
                  <a:pt x="4988" y="12312"/>
                </a:lnTo>
                <a:lnTo>
                  <a:pt x="4940" y="12093"/>
                </a:lnTo>
                <a:close/>
                <a:moveTo>
                  <a:pt x="13699" y="12069"/>
                </a:moveTo>
                <a:lnTo>
                  <a:pt x="13651" y="12215"/>
                </a:lnTo>
                <a:lnTo>
                  <a:pt x="13602" y="12361"/>
                </a:lnTo>
                <a:lnTo>
                  <a:pt x="13602" y="12653"/>
                </a:lnTo>
                <a:lnTo>
                  <a:pt x="13188" y="12653"/>
                </a:lnTo>
                <a:lnTo>
                  <a:pt x="13115" y="12385"/>
                </a:lnTo>
                <a:lnTo>
                  <a:pt x="13091" y="12093"/>
                </a:lnTo>
                <a:lnTo>
                  <a:pt x="13699" y="12069"/>
                </a:lnTo>
                <a:close/>
                <a:moveTo>
                  <a:pt x="13845" y="12069"/>
                </a:moveTo>
                <a:lnTo>
                  <a:pt x="14381" y="12093"/>
                </a:lnTo>
                <a:lnTo>
                  <a:pt x="14332" y="12215"/>
                </a:lnTo>
                <a:lnTo>
                  <a:pt x="14283" y="12361"/>
                </a:lnTo>
                <a:lnTo>
                  <a:pt x="14283" y="12507"/>
                </a:lnTo>
                <a:lnTo>
                  <a:pt x="14283" y="12677"/>
                </a:lnTo>
                <a:lnTo>
                  <a:pt x="13943" y="12653"/>
                </a:lnTo>
                <a:lnTo>
                  <a:pt x="13943" y="12361"/>
                </a:lnTo>
                <a:lnTo>
                  <a:pt x="13894" y="12215"/>
                </a:lnTo>
                <a:lnTo>
                  <a:pt x="13845" y="12069"/>
                </a:lnTo>
                <a:close/>
                <a:moveTo>
                  <a:pt x="3188" y="12093"/>
                </a:moveTo>
                <a:lnTo>
                  <a:pt x="3139" y="12215"/>
                </a:lnTo>
                <a:lnTo>
                  <a:pt x="3139" y="12434"/>
                </a:lnTo>
                <a:lnTo>
                  <a:pt x="3139" y="12556"/>
                </a:lnTo>
                <a:lnTo>
                  <a:pt x="3164" y="12653"/>
                </a:lnTo>
                <a:lnTo>
                  <a:pt x="2750" y="12726"/>
                </a:lnTo>
                <a:lnTo>
                  <a:pt x="2677" y="12726"/>
                </a:lnTo>
                <a:lnTo>
                  <a:pt x="2701" y="12677"/>
                </a:lnTo>
                <a:lnTo>
                  <a:pt x="2701" y="12629"/>
                </a:lnTo>
                <a:lnTo>
                  <a:pt x="2701" y="12580"/>
                </a:lnTo>
                <a:lnTo>
                  <a:pt x="2653" y="12531"/>
                </a:lnTo>
                <a:lnTo>
                  <a:pt x="2628" y="12458"/>
                </a:lnTo>
                <a:lnTo>
                  <a:pt x="2604" y="12361"/>
                </a:lnTo>
                <a:lnTo>
                  <a:pt x="2580" y="12166"/>
                </a:lnTo>
                <a:lnTo>
                  <a:pt x="3188" y="12093"/>
                </a:lnTo>
                <a:close/>
                <a:moveTo>
                  <a:pt x="5694" y="12215"/>
                </a:moveTo>
                <a:lnTo>
                  <a:pt x="5986" y="12288"/>
                </a:lnTo>
                <a:lnTo>
                  <a:pt x="6278" y="12361"/>
                </a:lnTo>
                <a:lnTo>
                  <a:pt x="6229" y="12507"/>
                </a:lnTo>
                <a:lnTo>
                  <a:pt x="6229" y="12677"/>
                </a:lnTo>
                <a:lnTo>
                  <a:pt x="6229" y="12726"/>
                </a:lnTo>
                <a:lnTo>
                  <a:pt x="5791" y="12653"/>
                </a:lnTo>
                <a:lnTo>
                  <a:pt x="5767" y="12531"/>
                </a:lnTo>
                <a:lnTo>
                  <a:pt x="5743" y="12410"/>
                </a:lnTo>
                <a:lnTo>
                  <a:pt x="5694" y="12215"/>
                </a:lnTo>
                <a:close/>
                <a:moveTo>
                  <a:pt x="13383" y="487"/>
                </a:moveTo>
                <a:lnTo>
                  <a:pt x="13699" y="511"/>
                </a:lnTo>
                <a:lnTo>
                  <a:pt x="14308" y="584"/>
                </a:lnTo>
                <a:lnTo>
                  <a:pt x="14648" y="657"/>
                </a:lnTo>
                <a:lnTo>
                  <a:pt x="14989" y="730"/>
                </a:lnTo>
                <a:lnTo>
                  <a:pt x="15305" y="827"/>
                </a:lnTo>
                <a:lnTo>
                  <a:pt x="15646" y="949"/>
                </a:lnTo>
                <a:lnTo>
                  <a:pt x="15938" y="1095"/>
                </a:lnTo>
                <a:lnTo>
                  <a:pt x="16230" y="1265"/>
                </a:lnTo>
                <a:lnTo>
                  <a:pt x="16498" y="1484"/>
                </a:lnTo>
                <a:lnTo>
                  <a:pt x="16741" y="1728"/>
                </a:lnTo>
                <a:lnTo>
                  <a:pt x="16741" y="1801"/>
                </a:lnTo>
                <a:lnTo>
                  <a:pt x="16790" y="2020"/>
                </a:lnTo>
                <a:lnTo>
                  <a:pt x="16838" y="2214"/>
                </a:lnTo>
                <a:lnTo>
                  <a:pt x="16887" y="2652"/>
                </a:lnTo>
                <a:lnTo>
                  <a:pt x="16887" y="3066"/>
                </a:lnTo>
                <a:lnTo>
                  <a:pt x="16911" y="3504"/>
                </a:lnTo>
                <a:lnTo>
                  <a:pt x="16887" y="4477"/>
                </a:lnTo>
                <a:lnTo>
                  <a:pt x="16863" y="5475"/>
                </a:lnTo>
                <a:lnTo>
                  <a:pt x="16814" y="6983"/>
                </a:lnTo>
                <a:lnTo>
                  <a:pt x="16790" y="8492"/>
                </a:lnTo>
                <a:lnTo>
                  <a:pt x="16838" y="10244"/>
                </a:lnTo>
                <a:lnTo>
                  <a:pt x="16838" y="11120"/>
                </a:lnTo>
                <a:lnTo>
                  <a:pt x="16790" y="11996"/>
                </a:lnTo>
                <a:lnTo>
                  <a:pt x="16473" y="11947"/>
                </a:lnTo>
                <a:lnTo>
                  <a:pt x="16181" y="11874"/>
                </a:lnTo>
                <a:lnTo>
                  <a:pt x="15622" y="11753"/>
                </a:lnTo>
                <a:lnTo>
                  <a:pt x="15354" y="11680"/>
                </a:lnTo>
                <a:lnTo>
                  <a:pt x="15062" y="11655"/>
                </a:lnTo>
                <a:lnTo>
                  <a:pt x="14405" y="11607"/>
                </a:lnTo>
                <a:lnTo>
                  <a:pt x="13724" y="11582"/>
                </a:lnTo>
                <a:lnTo>
                  <a:pt x="13067" y="11607"/>
                </a:lnTo>
                <a:lnTo>
                  <a:pt x="12385" y="11655"/>
                </a:lnTo>
                <a:lnTo>
                  <a:pt x="11850" y="11704"/>
                </a:lnTo>
                <a:lnTo>
                  <a:pt x="11315" y="11801"/>
                </a:lnTo>
                <a:lnTo>
                  <a:pt x="10780" y="11923"/>
                </a:lnTo>
                <a:lnTo>
                  <a:pt x="10269" y="12118"/>
                </a:lnTo>
                <a:lnTo>
                  <a:pt x="10025" y="12215"/>
                </a:lnTo>
                <a:lnTo>
                  <a:pt x="9733" y="12361"/>
                </a:lnTo>
                <a:lnTo>
                  <a:pt x="9417" y="12531"/>
                </a:lnTo>
                <a:lnTo>
                  <a:pt x="9149" y="12726"/>
                </a:lnTo>
                <a:lnTo>
                  <a:pt x="9101" y="11363"/>
                </a:lnTo>
                <a:lnTo>
                  <a:pt x="9052" y="10001"/>
                </a:lnTo>
                <a:lnTo>
                  <a:pt x="8979" y="8662"/>
                </a:lnTo>
                <a:lnTo>
                  <a:pt x="8955" y="7300"/>
                </a:lnTo>
                <a:lnTo>
                  <a:pt x="8955" y="5913"/>
                </a:lnTo>
                <a:lnTo>
                  <a:pt x="8930" y="4526"/>
                </a:lnTo>
                <a:lnTo>
                  <a:pt x="8930" y="3942"/>
                </a:lnTo>
                <a:lnTo>
                  <a:pt x="8930" y="3358"/>
                </a:lnTo>
                <a:lnTo>
                  <a:pt x="8930" y="2774"/>
                </a:lnTo>
                <a:lnTo>
                  <a:pt x="8930" y="2214"/>
                </a:lnTo>
                <a:lnTo>
                  <a:pt x="8930" y="2166"/>
                </a:lnTo>
                <a:lnTo>
                  <a:pt x="9222" y="2020"/>
                </a:lnTo>
                <a:lnTo>
                  <a:pt x="9490" y="1849"/>
                </a:lnTo>
                <a:lnTo>
                  <a:pt x="9758" y="1679"/>
                </a:lnTo>
                <a:lnTo>
                  <a:pt x="10001" y="1533"/>
                </a:lnTo>
                <a:lnTo>
                  <a:pt x="10877" y="1046"/>
                </a:lnTo>
                <a:lnTo>
                  <a:pt x="11339" y="827"/>
                </a:lnTo>
                <a:lnTo>
                  <a:pt x="11777" y="657"/>
                </a:lnTo>
                <a:lnTo>
                  <a:pt x="12069" y="560"/>
                </a:lnTo>
                <a:lnTo>
                  <a:pt x="12385" y="511"/>
                </a:lnTo>
                <a:lnTo>
                  <a:pt x="12702" y="487"/>
                </a:lnTo>
                <a:close/>
                <a:moveTo>
                  <a:pt x="12872" y="12093"/>
                </a:moveTo>
                <a:lnTo>
                  <a:pt x="12823" y="12166"/>
                </a:lnTo>
                <a:lnTo>
                  <a:pt x="12775" y="12264"/>
                </a:lnTo>
                <a:lnTo>
                  <a:pt x="12750" y="12361"/>
                </a:lnTo>
                <a:lnTo>
                  <a:pt x="12750" y="12458"/>
                </a:lnTo>
                <a:lnTo>
                  <a:pt x="12775" y="12677"/>
                </a:lnTo>
                <a:lnTo>
                  <a:pt x="12215" y="12726"/>
                </a:lnTo>
                <a:lnTo>
                  <a:pt x="12215" y="12702"/>
                </a:lnTo>
                <a:lnTo>
                  <a:pt x="12191" y="12629"/>
                </a:lnTo>
                <a:lnTo>
                  <a:pt x="12166" y="12580"/>
                </a:lnTo>
                <a:lnTo>
                  <a:pt x="12166" y="12434"/>
                </a:lnTo>
                <a:lnTo>
                  <a:pt x="12166" y="12191"/>
                </a:lnTo>
                <a:lnTo>
                  <a:pt x="12166" y="12166"/>
                </a:lnTo>
                <a:lnTo>
                  <a:pt x="12677" y="12118"/>
                </a:lnTo>
                <a:lnTo>
                  <a:pt x="12872" y="12093"/>
                </a:lnTo>
                <a:close/>
                <a:moveTo>
                  <a:pt x="14673" y="12093"/>
                </a:moveTo>
                <a:lnTo>
                  <a:pt x="15232" y="12166"/>
                </a:lnTo>
                <a:lnTo>
                  <a:pt x="15184" y="12239"/>
                </a:lnTo>
                <a:lnTo>
                  <a:pt x="15135" y="12312"/>
                </a:lnTo>
                <a:lnTo>
                  <a:pt x="15111" y="12410"/>
                </a:lnTo>
                <a:lnTo>
                  <a:pt x="15111" y="12483"/>
                </a:lnTo>
                <a:lnTo>
                  <a:pt x="15135" y="12629"/>
                </a:lnTo>
                <a:lnTo>
                  <a:pt x="15159" y="12775"/>
                </a:lnTo>
                <a:lnTo>
                  <a:pt x="15159" y="12775"/>
                </a:lnTo>
                <a:lnTo>
                  <a:pt x="14648" y="12702"/>
                </a:lnTo>
                <a:lnTo>
                  <a:pt x="14673" y="12410"/>
                </a:lnTo>
                <a:lnTo>
                  <a:pt x="14673" y="12239"/>
                </a:lnTo>
                <a:lnTo>
                  <a:pt x="14673" y="12093"/>
                </a:lnTo>
                <a:close/>
                <a:moveTo>
                  <a:pt x="6521" y="12458"/>
                </a:moveTo>
                <a:lnTo>
                  <a:pt x="6838" y="12580"/>
                </a:lnTo>
                <a:lnTo>
                  <a:pt x="6789" y="12702"/>
                </a:lnTo>
                <a:lnTo>
                  <a:pt x="6765" y="12848"/>
                </a:lnTo>
                <a:lnTo>
                  <a:pt x="6667" y="12799"/>
                </a:lnTo>
                <a:lnTo>
                  <a:pt x="6570" y="12629"/>
                </a:lnTo>
                <a:lnTo>
                  <a:pt x="6521" y="12458"/>
                </a:lnTo>
                <a:close/>
                <a:moveTo>
                  <a:pt x="2215" y="12239"/>
                </a:moveTo>
                <a:lnTo>
                  <a:pt x="2190" y="12361"/>
                </a:lnTo>
                <a:lnTo>
                  <a:pt x="2215" y="12507"/>
                </a:lnTo>
                <a:lnTo>
                  <a:pt x="2239" y="12629"/>
                </a:lnTo>
                <a:lnTo>
                  <a:pt x="2312" y="12750"/>
                </a:lnTo>
                <a:lnTo>
                  <a:pt x="2336" y="12775"/>
                </a:lnTo>
                <a:lnTo>
                  <a:pt x="1850" y="12872"/>
                </a:lnTo>
                <a:lnTo>
                  <a:pt x="1850" y="12604"/>
                </a:lnTo>
                <a:lnTo>
                  <a:pt x="1850" y="12312"/>
                </a:lnTo>
                <a:lnTo>
                  <a:pt x="2215" y="12239"/>
                </a:lnTo>
                <a:close/>
                <a:moveTo>
                  <a:pt x="11850" y="12191"/>
                </a:moveTo>
                <a:lnTo>
                  <a:pt x="11826" y="12385"/>
                </a:lnTo>
                <a:lnTo>
                  <a:pt x="11826" y="12580"/>
                </a:lnTo>
                <a:lnTo>
                  <a:pt x="11850" y="12775"/>
                </a:lnTo>
                <a:lnTo>
                  <a:pt x="11315" y="12848"/>
                </a:lnTo>
                <a:lnTo>
                  <a:pt x="11242" y="12872"/>
                </a:lnTo>
                <a:lnTo>
                  <a:pt x="11193" y="12823"/>
                </a:lnTo>
                <a:lnTo>
                  <a:pt x="11193" y="12775"/>
                </a:lnTo>
                <a:lnTo>
                  <a:pt x="11193" y="12580"/>
                </a:lnTo>
                <a:lnTo>
                  <a:pt x="11193" y="12410"/>
                </a:lnTo>
                <a:lnTo>
                  <a:pt x="11169" y="12337"/>
                </a:lnTo>
                <a:lnTo>
                  <a:pt x="11510" y="12239"/>
                </a:lnTo>
                <a:lnTo>
                  <a:pt x="11850" y="12191"/>
                </a:lnTo>
                <a:close/>
                <a:moveTo>
                  <a:pt x="4842" y="511"/>
                </a:moveTo>
                <a:lnTo>
                  <a:pt x="5183" y="535"/>
                </a:lnTo>
                <a:lnTo>
                  <a:pt x="5548" y="584"/>
                </a:lnTo>
                <a:lnTo>
                  <a:pt x="5889" y="657"/>
                </a:lnTo>
                <a:lnTo>
                  <a:pt x="6229" y="754"/>
                </a:lnTo>
                <a:lnTo>
                  <a:pt x="6546" y="876"/>
                </a:lnTo>
                <a:lnTo>
                  <a:pt x="6862" y="1022"/>
                </a:lnTo>
                <a:lnTo>
                  <a:pt x="7178" y="1168"/>
                </a:lnTo>
                <a:lnTo>
                  <a:pt x="7470" y="1363"/>
                </a:lnTo>
                <a:lnTo>
                  <a:pt x="7738" y="1557"/>
                </a:lnTo>
                <a:lnTo>
                  <a:pt x="8006" y="1801"/>
                </a:lnTo>
                <a:lnTo>
                  <a:pt x="8225" y="2044"/>
                </a:lnTo>
                <a:lnTo>
                  <a:pt x="8444" y="2287"/>
                </a:lnTo>
                <a:lnTo>
                  <a:pt x="8492" y="2360"/>
                </a:lnTo>
                <a:lnTo>
                  <a:pt x="8444" y="2847"/>
                </a:lnTo>
                <a:lnTo>
                  <a:pt x="8419" y="3358"/>
                </a:lnTo>
                <a:lnTo>
                  <a:pt x="8444" y="4331"/>
                </a:lnTo>
                <a:lnTo>
                  <a:pt x="8468" y="5718"/>
                </a:lnTo>
                <a:lnTo>
                  <a:pt x="8468" y="7105"/>
                </a:lnTo>
                <a:lnTo>
                  <a:pt x="8468" y="7835"/>
                </a:lnTo>
                <a:lnTo>
                  <a:pt x="8492" y="8565"/>
                </a:lnTo>
                <a:lnTo>
                  <a:pt x="8541" y="10049"/>
                </a:lnTo>
                <a:lnTo>
                  <a:pt x="8614" y="11509"/>
                </a:lnTo>
                <a:lnTo>
                  <a:pt x="8663" y="12969"/>
                </a:lnTo>
                <a:lnTo>
                  <a:pt x="8663" y="12969"/>
                </a:lnTo>
                <a:lnTo>
                  <a:pt x="7860" y="12507"/>
                </a:lnTo>
                <a:lnTo>
                  <a:pt x="7446" y="12288"/>
                </a:lnTo>
                <a:lnTo>
                  <a:pt x="7032" y="12069"/>
                </a:lnTo>
                <a:lnTo>
                  <a:pt x="6765" y="11947"/>
                </a:lnTo>
                <a:lnTo>
                  <a:pt x="6497" y="11850"/>
                </a:lnTo>
                <a:lnTo>
                  <a:pt x="6205" y="11777"/>
                </a:lnTo>
                <a:lnTo>
                  <a:pt x="5937" y="11704"/>
                </a:lnTo>
                <a:lnTo>
                  <a:pt x="5353" y="11607"/>
                </a:lnTo>
                <a:lnTo>
                  <a:pt x="4769" y="11534"/>
                </a:lnTo>
                <a:lnTo>
                  <a:pt x="3650" y="11534"/>
                </a:lnTo>
                <a:lnTo>
                  <a:pt x="3066" y="11558"/>
                </a:lnTo>
                <a:lnTo>
                  <a:pt x="2507" y="11631"/>
                </a:lnTo>
                <a:lnTo>
                  <a:pt x="2044" y="11704"/>
                </a:lnTo>
                <a:lnTo>
                  <a:pt x="1533" y="11801"/>
                </a:lnTo>
                <a:lnTo>
                  <a:pt x="1290" y="11874"/>
                </a:lnTo>
                <a:lnTo>
                  <a:pt x="1047" y="11947"/>
                </a:lnTo>
                <a:lnTo>
                  <a:pt x="828" y="12045"/>
                </a:lnTo>
                <a:lnTo>
                  <a:pt x="609" y="12166"/>
                </a:lnTo>
                <a:lnTo>
                  <a:pt x="609" y="12166"/>
                </a:lnTo>
                <a:lnTo>
                  <a:pt x="633" y="11972"/>
                </a:lnTo>
                <a:lnTo>
                  <a:pt x="657" y="11777"/>
                </a:lnTo>
                <a:lnTo>
                  <a:pt x="657" y="11485"/>
                </a:lnTo>
                <a:lnTo>
                  <a:pt x="584" y="10147"/>
                </a:lnTo>
                <a:lnTo>
                  <a:pt x="536" y="9490"/>
                </a:lnTo>
                <a:lnTo>
                  <a:pt x="536" y="8833"/>
                </a:lnTo>
                <a:lnTo>
                  <a:pt x="560" y="7908"/>
                </a:lnTo>
                <a:lnTo>
                  <a:pt x="609" y="7008"/>
                </a:lnTo>
                <a:lnTo>
                  <a:pt x="657" y="6083"/>
                </a:lnTo>
                <a:lnTo>
                  <a:pt x="657" y="5645"/>
                </a:lnTo>
                <a:lnTo>
                  <a:pt x="657" y="5183"/>
                </a:lnTo>
                <a:lnTo>
                  <a:pt x="609" y="4234"/>
                </a:lnTo>
                <a:lnTo>
                  <a:pt x="584" y="3309"/>
                </a:lnTo>
                <a:lnTo>
                  <a:pt x="584" y="2896"/>
                </a:lnTo>
                <a:lnTo>
                  <a:pt x="609" y="2506"/>
                </a:lnTo>
                <a:lnTo>
                  <a:pt x="657" y="1728"/>
                </a:lnTo>
                <a:lnTo>
                  <a:pt x="949" y="1582"/>
                </a:lnTo>
                <a:lnTo>
                  <a:pt x="1241" y="1460"/>
                </a:lnTo>
                <a:lnTo>
                  <a:pt x="1801" y="1241"/>
                </a:lnTo>
                <a:lnTo>
                  <a:pt x="2653" y="949"/>
                </a:lnTo>
                <a:lnTo>
                  <a:pt x="3504" y="681"/>
                </a:lnTo>
                <a:lnTo>
                  <a:pt x="3821" y="608"/>
                </a:lnTo>
                <a:lnTo>
                  <a:pt x="4161" y="535"/>
                </a:lnTo>
                <a:lnTo>
                  <a:pt x="4502" y="511"/>
                </a:lnTo>
                <a:close/>
                <a:moveTo>
                  <a:pt x="15354" y="12191"/>
                </a:moveTo>
                <a:lnTo>
                  <a:pt x="15646" y="12239"/>
                </a:lnTo>
                <a:lnTo>
                  <a:pt x="15938" y="12337"/>
                </a:lnTo>
                <a:lnTo>
                  <a:pt x="15889" y="12507"/>
                </a:lnTo>
                <a:lnTo>
                  <a:pt x="15889" y="12653"/>
                </a:lnTo>
                <a:lnTo>
                  <a:pt x="15889" y="12994"/>
                </a:lnTo>
                <a:lnTo>
                  <a:pt x="15524" y="12872"/>
                </a:lnTo>
                <a:lnTo>
                  <a:pt x="15500" y="12702"/>
                </a:lnTo>
                <a:lnTo>
                  <a:pt x="15427" y="12507"/>
                </a:lnTo>
                <a:lnTo>
                  <a:pt x="15378" y="12337"/>
                </a:lnTo>
                <a:lnTo>
                  <a:pt x="15330" y="12191"/>
                </a:lnTo>
                <a:close/>
                <a:moveTo>
                  <a:pt x="1509" y="12385"/>
                </a:moveTo>
                <a:lnTo>
                  <a:pt x="1460" y="12677"/>
                </a:lnTo>
                <a:lnTo>
                  <a:pt x="1436" y="12848"/>
                </a:lnTo>
                <a:lnTo>
                  <a:pt x="1460" y="13018"/>
                </a:lnTo>
                <a:lnTo>
                  <a:pt x="1290" y="13091"/>
                </a:lnTo>
                <a:lnTo>
                  <a:pt x="1290" y="12969"/>
                </a:lnTo>
                <a:lnTo>
                  <a:pt x="1290" y="12726"/>
                </a:lnTo>
                <a:lnTo>
                  <a:pt x="1266" y="12580"/>
                </a:lnTo>
                <a:lnTo>
                  <a:pt x="1241" y="12458"/>
                </a:lnTo>
                <a:lnTo>
                  <a:pt x="1509" y="12385"/>
                </a:lnTo>
                <a:close/>
                <a:moveTo>
                  <a:pt x="10926" y="12385"/>
                </a:moveTo>
                <a:lnTo>
                  <a:pt x="10877" y="12531"/>
                </a:lnTo>
                <a:lnTo>
                  <a:pt x="10828" y="12750"/>
                </a:lnTo>
                <a:lnTo>
                  <a:pt x="10804" y="12969"/>
                </a:lnTo>
                <a:lnTo>
                  <a:pt x="10366" y="13091"/>
                </a:lnTo>
                <a:lnTo>
                  <a:pt x="10366" y="12921"/>
                </a:lnTo>
                <a:lnTo>
                  <a:pt x="10366" y="12750"/>
                </a:lnTo>
                <a:lnTo>
                  <a:pt x="10366" y="12677"/>
                </a:lnTo>
                <a:lnTo>
                  <a:pt x="10342" y="12604"/>
                </a:lnTo>
                <a:lnTo>
                  <a:pt x="10536" y="12531"/>
                </a:lnTo>
                <a:lnTo>
                  <a:pt x="10926" y="12385"/>
                </a:lnTo>
                <a:close/>
                <a:moveTo>
                  <a:pt x="7105" y="12726"/>
                </a:moveTo>
                <a:lnTo>
                  <a:pt x="7641" y="13018"/>
                </a:lnTo>
                <a:lnTo>
                  <a:pt x="7616" y="13115"/>
                </a:lnTo>
                <a:lnTo>
                  <a:pt x="7616" y="13140"/>
                </a:lnTo>
                <a:lnTo>
                  <a:pt x="7397" y="13042"/>
                </a:lnTo>
                <a:lnTo>
                  <a:pt x="7178" y="12969"/>
                </a:lnTo>
                <a:lnTo>
                  <a:pt x="7130" y="12823"/>
                </a:lnTo>
                <a:lnTo>
                  <a:pt x="7105" y="12726"/>
                </a:lnTo>
                <a:close/>
                <a:moveTo>
                  <a:pt x="16181" y="12410"/>
                </a:moveTo>
                <a:lnTo>
                  <a:pt x="16303" y="12458"/>
                </a:lnTo>
                <a:lnTo>
                  <a:pt x="16254" y="12604"/>
                </a:lnTo>
                <a:lnTo>
                  <a:pt x="16230" y="12775"/>
                </a:lnTo>
                <a:lnTo>
                  <a:pt x="16206" y="13140"/>
                </a:lnTo>
                <a:lnTo>
                  <a:pt x="16157" y="13115"/>
                </a:lnTo>
                <a:lnTo>
                  <a:pt x="16206" y="13067"/>
                </a:lnTo>
                <a:lnTo>
                  <a:pt x="16206" y="12994"/>
                </a:lnTo>
                <a:lnTo>
                  <a:pt x="16181" y="12702"/>
                </a:lnTo>
                <a:lnTo>
                  <a:pt x="16181" y="12410"/>
                </a:lnTo>
                <a:close/>
                <a:moveTo>
                  <a:pt x="10025" y="12750"/>
                </a:moveTo>
                <a:lnTo>
                  <a:pt x="9977" y="12994"/>
                </a:lnTo>
                <a:lnTo>
                  <a:pt x="9928" y="13213"/>
                </a:lnTo>
                <a:lnTo>
                  <a:pt x="9928" y="13261"/>
                </a:lnTo>
                <a:lnTo>
                  <a:pt x="9563" y="13432"/>
                </a:lnTo>
                <a:lnTo>
                  <a:pt x="9563" y="13286"/>
                </a:lnTo>
                <a:lnTo>
                  <a:pt x="9563" y="13164"/>
                </a:lnTo>
                <a:lnTo>
                  <a:pt x="9539" y="13067"/>
                </a:lnTo>
                <a:lnTo>
                  <a:pt x="9539" y="13042"/>
                </a:lnTo>
                <a:lnTo>
                  <a:pt x="9563" y="13018"/>
                </a:lnTo>
                <a:lnTo>
                  <a:pt x="9782" y="12896"/>
                </a:lnTo>
                <a:lnTo>
                  <a:pt x="10025" y="12750"/>
                </a:lnTo>
                <a:close/>
                <a:moveTo>
                  <a:pt x="8030" y="13261"/>
                </a:moveTo>
                <a:lnTo>
                  <a:pt x="8322" y="13432"/>
                </a:lnTo>
                <a:lnTo>
                  <a:pt x="8614" y="13553"/>
                </a:lnTo>
                <a:lnTo>
                  <a:pt x="8565" y="13675"/>
                </a:lnTo>
                <a:lnTo>
                  <a:pt x="8541" y="13870"/>
                </a:lnTo>
                <a:lnTo>
                  <a:pt x="8419" y="13724"/>
                </a:lnTo>
                <a:lnTo>
                  <a:pt x="8298" y="13602"/>
                </a:lnTo>
                <a:lnTo>
                  <a:pt x="8030" y="13383"/>
                </a:lnTo>
                <a:lnTo>
                  <a:pt x="8030" y="13261"/>
                </a:lnTo>
                <a:close/>
                <a:moveTo>
                  <a:pt x="9247" y="13261"/>
                </a:moveTo>
                <a:lnTo>
                  <a:pt x="9247" y="13383"/>
                </a:lnTo>
                <a:lnTo>
                  <a:pt x="9271" y="13578"/>
                </a:lnTo>
                <a:lnTo>
                  <a:pt x="9052" y="13724"/>
                </a:lnTo>
                <a:lnTo>
                  <a:pt x="8857" y="13894"/>
                </a:lnTo>
                <a:lnTo>
                  <a:pt x="8857" y="13699"/>
                </a:lnTo>
                <a:lnTo>
                  <a:pt x="8857" y="13626"/>
                </a:lnTo>
                <a:lnTo>
                  <a:pt x="8930" y="13602"/>
                </a:lnTo>
                <a:lnTo>
                  <a:pt x="8979" y="13553"/>
                </a:lnTo>
                <a:lnTo>
                  <a:pt x="9052" y="13456"/>
                </a:lnTo>
                <a:lnTo>
                  <a:pt x="9101" y="13407"/>
                </a:lnTo>
                <a:lnTo>
                  <a:pt x="9149" y="13334"/>
                </a:lnTo>
                <a:lnTo>
                  <a:pt x="9247" y="13261"/>
                </a:lnTo>
                <a:close/>
                <a:moveTo>
                  <a:pt x="4550" y="0"/>
                </a:moveTo>
                <a:lnTo>
                  <a:pt x="4185" y="24"/>
                </a:lnTo>
                <a:lnTo>
                  <a:pt x="3845" y="49"/>
                </a:lnTo>
                <a:lnTo>
                  <a:pt x="3504" y="122"/>
                </a:lnTo>
                <a:lnTo>
                  <a:pt x="3042" y="243"/>
                </a:lnTo>
                <a:lnTo>
                  <a:pt x="2580" y="414"/>
                </a:lnTo>
                <a:lnTo>
                  <a:pt x="1679" y="754"/>
                </a:lnTo>
                <a:lnTo>
                  <a:pt x="1290" y="876"/>
                </a:lnTo>
                <a:lnTo>
                  <a:pt x="852" y="1046"/>
                </a:lnTo>
                <a:lnTo>
                  <a:pt x="633" y="1168"/>
                </a:lnTo>
                <a:lnTo>
                  <a:pt x="438" y="1290"/>
                </a:lnTo>
                <a:lnTo>
                  <a:pt x="292" y="1436"/>
                </a:lnTo>
                <a:lnTo>
                  <a:pt x="195" y="1606"/>
                </a:lnTo>
                <a:lnTo>
                  <a:pt x="171" y="1703"/>
                </a:lnTo>
                <a:lnTo>
                  <a:pt x="195" y="1801"/>
                </a:lnTo>
                <a:lnTo>
                  <a:pt x="122" y="2093"/>
                </a:lnTo>
                <a:lnTo>
                  <a:pt x="73" y="2409"/>
                </a:lnTo>
                <a:lnTo>
                  <a:pt x="49" y="2725"/>
                </a:lnTo>
                <a:lnTo>
                  <a:pt x="49" y="3066"/>
                </a:lnTo>
                <a:lnTo>
                  <a:pt x="73" y="3699"/>
                </a:lnTo>
                <a:lnTo>
                  <a:pt x="98" y="4331"/>
                </a:lnTo>
                <a:lnTo>
                  <a:pt x="122" y="5183"/>
                </a:lnTo>
                <a:lnTo>
                  <a:pt x="122" y="6034"/>
                </a:lnTo>
                <a:lnTo>
                  <a:pt x="98" y="6886"/>
                </a:lnTo>
                <a:lnTo>
                  <a:pt x="25" y="7738"/>
                </a:lnTo>
                <a:lnTo>
                  <a:pt x="0" y="8468"/>
                </a:lnTo>
                <a:lnTo>
                  <a:pt x="0" y="9198"/>
                </a:lnTo>
                <a:lnTo>
                  <a:pt x="0" y="9928"/>
                </a:lnTo>
                <a:lnTo>
                  <a:pt x="49" y="10633"/>
                </a:lnTo>
                <a:lnTo>
                  <a:pt x="122" y="11680"/>
                </a:lnTo>
                <a:lnTo>
                  <a:pt x="122" y="12045"/>
                </a:lnTo>
                <a:lnTo>
                  <a:pt x="122" y="12166"/>
                </a:lnTo>
                <a:lnTo>
                  <a:pt x="171" y="12264"/>
                </a:lnTo>
                <a:lnTo>
                  <a:pt x="195" y="12337"/>
                </a:lnTo>
                <a:lnTo>
                  <a:pt x="292" y="12385"/>
                </a:lnTo>
                <a:lnTo>
                  <a:pt x="341" y="12410"/>
                </a:lnTo>
                <a:lnTo>
                  <a:pt x="365" y="12507"/>
                </a:lnTo>
                <a:lnTo>
                  <a:pt x="414" y="12580"/>
                </a:lnTo>
                <a:lnTo>
                  <a:pt x="487" y="12629"/>
                </a:lnTo>
                <a:lnTo>
                  <a:pt x="584" y="12629"/>
                </a:lnTo>
                <a:lnTo>
                  <a:pt x="803" y="12580"/>
                </a:lnTo>
                <a:lnTo>
                  <a:pt x="803" y="12896"/>
                </a:lnTo>
                <a:lnTo>
                  <a:pt x="803" y="13188"/>
                </a:lnTo>
                <a:lnTo>
                  <a:pt x="828" y="13334"/>
                </a:lnTo>
                <a:lnTo>
                  <a:pt x="876" y="13480"/>
                </a:lnTo>
                <a:lnTo>
                  <a:pt x="925" y="13529"/>
                </a:lnTo>
                <a:lnTo>
                  <a:pt x="998" y="13578"/>
                </a:lnTo>
                <a:lnTo>
                  <a:pt x="1144" y="13578"/>
                </a:lnTo>
                <a:lnTo>
                  <a:pt x="1217" y="13553"/>
                </a:lnTo>
                <a:lnTo>
                  <a:pt x="1241" y="13529"/>
                </a:lnTo>
                <a:lnTo>
                  <a:pt x="1363" y="13529"/>
                </a:lnTo>
                <a:lnTo>
                  <a:pt x="1485" y="13505"/>
                </a:lnTo>
                <a:lnTo>
                  <a:pt x="1704" y="13432"/>
                </a:lnTo>
                <a:lnTo>
                  <a:pt x="2142" y="13310"/>
                </a:lnTo>
                <a:lnTo>
                  <a:pt x="2604" y="13213"/>
                </a:lnTo>
                <a:lnTo>
                  <a:pt x="3188" y="13140"/>
                </a:lnTo>
                <a:lnTo>
                  <a:pt x="3772" y="13091"/>
                </a:lnTo>
                <a:lnTo>
                  <a:pt x="4356" y="13067"/>
                </a:lnTo>
                <a:lnTo>
                  <a:pt x="4940" y="13091"/>
                </a:lnTo>
                <a:lnTo>
                  <a:pt x="5402" y="13115"/>
                </a:lnTo>
                <a:lnTo>
                  <a:pt x="5937" y="13164"/>
                </a:lnTo>
                <a:lnTo>
                  <a:pt x="6473" y="13261"/>
                </a:lnTo>
                <a:lnTo>
                  <a:pt x="6740" y="13334"/>
                </a:lnTo>
                <a:lnTo>
                  <a:pt x="7008" y="13407"/>
                </a:lnTo>
                <a:lnTo>
                  <a:pt x="7251" y="13505"/>
                </a:lnTo>
                <a:lnTo>
                  <a:pt x="7495" y="13626"/>
                </a:lnTo>
                <a:lnTo>
                  <a:pt x="7714" y="13772"/>
                </a:lnTo>
                <a:lnTo>
                  <a:pt x="7908" y="13918"/>
                </a:lnTo>
                <a:lnTo>
                  <a:pt x="8079" y="14088"/>
                </a:lnTo>
                <a:lnTo>
                  <a:pt x="8225" y="14307"/>
                </a:lnTo>
                <a:lnTo>
                  <a:pt x="8322" y="14526"/>
                </a:lnTo>
                <a:lnTo>
                  <a:pt x="8371" y="14794"/>
                </a:lnTo>
                <a:lnTo>
                  <a:pt x="8419" y="14891"/>
                </a:lnTo>
                <a:lnTo>
                  <a:pt x="8468" y="14940"/>
                </a:lnTo>
                <a:lnTo>
                  <a:pt x="8565" y="14964"/>
                </a:lnTo>
                <a:lnTo>
                  <a:pt x="8638" y="14964"/>
                </a:lnTo>
                <a:lnTo>
                  <a:pt x="8736" y="14916"/>
                </a:lnTo>
                <a:lnTo>
                  <a:pt x="8809" y="14843"/>
                </a:lnTo>
                <a:lnTo>
                  <a:pt x="8857" y="14770"/>
                </a:lnTo>
                <a:lnTo>
                  <a:pt x="8857" y="14648"/>
                </a:lnTo>
                <a:lnTo>
                  <a:pt x="8833" y="14599"/>
                </a:lnTo>
                <a:lnTo>
                  <a:pt x="9052" y="14332"/>
                </a:lnTo>
                <a:lnTo>
                  <a:pt x="9247" y="14113"/>
                </a:lnTo>
                <a:lnTo>
                  <a:pt x="9514" y="13943"/>
                </a:lnTo>
                <a:lnTo>
                  <a:pt x="9806" y="13772"/>
                </a:lnTo>
                <a:lnTo>
                  <a:pt x="10220" y="13602"/>
                </a:lnTo>
                <a:lnTo>
                  <a:pt x="10658" y="13456"/>
                </a:lnTo>
                <a:lnTo>
                  <a:pt x="11096" y="13334"/>
                </a:lnTo>
                <a:lnTo>
                  <a:pt x="11534" y="13261"/>
                </a:lnTo>
                <a:lnTo>
                  <a:pt x="12045" y="13188"/>
                </a:lnTo>
                <a:lnTo>
                  <a:pt x="12580" y="13140"/>
                </a:lnTo>
                <a:lnTo>
                  <a:pt x="13626" y="13091"/>
                </a:lnTo>
                <a:lnTo>
                  <a:pt x="13967" y="13091"/>
                </a:lnTo>
                <a:lnTo>
                  <a:pt x="14308" y="13115"/>
                </a:lnTo>
                <a:lnTo>
                  <a:pt x="14648" y="13140"/>
                </a:lnTo>
                <a:lnTo>
                  <a:pt x="14965" y="13188"/>
                </a:lnTo>
                <a:lnTo>
                  <a:pt x="15305" y="13261"/>
                </a:lnTo>
                <a:lnTo>
                  <a:pt x="15622" y="13359"/>
                </a:lnTo>
                <a:lnTo>
                  <a:pt x="15938" y="13480"/>
                </a:lnTo>
                <a:lnTo>
                  <a:pt x="16254" y="13651"/>
                </a:lnTo>
                <a:lnTo>
                  <a:pt x="16303" y="13675"/>
                </a:lnTo>
                <a:lnTo>
                  <a:pt x="16376" y="13675"/>
                </a:lnTo>
                <a:lnTo>
                  <a:pt x="16425" y="13651"/>
                </a:lnTo>
                <a:lnTo>
                  <a:pt x="16473" y="13626"/>
                </a:lnTo>
                <a:lnTo>
                  <a:pt x="16522" y="13578"/>
                </a:lnTo>
                <a:lnTo>
                  <a:pt x="16546" y="13529"/>
                </a:lnTo>
                <a:lnTo>
                  <a:pt x="16571" y="13456"/>
                </a:lnTo>
                <a:lnTo>
                  <a:pt x="16571" y="13407"/>
                </a:lnTo>
                <a:lnTo>
                  <a:pt x="16595" y="13310"/>
                </a:lnTo>
                <a:lnTo>
                  <a:pt x="16595" y="12921"/>
                </a:lnTo>
                <a:lnTo>
                  <a:pt x="16571" y="12531"/>
                </a:lnTo>
                <a:lnTo>
                  <a:pt x="16765" y="12556"/>
                </a:lnTo>
                <a:lnTo>
                  <a:pt x="16911" y="12556"/>
                </a:lnTo>
                <a:lnTo>
                  <a:pt x="17082" y="12531"/>
                </a:lnTo>
                <a:lnTo>
                  <a:pt x="17228" y="12483"/>
                </a:lnTo>
                <a:lnTo>
                  <a:pt x="17301" y="12458"/>
                </a:lnTo>
                <a:lnTo>
                  <a:pt x="17325" y="12410"/>
                </a:lnTo>
                <a:lnTo>
                  <a:pt x="17374" y="12361"/>
                </a:lnTo>
                <a:lnTo>
                  <a:pt x="17374" y="12312"/>
                </a:lnTo>
                <a:lnTo>
                  <a:pt x="17398" y="12264"/>
                </a:lnTo>
                <a:lnTo>
                  <a:pt x="17374" y="12191"/>
                </a:lnTo>
                <a:lnTo>
                  <a:pt x="17349" y="12142"/>
                </a:lnTo>
                <a:lnTo>
                  <a:pt x="17301" y="12118"/>
                </a:lnTo>
                <a:lnTo>
                  <a:pt x="17325" y="11972"/>
                </a:lnTo>
                <a:lnTo>
                  <a:pt x="17349" y="11826"/>
                </a:lnTo>
                <a:lnTo>
                  <a:pt x="17349" y="11558"/>
                </a:lnTo>
                <a:lnTo>
                  <a:pt x="17325" y="10998"/>
                </a:lnTo>
                <a:lnTo>
                  <a:pt x="17301" y="8881"/>
                </a:lnTo>
                <a:lnTo>
                  <a:pt x="17301" y="7178"/>
                </a:lnTo>
                <a:lnTo>
                  <a:pt x="17301" y="6326"/>
                </a:lnTo>
                <a:lnTo>
                  <a:pt x="17349" y="5475"/>
                </a:lnTo>
                <a:lnTo>
                  <a:pt x="17374" y="4380"/>
                </a:lnTo>
                <a:lnTo>
                  <a:pt x="17374" y="3820"/>
                </a:lnTo>
                <a:lnTo>
                  <a:pt x="17374" y="3285"/>
                </a:lnTo>
                <a:lnTo>
                  <a:pt x="17349" y="2920"/>
                </a:lnTo>
                <a:lnTo>
                  <a:pt x="17325" y="2531"/>
                </a:lnTo>
                <a:lnTo>
                  <a:pt x="17301" y="2336"/>
                </a:lnTo>
                <a:lnTo>
                  <a:pt x="17276" y="2141"/>
                </a:lnTo>
                <a:lnTo>
                  <a:pt x="17228" y="1971"/>
                </a:lnTo>
                <a:lnTo>
                  <a:pt x="17130" y="1801"/>
                </a:lnTo>
                <a:lnTo>
                  <a:pt x="17179" y="1728"/>
                </a:lnTo>
                <a:lnTo>
                  <a:pt x="17203" y="1630"/>
                </a:lnTo>
                <a:lnTo>
                  <a:pt x="17203" y="1557"/>
                </a:lnTo>
                <a:lnTo>
                  <a:pt x="17155" y="1460"/>
                </a:lnTo>
                <a:lnTo>
                  <a:pt x="16911" y="1217"/>
                </a:lnTo>
                <a:lnTo>
                  <a:pt x="16644" y="998"/>
                </a:lnTo>
                <a:lnTo>
                  <a:pt x="16352" y="803"/>
                </a:lnTo>
                <a:lnTo>
                  <a:pt x="16035" y="633"/>
                </a:lnTo>
                <a:lnTo>
                  <a:pt x="15719" y="487"/>
                </a:lnTo>
                <a:lnTo>
                  <a:pt x="15378" y="365"/>
                </a:lnTo>
                <a:lnTo>
                  <a:pt x="15038" y="268"/>
                </a:lnTo>
                <a:lnTo>
                  <a:pt x="14697" y="195"/>
                </a:lnTo>
                <a:lnTo>
                  <a:pt x="14356" y="146"/>
                </a:lnTo>
                <a:lnTo>
                  <a:pt x="14016" y="97"/>
                </a:lnTo>
                <a:lnTo>
                  <a:pt x="13626" y="49"/>
                </a:lnTo>
                <a:lnTo>
                  <a:pt x="13261" y="24"/>
                </a:lnTo>
                <a:lnTo>
                  <a:pt x="12896" y="24"/>
                </a:lnTo>
                <a:lnTo>
                  <a:pt x="12531" y="49"/>
                </a:lnTo>
                <a:lnTo>
                  <a:pt x="12166" y="97"/>
                </a:lnTo>
                <a:lnTo>
                  <a:pt x="11826" y="170"/>
                </a:lnTo>
                <a:lnTo>
                  <a:pt x="11583" y="243"/>
                </a:lnTo>
                <a:lnTo>
                  <a:pt x="11339" y="316"/>
                </a:lnTo>
                <a:lnTo>
                  <a:pt x="10877" y="560"/>
                </a:lnTo>
                <a:lnTo>
                  <a:pt x="10415" y="803"/>
                </a:lnTo>
                <a:lnTo>
                  <a:pt x="9977" y="1046"/>
                </a:lnTo>
                <a:lnTo>
                  <a:pt x="9441" y="1338"/>
                </a:lnTo>
                <a:lnTo>
                  <a:pt x="9125" y="1509"/>
                </a:lnTo>
                <a:lnTo>
                  <a:pt x="8857" y="1703"/>
                </a:lnTo>
                <a:lnTo>
                  <a:pt x="8809" y="1679"/>
                </a:lnTo>
                <a:lnTo>
                  <a:pt x="8687" y="1679"/>
                </a:lnTo>
                <a:lnTo>
                  <a:pt x="8638" y="1728"/>
                </a:lnTo>
                <a:lnTo>
                  <a:pt x="8419" y="1460"/>
                </a:lnTo>
                <a:lnTo>
                  <a:pt x="8152" y="1217"/>
                </a:lnTo>
                <a:lnTo>
                  <a:pt x="7884" y="1022"/>
                </a:lnTo>
                <a:lnTo>
                  <a:pt x="7592" y="803"/>
                </a:lnTo>
                <a:lnTo>
                  <a:pt x="7276" y="633"/>
                </a:lnTo>
                <a:lnTo>
                  <a:pt x="6959" y="487"/>
                </a:lnTo>
                <a:lnTo>
                  <a:pt x="6643" y="341"/>
                </a:lnTo>
                <a:lnTo>
                  <a:pt x="6302" y="243"/>
                </a:lnTo>
                <a:lnTo>
                  <a:pt x="5962" y="146"/>
                </a:lnTo>
                <a:lnTo>
                  <a:pt x="5597" y="73"/>
                </a:lnTo>
                <a:lnTo>
                  <a:pt x="5256" y="24"/>
                </a:lnTo>
                <a:lnTo>
                  <a:pt x="4891" y="0"/>
                </a:lnTo>
                <a:close/>
              </a:path>
            </a:pathLst>
          </a:custGeom>
          <a:solidFill>
            <a:schemeClr val="tx1"/>
          </a:solidFill>
          <a:ln>
            <a:noFill/>
          </a:ln>
        </p:spPr>
        <p:txBody>
          <a:bodyPr lIns="91425" tIns="91425" rIns="91425" bIns="91425" anchor="ctr" anchorCtr="0">
            <a:noAutofit/>
          </a:bodyPr>
          <a:lstStyle/>
          <a:p>
            <a:endParaRPr>
              <a:solidFill>
                <a:schemeClr val="tx1"/>
              </a:solidFill>
            </a:endParaRPr>
          </a:p>
        </p:txBody>
      </p:sp>
    </p:spTree>
    <p:extLst>
      <p:ext uri="{BB962C8B-B14F-4D97-AF65-F5344CB8AC3E}">
        <p14:creationId xmlns:p14="http://schemas.microsoft.com/office/powerpoint/2010/main" val="252695620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20" name="Shape 87"/>
          <p:cNvSpPr txBox="1">
            <a:spLocks/>
          </p:cNvSpPr>
          <p:nvPr/>
        </p:nvSpPr>
        <p:spPr>
          <a:xfrm>
            <a:off x="685800" y="514350"/>
            <a:ext cx="7772400" cy="1159799"/>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stStyle>
          <a:p>
            <a:pPr algn="ctr"/>
            <a:r>
              <a:rPr lang="en" sz="4400" b="1" dirty="0">
                <a:latin typeface="Walter Turncoat" panose="020B0604020202020204" charset="0"/>
                <a:ea typeface="Walter Turncoat" panose="020B0604020202020204" charset="0"/>
              </a:rPr>
              <a:t>Entity vs Value Object</a:t>
            </a:r>
          </a:p>
        </p:txBody>
      </p:sp>
      <p:pic>
        <p:nvPicPr>
          <p:cNvPr id="2" name="Picture 1"/>
          <p:cNvPicPr>
            <a:picLocks noChangeAspect="1"/>
          </p:cNvPicPr>
          <p:nvPr/>
        </p:nvPicPr>
        <p:blipFill>
          <a:blip r:embed="rId3"/>
          <a:stretch>
            <a:fillRect/>
          </a:stretch>
        </p:blipFill>
        <p:spPr>
          <a:xfrm>
            <a:off x="2590800" y="1674149"/>
            <a:ext cx="3657600" cy="2743200"/>
          </a:xfrm>
          <a:prstGeom prst="rect">
            <a:avLst/>
          </a:prstGeom>
        </p:spPr>
      </p:pic>
    </p:spTree>
    <p:extLst>
      <p:ext uri="{BB962C8B-B14F-4D97-AF65-F5344CB8AC3E}">
        <p14:creationId xmlns:p14="http://schemas.microsoft.com/office/powerpoint/2010/main" val="1725192615"/>
      </p:ext>
    </p:extLst>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20" name="Shape 87"/>
          <p:cNvSpPr txBox="1">
            <a:spLocks/>
          </p:cNvSpPr>
          <p:nvPr/>
        </p:nvSpPr>
        <p:spPr>
          <a:xfrm>
            <a:off x="685800" y="514350"/>
            <a:ext cx="7772400" cy="1159799"/>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stStyle>
          <a:p>
            <a:pPr algn="ctr"/>
            <a:r>
              <a:rPr lang="en" sz="4400" b="1" dirty="0">
                <a:latin typeface="Walter Turncoat" panose="020B0604020202020204" charset="0"/>
                <a:ea typeface="Walter Turncoat" panose="020B0604020202020204" charset="0"/>
              </a:rPr>
              <a:t>Aggregate</a:t>
            </a:r>
          </a:p>
        </p:txBody>
      </p:sp>
      <p:sp>
        <p:nvSpPr>
          <p:cNvPr id="5" name="Oval 4"/>
          <p:cNvSpPr/>
          <p:nvPr/>
        </p:nvSpPr>
        <p:spPr>
          <a:xfrm>
            <a:off x="3581400" y="2356572"/>
            <a:ext cx="762000" cy="44377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VO</a:t>
            </a:r>
          </a:p>
        </p:txBody>
      </p:sp>
      <p:sp>
        <p:nvSpPr>
          <p:cNvPr id="11" name="Oval 10"/>
          <p:cNvSpPr/>
          <p:nvPr/>
        </p:nvSpPr>
        <p:spPr>
          <a:xfrm>
            <a:off x="2201487" y="2876550"/>
            <a:ext cx="762000" cy="44377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VO</a:t>
            </a:r>
          </a:p>
        </p:txBody>
      </p:sp>
      <p:sp>
        <p:nvSpPr>
          <p:cNvPr id="12" name="Oval 11"/>
          <p:cNvSpPr/>
          <p:nvPr/>
        </p:nvSpPr>
        <p:spPr>
          <a:xfrm>
            <a:off x="4343400" y="3482773"/>
            <a:ext cx="762000" cy="44377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VO</a:t>
            </a:r>
          </a:p>
        </p:txBody>
      </p:sp>
      <p:sp>
        <p:nvSpPr>
          <p:cNvPr id="13" name="Oval 12"/>
          <p:cNvSpPr/>
          <p:nvPr/>
        </p:nvSpPr>
        <p:spPr>
          <a:xfrm>
            <a:off x="2971800" y="3943350"/>
            <a:ext cx="762000" cy="44377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VO</a:t>
            </a:r>
          </a:p>
        </p:txBody>
      </p:sp>
      <p:sp>
        <p:nvSpPr>
          <p:cNvPr id="14" name="Oval 13"/>
          <p:cNvSpPr/>
          <p:nvPr/>
        </p:nvSpPr>
        <p:spPr>
          <a:xfrm>
            <a:off x="6019800" y="2953096"/>
            <a:ext cx="762000" cy="44377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VO</a:t>
            </a:r>
          </a:p>
        </p:txBody>
      </p:sp>
      <p:sp>
        <p:nvSpPr>
          <p:cNvPr id="15" name="Rectangle 14"/>
          <p:cNvSpPr/>
          <p:nvPr/>
        </p:nvSpPr>
        <p:spPr>
          <a:xfrm>
            <a:off x="5943600" y="1674149"/>
            <a:ext cx="914400" cy="5166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Entity</a:t>
            </a:r>
          </a:p>
        </p:txBody>
      </p:sp>
      <p:sp>
        <p:nvSpPr>
          <p:cNvPr id="17" name="Rectangle 16"/>
          <p:cNvSpPr/>
          <p:nvPr/>
        </p:nvSpPr>
        <p:spPr>
          <a:xfrm>
            <a:off x="4800600" y="2479012"/>
            <a:ext cx="914400" cy="5166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Entity</a:t>
            </a:r>
          </a:p>
        </p:txBody>
      </p:sp>
      <p:sp>
        <p:nvSpPr>
          <p:cNvPr id="18" name="Rectangle 17"/>
          <p:cNvSpPr/>
          <p:nvPr/>
        </p:nvSpPr>
        <p:spPr>
          <a:xfrm>
            <a:off x="2284615" y="1818279"/>
            <a:ext cx="914400" cy="5166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Entity</a:t>
            </a:r>
          </a:p>
        </p:txBody>
      </p:sp>
      <p:sp>
        <p:nvSpPr>
          <p:cNvPr id="19" name="Rectangle 18"/>
          <p:cNvSpPr/>
          <p:nvPr/>
        </p:nvSpPr>
        <p:spPr>
          <a:xfrm>
            <a:off x="3352800" y="2995613"/>
            <a:ext cx="914400" cy="5166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Entity</a:t>
            </a:r>
          </a:p>
        </p:txBody>
      </p:sp>
      <p:sp>
        <p:nvSpPr>
          <p:cNvPr id="21" name="Rectangle 20"/>
          <p:cNvSpPr/>
          <p:nvPr/>
        </p:nvSpPr>
        <p:spPr>
          <a:xfrm>
            <a:off x="5558444" y="3914386"/>
            <a:ext cx="914400" cy="5166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Entity</a:t>
            </a:r>
          </a:p>
        </p:txBody>
      </p:sp>
      <p:sp>
        <p:nvSpPr>
          <p:cNvPr id="22" name="Freeform 21"/>
          <p:cNvSpPr/>
          <p:nvPr/>
        </p:nvSpPr>
        <p:spPr>
          <a:xfrm>
            <a:off x="1471353" y="1579418"/>
            <a:ext cx="3158836" cy="3100647"/>
          </a:xfrm>
          <a:custGeom>
            <a:avLst/>
            <a:gdLst>
              <a:gd name="connsiteX0" fmla="*/ 922712 w 3158836"/>
              <a:gd name="connsiteY0" fmla="*/ 0 h 3100647"/>
              <a:gd name="connsiteX1" fmla="*/ 881149 w 3158836"/>
              <a:gd name="connsiteY1" fmla="*/ 16626 h 3100647"/>
              <a:gd name="connsiteX2" fmla="*/ 731520 w 3158836"/>
              <a:gd name="connsiteY2" fmla="*/ 49877 h 3100647"/>
              <a:gd name="connsiteX3" fmla="*/ 498763 w 3158836"/>
              <a:gd name="connsiteY3" fmla="*/ 124691 h 3100647"/>
              <a:gd name="connsiteX4" fmla="*/ 473825 w 3158836"/>
              <a:gd name="connsiteY4" fmla="*/ 141317 h 3100647"/>
              <a:gd name="connsiteX5" fmla="*/ 399011 w 3158836"/>
              <a:gd name="connsiteY5" fmla="*/ 199506 h 3100647"/>
              <a:gd name="connsiteX6" fmla="*/ 290945 w 3158836"/>
              <a:gd name="connsiteY6" fmla="*/ 282633 h 3100647"/>
              <a:gd name="connsiteX7" fmla="*/ 224443 w 3158836"/>
              <a:gd name="connsiteY7" fmla="*/ 357447 h 3100647"/>
              <a:gd name="connsiteX8" fmla="*/ 141316 w 3158836"/>
              <a:gd name="connsiteY8" fmla="*/ 457200 h 3100647"/>
              <a:gd name="connsiteX9" fmla="*/ 66502 w 3158836"/>
              <a:gd name="connsiteY9" fmla="*/ 640080 h 3100647"/>
              <a:gd name="connsiteX10" fmla="*/ 24938 w 3158836"/>
              <a:gd name="connsiteY10" fmla="*/ 781397 h 3100647"/>
              <a:gd name="connsiteX11" fmla="*/ 16625 w 3158836"/>
              <a:gd name="connsiteY11" fmla="*/ 847898 h 3100647"/>
              <a:gd name="connsiteX12" fmla="*/ 0 w 3158836"/>
              <a:gd name="connsiteY12" fmla="*/ 1005840 h 3100647"/>
              <a:gd name="connsiteX13" fmla="*/ 16625 w 3158836"/>
              <a:gd name="connsiteY13" fmla="*/ 1288473 h 3100647"/>
              <a:gd name="connsiteX14" fmla="*/ 24938 w 3158836"/>
              <a:gd name="connsiteY14" fmla="*/ 1321724 h 3100647"/>
              <a:gd name="connsiteX15" fmla="*/ 83127 w 3158836"/>
              <a:gd name="connsiteY15" fmla="*/ 1479666 h 3100647"/>
              <a:gd name="connsiteX16" fmla="*/ 207818 w 3158836"/>
              <a:gd name="connsiteY16" fmla="*/ 1695797 h 3100647"/>
              <a:gd name="connsiteX17" fmla="*/ 290945 w 3158836"/>
              <a:gd name="connsiteY17" fmla="*/ 1787237 h 3100647"/>
              <a:gd name="connsiteX18" fmla="*/ 365760 w 3158836"/>
              <a:gd name="connsiteY18" fmla="*/ 1895302 h 3100647"/>
              <a:gd name="connsiteX19" fmla="*/ 507076 w 3158836"/>
              <a:gd name="connsiteY19" fmla="*/ 2061557 h 3100647"/>
              <a:gd name="connsiteX20" fmla="*/ 523702 w 3158836"/>
              <a:gd name="connsiteY20" fmla="*/ 2086495 h 3100647"/>
              <a:gd name="connsiteX21" fmla="*/ 590203 w 3158836"/>
              <a:gd name="connsiteY21" fmla="*/ 2152997 h 3100647"/>
              <a:gd name="connsiteX22" fmla="*/ 656705 w 3158836"/>
              <a:gd name="connsiteY22" fmla="*/ 2236124 h 3100647"/>
              <a:gd name="connsiteX23" fmla="*/ 714894 w 3158836"/>
              <a:gd name="connsiteY23" fmla="*/ 2294313 h 3100647"/>
              <a:gd name="connsiteX24" fmla="*/ 773083 w 3158836"/>
              <a:gd name="connsiteY24" fmla="*/ 2377440 h 3100647"/>
              <a:gd name="connsiteX25" fmla="*/ 789709 w 3158836"/>
              <a:gd name="connsiteY25" fmla="*/ 2402378 h 3100647"/>
              <a:gd name="connsiteX26" fmla="*/ 881149 w 3158836"/>
              <a:gd name="connsiteY26" fmla="*/ 2493818 h 3100647"/>
              <a:gd name="connsiteX27" fmla="*/ 939338 w 3158836"/>
              <a:gd name="connsiteY27" fmla="*/ 2552007 h 3100647"/>
              <a:gd name="connsiteX28" fmla="*/ 964276 w 3158836"/>
              <a:gd name="connsiteY28" fmla="*/ 2576946 h 3100647"/>
              <a:gd name="connsiteX29" fmla="*/ 1005840 w 3158836"/>
              <a:gd name="connsiteY29" fmla="*/ 2610197 h 3100647"/>
              <a:gd name="connsiteX30" fmla="*/ 1030778 w 3158836"/>
              <a:gd name="connsiteY30" fmla="*/ 2635135 h 3100647"/>
              <a:gd name="connsiteX31" fmla="*/ 1255222 w 3158836"/>
              <a:gd name="connsiteY31" fmla="*/ 2784764 h 3100647"/>
              <a:gd name="connsiteX32" fmla="*/ 1321723 w 3158836"/>
              <a:gd name="connsiteY32" fmla="*/ 2826327 h 3100647"/>
              <a:gd name="connsiteX33" fmla="*/ 1338349 w 3158836"/>
              <a:gd name="connsiteY33" fmla="*/ 2842953 h 3100647"/>
              <a:gd name="connsiteX34" fmla="*/ 1479665 w 3158836"/>
              <a:gd name="connsiteY34" fmla="*/ 2909455 h 3100647"/>
              <a:gd name="connsiteX35" fmla="*/ 1504603 w 3158836"/>
              <a:gd name="connsiteY35" fmla="*/ 2926080 h 3100647"/>
              <a:gd name="connsiteX36" fmla="*/ 1687483 w 3158836"/>
              <a:gd name="connsiteY36" fmla="*/ 3009207 h 3100647"/>
              <a:gd name="connsiteX37" fmla="*/ 1720734 w 3158836"/>
              <a:gd name="connsiteY37" fmla="*/ 3025833 h 3100647"/>
              <a:gd name="connsiteX38" fmla="*/ 1770611 w 3158836"/>
              <a:gd name="connsiteY38" fmla="*/ 3034146 h 3100647"/>
              <a:gd name="connsiteX39" fmla="*/ 1862051 w 3158836"/>
              <a:gd name="connsiteY39" fmla="*/ 3059084 h 3100647"/>
              <a:gd name="connsiteX40" fmla="*/ 1886989 w 3158836"/>
              <a:gd name="connsiteY40" fmla="*/ 3067397 h 3100647"/>
              <a:gd name="connsiteX41" fmla="*/ 1986742 w 3158836"/>
              <a:gd name="connsiteY41" fmla="*/ 3084022 h 3100647"/>
              <a:gd name="connsiteX42" fmla="*/ 2252749 w 3158836"/>
              <a:gd name="connsiteY42" fmla="*/ 3100647 h 3100647"/>
              <a:gd name="connsiteX43" fmla="*/ 2477192 w 3158836"/>
              <a:gd name="connsiteY43" fmla="*/ 3059084 h 3100647"/>
              <a:gd name="connsiteX44" fmla="*/ 2543694 w 3158836"/>
              <a:gd name="connsiteY44" fmla="*/ 3009207 h 3100647"/>
              <a:gd name="connsiteX45" fmla="*/ 2610196 w 3158836"/>
              <a:gd name="connsiteY45" fmla="*/ 2951018 h 3100647"/>
              <a:gd name="connsiteX46" fmla="*/ 2685011 w 3158836"/>
              <a:gd name="connsiteY46" fmla="*/ 2809702 h 3100647"/>
              <a:gd name="connsiteX47" fmla="*/ 2701636 w 3158836"/>
              <a:gd name="connsiteY47" fmla="*/ 2676698 h 3100647"/>
              <a:gd name="connsiteX48" fmla="*/ 2709949 w 3158836"/>
              <a:gd name="connsiteY48" fmla="*/ 2443942 h 3100647"/>
              <a:gd name="connsiteX49" fmla="*/ 2726574 w 3158836"/>
              <a:gd name="connsiteY49" fmla="*/ 2360815 h 3100647"/>
              <a:gd name="connsiteX50" fmla="*/ 2734887 w 3158836"/>
              <a:gd name="connsiteY50" fmla="*/ 2319251 h 3100647"/>
              <a:gd name="connsiteX51" fmla="*/ 2751512 w 3158836"/>
              <a:gd name="connsiteY51" fmla="*/ 2277687 h 3100647"/>
              <a:gd name="connsiteX52" fmla="*/ 2759825 w 3158836"/>
              <a:gd name="connsiteY52" fmla="*/ 2244437 h 3100647"/>
              <a:gd name="connsiteX53" fmla="*/ 2768138 w 3158836"/>
              <a:gd name="connsiteY53" fmla="*/ 2202873 h 3100647"/>
              <a:gd name="connsiteX54" fmla="*/ 2793076 w 3158836"/>
              <a:gd name="connsiteY54" fmla="*/ 2169622 h 3100647"/>
              <a:gd name="connsiteX55" fmla="*/ 2818014 w 3158836"/>
              <a:gd name="connsiteY55" fmla="*/ 2119746 h 3100647"/>
              <a:gd name="connsiteX56" fmla="*/ 2842952 w 3158836"/>
              <a:gd name="connsiteY56" fmla="*/ 2069869 h 3100647"/>
              <a:gd name="connsiteX57" fmla="*/ 2876203 w 3158836"/>
              <a:gd name="connsiteY57" fmla="*/ 2028306 h 3100647"/>
              <a:gd name="connsiteX58" fmla="*/ 2901142 w 3158836"/>
              <a:gd name="connsiteY58" fmla="*/ 1978429 h 3100647"/>
              <a:gd name="connsiteX59" fmla="*/ 2934392 w 3158836"/>
              <a:gd name="connsiteY59" fmla="*/ 1928553 h 3100647"/>
              <a:gd name="connsiteX60" fmla="*/ 2942705 w 3158836"/>
              <a:gd name="connsiteY60" fmla="*/ 1895302 h 3100647"/>
              <a:gd name="connsiteX61" fmla="*/ 2967643 w 3158836"/>
              <a:gd name="connsiteY61" fmla="*/ 1853738 h 3100647"/>
              <a:gd name="connsiteX62" fmla="*/ 2984269 w 3158836"/>
              <a:gd name="connsiteY62" fmla="*/ 1770611 h 3100647"/>
              <a:gd name="connsiteX63" fmla="*/ 2992582 w 3158836"/>
              <a:gd name="connsiteY63" fmla="*/ 1745673 h 3100647"/>
              <a:gd name="connsiteX64" fmla="*/ 3009207 w 3158836"/>
              <a:gd name="connsiteY64" fmla="*/ 1654233 h 3100647"/>
              <a:gd name="connsiteX65" fmla="*/ 3017520 w 3158836"/>
              <a:gd name="connsiteY65" fmla="*/ 1629295 h 3100647"/>
              <a:gd name="connsiteX66" fmla="*/ 3034145 w 3158836"/>
              <a:gd name="connsiteY66" fmla="*/ 1571106 h 3100647"/>
              <a:gd name="connsiteX67" fmla="*/ 3042458 w 3158836"/>
              <a:gd name="connsiteY67" fmla="*/ 1546167 h 3100647"/>
              <a:gd name="connsiteX68" fmla="*/ 3050771 w 3158836"/>
              <a:gd name="connsiteY68" fmla="*/ 1512917 h 3100647"/>
              <a:gd name="connsiteX69" fmla="*/ 3059083 w 3158836"/>
              <a:gd name="connsiteY69" fmla="*/ 1454727 h 3100647"/>
              <a:gd name="connsiteX70" fmla="*/ 3075709 w 3158836"/>
              <a:gd name="connsiteY70" fmla="*/ 1413164 h 3100647"/>
              <a:gd name="connsiteX71" fmla="*/ 3100647 w 3158836"/>
              <a:gd name="connsiteY71" fmla="*/ 1330037 h 3100647"/>
              <a:gd name="connsiteX72" fmla="*/ 3117272 w 3158836"/>
              <a:gd name="connsiteY72" fmla="*/ 1296786 h 3100647"/>
              <a:gd name="connsiteX73" fmla="*/ 3133898 w 3158836"/>
              <a:gd name="connsiteY73" fmla="*/ 1230284 h 3100647"/>
              <a:gd name="connsiteX74" fmla="*/ 3158836 w 3158836"/>
              <a:gd name="connsiteY74" fmla="*/ 1039091 h 3100647"/>
              <a:gd name="connsiteX75" fmla="*/ 3150523 w 3158836"/>
              <a:gd name="connsiteY75" fmla="*/ 806335 h 3100647"/>
              <a:gd name="connsiteX76" fmla="*/ 3092334 w 3158836"/>
              <a:gd name="connsiteY76" fmla="*/ 656706 h 3100647"/>
              <a:gd name="connsiteX77" fmla="*/ 2942705 w 3158836"/>
              <a:gd name="connsiteY77" fmla="*/ 498764 h 3100647"/>
              <a:gd name="connsiteX78" fmla="*/ 2901142 w 3158836"/>
              <a:gd name="connsiteY78" fmla="*/ 448887 h 3100647"/>
              <a:gd name="connsiteX79" fmla="*/ 2776451 w 3158836"/>
              <a:gd name="connsiteY79" fmla="*/ 374073 h 3100647"/>
              <a:gd name="connsiteX80" fmla="*/ 2502131 w 3158836"/>
              <a:gd name="connsiteY80" fmla="*/ 249382 h 3100647"/>
              <a:gd name="connsiteX81" fmla="*/ 2186247 w 3158836"/>
              <a:gd name="connsiteY81" fmla="*/ 157942 h 3100647"/>
              <a:gd name="connsiteX82" fmla="*/ 2086494 w 3158836"/>
              <a:gd name="connsiteY82" fmla="*/ 124691 h 3100647"/>
              <a:gd name="connsiteX83" fmla="*/ 1986742 w 3158836"/>
              <a:gd name="connsiteY83" fmla="*/ 116378 h 3100647"/>
              <a:gd name="connsiteX84" fmla="*/ 1812174 w 3158836"/>
              <a:gd name="connsiteY84" fmla="*/ 99753 h 3100647"/>
              <a:gd name="connsiteX85" fmla="*/ 1612669 w 3158836"/>
              <a:gd name="connsiteY85" fmla="*/ 74815 h 3100647"/>
              <a:gd name="connsiteX86" fmla="*/ 1463040 w 3158836"/>
              <a:gd name="connsiteY86" fmla="*/ 49877 h 3100647"/>
              <a:gd name="connsiteX87" fmla="*/ 1388225 w 3158836"/>
              <a:gd name="connsiteY87" fmla="*/ 41564 h 3100647"/>
              <a:gd name="connsiteX88" fmla="*/ 1313411 w 3158836"/>
              <a:gd name="connsiteY88" fmla="*/ 24938 h 3100647"/>
              <a:gd name="connsiteX89" fmla="*/ 1163782 w 3158836"/>
              <a:gd name="connsiteY89" fmla="*/ 16626 h 3100647"/>
              <a:gd name="connsiteX90" fmla="*/ 1055716 w 3158836"/>
              <a:gd name="connsiteY90" fmla="*/ 8313 h 3100647"/>
              <a:gd name="connsiteX91" fmla="*/ 931025 w 3158836"/>
              <a:gd name="connsiteY91" fmla="*/ 16626 h 3100647"/>
              <a:gd name="connsiteX92" fmla="*/ 922712 w 3158836"/>
              <a:gd name="connsiteY92" fmla="*/ 0 h 3100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3158836" h="3100647">
                <a:moveTo>
                  <a:pt x="922712" y="0"/>
                </a:moveTo>
                <a:cubicBezTo>
                  <a:pt x="914399" y="0"/>
                  <a:pt x="895411" y="12238"/>
                  <a:pt x="881149" y="16626"/>
                </a:cubicBezTo>
                <a:cubicBezTo>
                  <a:pt x="816873" y="36403"/>
                  <a:pt x="800397" y="33347"/>
                  <a:pt x="731520" y="49877"/>
                </a:cubicBezTo>
                <a:cubicBezTo>
                  <a:pt x="647999" y="69922"/>
                  <a:pt x="576208" y="88947"/>
                  <a:pt x="498763" y="124691"/>
                </a:cubicBezTo>
                <a:cubicBezTo>
                  <a:pt x="489692" y="128878"/>
                  <a:pt x="481818" y="135323"/>
                  <a:pt x="473825" y="141317"/>
                </a:cubicBezTo>
                <a:cubicBezTo>
                  <a:pt x="448551" y="160273"/>
                  <a:pt x="424286" y="180550"/>
                  <a:pt x="399011" y="199506"/>
                </a:cubicBezTo>
                <a:cubicBezTo>
                  <a:pt x="309617" y="266551"/>
                  <a:pt x="505933" y="100719"/>
                  <a:pt x="290945" y="282633"/>
                </a:cubicBezTo>
                <a:cubicBezTo>
                  <a:pt x="265735" y="303964"/>
                  <a:pt x="245862" y="333351"/>
                  <a:pt x="224443" y="357447"/>
                </a:cubicBezTo>
                <a:cubicBezTo>
                  <a:pt x="180080" y="407356"/>
                  <a:pt x="198892" y="366039"/>
                  <a:pt x="141316" y="457200"/>
                </a:cubicBezTo>
                <a:cubicBezTo>
                  <a:pt x="100910" y="521176"/>
                  <a:pt x="90504" y="568072"/>
                  <a:pt x="66502" y="640080"/>
                </a:cubicBezTo>
                <a:cubicBezTo>
                  <a:pt x="45423" y="703318"/>
                  <a:pt x="60629" y="656478"/>
                  <a:pt x="24938" y="781397"/>
                </a:cubicBezTo>
                <a:cubicBezTo>
                  <a:pt x="22167" y="803564"/>
                  <a:pt x="18560" y="825642"/>
                  <a:pt x="16625" y="847898"/>
                </a:cubicBezTo>
                <a:cubicBezTo>
                  <a:pt x="3318" y="1000928"/>
                  <a:pt x="19576" y="927531"/>
                  <a:pt x="0" y="1005840"/>
                </a:cubicBezTo>
                <a:cubicBezTo>
                  <a:pt x="3172" y="1081983"/>
                  <a:pt x="4324" y="1202370"/>
                  <a:pt x="16625" y="1288473"/>
                </a:cubicBezTo>
                <a:cubicBezTo>
                  <a:pt x="18241" y="1299783"/>
                  <a:pt x="21932" y="1310702"/>
                  <a:pt x="24938" y="1321724"/>
                </a:cubicBezTo>
                <a:cubicBezTo>
                  <a:pt x="42179" y="1384942"/>
                  <a:pt x="50375" y="1414162"/>
                  <a:pt x="83127" y="1479666"/>
                </a:cubicBezTo>
                <a:cubicBezTo>
                  <a:pt x="237664" y="1788740"/>
                  <a:pt x="133284" y="1615052"/>
                  <a:pt x="207818" y="1695797"/>
                </a:cubicBezTo>
                <a:cubicBezTo>
                  <a:pt x="235758" y="1726065"/>
                  <a:pt x="263967" y="1756108"/>
                  <a:pt x="290945" y="1787237"/>
                </a:cubicBezTo>
                <a:cubicBezTo>
                  <a:pt x="321341" y="1822309"/>
                  <a:pt x="335296" y="1856890"/>
                  <a:pt x="365760" y="1895302"/>
                </a:cubicBezTo>
                <a:cubicBezTo>
                  <a:pt x="410956" y="1952288"/>
                  <a:pt x="466730" y="2001040"/>
                  <a:pt x="507076" y="2061557"/>
                </a:cubicBezTo>
                <a:cubicBezTo>
                  <a:pt x="512618" y="2069870"/>
                  <a:pt x="516982" y="2079102"/>
                  <a:pt x="523702" y="2086495"/>
                </a:cubicBezTo>
                <a:cubicBezTo>
                  <a:pt x="544790" y="2109691"/>
                  <a:pt x="569376" y="2129566"/>
                  <a:pt x="590203" y="2152997"/>
                </a:cubicBezTo>
                <a:cubicBezTo>
                  <a:pt x="613778" y="2179519"/>
                  <a:pt x="631613" y="2211032"/>
                  <a:pt x="656705" y="2236124"/>
                </a:cubicBezTo>
                <a:cubicBezTo>
                  <a:pt x="676101" y="2255520"/>
                  <a:pt x="699164" y="2271841"/>
                  <a:pt x="714894" y="2294313"/>
                </a:cubicBezTo>
                <a:lnTo>
                  <a:pt x="773083" y="2377440"/>
                </a:lnTo>
                <a:cubicBezTo>
                  <a:pt x="778770" y="2385654"/>
                  <a:pt x="782645" y="2395314"/>
                  <a:pt x="789709" y="2402378"/>
                </a:cubicBezTo>
                <a:lnTo>
                  <a:pt x="881149" y="2493818"/>
                </a:lnTo>
                <a:lnTo>
                  <a:pt x="939338" y="2552007"/>
                </a:lnTo>
                <a:cubicBezTo>
                  <a:pt x="947651" y="2560320"/>
                  <a:pt x="955096" y="2569602"/>
                  <a:pt x="964276" y="2576946"/>
                </a:cubicBezTo>
                <a:cubicBezTo>
                  <a:pt x="978131" y="2588030"/>
                  <a:pt x="992487" y="2598513"/>
                  <a:pt x="1005840" y="2610197"/>
                </a:cubicBezTo>
                <a:cubicBezTo>
                  <a:pt x="1014687" y="2617938"/>
                  <a:pt x="1021373" y="2628081"/>
                  <a:pt x="1030778" y="2635135"/>
                </a:cubicBezTo>
                <a:cubicBezTo>
                  <a:pt x="1164138" y="2735155"/>
                  <a:pt x="1141907" y="2715516"/>
                  <a:pt x="1255222" y="2784764"/>
                </a:cubicBezTo>
                <a:cubicBezTo>
                  <a:pt x="1277527" y="2798395"/>
                  <a:pt x="1303239" y="2807843"/>
                  <a:pt x="1321723" y="2826327"/>
                </a:cubicBezTo>
                <a:cubicBezTo>
                  <a:pt x="1327265" y="2831869"/>
                  <a:pt x="1331544" y="2839064"/>
                  <a:pt x="1338349" y="2842953"/>
                </a:cubicBezTo>
                <a:cubicBezTo>
                  <a:pt x="1603696" y="2994579"/>
                  <a:pt x="1342476" y="2840859"/>
                  <a:pt x="1479665" y="2909455"/>
                </a:cubicBezTo>
                <a:cubicBezTo>
                  <a:pt x="1488601" y="2913923"/>
                  <a:pt x="1495762" y="2921427"/>
                  <a:pt x="1504603" y="2926080"/>
                </a:cubicBezTo>
                <a:cubicBezTo>
                  <a:pt x="1766986" y="3064176"/>
                  <a:pt x="1550383" y="2954367"/>
                  <a:pt x="1687483" y="3009207"/>
                </a:cubicBezTo>
                <a:cubicBezTo>
                  <a:pt x="1698989" y="3013809"/>
                  <a:pt x="1708865" y="3022272"/>
                  <a:pt x="1720734" y="3025833"/>
                </a:cubicBezTo>
                <a:cubicBezTo>
                  <a:pt x="1736878" y="3030676"/>
                  <a:pt x="1753985" y="3031375"/>
                  <a:pt x="1770611" y="3034146"/>
                </a:cubicBezTo>
                <a:cubicBezTo>
                  <a:pt x="1829876" y="3063777"/>
                  <a:pt x="1778173" y="3042308"/>
                  <a:pt x="1862051" y="3059084"/>
                </a:cubicBezTo>
                <a:cubicBezTo>
                  <a:pt x="1870643" y="3060802"/>
                  <a:pt x="1878397" y="3065679"/>
                  <a:pt x="1886989" y="3067397"/>
                </a:cubicBezTo>
                <a:cubicBezTo>
                  <a:pt x="1920044" y="3074008"/>
                  <a:pt x="1953341" y="3079467"/>
                  <a:pt x="1986742" y="3084022"/>
                </a:cubicBezTo>
                <a:cubicBezTo>
                  <a:pt x="2073059" y="3095792"/>
                  <a:pt x="2168118" y="3096800"/>
                  <a:pt x="2252749" y="3100647"/>
                </a:cubicBezTo>
                <a:cubicBezTo>
                  <a:pt x="2330818" y="3092841"/>
                  <a:pt x="2401234" y="3089467"/>
                  <a:pt x="2477192" y="3059084"/>
                </a:cubicBezTo>
                <a:cubicBezTo>
                  <a:pt x="2502919" y="3048793"/>
                  <a:pt x="2522188" y="3026680"/>
                  <a:pt x="2543694" y="3009207"/>
                </a:cubicBezTo>
                <a:cubicBezTo>
                  <a:pt x="2566555" y="2990633"/>
                  <a:pt x="2590800" y="2973185"/>
                  <a:pt x="2610196" y="2951018"/>
                </a:cubicBezTo>
                <a:cubicBezTo>
                  <a:pt x="2658436" y="2895887"/>
                  <a:pt x="2661214" y="2873160"/>
                  <a:pt x="2685011" y="2809702"/>
                </a:cubicBezTo>
                <a:cubicBezTo>
                  <a:pt x="2690113" y="2773987"/>
                  <a:pt x="2699815" y="2710394"/>
                  <a:pt x="2701636" y="2676698"/>
                </a:cubicBezTo>
                <a:cubicBezTo>
                  <a:pt x="2705826" y="2599176"/>
                  <a:pt x="2705390" y="2521443"/>
                  <a:pt x="2709949" y="2443942"/>
                </a:cubicBezTo>
                <a:cubicBezTo>
                  <a:pt x="2711903" y="2410723"/>
                  <a:pt x="2719758" y="2391488"/>
                  <a:pt x="2726574" y="2360815"/>
                </a:cubicBezTo>
                <a:cubicBezTo>
                  <a:pt x="2729639" y="2347022"/>
                  <a:pt x="2730827" y="2332784"/>
                  <a:pt x="2734887" y="2319251"/>
                </a:cubicBezTo>
                <a:cubicBezTo>
                  <a:pt x="2739175" y="2304958"/>
                  <a:pt x="2746793" y="2291843"/>
                  <a:pt x="2751512" y="2277687"/>
                </a:cubicBezTo>
                <a:cubicBezTo>
                  <a:pt x="2755125" y="2266849"/>
                  <a:pt x="2757347" y="2255589"/>
                  <a:pt x="2759825" y="2244437"/>
                </a:cubicBezTo>
                <a:cubicBezTo>
                  <a:pt x="2762890" y="2230644"/>
                  <a:pt x="2762400" y="2215784"/>
                  <a:pt x="2768138" y="2202873"/>
                </a:cubicBezTo>
                <a:cubicBezTo>
                  <a:pt x="2773765" y="2190213"/>
                  <a:pt x="2784763" y="2180706"/>
                  <a:pt x="2793076" y="2169622"/>
                </a:cubicBezTo>
                <a:cubicBezTo>
                  <a:pt x="2809260" y="2121071"/>
                  <a:pt x="2791156" y="2168091"/>
                  <a:pt x="2818014" y="2119746"/>
                </a:cubicBezTo>
                <a:cubicBezTo>
                  <a:pt x="2827041" y="2103497"/>
                  <a:pt x="2832973" y="2085551"/>
                  <a:pt x="2842952" y="2069869"/>
                </a:cubicBezTo>
                <a:cubicBezTo>
                  <a:pt x="2852477" y="2054900"/>
                  <a:pt x="2866677" y="2043274"/>
                  <a:pt x="2876203" y="2028306"/>
                </a:cubicBezTo>
                <a:cubicBezTo>
                  <a:pt x="2886183" y="2012624"/>
                  <a:pt x="2891776" y="1994485"/>
                  <a:pt x="2901142" y="1978429"/>
                </a:cubicBezTo>
                <a:cubicBezTo>
                  <a:pt x="2911210" y="1961170"/>
                  <a:pt x="2923309" y="1945178"/>
                  <a:pt x="2934392" y="1928553"/>
                </a:cubicBezTo>
                <a:cubicBezTo>
                  <a:pt x="2937163" y="1917469"/>
                  <a:pt x="2938065" y="1905742"/>
                  <a:pt x="2942705" y="1895302"/>
                </a:cubicBezTo>
                <a:cubicBezTo>
                  <a:pt x="2949267" y="1880537"/>
                  <a:pt x="2962534" y="1869066"/>
                  <a:pt x="2967643" y="1853738"/>
                </a:cubicBezTo>
                <a:cubicBezTo>
                  <a:pt x="2976579" y="1826930"/>
                  <a:pt x="2975333" y="1797419"/>
                  <a:pt x="2984269" y="1770611"/>
                </a:cubicBezTo>
                <a:cubicBezTo>
                  <a:pt x="2987040" y="1762298"/>
                  <a:pt x="2990457" y="1754174"/>
                  <a:pt x="2992582" y="1745673"/>
                </a:cubicBezTo>
                <a:cubicBezTo>
                  <a:pt x="3007705" y="1685179"/>
                  <a:pt x="2994389" y="1720912"/>
                  <a:pt x="3009207" y="1654233"/>
                </a:cubicBezTo>
                <a:cubicBezTo>
                  <a:pt x="3011108" y="1645679"/>
                  <a:pt x="3015002" y="1637688"/>
                  <a:pt x="3017520" y="1629295"/>
                </a:cubicBezTo>
                <a:cubicBezTo>
                  <a:pt x="3023316" y="1609973"/>
                  <a:pt x="3028349" y="1590428"/>
                  <a:pt x="3034145" y="1571106"/>
                </a:cubicBezTo>
                <a:cubicBezTo>
                  <a:pt x="3036663" y="1562713"/>
                  <a:pt x="3040051" y="1554592"/>
                  <a:pt x="3042458" y="1546167"/>
                </a:cubicBezTo>
                <a:cubicBezTo>
                  <a:pt x="3045597" y="1535182"/>
                  <a:pt x="3048727" y="1524157"/>
                  <a:pt x="3050771" y="1512917"/>
                </a:cubicBezTo>
                <a:cubicBezTo>
                  <a:pt x="3054276" y="1493639"/>
                  <a:pt x="3054331" y="1473736"/>
                  <a:pt x="3059083" y="1454727"/>
                </a:cubicBezTo>
                <a:cubicBezTo>
                  <a:pt x="3062702" y="1440251"/>
                  <a:pt x="3070469" y="1427136"/>
                  <a:pt x="3075709" y="1413164"/>
                </a:cubicBezTo>
                <a:cubicBezTo>
                  <a:pt x="3106000" y="1332391"/>
                  <a:pt x="3045703" y="1481136"/>
                  <a:pt x="3100647" y="1330037"/>
                </a:cubicBezTo>
                <a:cubicBezTo>
                  <a:pt x="3104882" y="1318391"/>
                  <a:pt x="3113353" y="1308542"/>
                  <a:pt x="3117272" y="1296786"/>
                </a:cubicBezTo>
                <a:cubicBezTo>
                  <a:pt x="3124498" y="1275109"/>
                  <a:pt x="3129417" y="1252690"/>
                  <a:pt x="3133898" y="1230284"/>
                </a:cubicBezTo>
                <a:cubicBezTo>
                  <a:pt x="3151944" y="1140053"/>
                  <a:pt x="3150749" y="1128047"/>
                  <a:pt x="3158836" y="1039091"/>
                </a:cubicBezTo>
                <a:cubicBezTo>
                  <a:pt x="3156065" y="961506"/>
                  <a:pt x="3158867" y="883520"/>
                  <a:pt x="3150523" y="806335"/>
                </a:cubicBezTo>
                <a:cubicBezTo>
                  <a:pt x="3147706" y="780279"/>
                  <a:pt x="3104337" y="678045"/>
                  <a:pt x="3092334" y="656706"/>
                </a:cubicBezTo>
                <a:cubicBezTo>
                  <a:pt x="3050264" y="581915"/>
                  <a:pt x="3010727" y="566787"/>
                  <a:pt x="2942705" y="498764"/>
                </a:cubicBezTo>
                <a:cubicBezTo>
                  <a:pt x="2927402" y="483461"/>
                  <a:pt x="2918455" y="461872"/>
                  <a:pt x="2901142" y="448887"/>
                </a:cubicBezTo>
                <a:cubicBezTo>
                  <a:pt x="2862365" y="419804"/>
                  <a:pt x="2818015" y="399011"/>
                  <a:pt x="2776451" y="374073"/>
                </a:cubicBezTo>
                <a:cubicBezTo>
                  <a:pt x="2649340" y="297807"/>
                  <a:pt x="2692281" y="317293"/>
                  <a:pt x="2502131" y="249382"/>
                </a:cubicBezTo>
                <a:cubicBezTo>
                  <a:pt x="2270831" y="166775"/>
                  <a:pt x="2509529" y="247742"/>
                  <a:pt x="2186247" y="157942"/>
                </a:cubicBezTo>
                <a:cubicBezTo>
                  <a:pt x="2152476" y="148561"/>
                  <a:pt x="2120807" y="131840"/>
                  <a:pt x="2086494" y="124691"/>
                </a:cubicBezTo>
                <a:cubicBezTo>
                  <a:pt x="2053829" y="117886"/>
                  <a:pt x="2019958" y="119541"/>
                  <a:pt x="1986742" y="116378"/>
                </a:cubicBezTo>
                <a:cubicBezTo>
                  <a:pt x="1734807" y="92385"/>
                  <a:pt x="2128362" y="126103"/>
                  <a:pt x="1812174" y="99753"/>
                </a:cubicBezTo>
                <a:cubicBezTo>
                  <a:pt x="1672152" y="71748"/>
                  <a:pt x="1783051" y="90304"/>
                  <a:pt x="1612669" y="74815"/>
                </a:cubicBezTo>
                <a:cubicBezTo>
                  <a:pt x="1514061" y="65851"/>
                  <a:pt x="1573217" y="67273"/>
                  <a:pt x="1463040" y="49877"/>
                </a:cubicBezTo>
                <a:cubicBezTo>
                  <a:pt x="1438255" y="45964"/>
                  <a:pt x="1413163" y="44335"/>
                  <a:pt x="1388225" y="41564"/>
                </a:cubicBezTo>
                <a:cubicBezTo>
                  <a:pt x="1363287" y="36022"/>
                  <a:pt x="1338801" y="27759"/>
                  <a:pt x="1313411" y="24938"/>
                </a:cubicBezTo>
                <a:cubicBezTo>
                  <a:pt x="1263763" y="19422"/>
                  <a:pt x="1213632" y="19842"/>
                  <a:pt x="1163782" y="16626"/>
                </a:cubicBezTo>
                <a:cubicBezTo>
                  <a:pt x="1127729" y="14300"/>
                  <a:pt x="1091738" y="11084"/>
                  <a:pt x="1055716" y="8313"/>
                </a:cubicBezTo>
                <a:cubicBezTo>
                  <a:pt x="1014152" y="11084"/>
                  <a:pt x="972474" y="12481"/>
                  <a:pt x="931025" y="16626"/>
                </a:cubicBezTo>
                <a:cubicBezTo>
                  <a:pt x="916966" y="18032"/>
                  <a:pt x="931025" y="0"/>
                  <a:pt x="922712" y="0"/>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own Arrow 25"/>
          <p:cNvSpPr/>
          <p:nvPr/>
        </p:nvSpPr>
        <p:spPr>
          <a:xfrm rot="2828477">
            <a:off x="3871308" y="1151435"/>
            <a:ext cx="182182" cy="670737"/>
          </a:xfrm>
          <a:prstGeom prst="downArrow">
            <a:avLst/>
          </a:prstGeom>
          <a:ln cap="rnd">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1880906"/>
      </p:ext>
    </p:extLst>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20" name="Shape 87"/>
          <p:cNvSpPr txBox="1">
            <a:spLocks/>
          </p:cNvSpPr>
          <p:nvPr/>
        </p:nvSpPr>
        <p:spPr>
          <a:xfrm>
            <a:off x="685800" y="514350"/>
            <a:ext cx="7772400" cy="1159799"/>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stStyle>
          <a:p>
            <a:pPr algn="ctr"/>
            <a:r>
              <a:rPr lang="en" sz="4400" b="1" dirty="0">
                <a:latin typeface="Walter Turncoat" panose="020B0604020202020204" charset="0"/>
                <a:ea typeface="Walter Turncoat" panose="020B0604020202020204" charset="0"/>
              </a:rPr>
              <a:t>Aggregate</a:t>
            </a:r>
          </a:p>
        </p:txBody>
      </p:sp>
      <p:sp>
        <p:nvSpPr>
          <p:cNvPr id="16" name="TextBox 15"/>
          <p:cNvSpPr txBox="1"/>
          <p:nvPr/>
        </p:nvSpPr>
        <p:spPr>
          <a:xfrm>
            <a:off x="914400" y="1657350"/>
            <a:ext cx="7543800" cy="1384995"/>
          </a:xfrm>
          <a:prstGeom prst="rect">
            <a:avLst/>
          </a:prstGeom>
          <a:noFill/>
        </p:spPr>
        <p:txBody>
          <a:bodyPr wrap="square" rtlCol="0">
            <a:spAutoFit/>
          </a:bodyPr>
          <a:lstStyle/>
          <a:p>
            <a:pPr marL="285750" indent="-285750">
              <a:buFontTx/>
              <a:buChar char="-"/>
            </a:pPr>
            <a:r>
              <a:rPr lang="en-US" sz="2800" dirty="0">
                <a:latin typeface="Sniglet" panose="020B0604020202020204" charset="0"/>
              </a:rPr>
              <a:t>Consists of one or more Entities or VO that changes together</a:t>
            </a:r>
          </a:p>
          <a:p>
            <a:pPr marL="285750" indent="-285750">
              <a:buFontTx/>
              <a:buChar char="-"/>
            </a:pPr>
            <a:r>
              <a:rPr lang="en-US" sz="2800" dirty="0">
                <a:latin typeface="Sniglet" panose="020B0604020202020204" charset="0"/>
              </a:rPr>
              <a:t>Maintain invariants</a:t>
            </a:r>
          </a:p>
        </p:txBody>
      </p:sp>
    </p:spTree>
    <p:extLst>
      <p:ext uri="{BB962C8B-B14F-4D97-AF65-F5344CB8AC3E}">
        <p14:creationId xmlns:p14="http://schemas.microsoft.com/office/powerpoint/2010/main" val="580768216"/>
      </p:ext>
    </p:extLst>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20" name="Shape 87"/>
          <p:cNvSpPr txBox="1">
            <a:spLocks/>
          </p:cNvSpPr>
          <p:nvPr/>
        </p:nvSpPr>
        <p:spPr>
          <a:xfrm>
            <a:off x="685800" y="514350"/>
            <a:ext cx="7772400" cy="1159799"/>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stStyle>
          <a:p>
            <a:pPr algn="ctr"/>
            <a:r>
              <a:rPr lang="en" sz="4400" b="1" dirty="0">
                <a:latin typeface="Walter Turncoat" panose="020B0604020202020204" charset="0"/>
                <a:ea typeface="Walter Turncoat" panose="020B0604020202020204" charset="0"/>
              </a:rPr>
              <a:t>Invariants</a:t>
            </a:r>
          </a:p>
        </p:txBody>
      </p:sp>
      <p:sp>
        <p:nvSpPr>
          <p:cNvPr id="16" name="TextBox 15"/>
          <p:cNvSpPr txBox="1"/>
          <p:nvPr/>
        </p:nvSpPr>
        <p:spPr>
          <a:xfrm>
            <a:off x="914400" y="1657350"/>
            <a:ext cx="7543800" cy="1815882"/>
          </a:xfrm>
          <a:prstGeom prst="rect">
            <a:avLst/>
          </a:prstGeom>
          <a:noFill/>
        </p:spPr>
        <p:txBody>
          <a:bodyPr wrap="square" rtlCol="0">
            <a:spAutoFit/>
          </a:bodyPr>
          <a:lstStyle/>
          <a:p>
            <a:pPr marL="285750" indent="-285750">
              <a:buFontTx/>
              <a:buChar char="-"/>
            </a:pPr>
            <a:r>
              <a:rPr lang="en-US" sz="2800" dirty="0">
                <a:latin typeface="Sniglet" panose="020B0604020202020204" charset="0"/>
              </a:rPr>
              <a:t>A condition that should always be true for the system to be in consistent state</a:t>
            </a:r>
          </a:p>
          <a:p>
            <a:pPr marL="285750" indent="-285750">
              <a:buFontTx/>
              <a:buChar char="-"/>
            </a:pPr>
            <a:r>
              <a:rPr lang="en-US" sz="2800" dirty="0">
                <a:latin typeface="Sniglet" panose="020B0604020202020204" charset="0"/>
              </a:rPr>
              <a:t>Something in the system must be true in order for the model to be consistent or valid</a:t>
            </a:r>
          </a:p>
        </p:txBody>
      </p:sp>
    </p:spTree>
    <p:extLst>
      <p:ext uri="{BB962C8B-B14F-4D97-AF65-F5344CB8AC3E}">
        <p14:creationId xmlns:p14="http://schemas.microsoft.com/office/powerpoint/2010/main" val="2372494826"/>
      </p:ext>
    </p:extLst>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20" name="Shape 87"/>
          <p:cNvSpPr txBox="1">
            <a:spLocks/>
          </p:cNvSpPr>
          <p:nvPr/>
        </p:nvSpPr>
        <p:spPr>
          <a:xfrm>
            <a:off x="685800" y="514350"/>
            <a:ext cx="7772400" cy="1159799"/>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stStyle>
          <a:p>
            <a:pPr algn="ctr"/>
            <a:r>
              <a:rPr lang="en" sz="4400" b="1" dirty="0">
                <a:latin typeface="Walter Turncoat" panose="020B0604020202020204" charset="0"/>
                <a:ea typeface="Walter Turncoat" panose="020B0604020202020204" charset="0"/>
              </a:rPr>
              <a:t>Examples of Invariants</a:t>
            </a:r>
          </a:p>
        </p:txBody>
      </p:sp>
      <p:sp>
        <p:nvSpPr>
          <p:cNvPr id="16" name="TextBox 15"/>
          <p:cNvSpPr txBox="1"/>
          <p:nvPr/>
        </p:nvSpPr>
        <p:spPr>
          <a:xfrm>
            <a:off x="914400" y="1657350"/>
            <a:ext cx="7543800" cy="2677656"/>
          </a:xfrm>
          <a:prstGeom prst="rect">
            <a:avLst/>
          </a:prstGeom>
          <a:noFill/>
        </p:spPr>
        <p:txBody>
          <a:bodyPr wrap="square" rtlCol="0">
            <a:spAutoFit/>
          </a:bodyPr>
          <a:lstStyle/>
          <a:p>
            <a:pPr marL="285750" indent="-285750">
              <a:buFontTx/>
              <a:buChar char="-"/>
            </a:pPr>
            <a:r>
              <a:rPr lang="en-US" sz="2800" dirty="0">
                <a:latin typeface="Sniglet" panose="020B0604020202020204" charset="0"/>
              </a:rPr>
              <a:t>Total items in purchase order </a:t>
            </a:r>
            <a:r>
              <a:rPr lang="en-US" sz="2800" u="sng" dirty="0">
                <a:latin typeface="Sniglet" panose="020B0604020202020204" charset="0"/>
              </a:rPr>
              <a:t>do not exceed limit</a:t>
            </a:r>
          </a:p>
          <a:p>
            <a:pPr marL="285750" indent="-285750">
              <a:buFontTx/>
              <a:buChar char="-"/>
            </a:pPr>
            <a:r>
              <a:rPr lang="en-US" sz="2800" dirty="0">
                <a:latin typeface="Sniglet" panose="020B0604020202020204" charset="0"/>
              </a:rPr>
              <a:t>Two appointments </a:t>
            </a:r>
            <a:r>
              <a:rPr lang="en-US" sz="2800" u="sng" dirty="0">
                <a:latin typeface="Sniglet" panose="020B0604020202020204" charset="0"/>
              </a:rPr>
              <a:t>do not overlap</a:t>
            </a:r>
            <a:r>
              <a:rPr lang="en-US" sz="2800" dirty="0">
                <a:latin typeface="Sniglet" panose="020B0604020202020204" charset="0"/>
              </a:rPr>
              <a:t> one another</a:t>
            </a:r>
          </a:p>
          <a:p>
            <a:pPr marL="285750" indent="-285750">
              <a:buFontTx/>
              <a:buChar char="-"/>
            </a:pPr>
            <a:r>
              <a:rPr lang="en-US" sz="2800" dirty="0">
                <a:latin typeface="Sniglet" panose="020B0604020202020204" charset="0"/>
              </a:rPr>
              <a:t>End date </a:t>
            </a:r>
            <a:r>
              <a:rPr lang="en-US" sz="2800" u="sng" dirty="0">
                <a:latin typeface="Sniglet" panose="020B0604020202020204" charset="0"/>
              </a:rPr>
              <a:t>follows</a:t>
            </a:r>
            <a:r>
              <a:rPr lang="en-US" sz="2800" dirty="0">
                <a:latin typeface="Sniglet" panose="020B0604020202020204" charset="0"/>
              </a:rPr>
              <a:t> Begin date</a:t>
            </a:r>
          </a:p>
          <a:p>
            <a:pPr marL="285750" indent="-285750">
              <a:buFontTx/>
              <a:buChar char="-"/>
            </a:pPr>
            <a:r>
              <a:rPr lang="en-US" sz="2800" dirty="0">
                <a:latin typeface="Sniglet" panose="020B0604020202020204" charset="0"/>
              </a:rPr>
              <a:t>User password must be </a:t>
            </a:r>
            <a:r>
              <a:rPr lang="en-US" sz="2800" u="sng" dirty="0">
                <a:latin typeface="Sniglet" panose="020B0604020202020204" charset="0"/>
              </a:rPr>
              <a:t>at least 8 symbols</a:t>
            </a:r>
          </a:p>
        </p:txBody>
      </p:sp>
    </p:spTree>
    <p:extLst>
      <p:ext uri="{BB962C8B-B14F-4D97-AF65-F5344CB8AC3E}">
        <p14:creationId xmlns:p14="http://schemas.microsoft.com/office/powerpoint/2010/main" val="1612435142"/>
      </p:ext>
    </p:extLst>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20" name="Shape 87"/>
          <p:cNvSpPr txBox="1">
            <a:spLocks/>
          </p:cNvSpPr>
          <p:nvPr/>
        </p:nvSpPr>
        <p:spPr>
          <a:xfrm>
            <a:off x="685800" y="514350"/>
            <a:ext cx="7772400" cy="1159799"/>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stStyle>
          <a:p>
            <a:pPr algn="ctr"/>
            <a:r>
              <a:rPr lang="en" sz="4400" b="1" dirty="0">
                <a:latin typeface="Walter Turncoat" panose="020B0604020202020204" charset="0"/>
                <a:ea typeface="Walter Turncoat" panose="020B0604020202020204" charset="0"/>
              </a:rPr>
              <a:t>Aggregate</a:t>
            </a:r>
          </a:p>
        </p:txBody>
      </p:sp>
      <p:sp>
        <p:nvSpPr>
          <p:cNvPr id="5" name="Oval 4"/>
          <p:cNvSpPr/>
          <p:nvPr/>
        </p:nvSpPr>
        <p:spPr>
          <a:xfrm>
            <a:off x="3581400" y="2356572"/>
            <a:ext cx="762000" cy="44377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VO</a:t>
            </a:r>
          </a:p>
        </p:txBody>
      </p:sp>
      <p:sp>
        <p:nvSpPr>
          <p:cNvPr id="11" name="Oval 10"/>
          <p:cNvSpPr/>
          <p:nvPr/>
        </p:nvSpPr>
        <p:spPr>
          <a:xfrm>
            <a:off x="2201487" y="2876550"/>
            <a:ext cx="762000" cy="44377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VO</a:t>
            </a:r>
          </a:p>
        </p:txBody>
      </p:sp>
      <p:sp>
        <p:nvSpPr>
          <p:cNvPr id="12" name="Oval 11"/>
          <p:cNvSpPr/>
          <p:nvPr/>
        </p:nvSpPr>
        <p:spPr>
          <a:xfrm>
            <a:off x="4343400" y="3482773"/>
            <a:ext cx="762000" cy="44377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VO</a:t>
            </a:r>
          </a:p>
        </p:txBody>
      </p:sp>
      <p:sp>
        <p:nvSpPr>
          <p:cNvPr id="13" name="Oval 12"/>
          <p:cNvSpPr/>
          <p:nvPr/>
        </p:nvSpPr>
        <p:spPr>
          <a:xfrm>
            <a:off x="2971800" y="3943350"/>
            <a:ext cx="762000" cy="44377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VO</a:t>
            </a:r>
          </a:p>
        </p:txBody>
      </p:sp>
      <p:sp>
        <p:nvSpPr>
          <p:cNvPr id="14" name="Oval 13"/>
          <p:cNvSpPr/>
          <p:nvPr/>
        </p:nvSpPr>
        <p:spPr>
          <a:xfrm>
            <a:off x="6019800" y="2953096"/>
            <a:ext cx="762000" cy="44377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VO</a:t>
            </a:r>
          </a:p>
        </p:txBody>
      </p:sp>
      <p:sp>
        <p:nvSpPr>
          <p:cNvPr id="15" name="Rectangle 14"/>
          <p:cNvSpPr/>
          <p:nvPr/>
        </p:nvSpPr>
        <p:spPr>
          <a:xfrm>
            <a:off x="5943600" y="1674149"/>
            <a:ext cx="914400" cy="5166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Entity</a:t>
            </a:r>
          </a:p>
        </p:txBody>
      </p:sp>
      <p:sp>
        <p:nvSpPr>
          <p:cNvPr id="17" name="Rectangle 16"/>
          <p:cNvSpPr/>
          <p:nvPr/>
        </p:nvSpPr>
        <p:spPr>
          <a:xfrm>
            <a:off x="4800600" y="2479012"/>
            <a:ext cx="914400" cy="5166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Entity</a:t>
            </a:r>
          </a:p>
        </p:txBody>
      </p:sp>
      <p:sp>
        <p:nvSpPr>
          <p:cNvPr id="18" name="Rectangle 17"/>
          <p:cNvSpPr/>
          <p:nvPr/>
        </p:nvSpPr>
        <p:spPr>
          <a:xfrm>
            <a:off x="2284615" y="1818279"/>
            <a:ext cx="914400" cy="5166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Entity</a:t>
            </a:r>
          </a:p>
        </p:txBody>
      </p:sp>
      <p:sp>
        <p:nvSpPr>
          <p:cNvPr id="19" name="Rectangle 18"/>
          <p:cNvSpPr/>
          <p:nvPr/>
        </p:nvSpPr>
        <p:spPr>
          <a:xfrm>
            <a:off x="3352800" y="2995613"/>
            <a:ext cx="914400" cy="5166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Entity</a:t>
            </a:r>
          </a:p>
        </p:txBody>
      </p:sp>
      <p:sp>
        <p:nvSpPr>
          <p:cNvPr id="21" name="Rectangle 20"/>
          <p:cNvSpPr/>
          <p:nvPr/>
        </p:nvSpPr>
        <p:spPr>
          <a:xfrm>
            <a:off x="5558444" y="3914386"/>
            <a:ext cx="914400" cy="5166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Entity</a:t>
            </a:r>
          </a:p>
        </p:txBody>
      </p:sp>
      <p:sp>
        <p:nvSpPr>
          <p:cNvPr id="22" name="Freeform 21"/>
          <p:cNvSpPr/>
          <p:nvPr/>
        </p:nvSpPr>
        <p:spPr>
          <a:xfrm>
            <a:off x="1471353" y="1579418"/>
            <a:ext cx="3158836" cy="3100647"/>
          </a:xfrm>
          <a:custGeom>
            <a:avLst/>
            <a:gdLst>
              <a:gd name="connsiteX0" fmla="*/ 922712 w 3158836"/>
              <a:gd name="connsiteY0" fmla="*/ 0 h 3100647"/>
              <a:gd name="connsiteX1" fmla="*/ 881149 w 3158836"/>
              <a:gd name="connsiteY1" fmla="*/ 16626 h 3100647"/>
              <a:gd name="connsiteX2" fmla="*/ 731520 w 3158836"/>
              <a:gd name="connsiteY2" fmla="*/ 49877 h 3100647"/>
              <a:gd name="connsiteX3" fmla="*/ 498763 w 3158836"/>
              <a:gd name="connsiteY3" fmla="*/ 124691 h 3100647"/>
              <a:gd name="connsiteX4" fmla="*/ 473825 w 3158836"/>
              <a:gd name="connsiteY4" fmla="*/ 141317 h 3100647"/>
              <a:gd name="connsiteX5" fmla="*/ 399011 w 3158836"/>
              <a:gd name="connsiteY5" fmla="*/ 199506 h 3100647"/>
              <a:gd name="connsiteX6" fmla="*/ 290945 w 3158836"/>
              <a:gd name="connsiteY6" fmla="*/ 282633 h 3100647"/>
              <a:gd name="connsiteX7" fmla="*/ 224443 w 3158836"/>
              <a:gd name="connsiteY7" fmla="*/ 357447 h 3100647"/>
              <a:gd name="connsiteX8" fmla="*/ 141316 w 3158836"/>
              <a:gd name="connsiteY8" fmla="*/ 457200 h 3100647"/>
              <a:gd name="connsiteX9" fmla="*/ 66502 w 3158836"/>
              <a:gd name="connsiteY9" fmla="*/ 640080 h 3100647"/>
              <a:gd name="connsiteX10" fmla="*/ 24938 w 3158836"/>
              <a:gd name="connsiteY10" fmla="*/ 781397 h 3100647"/>
              <a:gd name="connsiteX11" fmla="*/ 16625 w 3158836"/>
              <a:gd name="connsiteY11" fmla="*/ 847898 h 3100647"/>
              <a:gd name="connsiteX12" fmla="*/ 0 w 3158836"/>
              <a:gd name="connsiteY12" fmla="*/ 1005840 h 3100647"/>
              <a:gd name="connsiteX13" fmla="*/ 16625 w 3158836"/>
              <a:gd name="connsiteY13" fmla="*/ 1288473 h 3100647"/>
              <a:gd name="connsiteX14" fmla="*/ 24938 w 3158836"/>
              <a:gd name="connsiteY14" fmla="*/ 1321724 h 3100647"/>
              <a:gd name="connsiteX15" fmla="*/ 83127 w 3158836"/>
              <a:gd name="connsiteY15" fmla="*/ 1479666 h 3100647"/>
              <a:gd name="connsiteX16" fmla="*/ 207818 w 3158836"/>
              <a:gd name="connsiteY16" fmla="*/ 1695797 h 3100647"/>
              <a:gd name="connsiteX17" fmla="*/ 290945 w 3158836"/>
              <a:gd name="connsiteY17" fmla="*/ 1787237 h 3100647"/>
              <a:gd name="connsiteX18" fmla="*/ 365760 w 3158836"/>
              <a:gd name="connsiteY18" fmla="*/ 1895302 h 3100647"/>
              <a:gd name="connsiteX19" fmla="*/ 507076 w 3158836"/>
              <a:gd name="connsiteY19" fmla="*/ 2061557 h 3100647"/>
              <a:gd name="connsiteX20" fmla="*/ 523702 w 3158836"/>
              <a:gd name="connsiteY20" fmla="*/ 2086495 h 3100647"/>
              <a:gd name="connsiteX21" fmla="*/ 590203 w 3158836"/>
              <a:gd name="connsiteY21" fmla="*/ 2152997 h 3100647"/>
              <a:gd name="connsiteX22" fmla="*/ 656705 w 3158836"/>
              <a:gd name="connsiteY22" fmla="*/ 2236124 h 3100647"/>
              <a:gd name="connsiteX23" fmla="*/ 714894 w 3158836"/>
              <a:gd name="connsiteY23" fmla="*/ 2294313 h 3100647"/>
              <a:gd name="connsiteX24" fmla="*/ 773083 w 3158836"/>
              <a:gd name="connsiteY24" fmla="*/ 2377440 h 3100647"/>
              <a:gd name="connsiteX25" fmla="*/ 789709 w 3158836"/>
              <a:gd name="connsiteY25" fmla="*/ 2402378 h 3100647"/>
              <a:gd name="connsiteX26" fmla="*/ 881149 w 3158836"/>
              <a:gd name="connsiteY26" fmla="*/ 2493818 h 3100647"/>
              <a:gd name="connsiteX27" fmla="*/ 939338 w 3158836"/>
              <a:gd name="connsiteY27" fmla="*/ 2552007 h 3100647"/>
              <a:gd name="connsiteX28" fmla="*/ 964276 w 3158836"/>
              <a:gd name="connsiteY28" fmla="*/ 2576946 h 3100647"/>
              <a:gd name="connsiteX29" fmla="*/ 1005840 w 3158836"/>
              <a:gd name="connsiteY29" fmla="*/ 2610197 h 3100647"/>
              <a:gd name="connsiteX30" fmla="*/ 1030778 w 3158836"/>
              <a:gd name="connsiteY30" fmla="*/ 2635135 h 3100647"/>
              <a:gd name="connsiteX31" fmla="*/ 1255222 w 3158836"/>
              <a:gd name="connsiteY31" fmla="*/ 2784764 h 3100647"/>
              <a:gd name="connsiteX32" fmla="*/ 1321723 w 3158836"/>
              <a:gd name="connsiteY32" fmla="*/ 2826327 h 3100647"/>
              <a:gd name="connsiteX33" fmla="*/ 1338349 w 3158836"/>
              <a:gd name="connsiteY33" fmla="*/ 2842953 h 3100647"/>
              <a:gd name="connsiteX34" fmla="*/ 1479665 w 3158836"/>
              <a:gd name="connsiteY34" fmla="*/ 2909455 h 3100647"/>
              <a:gd name="connsiteX35" fmla="*/ 1504603 w 3158836"/>
              <a:gd name="connsiteY35" fmla="*/ 2926080 h 3100647"/>
              <a:gd name="connsiteX36" fmla="*/ 1687483 w 3158836"/>
              <a:gd name="connsiteY36" fmla="*/ 3009207 h 3100647"/>
              <a:gd name="connsiteX37" fmla="*/ 1720734 w 3158836"/>
              <a:gd name="connsiteY37" fmla="*/ 3025833 h 3100647"/>
              <a:gd name="connsiteX38" fmla="*/ 1770611 w 3158836"/>
              <a:gd name="connsiteY38" fmla="*/ 3034146 h 3100647"/>
              <a:gd name="connsiteX39" fmla="*/ 1862051 w 3158836"/>
              <a:gd name="connsiteY39" fmla="*/ 3059084 h 3100647"/>
              <a:gd name="connsiteX40" fmla="*/ 1886989 w 3158836"/>
              <a:gd name="connsiteY40" fmla="*/ 3067397 h 3100647"/>
              <a:gd name="connsiteX41" fmla="*/ 1986742 w 3158836"/>
              <a:gd name="connsiteY41" fmla="*/ 3084022 h 3100647"/>
              <a:gd name="connsiteX42" fmla="*/ 2252749 w 3158836"/>
              <a:gd name="connsiteY42" fmla="*/ 3100647 h 3100647"/>
              <a:gd name="connsiteX43" fmla="*/ 2477192 w 3158836"/>
              <a:gd name="connsiteY43" fmla="*/ 3059084 h 3100647"/>
              <a:gd name="connsiteX44" fmla="*/ 2543694 w 3158836"/>
              <a:gd name="connsiteY44" fmla="*/ 3009207 h 3100647"/>
              <a:gd name="connsiteX45" fmla="*/ 2610196 w 3158836"/>
              <a:gd name="connsiteY45" fmla="*/ 2951018 h 3100647"/>
              <a:gd name="connsiteX46" fmla="*/ 2685011 w 3158836"/>
              <a:gd name="connsiteY46" fmla="*/ 2809702 h 3100647"/>
              <a:gd name="connsiteX47" fmla="*/ 2701636 w 3158836"/>
              <a:gd name="connsiteY47" fmla="*/ 2676698 h 3100647"/>
              <a:gd name="connsiteX48" fmla="*/ 2709949 w 3158836"/>
              <a:gd name="connsiteY48" fmla="*/ 2443942 h 3100647"/>
              <a:gd name="connsiteX49" fmla="*/ 2726574 w 3158836"/>
              <a:gd name="connsiteY49" fmla="*/ 2360815 h 3100647"/>
              <a:gd name="connsiteX50" fmla="*/ 2734887 w 3158836"/>
              <a:gd name="connsiteY50" fmla="*/ 2319251 h 3100647"/>
              <a:gd name="connsiteX51" fmla="*/ 2751512 w 3158836"/>
              <a:gd name="connsiteY51" fmla="*/ 2277687 h 3100647"/>
              <a:gd name="connsiteX52" fmla="*/ 2759825 w 3158836"/>
              <a:gd name="connsiteY52" fmla="*/ 2244437 h 3100647"/>
              <a:gd name="connsiteX53" fmla="*/ 2768138 w 3158836"/>
              <a:gd name="connsiteY53" fmla="*/ 2202873 h 3100647"/>
              <a:gd name="connsiteX54" fmla="*/ 2793076 w 3158836"/>
              <a:gd name="connsiteY54" fmla="*/ 2169622 h 3100647"/>
              <a:gd name="connsiteX55" fmla="*/ 2818014 w 3158836"/>
              <a:gd name="connsiteY55" fmla="*/ 2119746 h 3100647"/>
              <a:gd name="connsiteX56" fmla="*/ 2842952 w 3158836"/>
              <a:gd name="connsiteY56" fmla="*/ 2069869 h 3100647"/>
              <a:gd name="connsiteX57" fmla="*/ 2876203 w 3158836"/>
              <a:gd name="connsiteY57" fmla="*/ 2028306 h 3100647"/>
              <a:gd name="connsiteX58" fmla="*/ 2901142 w 3158836"/>
              <a:gd name="connsiteY58" fmla="*/ 1978429 h 3100647"/>
              <a:gd name="connsiteX59" fmla="*/ 2934392 w 3158836"/>
              <a:gd name="connsiteY59" fmla="*/ 1928553 h 3100647"/>
              <a:gd name="connsiteX60" fmla="*/ 2942705 w 3158836"/>
              <a:gd name="connsiteY60" fmla="*/ 1895302 h 3100647"/>
              <a:gd name="connsiteX61" fmla="*/ 2967643 w 3158836"/>
              <a:gd name="connsiteY61" fmla="*/ 1853738 h 3100647"/>
              <a:gd name="connsiteX62" fmla="*/ 2984269 w 3158836"/>
              <a:gd name="connsiteY62" fmla="*/ 1770611 h 3100647"/>
              <a:gd name="connsiteX63" fmla="*/ 2992582 w 3158836"/>
              <a:gd name="connsiteY63" fmla="*/ 1745673 h 3100647"/>
              <a:gd name="connsiteX64" fmla="*/ 3009207 w 3158836"/>
              <a:gd name="connsiteY64" fmla="*/ 1654233 h 3100647"/>
              <a:gd name="connsiteX65" fmla="*/ 3017520 w 3158836"/>
              <a:gd name="connsiteY65" fmla="*/ 1629295 h 3100647"/>
              <a:gd name="connsiteX66" fmla="*/ 3034145 w 3158836"/>
              <a:gd name="connsiteY66" fmla="*/ 1571106 h 3100647"/>
              <a:gd name="connsiteX67" fmla="*/ 3042458 w 3158836"/>
              <a:gd name="connsiteY67" fmla="*/ 1546167 h 3100647"/>
              <a:gd name="connsiteX68" fmla="*/ 3050771 w 3158836"/>
              <a:gd name="connsiteY68" fmla="*/ 1512917 h 3100647"/>
              <a:gd name="connsiteX69" fmla="*/ 3059083 w 3158836"/>
              <a:gd name="connsiteY69" fmla="*/ 1454727 h 3100647"/>
              <a:gd name="connsiteX70" fmla="*/ 3075709 w 3158836"/>
              <a:gd name="connsiteY70" fmla="*/ 1413164 h 3100647"/>
              <a:gd name="connsiteX71" fmla="*/ 3100647 w 3158836"/>
              <a:gd name="connsiteY71" fmla="*/ 1330037 h 3100647"/>
              <a:gd name="connsiteX72" fmla="*/ 3117272 w 3158836"/>
              <a:gd name="connsiteY72" fmla="*/ 1296786 h 3100647"/>
              <a:gd name="connsiteX73" fmla="*/ 3133898 w 3158836"/>
              <a:gd name="connsiteY73" fmla="*/ 1230284 h 3100647"/>
              <a:gd name="connsiteX74" fmla="*/ 3158836 w 3158836"/>
              <a:gd name="connsiteY74" fmla="*/ 1039091 h 3100647"/>
              <a:gd name="connsiteX75" fmla="*/ 3150523 w 3158836"/>
              <a:gd name="connsiteY75" fmla="*/ 806335 h 3100647"/>
              <a:gd name="connsiteX76" fmla="*/ 3092334 w 3158836"/>
              <a:gd name="connsiteY76" fmla="*/ 656706 h 3100647"/>
              <a:gd name="connsiteX77" fmla="*/ 2942705 w 3158836"/>
              <a:gd name="connsiteY77" fmla="*/ 498764 h 3100647"/>
              <a:gd name="connsiteX78" fmla="*/ 2901142 w 3158836"/>
              <a:gd name="connsiteY78" fmla="*/ 448887 h 3100647"/>
              <a:gd name="connsiteX79" fmla="*/ 2776451 w 3158836"/>
              <a:gd name="connsiteY79" fmla="*/ 374073 h 3100647"/>
              <a:gd name="connsiteX80" fmla="*/ 2502131 w 3158836"/>
              <a:gd name="connsiteY80" fmla="*/ 249382 h 3100647"/>
              <a:gd name="connsiteX81" fmla="*/ 2186247 w 3158836"/>
              <a:gd name="connsiteY81" fmla="*/ 157942 h 3100647"/>
              <a:gd name="connsiteX82" fmla="*/ 2086494 w 3158836"/>
              <a:gd name="connsiteY82" fmla="*/ 124691 h 3100647"/>
              <a:gd name="connsiteX83" fmla="*/ 1986742 w 3158836"/>
              <a:gd name="connsiteY83" fmla="*/ 116378 h 3100647"/>
              <a:gd name="connsiteX84" fmla="*/ 1812174 w 3158836"/>
              <a:gd name="connsiteY84" fmla="*/ 99753 h 3100647"/>
              <a:gd name="connsiteX85" fmla="*/ 1612669 w 3158836"/>
              <a:gd name="connsiteY85" fmla="*/ 74815 h 3100647"/>
              <a:gd name="connsiteX86" fmla="*/ 1463040 w 3158836"/>
              <a:gd name="connsiteY86" fmla="*/ 49877 h 3100647"/>
              <a:gd name="connsiteX87" fmla="*/ 1388225 w 3158836"/>
              <a:gd name="connsiteY87" fmla="*/ 41564 h 3100647"/>
              <a:gd name="connsiteX88" fmla="*/ 1313411 w 3158836"/>
              <a:gd name="connsiteY88" fmla="*/ 24938 h 3100647"/>
              <a:gd name="connsiteX89" fmla="*/ 1163782 w 3158836"/>
              <a:gd name="connsiteY89" fmla="*/ 16626 h 3100647"/>
              <a:gd name="connsiteX90" fmla="*/ 1055716 w 3158836"/>
              <a:gd name="connsiteY90" fmla="*/ 8313 h 3100647"/>
              <a:gd name="connsiteX91" fmla="*/ 931025 w 3158836"/>
              <a:gd name="connsiteY91" fmla="*/ 16626 h 3100647"/>
              <a:gd name="connsiteX92" fmla="*/ 922712 w 3158836"/>
              <a:gd name="connsiteY92" fmla="*/ 0 h 3100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3158836" h="3100647">
                <a:moveTo>
                  <a:pt x="922712" y="0"/>
                </a:moveTo>
                <a:cubicBezTo>
                  <a:pt x="914399" y="0"/>
                  <a:pt x="895411" y="12238"/>
                  <a:pt x="881149" y="16626"/>
                </a:cubicBezTo>
                <a:cubicBezTo>
                  <a:pt x="816873" y="36403"/>
                  <a:pt x="800397" y="33347"/>
                  <a:pt x="731520" y="49877"/>
                </a:cubicBezTo>
                <a:cubicBezTo>
                  <a:pt x="647999" y="69922"/>
                  <a:pt x="576208" y="88947"/>
                  <a:pt x="498763" y="124691"/>
                </a:cubicBezTo>
                <a:cubicBezTo>
                  <a:pt x="489692" y="128878"/>
                  <a:pt x="481818" y="135323"/>
                  <a:pt x="473825" y="141317"/>
                </a:cubicBezTo>
                <a:cubicBezTo>
                  <a:pt x="448551" y="160273"/>
                  <a:pt x="424286" y="180550"/>
                  <a:pt x="399011" y="199506"/>
                </a:cubicBezTo>
                <a:cubicBezTo>
                  <a:pt x="309617" y="266551"/>
                  <a:pt x="505933" y="100719"/>
                  <a:pt x="290945" y="282633"/>
                </a:cubicBezTo>
                <a:cubicBezTo>
                  <a:pt x="265735" y="303964"/>
                  <a:pt x="245862" y="333351"/>
                  <a:pt x="224443" y="357447"/>
                </a:cubicBezTo>
                <a:cubicBezTo>
                  <a:pt x="180080" y="407356"/>
                  <a:pt x="198892" y="366039"/>
                  <a:pt x="141316" y="457200"/>
                </a:cubicBezTo>
                <a:cubicBezTo>
                  <a:pt x="100910" y="521176"/>
                  <a:pt x="90504" y="568072"/>
                  <a:pt x="66502" y="640080"/>
                </a:cubicBezTo>
                <a:cubicBezTo>
                  <a:pt x="45423" y="703318"/>
                  <a:pt x="60629" y="656478"/>
                  <a:pt x="24938" y="781397"/>
                </a:cubicBezTo>
                <a:cubicBezTo>
                  <a:pt x="22167" y="803564"/>
                  <a:pt x="18560" y="825642"/>
                  <a:pt x="16625" y="847898"/>
                </a:cubicBezTo>
                <a:cubicBezTo>
                  <a:pt x="3318" y="1000928"/>
                  <a:pt x="19576" y="927531"/>
                  <a:pt x="0" y="1005840"/>
                </a:cubicBezTo>
                <a:cubicBezTo>
                  <a:pt x="3172" y="1081983"/>
                  <a:pt x="4324" y="1202370"/>
                  <a:pt x="16625" y="1288473"/>
                </a:cubicBezTo>
                <a:cubicBezTo>
                  <a:pt x="18241" y="1299783"/>
                  <a:pt x="21932" y="1310702"/>
                  <a:pt x="24938" y="1321724"/>
                </a:cubicBezTo>
                <a:cubicBezTo>
                  <a:pt x="42179" y="1384942"/>
                  <a:pt x="50375" y="1414162"/>
                  <a:pt x="83127" y="1479666"/>
                </a:cubicBezTo>
                <a:cubicBezTo>
                  <a:pt x="237664" y="1788740"/>
                  <a:pt x="133284" y="1615052"/>
                  <a:pt x="207818" y="1695797"/>
                </a:cubicBezTo>
                <a:cubicBezTo>
                  <a:pt x="235758" y="1726065"/>
                  <a:pt x="263967" y="1756108"/>
                  <a:pt x="290945" y="1787237"/>
                </a:cubicBezTo>
                <a:cubicBezTo>
                  <a:pt x="321341" y="1822309"/>
                  <a:pt x="335296" y="1856890"/>
                  <a:pt x="365760" y="1895302"/>
                </a:cubicBezTo>
                <a:cubicBezTo>
                  <a:pt x="410956" y="1952288"/>
                  <a:pt x="466730" y="2001040"/>
                  <a:pt x="507076" y="2061557"/>
                </a:cubicBezTo>
                <a:cubicBezTo>
                  <a:pt x="512618" y="2069870"/>
                  <a:pt x="516982" y="2079102"/>
                  <a:pt x="523702" y="2086495"/>
                </a:cubicBezTo>
                <a:cubicBezTo>
                  <a:pt x="544790" y="2109691"/>
                  <a:pt x="569376" y="2129566"/>
                  <a:pt x="590203" y="2152997"/>
                </a:cubicBezTo>
                <a:cubicBezTo>
                  <a:pt x="613778" y="2179519"/>
                  <a:pt x="631613" y="2211032"/>
                  <a:pt x="656705" y="2236124"/>
                </a:cubicBezTo>
                <a:cubicBezTo>
                  <a:pt x="676101" y="2255520"/>
                  <a:pt x="699164" y="2271841"/>
                  <a:pt x="714894" y="2294313"/>
                </a:cubicBezTo>
                <a:lnTo>
                  <a:pt x="773083" y="2377440"/>
                </a:lnTo>
                <a:cubicBezTo>
                  <a:pt x="778770" y="2385654"/>
                  <a:pt x="782645" y="2395314"/>
                  <a:pt x="789709" y="2402378"/>
                </a:cubicBezTo>
                <a:lnTo>
                  <a:pt x="881149" y="2493818"/>
                </a:lnTo>
                <a:lnTo>
                  <a:pt x="939338" y="2552007"/>
                </a:lnTo>
                <a:cubicBezTo>
                  <a:pt x="947651" y="2560320"/>
                  <a:pt x="955096" y="2569602"/>
                  <a:pt x="964276" y="2576946"/>
                </a:cubicBezTo>
                <a:cubicBezTo>
                  <a:pt x="978131" y="2588030"/>
                  <a:pt x="992487" y="2598513"/>
                  <a:pt x="1005840" y="2610197"/>
                </a:cubicBezTo>
                <a:cubicBezTo>
                  <a:pt x="1014687" y="2617938"/>
                  <a:pt x="1021373" y="2628081"/>
                  <a:pt x="1030778" y="2635135"/>
                </a:cubicBezTo>
                <a:cubicBezTo>
                  <a:pt x="1164138" y="2735155"/>
                  <a:pt x="1141907" y="2715516"/>
                  <a:pt x="1255222" y="2784764"/>
                </a:cubicBezTo>
                <a:cubicBezTo>
                  <a:pt x="1277527" y="2798395"/>
                  <a:pt x="1303239" y="2807843"/>
                  <a:pt x="1321723" y="2826327"/>
                </a:cubicBezTo>
                <a:cubicBezTo>
                  <a:pt x="1327265" y="2831869"/>
                  <a:pt x="1331544" y="2839064"/>
                  <a:pt x="1338349" y="2842953"/>
                </a:cubicBezTo>
                <a:cubicBezTo>
                  <a:pt x="1603696" y="2994579"/>
                  <a:pt x="1342476" y="2840859"/>
                  <a:pt x="1479665" y="2909455"/>
                </a:cubicBezTo>
                <a:cubicBezTo>
                  <a:pt x="1488601" y="2913923"/>
                  <a:pt x="1495762" y="2921427"/>
                  <a:pt x="1504603" y="2926080"/>
                </a:cubicBezTo>
                <a:cubicBezTo>
                  <a:pt x="1766986" y="3064176"/>
                  <a:pt x="1550383" y="2954367"/>
                  <a:pt x="1687483" y="3009207"/>
                </a:cubicBezTo>
                <a:cubicBezTo>
                  <a:pt x="1698989" y="3013809"/>
                  <a:pt x="1708865" y="3022272"/>
                  <a:pt x="1720734" y="3025833"/>
                </a:cubicBezTo>
                <a:cubicBezTo>
                  <a:pt x="1736878" y="3030676"/>
                  <a:pt x="1753985" y="3031375"/>
                  <a:pt x="1770611" y="3034146"/>
                </a:cubicBezTo>
                <a:cubicBezTo>
                  <a:pt x="1829876" y="3063777"/>
                  <a:pt x="1778173" y="3042308"/>
                  <a:pt x="1862051" y="3059084"/>
                </a:cubicBezTo>
                <a:cubicBezTo>
                  <a:pt x="1870643" y="3060802"/>
                  <a:pt x="1878397" y="3065679"/>
                  <a:pt x="1886989" y="3067397"/>
                </a:cubicBezTo>
                <a:cubicBezTo>
                  <a:pt x="1920044" y="3074008"/>
                  <a:pt x="1953341" y="3079467"/>
                  <a:pt x="1986742" y="3084022"/>
                </a:cubicBezTo>
                <a:cubicBezTo>
                  <a:pt x="2073059" y="3095792"/>
                  <a:pt x="2168118" y="3096800"/>
                  <a:pt x="2252749" y="3100647"/>
                </a:cubicBezTo>
                <a:cubicBezTo>
                  <a:pt x="2330818" y="3092841"/>
                  <a:pt x="2401234" y="3089467"/>
                  <a:pt x="2477192" y="3059084"/>
                </a:cubicBezTo>
                <a:cubicBezTo>
                  <a:pt x="2502919" y="3048793"/>
                  <a:pt x="2522188" y="3026680"/>
                  <a:pt x="2543694" y="3009207"/>
                </a:cubicBezTo>
                <a:cubicBezTo>
                  <a:pt x="2566555" y="2990633"/>
                  <a:pt x="2590800" y="2973185"/>
                  <a:pt x="2610196" y="2951018"/>
                </a:cubicBezTo>
                <a:cubicBezTo>
                  <a:pt x="2658436" y="2895887"/>
                  <a:pt x="2661214" y="2873160"/>
                  <a:pt x="2685011" y="2809702"/>
                </a:cubicBezTo>
                <a:cubicBezTo>
                  <a:pt x="2690113" y="2773987"/>
                  <a:pt x="2699815" y="2710394"/>
                  <a:pt x="2701636" y="2676698"/>
                </a:cubicBezTo>
                <a:cubicBezTo>
                  <a:pt x="2705826" y="2599176"/>
                  <a:pt x="2705390" y="2521443"/>
                  <a:pt x="2709949" y="2443942"/>
                </a:cubicBezTo>
                <a:cubicBezTo>
                  <a:pt x="2711903" y="2410723"/>
                  <a:pt x="2719758" y="2391488"/>
                  <a:pt x="2726574" y="2360815"/>
                </a:cubicBezTo>
                <a:cubicBezTo>
                  <a:pt x="2729639" y="2347022"/>
                  <a:pt x="2730827" y="2332784"/>
                  <a:pt x="2734887" y="2319251"/>
                </a:cubicBezTo>
                <a:cubicBezTo>
                  <a:pt x="2739175" y="2304958"/>
                  <a:pt x="2746793" y="2291843"/>
                  <a:pt x="2751512" y="2277687"/>
                </a:cubicBezTo>
                <a:cubicBezTo>
                  <a:pt x="2755125" y="2266849"/>
                  <a:pt x="2757347" y="2255589"/>
                  <a:pt x="2759825" y="2244437"/>
                </a:cubicBezTo>
                <a:cubicBezTo>
                  <a:pt x="2762890" y="2230644"/>
                  <a:pt x="2762400" y="2215784"/>
                  <a:pt x="2768138" y="2202873"/>
                </a:cubicBezTo>
                <a:cubicBezTo>
                  <a:pt x="2773765" y="2190213"/>
                  <a:pt x="2784763" y="2180706"/>
                  <a:pt x="2793076" y="2169622"/>
                </a:cubicBezTo>
                <a:cubicBezTo>
                  <a:pt x="2809260" y="2121071"/>
                  <a:pt x="2791156" y="2168091"/>
                  <a:pt x="2818014" y="2119746"/>
                </a:cubicBezTo>
                <a:cubicBezTo>
                  <a:pt x="2827041" y="2103497"/>
                  <a:pt x="2832973" y="2085551"/>
                  <a:pt x="2842952" y="2069869"/>
                </a:cubicBezTo>
                <a:cubicBezTo>
                  <a:pt x="2852477" y="2054900"/>
                  <a:pt x="2866677" y="2043274"/>
                  <a:pt x="2876203" y="2028306"/>
                </a:cubicBezTo>
                <a:cubicBezTo>
                  <a:pt x="2886183" y="2012624"/>
                  <a:pt x="2891776" y="1994485"/>
                  <a:pt x="2901142" y="1978429"/>
                </a:cubicBezTo>
                <a:cubicBezTo>
                  <a:pt x="2911210" y="1961170"/>
                  <a:pt x="2923309" y="1945178"/>
                  <a:pt x="2934392" y="1928553"/>
                </a:cubicBezTo>
                <a:cubicBezTo>
                  <a:pt x="2937163" y="1917469"/>
                  <a:pt x="2938065" y="1905742"/>
                  <a:pt x="2942705" y="1895302"/>
                </a:cubicBezTo>
                <a:cubicBezTo>
                  <a:pt x="2949267" y="1880537"/>
                  <a:pt x="2962534" y="1869066"/>
                  <a:pt x="2967643" y="1853738"/>
                </a:cubicBezTo>
                <a:cubicBezTo>
                  <a:pt x="2976579" y="1826930"/>
                  <a:pt x="2975333" y="1797419"/>
                  <a:pt x="2984269" y="1770611"/>
                </a:cubicBezTo>
                <a:cubicBezTo>
                  <a:pt x="2987040" y="1762298"/>
                  <a:pt x="2990457" y="1754174"/>
                  <a:pt x="2992582" y="1745673"/>
                </a:cubicBezTo>
                <a:cubicBezTo>
                  <a:pt x="3007705" y="1685179"/>
                  <a:pt x="2994389" y="1720912"/>
                  <a:pt x="3009207" y="1654233"/>
                </a:cubicBezTo>
                <a:cubicBezTo>
                  <a:pt x="3011108" y="1645679"/>
                  <a:pt x="3015002" y="1637688"/>
                  <a:pt x="3017520" y="1629295"/>
                </a:cubicBezTo>
                <a:cubicBezTo>
                  <a:pt x="3023316" y="1609973"/>
                  <a:pt x="3028349" y="1590428"/>
                  <a:pt x="3034145" y="1571106"/>
                </a:cubicBezTo>
                <a:cubicBezTo>
                  <a:pt x="3036663" y="1562713"/>
                  <a:pt x="3040051" y="1554592"/>
                  <a:pt x="3042458" y="1546167"/>
                </a:cubicBezTo>
                <a:cubicBezTo>
                  <a:pt x="3045597" y="1535182"/>
                  <a:pt x="3048727" y="1524157"/>
                  <a:pt x="3050771" y="1512917"/>
                </a:cubicBezTo>
                <a:cubicBezTo>
                  <a:pt x="3054276" y="1493639"/>
                  <a:pt x="3054331" y="1473736"/>
                  <a:pt x="3059083" y="1454727"/>
                </a:cubicBezTo>
                <a:cubicBezTo>
                  <a:pt x="3062702" y="1440251"/>
                  <a:pt x="3070469" y="1427136"/>
                  <a:pt x="3075709" y="1413164"/>
                </a:cubicBezTo>
                <a:cubicBezTo>
                  <a:pt x="3106000" y="1332391"/>
                  <a:pt x="3045703" y="1481136"/>
                  <a:pt x="3100647" y="1330037"/>
                </a:cubicBezTo>
                <a:cubicBezTo>
                  <a:pt x="3104882" y="1318391"/>
                  <a:pt x="3113353" y="1308542"/>
                  <a:pt x="3117272" y="1296786"/>
                </a:cubicBezTo>
                <a:cubicBezTo>
                  <a:pt x="3124498" y="1275109"/>
                  <a:pt x="3129417" y="1252690"/>
                  <a:pt x="3133898" y="1230284"/>
                </a:cubicBezTo>
                <a:cubicBezTo>
                  <a:pt x="3151944" y="1140053"/>
                  <a:pt x="3150749" y="1128047"/>
                  <a:pt x="3158836" y="1039091"/>
                </a:cubicBezTo>
                <a:cubicBezTo>
                  <a:pt x="3156065" y="961506"/>
                  <a:pt x="3158867" y="883520"/>
                  <a:pt x="3150523" y="806335"/>
                </a:cubicBezTo>
                <a:cubicBezTo>
                  <a:pt x="3147706" y="780279"/>
                  <a:pt x="3104337" y="678045"/>
                  <a:pt x="3092334" y="656706"/>
                </a:cubicBezTo>
                <a:cubicBezTo>
                  <a:pt x="3050264" y="581915"/>
                  <a:pt x="3010727" y="566787"/>
                  <a:pt x="2942705" y="498764"/>
                </a:cubicBezTo>
                <a:cubicBezTo>
                  <a:pt x="2927402" y="483461"/>
                  <a:pt x="2918455" y="461872"/>
                  <a:pt x="2901142" y="448887"/>
                </a:cubicBezTo>
                <a:cubicBezTo>
                  <a:pt x="2862365" y="419804"/>
                  <a:pt x="2818015" y="399011"/>
                  <a:pt x="2776451" y="374073"/>
                </a:cubicBezTo>
                <a:cubicBezTo>
                  <a:pt x="2649340" y="297807"/>
                  <a:pt x="2692281" y="317293"/>
                  <a:pt x="2502131" y="249382"/>
                </a:cubicBezTo>
                <a:cubicBezTo>
                  <a:pt x="2270831" y="166775"/>
                  <a:pt x="2509529" y="247742"/>
                  <a:pt x="2186247" y="157942"/>
                </a:cubicBezTo>
                <a:cubicBezTo>
                  <a:pt x="2152476" y="148561"/>
                  <a:pt x="2120807" y="131840"/>
                  <a:pt x="2086494" y="124691"/>
                </a:cubicBezTo>
                <a:cubicBezTo>
                  <a:pt x="2053829" y="117886"/>
                  <a:pt x="2019958" y="119541"/>
                  <a:pt x="1986742" y="116378"/>
                </a:cubicBezTo>
                <a:cubicBezTo>
                  <a:pt x="1734807" y="92385"/>
                  <a:pt x="2128362" y="126103"/>
                  <a:pt x="1812174" y="99753"/>
                </a:cubicBezTo>
                <a:cubicBezTo>
                  <a:pt x="1672152" y="71748"/>
                  <a:pt x="1783051" y="90304"/>
                  <a:pt x="1612669" y="74815"/>
                </a:cubicBezTo>
                <a:cubicBezTo>
                  <a:pt x="1514061" y="65851"/>
                  <a:pt x="1573217" y="67273"/>
                  <a:pt x="1463040" y="49877"/>
                </a:cubicBezTo>
                <a:cubicBezTo>
                  <a:pt x="1438255" y="45964"/>
                  <a:pt x="1413163" y="44335"/>
                  <a:pt x="1388225" y="41564"/>
                </a:cubicBezTo>
                <a:cubicBezTo>
                  <a:pt x="1363287" y="36022"/>
                  <a:pt x="1338801" y="27759"/>
                  <a:pt x="1313411" y="24938"/>
                </a:cubicBezTo>
                <a:cubicBezTo>
                  <a:pt x="1263763" y="19422"/>
                  <a:pt x="1213632" y="19842"/>
                  <a:pt x="1163782" y="16626"/>
                </a:cubicBezTo>
                <a:cubicBezTo>
                  <a:pt x="1127729" y="14300"/>
                  <a:pt x="1091738" y="11084"/>
                  <a:pt x="1055716" y="8313"/>
                </a:cubicBezTo>
                <a:cubicBezTo>
                  <a:pt x="1014152" y="11084"/>
                  <a:pt x="972474" y="12481"/>
                  <a:pt x="931025" y="16626"/>
                </a:cubicBezTo>
                <a:cubicBezTo>
                  <a:pt x="916966" y="18032"/>
                  <a:pt x="931025" y="0"/>
                  <a:pt x="922712" y="0"/>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57200" y="1238736"/>
            <a:ext cx="1388522" cy="307777"/>
          </a:xfrm>
          <a:prstGeom prst="rect">
            <a:avLst/>
          </a:prstGeom>
          <a:noFill/>
        </p:spPr>
        <p:txBody>
          <a:bodyPr wrap="none" rtlCol="0">
            <a:spAutoFit/>
          </a:bodyPr>
          <a:lstStyle/>
          <a:p>
            <a:r>
              <a:rPr lang="en-US" dirty="0" err="1">
                <a:latin typeface="Sniglet" panose="020B0604020202020204" charset="0"/>
              </a:rPr>
              <a:t>AggregateRoot</a:t>
            </a:r>
            <a:endParaRPr lang="en-US" dirty="0">
              <a:latin typeface="Sniglet" panose="020B0604020202020204" charset="0"/>
            </a:endParaRPr>
          </a:p>
        </p:txBody>
      </p:sp>
      <p:sp>
        <p:nvSpPr>
          <p:cNvPr id="26" name="Down Arrow 25"/>
          <p:cNvSpPr/>
          <p:nvPr/>
        </p:nvSpPr>
        <p:spPr>
          <a:xfrm rot="17746237">
            <a:off x="1559710" y="1270666"/>
            <a:ext cx="163728" cy="1095226"/>
          </a:xfrm>
          <a:prstGeom prst="downArrow">
            <a:avLst/>
          </a:prstGeom>
          <a:ln cap="rnd">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5953196"/>
      </p:ext>
    </p:extLst>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20" name="Shape 87"/>
          <p:cNvSpPr txBox="1">
            <a:spLocks/>
          </p:cNvSpPr>
          <p:nvPr/>
        </p:nvSpPr>
        <p:spPr>
          <a:xfrm>
            <a:off x="685800" y="514350"/>
            <a:ext cx="7772400" cy="1159799"/>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stStyle>
          <a:p>
            <a:pPr algn="ctr"/>
            <a:r>
              <a:rPr lang="en" sz="4400" b="1" dirty="0">
                <a:latin typeface="Walter Turncoat" panose="020B0604020202020204" charset="0"/>
                <a:ea typeface="Walter Turncoat" panose="020B0604020202020204" charset="0"/>
              </a:rPr>
              <a:t>Aggregate Root</a:t>
            </a:r>
          </a:p>
        </p:txBody>
      </p:sp>
      <p:sp>
        <p:nvSpPr>
          <p:cNvPr id="16" name="TextBox 15"/>
          <p:cNvSpPr txBox="1"/>
          <p:nvPr/>
        </p:nvSpPr>
        <p:spPr>
          <a:xfrm>
            <a:off x="914400" y="1657350"/>
            <a:ext cx="7162800" cy="1384995"/>
          </a:xfrm>
          <a:prstGeom prst="rect">
            <a:avLst/>
          </a:prstGeom>
          <a:noFill/>
        </p:spPr>
        <p:txBody>
          <a:bodyPr wrap="square" rtlCol="0">
            <a:spAutoFit/>
          </a:bodyPr>
          <a:lstStyle/>
          <a:p>
            <a:pPr marL="285750" indent="-285750">
              <a:buFontTx/>
              <a:buChar char="-"/>
            </a:pPr>
            <a:r>
              <a:rPr lang="en-US" sz="2800" dirty="0">
                <a:latin typeface="Sniglet" panose="020B0604020202020204" charset="0"/>
              </a:rPr>
              <a:t>Just an Entity</a:t>
            </a:r>
          </a:p>
          <a:p>
            <a:pPr marL="285750" indent="-285750">
              <a:buFontTx/>
              <a:buChar char="-"/>
            </a:pPr>
            <a:r>
              <a:rPr lang="en-US" sz="2800" dirty="0">
                <a:latin typeface="Sniglet" panose="020B0604020202020204" charset="0"/>
              </a:rPr>
              <a:t>Parent object of all members of aggregate</a:t>
            </a:r>
          </a:p>
          <a:p>
            <a:pPr marL="285750" indent="-285750">
              <a:buFontTx/>
              <a:buChar char="-"/>
            </a:pPr>
            <a:r>
              <a:rPr lang="en-US" sz="2800" dirty="0">
                <a:latin typeface="Sniglet" panose="020B0604020202020204" charset="0"/>
              </a:rPr>
              <a:t>Enforce invariants</a:t>
            </a:r>
          </a:p>
        </p:txBody>
      </p:sp>
    </p:spTree>
    <p:extLst>
      <p:ext uri="{BB962C8B-B14F-4D97-AF65-F5344CB8AC3E}">
        <p14:creationId xmlns:p14="http://schemas.microsoft.com/office/powerpoint/2010/main" val="456972270"/>
      </p:ext>
    </p:extLst>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20" name="Shape 87"/>
          <p:cNvSpPr txBox="1">
            <a:spLocks/>
          </p:cNvSpPr>
          <p:nvPr/>
        </p:nvSpPr>
        <p:spPr>
          <a:xfrm>
            <a:off x="685800" y="514350"/>
            <a:ext cx="7772400" cy="1159799"/>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stStyle>
          <a:p>
            <a:pPr algn="ctr"/>
            <a:r>
              <a:rPr lang="en" sz="4400" b="1" dirty="0">
                <a:latin typeface="Walter Turncoat" panose="020B0604020202020204" charset="0"/>
                <a:ea typeface="Walter Turncoat" panose="020B0604020202020204" charset="0"/>
              </a:rPr>
              <a:t>Domain Service</a:t>
            </a:r>
          </a:p>
        </p:txBody>
      </p:sp>
      <p:sp>
        <p:nvSpPr>
          <p:cNvPr id="16" name="TextBox 15"/>
          <p:cNvSpPr txBox="1"/>
          <p:nvPr/>
        </p:nvSpPr>
        <p:spPr>
          <a:xfrm>
            <a:off x="914400" y="1657350"/>
            <a:ext cx="7162800" cy="3046988"/>
          </a:xfrm>
          <a:prstGeom prst="rect">
            <a:avLst/>
          </a:prstGeom>
          <a:noFill/>
        </p:spPr>
        <p:txBody>
          <a:bodyPr wrap="square" rtlCol="0">
            <a:spAutoFit/>
          </a:bodyPr>
          <a:lstStyle/>
          <a:p>
            <a:r>
              <a:rPr lang="en-US" sz="2400" dirty="0">
                <a:latin typeface="Sniglet" panose="020B0604020202020204" charset="0"/>
              </a:rPr>
              <a:t>When a significant process or transformation in the domain is </a:t>
            </a:r>
            <a:r>
              <a:rPr lang="en-US" sz="2400" u="sng" dirty="0">
                <a:latin typeface="Sniglet" panose="020B0604020202020204" charset="0"/>
              </a:rPr>
              <a:t>not a natural responsibility</a:t>
            </a:r>
            <a:r>
              <a:rPr lang="en-US" sz="2400" dirty="0">
                <a:latin typeface="Sniglet" panose="020B0604020202020204" charset="0"/>
              </a:rPr>
              <a:t> of an ENTITY or VALUE OBJECT, add an operation to the model as standalone interface declared as a SERVICE. Define the interface in terms of the language of the model and make sure the operation name </a:t>
            </a:r>
            <a:r>
              <a:rPr lang="en-US" sz="2400" u="sng" dirty="0">
                <a:latin typeface="Sniglet" panose="020B0604020202020204" charset="0"/>
              </a:rPr>
              <a:t>is part of the UBIQUITOUS LANGUAGE</a:t>
            </a:r>
            <a:r>
              <a:rPr lang="en-US" sz="2400" dirty="0">
                <a:latin typeface="Sniglet" panose="020B0604020202020204" charset="0"/>
              </a:rPr>
              <a:t>. Make the SERVICE stateless.</a:t>
            </a:r>
          </a:p>
        </p:txBody>
      </p:sp>
    </p:spTree>
    <p:extLst>
      <p:ext uri="{BB962C8B-B14F-4D97-AF65-F5344CB8AC3E}">
        <p14:creationId xmlns:p14="http://schemas.microsoft.com/office/powerpoint/2010/main" val="589024746"/>
      </p:ext>
    </p:extLst>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20" name="Shape 87"/>
          <p:cNvSpPr txBox="1">
            <a:spLocks/>
          </p:cNvSpPr>
          <p:nvPr/>
        </p:nvSpPr>
        <p:spPr>
          <a:xfrm>
            <a:off x="685800" y="209550"/>
            <a:ext cx="7772400" cy="1159799"/>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stStyle>
          <a:p>
            <a:pPr algn="ctr"/>
            <a:r>
              <a:rPr lang="fr-FR" sz="4400" b="1" dirty="0">
                <a:latin typeface="Walter Turncoat" panose="020B0604020202020204" charset="0"/>
                <a:ea typeface="Walter Turncoat" panose="020B0604020202020204" charset="0"/>
              </a:rPr>
              <a:t>Domain Service vs Application Service</a:t>
            </a:r>
            <a:endParaRPr lang="en" sz="4400" b="1" dirty="0">
              <a:latin typeface="Walter Turncoat" panose="020B0604020202020204" charset="0"/>
              <a:ea typeface="Walter Turncoat" panose="020B0604020202020204" charset="0"/>
            </a:endParaRPr>
          </a:p>
        </p:txBody>
      </p:sp>
      <p:sp>
        <p:nvSpPr>
          <p:cNvPr id="16" name="TextBox 15"/>
          <p:cNvSpPr txBox="1"/>
          <p:nvPr/>
        </p:nvSpPr>
        <p:spPr>
          <a:xfrm>
            <a:off x="990600" y="1759392"/>
            <a:ext cx="7162800" cy="3416320"/>
          </a:xfrm>
          <a:prstGeom prst="rect">
            <a:avLst/>
          </a:prstGeom>
          <a:noFill/>
        </p:spPr>
        <p:txBody>
          <a:bodyPr wrap="square" rtlCol="0">
            <a:spAutoFit/>
          </a:bodyPr>
          <a:lstStyle/>
          <a:p>
            <a:pPr marL="285750" indent="-285750">
              <a:buFontTx/>
              <a:buChar char="-"/>
            </a:pPr>
            <a:r>
              <a:rPr lang="en-US" sz="2400" dirty="0">
                <a:latin typeface="Sniglet" panose="020B0604020202020204" charset="0"/>
              </a:rPr>
              <a:t>Domain services are very granular where as application services are a facade purposed with providing an API.</a:t>
            </a:r>
          </a:p>
          <a:p>
            <a:pPr marL="285750" indent="-285750">
              <a:buFontTx/>
              <a:buChar char="-"/>
            </a:pPr>
            <a:r>
              <a:rPr lang="en-US" sz="2400" dirty="0">
                <a:latin typeface="Sniglet" panose="020B0604020202020204" charset="0"/>
              </a:rPr>
              <a:t>Domain services contain domain logic that can’t naturally be placed in an entity or value object whereas application services orchestrate the execution of domain logic and don’t themselves implement any domain logic.</a:t>
            </a:r>
          </a:p>
          <a:p>
            <a:pPr marL="285750" indent="-285750">
              <a:buFontTx/>
              <a:buChar char="-"/>
            </a:pPr>
            <a:endParaRPr lang="en-US" sz="2400" dirty="0">
              <a:latin typeface="Sniglet" panose="020B0604020202020204" charset="0"/>
            </a:endParaRPr>
          </a:p>
        </p:txBody>
      </p:sp>
    </p:spTree>
    <p:extLst>
      <p:ext uri="{BB962C8B-B14F-4D97-AF65-F5344CB8AC3E}">
        <p14:creationId xmlns:p14="http://schemas.microsoft.com/office/powerpoint/2010/main" val="3155376551"/>
      </p:ext>
    </p:extLst>
  </p:cSld>
  <p:clrMapOvr>
    <a:masterClrMapping/>
  </p:clrMapOvr>
  <p:transitio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20" name="Shape 87"/>
          <p:cNvSpPr txBox="1">
            <a:spLocks/>
          </p:cNvSpPr>
          <p:nvPr/>
        </p:nvSpPr>
        <p:spPr>
          <a:xfrm>
            <a:off x="685800" y="209550"/>
            <a:ext cx="7772400" cy="1159799"/>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stStyle>
          <a:p>
            <a:pPr algn="ctr"/>
            <a:r>
              <a:rPr lang="fr-FR" sz="4400" b="1" dirty="0">
                <a:latin typeface="Walter Turncoat" panose="020B0604020202020204" charset="0"/>
                <a:ea typeface="Walter Turncoat" panose="020B0604020202020204" charset="0"/>
              </a:rPr>
              <a:t>Domain Service vs Application Service</a:t>
            </a:r>
            <a:endParaRPr lang="en" sz="4400" b="1" dirty="0">
              <a:latin typeface="Walter Turncoat" panose="020B0604020202020204" charset="0"/>
              <a:ea typeface="Walter Turncoat" panose="020B0604020202020204" charset="0"/>
            </a:endParaRPr>
          </a:p>
        </p:txBody>
      </p:sp>
      <p:sp>
        <p:nvSpPr>
          <p:cNvPr id="16" name="TextBox 15"/>
          <p:cNvSpPr txBox="1"/>
          <p:nvPr/>
        </p:nvSpPr>
        <p:spPr>
          <a:xfrm>
            <a:off x="990600" y="1759392"/>
            <a:ext cx="7162800" cy="3416320"/>
          </a:xfrm>
          <a:prstGeom prst="rect">
            <a:avLst/>
          </a:prstGeom>
          <a:noFill/>
        </p:spPr>
        <p:txBody>
          <a:bodyPr wrap="square" rtlCol="0">
            <a:spAutoFit/>
          </a:bodyPr>
          <a:lstStyle/>
          <a:p>
            <a:pPr marL="285750" indent="-285750">
              <a:buFontTx/>
              <a:buChar char="-"/>
            </a:pPr>
            <a:r>
              <a:rPr lang="en-US" sz="2400" dirty="0">
                <a:latin typeface="Sniglet" panose="020B0604020202020204" charset="0"/>
              </a:rPr>
              <a:t>Domain service methods can have other domain elements as operands and return values whereas application services operate upon trivial operands such as identity values and primitive data structures.</a:t>
            </a:r>
          </a:p>
          <a:p>
            <a:pPr marL="285750" indent="-285750">
              <a:buFontTx/>
              <a:buChar char="-"/>
            </a:pPr>
            <a:r>
              <a:rPr lang="en-US" sz="2400" dirty="0">
                <a:latin typeface="Sniglet" panose="020B0604020202020204" charset="0"/>
              </a:rPr>
              <a:t>Application services declare dependencies on infrastructural services required to execute domain logic.</a:t>
            </a:r>
          </a:p>
          <a:p>
            <a:pPr marL="285750" indent="-285750">
              <a:buFontTx/>
              <a:buChar char="-"/>
            </a:pPr>
            <a:endParaRPr lang="en-US" sz="2400" dirty="0">
              <a:latin typeface="Sniglet" panose="020B0604020202020204" charset="0"/>
            </a:endParaRPr>
          </a:p>
        </p:txBody>
      </p:sp>
    </p:spTree>
    <p:extLst>
      <p:ext uri="{BB962C8B-B14F-4D97-AF65-F5344CB8AC3E}">
        <p14:creationId xmlns:p14="http://schemas.microsoft.com/office/powerpoint/2010/main" val="3061186743"/>
      </p:ext>
    </p:extLst>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33"/>
        <p:cNvGrpSpPr/>
        <p:nvPr/>
      </p:nvGrpSpPr>
      <p:grpSpPr>
        <a:xfrm>
          <a:off x="0" y="0"/>
          <a:ext cx="0" cy="0"/>
          <a:chOff x="0" y="0"/>
          <a:chExt cx="0" cy="0"/>
        </a:xfrm>
      </p:grpSpPr>
      <p:sp>
        <p:nvSpPr>
          <p:cNvPr id="34" name="Shape 34"/>
          <p:cNvSpPr txBox="1">
            <a:spLocks noGrp="1"/>
          </p:cNvSpPr>
          <p:nvPr>
            <p:ph type="ctrTitle"/>
          </p:nvPr>
        </p:nvSpPr>
        <p:spPr>
          <a:xfrm>
            <a:off x="685800" y="1991812"/>
            <a:ext cx="7772400" cy="1159799"/>
          </a:xfrm>
          <a:prstGeom prst="rect">
            <a:avLst/>
          </a:prstGeom>
        </p:spPr>
        <p:txBody>
          <a:bodyPr lIns="91425" tIns="91425" rIns="91425" bIns="91425" anchor="ctr" anchorCtr="0">
            <a:noAutofit/>
          </a:bodyPr>
          <a:lstStyle/>
          <a:p>
            <a:pPr algn="l">
              <a:spcBef>
                <a:spcPts val="0"/>
              </a:spcBef>
              <a:buNone/>
            </a:pPr>
            <a:r>
              <a:rPr lang="en" sz="5400" b="1" dirty="0">
                <a:solidFill>
                  <a:schemeClr val="tx1"/>
                </a:solidFill>
              </a:rPr>
              <a:t>Domain</a:t>
            </a:r>
            <a:br>
              <a:rPr lang="en" sz="5400" b="1" dirty="0">
                <a:solidFill>
                  <a:schemeClr val="tx1"/>
                </a:solidFill>
              </a:rPr>
            </a:br>
            <a:r>
              <a:rPr lang="en" sz="5400" b="1" dirty="0">
                <a:solidFill>
                  <a:schemeClr val="tx1"/>
                </a:solidFill>
              </a:rPr>
              <a:t>Driven </a:t>
            </a:r>
            <a:br>
              <a:rPr lang="en" sz="5400" b="1" dirty="0">
                <a:solidFill>
                  <a:schemeClr val="tx1"/>
                </a:solidFill>
              </a:rPr>
            </a:br>
            <a:r>
              <a:rPr lang="en" sz="5400" b="1" dirty="0">
                <a:solidFill>
                  <a:schemeClr val="tx1"/>
                </a:solidFill>
              </a:rPr>
              <a:t>Design</a:t>
            </a:r>
            <a:br>
              <a:rPr lang="en" sz="5400" b="1" dirty="0">
                <a:solidFill>
                  <a:schemeClr val="tx1"/>
                </a:solidFill>
              </a:rPr>
            </a:br>
            <a:br>
              <a:rPr lang="en" sz="4400" dirty="0">
                <a:solidFill>
                  <a:schemeClr val="tx1"/>
                </a:solidFill>
              </a:rPr>
            </a:br>
            <a:r>
              <a:rPr lang="en" sz="3600" i="1" dirty="0">
                <a:solidFill>
                  <a:schemeClr val="tx1"/>
                </a:solidFill>
              </a:rPr>
              <a:t>Tactical Design</a:t>
            </a:r>
            <a:endParaRPr lang="en" sz="4000" i="1" dirty="0">
              <a:solidFill>
                <a:schemeClr val="tx1"/>
              </a:solidFill>
            </a:endParaRPr>
          </a:p>
        </p:txBody>
      </p:sp>
      <p:sp>
        <p:nvSpPr>
          <p:cNvPr id="41" name="Shape 41"/>
          <p:cNvSpPr/>
          <p:nvPr/>
        </p:nvSpPr>
        <p:spPr>
          <a:xfrm>
            <a:off x="762000" y="4405894"/>
            <a:ext cx="3962400" cy="179177"/>
          </a:xfrm>
          <a:custGeom>
            <a:avLst/>
            <a:gdLst/>
            <a:ahLst/>
            <a:cxnLst/>
            <a:rect l="0" t="0" r="0" b="0"/>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chemeClr val="tx1"/>
          </a:solidFill>
          <a:ln>
            <a:noFill/>
          </a:ln>
        </p:spPr>
        <p:txBody>
          <a:bodyPr lIns="91425" tIns="91425" rIns="91425" bIns="91425" anchor="ctr" anchorCtr="0">
            <a:noAutofit/>
          </a:bodyPr>
          <a:lstStyle/>
          <a:p>
            <a:pPr>
              <a:spcBef>
                <a:spcPts val="0"/>
              </a:spcBef>
              <a:buNone/>
            </a:pPr>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91799">
            <a:off x="5767292" y="1203210"/>
            <a:ext cx="2106044" cy="291921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364348">
            <a:off x="3792394" y="744738"/>
            <a:ext cx="2272333" cy="291232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20" name="Shape 87"/>
          <p:cNvSpPr txBox="1">
            <a:spLocks/>
          </p:cNvSpPr>
          <p:nvPr/>
        </p:nvSpPr>
        <p:spPr>
          <a:xfrm>
            <a:off x="685800" y="209550"/>
            <a:ext cx="7772400" cy="1159799"/>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stStyle>
          <a:p>
            <a:pPr algn="ctr"/>
            <a:r>
              <a:rPr lang="fr-FR" sz="4400" b="1" dirty="0">
                <a:latin typeface="Walter Turncoat" panose="020B0604020202020204" charset="0"/>
                <a:ea typeface="Walter Turncoat" panose="020B0604020202020204" charset="0"/>
              </a:rPr>
              <a:t>Domain Service vs Application Service</a:t>
            </a:r>
            <a:endParaRPr lang="en" sz="4400" b="1" dirty="0">
              <a:latin typeface="Walter Turncoat" panose="020B0604020202020204" charset="0"/>
              <a:ea typeface="Walter Turncoat" panose="020B0604020202020204" charset="0"/>
            </a:endParaRPr>
          </a:p>
        </p:txBody>
      </p:sp>
      <p:sp>
        <p:nvSpPr>
          <p:cNvPr id="16" name="TextBox 15"/>
          <p:cNvSpPr txBox="1"/>
          <p:nvPr/>
        </p:nvSpPr>
        <p:spPr>
          <a:xfrm>
            <a:off x="990600" y="1759392"/>
            <a:ext cx="7162800" cy="1200329"/>
          </a:xfrm>
          <a:prstGeom prst="rect">
            <a:avLst/>
          </a:prstGeom>
          <a:noFill/>
        </p:spPr>
        <p:txBody>
          <a:bodyPr wrap="square" rtlCol="0">
            <a:spAutoFit/>
          </a:bodyPr>
          <a:lstStyle/>
          <a:p>
            <a:pPr marL="285750" indent="-285750">
              <a:buFontTx/>
              <a:buChar char="-"/>
            </a:pPr>
            <a:r>
              <a:rPr lang="en-US" sz="2400" dirty="0">
                <a:latin typeface="Sniglet" panose="020B0604020202020204" charset="0"/>
              </a:rPr>
              <a:t>Command handlers are a flavor of application services which focus on handling a single command typically in a CQRS architecture.</a:t>
            </a:r>
          </a:p>
        </p:txBody>
      </p:sp>
    </p:spTree>
    <p:extLst>
      <p:ext uri="{BB962C8B-B14F-4D97-AF65-F5344CB8AC3E}">
        <p14:creationId xmlns:p14="http://schemas.microsoft.com/office/powerpoint/2010/main" val="3712074933"/>
      </p:ext>
    </p:extLst>
  </p:cSld>
  <p:clrMapOvr>
    <a:masterClrMapping/>
  </p:clrMapOvr>
  <p:transitio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20" name="Shape 87"/>
          <p:cNvSpPr txBox="1">
            <a:spLocks/>
          </p:cNvSpPr>
          <p:nvPr/>
        </p:nvSpPr>
        <p:spPr>
          <a:xfrm>
            <a:off x="685800" y="514350"/>
            <a:ext cx="7772400" cy="1159799"/>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stStyle>
          <a:p>
            <a:pPr algn="ctr"/>
            <a:r>
              <a:rPr lang="en-US" sz="4400" b="1" dirty="0">
                <a:latin typeface="Walter Turncoat" panose="020B0604020202020204" charset="0"/>
                <a:ea typeface="Walter Turncoat" panose="020B0604020202020204" charset="0"/>
              </a:rPr>
              <a:t>Specification Pattern</a:t>
            </a:r>
            <a:endParaRPr lang="en" sz="4400" b="1" dirty="0">
              <a:latin typeface="Walter Turncoat" panose="020B0604020202020204" charset="0"/>
              <a:ea typeface="Walter Turncoat" panose="020B0604020202020204" charset="0"/>
            </a:endParaRPr>
          </a:p>
        </p:txBody>
      </p:sp>
      <p:sp>
        <p:nvSpPr>
          <p:cNvPr id="16" name="TextBox 15"/>
          <p:cNvSpPr txBox="1"/>
          <p:nvPr/>
        </p:nvSpPr>
        <p:spPr>
          <a:xfrm>
            <a:off x="914400" y="1657350"/>
            <a:ext cx="7162800" cy="954107"/>
          </a:xfrm>
          <a:prstGeom prst="rect">
            <a:avLst/>
          </a:prstGeom>
          <a:noFill/>
        </p:spPr>
        <p:txBody>
          <a:bodyPr wrap="square" rtlCol="0">
            <a:spAutoFit/>
          </a:bodyPr>
          <a:lstStyle/>
          <a:p>
            <a:r>
              <a:rPr lang="en-US" sz="2800" dirty="0">
                <a:latin typeface="Sniglet" panose="020B0604020202020204" charset="0"/>
              </a:rPr>
              <a:t>https://en.wikipedia.org/wiki/Specification_pattern</a:t>
            </a:r>
          </a:p>
        </p:txBody>
      </p:sp>
    </p:spTree>
    <p:extLst>
      <p:ext uri="{BB962C8B-B14F-4D97-AF65-F5344CB8AC3E}">
        <p14:creationId xmlns:p14="http://schemas.microsoft.com/office/powerpoint/2010/main" val="1372091681"/>
      </p:ext>
    </p:extLst>
  </p:cSld>
  <p:clrMapOvr>
    <a:masterClrMapping/>
  </p:clrMapOvr>
  <p:transition spd="slow">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20" name="Shape 87"/>
          <p:cNvSpPr txBox="1">
            <a:spLocks/>
          </p:cNvSpPr>
          <p:nvPr/>
        </p:nvSpPr>
        <p:spPr>
          <a:xfrm>
            <a:off x="685800" y="514350"/>
            <a:ext cx="7772400" cy="1159799"/>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stStyle>
          <a:p>
            <a:pPr algn="ctr"/>
            <a:r>
              <a:rPr lang="en-US" sz="4400" b="1" dirty="0">
                <a:latin typeface="Walter Turncoat" panose="020B0604020202020204" charset="0"/>
                <a:ea typeface="Walter Turncoat" panose="020B0604020202020204" charset="0"/>
              </a:rPr>
              <a:t>Domain Events</a:t>
            </a:r>
            <a:endParaRPr lang="en" sz="4400" b="1" dirty="0">
              <a:latin typeface="Walter Turncoat" panose="020B0604020202020204" charset="0"/>
              <a:ea typeface="Walter Turncoat" panose="020B0604020202020204" charset="0"/>
            </a:endParaRPr>
          </a:p>
        </p:txBody>
      </p:sp>
      <p:sp>
        <p:nvSpPr>
          <p:cNvPr id="16" name="TextBox 15"/>
          <p:cNvSpPr txBox="1"/>
          <p:nvPr/>
        </p:nvSpPr>
        <p:spPr>
          <a:xfrm>
            <a:off x="914400" y="1657350"/>
            <a:ext cx="7162800" cy="954107"/>
          </a:xfrm>
          <a:prstGeom prst="rect">
            <a:avLst/>
          </a:prstGeom>
          <a:noFill/>
        </p:spPr>
        <p:txBody>
          <a:bodyPr wrap="square" rtlCol="0">
            <a:spAutoFit/>
          </a:bodyPr>
          <a:lstStyle/>
          <a:p>
            <a:pPr marL="285750" indent="-285750">
              <a:buFontTx/>
              <a:buChar char="-"/>
            </a:pPr>
            <a:r>
              <a:rPr lang="en-US" sz="2800" dirty="0">
                <a:latin typeface="Sniglet" panose="020B0604020202020204" charset="0"/>
              </a:rPr>
              <a:t>Just wait for the CQRS…</a:t>
            </a:r>
          </a:p>
          <a:p>
            <a:pPr marL="285750" indent="-285750">
              <a:buFontTx/>
              <a:buChar char="-"/>
            </a:pPr>
            <a:endParaRPr lang="en-US" sz="2800" dirty="0">
              <a:latin typeface="Sniglet" panose="020B0604020202020204" charset="0"/>
            </a:endParaRPr>
          </a:p>
        </p:txBody>
      </p:sp>
    </p:spTree>
    <p:extLst>
      <p:ext uri="{BB962C8B-B14F-4D97-AF65-F5344CB8AC3E}">
        <p14:creationId xmlns:p14="http://schemas.microsoft.com/office/powerpoint/2010/main" val="1408793187"/>
      </p:ext>
    </p:extLst>
  </p:cSld>
  <p:clrMapOvr>
    <a:masterClrMapping/>
  </p:clrMapOvr>
  <p:transition spd="slow">
    <p:cut/>
  </p:transition>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Shape 270"/>
        <p:cNvGrpSpPr/>
        <p:nvPr/>
      </p:nvGrpSpPr>
      <p:grpSpPr>
        <a:xfrm>
          <a:off x="0" y="0"/>
          <a:ext cx="0" cy="0"/>
          <a:chOff x="0" y="0"/>
          <a:chExt cx="0" cy="0"/>
        </a:xfrm>
      </p:grpSpPr>
      <p:sp>
        <p:nvSpPr>
          <p:cNvPr id="271" name="Shape 271"/>
          <p:cNvSpPr txBox="1">
            <a:spLocks noGrp="1"/>
          </p:cNvSpPr>
          <p:nvPr>
            <p:ph type="title"/>
          </p:nvPr>
        </p:nvSpPr>
        <p:spPr>
          <a:xfrm>
            <a:off x="-6025" y="967975"/>
            <a:ext cx="9156000" cy="857400"/>
          </a:xfrm>
          <a:prstGeom prst="rect">
            <a:avLst/>
          </a:prstGeom>
        </p:spPr>
        <p:txBody>
          <a:bodyPr lIns="91425" tIns="91425" rIns="91425" bIns="91425" anchor="t" anchorCtr="0">
            <a:noAutofit/>
          </a:bodyPr>
          <a:lstStyle/>
          <a:p>
            <a:pPr lvl="0" rtl="0">
              <a:spcBef>
                <a:spcPts val="0"/>
              </a:spcBef>
              <a:buNone/>
            </a:pPr>
            <a:r>
              <a:rPr lang="en" dirty="0">
                <a:solidFill>
                  <a:schemeClr val="tx1"/>
                </a:solidFill>
              </a:rPr>
              <a:t>Credits</a:t>
            </a:r>
          </a:p>
        </p:txBody>
      </p:sp>
      <p:sp>
        <p:nvSpPr>
          <p:cNvPr id="272" name="Shape 272"/>
          <p:cNvSpPr txBox="1">
            <a:spLocks noGrp="1"/>
          </p:cNvSpPr>
          <p:nvPr>
            <p:ph type="body" idx="1"/>
          </p:nvPr>
        </p:nvSpPr>
        <p:spPr>
          <a:xfrm>
            <a:off x="457200" y="1563400"/>
            <a:ext cx="8229600" cy="2503199"/>
          </a:xfrm>
          <a:prstGeom prst="rect">
            <a:avLst/>
          </a:prstGeom>
        </p:spPr>
        <p:txBody>
          <a:bodyPr lIns="91425" tIns="91425" rIns="91425" bIns="91425" anchor="t" anchorCtr="0">
            <a:noAutofit/>
          </a:bodyPr>
          <a:lstStyle/>
          <a:p>
            <a:pPr marL="228600">
              <a:lnSpc>
                <a:spcPct val="115000"/>
              </a:lnSpc>
              <a:buClr>
                <a:schemeClr val="tx1"/>
              </a:buClr>
              <a:buNone/>
            </a:pPr>
            <a:endParaRPr lang="en-US" sz="1600" b="1" dirty="0">
              <a:solidFill>
                <a:schemeClr val="tx1"/>
              </a:solidFill>
            </a:endParaRPr>
          </a:p>
          <a:p>
            <a:pPr marL="571500" indent="-342900">
              <a:lnSpc>
                <a:spcPct val="115000"/>
              </a:lnSpc>
              <a:buClr>
                <a:schemeClr val="tx1"/>
              </a:buClr>
              <a:buFontTx/>
              <a:buChar char="-"/>
            </a:pPr>
            <a:r>
              <a:rPr lang="en-US" sz="1600" b="1" dirty="0">
                <a:solidFill>
                  <a:schemeClr val="tx1"/>
                </a:solidFill>
              </a:rPr>
              <a:t>Domain-Driven Design: Tackling Complexity in the Heart of Software</a:t>
            </a:r>
          </a:p>
          <a:p>
            <a:pPr marL="571500" indent="-342900">
              <a:lnSpc>
                <a:spcPct val="115000"/>
              </a:lnSpc>
              <a:buClr>
                <a:schemeClr val="tx1"/>
              </a:buClr>
              <a:buFontTx/>
              <a:buChar char="-"/>
            </a:pPr>
            <a:r>
              <a:rPr lang="en-US" sz="1600" b="1" dirty="0">
                <a:solidFill>
                  <a:schemeClr val="tx1"/>
                </a:solidFill>
              </a:rPr>
              <a:t>Domain-Driven Design Quickly</a:t>
            </a:r>
          </a:p>
          <a:p>
            <a:pPr marL="571500" indent="-342900">
              <a:lnSpc>
                <a:spcPct val="115000"/>
              </a:lnSpc>
              <a:buClr>
                <a:schemeClr val="tx1"/>
              </a:buClr>
              <a:buFontTx/>
              <a:buChar char="-"/>
            </a:pPr>
            <a:r>
              <a:rPr lang="en-US" sz="1600" b="1" dirty="0">
                <a:solidFill>
                  <a:schemeClr val="tx1"/>
                </a:solidFill>
              </a:rPr>
              <a:t>Implementing Domain-Driven Design </a:t>
            </a:r>
          </a:p>
          <a:p>
            <a:pPr marL="571500" indent="-342900">
              <a:lnSpc>
                <a:spcPct val="115000"/>
              </a:lnSpc>
              <a:buClr>
                <a:schemeClr val="tx1"/>
              </a:buClr>
              <a:buFontTx/>
              <a:buChar char="-"/>
            </a:pPr>
            <a:r>
              <a:rPr lang="en-US" sz="1600" b="1" dirty="0">
                <a:solidFill>
                  <a:schemeClr val="tx1"/>
                </a:solidFill>
              </a:rPr>
              <a:t>https://domainlanguage.com/ddd/howtoreadthebook/ReadingDDDForManagers.pdf</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Shape 34"/>
          <p:cNvSpPr txBox="1">
            <a:spLocks noGrp="1"/>
          </p:cNvSpPr>
          <p:nvPr>
            <p:ph type="ctrTitle"/>
          </p:nvPr>
        </p:nvSpPr>
        <p:spPr>
          <a:xfrm>
            <a:off x="685800" y="2266950"/>
            <a:ext cx="7772400" cy="1159799"/>
          </a:xfrm>
          <a:prstGeom prst="rect">
            <a:avLst/>
          </a:prstGeom>
        </p:spPr>
        <p:txBody>
          <a:bodyPr lIns="91425" tIns="91425" rIns="91425" bIns="91425" anchor="ctr" anchorCtr="0">
            <a:noAutofit/>
          </a:bodyPr>
          <a:lstStyle/>
          <a:p>
            <a:pPr lvl="0" algn="l"/>
            <a:br>
              <a:rPr lang="en-US" sz="1400" dirty="0">
                <a:solidFill>
                  <a:schemeClr val="tx1"/>
                </a:solidFill>
              </a:rPr>
            </a:br>
            <a:br>
              <a:rPr lang="en-US" sz="1400" dirty="0">
                <a:solidFill>
                  <a:schemeClr val="tx1"/>
                </a:solidFill>
              </a:rPr>
            </a:br>
            <a:r>
              <a:rPr lang="en-US" sz="1400" dirty="0">
                <a:solidFill>
                  <a:schemeClr val="tx1"/>
                </a:solidFill>
              </a:rPr>
              <a:t>	- S.O.L.I.D</a:t>
            </a:r>
            <a:br>
              <a:rPr lang="en-US" sz="1400" dirty="0">
                <a:solidFill>
                  <a:schemeClr val="tx1"/>
                </a:solidFill>
              </a:rPr>
            </a:br>
            <a:r>
              <a:rPr lang="en-US" sz="1400" dirty="0">
                <a:solidFill>
                  <a:schemeClr val="tx1"/>
                </a:solidFill>
              </a:rPr>
              <a:t>	- Models for the Rescue</a:t>
            </a:r>
            <a:br>
              <a:rPr lang="en-US" sz="1400" dirty="0">
                <a:solidFill>
                  <a:schemeClr val="tx1"/>
                </a:solidFill>
              </a:rPr>
            </a:br>
            <a:r>
              <a:rPr lang="en-US" sz="1400" dirty="0">
                <a:solidFill>
                  <a:schemeClr val="tx1"/>
                </a:solidFill>
              </a:rPr>
              <a:t>	- Domain Driven Design</a:t>
            </a:r>
            <a:br>
              <a:rPr lang="en-US" sz="1400" b="1" u="sng" dirty="0">
                <a:solidFill>
                  <a:schemeClr val="tx1"/>
                </a:solidFill>
              </a:rPr>
            </a:br>
            <a:r>
              <a:rPr lang="en-US" sz="1400" dirty="0">
                <a:solidFill>
                  <a:schemeClr val="tx1"/>
                </a:solidFill>
              </a:rPr>
              <a:t>	- Software Architecture </a:t>
            </a:r>
            <a:br>
              <a:rPr lang="en-US" sz="1400" dirty="0">
                <a:solidFill>
                  <a:schemeClr val="tx1"/>
                </a:solidFill>
              </a:rPr>
            </a:br>
            <a:r>
              <a:rPr lang="en-US" sz="1400" dirty="0">
                <a:solidFill>
                  <a:schemeClr val="tx1"/>
                </a:solidFill>
              </a:rPr>
              <a:t>		</a:t>
            </a:r>
            <a:r>
              <a:rPr lang="en-US" sz="1400" b="1" u="sng" dirty="0">
                <a:solidFill>
                  <a:schemeClr val="tx1"/>
                </a:solidFill>
              </a:rPr>
              <a:t>- It is not what you think</a:t>
            </a:r>
            <a:br>
              <a:rPr lang="en-US" sz="1400" dirty="0">
                <a:solidFill>
                  <a:schemeClr val="tx1"/>
                </a:solidFill>
              </a:rPr>
            </a:br>
            <a:r>
              <a:rPr lang="en-US" sz="1400" dirty="0">
                <a:solidFill>
                  <a:schemeClr val="tx1"/>
                </a:solidFill>
              </a:rPr>
              <a:t>		- The ROCK</a:t>
            </a:r>
            <a:br>
              <a:rPr lang="en-US" sz="1400" dirty="0">
                <a:solidFill>
                  <a:schemeClr val="tx1"/>
                </a:solidFill>
              </a:rPr>
            </a:br>
            <a:r>
              <a:rPr lang="en-US" sz="1400" dirty="0">
                <a:solidFill>
                  <a:schemeClr val="tx1"/>
                </a:solidFill>
              </a:rPr>
              <a:t>		- STD</a:t>
            </a:r>
            <a:br>
              <a:rPr lang="en-US" sz="1400" dirty="0">
                <a:solidFill>
                  <a:schemeClr val="tx1"/>
                </a:solidFill>
              </a:rPr>
            </a:br>
            <a:r>
              <a:rPr lang="en-US" sz="1400" dirty="0">
                <a:solidFill>
                  <a:schemeClr val="tx1"/>
                </a:solidFill>
              </a:rPr>
              <a:t>		- The Pigeon</a:t>
            </a:r>
            <a:br>
              <a:rPr lang="en-US" sz="1400" dirty="0">
                <a:solidFill>
                  <a:schemeClr val="tx1"/>
                </a:solidFill>
              </a:rPr>
            </a:br>
            <a:r>
              <a:rPr lang="en-US" sz="1400" dirty="0">
                <a:solidFill>
                  <a:schemeClr val="tx1"/>
                </a:solidFill>
              </a:rPr>
              <a:t>	- Application Lifecycle Management</a:t>
            </a:r>
            <a:br>
              <a:rPr lang="en-US" sz="1400" dirty="0">
                <a:solidFill>
                  <a:schemeClr val="tx1"/>
                </a:solidFill>
              </a:rPr>
            </a:br>
            <a:r>
              <a:rPr lang="en-US" sz="1400" dirty="0">
                <a:solidFill>
                  <a:schemeClr val="tx1"/>
                </a:solidFill>
              </a:rPr>
              <a:t>	- Continuous Integration, Deployment, Delivery</a:t>
            </a:r>
            <a:br>
              <a:rPr lang="en-US" sz="1400" dirty="0">
                <a:solidFill>
                  <a:schemeClr val="tx1"/>
                </a:solidFill>
              </a:rPr>
            </a:br>
            <a:r>
              <a:rPr lang="en-US" sz="1400" dirty="0">
                <a:solidFill>
                  <a:schemeClr val="tx1"/>
                </a:solidFill>
              </a:rPr>
              <a:t>	- Generic Domain as a Service</a:t>
            </a:r>
            <a:br>
              <a:rPr lang="en-US" sz="1400" dirty="0">
                <a:solidFill>
                  <a:schemeClr val="tx1"/>
                </a:solidFill>
              </a:rPr>
            </a:br>
            <a:r>
              <a:rPr lang="en-US" sz="1400" dirty="0">
                <a:solidFill>
                  <a:schemeClr val="tx1"/>
                </a:solidFill>
              </a:rPr>
              <a:t>	- CQRS</a:t>
            </a:r>
            <a:br>
              <a:rPr lang="en-US" sz="1400" dirty="0">
                <a:solidFill>
                  <a:schemeClr val="tx1"/>
                </a:solidFill>
              </a:rPr>
            </a:br>
            <a:r>
              <a:rPr lang="en-US" sz="1400" dirty="0">
                <a:solidFill>
                  <a:schemeClr val="tx1"/>
                </a:solidFill>
              </a:rPr>
              <a:t>	- Event Sourcing</a:t>
            </a:r>
            <a:br>
              <a:rPr lang="en-US" sz="1400" dirty="0">
                <a:solidFill>
                  <a:schemeClr val="tx1"/>
                </a:solidFill>
              </a:rPr>
            </a:br>
            <a:r>
              <a:rPr lang="en-US" sz="1400" dirty="0">
                <a:solidFill>
                  <a:schemeClr val="tx1"/>
                </a:solidFill>
              </a:rPr>
              <a:t>	- oAuth 2.0 &amp; OIDC</a:t>
            </a:r>
            <a:br>
              <a:rPr lang="en-US" sz="1400" dirty="0">
                <a:solidFill>
                  <a:schemeClr val="tx1"/>
                </a:solidFill>
              </a:rPr>
            </a:br>
            <a:r>
              <a:rPr lang="en-US" sz="1400" dirty="0">
                <a:solidFill>
                  <a:schemeClr val="tx1"/>
                </a:solidFill>
              </a:rPr>
              <a:t>	- Lucene</a:t>
            </a:r>
            <a:br>
              <a:rPr lang="en-US" sz="1400" dirty="0">
                <a:solidFill>
                  <a:schemeClr val="tx1"/>
                </a:solidFill>
              </a:rPr>
            </a:br>
            <a:r>
              <a:rPr lang="en-US" sz="1400" dirty="0">
                <a:solidFill>
                  <a:schemeClr val="tx1"/>
                </a:solidFill>
              </a:rPr>
              <a:t>	- </a:t>
            </a:r>
            <a:r>
              <a:rPr lang="en-US" sz="1400" dirty="0" err="1">
                <a:solidFill>
                  <a:schemeClr val="tx1"/>
                </a:solidFill>
              </a:rPr>
              <a:t>Hystrix</a:t>
            </a:r>
            <a:br>
              <a:rPr lang="en-US" sz="1400" dirty="0">
                <a:solidFill>
                  <a:schemeClr val="tx1"/>
                </a:solidFill>
              </a:rPr>
            </a:br>
            <a:r>
              <a:rPr lang="en-US" sz="1400" dirty="0">
                <a:solidFill>
                  <a:schemeClr val="tx1"/>
                </a:solidFill>
              </a:rPr>
              <a:t>	- Cassandra</a:t>
            </a:r>
            <a:endParaRPr lang="en" sz="1400" dirty="0">
              <a:solidFill>
                <a:schemeClr val="tx1"/>
              </a:solidFill>
            </a:endParaRPr>
          </a:p>
        </p:txBody>
      </p:sp>
      <p:sp>
        <p:nvSpPr>
          <p:cNvPr id="6" name="Shape 48"/>
          <p:cNvSpPr txBox="1">
            <a:spLocks/>
          </p:cNvSpPr>
          <p:nvPr/>
        </p:nvSpPr>
        <p:spPr>
          <a:xfrm>
            <a:off x="2286000" y="133350"/>
            <a:ext cx="5486400" cy="911800"/>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ctr" rtl="0">
              <a:lnSpc>
                <a:spcPct val="100000"/>
              </a:lnSpc>
              <a:spcBef>
                <a:spcPts val="0"/>
              </a:spcBef>
              <a:spcAft>
                <a:spcPts val="0"/>
              </a:spcAft>
              <a:buClr>
                <a:srgbClr val="FFFFFF"/>
              </a:buClr>
              <a:buSzPct val="100000"/>
              <a:buFont typeface="Walter Turncoat"/>
              <a:buNone/>
              <a:defRPr sz="6000" b="0" i="0" u="none" strike="noStrike" cap="none" baseline="0">
                <a:solidFill>
                  <a:srgbClr val="FFFFFF"/>
                </a:solidFill>
                <a:latin typeface="Walter Turncoat"/>
                <a:ea typeface="Walter Turncoat"/>
                <a:cs typeface="Walter Turncoat"/>
                <a:sym typeface="Walter Turncoat"/>
                <a:rtl val="0"/>
              </a:defRPr>
            </a:lvl1pPr>
            <a:lvl2pPr algn="ctr">
              <a:spcBef>
                <a:spcPts val="0"/>
              </a:spcBef>
              <a:buClr>
                <a:srgbClr val="FFFFFF"/>
              </a:buClr>
              <a:buSzPct val="100000"/>
              <a:buFont typeface="Walter Turncoat"/>
              <a:buNone/>
              <a:defRPr sz="6000">
                <a:solidFill>
                  <a:srgbClr val="FFFFFF"/>
                </a:solidFill>
                <a:latin typeface="Walter Turncoat"/>
                <a:ea typeface="Walter Turncoat"/>
                <a:cs typeface="Walter Turncoat"/>
                <a:sym typeface="Walter Turncoat"/>
              </a:defRPr>
            </a:lvl2pPr>
            <a:lvl3pPr algn="ctr">
              <a:spcBef>
                <a:spcPts val="0"/>
              </a:spcBef>
              <a:buClr>
                <a:srgbClr val="FFFFFF"/>
              </a:buClr>
              <a:buSzPct val="100000"/>
              <a:buFont typeface="Walter Turncoat"/>
              <a:buNone/>
              <a:defRPr sz="6000">
                <a:solidFill>
                  <a:srgbClr val="FFFFFF"/>
                </a:solidFill>
                <a:latin typeface="Walter Turncoat"/>
                <a:ea typeface="Walter Turncoat"/>
                <a:cs typeface="Walter Turncoat"/>
                <a:sym typeface="Walter Turncoat"/>
              </a:defRPr>
            </a:lvl3pPr>
            <a:lvl4pPr algn="ctr">
              <a:spcBef>
                <a:spcPts val="0"/>
              </a:spcBef>
              <a:buClr>
                <a:srgbClr val="FFFFFF"/>
              </a:buClr>
              <a:buSzPct val="100000"/>
              <a:buFont typeface="Walter Turncoat"/>
              <a:buNone/>
              <a:defRPr sz="6000">
                <a:solidFill>
                  <a:srgbClr val="FFFFFF"/>
                </a:solidFill>
                <a:latin typeface="Walter Turncoat"/>
                <a:ea typeface="Walter Turncoat"/>
                <a:cs typeface="Walter Turncoat"/>
                <a:sym typeface="Walter Turncoat"/>
              </a:defRPr>
            </a:lvl4pPr>
            <a:lvl5pPr algn="ctr">
              <a:spcBef>
                <a:spcPts val="0"/>
              </a:spcBef>
              <a:buClr>
                <a:srgbClr val="FFFFFF"/>
              </a:buClr>
              <a:buSzPct val="100000"/>
              <a:buFont typeface="Walter Turncoat"/>
              <a:buNone/>
              <a:defRPr sz="6000">
                <a:solidFill>
                  <a:srgbClr val="FFFFFF"/>
                </a:solidFill>
                <a:latin typeface="Walter Turncoat"/>
                <a:ea typeface="Walter Turncoat"/>
                <a:cs typeface="Walter Turncoat"/>
                <a:sym typeface="Walter Turncoat"/>
              </a:defRPr>
            </a:lvl5pPr>
            <a:lvl6pPr algn="ctr">
              <a:spcBef>
                <a:spcPts val="0"/>
              </a:spcBef>
              <a:buClr>
                <a:srgbClr val="FFFFFF"/>
              </a:buClr>
              <a:buSzPct val="100000"/>
              <a:buFont typeface="Walter Turncoat"/>
              <a:buNone/>
              <a:defRPr sz="6000">
                <a:solidFill>
                  <a:srgbClr val="FFFFFF"/>
                </a:solidFill>
                <a:latin typeface="Walter Turncoat"/>
                <a:ea typeface="Walter Turncoat"/>
                <a:cs typeface="Walter Turncoat"/>
                <a:sym typeface="Walter Turncoat"/>
              </a:defRPr>
            </a:lvl6pPr>
            <a:lvl7pPr algn="ctr">
              <a:spcBef>
                <a:spcPts val="0"/>
              </a:spcBef>
              <a:buClr>
                <a:srgbClr val="FFFFFF"/>
              </a:buClr>
              <a:buSzPct val="100000"/>
              <a:buFont typeface="Walter Turncoat"/>
              <a:buNone/>
              <a:defRPr sz="6000">
                <a:solidFill>
                  <a:srgbClr val="FFFFFF"/>
                </a:solidFill>
                <a:latin typeface="Walter Turncoat"/>
                <a:ea typeface="Walter Turncoat"/>
                <a:cs typeface="Walter Turncoat"/>
                <a:sym typeface="Walter Turncoat"/>
              </a:defRPr>
            </a:lvl7pPr>
            <a:lvl8pPr algn="ctr">
              <a:spcBef>
                <a:spcPts val="0"/>
              </a:spcBef>
              <a:buClr>
                <a:srgbClr val="FFFFFF"/>
              </a:buClr>
              <a:buSzPct val="100000"/>
              <a:buFont typeface="Walter Turncoat"/>
              <a:buNone/>
              <a:defRPr sz="6000">
                <a:solidFill>
                  <a:srgbClr val="FFFFFF"/>
                </a:solidFill>
                <a:latin typeface="Walter Turncoat"/>
                <a:ea typeface="Walter Turncoat"/>
                <a:cs typeface="Walter Turncoat"/>
                <a:sym typeface="Walter Turncoat"/>
              </a:defRPr>
            </a:lvl8pPr>
            <a:lvl9pPr algn="ctr">
              <a:spcBef>
                <a:spcPts val="0"/>
              </a:spcBef>
              <a:buClr>
                <a:srgbClr val="FFFFFF"/>
              </a:buClr>
              <a:buSzPct val="100000"/>
              <a:buFont typeface="Walter Turncoat"/>
              <a:buNone/>
              <a:defRPr sz="6000">
                <a:solidFill>
                  <a:srgbClr val="FFFFFF"/>
                </a:solidFill>
                <a:latin typeface="Walter Turncoat"/>
                <a:ea typeface="Walter Turncoat"/>
                <a:cs typeface="Walter Turncoat"/>
                <a:sym typeface="Walter Turncoat"/>
              </a:defRPr>
            </a:lvl9pPr>
          </a:lstStyle>
          <a:p>
            <a:r>
              <a:rPr lang="en-US" dirty="0">
                <a:solidFill>
                  <a:schemeClr val="tx1"/>
                </a:solidFill>
              </a:rPr>
              <a:t>Coming up</a:t>
            </a:r>
            <a:r>
              <a:rPr lang="en" dirty="0">
                <a:solidFill>
                  <a:schemeClr val="tx1"/>
                </a:solidFill>
              </a:rPr>
              <a:t>!</a:t>
            </a:r>
          </a:p>
        </p:txBody>
      </p:sp>
      <p:sp>
        <p:nvSpPr>
          <p:cNvPr id="7" name="Shape 49"/>
          <p:cNvSpPr/>
          <p:nvPr/>
        </p:nvSpPr>
        <p:spPr>
          <a:xfrm>
            <a:off x="2413774" y="311051"/>
            <a:ext cx="658851" cy="734099"/>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chemeClr val="tx1"/>
          </a:solidFill>
          <a:ln>
            <a:noFill/>
          </a:ln>
        </p:spPr>
        <p:txBody>
          <a:bodyPr lIns="91425" tIns="91425" rIns="91425" bIns="91425" anchor="ctr" anchorCtr="0">
            <a:noAutofit/>
          </a:bodyPr>
          <a:lstStyle/>
          <a:p>
            <a:endParaRPr>
              <a:solidFill>
                <a:schemeClr val="tx1"/>
              </a:solidFill>
            </a:endParaRPr>
          </a:p>
        </p:txBody>
      </p:sp>
      <p:sp>
        <p:nvSpPr>
          <p:cNvPr id="8" name="Shape 50"/>
          <p:cNvSpPr/>
          <p:nvPr/>
        </p:nvSpPr>
        <p:spPr>
          <a:xfrm>
            <a:off x="2584382" y="542013"/>
            <a:ext cx="317635" cy="298183"/>
          </a:xfrm>
          <a:custGeom>
            <a:avLst/>
            <a:gdLst/>
            <a:ahLst/>
            <a:cxnLst/>
            <a:rect l="0" t="0" r="0" b="0"/>
            <a:pathLst>
              <a:path w="17398" h="14965" extrusionOk="0">
                <a:moveTo>
                  <a:pt x="4258" y="12069"/>
                </a:moveTo>
                <a:lnTo>
                  <a:pt x="4599" y="12093"/>
                </a:lnTo>
                <a:lnTo>
                  <a:pt x="4769" y="12093"/>
                </a:lnTo>
                <a:lnTo>
                  <a:pt x="4721" y="12264"/>
                </a:lnTo>
                <a:lnTo>
                  <a:pt x="4672" y="12458"/>
                </a:lnTo>
                <a:lnTo>
                  <a:pt x="4672" y="12580"/>
                </a:lnTo>
                <a:lnTo>
                  <a:pt x="4477" y="12580"/>
                </a:lnTo>
                <a:lnTo>
                  <a:pt x="4307" y="12215"/>
                </a:lnTo>
                <a:lnTo>
                  <a:pt x="4258" y="12069"/>
                </a:lnTo>
                <a:close/>
                <a:moveTo>
                  <a:pt x="3991" y="12069"/>
                </a:moveTo>
                <a:lnTo>
                  <a:pt x="3991" y="12166"/>
                </a:lnTo>
                <a:lnTo>
                  <a:pt x="3991" y="12239"/>
                </a:lnTo>
                <a:lnTo>
                  <a:pt x="4015" y="12434"/>
                </a:lnTo>
                <a:lnTo>
                  <a:pt x="4064" y="12580"/>
                </a:lnTo>
                <a:lnTo>
                  <a:pt x="3553" y="12629"/>
                </a:lnTo>
                <a:lnTo>
                  <a:pt x="3529" y="12531"/>
                </a:lnTo>
                <a:lnTo>
                  <a:pt x="3504" y="12434"/>
                </a:lnTo>
                <a:lnTo>
                  <a:pt x="3480" y="12361"/>
                </a:lnTo>
                <a:lnTo>
                  <a:pt x="3456" y="12118"/>
                </a:lnTo>
                <a:lnTo>
                  <a:pt x="3456" y="12093"/>
                </a:lnTo>
                <a:lnTo>
                  <a:pt x="3991" y="12069"/>
                </a:lnTo>
                <a:close/>
                <a:moveTo>
                  <a:pt x="4940" y="12093"/>
                </a:moveTo>
                <a:lnTo>
                  <a:pt x="5499" y="12166"/>
                </a:lnTo>
                <a:lnTo>
                  <a:pt x="5475" y="12264"/>
                </a:lnTo>
                <a:lnTo>
                  <a:pt x="5451" y="12361"/>
                </a:lnTo>
                <a:lnTo>
                  <a:pt x="5451" y="12483"/>
                </a:lnTo>
                <a:lnTo>
                  <a:pt x="5475" y="12629"/>
                </a:lnTo>
                <a:lnTo>
                  <a:pt x="5378" y="12604"/>
                </a:lnTo>
                <a:lnTo>
                  <a:pt x="5061" y="12604"/>
                </a:lnTo>
                <a:lnTo>
                  <a:pt x="5061" y="12531"/>
                </a:lnTo>
                <a:lnTo>
                  <a:pt x="4988" y="12312"/>
                </a:lnTo>
                <a:lnTo>
                  <a:pt x="4940" y="12093"/>
                </a:lnTo>
                <a:close/>
                <a:moveTo>
                  <a:pt x="13699" y="12069"/>
                </a:moveTo>
                <a:lnTo>
                  <a:pt x="13651" y="12215"/>
                </a:lnTo>
                <a:lnTo>
                  <a:pt x="13602" y="12361"/>
                </a:lnTo>
                <a:lnTo>
                  <a:pt x="13602" y="12653"/>
                </a:lnTo>
                <a:lnTo>
                  <a:pt x="13188" y="12653"/>
                </a:lnTo>
                <a:lnTo>
                  <a:pt x="13115" y="12385"/>
                </a:lnTo>
                <a:lnTo>
                  <a:pt x="13091" y="12093"/>
                </a:lnTo>
                <a:lnTo>
                  <a:pt x="13699" y="12069"/>
                </a:lnTo>
                <a:close/>
                <a:moveTo>
                  <a:pt x="13845" y="12069"/>
                </a:moveTo>
                <a:lnTo>
                  <a:pt x="14381" y="12093"/>
                </a:lnTo>
                <a:lnTo>
                  <a:pt x="14332" y="12215"/>
                </a:lnTo>
                <a:lnTo>
                  <a:pt x="14283" y="12361"/>
                </a:lnTo>
                <a:lnTo>
                  <a:pt x="14283" y="12507"/>
                </a:lnTo>
                <a:lnTo>
                  <a:pt x="14283" y="12677"/>
                </a:lnTo>
                <a:lnTo>
                  <a:pt x="13943" y="12653"/>
                </a:lnTo>
                <a:lnTo>
                  <a:pt x="13943" y="12361"/>
                </a:lnTo>
                <a:lnTo>
                  <a:pt x="13894" y="12215"/>
                </a:lnTo>
                <a:lnTo>
                  <a:pt x="13845" y="12069"/>
                </a:lnTo>
                <a:close/>
                <a:moveTo>
                  <a:pt x="3188" y="12093"/>
                </a:moveTo>
                <a:lnTo>
                  <a:pt x="3139" y="12215"/>
                </a:lnTo>
                <a:lnTo>
                  <a:pt x="3139" y="12434"/>
                </a:lnTo>
                <a:lnTo>
                  <a:pt x="3139" y="12556"/>
                </a:lnTo>
                <a:lnTo>
                  <a:pt x="3164" y="12653"/>
                </a:lnTo>
                <a:lnTo>
                  <a:pt x="2750" y="12726"/>
                </a:lnTo>
                <a:lnTo>
                  <a:pt x="2677" y="12726"/>
                </a:lnTo>
                <a:lnTo>
                  <a:pt x="2701" y="12677"/>
                </a:lnTo>
                <a:lnTo>
                  <a:pt x="2701" y="12629"/>
                </a:lnTo>
                <a:lnTo>
                  <a:pt x="2701" y="12580"/>
                </a:lnTo>
                <a:lnTo>
                  <a:pt x="2653" y="12531"/>
                </a:lnTo>
                <a:lnTo>
                  <a:pt x="2628" y="12458"/>
                </a:lnTo>
                <a:lnTo>
                  <a:pt x="2604" y="12361"/>
                </a:lnTo>
                <a:lnTo>
                  <a:pt x="2580" y="12166"/>
                </a:lnTo>
                <a:lnTo>
                  <a:pt x="3188" y="12093"/>
                </a:lnTo>
                <a:close/>
                <a:moveTo>
                  <a:pt x="5694" y="12215"/>
                </a:moveTo>
                <a:lnTo>
                  <a:pt x="5986" y="12288"/>
                </a:lnTo>
                <a:lnTo>
                  <a:pt x="6278" y="12361"/>
                </a:lnTo>
                <a:lnTo>
                  <a:pt x="6229" y="12507"/>
                </a:lnTo>
                <a:lnTo>
                  <a:pt x="6229" y="12677"/>
                </a:lnTo>
                <a:lnTo>
                  <a:pt x="6229" y="12726"/>
                </a:lnTo>
                <a:lnTo>
                  <a:pt x="5791" y="12653"/>
                </a:lnTo>
                <a:lnTo>
                  <a:pt x="5767" y="12531"/>
                </a:lnTo>
                <a:lnTo>
                  <a:pt x="5743" y="12410"/>
                </a:lnTo>
                <a:lnTo>
                  <a:pt x="5694" y="12215"/>
                </a:lnTo>
                <a:close/>
                <a:moveTo>
                  <a:pt x="13383" y="487"/>
                </a:moveTo>
                <a:lnTo>
                  <a:pt x="13699" y="511"/>
                </a:lnTo>
                <a:lnTo>
                  <a:pt x="14308" y="584"/>
                </a:lnTo>
                <a:lnTo>
                  <a:pt x="14648" y="657"/>
                </a:lnTo>
                <a:lnTo>
                  <a:pt x="14989" y="730"/>
                </a:lnTo>
                <a:lnTo>
                  <a:pt x="15305" y="827"/>
                </a:lnTo>
                <a:lnTo>
                  <a:pt x="15646" y="949"/>
                </a:lnTo>
                <a:lnTo>
                  <a:pt x="15938" y="1095"/>
                </a:lnTo>
                <a:lnTo>
                  <a:pt x="16230" y="1265"/>
                </a:lnTo>
                <a:lnTo>
                  <a:pt x="16498" y="1484"/>
                </a:lnTo>
                <a:lnTo>
                  <a:pt x="16741" y="1728"/>
                </a:lnTo>
                <a:lnTo>
                  <a:pt x="16741" y="1801"/>
                </a:lnTo>
                <a:lnTo>
                  <a:pt x="16790" y="2020"/>
                </a:lnTo>
                <a:lnTo>
                  <a:pt x="16838" y="2214"/>
                </a:lnTo>
                <a:lnTo>
                  <a:pt x="16887" y="2652"/>
                </a:lnTo>
                <a:lnTo>
                  <a:pt x="16887" y="3066"/>
                </a:lnTo>
                <a:lnTo>
                  <a:pt x="16911" y="3504"/>
                </a:lnTo>
                <a:lnTo>
                  <a:pt x="16887" y="4477"/>
                </a:lnTo>
                <a:lnTo>
                  <a:pt x="16863" y="5475"/>
                </a:lnTo>
                <a:lnTo>
                  <a:pt x="16814" y="6983"/>
                </a:lnTo>
                <a:lnTo>
                  <a:pt x="16790" y="8492"/>
                </a:lnTo>
                <a:lnTo>
                  <a:pt x="16838" y="10244"/>
                </a:lnTo>
                <a:lnTo>
                  <a:pt x="16838" y="11120"/>
                </a:lnTo>
                <a:lnTo>
                  <a:pt x="16790" y="11996"/>
                </a:lnTo>
                <a:lnTo>
                  <a:pt x="16473" y="11947"/>
                </a:lnTo>
                <a:lnTo>
                  <a:pt x="16181" y="11874"/>
                </a:lnTo>
                <a:lnTo>
                  <a:pt x="15622" y="11753"/>
                </a:lnTo>
                <a:lnTo>
                  <a:pt x="15354" y="11680"/>
                </a:lnTo>
                <a:lnTo>
                  <a:pt x="15062" y="11655"/>
                </a:lnTo>
                <a:lnTo>
                  <a:pt x="14405" y="11607"/>
                </a:lnTo>
                <a:lnTo>
                  <a:pt x="13724" y="11582"/>
                </a:lnTo>
                <a:lnTo>
                  <a:pt x="13067" y="11607"/>
                </a:lnTo>
                <a:lnTo>
                  <a:pt x="12385" y="11655"/>
                </a:lnTo>
                <a:lnTo>
                  <a:pt x="11850" y="11704"/>
                </a:lnTo>
                <a:lnTo>
                  <a:pt x="11315" y="11801"/>
                </a:lnTo>
                <a:lnTo>
                  <a:pt x="10780" y="11923"/>
                </a:lnTo>
                <a:lnTo>
                  <a:pt x="10269" y="12118"/>
                </a:lnTo>
                <a:lnTo>
                  <a:pt x="10025" y="12215"/>
                </a:lnTo>
                <a:lnTo>
                  <a:pt x="9733" y="12361"/>
                </a:lnTo>
                <a:lnTo>
                  <a:pt x="9417" y="12531"/>
                </a:lnTo>
                <a:lnTo>
                  <a:pt x="9149" y="12726"/>
                </a:lnTo>
                <a:lnTo>
                  <a:pt x="9101" y="11363"/>
                </a:lnTo>
                <a:lnTo>
                  <a:pt x="9052" y="10001"/>
                </a:lnTo>
                <a:lnTo>
                  <a:pt x="8979" y="8662"/>
                </a:lnTo>
                <a:lnTo>
                  <a:pt x="8955" y="7300"/>
                </a:lnTo>
                <a:lnTo>
                  <a:pt x="8955" y="5913"/>
                </a:lnTo>
                <a:lnTo>
                  <a:pt x="8930" y="4526"/>
                </a:lnTo>
                <a:lnTo>
                  <a:pt x="8930" y="3942"/>
                </a:lnTo>
                <a:lnTo>
                  <a:pt x="8930" y="3358"/>
                </a:lnTo>
                <a:lnTo>
                  <a:pt x="8930" y="2774"/>
                </a:lnTo>
                <a:lnTo>
                  <a:pt x="8930" y="2214"/>
                </a:lnTo>
                <a:lnTo>
                  <a:pt x="8930" y="2166"/>
                </a:lnTo>
                <a:lnTo>
                  <a:pt x="9222" y="2020"/>
                </a:lnTo>
                <a:lnTo>
                  <a:pt x="9490" y="1849"/>
                </a:lnTo>
                <a:lnTo>
                  <a:pt x="9758" y="1679"/>
                </a:lnTo>
                <a:lnTo>
                  <a:pt x="10001" y="1533"/>
                </a:lnTo>
                <a:lnTo>
                  <a:pt x="10877" y="1046"/>
                </a:lnTo>
                <a:lnTo>
                  <a:pt x="11339" y="827"/>
                </a:lnTo>
                <a:lnTo>
                  <a:pt x="11777" y="657"/>
                </a:lnTo>
                <a:lnTo>
                  <a:pt x="12069" y="560"/>
                </a:lnTo>
                <a:lnTo>
                  <a:pt x="12385" y="511"/>
                </a:lnTo>
                <a:lnTo>
                  <a:pt x="12702" y="487"/>
                </a:lnTo>
                <a:close/>
                <a:moveTo>
                  <a:pt x="12872" y="12093"/>
                </a:moveTo>
                <a:lnTo>
                  <a:pt x="12823" y="12166"/>
                </a:lnTo>
                <a:lnTo>
                  <a:pt x="12775" y="12264"/>
                </a:lnTo>
                <a:lnTo>
                  <a:pt x="12750" y="12361"/>
                </a:lnTo>
                <a:lnTo>
                  <a:pt x="12750" y="12458"/>
                </a:lnTo>
                <a:lnTo>
                  <a:pt x="12775" y="12677"/>
                </a:lnTo>
                <a:lnTo>
                  <a:pt x="12215" y="12726"/>
                </a:lnTo>
                <a:lnTo>
                  <a:pt x="12215" y="12702"/>
                </a:lnTo>
                <a:lnTo>
                  <a:pt x="12191" y="12629"/>
                </a:lnTo>
                <a:lnTo>
                  <a:pt x="12166" y="12580"/>
                </a:lnTo>
                <a:lnTo>
                  <a:pt x="12166" y="12434"/>
                </a:lnTo>
                <a:lnTo>
                  <a:pt x="12166" y="12191"/>
                </a:lnTo>
                <a:lnTo>
                  <a:pt x="12166" y="12166"/>
                </a:lnTo>
                <a:lnTo>
                  <a:pt x="12677" y="12118"/>
                </a:lnTo>
                <a:lnTo>
                  <a:pt x="12872" y="12093"/>
                </a:lnTo>
                <a:close/>
                <a:moveTo>
                  <a:pt x="14673" y="12093"/>
                </a:moveTo>
                <a:lnTo>
                  <a:pt x="15232" y="12166"/>
                </a:lnTo>
                <a:lnTo>
                  <a:pt x="15184" y="12239"/>
                </a:lnTo>
                <a:lnTo>
                  <a:pt x="15135" y="12312"/>
                </a:lnTo>
                <a:lnTo>
                  <a:pt x="15111" y="12410"/>
                </a:lnTo>
                <a:lnTo>
                  <a:pt x="15111" y="12483"/>
                </a:lnTo>
                <a:lnTo>
                  <a:pt x="15135" y="12629"/>
                </a:lnTo>
                <a:lnTo>
                  <a:pt x="15159" y="12775"/>
                </a:lnTo>
                <a:lnTo>
                  <a:pt x="15159" y="12775"/>
                </a:lnTo>
                <a:lnTo>
                  <a:pt x="14648" y="12702"/>
                </a:lnTo>
                <a:lnTo>
                  <a:pt x="14673" y="12410"/>
                </a:lnTo>
                <a:lnTo>
                  <a:pt x="14673" y="12239"/>
                </a:lnTo>
                <a:lnTo>
                  <a:pt x="14673" y="12093"/>
                </a:lnTo>
                <a:close/>
                <a:moveTo>
                  <a:pt x="6521" y="12458"/>
                </a:moveTo>
                <a:lnTo>
                  <a:pt x="6838" y="12580"/>
                </a:lnTo>
                <a:lnTo>
                  <a:pt x="6789" y="12702"/>
                </a:lnTo>
                <a:lnTo>
                  <a:pt x="6765" y="12848"/>
                </a:lnTo>
                <a:lnTo>
                  <a:pt x="6667" y="12799"/>
                </a:lnTo>
                <a:lnTo>
                  <a:pt x="6570" y="12629"/>
                </a:lnTo>
                <a:lnTo>
                  <a:pt x="6521" y="12458"/>
                </a:lnTo>
                <a:close/>
                <a:moveTo>
                  <a:pt x="2215" y="12239"/>
                </a:moveTo>
                <a:lnTo>
                  <a:pt x="2190" y="12361"/>
                </a:lnTo>
                <a:lnTo>
                  <a:pt x="2215" y="12507"/>
                </a:lnTo>
                <a:lnTo>
                  <a:pt x="2239" y="12629"/>
                </a:lnTo>
                <a:lnTo>
                  <a:pt x="2312" y="12750"/>
                </a:lnTo>
                <a:lnTo>
                  <a:pt x="2336" y="12775"/>
                </a:lnTo>
                <a:lnTo>
                  <a:pt x="1850" y="12872"/>
                </a:lnTo>
                <a:lnTo>
                  <a:pt x="1850" y="12604"/>
                </a:lnTo>
                <a:lnTo>
                  <a:pt x="1850" y="12312"/>
                </a:lnTo>
                <a:lnTo>
                  <a:pt x="2215" y="12239"/>
                </a:lnTo>
                <a:close/>
                <a:moveTo>
                  <a:pt x="11850" y="12191"/>
                </a:moveTo>
                <a:lnTo>
                  <a:pt x="11826" y="12385"/>
                </a:lnTo>
                <a:lnTo>
                  <a:pt x="11826" y="12580"/>
                </a:lnTo>
                <a:lnTo>
                  <a:pt x="11850" y="12775"/>
                </a:lnTo>
                <a:lnTo>
                  <a:pt x="11315" y="12848"/>
                </a:lnTo>
                <a:lnTo>
                  <a:pt x="11242" y="12872"/>
                </a:lnTo>
                <a:lnTo>
                  <a:pt x="11193" y="12823"/>
                </a:lnTo>
                <a:lnTo>
                  <a:pt x="11193" y="12775"/>
                </a:lnTo>
                <a:lnTo>
                  <a:pt x="11193" y="12580"/>
                </a:lnTo>
                <a:lnTo>
                  <a:pt x="11193" y="12410"/>
                </a:lnTo>
                <a:lnTo>
                  <a:pt x="11169" y="12337"/>
                </a:lnTo>
                <a:lnTo>
                  <a:pt x="11510" y="12239"/>
                </a:lnTo>
                <a:lnTo>
                  <a:pt x="11850" y="12191"/>
                </a:lnTo>
                <a:close/>
                <a:moveTo>
                  <a:pt x="4842" y="511"/>
                </a:moveTo>
                <a:lnTo>
                  <a:pt x="5183" y="535"/>
                </a:lnTo>
                <a:lnTo>
                  <a:pt x="5548" y="584"/>
                </a:lnTo>
                <a:lnTo>
                  <a:pt x="5889" y="657"/>
                </a:lnTo>
                <a:lnTo>
                  <a:pt x="6229" y="754"/>
                </a:lnTo>
                <a:lnTo>
                  <a:pt x="6546" y="876"/>
                </a:lnTo>
                <a:lnTo>
                  <a:pt x="6862" y="1022"/>
                </a:lnTo>
                <a:lnTo>
                  <a:pt x="7178" y="1168"/>
                </a:lnTo>
                <a:lnTo>
                  <a:pt x="7470" y="1363"/>
                </a:lnTo>
                <a:lnTo>
                  <a:pt x="7738" y="1557"/>
                </a:lnTo>
                <a:lnTo>
                  <a:pt x="8006" y="1801"/>
                </a:lnTo>
                <a:lnTo>
                  <a:pt x="8225" y="2044"/>
                </a:lnTo>
                <a:lnTo>
                  <a:pt x="8444" y="2287"/>
                </a:lnTo>
                <a:lnTo>
                  <a:pt x="8492" y="2360"/>
                </a:lnTo>
                <a:lnTo>
                  <a:pt x="8444" y="2847"/>
                </a:lnTo>
                <a:lnTo>
                  <a:pt x="8419" y="3358"/>
                </a:lnTo>
                <a:lnTo>
                  <a:pt x="8444" y="4331"/>
                </a:lnTo>
                <a:lnTo>
                  <a:pt x="8468" y="5718"/>
                </a:lnTo>
                <a:lnTo>
                  <a:pt x="8468" y="7105"/>
                </a:lnTo>
                <a:lnTo>
                  <a:pt x="8468" y="7835"/>
                </a:lnTo>
                <a:lnTo>
                  <a:pt x="8492" y="8565"/>
                </a:lnTo>
                <a:lnTo>
                  <a:pt x="8541" y="10049"/>
                </a:lnTo>
                <a:lnTo>
                  <a:pt x="8614" y="11509"/>
                </a:lnTo>
                <a:lnTo>
                  <a:pt x="8663" y="12969"/>
                </a:lnTo>
                <a:lnTo>
                  <a:pt x="8663" y="12969"/>
                </a:lnTo>
                <a:lnTo>
                  <a:pt x="7860" y="12507"/>
                </a:lnTo>
                <a:lnTo>
                  <a:pt x="7446" y="12288"/>
                </a:lnTo>
                <a:lnTo>
                  <a:pt x="7032" y="12069"/>
                </a:lnTo>
                <a:lnTo>
                  <a:pt x="6765" y="11947"/>
                </a:lnTo>
                <a:lnTo>
                  <a:pt x="6497" y="11850"/>
                </a:lnTo>
                <a:lnTo>
                  <a:pt x="6205" y="11777"/>
                </a:lnTo>
                <a:lnTo>
                  <a:pt x="5937" y="11704"/>
                </a:lnTo>
                <a:lnTo>
                  <a:pt x="5353" y="11607"/>
                </a:lnTo>
                <a:lnTo>
                  <a:pt x="4769" y="11534"/>
                </a:lnTo>
                <a:lnTo>
                  <a:pt x="3650" y="11534"/>
                </a:lnTo>
                <a:lnTo>
                  <a:pt x="3066" y="11558"/>
                </a:lnTo>
                <a:lnTo>
                  <a:pt x="2507" y="11631"/>
                </a:lnTo>
                <a:lnTo>
                  <a:pt x="2044" y="11704"/>
                </a:lnTo>
                <a:lnTo>
                  <a:pt x="1533" y="11801"/>
                </a:lnTo>
                <a:lnTo>
                  <a:pt x="1290" y="11874"/>
                </a:lnTo>
                <a:lnTo>
                  <a:pt x="1047" y="11947"/>
                </a:lnTo>
                <a:lnTo>
                  <a:pt x="828" y="12045"/>
                </a:lnTo>
                <a:lnTo>
                  <a:pt x="609" y="12166"/>
                </a:lnTo>
                <a:lnTo>
                  <a:pt x="609" y="12166"/>
                </a:lnTo>
                <a:lnTo>
                  <a:pt x="633" y="11972"/>
                </a:lnTo>
                <a:lnTo>
                  <a:pt x="657" y="11777"/>
                </a:lnTo>
                <a:lnTo>
                  <a:pt x="657" y="11485"/>
                </a:lnTo>
                <a:lnTo>
                  <a:pt x="584" y="10147"/>
                </a:lnTo>
                <a:lnTo>
                  <a:pt x="536" y="9490"/>
                </a:lnTo>
                <a:lnTo>
                  <a:pt x="536" y="8833"/>
                </a:lnTo>
                <a:lnTo>
                  <a:pt x="560" y="7908"/>
                </a:lnTo>
                <a:lnTo>
                  <a:pt x="609" y="7008"/>
                </a:lnTo>
                <a:lnTo>
                  <a:pt x="657" y="6083"/>
                </a:lnTo>
                <a:lnTo>
                  <a:pt x="657" y="5645"/>
                </a:lnTo>
                <a:lnTo>
                  <a:pt x="657" y="5183"/>
                </a:lnTo>
                <a:lnTo>
                  <a:pt x="609" y="4234"/>
                </a:lnTo>
                <a:lnTo>
                  <a:pt x="584" y="3309"/>
                </a:lnTo>
                <a:lnTo>
                  <a:pt x="584" y="2896"/>
                </a:lnTo>
                <a:lnTo>
                  <a:pt x="609" y="2506"/>
                </a:lnTo>
                <a:lnTo>
                  <a:pt x="657" y="1728"/>
                </a:lnTo>
                <a:lnTo>
                  <a:pt x="949" y="1582"/>
                </a:lnTo>
                <a:lnTo>
                  <a:pt x="1241" y="1460"/>
                </a:lnTo>
                <a:lnTo>
                  <a:pt x="1801" y="1241"/>
                </a:lnTo>
                <a:lnTo>
                  <a:pt x="2653" y="949"/>
                </a:lnTo>
                <a:lnTo>
                  <a:pt x="3504" y="681"/>
                </a:lnTo>
                <a:lnTo>
                  <a:pt x="3821" y="608"/>
                </a:lnTo>
                <a:lnTo>
                  <a:pt x="4161" y="535"/>
                </a:lnTo>
                <a:lnTo>
                  <a:pt x="4502" y="511"/>
                </a:lnTo>
                <a:close/>
                <a:moveTo>
                  <a:pt x="15354" y="12191"/>
                </a:moveTo>
                <a:lnTo>
                  <a:pt x="15646" y="12239"/>
                </a:lnTo>
                <a:lnTo>
                  <a:pt x="15938" y="12337"/>
                </a:lnTo>
                <a:lnTo>
                  <a:pt x="15889" y="12507"/>
                </a:lnTo>
                <a:lnTo>
                  <a:pt x="15889" y="12653"/>
                </a:lnTo>
                <a:lnTo>
                  <a:pt x="15889" y="12994"/>
                </a:lnTo>
                <a:lnTo>
                  <a:pt x="15524" y="12872"/>
                </a:lnTo>
                <a:lnTo>
                  <a:pt x="15500" y="12702"/>
                </a:lnTo>
                <a:lnTo>
                  <a:pt x="15427" y="12507"/>
                </a:lnTo>
                <a:lnTo>
                  <a:pt x="15378" y="12337"/>
                </a:lnTo>
                <a:lnTo>
                  <a:pt x="15330" y="12191"/>
                </a:lnTo>
                <a:close/>
                <a:moveTo>
                  <a:pt x="1509" y="12385"/>
                </a:moveTo>
                <a:lnTo>
                  <a:pt x="1460" y="12677"/>
                </a:lnTo>
                <a:lnTo>
                  <a:pt x="1436" y="12848"/>
                </a:lnTo>
                <a:lnTo>
                  <a:pt x="1460" y="13018"/>
                </a:lnTo>
                <a:lnTo>
                  <a:pt x="1290" y="13091"/>
                </a:lnTo>
                <a:lnTo>
                  <a:pt x="1290" y="12969"/>
                </a:lnTo>
                <a:lnTo>
                  <a:pt x="1290" y="12726"/>
                </a:lnTo>
                <a:lnTo>
                  <a:pt x="1266" y="12580"/>
                </a:lnTo>
                <a:lnTo>
                  <a:pt x="1241" y="12458"/>
                </a:lnTo>
                <a:lnTo>
                  <a:pt x="1509" y="12385"/>
                </a:lnTo>
                <a:close/>
                <a:moveTo>
                  <a:pt x="10926" y="12385"/>
                </a:moveTo>
                <a:lnTo>
                  <a:pt x="10877" y="12531"/>
                </a:lnTo>
                <a:lnTo>
                  <a:pt x="10828" y="12750"/>
                </a:lnTo>
                <a:lnTo>
                  <a:pt x="10804" y="12969"/>
                </a:lnTo>
                <a:lnTo>
                  <a:pt x="10366" y="13091"/>
                </a:lnTo>
                <a:lnTo>
                  <a:pt x="10366" y="12921"/>
                </a:lnTo>
                <a:lnTo>
                  <a:pt x="10366" y="12750"/>
                </a:lnTo>
                <a:lnTo>
                  <a:pt x="10366" y="12677"/>
                </a:lnTo>
                <a:lnTo>
                  <a:pt x="10342" y="12604"/>
                </a:lnTo>
                <a:lnTo>
                  <a:pt x="10536" y="12531"/>
                </a:lnTo>
                <a:lnTo>
                  <a:pt x="10926" y="12385"/>
                </a:lnTo>
                <a:close/>
                <a:moveTo>
                  <a:pt x="7105" y="12726"/>
                </a:moveTo>
                <a:lnTo>
                  <a:pt x="7641" y="13018"/>
                </a:lnTo>
                <a:lnTo>
                  <a:pt x="7616" y="13115"/>
                </a:lnTo>
                <a:lnTo>
                  <a:pt x="7616" y="13140"/>
                </a:lnTo>
                <a:lnTo>
                  <a:pt x="7397" y="13042"/>
                </a:lnTo>
                <a:lnTo>
                  <a:pt x="7178" y="12969"/>
                </a:lnTo>
                <a:lnTo>
                  <a:pt x="7130" y="12823"/>
                </a:lnTo>
                <a:lnTo>
                  <a:pt x="7105" y="12726"/>
                </a:lnTo>
                <a:close/>
                <a:moveTo>
                  <a:pt x="16181" y="12410"/>
                </a:moveTo>
                <a:lnTo>
                  <a:pt x="16303" y="12458"/>
                </a:lnTo>
                <a:lnTo>
                  <a:pt x="16254" y="12604"/>
                </a:lnTo>
                <a:lnTo>
                  <a:pt x="16230" y="12775"/>
                </a:lnTo>
                <a:lnTo>
                  <a:pt x="16206" y="13140"/>
                </a:lnTo>
                <a:lnTo>
                  <a:pt x="16157" y="13115"/>
                </a:lnTo>
                <a:lnTo>
                  <a:pt x="16206" y="13067"/>
                </a:lnTo>
                <a:lnTo>
                  <a:pt x="16206" y="12994"/>
                </a:lnTo>
                <a:lnTo>
                  <a:pt x="16181" y="12702"/>
                </a:lnTo>
                <a:lnTo>
                  <a:pt x="16181" y="12410"/>
                </a:lnTo>
                <a:close/>
                <a:moveTo>
                  <a:pt x="10025" y="12750"/>
                </a:moveTo>
                <a:lnTo>
                  <a:pt x="9977" y="12994"/>
                </a:lnTo>
                <a:lnTo>
                  <a:pt x="9928" y="13213"/>
                </a:lnTo>
                <a:lnTo>
                  <a:pt x="9928" y="13261"/>
                </a:lnTo>
                <a:lnTo>
                  <a:pt x="9563" y="13432"/>
                </a:lnTo>
                <a:lnTo>
                  <a:pt x="9563" y="13286"/>
                </a:lnTo>
                <a:lnTo>
                  <a:pt x="9563" y="13164"/>
                </a:lnTo>
                <a:lnTo>
                  <a:pt x="9539" y="13067"/>
                </a:lnTo>
                <a:lnTo>
                  <a:pt x="9539" y="13042"/>
                </a:lnTo>
                <a:lnTo>
                  <a:pt x="9563" y="13018"/>
                </a:lnTo>
                <a:lnTo>
                  <a:pt x="9782" y="12896"/>
                </a:lnTo>
                <a:lnTo>
                  <a:pt x="10025" y="12750"/>
                </a:lnTo>
                <a:close/>
                <a:moveTo>
                  <a:pt x="8030" y="13261"/>
                </a:moveTo>
                <a:lnTo>
                  <a:pt x="8322" y="13432"/>
                </a:lnTo>
                <a:lnTo>
                  <a:pt x="8614" y="13553"/>
                </a:lnTo>
                <a:lnTo>
                  <a:pt x="8565" y="13675"/>
                </a:lnTo>
                <a:lnTo>
                  <a:pt x="8541" y="13870"/>
                </a:lnTo>
                <a:lnTo>
                  <a:pt x="8419" y="13724"/>
                </a:lnTo>
                <a:lnTo>
                  <a:pt x="8298" y="13602"/>
                </a:lnTo>
                <a:lnTo>
                  <a:pt x="8030" y="13383"/>
                </a:lnTo>
                <a:lnTo>
                  <a:pt x="8030" y="13261"/>
                </a:lnTo>
                <a:close/>
                <a:moveTo>
                  <a:pt x="9247" y="13261"/>
                </a:moveTo>
                <a:lnTo>
                  <a:pt x="9247" y="13383"/>
                </a:lnTo>
                <a:lnTo>
                  <a:pt x="9271" y="13578"/>
                </a:lnTo>
                <a:lnTo>
                  <a:pt x="9052" y="13724"/>
                </a:lnTo>
                <a:lnTo>
                  <a:pt x="8857" y="13894"/>
                </a:lnTo>
                <a:lnTo>
                  <a:pt x="8857" y="13699"/>
                </a:lnTo>
                <a:lnTo>
                  <a:pt x="8857" y="13626"/>
                </a:lnTo>
                <a:lnTo>
                  <a:pt x="8930" y="13602"/>
                </a:lnTo>
                <a:lnTo>
                  <a:pt x="8979" y="13553"/>
                </a:lnTo>
                <a:lnTo>
                  <a:pt x="9052" y="13456"/>
                </a:lnTo>
                <a:lnTo>
                  <a:pt x="9101" y="13407"/>
                </a:lnTo>
                <a:lnTo>
                  <a:pt x="9149" y="13334"/>
                </a:lnTo>
                <a:lnTo>
                  <a:pt x="9247" y="13261"/>
                </a:lnTo>
                <a:close/>
                <a:moveTo>
                  <a:pt x="4550" y="0"/>
                </a:moveTo>
                <a:lnTo>
                  <a:pt x="4185" y="24"/>
                </a:lnTo>
                <a:lnTo>
                  <a:pt x="3845" y="49"/>
                </a:lnTo>
                <a:lnTo>
                  <a:pt x="3504" y="122"/>
                </a:lnTo>
                <a:lnTo>
                  <a:pt x="3042" y="243"/>
                </a:lnTo>
                <a:lnTo>
                  <a:pt x="2580" y="414"/>
                </a:lnTo>
                <a:lnTo>
                  <a:pt x="1679" y="754"/>
                </a:lnTo>
                <a:lnTo>
                  <a:pt x="1290" y="876"/>
                </a:lnTo>
                <a:lnTo>
                  <a:pt x="852" y="1046"/>
                </a:lnTo>
                <a:lnTo>
                  <a:pt x="633" y="1168"/>
                </a:lnTo>
                <a:lnTo>
                  <a:pt x="438" y="1290"/>
                </a:lnTo>
                <a:lnTo>
                  <a:pt x="292" y="1436"/>
                </a:lnTo>
                <a:lnTo>
                  <a:pt x="195" y="1606"/>
                </a:lnTo>
                <a:lnTo>
                  <a:pt x="171" y="1703"/>
                </a:lnTo>
                <a:lnTo>
                  <a:pt x="195" y="1801"/>
                </a:lnTo>
                <a:lnTo>
                  <a:pt x="122" y="2093"/>
                </a:lnTo>
                <a:lnTo>
                  <a:pt x="73" y="2409"/>
                </a:lnTo>
                <a:lnTo>
                  <a:pt x="49" y="2725"/>
                </a:lnTo>
                <a:lnTo>
                  <a:pt x="49" y="3066"/>
                </a:lnTo>
                <a:lnTo>
                  <a:pt x="73" y="3699"/>
                </a:lnTo>
                <a:lnTo>
                  <a:pt x="98" y="4331"/>
                </a:lnTo>
                <a:lnTo>
                  <a:pt x="122" y="5183"/>
                </a:lnTo>
                <a:lnTo>
                  <a:pt x="122" y="6034"/>
                </a:lnTo>
                <a:lnTo>
                  <a:pt x="98" y="6886"/>
                </a:lnTo>
                <a:lnTo>
                  <a:pt x="25" y="7738"/>
                </a:lnTo>
                <a:lnTo>
                  <a:pt x="0" y="8468"/>
                </a:lnTo>
                <a:lnTo>
                  <a:pt x="0" y="9198"/>
                </a:lnTo>
                <a:lnTo>
                  <a:pt x="0" y="9928"/>
                </a:lnTo>
                <a:lnTo>
                  <a:pt x="49" y="10633"/>
                </a:lnTo>
                <a:lnTo>
                  <a:pt x="122" y="11680"/>
                </a:lnTo>
                <a:lnTo>
                  <a:pt x="122" y="12045"/>
                </a:lnTo>
                <a:lnTo>
                  <a:pt x="122" y="12166"/>
                </a:lnTo>
                <a:lnTo>
                  <a:pt x="171" y="12264"/>
                </a:lnTo>
                <a:lnTo>
                  <a:pt x="195" y="12337"/>
                </a:lnTo>
                <a:lnTo>
                  <a:pt x="292" y="12385"/>
                </a:lnTo>
                <a:lnTo>
                  <a:pt x="341" y="12410"/>
                </a:lnTo>
                <a:lnTo>
                  <a:pt x="365" y="12507"/>
                </a:lnTo>
                <a:lnTo>
                  <a:pt x="414" y="12580"/>
                </a:lnTo>
                <a:lnTo>
                  <a:pt x="487" y="12629"/>
                </a:lnTo>
                <a:lnTo>
                  <a:pt x="584" y="12629"/>
                </a:lnTo>
                <a:lnTo>
                  <a:pt x="803" y="12580"/>
                </a:lnTo>
                <a:lnTo>
                  <a:pt x="803" y="12896"/>
                </a:lnTo>
                <a:lnTo>
                  <a:pt x="803" y="13188"/>
                </a:lnTo>
                <a:lnTo>
                  <a:pt x="828" y="13334"/>
                </a:lnTo>
                <a:lnTo>
                  <a:pt x="876" y="13480"/>
                </a:lnTo>
                <a:lnTo>
                  <a:pt x="925" y="13529"/>
                </a:lnTo>
                <a:lnTo>
                  <a:pt x="998" y="13578"/>
                </a:lnTo>
                <a:lnTo>
                  <a:pt x="1144" y="13578"/>
                </a:lnTo>
                <a:lnTo>
                  <a:pt x="1217" y="13553"/>
                </a:lnTo>
                <a:lnTo>
                  <a:pt x="1241" y="13529"/>
                </a:lnTo>
                <a:lnTo>
                  <a:pt x="1363" y="13529"/>
                </a:lnTo>
                <a:lnTo>
                  <a:pt x="1485" y="13505"/>
                </a:lnTo>
                <a:lnTo>
                  <a:pt x="1704" y="13432"/>
                </a:lnTo>
                <a:lnTo>
                  <a:pt x="2142" y="13310"/>
                </a:lnTo>
                <a:lnTo>
                  <a:pt x="2604" y="13213"/>
                </a:lnTo>
                <a:lnTo>
                  <a:pt x="3188" y="13140"/>
                </a:lnTo>
                <a:lnTo>
                  <a:pt x="3772" y="13091"/>
                </a:lnTo>
                <a:lnTo>
                  <a:pt x="4356" y="13067"/>
                </a:lnTo>
                <a:lnTo>
                  <a:pt x="4940" y="13091"/>
                </a:lnTo>
                <a:lnTo>
                  <a:pt x="5402" y="13115"/>
                </a:lnTo>
                <a:lnTo>
                  <a:pt x="5937" y="13164"/>
                </a:lnTo>
                <a:lnTo>
                  <a:pt x="6473" y="13261"/>
                </a:lnTo>
                <a:lnTo>
                  <a:pt x="6740" y="13334"/>
                </a:lnTo>
                <a:lnTo>
                  <a:pt x="7008" y="13407"/>
                </a:lnTo>
                <a:lnTo>
                  <a:pt x="7251" y="13505"/>
                </a:lnTo>
                <a:lnTo>
                  <a:pt x="7495" y="13626"/>
                </a:lnTo>
                <a:lnTo>
                  <a:pt x="7714" y="13772"/>
                </a:lnTo>
                <a:lnTo>
                  <a:pt x="7908" y="13918"/>
                </a:lnTo>
                <a:lnTo>
                  <a:pt x="8079" y="14088"/>
                </a:lnTo>
                <a:lnTo>
                  <a:pt x="8225" y="14307"/>
                </a:lnTo>
                <a:lnTo>
                  <a:pt x="8322" y="14526"/>
                </a:lnTo>
                <a:lnTo>
                  <a:pt x="8371" y="14794"/>
                </a:lnTo>
                <a:lnTo>
                  <a:pt x="8419" y="14891"/>
                </a:lnTo>
                <a:lnTo>
                  <a:pt x="8468" y="14940"/>
                </a:lnTo>
                <a:lnTo>
                  <a:pt x="8565" y="14964"/>
                </a:lnTo>
                <a:lnTo>
                  <a:pt x="8638" y="14964"/>
                </a:lnTo>
                <a:lnTo>
                  <a:pt x="8736" y="14916"/>
                </a:lnTo>
                <a:lnTo>
                  <a:pt x="8809" y="14843"/>
                </a:lnTo>
                <a:lnTo>
                  <a:pt x="8857" y="14770"/>
                </a:lnTo>
                <a:lnTo>
                  <a:pt x="8857" y="14648"/>
                </a:lnTo>
                <a:lnTo>
                  <a:pt x="8833" y="14599"/>
                </a:lnTo>
                <a:lnTo>
                  <a:pt x="9052" y="14332"/>
                </a:lnTo>
                <a:lnTo>
                  <a:pt x="9247" y="14113"/>
                </a:lnTo>
                <a:lnTo>
                  <a:pt x="9514" y="13943"/>
                </a:lnTo>
                <a:lnTo>
                  <a:pt x="9806" y="13772"/>
                </a:lnTo>
                <a:lnTo>
                  <a:pt x="10220" y="13602"/>
                </a:lnTo>
                <a:lnTo>
                  <a:pt x="10658" y="13456"/>
                </a:lnTo>
                <a:lnTo>
                  <a:pt x="11096" y="13334"/>
                </a:lnTo>
                <a:lnTo>
                  <a:pt x="11534" y="13261"/>
                </a:lnTo>
                <a:lnTo>
                  <a:pt x="12045" y="13188"/>
                </a:lnTo>
                <a:lnTo>
                  <a:pt x="12580" y="13140"/>
                </a:lnTo>
                <a:lnTo>
                  <a:pt x="13626" y="13091"/>
                </a:lnTo>
                <a:lnTo>
                  <a:pt x="13967" y="13091"/>
                </a:lnTo>
                <a:lnTo>
                  <a:pt x="14308" y="13115"/>
                </a:lnTo>
                <a:lnTo>
                  <a:pt x="14648" y="13140"/>
                </a:lnTo>
                <a:lnTo>
                  <a:pt x="14965" y="13188"/>
                </a:lnTo>
                <a:lnTo>
                  <a:pt x="15305" y="13261"/>
                </a:lnTo>
                <a:lnTo>
                  <a:pt x="15622" y="13359"/>
                </a:lnTo>
                <a:lnTo>
                  <a:pt x="15938" y="13480"/>
                </a:lnTo>
                <a:lnTo>
                  <a:pt x="16254" y="13651"/>
                </a:lnTo>
                <a:lnTo>
                  <a:pt x="16303" y="13675"/>
                </a:lnTo>
                <a:lnTo>
                  <a:pt x="16376" y="13675"/>
                </a:lnTo>
                <a:lnTo>
                  <a:pt x="16425" y="13651"/>
                </a:lnTo>
                <a:lnTo>
                  <a:pt x="16473" y="13626"/>
                </a:lnTo>
                <a:lnTo>
                  <a:pt x="16522" y="13578"/>
                </a:lnTo>
                <a:lnTo>
                  <a:pt x="16546" y="13529"/>
                </a:lnTo>
                <a:lnTo>
                  <a:pt x="16571" y="13456"/>
                </a:lnTo>
                <a:lnTo>
                  <a:pt x="16571" y="13407"/>
                </a:lnTo>
                <a:lnTo>
                  <a:pt x="16595" y="13310"/>
                </a:lnTo>
                <a:lnTo>
                  <a:pt x="16595" y="12921"/>
                </a:lnTo>
                <a:lnTo>
                  <a:pt x="16571" y="12531"/>
                </a:lnTo>
                <a:lnTo>
                  <a:pt x="16765" y="12556"/>
                </a:lnTo>
                <a:lnTo>
                  <a:pt x="16911" y="12556"/>
                </a:lnTo>
                <a:lnTo>
                  <a:pt x="17082" y="12531"/>
                </a:lnTo>
                <a:lnTo>
                  <a:pt x="17228" y="12483"/>
                </a:lnTo>
                <a:lnTo>
                  <a:pt x="17301" y="12458"/>
                </a:lnTo>
                <a:lnTo>
                  <a:pt x="17325" y="12410"/>
                </a:lnTo>
                <a:lnTo>
                  <a:pt x="17374" y="12361"/>
                </a:lnTo>
                <a:lnTo>
                  <a:pt x="17374" y="12312"/>
                </a:lnTo>
                <a:lnTo>
                  <a:pt x="17398" y="12264"/>
                </a:lnTo>
                <a:lnTo>
                  <a:pt x="17374" y="12191"/>
                </a:lnTo>
                <a:lnTo>
                  <a:pt x="17349" y="12142"/>
                </a:lnTo>
                <a:lnTo>
                  <a:pt x="17301" y="12118"/>
                </a:lnTo>
                <a:lnTo>
                  <a:pt x="17325" y="11972"/>
                </a:lnTo>
                <a:lnTo>
                  <a:pt x="17349" y="11826"/>
                </a:lnTo>
                <a:lnTo>
                  <a:pt x="17349" y="11558"/>
                </a:lnTo>
                <a:lnTo>
                  <a:pt x="17325" y="10998"/>
                </a:lnTo>
                <a:lnTo>
                  <a:pt x="17301" y="8881"/>
                </a:lnTo>
                <a:lnTo>
                  <a:pt x="17301" y="7178"/>
                </a:lnTo>
                <a:lnTo>
                  <a:pt x="17301" y="6326"/>
                </a:lnTo>
                <a:lnTo>
                  <a:pt x="17349" y="5475"/>
                </a:lnTo>
                <a:lnTo>
                  <a:pt x="17374" y="4380"/>
                </a:lnTo>
                <a:lnTo>
                  <a:pt x="17374" y="3820"/>
                </a:lnTo>
                <a:lnTo>
                  <a:pt x="17374" y="3285"/>
                </a:lnTo>
                <a:lnTo>
                  <a:pt x="17349" y="2920"/>
                </a:lnTo>
                <a:lnTo>
                  <a:pt x="17325" y="2531"/>
                </a:lnTo>
                <a:lnTo>
                  <a:pt x="17301" y="2336"/>
                </a:lnTo>
                <a:lnTo>
                  <a:pt x="17276" y="2141"/>
                </a:lnTo>
                <a:lnTo>
                  <a:pt x="17228" y="1971"/>
                </a:lnTo>
                <a:lnTo>
                  <a:pt x="17130" y="1801"/>
                </a:lnTo>
                <a:lnTo>
                  <a:pt x="17179" y="1728"/>
                </a:lnTo>
                <a:lnTo>
                  <a:pt x="17203" y="1630"/>
                </a:lnTo>
                <a:lnTo>
                  <a:pt x="17203" y="1557"/>
                </a:lnTo>
                <a:lnTo>
                  <a:pt x="17155" y="1460"/>
                </a:lnTo>
                <a:lnTo>
                  <a:pt x="16911" y="1217"/>
                </a:lnTo>
                <a:lnTo>
                  <a:pt x="16644" y="998"/>
                </a:lnTo>
                <a:lnTo>
                  <a:pt x="16352" y="803"/>
                </a:lnTo>
                <a:lnTo>
                  <a:pt x="16035" y="633"/>
                </a:lnTo>
                <a:lnTo>
                  <a:pt x="15719" y="487"/>
                </a:lnTo>
                <a:lnTo>
                  <a:pt x="15378" y="365"/>
                </a:lnTo>
                <a:lnTo>
                  <a:pt x="15038" y="268"/>
                </a:lnTo>
                <a:lnTo>
                  <a:pt x="14697" y="195"/>
                </a:lnTo>
                <a:lnTo>
                  <a:pt x="14356" y="146"/>
                </a:lnTo>
                <a:lnTo>
                  <a:pt x="14016" y="97"/>
                </a:lnTo>
                <a:lnTo>
                  <a:pt x="13626" y="49"/>
                </a:lnTo>
                <a:lnTo>
                  <a:pt x="13261" y="24"/>
                </a:lnTo>
                <a:lnTo>
                  <a:pt x="12896" y="24"/>
                </a:lnTo>
                <a:lnTo>
                  <a:pt x="12531" y="49"/>
                </a:lnTo>
                <a:lnTo>
                  <a:pt x="12166" y="97"/>
                </a:lnTo>
                <a:lnTo>
                  <a:pt x="11826" y="170"/>
                </a:lnTo>
                <a:lnTo>
                  <a:pt x="11583" y="243"/>
                </a:lnTo>
                <a:lnTo>
                  <a:pt x="11339" y="316"/>
                </a:lnTo>
                <a:lnTo>
                  <a:pt x="10877" y="560"/>
                </a:lnTo>
                <a:lnTo>
                  <a:pt x="10415" y="803"/>
                </a:lnTo>
                <a:lnTo>
                  <a:pt x="9977" y="1046"/>
                </a:lnTo>
                <a:lnTo>
                  <a:pt x="9441" y="1338"/>
                </a:lnTo>
                <a:lnTo>
                  <a:pt x="9125" y="1509"/>
                </a:lnTo>
                <a:lnTo>
                  <a:pt x="8857" y="1703"/>
                </a:lnTo>
                <a:lnTo>
                  <a:pt x="8809" y="1679"/>
                </a:lnTo>
                <a:lnTo>
                  <a:pt x="8687" y="1679"/>
                </a:lnTo>
                <a:lnTo>
                  <a:pt x="8638" y="1728"/>
                </a:lnTo>
                <a:lnTo>
                  <a:pt x="8419" y="1460"/>
                </a:lnTo>
                <a:lnTo>
                  <a:pt x="8152" y="1217"/>
                </a:lnTo>
                <a:lnTo>
                  <a:pt x="7884" y="1022"/>
                </a:lnTo>
                <a:lnTo>
                  <a:pt x="7592" y="803"/>
                </a:lnTo>
                <a:lnTo>
                  <a:pt x="7276" y="633"/>
                </a:lnTo>
                <a:lnTo>
                  <a:pt x="6959" y="487"/>
                </a:lnTo>
                <a:lnTo>
                  <a:pt x="6643" y="341"/>
                </a:lnTo>
                <a:lnTo>
                  <a:pt x="6302" y="243"/>
                </a:lnTo>
                <a:lnTo>
                  <a:pt x="5962" y="146"/>
                </a:lnTo>
                <a:lnTo>
                  <a:pt x="5597" y="73"/>
                </a:lnTo>
                <a:lnTo>
                  <a:pt x="5256" y="24"/>
                </a:lnTo>
                <a:lnTo>
                  <a:pt x="4891" y="0"/>
                </a:lnTo>
                <a:close/>
              </a:path>
            </a:pathLst>
          </a:custGeom>
          <a:solidFill>
            <a:schemeClr val="tx1"/>
          </a:solidFill>
          <a:ln>
            <a:noFill/>
          </a:ln>
        </p:spPr>
        <p:txBody>
          <a:bodyPr lIns="91425" tIns="91425" rIns="91425" bIns="91425" anchor="ctr" anchorCtr="0">
            <a:noAutofit/>
          </a:bodyPr>
          <a:lstStyle/>
          <a:p>
            <a:endParaRPr>
              <a:solidFill>
                <a:schemeClr val="tx1"/>
              </a:solidFill>
            </a:endParaRPr>
          </a:p>
        </p:txBody>
      </p:sp>
    </p:spTree>
    <p:extLst>
      <p:ext uri="{BB962C8B-B14F-4D97-AF65-F5344CB8AC3E}">
        <p14:creationId xmlns:p14="http://schemas.microsoft.com/office/powerpoint/2010/main" val="254115703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Shape 262"/>
        <p:cNvGrpSpPr/>
        <p:nvPr/>
      </p:nvGrpSpPr>
      <p:grpSpPr>
        <a:xfrm>
          <a:off x="0" y="0"/>
          <a:ext cx="0" cy="0"/>
          <a:chOff x="0" y="0"/>
          <a:chExt cx="0" cy="0"/>
        </a:xfrm>
      </p:grpSpPr>
      <p:sp>
        <p:nvSpPr>
          <p:cNvPr id="263" name="Shape 263"/>
          <p:cNvSpPr txBox="1">
            <a:spLocks noGrp="1"/>
          </p:cNvSpPr>
          <p:nvPr>
            <p:ph type="ctrTitle"/>
          </p:nvPr>
        </p:nvSpPr>
        <p:spPr>
          <a:xfrm>
            <a:off x="1822500" y="1202350"/>
            <a:ext cx="5457000" cy="1159799"/>
          </a:xfrm>
          <a:prstGeom prst="rect">
            <a:avLst/>
          </a:prstGeom>
          <a:noFill/>
          <a:ln>
            <a:noFill/>
          </a:ln>
        </p:spPr>
        <p:txBody>
          <a:bodyPr lIns="91425" tIns="91425" rIns="91425" bIns="91425" anchor="t" anchorCtr="0">
            <a:noAutofit/>
          </a:bodyPr>
          <a:lstStyle/>
          <a:p>
            <a:pPr lvl="0" algn="ctr" rtl="0">
              <a:spcBef>
                <a:spcPts val="0"/>
              </a:spcBef>
              <a:buNone/>
            </a:pPr>
            <a:r>
              <a:rPr lang="en" sz="4800" dirty="0">
                <a:solidFill>
                  <a:schemeClr val="tx1"/>
                </a:solidFill>
                <a:latin typeface="Walter Turncoat" panose="020B0604020202020204" charset="0"/>
                <a:ea typeface="Walter Turncoat" panose="020B0604020202020204" charset="0"/>
              </a:rPr>
              <a:t>THANKS!</a:t>
            </a:r>
          </a:p>
        </p:txBody>
      </p:sp>
      <p:sp>
        <p:nvSpPr>
          <p:cNvPr id="264" name="Shape 264"/>
          <p:cNvSpPr txBox="1">
            <a:spLocks noGrp="1"/>
          </p:cNvSpPr>
          <p:nvPr>
            <p:ph type="subTitle" idx="1"/>
          </p:nvPr>
        </p:nvSpPr>
        <p:spPr>
          <a:xfrm>
            <a:off x="1275150" y="2376678"/>
            <a:ext cx="6593700" cy="2327099"/>
          </a:xfrm>
          <a:prstGeom prst="rect">
            <a:avLst/>
          </a:prstGeom>
          <a:noFill/>
          <a:ln>
            <a:noFill/>
          </a:ln>
        </p:spPr>
        <p:txBody>
          <a:bodyPr lIns="91425" tIns="91425" rIns="91425" bIns="91425" anchor="t" anchorCtr="0">
            <a:noAutofit/>
          </a:bodyPr>
          <a:lstStyle/>
          <a:p>
            <a:pPr lvl="0" algn="ctr" rtl="0">
              <a:spcBef>
                <a:spcPts val="0"/>
              </a:spcBef>
              <a:buNone/>
            </a:pPr>
            <a:r>
              <a:rPr lang="en" sz="3600" b="1" dirty="0">
                <a:solidFill>
                  <a:schemeClr val="tx1"/>
                </a:solidFill>
              </a:rPr>
              <a:t>Any questions?</a:t>
            </a:r>
          </a:p>
          <a:p>
            <a:pPr lvl="0" algn="ctr" rtl="0">
              <a:spcBef>
                <a:spcPts val="0"/>
              </a:spcBef>
              <a:buNone/>
            </a:pPr>
            <a:endParaRPr dirty="0">
              <a:solidFill>
                <a:schemeClr val="tx1"/>
              </a:solidFill>
            </a:endParaRPr>
          </a:p>
        </p:txBody>
      </p:sp>
      <p:sp>
        <p:nvSpPr>
          <p:cNvPr id="266" name="Shape 266"/>
          <p:cNvSpPr/>
          <p:nvPr/>
        </p:nvSpPr>
        <p:spPr>
          <a:xfrm>
            <a:off x="2819400" y="1962150"/>
            <a:ext cx="4069449" cy="116202"/>
          </a:xfrm>
          <a:custGeom>
            <a:avLst/>
            <a:gdLst/>
            <a:ahLst/>
            <a:cxnLst/>
            <a:rect l="0" t="0" r="0" b="0"/>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chemeClr val="tx1"/>
          </a:solidFill>
          <a:ln>
            <a:noFill/>
          </a:ln>
        </p:spPr>
        <p:txBody>
          <a:bodyPr lIns="91425" tIns="91425" rIns="91425" bIns="91425" anchor="ctr" anchorCtr="0">
            <a:noAutofit/>
          </a:bodyPr>
          <a:lstStyle/>
          <a:p>
            <a:pPr>
              <a:spcBef>
                <a:spcPts val="0"/>
              </a:spcBef>
              <a:buNone/>
            </a:pPr>
            <a:endParaRPr>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Shape 34"/>
          <p:cNvSpPr txBox="1">
            <a:spLocks noGrp="1"/>
          </p:cNvSpPr>
          <p:nvPr>
            <p:ph type="ctrTitle"/>
          </p:nvPr>
        </p:nvSpPr>
        <p:spPr>
          <a:xfrm>
            <a:off x="685800" y="1991812"/>
            <a:ext cx="7772400" cy="1159799"/>
          </a:xfrm>
          <a:prstGeom prst="rect">
            <a:avLst/>
          </a:prstGeom>
        </p:spPr>
        <p:txBody>
          <a:bodyPr lIns="91425" tIns="91425" rIns="91425" bIns="91425" anchor="ctr" anchorCtr="0">
            <a:noAutofit/>
          </a:bodyPr>
          <a:lstStyle/>
          <a:p>
            <a:pPr algn="l"/>
            <a:r>
              <a:rPr lang="en" sz="5400" b="1" dirty="0">
                <a:solidFill>
                  <a:schemeClr val="tx1"/>
                </a:solidFill>
              </a:rPr>
              <a:t>Domain</a:t>
            </a:r>
            <a:br>
              <a:rPr lang="en" sz="5400" b="1" dirty="0">
                <a:solidFill>
                  <a:schemeClr val="tx1"/>
                </a:solidFill>
              </a:rPr>
            </a:br>
            <a:r>
              <a:rPr lang="en" sz="5400" b="1" dirty="0">
                <a:solidFill>
                  <a:schemeClr val="tx1"/>
                </a:solidFill>
              </a:rPr>
              <a:t>Driven </a:t>
            </a:r>
            <a:br>
              <a:rPr lang="en" sz="5400" b="1" dirty="0">
                <a:solidFill>
                  <a:schemeClr val="tx1"/>
                </a:solidFill>
              </a:rPr>
            </a:br>
            <a:r>
              <a:rPr lang="en" sz="5400" b="1" dirty="0">
                <a:solidFill>
                  <a:schemeClr val="tx1"/>
                </a:solidFill>
              </a:rPr>
              <a:t>Design</a:t>
            </a:r>
            <a:br>
              <a:rPr lang="en" sz="5400" b="1" dirty="0">
                <a:solidFill>
                  <a:schemeClr val="tx1"/>
                </a:solidFill>
              </a:rPr>
            </a:br>
            <a:br>
              <a:rPr lang="en" sz="4400" dirty="0">
                <a:solidFill>
                  <a:schemeClr val="tx1"/>
                </a:solidFill>
              </a:rPr>
            </a:br>
            <a:r>
              <a:rPr lang="en" sz="3600" i="1" dirty="0">
                <a:solidFill>
                  <a:schemeClr val="tx1"/>
                </a:solidFill>
              </a:rPr>
              <a:t>Tactical Design</a:t>
            </a:r>
            <a:endParaRPr lang="en" sz="4000" i="1" dirty="0">
              <a:solidFill>
                <a:schemeClr val="tx1"/>
              </a:solidFill>
            </a:endParaRPr>
          </a:p>
        </p:txBody>
      </p:sp>
      <p:sp>
        <p:nvSpPr>
          <p:cNvPr id="41" name="Shape 41"/>
          <p:cNvSpPr/>
          <p:nvPr/>
        </p:nvSpPr>
        <p:spPr>
          <a:xfrm>
            <a:off x="762000" y="4405894"/>
            <a:ext cx="3962400" cy="179177"/>
          </a:xfrm>
          <a:custGeom>
            <a:avLst/>
            <a:gdLst/>
            <a:ahLst/>
            <a:cxnLst/>
            <a:rect l="0" t="0" r="0" b="0"/>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chemeClr val="tx1"/>
          </a:solidFill>
          <a:ln>
            <a:noFill/>
          </a:ln>
        </p:spPr>
        <p:txBody>
          <a:bodyPr lIns="91425" tIns="91425" rIns="91425" bIns="91425" anchor="ctr" anchorCtr="0">
            <a:noAutofit/>
          </a:bodyPr>
          <a:lstStyle/>
          <a:p>
            <a:pPr>
              <a:spcBef>
                <a:spcPts val="0"/>
              </a:spcBef>
              <a:buNone/>
            </a:pPr>
            <a:endParaRPr/>
          </a:p>
        </p:txBody>
      </p:sp>
      <p:sp>
        <p:nvSpPr>
          <p:cNvPr id="2" name="TextBox 1"/>
          <p:cNvSpPr txBox="1"/>
          <p:nvPr/>
        </p:nvSpPr>
        <p:spPr>
          <a:xfrm>
            <a:off x="4419600" y="1342907"/>
            <a:ext cx="4652236" cy="1754326"/>
          </a:xfrm>
          <a:prstGeom prst="rect">
            <a:avLst/>
          </a:prstGeom>
          <a:noFill/>
        </p:spPr>
        <p:txBody>
          <a:bodyPr wrap="none" rtlCol="0">
            <a:spAutoFit/>
          </a:bodyPr>
          <a:lstStyle/>
          <a:p>
            <a:r>
              <a:rPr lang="en-US" sz="3600" dirty="0">
                <a:latin typeface="Sniglet" panose="020B0604020202020204" charset="0"/>
              </a:rPr>
              <a:t>FOR MANAGERS</a:t>
            </a:r>
          </a:p>
          <a:p>
            <a:endParaRPr lang="en-US" sz="3600" dirty="0">
              <a:latin typeface="Sniglet" panose="020B0604020202020204" charset="0"/>
            </a:endParaRPr>
          </a:p>
          <a:p>
            <a:r>
              <a:rPr lang="en-US" sz="3600" dirty="0">
                <a:latin typeface="Sniglet" panose="020B0604020202020204" charset="0"/>
              </a:rPr>
              <a:t>https://goo.gl/s5nd4C</a:t>
            </a:r>
          </a:p>
        </p:txBody>
      </p:sp>
    </p:spTree>
    <p:extLst>
      <p:ext uri="{BB962C8B-B14F-4D97-AF65-F5344CB8AC3E}">
        <p14:creationId xmlns:p14="http://schemas.microsoft.com/office/powerpoint/2010/main" val="419271207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2" name="TextBox 1"/>
          <p:cNvSpPr txBox="1"/>
          <p:nvPr/>
        </p:nvSpPr>
        <p:spPr>
          <a:xfrm>
            <a:off x="1905000" y="1809750"/>
            <a:ext cx="5423280" cy="584775"/>
          </a:xfrm>
          <a:prstGeom prst="rect">
            <a:avLst/>
          </a:prstGeom>
          <a:noFill/>
        </p:spPr>
        <p:txBody>
          <a:bodyPr wrap="none" rtlCol="0">
            <a:spAutoFit/>
          </a:bodyPr>
          <a:lstStyle/>
          <a:p>
            <a:r>
              <a:rPr lang="en-US" sz="3200" dirty="0">
                <a:latin typeface="Sniglet" panose="020B0604020202020204" charset="0"/>
              </a:rPr>
              <a:t>Domain Driven Development</a:t>
            </a:r>
          </a:p>
        </p:txBody>
      </p:sp>
    </p:spTree>
    <p:extLst>
      <p:ext uri="{BB962C8B-B14F-4D97-AF65-F5344CB8AC3E}">
        <p14:creationId xmlns:p14="http://schemas.microsoft.com/office/powerpoint/2010/main" val="146765505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2" name="TextBox 1"/>
          <p:cNvSpPr txBox="1"/>
          <p:nvPr/>
        </p:nvSpPr>
        <p:spPr>
          <a:xfrm>
            <a:off x="1905000" y="1809750"/>
            <a:ext cx="5423280" cy="584775"/>
          </a:xfrm>
          <a:prstGeom prst="rect">
            <a:avLst/>
          </a:prstGeom>
          <a:noFill/>
        </p:spPr>
        <p:txBody>
          <a:bodyPr wrap="none" rtlCol="0">
            <a:spAutoFit/>
          </a:bodyPr>
          <a:lstStyle/>
          <a:p>
            <a:r>
              <a:rPr lang="en-US" sz="3200" dirty="0">
                <a:latin typeface="Sniglet" panose="020B0604020202020204" charset="0"/>
              </a:rPr>
              <a:t>Domain Driven Development</a:t>
            </a:r>
          </a:p>
        </p:txBody>
      </p:sp>
      <p:sp>
        <p:nvSpPr>
          <p:cNvPr id="3" name="TextBox 2"/>
          <p:cNvSpPr txBox="1"/>
          <p:nvPr/>
        </p:nvSpPr>
        <p:spPr>
          <a:xfrm>
            <a:off x="1905000" y="2876550"/>
            <a:ext cx="4285147" cy="584775"/>
          </a:xfrm>
          <a:prstGeom prst="rect">
            <a:avLst/>
          </a:prstGeom>
          <a:noFill/>
        </p:spPr>
        <p:txBody>
          <a:bodyPr wrap="none" rtlCol="0">
            <a:spAutoFit/>
          </a:bodyPr>
          <a:lstStyle/>
          <a:p>
            <a:r>
              <a:rPr lang="en-US" sz="3200" dirty="0">
                <a:latin typeface="Sniglet" panose="020B0604020202020204" charset="0"/>
              </a:rPr>
              <a:t>Domain Driven Design</a:t>
            </a:r>
          </a:p>
        </p:txBody>
      </p:sp>
      <p:sp>
        <p:nvSpPr>
          <p:cNvPr id="4" name="Shape 61"/>
          <p:cNvSpPr/>
          <p:nvPr/>
        </p:nvSpPr>
        <p:spPr>
          <a:xfrm>
            <a:off x="4675696" y="2102137"/>
            <a:ext cx="2667000" cy="88613"/>
          </a:xfrm>
          <a:custGeom>
            <a:avLst/>
            <a:gdLst/>
            <a:ahLst/>
            <a:cxnLst/>
            <a:rect l="0" t="0" r="0" b="0"/>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chemeClr val="tx1"/>
          </a:solidFill>
          <a:ln>
            <a:noFill/>
          </a:ln>
        </p:spPr>
        <p:txBody>
          <a:bodyPr lIns="91425" tIns="91425" rIns="91425" bIns="91425" anchor="ctr" anchorCtr="0">
            <a:noAutofit/>
          </a:bodyPr>
          <a:lstStyle/>
          <a:p>
            <a:pPr>
              <a:spcBef>
                <a:spcPts val="0"/>
              </a:spcBef>
              <a:buNone/>
            </a:pPr>
            <a:endParaRPr/>
          </a:p>
        </p:txBody>
      </p:sp>
    </p:spTree>
    <p:extLst>
      <p:ext uri="{BB962C8B-B14F-4D97-AF65-F5344CB8AC3E}">
        <p14:creationId xmlns:p14="http://schemas.microsoft.com/office/powerpoint/2010/main" val="240409761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4" name="Shape 88"/>
          <p:cNvSpPr txBox="1">
            <a:spLocks/>
          </p:cNvSpPr>
          <p:nvPr/>
        </p:nvSpPr>
        <p:spPr>
          <a:xfrm>
            <a:off x="1028700" y="1809750"/>
            <a:ext cx="7086600" cy="2500438"/>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marL="285750" indent="-285750">
              <a:buFontTx/>
              <a:buChar char="-"/>
            </a:pPr>
            <a:r>
              <a:rPr lang="en-US" sz="2800" dirty="0">
                <a:latin typeface="Sniglet" panose="020B0604020202020204" charset="0"/>
              </a:rPr>
              <a:t>Finding the domain experts is essential</a:t>
            </a:r>
            <a:endParaRPr lang="en" sz="2600" dirty="0">
              <a:latin typeface="Sniglet" panose="020B0604020202020204" charset="0"/>
            </a:endParaRPr>
          </a:p>
          <a:p>
            <a:pPr marL="285750" indent="-285750">
              <a:buFontTx/>
              <a:buChar char="-"/>
            </a:pPr>
            <a:r>
              <a:rPr lang="en-US" sz="2800" dirty="0">
                <a:latin typeface="Sniglet" panose="020B0604020202020204" charset="0"/>
              </a:rPr>
              <a:t>Establish Ubiquitous Language</a:t>
            </a:r>
          </a:p>
          <a:p>
            <a:pPr marL="285750" indent="-285750">
              <a:buFontTx/>
              <a:buChar char="-"/>
            </a:pPr>
            <a:r>
              <a:rPr lang="en-US" sz="2800" dirty="0">
                <a:latin typeface="Sniglet" panose="020B0604020202020204" charset="0"/>
              </a:rPr>
              <a:t>Be aware of Conway’s Law</a:t>
            </a:r>
          </a:p>
          <a:p>
            <a:pPr marL="285750" indent="-285750">
              <a:buFontTx/>
              <a:buChar char="-"/>
            </a:pPr>
            <a:r>
              <a:rPr lang="en-US" sz="2800" dirty="0">
                <a:latin typeface="Sniglet" panose="020B0604020202020204" charset="0"/>
              </a:rPr>
              <a:t>Big Ball of Mud</a:t>
            </a:r>
          </a:p>
          <a:p>
            <a:pPr marL="285750" indent="-285750">
              <a:buFontTx/>
              <a:buChar char="-"/>
            </a:pPr>
            <a:endParaRPr lang="en-US" sz="2800" dirty="0">
              <a:latin typeface="Sniglet" panose="020B0604020202020204" charset="0"/>
            </a:endParaRPr>
          </a:p>
        </p:txBody>
      </p:sp>
      <p:sp>
        <p:nvSpPr>
          <p:cNvPr id="5" name="Shape 87"/>
          <p:cNvSpPr txBox="1">
            <a:spLocks/>
          </p:cNvSpPr>
          <p:nvPr/>
        </p:nvSpPr>
        <p:spPr>
          <a:xfrm>
            <a:off x="685800" y="514350"/>
            <a:ext cx="7772400" cy="1159799"/>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stStyle>
          <a:p>
            <a:pPr algn="ctr"/>
            <a:r>
              <a:rPr lang="en" sz="4400" b="1" dirty="0">
                <a:latin typeface="Walter Turncoat" panose="020B0604020202020204" charset="0"/>
                <a:ea typeface="Walter Turncoat" panose="020B0604020202020204" charset="0"/>
              </a:rPr>
              <a:t>Recap</a:t>
            </a:r>
          </a:p>
        </p:txBody>
      </p:sp>
    </p:spTree>
    <p:extLst>
      <p:ext uri="{BB962C8B-B14F-4D97-AF65-F5344CB8AC3E}">
        <p14:creationId xmlns:p14="http://schemas.microsoft.com/office/powerpoint/2010/main" val="280063136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4" name="Shape 88"/>
          <p:cNvSpPr txBox="1">
            <a:spLocks/>
          </p:cNvSpPr>
          <p:nvPr/>
        </p:nvSpPr>
        <p:spPr>
          <a:xfrm>
            <a:off x="1028700" y="1809750"/>
            <a:ext cx="7086600" cy="2500438"/>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marL="285750" indent="-285750">
              <a:buFontTx/>
              <a:buChar char="-"/>
            </a:pPr>
            <a:r>
              <a:rPr lang="en-US" sz="2800" dirty="0">
                <a:latin typeface="Sniglet" panose="020B0604020202020204" charset="0"/>
              </a:rPr>
              <a:t>Establish UL</a:t>
            </a:r>
            <a:endParaRPr lang="en" sz="2600" dirty="0">
              <a:latin typeface="Sniglet" panose="020B0604020202020204" charset="0"/>
            </a:endParaRPr>
          </a:p>
          <a:p>
            <a:pPr marL="285750" indent="-285750">
              <a:buFontTx/>
              <a:buChar char="-"/>
            </a:pPr>
            <a:r>
              <a:rPr lang="en-US" sz="2800" dirty="0">
                <a:latin typeface="Sniglet" panose="020B0604020202020204" charset="0"/>
              </a:rPr>
              <a:t>Define Boundaries</a:t>
            </a:r>
          </a:p>
          <a:p>
            <a:pPr marL="285750" indent="-285750">
              <a:buFontTx/>
              <a:buChar char="-"/>
            </a:pPr>
            <a:r>
              <a:rPr lang="en-US" sz="2800" dirty="0">
                <a:latin typeface="Sniglet" panose="020B0604020202020204" charset="0"/>
              </a:rPr>
              <a:t>Create Bounded Contexts</a:t>
            </a:r>
          </a:p>
          <a:p>
            <a:pPr marL="285750" indent="-285750">
              <a:buFontTx/>
              <a:buChar char="-"/>
            </a:pPr>
            <a:r>
              <a:rPr lang="en-US" sz="2800" dirty="0">
                <a:latin typeface="Sniglet" panose="020B0604020202020204" charset="0"/>
              </a:rPr>
              <a:t>Draw Context Maps</a:t>
            </a:r>
          </a:p>
        </p:txBody>
      </p:sp>
      <p:sp>
        <p:nvSpPr>
          <p:cNvPr id="5" name="Shape 87"/>
          <p:cNvSpPr txBox="1">
            <a:spLocks/>
          </p:cNvSpPr>
          <p:nvPr/>
        </p:nvSpPr>
        <p:spPr>
          <a:xfrm>
            <a:off x="685800" y="514350"/>
            <a:ext cx="7772400" cy="1159799"/>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stStyle>
          <a:p>
            <a:pPr algn="ctr"/>
            <a:r>
              <a:rPr lang="en" sz="4400" b="1" dirty="0">
                <a:latin typeface="Walter Turncoat" panose="020B0604020202020204" charset="0"/>
                <a:ea typeface="Walter Turncoat" panose="020B0604020202020204" charset="0"/>
              </a:rPr>
              <a:t>Even more RECAP</a:t>
            </a:r>
          </a:p>
        </p:txBody>
      </p:sp>
    </p:spTree>
    <p:extLst>
      <p:ext uri="{BB962C8B-B14F-4D97-AF65-F5344CB8AC3E}">
        <p14:creationId xmlns:p14="http://schemas.microsoft.com/office/powerpoint/2010/main" val="164531064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 name="Rounded Rectangle 4"/>
          <p:cNvSpPr/>
          <p:nvPr/>
        </p:nvSpPr>
        <p:spPr>
          <a:xfrm>
            <a:off x="1524000" y="819150"/>
            <a:ext cx="2019300" cy="838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Sales</a:t>
            </a:r>
          </a:p>
        </p:txBody>
      </p:sp>
      <p:sp>
        <p:nvSpPr>
          <p:cNvPr id="6" name="Rounded Rectangle 5"/>
          <p:cNvSpPr/>
          <p:nvPr/>
        </p:nvSpPr>
        <p:spPr>
          <a:xfrm>
            <a:off x="5562600" y="819150"/>
            <a:ext cx="2019300" cy="838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Reporting</a:t>
            </a:r>
          </a:p>
        </p:txBody>
      </p:sp>
      <p:sp>
        <p:nvSpPr>
          <p:cNvPr id="7" name="Rounded Rectangle 6"/>
          <p:cNvSpPr/>
          <p:nvPr/>
        </p:nvSpPr>
        <p:spPr>
          <a:xfrm>
            <a:off x="5562600" y="3304660"/>
            <a:ext cx="2019300" cy="838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Orders</a:t>
            </a:r>
          </a:p>
        </p:txBody>
      </p:sp>
      <p:sp>
        <p:nvSpPr>
          <p:cNvPr id="8" name="Rounded Rectangle 7"/>
          <p:cNvSpPr/>
          <p:nvPr/>
        </p:nvSpPr>
        <p:spPr>
          <a:xfrm>
            <a:off x="1524000" y="3298996"/>
            <a:ext cx="2019300" cy="838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Billing</a:t>
            </a:r>
          </a:p>
        </p:txBody>
      </p:sp>
      <p:sp>
        <p:nvSpPr>
          <p:cNvPr id="9" name="Rounded Rectangle 8"/>
          <p:cNvSpPr/>
          <p:nvPr/>
        </p:nvSpPr>
        <p:spPr>
          <a:xfrm>
            <a:off x="3543300" y="2052380"/>
            <a:ext cx="2019300" cy="838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Shipping</a:t>
            </a:r>
          </a:p>
        </p:txBody>
      </p:sp>
      <p:sp>
        <p:nvSpPr>
          <p:cNvPr id="12" name="Down Arrow 11"/>
          <p:cNvSpPr/>
          <p:nvPr/>
        </p:nvSpPr>
        <p:spPr>
          <a:xfrm>
            <a:off x="1981200" y="1657350"/>
            <a:ext cx="228600" cy="16416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p:cNvSpPr/>
          <p:nvPr/>
        </p:nvSpPr>
        <p:spPr>
          <a:xfrm rot="10800000">
            <a:off x="6934200" y="1657350"/>
            <a:ext cx="228600" cy="16416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own Arrow 14"/>
          <p:cNvSpPr/>
          <p:nvPr/>
        </p:nvSpPr>
        <p:spPr>
          <a:xfrm rot="16200000">
            <a:off x="4438650" y="228600"/>
            <a:ext cx="228600" cy="20193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own Arrow 15"/>
          <p:cNvSpPr/>
          <p:nvPr/>
        </p:nvSpPr>
        <p:spPr>
          <a:xfrm rot="18078299">
            <a:off x="2895665" y="1390832"/>
            <a:ext cx="228600" cy="11988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Down Arrow 16"/>
          <p:cNvSpPr/>
          <p:nvPr/>
        </p:nvSpPr>
        <p:spPr>
          <a:xfrm rot="13813175">
            <a:off x="5924141" y="1510248"/>
            <a:ext cx="228600" cy="11988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p:cNvSpPr/>
          <p:nvPr/>
        </p:nvSpPr>
        <p:spPr>
          <a:xfrm rot="7914605">
            <a:off x="4975926" y="2752860"/>
            <a:ext cx="228600" cy="11988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own Arrow 18"/>
          <p:cNvSpPr/>
          <p:nvPr/>
        </p:nvSpPr>
        <p:spPr>
          <a:xfrm rot="13800004">
            <a:off x="3901026" y="2740265"/>
            <a:ext cx="228600" cy="11988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7122405"/>
      </p:ext>
    </p:extLst>
  </p:cSld>
  <p:clrMapOvr>
    <a:masterClrMapping/>
  </p:clrMapOvr>
  <p:transition spd="slow">
    <p:cut/>
  </p:transition>
</p:sld>
</file>

<file path=ppt/theme/theme1.xml><?xml version="1.0" encoding="utf-8"?>
<a:theme xmlns:a="http://schemas.openxmlformats.org/drawingml/2006/main" name="Ursula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4672</TotalTime>
  <Words>814</Words>
  <Application>Microsoft Office PowerPoint</Application>
  <PresentationFormat>On-screen Show (16:9)</PresentationFormat>
  <Paragraphs>159</Paragraphs>
  <Slides>35</Slides>
  <Notes>35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Walter Turncoat</vt:lpstr>
      <vt:lpstr>Sniglet</vt:lpstr>
      <vt:lpstr>Ursula template</vt:lpstr>
      <vt:lpstr>HELLO!</vt:lpstr>
      <vt:lpstr>   - S.O.L.I.D  - Models for the Rescue  - Domain Driven Design   - DDD Introduction   - DDD Strategic Design   - DDD Tactical Design  - Software Architecture  - Application Lifecycle Management  - Continuous Integration, Deployment, Delivery  - Generic Domain as a Service  - CQRS  - Event Sourcing  - oAuth 2.0 &amp; OIDC  - Lucene  - Hystrix  - Cassandra</vt:lpstr>
      <vt:lpstr>Domain Driven  Design  Tactical Design</vt:lpstr>
      <vt:lpstr>Domain Driven  Design  Tactical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Credits</vt:lpstr>
      <vt:lpstr>   - S.O.L.I.D  - Models for the Rescue  - Domain Driven Design  - Software Architecture    - It is not what you think   - The ROCK   - STD   - The Pigeon  - Application Lifecycle Management  - Continuous Integration, Deployment, Delivery  - Generic Domain as a Service  - CQRS  - Event Sourcing  - oAuth 2.0 &amp; OIDC  - Lucene  - Hystrix  - Cassandra</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Silviya Vaysilova</cp:lastModifiedBy>
  <cp:revision>155</cp:revision>
  <dcterms:modified xsi:type="dcterms:W3CDTF">2016-03-24T08:31:45Z</dcterms:modified>
</cp:coreProperties>
</file>