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57"/>
  </p:notesMasterIdLst>
  <p:sldIdLst>
    <p:sldId id="256" r:id="rId2"/>
    <p:sldId id="335" r:id="rId3"/>
    <p:sldId id="286" r:id="rId4"/>
    <p:sldId id="308" r:id="rId5"/>
    <p:sldId id="300" r:id="rId6"/>
    <p:sldId id="302" r:id="rId7"/>
    <p:sldId id="301" r:id="rId8"/>
    <p:sldId id="257" r:id="rId9"/>
    <p:sldId id="284" r:id="rId10"/>
    <p:sldId id="303" r:id="rId11"/>
    <p:sldId id="304" r:id="rId12"/>
    <p:sldId id="305" r:id="rId13"/>
    <p:sldId id="306" r:id="rId14"/>
    <p:sldId id="307" r:id="rId15"/>
    <p:sldId id="299" r:id="rId16"/>
    <p:sldId id="285" r:id="rId17"/>
    <p:sldId id="287" r:id="rId18"/>
    <p:sldId id="309" r:id="rId19"/>
    <p:sldId id="310" r:id="rId20"/>
    <p:sldId id="311" r:id="rId21"/>
    <p:sldId id="312" r:id="rId22"/>
    <p:sldId id="314" r:id="rId23"/>
    <p:sldId id="315" r:id="rId24"/>
    <p:sldId id="316" r:id="rId25"/>
    <p:sldId id="288" r:id="rId26"/>
    <p:sldId id="289" r:id="rId27"/>
    <p:sldId id="260" r:id="rId28"/>
    <p:sldId id="319" r:id="rId29"/>
    <p:sldId id="313" r:id="rId30"/>
    <p:sldId id="317" r:id="rId31"/>
    <p:sldId id="318" r:id="rId32"/>
    <p:sldId id="320" r:id="rId33"/>
    <p:sldId id="321" r:id="rId34"/>
    <p:sldId id="322" r:id="rId35"/>
    <p:sldId id="323" r:id="rId36"/>
    <p:sldId id="290" r:id="rId37"/>
    <p:sldId id="291" r:id="rId38"/>
    <p:sldId id="292" r:id="rId39"/>
    <p:sldId id="326" r:id="rId40"/>
    <p:sldId id="324" r:id="rId41"/>
    <p:sldId id="325" r:id="rId42"/>
    <p:sldId id="327" r:id="rId43"/>
    <p:sldId id="328" r:id="rId44"/>
    <p:sldId id="329" r:id="rId45"/>
    <p:sldId id="330" r:id="rId46"/>
    <p:sldId id="293" r:id="rId47"/>
    <p:sldId id="294" r:id="rId48"/>
    <p:sldId id="297" r:id="rId49"/>
    <p:sldId id="298" r:id="rId50"/>
    <p:sldId id="332" r:id="rId51"/>
    <p:sldId id="331" r:id="rId52"/>
    <p:sldId id="333" r:id="rId53"/>
    <p:sldId id="334" r:id="rId54"/>
    <p:sldId id="295" r:id="rId55"/>
    <p:sldId id="279" r:id="rId56"/>
  </p:sldIdLst>
  <p:sldSz cx="9144000" cy="5143500" type="screen16x9"/>
  <p:notesSz cx="6858000" cy="9144000"/>
  <p:embeddedFontLst>
    <p:embeddedFont>
      <p:font typeface="Walter Turncoat" panose="020B0604020202020204" charset="0"/>
      <p:regular r:id="rId58"/>
    </p:embeddedFont>
    <p:embeddedFont>
      <p:font typeface="Sniglet" panose="020B0604020202020204" charset="0"/>
      <p:regular r:id="rId59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DDAFDB-AB83-4BC4-9DC3-4E85DFDBB591}">
  <a:tblStyle styleId="{79DDAFDB-AB83-4BC4-9DC3-4E85DFDBB59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006" autoAdjust="0"/>
  </p:normalViewPr>
  <p:slideViewPr>
    <p:cSldViewPr>
      <p:cViewPr varScale="1">
        <p:scale>
          <a:sx n="99" d="100"/>
          <a:sy n="99" d="100"/>
        </p:scale>
        <p:origin x="122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1258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7562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0014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8140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3915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9112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723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401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Meyer vs. Polymorphic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6834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802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1931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076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91727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1680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46982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0312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8238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7935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3482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indent="-228600" rtl="0" fontAlgn="ctr">
              <a:buFont typeface="+mj-lt"/>
              <a:buAutoNum type="arabicPeriod"/>
            </a:pP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Contravariance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method arguments in sub class is allowed.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Covariance of return types in sub class is not allowed.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new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 are allowed to be thrown, unless they are sub classes of previously used ones.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Preconditions cannot be strengthened in a subtype. 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Postconditions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cannot be weakened in a subtype.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history constraint(not allowed to change mutable to immutable and vice versa.)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rtl="0" fontAlgn="ctr">
              <a:buFont typeface="+mj-lt"/>
              <a:buNone/>
            </a:pPr>
            <a:endParaRPr lang="en-US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04370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0376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37594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0592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algn="l" fontAlgn="ctr">
              <a:spcAft>
                <a:spcPts val="1200"/>
              </a:spcAft>
              <a:buClrTx/>
              <a:buFont typeface="+mj-lt"/>
              <a:buNone/>
            </a:pPr>
            <a:r>
              <a:rPr lang="en-US" sz="1100" kern="1200" dirty="0" smtClean="0">
                <a:solidFill>
                  <a:schemeClr val="tx1"/>
                </a:solidFill>
              </a:rPr>
              <a:t>Breaks:</a:t>
            </a:r>
          </a:p>
          <a:p>
            <a:pPr marL="0" indent="0" algn="l" fontAlgn="ctr">
              <a:spcAft>
                <a:spcPts val="1200"/>
              </a:spcAft>
              <a:buClrTx/>
              <a:buFont typeface="+mj-lt"/>
              <a:buNone/>
            </a:pPr>
            <a:r>
              <a:rPr lang="en-US" sz="1100" kern="1200" dirty="0" smtClean="0">
                <a:solidFill>
                  <a:schemeClr val="tx1"/>
                </a:solidFill>
              </a:rPr>
              <a:t>No new exception types are allowed to be thrown, unless they are sub classes of previously used ones.</a:t>
            </a:r>
          </a:p>
          <a:p>
            <a:pPr marL="0" indent="0" algn="l" fontAlgn="ctr">
              <a:spcAft>
                <a:spcPts val="1200"/>
              </a:spcAft>
              <a:buClrTx/>
              <a:buFont typeface="+mj-lt"/>
              <a:buNone/>
            </a:pPr>
            <a:r>
              <a:rPr lang="en-US" sz="1100" kern="1200" dirty="0" smtClean="0">
                <a:solidFill>
                  <a:schemeClr val="tx1"/>
                </a:solidFill>
              </a:rPr>
              <a:t>Preconditions cannot be strengthened in a subtype. Post conditions cannot be weakened in a subtype.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99757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Breaks: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</a:rPr>
              <a:t>No new exception types are allowed to be thrown, unless they are sub classes of previously used ones.</a:t>
            </a:r>
          </a:p>
        </p:txBody>
      </p:sp>
    </p:spTree>
    <p:extLst>
      <p:ext uri="{BB962C8B-B14F-4D97-AF65-F5344CB8AC3E}">
        <p14:creationId xmlns:p14="http://schemas.microsoft.com/office/powerpoint/2010/main" val="21339369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Breaks: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Changing</a:t>
            </a:r>
            <a:r>
              <a:rPr lang="en-US" baseline="0" dirty="0" smtClean="0"/>
              <a:t> invariants.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</a:rPr>
              <a:t>No new exception types are allowed to be thrown, unless they are sub classes of previously used ones.</a:t>
            </a:r>
            <a:endParaRPr lang="en-US" sz="1100" kern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1461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Breaks: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</a:rPr>
              <a:t>Preconditions cannot be strengthened in a subtype.</a:t>
            </a:r>
          </a:p>
        </p:txBody>
      </p:sp>
    </p:spTree>
    <p:extLst>
      <p:ext uri="{BB962C8B-B14F-4D97-AF65-F5344CB8AC3E}">
        <p14:creationId xmlns:p14="http://schemas.microsoft.com/office/powerpoint/2010/main" val="467197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Breaks: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</a:rPr>
              <a:t>The history constraint(not allowed to change mutable to immutable and vice versa.)</a:t>
            </a:r>
          </a:p>
        </p:txBody>
      </p:sp>
    </p:spTree>
    <p:extLst>
      <p:ext uri="{BB962C8B-B14F-4D97-AF65-F5344CB8AC3E}">
        <p14:creationId xmlns:p14="http://schemas.microsoft.com/office/powerpoint/2010/main" val="2684192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3431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1417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0626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7278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10499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76087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19733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20013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18070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07639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30870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0877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4923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3510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693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4978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48981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5595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01173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00755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791518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1279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65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46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6000"/>
            </a:lvl1pPr>
            <a:lvl2pPr algn="ctr">
              <a:spcBef>
                <a:spcPts val="0"/>
              </a:spcBef>
              <a:buSzPct val="100000"/>
              <a:defRPr sz="6000"/>
            </a:lvl2pPr>
            <a:lvl3pPr algn="ctr">
              <a:spcBef>
                <a:spcPts val="0"/>
              </a:spcBef>
              <a:buSzPct val="100000"/>
              <a:defRPr sz="6000"/>
            </a:lvl3pPr>
            <a:lvl4pPr algn="ctr">
              <a:spcBef>
                <a:spcPts val="0"/>
              </a:spcBef>
              <a:buSzPct val="100000"/>
              <a:defRPr sz="6000"/>
            </a:lvl4pPr>
            <a:lvl5pPr algn="ctr">
              <a:spcBef>
                <a:spcPts val="0"/>
              </a:spcBef>
              <a:buSzPct val="100000"/>
              <a:defRPr sz="6000"/>
            </a:lvl5pPr>
            <a:lvl6pPr algn="ctr">
              <a:spcBef>
                <a:spcPts val="0"/>
              </a:spcBef>
              <a:buSzPct val="100000"/>
              <a:defRPr sz="6000"/>
            </a:lvl6pPr>
            <a:lvl7pPr algn="ctr">
              <a:spcBef>
                <a:spcPts val="0"/>
              </a:spcBef>
              <a:buSzPct val="100000"/>
              <a:defRPr sz="6000"/>
            </a:lvl7pPr>
            <a:lvl8pPr algn="ctr">
              <a:spcBef>
                <a:spcPts val="0"/>
              </a:spcBef>
              <a:buSzPct val="100000"/>
              <a:defRPr sz="6000"/>
            </a:lvl8pPr>
            <a:lvl9pPr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Quot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SzPct val="100000"/>
              <a:defRPr sz="3000"/>
            </a:lvl1pPr>
            <a:lvl2pPr algn="ctr" rtl="0">
              <a:spcBef>
                <a:spcPts val="0"/>
              </a:spcBef>
              <a:buSzPct val="100000"/>
              <a:defRPr sz="3000"/>
            </a:lvl2pPr>
            <a:lvl3pPr algn="ctr" rtl="0">
              <a:spcBef>
                <a:spcPts val="0"/>
              </a:spcBef>
              <a:buSzPct val="100000"/>
              <a:defRPr sz="3000"/>
            </a:lvl3pPr>
            <a:lvl4pPr algn="ctr" rtl="0">
              <a:spcBef>
                <a:spcPts val="0"/>
              </a:spcBef>
              <a:buSzPct val="100000"/>
              <a:defRPr sz="3000"/>
            </a:lvl4pPr>
            <a:lvl5pPr algn="ctr" rtl="0">
              <a:spcBef>
                <a:spcPts val="0"/>
              </a:spcBef>
              <a:buSzPct val="100000"/>
              <a:defRPr sz="3000"/>
            </a:lvl5pPr>
            <a:lvl6pPr algn="ctr" rtl="0">
              <a:spcBef>
                <a:spcPts val="0"/>
              </a:spcBef>
              <a:buSzPct val="100000"/>
              <a:defRPr sz="3000"/>
            </a:lvl6pPr>
            <a:lvl7pPr algn="ctr" rtl="0">
              <a:spcBef>
                <a:spcPts val="0"/>
              </a:spcBef>
              <a:buSzPct val="100000"/>
              <a:defRPr sz="3000"/>
            </a:lvl7pPr>
            <a:lvl8pPr algn="ctr" rtl="0">
              <a:spcBef>
                <a:spcPts val="0"/>
              </a:spcBef>
              <a:buSzPct val="100000"/>
              <a:defRPr sz="3000"/>
            </a:lvl8pPr>
            <a:lvl9pPr algn="ctr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/>
          <p:nvPr/>
        </p:nvSpPr>
        <p:spPr>
          <a:xfrm>
            <a:off x="3593400" y="8575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</a:p>
        </p:txBody>
      </p:sp>
      <p:sp>
        <p:nvSpPr>
          <p:cNvPr id="15" name="Shape 15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ColTx">
  <p:cSld name="Title + 2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600"/>
            </a:lvl1pPr>
            <a:lvl2pPr>
              <a:spcBef>
                <a:spcPts val="0"/>
              </a:spcBef>
              <a:buSzPct val="100000"/>
              <a:defRPr sz="1600"/>
            </a:lvl2pPr>
            <a:lvl3pPr>
              <a:spcBef>
                <a:spcPts val="0"/>
              </a:spcBef>
              <a:buSzPct val="100000"/>
              <a:defRPr sz="1600"/>
            </a:lvl3pPr>
            <a:lvl4pPr>
              <a:spcBef>
                <a:spcPts val="0"/>
              </a:spcBef>
              <a:buSzPct val="100000"/>
              <a:defRPr sz="1600"/>
            </a:lvl4pPr>
            <a:lvl5pPr>
              <a:spcBef>
                <a:spcPts val="0"/>
              </a:spcBef>
              <a:buSzPct val="100000"/>
              <a:defRPr sz="1600"/>
            </a:lvl5pPr>
            <a:lvl6pPr>
              <a:spcBef>
                <a:spcPts val="0"/>
              </a:spcBef>
              <a:buSzPct val="100000"/>
              <a:defRPr sz="1600"/>
            </a:lvl6pPr>
            <a:lvl7pPr>
              <a:spcBef>
                <a:spcPts val="0"/>
              </a:spcBef>
              <a:buSzPct val="100000"/>
              <a:defRPr sz="1600"/>
            </a:lvl7pPr>
            <a:lvl8pPr>
              <a:spcBef>
                <a:spcPts val="0"/>
              </a:spcBef>
              <a:buSzPct val="100000"/>
              <a:defRPr sz="1600"/>
            </a:lvl8pPr>
            <a:lvl9pPr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600"/>
            </a:lvl1pPr>
            <a:lvl2pPr>
              <a:spcBef>
                <a:spcPts val="0"/>
              </a:spcBef>
              <a:buSzPct val="100000"/>
              <a:defRPr sz="1600"/>
            </a:lvl2pPr>
            <a:lvl3pPr>
              <a:spcBef>
                <a:spcPts val="0"/>
              </a:spcBef>
              <a:buSzPct val="100000"/>
              <a:defRPr sz="1600"/>
            </a:lvl3pPr>
            <a:lvl4pPr>
              <a:spcBef>
                <a:spcPts val="0"/>
              </a:spcBef>
              <a:buSzPct val="100000"/>
              <a:defRPr sz="1600"/>
            </a:lvl4pPr>
            <a:lvl5pPr>
              <a:spcBef>
                <a:spcPts val="0"/>
              </a:spcBef>
              <a:buSzPct val="100000"/>
              <a:defRPr sz="1600"/>
            </a:lvl5pPr>
            <a:lvl6pPr>
              <a:spcBef>
                <a:spcPts val="0"/>
              </a:spcBef>
              <a:buSzPct val="100000"/>
              <a:defRPr sz="1600"/>
            </a:lvl6pPr>
            <a:lvl7pPr>
              <a:spcBef>
                <a:spcPts val="0"/>
              </a:spcBef>
              <a:buSzPct val="100000"/>
              <a:defRPr sz="1600"/>
            </a:lvl7pPr>
            <a:lvl8pPr>
              <a:spcBef>
                <a:spcPts val="0"/>
              </a:spcBef>
              <a:buSzPct val="100000"/>
              <a:defRPr sz="1600"/>
            </a:lvl8pPr>
            <a:lvl9pPr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5000"/>
                    </a14:imgEffect>
                    <a14:imgEffect>
                      <a14:brightnessContrast bright="8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6" r:id="rId4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</a:rPr>
              <a:t>S.O.L.I.D.</a:t>
            </a:r>
            <a:endParaRPr lang="e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03"/>
            <a:ext cx="6163535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060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8368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878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59"/>
            <a:ext cx="6935168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235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72"/>
            <a:ext cx="4553585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235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"/>
            <a:ext cx="5087060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307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Benefits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94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12000" y="28003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Open/Close Principle</a:t>
            </a:r>
            <a:endParaRPr lang="en" sz="48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5200" y="654416"/>
            <a:ext cx="7473600" cy="1565028"/>
            <a:chOff x="-152400" y="285750"/>
            <a:chExt cx="9156000" cy="1917335"/>
          </a:xfrm>
        </p:grpSpPr>
        <p:sp>
          <p:nvSpPr>
            <p:cNvPr id="49" name="Shape 49"/>
            <p:cNvSpPr/>
            <p:nvPr/>
          </p:nvSpPr>
          <p:spPr>
            <a:xfrm>
              <a:off x="3486575" y="285750"/>
              <a:ext cx="1878050" cy="1917335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Shape 48"/>
            <p:cNvSpPr txBox="1">
              <a:spLocks/>
            </p:cNvSpPr>
            <p:nvPr/>
          </p:nvSpPr>
          <p:spPr>
            <a:xfrm>
              <a:off x="-152400" y="666750"/>
              <a:ext cx="9156000" cy="857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Walter Turncoat"/>
                <a:buNone/>
                <a:defRPr sz="2600" b="0" i="0" u="none" strike="noStrike" cap="none" baseline="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  <a:rtl val="0"/>
                </a:defRPr>
              </a:lvl1pPr>
              <a:lvl2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2pPr>
              <a:lvl3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3pPr>
              <a:lvl4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4pPr>
              <a:lvl5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5pPr>
              <a:lvl6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6pPr>
              <a:lvl7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7pPr>
              <a:lvl8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8pPr>
              <a:lvl9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9pPr>
            </a:lstStyle>
            <a:p>
              <a:r>
                <a:rPr lang="en" sz="7200" dirty="0">
                  <a:solidFill>
                    <a:schemeClr val="tx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0556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0" y="150495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Software entities should be open for extension, but closed for modification. </a:t>
            </a:r>
            <a:r>
              <a:rPr lang="en-US" sz="2800" dirty="0" smtClean="0">
                <a:solidFill>
                  <a:schemeClr val="tx1"/>
                </a:solidFill>
              </a:rPr>
              <a:t>“</a:t>
            </a:r>
          </a:p>
        </p:txBody>
      </p:sp>
      <p:sp>
        <p:nvSpPr>
          <p:cNvPr id="5" name="Shape 74"/>
          <p:cNvSpPr txBox="1">
            <a:spLocks/>
          </p:cNvSpPr>
          <p:nvPr/>
        </p:nvSpPr>
        <p:spPr>
          <a:xfrm>
            <a:off x="0" y="257175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OR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Once a class is done, it is DONE!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8412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3463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265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27"/>
            <a:ext cx="3429479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307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THE CODE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9806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3"/>
            <a:ext cx="4972744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169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67"/>
            <a:ext cx="5992061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131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22"/>
            <a:ext cx="6239746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36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"/>
            <a:ext cx="6963747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666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9"/>
            <a:ext cx="6439799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152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Benefits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3977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12000" y="28003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Liskovs Substitution Principle</a:t>
            </a:r>
            <a:endParaRPr lang="en" sz="48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5200" y="654416"/>
            <a:ext cx="7473600" cy="1565028"/>
            <a:chOff x="-152400" y="285750"/>
            <a:chExt cx="9156000" cy="1917335"/>
          </a:xfrm>
        </p:grpSpPr>
        <p:sp>
          <p:nvSpPr>
            <p:cNvPr id="49" name="Shape 49"/>
            <p:cNvSpPr/>
            <p:nvPr/>
          </p:nvSpPr>
          <p:spPr>
            <a:xfrm>
              <a:off x="3486575" y="285750"/>
              <a:ext cx="1878050" cy="1917335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Shape 48"/>
            <p:cNvSpPr txBox="1">
              <a:spLocks/>
            </p:cNvSpPr>
            <p:nvPr/>
          </p:nvSpPr>
          <p:spPr>
            <a:xfrm>
              <a:off x="-152400" y="666750"/>
              <a:ext cx="9156000" cy="857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Walter Turncoat"/>
                <a:buNone/>
                <a:defRPr sz="2600" b="0" i="0" u="none" strike="noStrike" cap="none" baseline="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  <a:rtl val="0"/>
                </a:defRPr>
              </a:lvl1pPr>
              <a:lvl2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2pPr>
              <a:lvl3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3pPr>
              <a:lvl4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4pPr>
              <a:lvl5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5pPr>
              <a:lvl6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6pPr>
              <a:lvl7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7pPr>
              <a:lvl8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8pPr>
              <a:lvl9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9pPr>
            </a:lstStyle>
            <a:p>
              <a:r>
                <a:rPr lang="en" sz="7200" dirty="0">
                  <a:solidFill>
                    <a:schemeClr val="tx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1061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0" y="1352550"/>
            <a:ext cx="9144000" cy="19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Let q(x) be a property provable about objects x of type T. Then q(y) should be provable for objects y of type S where S is a subtype of T. </a:t>
            </a:r>
            <a:r>
              <a:rPr lang="en-US" sz="2800" dirty="0" smtClean="0">
                <a:solidFill>
                  <a:schemeClr val="tx1"/>
                </a:solidFill>
              </a:rPr>
              <a:t>“</a:t>
            </a:r>
          </a:p>
          <a:p>
            <a:pPr algn="r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- </a:t>
            </a:r>
            <a:r>
              <a:rPr lang="en-US" sz="2800" dirty="0">
                <a:solidFill>
                  <a:schemeClr val="tx1"/>
                </a:solidFill>
              </a:rPr>
              <a:t>Barbara </a:t>
            </a:r>
            <a:r>
              <a:rPr lang="en-US" sz="2800" dirty="0" err="1">
                <a:solidFill>
                  <a:schemeClr val="tx1"/>
                </a:solidFill>
              </a:rPr>
              <a:t>Liskov</a:t>
            </a:r>
            <a:endParaRPr lang="en" sz="2800" dirty="0">
              <a:solidFill>
                <a:schemeClr val="tx1"/>
              </a:solidFill>
            </a:endParaRPr>
          </a:p>
        </p:txBody>
      </p:sp>
      <p:sp>
        <p:nvSpPr>
          <p:cNvPr id="5" name="Shape 74"/>
          <p:cNvSpPr txBox="1">
            <a:spLocks/>
          </p:cNvSpPr>
          <p:nvPr/>
        </p:nvSpPr>
        <p:spPr>
          <a:xfrm>
            <a:off x="0" y="3257550"/>
            <a:ext cx="9144000" cy="1885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OR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A subclass should behave in such a way that it will not cause problems when used </a:t>
            </a:r>
            <a:r>
              <a:rPr lang="en-US" dirty="0" smtClean="0">
                <a:solidFill>
                  <a:schemeClr val="tx1"/>
                </a:solidFill>
              </a:rPr>
              <a:t>instead of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superclass.</a:t>
            </a:r>
            <a:endParaRPr lang="en-US" dirty="0" smtClean="0">
              <a:solidFill>
                <a:schemeClr val="tx1"/>
              </a:solidFill>
            </a:endParaRPr>
          </a:p>
          <a:p>
            <a:pPr algn="r"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dirty="0" smtClean="0">
                <a:solidFill>
                  <a:schemeClr val="tx1"/>
                </a:solidFill>
              </a:rPr>
              <a:t>Normal People</a:t>
            </a:r>
            <a:endParaRPr lang="en" sz="28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0" y="1352550"/>
            <a:ext cx="9144000" cy="373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 marL="228600" indent="-228600" algn="l" fontAlgn="ctr">
              <a:spcAft>
                <a:spcPts val="1200"/>
              </a:spcAft>
              <a:buClrTx/>
              <a:buFont typeface="+mj-lt"/>
              <a:buAutoNum type="arabicPeriod"/>
            </a:pPr>
            <a:r>
              <a:rPr lang="en-US" sz="2400" kern="1200" dirty="0" smtClean="0">
                <a:solidFill>
                  <a:schemeClr val="tx1"/>
                </a:solidFill>
              </a:rPr>
              <a:t>Contra variance </a:t>
            </a:r>
            <a:r>
              <a:rPr lang="en-US" sz="2400" kern="1200" dirty="0">
                <a:solidFill>
                  <a:schemeClr val="tx1"/>
                </a:solidFill>
              </a:rPr>
              <a:t>of method arguments in sub class is allowed</a:t>
            </a:r>
            <a:r>
              <a:rPr lang="en-US" sz="2400" kern="1200" dirty="0" smtClean="0">
                <a:solidFill>
                  <a:schemeClr val="tx1"/>
                </a:solidFill>
              </a:rPr>
              <a:t>.</a:t>
            </a:r>
            <a:endParaRPr lang="en-US" sz="2400" kern="1200" dirty="0">
              <a:solidFill>
                <a:schemeClr val="tx1"/>
              </a:solidFill>
            </a:endParaRPr>
          </a:p>
          <a:p>
            <a:pPr marL="228600" indent="-228600" algn="l" fontAlgn="ctr">
              <a:spcAft>
                <a:spcPts val="1200"/>
              </a:spcAft>
              <a:buClrTx/>
              <a:buFont typeface="+mj-lt"/>
              <a:buAutoNum type="arabicPeriod"/>
            </a:pPr>
            <a:r>
              <a:rPr lang="en-US" sz="2400" kern="1200" dirty="0" smtClean="0">
                <a:solidFill>
                  <a:schemeClr val="tx1"/>
                </a:solidFill>
              </a:rPr>
              <a:t> Covariance </a:t>
            </a:r>
            <a:r>
              <a:rPr lang="en-US" sz="2400" kern="1200" dirty="0">
                <a:solidFill>
                  <a:schemeClr val="tx1"/>
                </a:solidFill>
              </a:rPr>
              <a:t>of return types in sub class is not allowed</a:t>
            </a:r>
            <a:r>
              <a:rPr lang="en-US" sz="2400" kern="1200" dirty="0" smtClean="0">
                <a:solidFill>
                  <a:schemeClr val="tx1"/>
                </a:solidFill>
              </a:rPr>
              <a:t>.</a:t>
            </a:r>
            <a:endParaRPr lang="en-US" sz="2400" kern="1200" dirty="0">
              <a:solidFill>
                <a:schemeClr val="tx1"/>
              </a:solidFill>
            </a:endParaRPr>
          </a:p>
          <a:p>
            <a:pPr marL="228600" indent="-228600" algn="l" fontAlgn="ctr">
              <a:spcAft>
                <a:spcPts val="1200"/>
              </a:spcAft>
              <a:buClrTx/>
              <a:buFont typeface="+mj-lt"/>
              <a:buAutoNum type="arabicPeriod"/>
            </a:pPr>
            <a:r>
              <a:rPr lang="en-US" sz="2400" kern="1200" dirty="0" smtClean="0">
                <a:solidFill>
                  <a:schemeClr val="tx1"/>
                </a:solidFill>
              </a:rPr>
              <a:t> No </a:t>
            </a:r>
            <a:r>
              <a:rPr lang="en-US" sz="2400" kern="1200" dirty="0">
                <a:solidFill>
                  <a:schemeClr val="tx1"/>
                </a:solidFill>
              </a:rPr>
              <a:t>new exception types are allowed to be thrown, unless they are sub classes of previously used ones.</a:t>
            </a:r>
          </a:p>
          <a:p>
            <a:pPr marL="228600" indent="-228600" algn="l" fontAlgn="ctr">
              <a:spcAft>
                <a:spcPts val="1200"/>
              </a:spcAft>
              <a:buClrTx/>
              <a:buFont typeface="+mj-lt"/>
              <a:buAutoNum type="arabicPeriod"/>
            </a:pPr>
            <a:r>
              <a:rPr lang="en-US" sz="2400" kern="1200" dirty="0" smtClean="0">
                <a:solidFill>
                  <a:schemeClr val="tx1"/>
                </a:solidFill>
              </a:rPr>
              <a:t> Preconditions </a:t>
            </a:r>
            <a:r>
              <a:rPr lang="en-US" sz="2400" kern="1200" dirty="0">
                <a:solidFill>
                  <a:schemeClr val="tx1"/>
                </a:solidFill>
              </a:rPr>
              <a:t>cannot be strengthened in a subtype. </a:t>
            </a:r>
            <a:r>
              <a:rPr lang="en-US" sz="2400" kern="1200" dirty="0" smtClean="0">
                <a:solidFill>
                  <a:schemeClr val="tx1"/>
                </a:solidFill>
              </a:rPr>
              <a:t>Post conditions </a:t>
            </a:r>
            <a:r>
              <a:rPr lang="en-US" sz="2400" kern="1200" dirty="0">
                <a:solidFill>
                  <a:schemeClr val="tx1"/>
                </a:solidFill>
              </a:rPr>
              <a:t>cannot be weakened in a subtype.</a:t>
            </a:r>
          </a:p>
          <a:p>
            <a:pPr marL="228600" indent="-228600" algn="l" fontAlgn="ctr">
              <a:spcAft>
                <a:spcPts val="1200"/>
              </a:spcAft>
              <a:buClrTx/>
              <a:buFont typeface="+mj-lt"/>
              <a:buAutoNum type="arabicPeriod"/>
            </a:pPr>
            <a:r>
              <a:rPr lang="en-US" sz="2400" kern="1200" dirty="0" smtClean="0">
                <a:solidFill>
                  <a:schemeClr val="tx1"/>
                </a:solidFill>
              </a:rPr>
              <a:t> The </a:t>
            </a:r>
            <a:r>
              <a:rPr lang="en-US" sz="2400" kern="1200" dirty="0">
                <a:solidFill>
                  <a:schemeClr val="tx1"/>
                </a:solidFill>
              </a:rPr>
              <a:t>history constraint(not allowed to change mutable to immutable and vice versa.)</a:t>
            </a:r>
          </a:p>
          <a:p>
            <a:pPr algn="l">
              <a:spcAft>
                <a:spcPts val="1200"/>
              </a:spcAft>
              <a:buNone/>
            </a:pPr>
            <a:endParaRPr lang="e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2626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0138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038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625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943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8"/>
            <a:ext cx="4582164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895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41"/>
            <a:ext cx="3943900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217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8"/>
            <a:ext cx="5525271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048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438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791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70"/>
            <a:ext cx="3915321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580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9"/>
            <a:ext cx="4143953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047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Benefits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246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0" y="2800350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Interface Segregation Principle</a:t>
            </a:r>
            <a:endParaRPr lang="en" sz="48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5200" y="654416"/>
            <a:ext cx="7473600" cy="1565028"/>
            <a:chOff x="-152400" y="285750"/>
            <a:chExt cx="9156000" cy="1917335"/>
          </a:xfrm>
        </p:grpSpPr>
        <p:sp>
          <p:nvSpPr>
            <p:cNvPr id="49" name="Shape 49"/>
            <p:cNvSpPr/>
            <p:nvPr/>
          </p:nvSpPr>
          <p:spPr>
            <a:xfrm>
              <a:off x="3486575" y="285750"/>
              <a:ext cx="1878050" cy="1917335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Shape 48"/>
            <p:cNvSpPr txBox="1">
              <a:spLocks/>
            </p:cNvSpPr>
            <p:nvPr/>
          </p:nvSpPr>
          <p:spPr>
            <a:xfrm>
              <a:off x="-152400" y="666750"/>
              <a:ext cx="9156000" cy="857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Walter Turncoat"/>
                <a:buNone/>
                <a:defRPr sz="2600" b="0" i="0" u="none" strike="noStrike" cap="none" baseline="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  <a:rtl val="0"/>
                </a:defRPr>
              </a:lvl1pPr>
              <a:lvl2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2pPr>
              <a:lvl3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3pPr>
              <a:lvl4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4pPr>
              <a:lvl5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5pPr>
              <a:lvl6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6pPr>
              <a:lvl7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7pPr>
              <a:lvl8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8pPr>
              <a:lvl9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9pPr>
            </a:lstStyle>
            <a:p>
              <a:r>
                <a:rPr lang="en" sz="7200" dirty="0">
                  <a:solidFill>
                    <a:schemeClr val="tx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65753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0" y="203835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Clients should not be forced to depend upon interfaces that they don't use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sz="2800" dirty="0" smtClean="0">
                <a:solidFill>
                  <a:schemeClr val="tx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6440788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"/>
            <a:ext cx="6201640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512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32"/>
            <a:ext cx="3477110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935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90"/>
            <a:ext cx="5191850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861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43"/>
            <a:ext cx="3858163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98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"/>
            <a:ext cx="6239746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07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33"/>
            <a:ext cx="6954220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028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7469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665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29"/>
            <a:ext cx="6487430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064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Benefits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312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0" y="2800350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Dependency Inversion Principle</a:t>
            </a:r>
            <a:endParaRPr lang="en" sz="48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5200" y="654416"/>
            <a:ext cx="7473600" cy="1565028"/>
            <a:chOff x="-152400" y="285750"/>
            <a:chExt cx="9156000" cy="1917335"/>
          </a:xfrm>
        </p:grpSpPr>
        <p:sp>
          <p:nvSpPr>
            <p:cNvPr id="49" name="Shape 49"/>
            <p:cNvSpPr/>
            <p:nvPr/>
          </p:nvSpPr>
          <p:spPr>
            <a:xfrm>
              <a:off x="3486575" y="285750"/>
              <a:ext cx="1878050" cy="1917335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Shape 48"/>
            <p:cNvSpPr txBox="1">
              <a:spLocks/>
            </p:cNvSpPr>
            <p:nvPr/>
          </p:nvSpPr>
          <p:spPr>
            <a:xfrm>
              <a:off x="-152400" y="666750"/>
              <a:ext cx="9156000" cy="857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Walter Turncoat"/>
                <a:buNone/>
                <a:defRPr sz="2600" b="0" i="0" u="none" strike="noStrike" cap="none" baseline="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  <a:rtl val="0"/>
                </a:defRPr>
              </a:lvl1pPr>
              <a:lvl2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2pPr>
              <a:lvl3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3pPr>
              <a:lvl4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4pPr>
              <a:lvl5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5pPr>
              <a:lvl6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6pPr>
              <a:lvl7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7pPr>
              <a:lvl8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8pPr>
              <a:lvl9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9pPr>
            </a:lstStyle>
            <a:p>
              <a:r>
                <a:rPr lang="en" sz="7200" dirty="0">
                  <a:solidFill>
                    <a:schemeClr val="tx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10301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1557300"/>
            <a:ext cx="9156000" cy="2028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sz="4800" dirty="0">
                <a:solidFill>
                  <a:schemeClr val="tx1"/>
                </a:solidFill>
              </a:rPr>
              <a:t>Dependency </a:t>
            </a:r>
            <a:r>
              <a:rPr lang="en" sz="4800" dirty="0" smtClean="0">
                <a:solidFill>
                  <a:schemeClr val="tx1"/>
                </a:solidFill>
              </a:rPr>
              <a:t>Inversion </a:t>
            </a:r>
            <a:br>
              <a:rPr lang="en" sz="4800" dirty="0" smtClean="0">
                <a:solidFill>
                  <a:schemeClr val="tx1"/>
                </a:solidFill>
              </a:rPr>
            </a:br>
            <a:r>
              <a:rPr lang="en" sz="4800" dirty="0" smtClean="0">
                <a:solidFill>
                  <a:schemeClr val="tx1"/>
                </a:solidFill>
              </a:rPr>
              <a:t>≠ </a:t>
            </a:r>
            <a:br>
              <a:rPr lang="en" sz="4800" dirty="0" smtClean="0">
                <a:solidFill>
                  <a:schemeClr val="tx1"/>
                </a:solidFill>
              </a:rPr>
            </a:br>
            <a:r>
              <a:rPr lang="en" sz="4800" dirty="0" smtClean="0">
                <a:solidFill>
                  <a:schemeClr val="tx1"/>
                </a:solidFill>
              </a:rPr>
              <a:t>Dependency Injection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9580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0" y="1352550"/>
            <a:ext cx="9144000" cy="19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High-level </a:t>
            </a:r>
            <a:r>
              <a:rPr lang="en-US" dirty="0">
                <a:solidFill>
                  <a:schemeClr val="tx1"/>
                </a:solidFill>
              </a:rPr>
              <a:t>modules should not depend on low-level modules. Both should depend on abstractions. Abstractions should not depend upon details. Details should depend upon abstractions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sz="2800" dirty="0" smtClean="0">
                <a:solidFill>
                  <a:schemeClr val="tx1"/>
                </a:solidFill>
              </a:rPr>
              <a:t>“</a:t>
            </a:r>
          </a:p>
        </p:txBody>
      </p:sp>
      <p:sp>
        <p:nvSpPr>
          <p:cNvPr id="5" name="Shape 74"/>
          <p:cNvSpPr txBox="1">
            <a:spLocks/>
          </p:cNvSpPr>
          <p:nvPr/>
        </p:nvSpPr>
        <p:spPr>
          <a:xfrm>
            <a:off x="0" y="3257550"/>
            <a:ext cx="9144000" cy="1885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OR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By making sure classes don't depend on specific implementations, it becomes easy to change things </a:t>
            </a:r>
            <a:r>
              <a:rPr lang="en-US" dirty="0" smtClean="0">
                <a:solidFill>
                  <a:schemeClr val="tx1"/>
                </a:solidFill>
              </a:rPr>
              <a:t>around.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460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500" dirty="0" smtClean="0">
                <a:solidFill>
                  <a:schemeClr val="tx1"/>
                </a:solidFill>
              </a:rPr>
              <a:t>What was wrong in this picture?</a:t>
            </a:r>
            <a:endParaRPr lang="en" sz="4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319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78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333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2676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240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99"/>
            <a:ext cx="9144000" cy="28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981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19"/>
            <a:ext cx="9144000" cy="271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765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Benefits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1080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ctrTitle"/>
          </p:nvPr>
        </p:nvSpPr>
        <p:spPr>
          <a:xfrm>
            <a:off x="1822500" y="1202350"/>
            <a:ext cx="5457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tx1"/>
                </a:solidFill>
              </a:rPr>
              <a:t>thanks!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subTitle" idx="1"/>
          </p:nvPr>
        </p:nvSpPr>
        <p:spPr>
          <a:xfrm>
            <a:off x="1275150" y="2376678"/>
            <a:ext cx="6593700" cy="232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>
                <a:solidFill>
                  <a:schemeClr val="tx1"/>
                </a:solidFill>
              </a:rPr>
              <a:t>Any questions?</a:t>
            </a:r>
          </a:p>
          <a:p>
            <a:pPr lvl="0" algn="ctr" rtl="0">
              <a:spcBef>
                <a:spcPts val="0"/>
              </a:spcBef>
              <a:buNone/>
            </a:pPr>
            <a:endParaRPr dirty="0">
              <a:solidFill>
                <a:schemeClr val="tx1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You can find me </a:t>
            </a:r>
            <a:r>
              <a:rPr lang="en" dirty="0" smtClean="0">
                <a:solidFill>
                  <a:schemeClr val="tx1"/>
                </a:solidFill>
              </a:rPr>
              <a:t>at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</a:rPr>
              <a:t>blagovest.vp@gmail.com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207273" y="603475"/>
            <a:ext cx="687463" cy="691589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3799401" y="2051575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"/>
            <a:ext cx="6878010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490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Is it better?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0328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12000" y="28003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Single Responsibility Principle</a:t>
            </a:r>
            <a:endParaRPr lang="en" sz="48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5200" y="654416"/>
            <a:ext cx="7473600" cy="1565028"/>
            <a:chOff x="-152400" y="285750"/>
            <a:chExt cx="9156000" cy="1917335"/>
          </a:xfrm>
        </p:grpSpPr>
        <p:sp>
          <p:nvSpPr>
            <p:cNvPr id="49" name="Shape 49"/>
            <p:cNvSpPr/>
            <p:nvPr/>
          </p:nvSpPr>
          <p:spPr>
            <a:xfrm>
              <a:off x="3486575" y="285750"/>
              <a:ext cx="1878050" cy="1917335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Shape 48"/>
            <p:cNvSpPr txBox="1">
              <a:spLocks/>
            </p:cNvSpPr>
            <p:nvPr/>
          </p:nvSpPr>
          <p:spPr>
            <a:xfrm>
              <a:off x="-152400" y="666750"/>
              <a:ext cx="9156000" cy="857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Walter Turncoat"/>
                <a:buNone/>
                <a:defRPr sz="2600" b="0" i="0" u="none" strike="noStrike" cap="none" baseline="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  <a:rtl val="0"/>
                </a:defRPr>
              </a:lvl1pPr>
              <a:lvl2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2pPr>
              <a:lvl3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3pPr>
              <a:lvl4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4pPr>
              <a:lvl5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5pPr>
              <a:lvl6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6pPr>
              <a:lvl7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7pPr>
              <a:lvl8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8pPr>
              <a:lvl9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9pPr>
            </a:lstStyle>
            <a:p>
              <a:r>
                <a:rPr lang="en" sz="7200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0" y="188595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A class should have only one reason to change. </a:t>
            </a:r>
            <a:r>
              <a:rPr lang="en-US" sz="2800" dirty="0" smtClean="0">
                <a:solidFill>
                  <a:schemeClr val="tx1"/>
                </a:solidFill>
              </a:rPr>
              <a:t>“</a:t>
            </a:r>
          </a:p>
        </p:txBody>
      </p:sp>
      <p:sp>
        <p:nvSpPr>
          <p:cNvPr id="5" name="Shape 74"/>
          <p:cNvSpPr txBox="1">
            <a:spLocks/>
          </p:cNvSpPr>
          <p:nvPr/>
        </p:nvSpPr>
        <p:spPr>
          <a:xfrm>
            <a:off x="-6626" y="2571750"/>
            <a:ext cx="91440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OR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There </a:t>
            </a:r>
            <a:r>
              <a:rPr lang="en-US" dirty="0">
                <a:solidFill>
                  <a:schemeClr val="tx1"/>
                </a:solidFill>
              </a:rPr>
              <a:t>can be only one requirement that, when changed, will cause a class to change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9384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Ursula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7493</TotalTime>
  <Words>503</Words>
  <Application>Microsoft Office PowerPoint</Application>
  <PresentationFormat>On-screen Show (16:9)</PresentationFormat>
  <Paragraphs>69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Walter Turncoat</vt:lpstr>
      <vt:lpstr>Sniglet</vt:lpstr>
      <vt:lpstr>Ursula template</vt:lpstr>
      <vt:lpstr>S.O.L.I.D.</vt:lpstr>
      <vt:lpstr>THE CODE</vt:lpstr>
      <vt:lpstr>PowerPoint Presentation</vt:lpstr>
      <vt:lpstr>PowerPoint Presentation</vt:lpstr>
      <vt:lpstr>What was wrong in this picture?</vt:lpstr>
      <vt:lpstr>PowerPoint Presentation</vt:lpstr>
      <vt:lpstr>Is it better?</vt:lpstr>
      <vt:lpstr>Single Responsibility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Open/Close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Liskovs Substitution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Interface Segregation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Dependency Inversion Principle</vt:lpstr>
      <vt:lpstr>Dependency Inversion  ≠  Dependency Injection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Blagovest Petrov</cp:lastModifiedBy>
  <cp:revision>42</cp:revision>
  <dcterms:modified xsi:type="dcterms:W3CDTF">2015-10-21T06:29:28Z</dcterms:modified>
</cp:coreProperties>
</file>