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84" r:id="rId2"/>
    <p:sldId id="285" r:id="rId3"/>
    <p:sldId id="288" r:id="rId4"/>
    <p:sldId id="289" r:id="rId5"/>
    <p:sldId id="291" r:id="rId6"/>
    <p:sldId id="292" r:id="rId7"/>
    <p:sldId id="293" r:id="rId8"/>
    <p:sldId id="290" r:id="rId9"/>
    <p:sldId id="294" r:id="rId10"/>
    <p:sldId id="296" r:id="rId11"/>
    <p:sldId id="297" r:id="rId12"/>
    <p:sldId id="295" r:id="rId13"/>
    <p:sldId id="286" r:id="rId14"/>
    <p:sldId id="287" r:id="rId15"/>
  </p:sldIdLst>
  <p:sldSz cx="9144000" cy="5143500" type="screen16x9"/>
  <p:notesSz cx="6858000" cy="9144000"/>
  <p:embeddedFontLst>
    <p:embeddedFont>
      <p:font typeface="Walter Turncoat" panose="020B0604020202020204" charset="0"/>
      <p:regular r:id="rId17"/>
    </p:embeddedFont>
    <p:embeddedFont>
      <p:font typeface="Sniglet" panose="020B0604020202020204" charset="0"/>
      <p:regular r:id="rId1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DAFDB-AB83-4BC4-9DC3-4E85DFDBB591}">
  <a:tblStyle styleId="{79DDAFDB-AB83-4BC4-9DC3-4E85DFDBB5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754" autoAdjust="0"/>
  </p:normalViewPr>
  <p:slideViewPr>
    <p:cSldViewPr>
      <p:cViewPr varScale="1">
        <p:scale>
          <a:sx n="98" d="100"/>
          <a:sy n="98" d="100"/>
        </p:scale>
        <p:origin x="19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25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477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6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03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</a:rPr>
              <a:t>https://github.com/Elders/be-a-better-dev/tree/master/Presentations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546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93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sz="1100" baseline="0" dirty="0">
                <a:solidFill>
                  <a:schemeClr val="tx1"/>
                </a:solidFill>
              </a:rPr>
              <a:t>Strategic design is macro oriented design.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sz="1100" baseline="0" dirty="0">
                <a:solidFill>
                  <a:schemeClr val="tx1"/>
                </a:solidFill>
              </a:rPr>
              <a:t>SOLID applied at system level architecture</a:t>
            </a:r>
            <a:br>
              <a:rPr lang="en-US" sz="1100" dirty="0">
                <a:solidFill>
                  <a:schemeClr val="tx1"/>
                </a:solidFill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98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- How</a:t>
            </a:r>
            <a:r>
              <a:rPr lang="en-US" baseline="0" dirty="0"/>
              <a:t> the Blue book is organized. Read Part IV: Strategic Design to the end and then the whole book.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95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If two distinct logical components have been identified, that doesn’t mean they should be hosted separately.</a:t>
            </a:r>
            <a:endParaRPr lang="en" i="1" dirty="0">
              <a:solidFill>
                <a:schemeClr val="tx1"/>
              </a:solidFill>
            </a:endParaRPr>
          </a:p>
          <a:p>
            <a:r>
              <a:rPr lang="en-US" dirty="0"/>
              <a:t>2. Example MVC controllers.</a:t>
            </a:r>
          </a:p>
        </p:txBody>
      </p:sp>
    </p:spTree>
    <p:extLst>
      <p:ext uri="{BB962C8B-B14F-4D97-AF65-F5344CB8AC3E}">
        <p14:creationId xmlns:p14="http://schemas.microsoft.com/office/powerpoint/2010/main" val="286685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2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</a:p>
          <a:p>
            <a:pPr marL="228600" indent="-228600">
              <a:buAutoNum type="arabicPeriod"/>
            </a:pP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</a:t>
            </a:r>
          </a:p>
          <a:p>
            <a:pPr marL="228600" indent="-228600">
              <a:buAutoNum type="arabicPeriod"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Decoupling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4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7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75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1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752600" y="14287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HELLO!</a:t>
            </a:r>
          </a:p>
        </p:txBody>
      </p:sp>
      <p:sp>
        <p:nvSpPr>
          <p:cNvPr id="61" name="Shape 61"/>
          <p:cNvSpPr/>
          <p:nvPr/>
        </p:nvSpPr>
        <p:spPr>
          <a:xfrm>
            <a:off x="1447800" y="2876550"/>
            <a:ext cx="6324600" cy="117501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0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4"/>
          <p:cNvSpPr txBox="1">
            <a:spLocks/>
          </p:cNvSpPr>
          <p:nvPr/>
        </p:nvSpPr>
        <p:spPr>
          <a:xfrm>
            <a:off x="76200" y="361950"/>
            <a:ext cx="89916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000" i="1" dirty="0">
                <a:solidFill>
                  <a:schemeClr val="tx1"/>
                </a:solidFill>
              </a:rPr>
              <a:t>Which is an architecture pattern?</a:t>
            </a:r>
          </a:p>
        </p:txBody>
      </p:sp>
      <p:sp>
        <p:nvSpPr>
          <p:cNvPr id="5" name="Shape 34"/>
          <p:cNvSpPr txBox="1">
            <a:spLocks/>
          </p:cNvSpPr>
          <p:nvPr/>
        </p:nvSpPr>
        <p:spPr>
          <a:xfrm>
            <a:off x="76200" y="2190750"/>
            <a:ext cx="89916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sz="2400" dirty="0"/>
              <a:t>CQRS, REST, TCP, Actor, Message Bus, AMQP</a:t>
            </a:r>
            <a:endParaRPr lang="en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1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4"/>
          <p:cNvSpPr txBox="1">
            <a:spLocks/>
          </p:cNvSpPr>
          <p:nvPr/>
        </p:nvSpPr>
        <p:spPr>
          <a:xfrm>
            <a:off x="76200" y="361950"/>
            <a:ext cx="89916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000" i="1" dirty="0">
                <a:solidFill>
                  <a:schemeClr val="tx1"/>
                </a:solidFill>
              </a:rPr>
              <a:t>Which is an architecture pattern?</a:t>
            </a:r>
          </a:p>
        </p:txBody>
      </p:sp>
      <p:sp>
        <p:nvSpPr>
          <p:cNvPr id="5" name="Shape 34"/>
          <p:cNvSpPr txBox="1">
            <a:spLocks/>
          </p:cNvSpPr>
          <p:nvPr/>
        </p:nvSpPr>
        <p:spPr>
          <a:xfrm>
            <a:off x="76200" y="2190750"/>
            <a:ext cx="89916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sz="2400" dirty="0"/>
              <a:t>CQRS, </a:t>
            </a:r>
            <a:r>
              <a:rPr lang="en-US" sz="2400" strike="sngStrike" dirty="0"/>
              <a:t>REST</a:t>
            </a:r>
            <a:r>
              <a:rPr lang="en-US" sz="2400" dirty="0"/>
              <a:t>, </a:t>
            </a:r>
            <a:r>
              <a:rPr lang="en-US" sz="2400" strike="sngStrike" dirty="0"/>
              <a:t>TCP</a:t>
            </a:r>
            <a:r>
              <a:rPr lang="en-US" sz="2400" dirty="0"/>
              <a:t>, Actor, Message Bus, </a:t>
            </a:r>
            <a:r>
              <a:rPr lang="en-US" sz="2400" strike="sngStrike" dirty="0"/>
              <a:t>AMQP</a:t>
            </a:r>
            <a:endParaRPr lang="en" sz="2400" i="1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9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4"/>
          <p:cNvSpPr txBox="1">
            <a:spLocks/>
          </p:cNvSpPr>
          <p:nvPr/>
        </p:nvSpPr>
        <p:spPr>
          <a:xfrm>
            <a:off x="76200" y="1991812"/>
            <a:ext cx="89916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sz="3200" b="1" dirty="0"/>
              <a:t>Build to change instead of building to last!!!</a:t>
            </a:r>
            <a:endParaRPr lang="en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5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266950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/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S.O.L.I.D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Models for the Rescue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Domain Driven Design</a:t>
            </a:r>
            <a:br>
              <a:rPr lang="en-US" sz="1400" b="1" u="sng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b="1" dirty="0">
                <a:solidFill>
                  <a:schemeClr val="tx1"/>
                </a:solidFill>
              </a:rPr>
              <a:t>Software Architecture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It is not what you think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b="1" u="sng" dirty="0">
                <a:solidFill>
                  <a:schemeClr val="tx1"/>
                </a:solidFill>
              </a:rPr>
              <a:t>The ROCK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STD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The Pigeon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Application Lifecycle Management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Continuous Integration, Deployment, Delivery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Generic Domain as a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CQRS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Event Sourcing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oAuth 2.0 &amp; OIDC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Lucene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>
                <a:solidFill>
                  <a:schemeClr val="tx1"/>
                </a:solidFill>
              </a:rPr>
              <a:t>Hystrix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Cassandra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6" name="Shape 48"/>
          <p:cNvSpPr txBox="1">
            <a:spLocks/>
          </p:cNvSpPr>
          <p:nvPr/>
        </p:nvSpPr>
        <p:spPr>
          <a:xfrm>
            <a:off x="2286000" y="133350"/>
            <a:ext cx="5486400" cy="91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 baseline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Coming up</a:t>
            </a:r>
            <a:r>
              <a:rPr lang="en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" name="Shape 49"/>
          <p:cNvSpPr/>
          <p:nvPr/>
        </p:nvSpPr>
        <p:spPr>
          <a:xfrm>
            <a:off x="2413774" y="311051"/>
            <a:ext cx="658851" cy="734099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Shape 50"/>
          <p:cNvSpPr/>
          <p:nvPr/>
        </p:nvSpPr>
        <p:spPr>
          <a:xfrm>
            <a:off x="2584382" y="542013"/>
            <a:ext cx="317635" cy="298183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6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THANKS!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tx1"/>
                </a:solidFill>
              </a:rPr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2819400" y="1962150"/>
            <a:ext cx="4069449" cy="116202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1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266950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/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S.O.L.I.D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Models for the Rescue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Domain Driven Design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b="1" dirty="0">
                <a:solidFill>
                  <a:schemeClr val="tx1"/>
                </a:solidFill>
              </a:rPr>
              <a:t>Software Architecture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b="1" u="sng" dirty="0">
                <a:solidFill>
                  <a:schemeClr val="tx1"/>
                </a:solidFill>
              </a:rPr>
              <a:t>It is not what you think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The ROCK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STD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The Pigeon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Application Lifecycle Management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Continuous Integration, Deployment, Delivery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Generic Domain as a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CQRS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Event Sourcing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oAuth 2.0 &amp; OIDC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Lucene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>
                <a:solidFill>
                  <a:schemeClr val="tx1"/>
                </a:solidFill>
              </a:rPr>
              <a:t>Hystrix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Cassandra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6" name="Shape 48"/>
          <p:cNvSpPr txBox="1">
            <a:spLocks/>
          </p:cNvSpPr>
          <p:nvPr/>
        </p:nvSpPr>
        <p:spPr>
          <a:xfrm>
            <a:off x="2286000" y="133350"/>
            <a:ext cx="5486400" cy="91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 baseline="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NOW</a:t>
            </a:r>
            <a:r>
              <a:rPr lang="en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" name="Shape 49"/>
          <p:cNvSpPr/>
          <p:nvPr/>
        </p:nvSpPr>
        <p:spPr>
          <a:xfrm>
            <a:off x="2413774" y="311051"/>
            <a:ext cx="658851" cy="734099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Shape 50"/>
          <p:cNvSpPr/>
          <p:nvPr/>
        </p:nvSpPr>
        <p:spPr>
          <a:xfrm>
            <a:off x="2584382" y="542013"/>
            <a:ext cx="317635" cy="298183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6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5400" b="1" dirty="0">
                <a:solidFill>
                  <a:schemeClr val="tx1"/>
                </a:solidFill>
              </a:rPr>
              <a:t>Software</a:t>
            </a:r>
            <a:br>
              <a:rPr lang="en" sz="5400" b="1" dirty="0">
                <a:solidFill>
                  <a:schemeClr val="tx1"/>
                </a:solidFill>
              </a:rPr>
            </a:br>
            <a:r>
              <a:rPr lang="en" sz="5400" b="1" dirty="0">
                <a:solidFill>
                  <a:schemeClr val="tx1"/>
                </a:solidFill>
              </a:rPr>
              <a:t>Architecture</a:t>
            </a:r>
            <a:br>
              <a:rPr lang="en" sz="5400" b="1" dirty="0">
                <a:solidFill>
                  <a:schemeClr val="tx1"/>
                </a:solidFill>
              </a:rPr>
            </a:br>
            <a:br>
              <a:rPr lang="en" sz="4400" dirty="0">
                <a:solidFill>
                  <a:schemeClr val="tx1"/>
                </a:solidFill>
              </a:rPr>
            </a:br>
            <a:r>
              <a:rPr lang="en" sz="3600" i="1" dirty="0">
                <a:solidFill>
                  <a:schemeClr val="tx1"/>
                </a:solidFill>
              </a:rPr>
              <a:t>It is not what you think</a:t>
            </a:r>
            <a:endParaRPr lang="en" sz="4000" i="1" dirty="0">
              <a:solidFill>
                <a:schemeClr val="tx1"/>
              </a:solid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762000" y="4405894"/>
            <a:ext cx="3962400" cy="1791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5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4"/>
          <p:cNvSpPr txBox="1">
            <a:spLocks/>
          </p:cNvSpPr>
          <p:nvPr/>
        </p:nvSpPr>
        <p:spPr>
          <a:xfrm>
            <a:off x="685800" y="2296612"/>
            <a:ext cx="7772400" cy="134193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dirty="0"/>
              <a:t>The highest-level breakdown of a system into its parts; the decisions that are hard to change; there are multiple architectures in a system; what is architecturally significant can change over a system's lifetime; and, in the end, architecture boils down to whatever the important stuff is.</a:t>
            </a:r>
          </a:p>
          <a:p>
            <a:endParaRPr lang="en-US" dirty="0"/>
          </a:p>
          <a:p>
            <a:pPr algn="r"/>
            <a:r>
              <a:rPr lang="en" i="1" dirty="0">
                <a:solidFill>
                  <a:schemeClr val="tx1"/>
                </a:solidFill>
              </a:rPr>
              <a:t>- Martin Fowler</a:t>
            </a:r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685800" y="666750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000" i="1" dirty="0">
                <a:solidFill>
                  <a:schemeClr val="tx1"/>
                </a:solidFill>
              </a:rPr>
              <a:t>What is Software Architecture?</a:t>
            </a:r>
          </a:p>
        </p:txBody>
      </p:sp>
    </p:spTree>
    <p:extLst>
      <p:ext uri="{BB962C8B-B14F-4D97-AF65-F5344CB8AC3E}">
        <p14:creationId xmlns:p14="http://schemas.microsoft.com/office/powerpoint/2010/main" val="35594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4"/>
          <p:cNvSpPr txBox="1">
            <a:spLocks/>
          </p:cNvSpPr>
          <p:nvPr/>
        </p:nvSpPr>
        <p:spPr>
          <a:xfrm>
            <a:off x="685800" y="2296612"/>
            <a:ext cx="7772400" cy="134193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endParaRPr lang="en" i="1" dirty="0">
              <a:solidFill>
                <a:schemeClr val="tx1"/>
              </a:solidFill>
            </a:endParaRPr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685800" y="180778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000" i="1" dirty="0">
                <a:solidFill>
                  <a:schemeClr val="tx1"/>
                </a:solidFill>
              </a:rPr>
              <a:t>Logical vs Physical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6287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4"/>
          <p:cNvSpPr txBox="1">
            <a:spLocks/>
          </p:cNvSpPr>
          <p:nvPr/>
        </p:nvSpPr>
        <p:spPr>
          <a:xfrm>
            <a:off x="685800" y="2296612"/>
            <a:ext cx="7772400" cy="134193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endParaRPr lang="en" i="1" dirty="0">
              <a:solidFill>
                <a:schemeClr val="tx1"/>
              </a:solidFill>
            </a:endParaRPr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685800" y="180778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000" i="1" dirty="0">
                <a:solidFill>
                  <a:schemeClr val="tx1"/>
                </a:solidFill>
              </a:rPr>
              <a:t>How to design Software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65605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133350"/>
            <a:ext cx="32575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4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4"/>
          <p:cNvSpPr txBox="1">
            <a:spLocks/>
          </p:cNvSpPr>
          <p:nvPr/>
        </p:nvSpPr>
        <p:spPr>
          <a:xfrm>
            <a:off x="76200" y="1991812"/>
            <a:ext cx="89916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sz="3200" b="1" dirty="0"/>
              <a:t>Build to change instead of building to last!!!</a:t>
            </a:r>
            <a:endParaRPr lang="en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4"/>
          <p:cNvSpPr txBox="1">
            <a:spLocks/>
          </p:cNvSpPr>
          <p:nvPr/>
        </p:nvSpPr>
        <p:spPr>
          <a:xfrm>
            <a:off x="76200" y="361950"/>
            <a:ext cx="89916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000" i="1" dirty="0">
                <a:solidFill>
                  <a:schemeClr val="tx1"/>
                </a:solidFill>
              </a:rPr>
              <a:t>Architectural patterns</a:t>
            </a:r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76200" y="1657350"/>
            <a:ext cx="89916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4000" i="1" dirty="0">
                <a:solidFill>
                  <a:schemeClr val="tx1"/>
                </a:solidFill>
              </a:rPr>
              <a:t>What is it?</a:t>
            </a:r>
          </a:p>
        </p:txBody>
      </p:sp>
      <p:sp>
        <p:nvSpPr>
          <p:cNvPr id="4" name="Shape 34"/>
          <p:cNvSpPr txBox="1">
            <a:spLocks/>
          </p:cNvSpPr>
          <p:nvPr/>
        </p:nvSpPr>
        <p:spPr>
          <a:xfrm>
            <a:off x="76200" y="2817149"/>
            <a:ext cx="8991600" cy="21930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just"/>
            <a:r>
              <a:rPr lang="en-US" sz="1800" i="1" dirty="0">
                <a:solidFill>
                  <a:schemeClr val="tx1"/>
                </a:solidFill>
              </a:rPr>
              <a:t>An architectural pattern is a general, reusable solution to a commonly occurring problem in software architecture within a given context. Architectural patterns are similar to software design pattern but have a broader scope. The architectural patterns address various issues in software engineering, such as computer hardware performance limitations, high availability and minimization of a business risk. Some architectural patterns have been implemented within software frameworks.</a:t>
            </a:r>
          </a:p>
          <a:p>
            <a:endParaRPr lang="en-US" sz="1800" i="1" dirty="0">
              <a:solidFill>
                <a:schemeClr val="tx1"/>
              </a:solidFill>
            </a:endParaRPr>
          </a:p>
          <a:p>
            <a:pPr algn="r"/>
            <a:r>
              <a:rPr lang="en-US" sz="1800" i="1" dirty="0">
                <a:solidFill>
                  <a:schemeClr val="tx1"/>
                </a:solidFill>
              </a:rPr>
              <a:t>- Wikipedia</a:t>
            </a:r>
            <a:endParaRPr lang="en" sz="1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3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Ursu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288</Words>
  <Application>Microsoft Office PowerPoint</Application>
  <PresentationFormat>On-screen Show (16:9)</PresentationFormat>
  <Paragraphs>36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Walter Turncoat</vt:lpstr>
      <vt:lpstr>Arial</vt:lpstr>
      <vt:lpstr>Sniglet</vt:lpstr>
      <vt:lpstr>Ursula template</vt:lpstr>
      <vt:lpstr>HELLO!</vt:lpstr>
      <vt:lpstr>   - S.O.L.I.D  - Models for the Rescue  - Domain Driven Design  - Software Architecture   - It is not what you think   - The ROCK   - STD   - The Pigeon  - Application Lifecycle Management  - Continuous Integration, Deployment, Delivery  - Generic Domain as a Service  - CQRS  - Event Sourcing  - oAuth 2.0 &amp; OIDC  - Lucene  - Hystrix  - Cassandra</vt:lpstr>
      <vt:lpstr>Software Architecture  It is not what you think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- S.O.L.I.D  - Models for the Rescue  - Domain Driven Design  - Software Architecture    - It is not what you think   - The ROCK   - STD   - The Pigeon  - Application Lifecycle Management  - Continuous Integration, Deployment, Delivery  - Generic Domain as a Service  - CQRS  - Event Sourcing  - oAuth 2.0 &amp; OIDC  - Lucene  - Hystrix  - Cassandra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Blagovest Petrov</cp:lastModifiedBy>
  <cp:revision>15</cp:revision>
  <dcterms:modified xsi:type="dcterms:W3CDTF">2016-04-19T10:28:52Z</dcterms:modified>
</cp:coreProperties>
</file>