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12"/>
  </p:notesMasterIdLst>
  <p:handoutMasterIdLst>
    <p:handoutMasterId r:id="rId13"/>
  </p:handoutMasterIdLst>
  <p:sldIdLst>
    <p:sldId id="1456" r:id="rId5"/>
    <p:sldId id="1459" r:id="rId6"/>
    <p:sldId id="1460" r:id="rId7"/>
    <p:sldId id="1461" r:id="rId8"/>
    <p:sldId id="1462" r:id="rId9"/>
    <p:sldId id="1463" r:id="rId10"/>
    <p:sldId id="1458"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gnite 2016" id="{A073DAE3-B461-442F-A3D3-6642BD875E45}">
          <p14:sldIdLst>
            <p14:sldId id="1456"/>
            <p14:sldId id="1459"/>
            <p14:sldId id="1460"/>
            <p14:sldId id="1461"/>
            <p14:sldId id="1462"/>
            <p14:sldId id="1463"/>
            <p14:sldId id="1458"/>
          </p14:sldIdLst>
        </p14:section>
      </p14:sectionLst>
    </p:ext>
    <p:ext uri="{EFAFB233-063F-42B5-8137-9DF3F51BA10A}">
      <p15:sldGuideLst xmlns:p15="http://schemas.microsoft.com/office/powerpoint/2012/main">
        <p15:guide id="1" orient="horz" pos="4244">
          <p15:clr>
            <a:srgbClr val="A4A3A4"/>
          </p15:clr>
        </p15:guide>
        <p15:guide id="2" pos="7546">
          <p15:clr>
            <a:srgbClr val="A4A3A4"/>
          </p15:clr>
        </p15:guide>
        <p15:guide id="3" pos="63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7F7F7"/>
    <a:srgbClr val="FFB900"/>
    <a:srgbClr val="A80000"/>
    <a:srgbClr val="FF8C00"/>
    <a:srgbClr val="D83B01"/>
    <a:srgbClr val="000000"/>
    <a:srgbClr val="505050"/>
    <a:srgbClr val="29292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0" autoAdjust="0"/>
    <p:restoredTop sz="89565" autoAdjust="0"/>
  </p:normalViewPr>
  <p:slideViewPr>
    <p:cSldViewPr>
      <p:cViewPr varScale="1">
        <p:scale>
          <a:sx n="85" d="100"/>
          <a:sy n="85" d="100"/>
        </p:scale>
        <p:origin x="516" y="56"/>
      </p:cViewPr>
      <p:guideLst>
        <p:guide orient="horz" pos="4244"/>
        <p:guide pos="7546"/>
        <p:guide pos="6321"/>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0"/>
    </p:cViewPr>
  </p:sorterViewPr>
  <p:notesViewPr>
    <p:cSldViewPr showGuides="1">
      <p:cViewPr varScale="1">
        <p:scale>
          <a:sx n="73" d="100"/>
          <a:sy n="73" d="100"/>
        </p:scale>
        <p:origin x="3174"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14-Mar-17 8:14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14-Mar-17 8:14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2.deloitte.com/content/dam/Deloitte/us/Documents/financial-services/us-fsi-api-economy.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Data and services fuel</a:t>
            </a:r>
            <a:r>
              <a:rPr lang="en-US" sz="1200" kern="1200" baseline="0" dirty="0">
                <a:solidFill>
                  <a:schemeClr val="tx1"/>
                </a:solidFill>
                <a:effectLst/>
                <a:latin typeface="Segoe UI Light" pitchFamily="34" charset="0"/>
                <a:ea typeface="+mn-ea"/>
                <a:cs typeface="+mn-cs"/>
              </a:rPr>
              <a:t> the APIs. </a:t>
            </a:r>
            <a:r>
              <a:rPr lang="en-US" sz="1200" kern="1200" dirty="0">
                <a:solidFill>
                  <a:schemeClr val="tx1"/>
                </a:solidFill>
                <a:effectLst/>
                <a:latin typeface="Segoe UI Light" pitchFamily="34" charset="0"/>
                <a:ea typeface="+mn-ea"/>
                <a:cs typeface="+mn-cs"/>
              </a:rPr>
              <a:t>APIs are essential for encapsulation and sharing information. Ever more</a:t>
            </a:r>
            <a:r>
              <a:rPr lang="en-US" sz="1200" kern="1200" baseline="0" dirty="0">
                <a:solidFill>
                  <a:schemeClr val="tx1"/>
                </a:solidFill>
                <a:effectLst/>
                <a:latin typeface="Segoe UI Light" pitchFamily="34" charset="0"/>
                <a:ea typeface="+mn-ea"/>
                <a:cs typeface="+mn-cs"/>
              </a:rPr>
              <a:t> complex business processes drive API usage inside businesses. Customers demand self-service and friction free interactions and transactions.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r>
              <a:rPr lang="en-US" sz="1200" dirty="0"/>
              <a:t>“Application programming interfaces (APIs) have been elevated from a development technique to a </a:t>
            </a:r>
            <a:r>
              <a:rPr lang="en-US" sz="1200" dirty="0">
                <a:latin typeface="+mn-lt"/>
              </a:rPr>
              <a:t>business model driver</a:t>
            </a:r>
            <a:r>
              <a:rPr lang="en-US" sz="1200" dirty="0"/>
              <a:t> and </a:t>
            </a:r>
            <a:r>
              <a:rPr lang="en-US" sz="1200" dirty="0">
                <a:latin typeface="+mn-lt"/>
              </a:rPr>
              <a:t>boardroom</a:t>
            </a:r>
            <a:r>
              <a:rPr lang="en-US" sz="1200" dirty="0"/>
              <a:t> consideration.</a:t>
            </a:r>
          </a:p>
          <a:p>
            <a:r>
              <a:rPr lang="en-US" sz="1200" dirty="0"/>
              <a:t>An organization’s core assets can be reused, shared, and </a:t>
            </a:r>
            <a:r>
              <a:rPr lang="en-US" sz="1200" dirty="0">
                <a:latin typeface="+mn-lt"/>
              </a:rPr>
              <a:t>monetized</a:t>
            </a:r>
            <a:r>
              <a:rPr lang="en-US" sz="1200" dirty="0"/>
              <a:t> through APIs that can extend the reach of existing services or provide </a:t>
            </a:r>
            <a:r>
              <a:rPr lang="en-US" sz="1200" dirty="0">
                <a:latin typeface="+mn-lt"/>
              </a:rPr>
              <a:t>new revenue streams</a:t>
            </a:r>
            <a:r>
              <a:rPr lang="en-US" sz="1200" dirty="0"/>
              <a:t>.</a:t>
            </a:r>
          </a:p>
          <a:p>
            <a:r>
              <a:rPr lang="en-US" sz="1200" dirty="0"/>
              <a:t>APIs should be managed like a </a:t>
            </a:r>
            <a:r>
              <a:rPr lang="en-US" sz="1200" dirty="0">
                <a:latin typeface="+mn-lt"/>
              </a:rPr>
              <a:t>product</a:t>
            </a:r>
            <a:r>
              <a:rPr lang="en-US" sz="1200" dirty="0"/>
              <a:t> - one built on top of a potentially </a:t>
            </a:r>
            <a:r>
              <a:rPr lang="en-US" sz="1200" dirty="0">
                <a:latin typeface="+mn-lt"/>
              </a:rPr>
              <a:t>complex technical footprint</a:t>
            </a:r>
            <a:r>
              <a:rPr lang="en-US" sz="1200" dirty="0"/>
              <a:t> that includes legacy and third-party systems and data.</a:t>
            </a:r>
          </a:p>
          <a:p>
            <a:endParaRPr lang="en-US" sz="1800" dirty="0"/>
          </a:p>
          <a:p>
            <a:r>
              <a:rPr lang="en-US" sz="1800" dirty="0"/>
              <a:t>		</a:t>
            </a:r>
            <a:r>
              <a:rPr lang="en-US" sz="1200" dirty="0"/>
              <a:t>From the </a:t>
            </a:r>
            <a:r>
              <a:rPr lang="en-US" sz="1200" dirty="0">
                <a:hlinkClick r:id="rId3"/>
              </a:rPr>
              <a:t>“API Economy”</a:t>
            </a:r>
            <a:endParaRPr lang="en-US" sz="1200" dirty="0"/>
          </a:p>
          <a:p>
            <a:r>
              <a:rPr lang="en-US" sz="1200" dirty="0"/>
              <a:t>		by George Collins and David Sisk </a:t>
            </a:r>
          </a:p>
          <a:p>
            <a:r>
              <a:rPr lang="en-US" sz="1200" dirty="0"/>
              <a:t>		Deloitte Consulting LLP, 2015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Mobile</a:t>
            </a:r>
            <a:r>
              <a:rPr lang="en-US" sz="1200" kern="1200" baseline="0" dirty="0">
                <a:solidFill>
                  <a:schemeClr val="tx1"/>
                </a:solidFill>
                <a:effectLst/>
                <a:latin typeface="Segoe UI Light" pitchFamily="34" charset="0"/>
                <a:ea typeface="+mn-ea"/>
                <a:cs typeface="+mn-cs"/>
              </a:rPr>
              <a:t> and other trends influence API usage across businesses. REST and cloud democratized API – simple and cheap to build and consume.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Light" pitchFamily="34" charset="0"/>
                <a:ea typeface="+mn-ea"/>
                <a:cs typeface="+mn-cs"/>
              </a:rPr>
              <a:t>APIs long transcended high tech companies and are embraced by all verticals including finance, telco, media, and healthcare. For example, established banks are exploring becoming banking platforms to compete with PayPal, Stripe, Venmo, etc. Every auto maker is busily working on a telematics platform for their cars. Governments at every level adopt open API initiatives and make data and services available, e.g. 311, crime, etc.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Light" pitchFamily="34" charset="0"/>
                <a:ea typeface="+mn-ea"/>
                <a:cs typeface="+mn-cs"/>
              </a:rPr>
              <a:t>Agility and innovation are ever more important due to increased competition and disruption. Loosely coupled APIs are the technical foundation – microservices.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Light" pitchFamily="34" charset="0"/>
                <a:ea typeface="+mn-ea"/>
                <a:cs typeface="+mn-cs"/>
              </a:rPr>
              <a:t>All traditional enterprise integration vendors are pursuing API-centric approach which pivots around exposing data internally and externally rather than connecting application together.</a:t>
            </a:r>
            <a:endParaRPr lang="en-US" sz="12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A846A0F-1586-954E-877E-59C1F56AB76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8196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There</a:t>
            </a:r>
            <a:r>
              <a:rPr lang="en-US" sz="900" kern="1200" baseline="0" dirty="0">
                <a:solidFill>
                  <a:schemeClr val="tx1"/>
                </a:solidFill>
                <a:effectLst/>
                <a:latin typeface="Segoe UI Light" pitchFamily="34" charset="0"/>
                <a:ea typeface="+mn-ea"/>
                <a:cs typeface="+mn-cs"/>
              </a:rPr>
              <a:t> is a saying that any problem in software engineering can be solved by adding a level of indirection (or abstraction). Abstraction has its costs to be sure, but benefits usually are much greater. </a:t>
            </a:r>
            <a:r>
              <a:rPr lang="en-US" sz="900" kern="1200" dirty="0">
                <a:solidFill>
                  <a:schemeClr val="tx1"/>
                </a:solidFill>
                <a:effectLst/>
                <a:latin typeface="Segoe UI Light" pitchFamily="34" charset="0"/>
                <a:ea typeface="+mn-ea"/>
                <a:cs typeface="+mn-cs"/>
              </a:rPr>
              <a:t>APIM creates a public facade over your APIs and decouples API implementations or backends from API consumers enabling them to evolve independently. This includes hiding all APIs regardless of their location behind a single domain name and API address. Exposing only a subset of backend capabilities to API consumers. Modernizing and normalizing  APIs by changing their URL structure  and response formats. Optimizing APIs for specific consumers and scenarios by conditionally stripping down the responses. Dynamically routing requests to implement advanced versioning approaches</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Second, APIM allows API implementers to externalize and centralize common cross cutting concerns and focus on the core value, the domain related logic. Security, throttling,  cross domain access and response caching are just a few horizontal capabilities you'll get from APIM. APIM supports API key, JWT token validation as well as IP based authorization. We offer a number of cross domain techniques including full support for CORS. APIM implements distributed  quota and rate limiting policies that allow a great degree of flexibility and scale. It comes with built in response cache and policies that allow fine grained control over what and how gets cached</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Having insight into usage and health of your APIs is important and APIM captures metrics and provides key reports out of the box. For those customers who are looking to monetize their APIs we collect and offer via API data allowing them to implement a variety of subscription business models.</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With APIM Developer portal you can treat internal and external developers the same way from the get go and provide them with a self service on-boarding experience, AP catalog, documentation, samples, and allow them to send request to your APIs without writing a line of code.</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Know who API users are and engage them like customers. Whether the developers programming to one’s APIs are inside the organization or outside, knowing who they are</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is a foundation of API success. For an API provider that charges for API use, like </a:t>
            </a:r>
            <a:r>
              <a:rPr lang="en-US" sz="900" kern="1200" dirty="0" err="1">
                <a:solidFill>
                  <a:schemeClr val="tx1"/>
                </a:solidFill>
                <a:effectLst/>
                <a:latin typeface="Segoe UI Light" pitchFamily="34" charset="0"/>
                <a:ea typeface="+mn-ea"/>
                <a:cs typeface="+mn-cs"/>
              </a:rPr>
              <a:t>Twilio</a:t>
            </a:r>
            <a:br>
              <a:rPr lang="en-US" sz="90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and </a:t>
            </a:r>
            <a:r>
              <a:rPr lang="en-US" sz="900" kern="1200" dirty="0" err="1">
                <a:solidFill>
                  <a:schemeClr val="tx1"/>
                </a:solidFill>
                <a:effectLst/>
                <a:latin typeface="Segoe UI Light" pitchFamily="34" charset="0"/>
                <a:ea typeface="+mn-ea"/>
                <a:cs typeface="+mn-cs"/>
              </a:rPr>
              <a:t>SendGrid</a:t>
            </a:r>
            <a:r>
              <a:rPr lang="en-US" sz="900" kern="1200" dirty="0">
                <a:solidFill>
                  <a:schemeClr val="tx1"/>
                </a:solidFill>
                <a:effectLst/>
                <a:latin typeface="Segoe UI Light" pitchFamily="34" charset="0"/>
                <a:ea typeface="+mn-ea"/>
                <a:cs typeface="+mn-cs"/>
              </a:rPr>
              <a:t>, this is of course necessary for collecting revenue, but even for free access, as with New York’s and Chicago’s transit systems’ APIs, knowing API users enables greater understanding of how APIs are used and what direction to take APIs in the future. API users, whether they pay or not, should be engaged as customers. </a:t>
            </a:r>
          </a:p>
          <a:p>
            <a:r>
              <a:rPr lang="en-US" sz="900" kern="1200" dirty="0">
                <a:solidFill>
                  <a:schemeClr val="tx1"/>
                </a:solidFill>
                <a:effectLst/>
                <a:latin typeface="Segoe UI Light" pitchFamily="34" charset="0"/>
                <a:ea typeface="+mn-ea"/>
                <a:cs typeface="+mn-cs"/>
              </a:rPr>
              <a:t>■ Clarify the rules of API access. For reasons of capacity management and security, access to APIs is rarely unlimited. But customers (i.e., API users in this case) don’t like surprises, so the </a:t>
            </a:r>
          </a:p>
          <a:p>
            <a:r>
              <a:rPr lang="en-US" sz="900" kern="1200" dirty="0">
                <a:solidFill>
                  <a:schemeClr val="tx1"/>
                </a:solidFill>
                <a:effectLst/>
                <a:latin typeface="Segoe UI Light" pitchFamily="34" charset="0"/>
                <a:ea typeface="+mn-ea"/>
                <a:cs typeface="+mn-cs"/>
              </a:rPr>
              <a:t>rules for access must be clear, such as what data may be accessed and how many requests are allowed per minute or per month. is may include de </a:t>
            </a:r>
            <a:r>
              <a:rPr lang="en-US" sz="900" kern="1200" dirty="0" err="1">
                <a:solidFill>
                  <a:schemeClr val="tx1"/>
                </a:solidFill>
                <a:effectLst/>
                <a:latin typeface="Segoe UI Light" pitchFamily="34" charset="0"/>
                <a:ea typeface="+mn-ea"/>
                <a:cs typeface="+mn-cs"/>
              </a:rPr>
              <a:t>nition</a:t>
            </a:r>
            <a:r>
              <a:rPr lang="en-US" sz="900" kern="1200" dirty="0">
                <a:solidFill>
                  <a:schemeClr val="tx1"/>
                </a:solidFill>
                <a:effectLst/>
                <a:latin typeface="Segoe UI Light" pitchFamily="34" charset="0"/>
                <a:ea typeface="+mn-ea"/>
                <a:cs typeface="+mn-cs"/>
              </a:rPr>
              <a:t> of di </a:t>
            </a:r>
            <a:r>
              <a:rPr lang="en-US" sz="900" kern="1200" dirty="0" err="1">
                <a:solidFill>
                  <a:schemeClr val="tx1"/>
                </a:solidFill>
                <a:effectLst/>
                <a:latin typeface="Segoe UI Light" pitchFamily="34" charset="0"/>
                <a:ea typeface="+mn-ea"/>
                <a:cs typeface="+mn-cs"/>
              </a:rPr>
              <a:t>erent</a:t>
            </a:r>
            <a:r>
              <a:rPr lang="en-US" sz="900" kern="1200" dirty="0">
                <a:solidFill>
                  <a:schemeClr val="tx1"/>
                </a:solidFill>
                <a:effectLst/>
                <a:latin typeface="Segoe UI Light" pitchFamily="34" charset="0"/>
                <a:ea typeface="+mn-ea"/>
                <a:cs typeface="+mn-cs"/>
              </a:rPr>
              <a:t> access plans with di </a:t>
            </a:r>
            <a:r>
              <a:rPr lang="en-US" sz="900" kern="1200" dirty="0" err="1">
                <a:solidFill>
                  <a:schemeClr val="tx1"/>
                </a:solidFill>
                <a:effectLst/>
                <a:latin typeface="Segoe UI Light" pitchFamily="34" charset="0"/>
                <a:ea typeface="+mn-ea"/>
                <a:cs typeface="+mn-cs"/>
              </a:rPr>
              <a:t>erent</a:t>
            </a:r>
            <a:r>
              <a:rPr lang="en-US" sz="900" kern="1200" dirty="0">
                <a:solidFill>
                  <a:schemeClr val="tx1"/>
                </a:solidFill>
                <a:effectLst/>
                <a:latin typeface="Segoe UI Light" pitchFamily="34" charset="0"/>
                <a:ea typeface="+mn-ea"/>
                <a:cs typeface="+mn-cs"/>
              </a:rPr>
              <a:t> rules for di </a:t>
            </a:r>
            <a:r>
              <a:rPr lang="en-US" sz="900" kern="1200" dirty="0" err="1">
                <a:solidFill>
                  <a:schemeClr val="tx1"/>
                </a:solidFill>
                <a:effectLst/>
                <a:latin typeface="Segoe UI Light" pitchFamily="34" charset="0"/>
                <a:ea typeface="+mn-ea"/>
                <a:cs typeface="+mn-cs"/>
              </a:rPr>
              <a:t>erent</a:t>
            </a:r>
            <a:r>
              <a:rPr lang="en-US" sz="900" kern="1200" dirty="0">
                <a:solidFill>
                  <a:schemeClr val="tx1"/>
                </a:solidFill>
                <a:effectLst/>
                <a:latin typeface="Segoe UI Light" pitchFamily="34" charset="0"/>
                <a:ea typeface="+mn-ea"/>
                <a:cs typeface="+mn-cs"/>
              </a:rPr>
              <a:t> API users. </a:t>
            </a:r>
          </a:p>
          <a:p>
            <a:r>
              <a:rPr lang="en-US" sz="900" kern="1200" dirty="0">
                <a:solidFill>
                  <a:schemeClr val="tx1"/>
                </a:solidFill>
                <a:effectLst/>
                <a:latin typeface="Segoe UI Light" pitchFamily="34" charset="0"/>
                <a:ea typeface="+mn-ea"/>
                <a:cs typeface="+mn-cs"/>
              </a:rPr>
              <a:t>Make it easy to use the API. rough documentation, examples, and discussion forums, it must be easy for API users to understand the API, get answers to questions, test API usage, and migrate between API versions. Although REST services are needed for mobile, other styles of services may also be part of an enterprise API strategy (e.g., SOAP, message queuing). </a:t>
            </a:r>
          </a:p>
          <a:p>
            <a:r>
              <a:rPr lang="en-US" sz="900" kern="1200" dirty="0">
                <a:solidFill>
                  <a:schemeClr val="tx1"/>
                </a:solidFill>
                <a:effectLst/>
                <a:latin typeface="Segoe UI Light" pitchFamily="34" charset="0"/>
                <a:ea typeface="+mn-ea"/>
                <a:cs typeface="+mn-cs"/>
              </a:rPr>
              <a:t>Enforce the rules of API access. API providers must validate that incoming API requests are authorized and comply with the rules de </a:t>
            </a:r>
            <a:r>
              <a:rPr lang="en-US" sz="900" kern="1200" dirty="0" err="1">
                <a:solidFill>
                  <a:schemeClr val="tx1"/>
                </a:solidFill>
                <a:effectLst/>
                <a:latin typeface="Segoe UI Light" pitchFamily="34" charset="0"/>
                <a:ea typeface="+mn-ea"/>
                <a:cs typeface="+mn-cs"/>
              </a:rPr>
              <a:t>ned</a:t>
            </a:r>
            <a:r>
              <a:rPr lang="en-US" sz="900" kern="1200" dirty="0">
                <a:solidFill>
                  <a:schemeClr val="tx1"/>
                </a:solidFill>
                <a:effectLst/>
                <a:latin typeface="Segoe UI Light" pitchFamily="34" charset="0"/>
                <a:ea typeface="+mn-ea"/>
                <a:cs typeface="+mn-cs"/>
              </a:rPr>
              <a:t> by the access plan each API user is associated with. </a:t>
            </a:r>
          </a:p>
          <a:p>
            <a:r>
              <a:rPr lang="en-US" sz="900" kern="1200" dirty="0">
                <a:solidFill>
                  <a:schemeClr val="tx1"/>
                </a:solidFill>
                <a:effectLst/>
                <a:latin typeface="Segoe UI Light" pitchFamily="34" charset="0"/>
                <a:ea typeface="+mn-ea"/>
                <a:cs typeface="+mn-cs"/>
              </a:rPr>
              <a:t>Proactively manage API success by treating it as a product. Whether API users are internal, external, or both, to optimize the business value of an API, the API provider must treat it as a product with customers and a life cycle. Whether via basic reporting or advanced analytics, API providers must understand patterns of API access, including error rates that may indicate the </a:t>
            </a:r>
          </a:p>
          <a:p>
            <a:r>
              <a:rPr lang="en-US" sz="900" kern="1200" dirty="0">
                <a:solidFill>
                  <a:schemeClr val="tx1"/>
                </a:solidFill>
                <a:effectLst/>
                <a:latin typeface="Segoe UI Light" pitchFamily="34" charset="0"/>
                <a:ea typeface="+mn-ea"/>
                <a:cs typeface="+mn-cs"/>
              </a:rPr>
              <a:t>API is di cult to understand. New versions of the API need a smooth and managed rollout to API users. </a:t>
            </a:r>
          </a:p>
          <a:p>
            <a:r>
              <a:rPr lang="en-US" sz="900" kern="1200" dirty="0">
                <a:solidFill>
                  <a:schemeClr val="tx1"/>
                </a:solidFill>
                <a:effectLst/>
                <a:latin typeface="Segoe UI Light" pitchFamily="34" charset="0"/>
                <a:ea typeface="+mn-ea"/>
                <a:cs typeface="+mn-cs"/>
              </a:rPr>
              <a:t>■ Connect API access to functions and data within their technology estate. APIs deliver their value by connecting to the API provider’s data and applications. Some of these assets may be API- ready, while others may need some manner of integration connectivity to make them accessible. </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Microsoft Build 2016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14-Mar-17 8:17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4528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API management</a:t>
            </a:r>
            <a:r>
              <a:rPr lang="en-US" sz="900" kern="1200" baseline="0" dirty="0">
                <a:solidFill>
                  <a:schemeClr val="tx1"/>
                </a:solidFill>
                <a:effectLst/>
                <a:latin typeface="Segoe UI Light" pitchFamily="34" charset="0"/>
                <a:ea typeface="+mn-ea"/>
                <a:cs typeface="+mn-cs"/>
              </a:rPr>
              <a:t> solution components.</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APIM on Azure is provided as a fully managed cloud service. It has 3 key components.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Publisher portal is used by API publishers, people who own the APIs, to manage the APIs. On the Publisher portal one can add and edit APIs, configure API policies, view analytics, etc. Metadata and settings entered on the Publisher portal drive both the gateway and the developer portal. Management operations can be automated by using a comprehensive but easy to learn and use API.</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Developer portal is turn key and shows auto-generated API catalog, interactive documentation and samples. Its look-and-feel and behavior can be customized to reflect customer brand and needs.</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Gateway acts as a front door and mediates all the requests to your APIs, collecting usage and health data and applying policies configured via Publisher portal. It can connect to backends located anywhere and implemented and running on any technology stack either directly or via VPN. Gateway  supports both Basic HTTP and mutual certificate authentication.</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Microsoft Build 2016</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14-Mar-17 8:17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10210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1036"/>
            <a:ext cx="12436475" cy="6437257"/>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2" name="Text Placeholder 4"/>
          <p:cNvSpPr>
            <a:spLocks noGrp="1"/>
          </p:cNvSpPr>
          <p:nvPr>
            <p:ph type="body" sz="quarter" idx="13" hasCustomPrompt="1"/>
          </p:nvPr>
        </p:nvSpPr>
        <p:spPr bwMode="white">
          <a:xfrm>
            <a:off x="332933" y="3713287"/>
            <a:ext cx="7382067" cy="967314"/>
          </a:xfrm>
          <a:noFill/>
        </p:spPr>
        <p:txBody>
          <a:bodyPr lIns="146304" tIns="109728" rIns="146304" bIns="109728">
            <a:noAutofit/>
          </a:bodyPr>
          <a:lstStyle>
            <a:lvl1pPr marL="0" indent="0">
              <a:spcBef>
                <a:spcPts val="0"/>
              </a:spcBef>
              <a:buNone/>
              <a:defRPr sz="2400" spc="0" baseline="0">
                <a:solidFill>
                  <a:schemeClr val="bg1"/>
                </a:solidFill>
                <a:latin typeface="Bebas Neue Bold" panose="020B0606020202050201" pitchFamily="34" charset="0"/>
              </a:defRPr>
            </a:lvl1pPr>
          </a:lstStyle>
          <a:p>
            <a:pPr lvl="0"/>
            <a:r>
              <a:rPr lang="en-US" dirty="0"/>
              <a:t>Speaker Name</a:t>
            </a:r>
          </a:p>
        </p:txBody>
      </p:sp>
      <p:sp>
        <p:nvSpPr>
          <p:cNvPr id="165" name="Text Placeholder 4"/>
          <p:cNvSpPr>
            <a:spLocks noGrp="1"/>
          </p:cNvSpPr>
          <p:nvPr>
            <p:ph type="body" sz="quarter" idx="14" hasCustomPrompt="1"/>
          </p:nvPr>
        </p:nvSpPr>
        <p:spPr bwMode="white">
          <a:xfrm>
            <a:off x="316053" y="2350419"/>
            <a:ext cx="7382067" cy="1492369"/>
          </a:xfrm>
          <a:noFill/>
        </p:spPr>
        <p:txBody>
          <a:bodyPr lIns="146304" tIns="109728" rIns="146304" bIns="109728" anchor="b">
            <a:noAutofit/>
          </a:bodyPr>
          <a:lstStyle>
            <a:lvl1pPr marL="0" indent="0">
              <a:spcBef>
                <a:spcPts val="0"/>
              </a:spcBef>
              <a:buNone/>
              <a:defRPr sz="5400" spc="0" baseline="0">
                <a:solidFill>
                  <a:schemeClr val="bg1"/>
                </a:solidFill>
                <a:latin typeface="Bebas Neue Regular" panose="00000500000000000000" pitchFamily="2" charset="0"/>
              </a:defRPr>
            </a:lvl1pPr>
          </a:lstStyle>
          <a:p>
            <a:pPr lvl="0"/>
            <a:r>
              <a:rPr lang="en-US" dirty="0"/>
              <a:t>Presentation Title</a:t>
            </a:r>
          </a:p>
        </p:txBody>
      </p:sp>
      <p:sp>
        <p:nvSpPr>
          <p:cNvPr id="48" name="Rectangle 47"/>
          <p:cNvSpPr/>
          <p:nvPr userDrawn="1"/>
        </p:nvSpPr>
        <p:spPr bwMode="auto">
          <a:xfrm>
            <a:off x="0" y="6305574"/>
            <a:ext cx="12436475" cy="68895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7" name="Picture 16" descr="MSFT_logo_c_C-Gray_D_C-Gray_D.jp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394701" y="6305574"/>
            <a:ext cx="1800200" cy="662191"/>
          </a:xfrm>
          <a:prstGeom prst="rect">
            <a:avLst/>
          </a:prstGeom>
        </p:spPr>
      </p:pic>
      <p:pic>
        <p:nvPicPr>
          <p:cNvPr id="23" name="Logo" descr="logo"/>
          <p:cNvPicPr>
            <a:picLocks noChangeAspect="1" noChangeArrowheads="1"/>
          </p:cNvPicPr>
          <p:nvPr userDrawn="1"/>
        </p:nvPicPr>
        <p:blipFill>
          <a:blip r:embed="rId5">
            <a:biLevel thresh="50000"/>
            <a:extLst>
              <a:ext uri="{28A0092B-C50C-407E-A947-70E740481C1C}">
                <a14:useLocalDpi xmlns:a14="http://schemas.microsoft.com/office/drawing/2010/main"/>
              </a:ext>
            </a:extLst>
          </a:blip>
          <a:srcRect/>
          <a:stretch>
            <a:fillRect/>
          </a:stretch>
        </p:blipFill>
        <p:spPr bwMode="auto">
          <a:xfrm>
            <a:off x="7182928" y="200090"/>
            <a:ext cx="5253546" cy="52535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userDrawn="1"/>
        </p:nvSpPr>
        <p:spPr>
          <a:xfrm>
            <a:off x="7864041" y="616942"/>
            <a:ext cx="4317083" cy="461665"/>
          </a:xfrm>
          <a:prstGeom prst="rect">
            <a:avLst/>
          </a:prstGeom>
        </p:spPr>
        <p:txBody>
          <a:bodyPr wrap="square">
            <a:spAutoFit/>
          </a:bodyPr>
          <a:lstStyle/>
          <a:p>
            <a:pPr lvl="0" algn="l"/>
            <a:r>
              <a:rPr lang="en-US" sz="2400" b="1" dirty="0">
                <a:solidFill>
                  <a:schemeClr val="bg1"/>
                </a:solidFill>
                <a:latin typeface="Bebas Neue Bold" panose="020B0606020202050201" pitchFamily="34" charset="0"/>
                <a:cs typeface="Segoe UI Semilight" panose="020B0402040204020203" pitchFamily="34" charset="0"/>
              </a:rPr>
              <a:t>2017 - Finland</a:t>
            </a:r>
          </a:p>
        </p:txBody>
      </p:sp>
    </p:spTree>
    <p:extLst>
      <p:ext uri="{BB962C8B-B14F-4D97-AF65-F5344CB8AC3E}">
        <p14:creationId xmlns:p14="http://schemas.microsoft.com/office/powerpoint/2010/main" val="19482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lumMod val="90000"/>
                </a:schemeClr>
              </a:solidFill>
            </a:endParaRPr>
          </a:p>
        </p:txBody>
      </p:sp>
      <p:sp>
        <p:nvSpPr>
          <p:cNvPr id="7" name="Title 1"/>
          <p:cNvSpPr>
            <a:spLocks noGrp="1"/>
          </p:cNvSpPr>
          <p:nvPr>
            <p:ph type="title" hasCustomPrompt="1"/>
          </p:nvPr>
        </p:nvSpPr>
        <p:spPr>
          <a:xfrm>
            <a:off x="274638" y="2633166"/>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8" name="Text Placeholder 4"/>
          <p:cNvSpPr>
            <a:spLocks noGrp="1"/>
          </p:cNvSpPr>
          <p:nvPr>
            <p:ph type="body" sz="quarter" idx="12" hasCustomPrompt="1"/>
          </p:nvPr>
        </p:nvSpPr>
        <p:spPr>
          <a:xfrm>
            <a:off x="274638" y="3693206"/>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9" name="Logo" descr="logo"/>
          <p:cNvPicPr>
            <a:picLocks noChangeAspect="1" noChangeArrowheads="1"/>
          </p:cNvPicPr>
          <p:nvPr userDrawn="1"/>
        </p:nvPicPr>
        <p:blipFill>
          <a:blip r:embed="rId2">
            <a:biLevel thresh="50000"/>
            <a:extLst>
              <a:ext uri="{28A0092B-C50C-407E-A947-70E740481C1C}">
                <a14:useLocalDpi xmlns:a14="http://schemas.microsoft.com/office/drawing/2010/main"/>
              </a:ext>
            </a:extLst>
          </a:blip>
          <a:srcRect/>
          <a:stretch>
            <a:fillRect/>
          </a:stretch>
        </p:blipFill>
        <p:spPr bwMode="auto">
          <a:xfrm>
            <a:off x="7182928" y="200090"/>
            <a:ext cx="5253546" cy="5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98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Title 1"/>
          <p:cNvSpPr>
            <a:spLocks noGrp="1"/>
          </p:cNvSpPr>
          <p:nvPr>
            <p:ph type="title" hasCustomPrompt="1"/>
          </p:nvPr>
        </p:nvSpPr>
        <p:spPr>
          <a:xfrm>
            <a:off x="274638" y="2849190"/>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7" name="Rectangle 6"/>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9" name="Logo" descr="logo"/>
          <p:cNvPicPr>
            <a:picLocks noChangeAspect="1" noChangeArrowheads="1"/>
          </p:cNvPicPr>
          <p:nvPr userDrawn="1"/>
        </p:nvPicPr>
        <p:blipFill>
          <a:blip r:embed="rId2">
            <a:biLevel thresh="50000"/>
            <a:extLst>
              <a:ext uri="{28A0092B-C50C-407E-A947-70E740481C1C}">
                <a14:useLocalDpi xmlns:a14="http://schemas.microsoft.com/office/drawing/2010/main"/>
              </a:ext>
            </a:extLst>
          </a:blip>
          <a:srcRect/>
          <a:stretch>
            <a:fillRect/>
          </a:stretch>
        </p:blipFill>
        <p:spPr bwMode="auto">
          <a:xfrm>
            <a:off x="7182928" y="200090"/>
            <a:ext cx="5253546" cy="5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FFFFFF"/>
        </a:solidFill>
        <a:effectLst/>
      </p:bgPr>
    </p:bg>
    <p:spTree>
      <p:nvGrpSpPr>
        <p:cNvPr id="1" name=""/>
        <p:cNvGrpSpPr/>
        <p:nvPr/>
      </p:nvGrpSpPr>
      <p:grpSpPr>
        <a:xfrm>
          <a:off x="0" y="0"/>
          <a:ext cx="0" cy="0"/>
          <a:chOff x="0" y="0"/>
          <a:chExt cx="0" cy="0"/>
        </a:xfrm>
      </p:grpSpPr>
      <p:pic>
        <p:nvPicPr>
          <p:cNvPr id="2050" name="Picture 2" descr="https://www.globalintegrationbootcamp.com/wp-content/uploads/2016/12/cloud.jp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588" y="-31130"/>
            <a:ext cx="12433300" cy="6994525"/>
          </a:xfrm>
          <a:prstGeom prst="rect">
            <a:avLst/>
          </a:prstGeom>
          <a:noFill/>
          <a:extLst>
            <a:ext uri="{909E8E84-426E-40DD-AFC4-6F175D3DCCD1}">
              <a14:hiddenFill xmlns:a14="http://schemas.microsoft.com/office/drawing/2010/main">
                <a:solidFill>
                  <a:srgbClr val="FFFFFF"/>
                </a:solidFill>
              </a14:hiddenFill>
            </a:ext>
          </a:extLst>
        </p:spPr>
      </p:pic>
      <p:pic>
        <p:nvPicPr>
          <p:cNvPr id="9" name="Logo" descr="logo"/>
          <p:cNvPicPr>
            <a:picLocks noChangeAspect="1" noChangeArrowheads="1"/>
          </p:cNvPicPr>
          <p:nvPr userDrawn="1"/>
        </p:nvPicPr>
        <p:blipFill>
          <a:blip r:embed="rId3">
            <a:biLevel thresh="50000"/>
            <a:extLst>
              <a:ext uri="{28A0092B-C50C-407E-A947-70E740481C1C}">
                <a14:useLocalDpi xmlns:a14="http://schemas.microsoft.com/office/drawing/2010/main"/>
              </a:ext>
            </a:extLst>
          </a:blip>
          <a:srcRect/>
          <a:stretch>
            <a:fillRect/>
          </a:stretch>
        </p:blipFill>
        <p:spPr bwMode="auto">
          <a:xfrm>
            <a:off x="7182928" y="200090"/>
            <a:ext cx="5253546" cy="5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98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solidFill>
            <a:schemeClr val="accent5">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 name="Title 1"/>
          <p:cNvSpPr>
            <a:spLocks noGrp="1"/>
          </p:cNvSpPr>
          <p:nvPr>
            <p:ph type="title" hasCustomPrompt="1"/>
          </p:nvPr>
        </p:nvSpPr>
        <p:spPr>
          <a:xfrm>
            <a:off x="274638" y="2849190"/>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7" name="Logo" descr="logo"/>
          <p:cNvPicPr>
            <a:picLocks noChangeAspect="1" noChangeArrowheads="1"/>
          </p:cNvPicPr>
          <p:nvPr userDrawn="1"/>
        </p:nvPicPr>
        <p:blipFill>
          <a:blip r:embed="rId2">
            <a:biLevel thresh="50000"/>
            <a:extLst>
              <a:ext uri="{28A0092B-C50C-407E-A947-70E740481C1C}">
                <a14:useLocalDpi xmlns:a14="http://schemas.microsoft.com/office/drawing/2010/main"/>
              </a:ext>
            </a:extLst>
          </a:blip>
          <a:srcRect/>
          <a:stretch>
            <a:fillRect/>
          </a:stretch>
        </p:blipFill>
        <p:spPr bwMode="auto">
          <a:xfrm>
            <a:off x="7182928" y="200090"/>
            <a:ext cx="5253546" cy="5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98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12436475" cy="6305550"/>
          </a:xfrm>
          <a:prstGeom prst="rect">
            <a:avLst/>
          </a:prstGeom>
          <a:solidFill>
            <a:schemeClr val="accent3">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8C00"/>
              </a:solidFill>
            </a:endParaRPr>
          </a:p>
        </p:txBody>
      </p:sp>
      <p:sp>
        <p:nvSpPr>
          <p:cNvPr id="2" name="Title 1"/>
          <p:cNvSpPr>
            <a:spLocks noGrp="1"/>
          </p:cNvSpPr>
          <p:nvPr>
            <p:ph type="title" hasCustomPrompt="1"/>
          </p:nvPr>
        </p:nvSpPr>
        <p:spPr>
          <a:xfrm>
            <a:off x="274638" y="2849190"/>
            <a:ext cx="11887200" cy="1200329"/>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Video Title</a:t>
            </a:r>
          </a:p>
        </p:txBody>
      </p:sp>
      <p:sp>
        <p:nvSpPr>
          <p:cNvPr id="5" name="Rectangle 4"/>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7" name="Logo" descr="logo"/>
          <p:cNvPicPr>
            <a:picLocks noChangeAspect="1" noChangeArrowheads="1"/>
          </p:cNvPicPr>
          <p:nvPr userDrawn="1"/>
        </p:nvPicPr>
        <p:blipFill>
          <a:blip r:embed="rId2">
            <a:biLevel thresh="50000"/>
            <a:extLst>
              <a:ext uri="{28A0092B-C50C-407E-A947-70E740481C1C}">
                <a14:useLocalDpi xmlns:a14="http://schemas.microsoft.com/office/drawing/2010/main"/>
              </a:ext>
            </a:extLst>
          </a:blip>
          <a:srcRect/>
          <a:stretch>
            <a:fillRect/>
          </a:stretch>
        </p:blipFill>
        <p:spPr bwMode="auto">
          <a:xfrm>
            <a:off x="7182928" y="200090"/>
            <a:ext cx="5253546" cy="5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98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sp>
        <p:nvSpPr>
          <p:cNvPr id="4" name="TextBox 3"/>
          <p:cNvSpPr txBox="1"/>
          <p:nvPr userDrawn="1"/>
        </p:nvSpPr>
        <p:spPr>
          <a:xfrm>
            <a:off x="9674621" y="6377582"/>
            <a:ext cx="2448272" cy="387798"/>
          </a:xfrm>
          <a:prstGeom prst="rect">
            <a:avLst/>
          </a:prstGeom>
          <a:noFill/>
        </p:spPr>
        <p:txBody>
          <a:bodyPr wrap="square" rtlCol="0">
            <a:spAutoFit/>
          </a:bodyPr>
          <a:lstStyle/>
          <a:p>
            <a:pPr algn="r">
              <a:lnSpc>
                <a:spcPct val="80000"/>
              </a:lnSpc>
            </a:pPr>
            <a:r>
              <a:rPr lang="en-US" sz="2400" dirty="0">
                <a:solidFill>
                  <a:schemeClr val="tx1"/>
                </a:solidFill>
                <a:latin typeface="+mj-lt"/>
              </a:rPr>
              <a:t>Microsoft</a:t>
            </a:r>
            <a:r>
              <a:rPr lang="en-US" sz="2400" dirty="0">
                <a:solidFill>
                  <a:schemeClr val="tx1"/>
                </a:solidFill>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Ignite</a:t>
            </a:r>
            <a:endParaRPr lang="en-AU"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itle 1"/>
          <p:cNvSpPr>
            <a:spLocks noGrp="1"/>
          </p:cNvSpPr>
          <p:nvPr>
            <p:ph type="title"/>
          </p:nvPr>
        </p:nvSpPr>
        <p:spPr>
          <a:xfrm>
            <a:off x="274638" y="2849190"/>
            <a:ext cx="11887200" cy="1181862"/>
          </a:xfrm>
        </p:spPr>
        <p:txBody>
          <a:bodyPr/>
          <a:lstStyle>
            <a:lvl1pPr>
              <a:defRPr sz="7200"/>
            </a:lvl1pPr>
          </a:lstStyle>
          <a:p>
            <a:endParaRPr lang="en-US" dirty="0"/>
          </a:p>
        </p:txBody>
      </p:sp>
      <p:sp>
        <p:nvSpPr>
          <p:cNvPr id="11" name="Rectangle 10"/>
          <p:cNvSpPr/>
          <p:nvPr userDrawn="1"/>
        </p:nvSpPr>
        <p:spPr bwMode="auto">
          <a:xfrm>
            <a:off x="0" y="6305574"/>
            <a:ext cx="12436475" cy="688951"/>
          </a:xfrm>
          <a:prstGeom prst="rect">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9" name="Logo" descr="logo"/>
          <p:cNvPicPr>
            <a:picLocks noChangeAspect="1" noChangeArrowheads="1"/>
          </p:cNvPicPr>
          <p:nvPr userDrawn="1"/>
        </p:nvPicPr>
        <p:blipFill>
          <a:blip r:embed="rId2">
            <a:biLevel thresh="50000"/>
            <a:extLst>
              <a:ext uri="{28A0092B-C50C-407E-A947-70E740481C1C}">
                <a14:useLocalDpi xmlns:a14="http://schemas.microsoft.com/office/drawing/2010/main"/>
              </a:ext>
            </a:extLst>
          </a:blip>
          <a:srcRect/>
          <a:stretch>
            <a:fillRect/>
          </a:stretch>
        </p:blipFill>
        <p:spPr bwMode="auto">
          <a:xfrm>
            <a:off x="7182928" y="200090"/>
            <a:ext cx="5253546" cy="5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32563"/>
            <a:fld id="{0BD2A5BE-1C05-4FF1-85AD-D292C96C0504}" type="datetimeFigureOut">
              <a:rPr lang="en-US" smtClean="0">
                <a:solidFill>
                  <a:srgbClr val="505050"/>
                </a:solidFill>
              </a:rPr>
              <a:pPr defTabSz="932563"/>
              <a:t>14-Mar-17</a:t>
            </a:fld>
            <a:endParaRPr lang="en-US">
              <a:solidFill>
                <a:srgbClr val="505050"/>
              </a:solidFill>
            </a:endParaRPr>
          </a:p>
        </p:txBody>
      </p:sp>
      <p:sp>
        <p:nvSpPr>
          <p:cNvPr id="3" name="Footer Placeholder 2"/>
          <p:cNvSpPr>
            <a:spLocks noGrp="1"/>
          </p:cNvSpPr>
          <p:nvPr>
            <p:ph type="ftr" sz="quarter" idx="11"/>
          </p:nvPr>
        </p:nvSpPr>
        <p:spPr/>
        <p:txBody>
          <a:bodyPr/>
          <a:lstStyle/>
          <a:p>
            <a:pPr defTabSz="932563"/>
            <a:endParaRPr lang="en-US">
              <a:solidFill>
                <a:srgbClr val="505050"/>
              </a:solidFill>
            </a:endParaRPr>
          </a:p>
        </p:txBody>
      </p:sp>
      <p:sp>
        <p:nvSpPr>
          <p:cNvPr id="4" name="Slide Number Placeholder 3"/>
          <p:cNvSpPr>
            <a:spLocks noGrp="1"/>
          </p:cNvSpPr>
          <p:nvPr>
            <p:ph type="sldNum" sz="quarter" idx="12"/>
          </p:nvPr>
        </p:nvSpPr>
        <p:spPr/>
        <p:txBody>
          <a:bodyPr/>
          <a:lstStyle/>
          <a:p>
            <a:pPr defTabSz="932563"/>
            <a:fld id="{69B891F0-0536-4CF7-A8E8-CB46A520F2A2}" type="slidenum">
              <a:rPr lang="en-US" smtClean="0">
                <a:solidFill>
                  <a:srgbClr val="505050"/>
                </a:solidFill>
              </a:rPr>
              <a:pPr defTabSz="932563"/>
              <a:t>‹#›</a:t>
            </a:fld>
            <a:endParaRPr lang="en-US">
              <a:solidFill>
                <a:srgbClr val="505050"/>
              </a:solidFill>
            </a:endParaRPr>
          </a:p>
        </p:txBody>
      </p:sp>
    </p:spTree>
    <p:extLst>
      <p:ext uri="{BB962C8B-B14F-4D97-AF65-F5344CB8AC3E}">
        <p14:creationId xmlns:p14="http://schemas.microsoft.com/office/powerpoint/2010/main" val="83094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4810578"/>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4810578"/>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26046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49"/>
            <a:ext cx="11887200" cy="4825093"/>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804692"/>
          </a:xfrm>
        </p:spPr>
        <p:txBody>
          <a:bodyPr>
            <a:no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4804693"/>
          </a:xfrm>
        </p:spPr>
        <p:txBody>
          <a:bodyPr wrap="square">
            <a:no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4804693"/>
          </a:xfrm>
        </p:spPr>
        <p:txBody>
          <a:bodyPr wrap="square">
            <a:no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4" name="Text Placeholder 3"/>
          <p:cNvSpPr>
            <a:spLocks noGrp="1"/>
          </p:cNvSpPr>
          <p:nvPr>
            <p:ph type="body" sz="quarter" idx="10"/>
          </p:nvPr>
        </p:nvSpPr>
        <p:spPr>
          <a:xfrm>
            <a:off x="274639" y="1212849"/>
            <a:ext cx="5486399" cy="4804693"/>
          </a:xfrm>
        </p:spPr>
        <p:txBody>
          <a:bodyPr wrap="square">
            <a:no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4804693"/>
          </a:xfrm>
        </p:spPr>
        <p:txBody>
          <a:bodyPr wrap="square">
            <a:no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8954541" y="6449590"/>
            <a:ext cx="3481934" cy="54493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Picture Placeholder 7"/>
          <p:cNvSpPr>
            <a:spLocks noGrp="1"/>
          </p:cNvSpPr>
          <p:nvPr>
            <p:ph type="pic" sz="quarter" idx="14" hasCustomPrompt="1"/>
          </p:nvPr>
        </p:nvSpPr>
        <p:spPr>
          <a:xfrm>
            <a:off x="6218238" y="1409030"/>
            <a:ext cx="5903912" cy="3312368"/>
          </a:xfrm>
        </p:spPr>
        <p:txBody>
          <a:bodyPr anchor="ctr"/>
          <a:lstStyle>
            <a:lvl1pPr marL="0" indent="0" algn="ctr">
              <a:buNone/>
              <a:defRPr sz="3200"/>
            </a:lvl1pPr>
          </a:lstStyle>
          <a:p>
            <a:r>
              <a:rPr lang="en-AU" dirty="0"/>
              <a:t>Insert picture</a:t>
            </a:r>
          </a:p>
        </p:txBody>
      </p:sp>
      <p:sp>
        <p:nvSpPr>
          <p:cNvPr id="2" name="Title 1"/>
          <p:cNvSpPr>
            <a:spLocks noGrp="1"/>
          </p:cNvSpPr>
          <p:nvPr>
            <p:ph type="title" hasCustomPrompt="1"/>
          </p:nvPr>
        </p:nvSpPr>
        <p:spPr/>
        <p:txBody>
          <a:bodyPr/>
          <a:lstStyle>
            <a:lvl1pPr>
              <a:defRPr>
                <a:solidFill>
                  <a:schemeClr val="accent3">
                    <a:lumMod val="75000"/>
                  </a:schemeClr>
                </a:solidFill>
              </a:defRPr>
            </a:lvl1pPr>
          </a:lstStyle>
          <a:p>
            <a:r>
              <a:rPr lang="en-US" dirty="0"/>
              <a:t>Customer evidence slide</a:t>
            </a:r>
          </a:p>
        </p:txBody>
      </p:sp>
      <p:sp>
        <p:nvSpPr>
          <p:cNvPr id="4" name="Picture Placeholder 3"/>
          <p:cNvSpPr>
            <a:spLocks noGrp="1"/>
          </p:cNvSpPr>
          <p:nvPr>
            <p:ph type="pic" sz="quarter" idx="10"/>
          </p:nvPr>
        </p:nvSpPr>
        <p:spPr bwMode="gray">
          <a:xfrm>
            <a:off x="274638" y="1409030"/>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cxnSp>
        <p:nvCxnSpPr>
          <p:cNvPr id="7" name="Straight Connector 6"/>
          <p:cNvCxnSpPr/>
          <p:nvPr userDrawn="1"/>
        </p:nvCxnSpPr>
        <p:spPr>
          <a:xfrm>
            <a:off x="5989638" y="1409030"/>
            <a:ext cx="0" cy="5328592"/>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381829"/>
            <a:ext cx="5486400" cy="3315834"/>
          </a:xfrm>
        </p:spPr>
        <p:txBody>
          <a:bodyPr lIns="36000" tIns="146304" rIns="182880" bIns="146304">
            <a:noAutofit/>
          </a:bodyPr>
          <a:lstStyle>
            <a:lvl1pPr marL="0" indent="0">
              <a:buNone/>
              <a:defRPr sz="2400">
                <a:latin typeface="+mj-lt"/>
              </a:defRPr>
            </a:lvl1pPr>
          </a:lstStyle>
          <a:p>
            <a:pPr lvl="0"/>
            <a:r>
              <a:rPr lang="en-US" dirty="0"/>
              <a:t>Edit Master text styles</a:t>
            </a:r>
          </a:p>
        </p:txBody>
      </p:sp>
      <p:sp>
        <p:nvSpPr>
          <p:cNvPr id="15" name="Text Placeholder 14"/>
          <p:cNvSpPr>
            <a:spLocks noGrp="1"/>
          </p:cNvSpPr>
          <p:nvPr>
            <p:ph type="body" sz="quarter" idx="13"/>
          </p:nvPr>
        </p:nvSpPr>
        <p:spPr>
          <a:xfrm>
            <a:off x="6218238" y="4868864"/>
            <a:ext cx="5943600" cy="1868758"/>
          </a:xfrm>
          <a:solidFill>
            <a:schemeClr val="accent1"/>
          </a:solidFill>
        </p:spPr>
        <p:txBody>
          <a:bodyPr lIns="182880" tIns="146304" rIns="182880" bIns="146304" anchor="ctr">
            <a:noAutofit/>
          </a:bodyPr>
          <a:lstStyle>
            <a:lvl1pPr marL="0" indent="0" algn="ctr">
              <a:lnSpc>
                <a:spcPct val="80000"/>
              </a:lnSpc>
              <a:spcBef>
                <a:spcPts val="0"/>
              </a:spcBef>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4804691"/>
          </a:xfrm>
          <a:prstGeom prst="rect">
            <a:avLst/>
          </a:prstGeom>
        </p:spPr>
        <p:txBody>
          <a:bodyPr vert="horz" wrap="square" lIns="146304" tIns="91440" rIns="146304" bIns="9144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Logo" descr="logo"/>
          <p:cNvPicPr>
            <a:picLocks noChangeAspect="1" noChangeArrowheads="1"/>
          </p:cNvPicPr>
          <p:nvPr userDrawn="1"/>
        </p:nvPicPr>
        <p:blipFill>
          <a:blip r:embed="rId19">
            <a:extLst>
              <a:ext uri="{28A0092B-C50C-407E-A947-70E740481C1C}">
                <a14:useLocalDpi xmlns:a14="http://schemas.microsoft.com/office/drawing/2010/main"/>
              </a:ext>
            </a:extLst>
          </a:blip>
          <a:srcRect/>
          <a:stretch>
            <a:fillRect/>
          </a:stretch>
        </p:blipFill>
        <p:spPr bwMode="auto">
          <a:xfrm>
            <a:off x="8090445" y="6449893"/>
            <a:ext cx="4317442" cy="431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35" r:id="rId1"/>
    <p:sldLayoutId id="2147484295" r:id="rId2"/>
    <p:sldLayoutId id="2147484349" r:id="rId3"/>
    <p:sldLayoutId id="2147484240" r:id="rId4"/>
    <p:sldLayoutId id="2147484241" r:id="rId5"/>
    <p:sldLayoutId id="2147484244" r:id="rId6"/>
    <p:sldLayoutId id="2147484245" r:id="rId7"/>
    <p:sldLayoutId id="2147484247" r:id="rId8"/>
    <p:sldLayoutId id="2147484331" r:id="rId9"/>
    <p:sldLayoutId id="2147484348" r:id="rId10"/>
    <p:sldLayoutId id="2147484252" r:id="rId11"/>
    <p:sldLayoutId id="2147484344" r:id="rId12"/>
    <p:sldLayoutId id="2147484345" r:id="rId13"/>
    <p:sldLayoutId id="2147484346" r:id="rId14"/>
    <p:sldLayoutId id="2147484260" r:id="rId15"/>
    <p:sldLayoutId id="2147484299" r:id="rId16"/>
    <p:sldLayoutId id="2147484436"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chemeClr val="accent3">
              <a:lumMod val="75000"/>
            </a:schemeClr>
          </a:solidFill>
          <a:effectLst/>
          <a:latin typeface="Bebas Neue Bold" panose="020B0606020202050201" pitchFamily="34" charset="0"/>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Bebas Neue Regular" panose="00000500000000000000"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2.deloitte.com/content/dam/Deloitte/us/Documents/financial-services/us-fsi-api-economy.pdf"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23.tiff"/><Relationship Id="rId13" Type="http://schemas.openxmlformats.org/officeDocument/2006/relationships/image" Target="../media/image28.png"/><Relationship Id="rId3" Type="http://schemas.openxmlformats.org/officeDocument/2006/relationships/image" Target="../media/image18.emf"/><Relationship Id="rId7" Type="http://schemas.openxmlformats.org/officeDocument/2006/relationships/image" Target="../media/image22.png"/><Relationship Id="rId12" Type="http://schemas.openxmlformats.org/officeDocument/2006/relationships/image" Target="../media/image27.emf"/><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21.png"/><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tiff"/><Relationship Id="rId4" Type="http://schemas.openxmlformats.org/officeDocument/2006/relationships/image" Target="../media/image19.emf"/><Relationship Id="rId9" Type="http://schemas.openxmlformats.org/officeDocument/2006/relationships/image" Target="../media/image24.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Sami Ovaska</a:t>
            </a:r>
          </a:p>
        </p:txBody>
      </p:sp>
      <p:sp>
        <p:nvSpPr>
          <p:cNvPr id="5" name="Text Placeholder 4"/>
          <p:cNvSpPr>
            <a:spLocks noGrp="1"/>
          </p:cNvSpPr>
          <p:nvPr>
            <p:ph type="body" sz="quarter" idx="14"/>
          </p:nvPr>
        </p:nvSpPr>
        <p:spPr/>
        <p:txBody>
          <a:bodyPr/>
          <a:lstStyle/>
          <a:p>
            <a:r>
              <a:rPr lang="en-US" dirty="0" err="1"/>
              <a:t>Api</a:t>
            </a:r>
            <a:r>
              <a:rPr lang="en-US" dirty="0"/>
              <a:t> management</a:t>
            </a:r>
          </a:p>
        </p:txBody>
      </p:sp>
    </p:spTree>
    <p:extLst>
      <p:ext uri="{BB962C8B-B14F-4D97-AF65-F5344CB8AC3E}">
        <p14:creationId xmlns:p14="http://schemas.microsoft.com/office/powerpoint/2010/main" val="132840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The rise of APIs</a:t>
            </a:r>
          </a:p>
        </p:txBody>
      </p:sp>
      <p:sp>
        <p:nvSpPr>
          <p:cNvPr id="3" name="Text Placeholder 2"/>
          <p:cNvSpPr>
            <a:spLocks noGrp="1"/>
          </p:cNvSpPr>
          <p:nvPr>
            <p:ph type="body" sz="quarter" idx="10"/>
          </p:nvPr>
        </p:nvSpPr>
        <p:spPr>
          <a:xfrm>
            <a:off x="7018695" y="1212850"/>
            <a:ext cx="5142300" cy="4768196"/>
          </a:xfrm>
        </p:spPr>
        <p:txBody>
          <a:bodyPr/>
          <a:lstStyle/>
          <a:p>
            <a:r>
              <a:rPr lang="en-US" sz="1836" dirty="0">
                <a:solidFill>
                  <a:schemeClr val="tx1"/>
                </a:solidFill>
              </a:rPr>
              <a:t>“Application programming interfaces (APIs) have been elevated from a development technique to a business model driver and boardroom consideration.</a:t>
            </a:r>
          </a:p>
          <a:p>
            <a:r>
              <a:rPr lang="en-US" sz="1836" dirty="0">
                <a:solidFill>
                  <a:schemeClr val="tx1"/>
                </a:solidFill>
              </a:rPr>
              <a:t>An organization’s core assets can be reused, shared, and monetized through APIs that can extend the reach of existing services or provide new revenue streams.</a:t>
            </a:r>
          </a:p>
          <a:p>
            <a:r>
              <a:rPr lang="en-US" sz="1836" dirty="0">
                <a:solidFill>
                  <a:schemeClr val="tx1"/>
                </a:solidFill>
              </a:rPr>
              <a:t>APIs should be managed like a product - one built on top of a potentially complex technical footprint that includes legacy and third-party systems and data.”</a:t>
            </a:r>
          </a:p>
          <a:p>
            <a:endParaRPr lang="en-US" sz="2040" dirty="0"/>
          </a:p>
          <a:p>
            <a:r>
              <a:rPr lang="en-US" sz="2040" dirty="0"/>
              <a:t>		</a:t>
            </a:r>
            <a:r>
              <a:rPr lang="en-US" sz="1428" dirty="0"/>
              <a:t>From the </a:t>
            </a:r>
            <a:r>
              <a:rPr lang="en-US" sz="1428" dirty="0">
                <a:hlinkClick r:id="rId3"/>
              </a:rPr>
              <a:t>“API Economy”</a:t>
            </a:r>
            <a:endParaRPr lang="en-US" sz="1428" dirty="0"/>
          </a:p>
          <a:p>
            <a:r>
              <a:rPr lang="en-US" sz="1428" dirty="0"/>
              <a:t>		by George Collins and David Sisk </a:t>
            </a:r>
          </a:p>
          <a:p>
            <a:r>
              <a:rPr lang="en-US" sz="1428" dirty="0"/>
              <a:t>		Deloitte Consulting LLP, 2015</a:t>
            </a:r>
          </a:p>
          <a:p>
            <a:endParaRPr lang="en-US" sz="1428"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14" y="249129"/>
            <a:ext cx="7170138" cy="9278999"/>
          </a:xfrm>
          <a:prstGeom prst="rect">
            <a:avLst/>
          </a:prstGeom>
        </p:spPr>
      </p:pic>
      <p:pic>
        <p:nvPicPr>
          <p:cNvPr id="19" name="Picture 1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3522102" y="401814"/>
            <a:ext cx="357226" cy="818953"/>
          </a:xfrm>
          <a:prstGeom prst="rect">
            <a:avLst/>
          </a:prstGeom>
        </p:spPr>
      </p:pic>
      <p:pic>
        <p:nvPicPr>
          <p:cNvPr id="20" name="Picture 1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649393" y="2044473"/>
            <a:ext cx="1139099" cy="3618147"/>
          </a:xfrm>
          <a:prstGeom prst="rect">
            <a:avLst/>
          </a:prstGeom>
        </p:spPr>
      </p:pic>
      <p:pic>
        <p:nvPicPr>
          <p:cNvPr id="21" name="Picture 20"/>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4085523" y="683390"/>
            <a:ext cx="1391677" cy="3768412"/>
          </a:xfrm>
          <a:prstGeom prst="rect">
            <a:avLst/>
          </a:prstGeom>
        </p:spPr>
      </p:pic>
      <p:grpSp>
        <p:nvGrpSpPr>
          <p:cNvPr id="22" name="Group 21"/>
          <p:cNvGrpSpPr/>
          <p:nvPr/>
        </p:nvGrpSpPr>
        <p:grpSpPr>
          <a:xfrm>
            <a:off x="2534065" y="575125"/>
            <a:ext cx="688746" cy="3760621"/>
            <a:chOff x="2483226" y="169953"/>
            <a:chExt cx="675398" cy="3687741"/>
          </a:xfrm>
        </p:grpSpPr>
        <p:pic>
          <p:nvPicPr>
            <p:cNvPr id="23" name="Picture 22"/>
            <p:cNvPicPr>
              <a:picLocks noChangeAspect="1"/>
            </p:cNvPicPr>
            <p:nvPr/>
          </p:nvPicPr>
          <p:blipFill rotWithShape="1">
            <a:blip r:embed="rId8" cstate="print">
              <a:extLst>
                <a:ext uri="{28A0092B-C50C-407E-A947-70E740481C1C}">
                  <a14:useLocalDpi xmlns:a14="http://schemas.microsoft.com/office/drawing/2010/main" val="0"/>
                </a:ext>
              </a:extLst>
            </a:blip>
            <a:srcRect b="4343"/>
            <a:stretch/>
          </p:blipFill>
          <p:spPr>
            <a:xfrm>
              <a:off x="2487244" y="169953"/>
              <a:ext cx="671380" cy="1870006"/>
            </a:xfrm>
            <a:prstGeom prst="rect">
              <a:avLst/>
            </a:prstGeom>
          </p:spPr>
        </p:pic>
        <p:pic>
          <p:nvPicPr>
            <p:cNvPr id="24" name="Picture 23"/>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487240" y="2049150"/>
              <a:ext cx="671380" cy="585771"/>
            </a:xfrm>
            <a:prstGeom prst="rect">
              <a:avLst/>
            </a:prstGeom>
          </p:spPr>
        </p:pic>
        <p:pic>
          <p:nvPicPr>
            <p:cNvPr id="25" name="Picture 24"/>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2483226" y="2694844"/>
              <a:ext cx="671380" cy="1162850"/>
            </a:xfrm>
            <a:prstGeom prst="rect">
              <a:avLst/>
            </a:prstGeom>
          </p:spPr>
        </p:pic>
      </p:grpSp>
      <p:pic>
        <p:nvPicPr>
          <p:cNvPr id="26" name="Picture 25"/>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1637163" y="1300427"/>
            <a:ext cx="1379451" cy="4572228"/>
          </a:xfrm>
          <a:prstGeom prst="rect">
            <a:avLst/>
          </a:prstGeom>
        </p:spPr>
      </p:pic>
      <p:sp>
        <p:nvSpPr>
          <p:cNvPr id="27" name="TextBox 26"/>
          <p:cNvSpPr txBox="1"/>
          <p:nvPr/>
        </p:nvSpPr>
        <p:spPr>
          <a:xfrm flipH="1">
            <a:off x="5613183" y="1433250"/>
            <a:ext cx="1405513" cy="704779"/>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856" b="1" kern="0" dirty="0">
                <a:solidFill>
                  <a:srgbClr val="00B0F0"/>
                </a:solidFill>
              </a:rPr>
              <a:t>Cloud</a:t>
            </a:r>
          </a:p>
        </p:txBody>
      </p:sp>
      <p:sp>
        <p:nvSpPr>
          <p:cNvPr id="28" name="TextBox 27"/>
          <p:cNvSpPr txBox="1"/>
          <p:nvPr/>
        </p:nvSpPr>
        <p:spPr>
          <a:xfrm flipH="1">
            <a:off x="197697" y="1437819"/>
            <a:ext cx="2204483" cy="583860"/>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040" b="1" kern="0">
                <a:solidFill>
                  <a:srgbClr val="FFC000"/>
                </a:solidFill>
              </a:rPr>
              <a:t>Hybrid IT</a:t>
            </a:r>
            <a:endParaRPr lang="en-US" sz="2040" b="1" kern="0" dirty="0">
              <a:solidFill>
                <a:srgbClr val="FFC000"/>
              </a:solidFill>
            </a:endParaRPr>
          </a:p>
        </p:txBody>
      </p:sp>
      <p:sp>
        <p:nvSpPr>
          <p:cNvPr id="29" name="TextBox 28"/>
          <p:cNvSpPr txBox="1"/>
          <p:nvPr/>
        </p:nvSpPr>
        <p:spPr>
          <a:xfrm flipH="1">
            <a:off x="496117" y="249130"/>
            <a:ext cx="1827896" cy="762459"/>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3264" b="1" kern="0">
                <a:solidFill>
                  <a:srgbClr val="7030A0"/>
                </a:solidFill>
              </a:rPr>
              <a:t>Mobile</a:t>
            </a:r>
            <a:endParaRPr lang="en-US" sz="3264" b="1" kern="0" dirty="0">
              <a:solidFill>
                <a:srgbClr val="7030A0"/>
              </a:solidFill>
            </a:endParaRPr>
          </a:p>
        </p:txBody>
      </p:sp>
      <p:sp>
        <p:nvSpPr>
          <p:cNvPr id="30" name="TextBox 29"/>
          <p:cNvSpPr txBox="1"/>
          <p:nvPr/>
        </p:nvSpPr>
        <p:spPr>
          <a:xfrm flipH="1">
            <a:off x="4315753" y="2610672"/>
            <a:ext cx="1793810" cy="647165"/>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448" b="1" kern="0">
                <a:solidFill>
                  <a:srgbClr val="0070C0"/>
                </a:solidFill>
              </a:rPr>
              <a:t>Analytics</a:t>
            </a:r>
            <a:endParaRPr lang="en-US" sz="2448" b="1" kern="0" dirty="0">
              <a:solidFill>
                <a:srgbClr val="0070C0"/>
              </a:solidFill>
            </a:endParaRPr>
          </a:p>
        </p:txBody>
      </p:sp>
      <p:sp>
        <p:nvSpPr>
          <p:cNvPr id="31" name="TextBox 30"/>
          <p:cNvSpPr txBox="1"/>
          <p:nvPr/>
        </p:nvSpPr>
        <p:spPr>
          <a:xfrm flipH="1">
            <a:off x="4031674" y="43027"/>
            <a:ext cx="1289548" cy="647165"/>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2448" b="1" kern="0" dirty="0" err="1">
                <a:solidFill>
                  <a:srgbClr val="00B050"/>
                </a:solidFill>
              </a:rPr>
              <a:t>IoT</a:t>
            </a:r>
            <a:endParaRPr lang="en-US" sz="2448" b="1" kern="0" dirty="0">
              <a:solidFill>
                <a:srgbClr val="00B050"/>
              </a:solidFill>
            </a:endParaRPr>
          </a:p>
        </p:txBody>
      </p:sp>
      <p:sp>
        <p:nvSpPr>
          <p:cNvPr id="32" name="TextBox 31"/>
          <p:cNvSpPr txBox="1"/>
          <p:nvPr/>
        </p:nvSpPr>
        <p:spPr>
          <a:xfrm flipH="1">
            <a:off x="5058875" y="3362521"/>
            <a:ext cx="1995488" cy="555610"/>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1836" b="1" kern="0">
                <a:solidFill>
                  <a:srgbClr val="002060"/>
                </a:solidFill>
              </a:rPr>
              <a:t>Microservices</a:t>
            </a:r>
            <a:endParaRPr lang="en-US" sz="1836" b="1" kern="0" dirty="0">
              <a:solidFill>
                <a:srgbClr val="002060"/>
              </a:solidFill>
            </a:endParaRPr>
          </a:p>
        </p:txBody>
      </p:sp>
    </p:spTree>
    <p:extLst>
      <p:ext uri="{BB962C8B-B14F-4D97-AF65-F5344CB8AC3E}">
        <p14:creationId xmlns:p14="http://schemas.microsoft.com/office/powerpoint/2010/main" val="8371359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5482" y="295731"/>
            <a:ext cx="11887878" cy="917444"/>
          </a:xfrm>
        </p:spPr>
        <p:txBody>
          <a:bodyPr/>
          <a:lstStyle/>
          <a:p>
            <a:r>
              <a:rPr lang="en-US" dirty="0"/>
              <a:t>Enable digital transformation using </a:t>
            </a:r>
            <a:br>
              <a:rPr lang="en-US" dirty="0"/>
            </a:br>
            <a:r>
              <a:rPr lang="en-US" dirty="0"/>
              <a:t>an API led economy</a:t>
            </a:r>
          </a:p>
        </p:txBody>
      </p:sp>
      <p:grpSp>
        <p:nvGrpSpPr>
          <p:cNvPr id="8" name="Group 7"/>
          <p:cNvGrpSpPr/>
          <p:nvPr/>
        </p:nvGrpSpPr>
        <p:grpSpPr>
          <a:xfrm>
            <a:off x="2108026" y="3238613"/>
            <a:ext cx="10052968" cy="625070"/>
            <a:chOff x="2107443" y="2491182"/>
            <a:chExt cx="10054394" cy="625158"/>
          </a:xfrm>
        </p:grpSpPr>
        <p:sp>
          <p:nvSpPr>
            <p:cNvPr id="4" name="Rectangle 3"/>
            <p:cNvSpPr/>
            <p:nvPr/>
          </p:nvSpPr>
          <p:spPr bwMode="auto">
            <a:xfrm rot="5400000">
              <a:off x="7007799" y="-2037698"/>
              <a:ext cx="253682" cy="100543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6494" tIns="149196" rIns="186494" bIns="149196" numCol="1" spcCol="0" rtlCol="0" fromWordArt="0" anchor="ctr" anchorCtr="0" forceAA="0" compatLnSpc="1">
              <a:prstTxWarp prst="textNoShape">
                <a:avLst/>
              </a:prstTxWarp>
              <a:noAutofit/>
            </a:bodyPr>
            <a:lstStyle/>
            <a:p>
              <a:pPr algn="ctr" defTabSz="95086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Microsoft Integration</a:t>
              </a:r>
            </a:p>
          </p:txBody>
        </p:sp>
        <p:sp>
          <p:nvSpPr>
            <p:cNvPr id="53" name="Rectangle 52"/>
            <p:cNvSpPr/>
            <p:nvPr/>
          </p:nvSpPr>
          <p:spPr bwMode="auto">
            <a:xfrm rot="5400000">
              <a:off x="6945570" y="-2346944"/>
              <a:ext cx="378141" cy="1005439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6494" tIns="149196" rIns="186494" bIns="149196" numCol="1" spcCol="0" rtlCol="0" fromWordArt="0" anchor="ctr" anchorCtr="0" forceAA="0" compatLnSpc="1">
              <a:prstTxWarp prst="textNoShape">
                <a:avLst/>
              </a:prstTxWarp>
              <a:noAutofit/>
            </a:bodyPr>
            <a:lstStyle/>
            <a:p>
              <a:pPr algn="ctr" defTabSz="950865" fontAlgn="base">
                <a:lnSpc>
                  <a:spcPct val="90000"/>
                </a:lnSpc>
                <a:spcBef>
                  <a:spcPct val="0"/>
                </a:spcBef>
                <a:spcAft>
                  <a:spcPct val="0"/>
                </a:spcAft>
                <a:defRPr/>
              </a:pPr>
              <a:r>
                <a:rPr lang="en-US" sz="1599"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Experience APIs</a:t>
              </a:r>
            </a:p>
          </p:txBody>
        </p:sp>
      </p:grpSp>
      <p:grpSp>
        <p:nvGrpSpPr>
          <p:cNvPr id="7" name="Group 6"/>
          <p:cNvGrpSpPr/>
          <p:nvPr/>
        </p:nvGrpSpPr>
        <p:grpSpPr>
          <a:xfrm>
            <a:off x="2104022" y="3975949"/>
            <a:ext cx="10056970" cy="626975"/>
            <a:chOff x="2103438" y="3516822"/>
            <a:chExt cx="10058397" cy="627064"/>
          </a:xfrm>
        </p:grpSpPr>
        <p:sp>
          <p:nvSpPr>
            <p:cNvPr id="16" name="Rectangle 15"/>
            <p:cNvSpPr/>
            <p:nvPr/>
          </p:nvSpPr>
          <p:spPr bwMode="auto">
            <a:xfrm rot="5400000">
              <a:off x="7005795" y="-1012155"/>
              <a:ext cx="253684" cy="100583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6494" tIns="149196" rIns="186494" bIns="149196" numCol="1" spcCol="0" rtlCol="0" fromWordArt="0" anchor="ctr" anchorCtr="0" forceAA="0" compatLnSpc="1">
              <a:prstTxWarp prst="textNoShape">
                <a:avLst/>
              </a:prstTxWarp>
              <a:noAutofit/>
            </a:bodyPr>
            <a:lstStyle/>
            <a:p>
              <a:pPr algn="ctr" defTabSz="95086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Microsoft Integration</a:t>
              </a:r>
            </a:p>
          </p:txBody>
        </p:sp>
        <p:sp>
          <p:nvSpPr>
            <p:cNvPr id="54" name="Rectangle 53"/>
            <p:cNvSpPr/>
            <p:nvPr/>
          </p:nvSpPr>
          <p:spPr bwMode="auto">
            <a:xfrm rot="5400000">
              <a:off x="6943566" y="-1323306"/>
              <a:ext cx="378142" cy="1005839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6494" tIns="149196" rIns="186494" bIns="149196" numCol="1" spcCol="0" rtlCol="0" fromWordArt="0" anchor="ctr" anchorCtr="0" forceAA="0" compatLnSpc="1">
              <a:prstTxWarp prst="textNoShape">
                <a:avLst/>
              </a:prstTxWarp>
              <a:noAutofit/>
            </a:bodyPr>
            <a:lstStyle/>
            <a:p>
              <a:pPr algn="ctr" defTabSz="950865" fontAlgn="base">
                <a:lnSpc>
                  <a:spcPct val="90000"/>
                </a:lnSpc>
                <a:spcBef>
                  <a:spcPct val="0"/>
                </a:spcBef>
                <a:spcAft>
                  <a:spcPct val="0"/>
                </a:spcAft>
                <a:defRPr/>
              </a:pPr>
              <a:r>
                <a:rPr lang="en-US" sz="1599"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Process APIs</a:t>
              </a:r>
            </a:p>
          </p:txBody>
        </p:sp>
      </p:grpSp>
      <p:grpSp>
        <p:nvGrpSpPr>
          <p:cNvPr id="6" name="Group 5"/>
          <p:cNvGrpSpPr/>
          <p:nvPr/>
        </p:nvGrpSpPr>
        <p:grpSpPr>
          <a:xfrm>
            <a:off x="2108026" y="4715189"/>
            <a:ext cx="10055336" cy="626972"/>
            <a:chOff x="2107442" y="4485959"/>
            <a:chExt cx="10056763" cy="627061"/>
          </a:xfrm>
        </p:grpSpPr>
        <p:sp>
          <p:nvSpPr>
            <p:cNvPr id="17" name="Rectangle 16"/>
            <p:cNvSpPr/>
            <p:nvPr/>
          </p:nvSpPr>
          <p:spPr bwMode="auto">
            <a:xfrm rot="5400000">
              <a:off x="7008983" y="-42202"/>
              <a:ext cx="253681" cy="10056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6494" tIns="149196" rIns="186494" bIns="149196" numCol="1" spcCol="0" rtlCol="0" fromWordArt="0" anchor="ctr" anchorCtr="0" forceAA="0" compatLnSpc="1">
              <a:prstTxWarp prst="textNoShape">
                <a:avLst/>
              </a:prstTxWarp>
              <a:noAutofit/>
            </a:bodyPr>
            <a:lstStyle/>
            <a:p>
              <a:pPr algn="ctr" defTabSz="950865" fontAlgn="base">
                <a:lnSpc>
                  <a:spcPct val="90000"/>
                </a:lnSpc>
                <a:spcBef>
                  <a:spcPct val="0"/>
                </a:spcBef>
                <a:spcAft>
                  <a:spcPct val="0"/>
                </a:spcAft>
                <a:defRPr/>
              </a:pPr>
              <a:r>
                <a:rPr lang="en-US" sz="1199"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Microsoft Integration</a:t>
              </a:r>
            </a:p>
          </p:txBody>
        </p:sp>
        <p:sp>
          <p:nvSpPr>
            <p:cNvPr id="55" name="Rectangle 54"/>
            <p:cNvSpPr/>
            <p:nvPr/>
          </p:nvSpPr>
          <p:spPr bwMode="auto">
            <a:xfrm rot="5400000">
              <a:off x="6946754" y="-353353"/>
              <a:ext cx="378140" cy="1005676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6494" tIns="149196" rIns="186494" bIns="149196" numCol="1" spcCol="0" rtlCol="0" fromWordArt="0" anchor="ctr" anchorCtr="0" forceAA="0" compatLnSpc="1">
              <a:prstTxWarp prst="textNoShape">
                <a:avLst/>
              </a:prstTxWarp>
              <a:noAutofit/>
            </a:bodyPr>
            <a:lstStyle/>
            <a:p>
              <a:pPr algn="ctr" defTabSz="950865" fontAlgn="base">
                <a:lnSpc>
                  <a:spcPct val="90000"/>
                </a:lnSpc>
                <a:spcBef>
                  <a:spcPct val="0"/>
                </a:spcBef>
                <a:spcAft>
                  <a:spcPct val="0"/>
                </a:spcAft>
                <a:defRPr/>
              </a:pPr>
              <a:r>
                <a:rPr lang="en-US" sz="1599"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Service APIs</a:t>
              </a:r>
            </a:p>
          </p:txBody>
        </p:sp>
      </p:grpSp>
      <p:grpSp>
        <p:nvGrpSpPr>
          <p:cNvPr id="308" name="Group 307"/>
          <p:cNvGrpSpPr/>
          <p:nvPr/>
        </p:nvGrpSpPr>
        <p:grpSpPr>
          <a:xfrm>
            <a:off x="275483" y="5454427"/>
            <a:ext cx="11885513" cy="1087284"/>
            <a:chOff x="274639" y="5454704"/>
            <a:chExt cx="11887199" cy="1087438"/>
          </a:xfrm>
        </p:grpSpPr>
        <p:sp>
          <p:nvSpPr>
            <p:cNvPr id="70" name="Rectangle 69"/>
            <p:cNvSpPr/>
            <p:nvPr/>
          </p:nvSpPr>
          <p:spPr bwMode="auto">
            <a:xfrm>
              <a:off x="2103437" y="5454704"/>
              <a:ext cx="10058401" cy="108743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37">
                <a:lnSpc>
                  <a:spcPct val="90000"/>
                </a:lnSpc>
                <a:defRPr/>
              </a:pPr>
              <a:endParaRPr lang="en-US" sz="2400"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56" name="Rectangle 55"/>
            <p:cNvSpPr/>
            <p:nvPr/>
          </p:nvSpPr>
          <p:spPr bwMode="auto">
            <a:xfrm>
              <a:off x="274639" y="5454704"/>
              <a:ext cx="1828798" cy="10874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83" tIns="91427" rIns="146283" bIns="91427" numCol="1" spcCol="0" rtlCol="0" fromWordArt="0" anchor="t" anchorCtr="0" forceAA="0" compatLnSpc="1">
              <a:prstTxWarp prst="textNoShape">
                <a:avLst/>
              </a:prstTxWarp>
              <a:noAutofit/>
            </a:bodyPr>
            <a:lstStyle/>
            <a:p>
              <a:pPr defTabSz="932437">
                <a:lnSpc>
                  <a:spcPct val="90000"/>
                </a:lnSpc>
                <a:defRPr/>
              </a:pPr>
              <a:r>
                <a:rPr lang="en-US" kern="0" dirty="0">
                  <a:gradFill>
                    <a:gsLst>
                      <a:gs pos="2917">
                        <a:schemeClr val="bg1"/>
                      </a:gs>
                      <a:gs pos="100000">
                        <a:schemeClr val="bg1"/>
                      </a:gs>
                    </a:gsLst>
                    <a:lin ang="5400000" scaled="0"/>
                  </a:gradFill>
                  <a:latin typeface="Segoe UI Semibold" panose="020B0702040204020203" pitchFamily="34" charset="0"/>
                  <a:cs typeface="Segoe UI Semibold" panose="020B0702040204020203" pitchFamily="34" charset="0"/>
                </a:rPr>
                <a:t>IT admin</a:t>
              </a:r>
            </a:p>
          </p:txBody>
        </p:sp>
        <p:sp>
          <p:nvSpPr>
            <p:cNvPr id="24" name="Freeform 5"/>
            <p:cNvSpPr>
              <a:spLocks noChangeAspect="1" noEditPoints="1"/>
            </p:cNvSpPr>
            <p:nvPr/>
          </p:nvSpPr>
          <p:spPr bwMode="black">
            <a:xfrm>
              <a:off x="2561280" y="5579943"/>
              <a:ext cx="1195332" cy="836960"/>
            </a:xfrm>
            <a:custGeom>
              <a:avLst/>
              <a:gdLst>
                <a:gd name="T0" fmla="*/ 606 w 2288"/>
                <a:gd name="T1" fmla="*/ 756 h 1601"/>
                <a:gd name="T2" fmla="*/ 606 w 2288"/>
                <a:gd name="T3" fmla="*/ 756 h 1601"/>
                <a:gd name="T4" fmla="*/ 606 w 2288"/>
                <a:gd name="T5" fmla="*/ 756 h 1601"/>
                <a:gd name="T6" fmla="*/ 865 w 2288"/>
                <a:gd name="T7" fmla="*/ 698 h 1601"/>
                <a:gd name="T8" fmla="*/ 606 w 2288"/>
                <a:gd name="T9" fmla="*/ 824 h 1601"/>
                <a:gd name="T10" fmla="*/ 606 w 2288"/>
                <a:gd name="T11" fmla="*/ 824 h 1601"/>
                <a:gd name="T12" fmla="*/ 940 w 2288"/>
                <a:gd name="T13" fmla="*/ 698 h 1601"/>
                <a:gd name="T14" fmla="*/ 1475 w 2288"/>
                <a:gd name="T15" fmla="*/ 698 h 1601"/>
                <a:gd name="T16" fmla="*/ 1475 w 2288"/>
                <a:gd name="T17" fmla="*/ 698 h 1601"/>
                <a:gd name="T18" fmla="*/ 556 w 2288"/>
                <a:gd name="T19" fmla="*/ 792 h 1601"/>
                <a:gd name="T20" fmla="*/ 556 w 2288"/>
                <a:gd name="T21" fmla="*/ 792 h 1601"/>
                <a:gd name="T22" fmla="*/ 865 w 2288"/>
                <a:gd name="T23" fmla="*/ 698 h 1601"/>
                <a:gd name="T24" fmla="*/ 1436 w 2288"/>
                <a:gd name="T25" fmla="*/ 824 h 1601"/>
                <a:gd name="T26" fmla="*/ 1436 w 2288"/>
                <a:gd name="T27" fmla="*/ 824 h 1601"/>
                <a:gd name="T28" fmla="*/ 940 w 2288"/>
                <a:gd name="T29" fmla="*/ 698 h 1601"/>
                <a:gd name="T30" fmla="*/ 606 w 2288"/>
                <a:gd name="T31" fmla="*/ 756 h 1601"/>
                <a:gd name="T32" fmla="*/ 382 w 2288"/>
                <a:gd name="T33" fmla="*/ 1339 h 1601"/>
                <a:gd name="T34" fmla="*/ 490 w 2288"/>
                <a:gd name="T35" fmla="*/ 794 h 1601"/>
                <a:gd name="T36" fmla="*/ 447 w 2288"/>
                <a:gd name="T37" fmla="*/ 799 h 1601"/>
                <a:gd name="T38" fmla="*/ 483 w 2288"/>
                <a:gd name="T39" fmla="*/ 667 h 1601"/>
                <a:gd name="T40" fmla="*/ 490 w 2288"/>
                <a:gd name="T41" fmla="*/ 794 h 1601"/>
                <a:gd name="T42" fmla="*/ 513 w 2288"/>
                <a:gd name="T43" fmla="*/ 792 h 1601"/>
                <a:gd name="T44" fmla="*/ 599 w 2288"/>
                <a:gd name="T45" fmla="*/ 680 h 1601"/>
                <a:gd name="T46" fmla="*/ 685 w 2288"/>
                <a:gd name="T47" fmla="*/ 721 h 1601"/>
                <a:gd name="T48" fmla="*/ 770 w 2288"/>
                <a:gd name="T49" fmla="*/ 567 h 1601"/>
                <a:gd name="T50" fmla="*/ 982 w 2288"/>
                <a:gd name="T51" fmla="*/ 839 h 1601"/>
                <a:gd name="T52" fmla="*/ 863 w 2288"/>
                <a:gd name="T53" fmla="*/ 652 h 1601"/>
                <a:gd name="T54" fmla="*/ 1018 w 2288"/>
                <a:gd name="T55" fmla="*/ 830 h 1601"/>
                <a:gd name="T56" fmla="*/ 1044 w 2288"/>
                <a:gd name="T57" fmla="*/ 749 h 1601"/>
                <a:gd name="T58" fmla="*/ 1074 w 2288"/>
                <a:gd name="T59" fmla="*/ 685 h 1601"/>
                <a:gd name="T60" fmla="*/ 1284 w 2288"/>
                <a:gd name="T61" fmla="*/ 684 h 1601"/>
                <a:gd name="T62" fmla="*/ 1145 w 2288"/>
                <a:gd name="T63" fmla="*/ 911 h 1601"/>
                <a:gd name="T64" fmla="*/ 1212 w 2288"/>
                <a:gd name="T65" fmla="*/ 684 h 1601"/>
                <a:gd name="T66" fmla="*/ 1363 w 2288"/>
                <a:gd name="T67" fmla="*/ 563 h 1601"/>
                <a:gd name="T68" fmla="*/ 1290 w 2288"/>
                <a:gd name="T69" fmla="*/ 648 h 1601"/>
                <a:gd name="T70" fmla="*/ 1364 w 2288"/>
                <a:gd name="T71" fmla="*/ 828 h 1601"/>
                <a:gd name="T72" fmla="*/ 1526 w 2288"/>
                <a:gd name="T73" fmla="*/ 710 h 1601"/>
                <a:gd name="T74" fmla="*/ 1615 w 2288"/>
                <a:gd name="T75" fmla="*/ 716 h 1601"/>
                <a:gd name="T76" fmla="*/ 1609 w 2288"/>
                <a:gd name="T77" fmla="*/ 652 h 1601"/>
                <a:gd name="T78" fmla="*/ 1697 w 2288"/>
                <a:gd name="T79" fmla="*/ 751 h 1601"/>
                <a:gd name="T80" fmla="*/ 1842 w 2288"/>
                <a:gd name="T81" fmla="*/ 686 h 1601"/>
                <a:gd name="T82" fmla="*/ 1857 w 2288"/>
                <a:gd name="T83" fmla="*/ 844 h 1601"/>
                <a:gd name="T84" fmla="*/ 2044 w 2288"/>
                <a:gd name="T85" fmla="*/ 839 h 1601"/>
                <a:gd name="T86" fmla="*/ 1925 w 2288"/>
                <a:gd name="T87" fmla="*/ 652 h 1601"/>
                <a:gd name="T88" fmla="*/ 2011 w 2288"/>
                <a:gd name="T89" fmla="*/ 730 h 1601"/>
                <a:gd name="T90" fmla="*/ 1488 w 2288"/>
                <a:gd name="T91" fmla="*/ 752 h 1601"/>
                <a:gd name="T92" fmla="*/ 568 w 2288"/>
                <a:gd name="T93" fmla="*/ 766 h 1601"/>
                <a:gd name="T94" fmla="*/ 606 w 2288"/>
                <a:gd name="T95" fmla="*/ 756 h 1601"/>
                <a:gd name="T96" fmla="*/ 940 w 2288"/>
                <a:gd name="T97" fmla="*/ 698 h 1601"/>
                <a:gd name="T98" fmla="*/ 1386 w 2288"/>
                <a:gd name="T99" fmla="*/ 752 h 1601"/>
                <a:gd name="T100" fmla="*/ 1386 w 2288"/>
                <a:gd name="T101" fmla="*/ 752 h 1601"/>
                <a:gd name="T102" fmla="*/ 854 w 2288"/>
                <a:gd name="T103" fmla="*/ 730 h 1601"/>
                <a:gd name="T104" fmla="*/ 642 w 2288"/>
                <a:gd name="T105" fmla="*/ 820 h 1601"/>
                <a:gd name="T106" fmla="*/ 642 w 2288"/>
                <a:gd name="T107" fmla="*/ 820 h 1601"/>
                <a:gd name="T108" fmla="*/ 940 w 2288"/>
                <a:gd name="T109" fmla="*/ 698 h 1601"/>
                <a:gd name="T110" fmla="*/ 560 w 2288"/>
                <a:gd name="T111" fmla="*/ 808 h 1601"/>
                <a:gd name="T112" fmla="*/ 560 w 2288"/>
                <a:gd name="T113" fmla="*/ 808 h 1601"/>
                <a:gd name="T114" fmla="*/ 854 w 2288"/>
                <a:gd name="T115" fmla="*/ 730 h 1601"/>
                <a:gd name="T116" fmla="*/ 606 w 2288"/>
                <a:gd name="T117" fmla="*/ 756 h 1601"/>
                <a:gd name="T118" fmla="*/ 606 w 2288"/>
                <a:gd name="T119" fmla="*/ 756 h 1601"/>
                <a:gd name="T120" fmla="*/ 606 w 2288"/>
                <a:gd name="T121" fmla="*/ 756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8" h="1601">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1794" y="217"/>
                  </a:moveTo>
                  <a:cubicBezTo>
                    <a:pt x="1723" y="217"/>
                    <a:pt x="1655" y="231"/>
                    <a:pt x="1595" y="259"/>
                  </a:cubicBezTo>
                  <a:cubicBezTo>
                    <a:pt x="1525" y="133"/>
                    <a:pt x="1393" y="50"/>
                    <a:pt x="1241" y="50"/>
                  </a:cubicBezTo>
                  <a:cubicBezTo>
                    <a:pt x="1128" y="50"/>
                    <a:pt x="1026" y="97"/>
                    <a:pt x="952" y="174"/>
                  </a:cubicBezTo>
                  <a:cubicBezTo>
                    <a:pt x="871" y="68"/>
                    <a:pt x="743" y="0"/>
                    <a:pt x="599" y="0"/>
                  </a:cubicBezTo>
                  <a:cubicBezTo>
                    <a:pt x="353" y="0"/>
                    <a:pt x="154" y="197"/>
                    <a:pt x="154" y="442"/>
                  </a:cubicBezTo>
                  <a:cubicBezTo>
                    <a:pt x="154" y="505"/>
                    <a:pt x="168" y="566"/>
                    <a:pt x="191" y="620"/>
                  </a:cubicBezTo>
                  <a:cubicBezTo>
                    <a:pt x="77" y="686"/>
                    <a:pt x="0" y="811"/>
                    <a:pt x="0" y="954"/>
                  </a:cubicBezTo>
                  <a:cubicBezTo>
                    <a:pt x="0" y="1167"/>
                    <a:pt x="171" y="1339"/>
                    <a:pt x="382" y="1339"/>
                  </a:cubicBezTo>
                  <a:cubicBezTo>
                    <a:pt x="409" y="1339"/>
                    <a:pt x="435" y="1337"/>
                    <a:pt x="460" y="1332"/>
                  </a:cubicBezTo>
                  <a:cubicBezTo>
                    <a:pt x="518" y="1489"/>
                    <a:pt x="669" y="1601"/>
                    <a:pt x="846" y="1601"/>
                  </a:cubicBezTo>
                  <a:cubicBezTo>
                    <a:pt x="1016" y="1601"/>
                    <a:pt x="1162" y="1497"/>
                    <a:pt x="1225" y="1351"/>
                  </a:cubicBezTo>
                  <a:cubicBezTo>
                    <a:pt x="1272" y="1374"/>
                    <a:pt x="1326" y="1387"/>
                    <a:pt x="1382" y="1387"/>
                  </a:cubicBezTo>
                  <a:cubicBezTo>
                    <a:pt x="1517" y="1387"/>
                    <a:pt x="1635" y="1312"/>
                    <a:pt x="1697" y="1202"/>
                  </a:cubicBezTo>
                  <a:cubicBezTo>
                    <a:pt x="1729" y="1208"/>
                    <a:pt x="1761" y="1211"/>
                    <a:pt x="1794" y="1211"/>
                  </a:cubicBezTo>
                  <a:cubicBezTo>
                    <a:pt x="2066" y="1211"/>
                    <a:pt x="2288" y="989"/>
                    <a:pt x="2288" y="714"/>
                  </a:cubicBezTo>
                  <a:cubicBezTo>
                    <a:pt x="2288" y="439"/>
                    <a:pt x="2066" y="217"/>
                    <a:pt x="1794" y="217"/>
                  </a:cubicBezTo>
                  <a:close/>
                  <a:moveTo>
                    <a:pt x="490" y="794"/>
                  </a:moveTo>
                  <a:cubicBezTo>
                    <a:pt x="490" y="834"/>
                    <a:pt x="460" y="860"/>
                    <a:pt x="414" y="860"/>
                  </a:cubicBezTo>
                  <a:cubicBezTo>
                    <a:pt x="391" y="860"/>
                    <a:pt x="368" y="856"/>
                    <a:pt x="345" y="843"/>
                  </a:cubicBezTo>
                  <a:cubicBezTo>
                    <a:pt x="341" y="840"/>
                    <a:pt x="336" y="838"/>
                    <a:pt x="332" y="835"/>
                  </a:cubicBezTo>
                  <a:cubicBezTo>
                    <a:pt x="332" y="834"/>
                    <a:pt x="329" y="834"/>
                    <a:pt x="330" y="830"/>
                  </a:cubicBezTo>
                  <a:cubicBezTo>
                    <a:pt x="341" y="805"/>
                    <a:pt x="341" y="805"/>
                    <a:pt x="341" y="805"/>
                  </a:cubicBezTo>
                  <a:cubicBezTo>
                    <a:pt x="342" y="799"/>
                    <a:pt x="345" y="802"/>
                    <a:pt x="346" y="802"/>
                  </a:cubicBezTo>
                  <a:cubicBezTo>
                    <a:pt x="348" y="803"/>
                    <a:pt x="351" y="806"/>
                    <a:pt x="354" y="807"/>
                  </a:cubicBezTo>
                  <a:cubicBezTo>
                    <a:pt x="382" y="825"/>
                    <a:pt x="406" y="825"/>
                    <a:pt x="415" y="825"/>
                  </a:cubicBezTo>
                  <a:cubicBezTo>
                    <a:pt x="434" y="825"/>
                    <a:pt x="447" y="814"/>
                    <a:pt x="447" y="799"/>
                  </a:cubicBezTo>
                  <a:cubicBezTo>
                    <a:pt x="447" y="798"/>
                    <a:pt x="447" y="798"/>
                    <a:pt x="447" y="798"/>
                  </a:cubicBezTo>
                  <a:cubicBezTo>
                    <a:pt x="447" y="783"/>
                    <a:pt x="428" y="776"/>
                    <a:pt x="406" y="770"/>
                  </a:cubicBezTo>
                  <a:cubicBezTo>
                    <a:pt x="401" y="769"/>
                    <a:pt x="401" y="769"/>
                    <a:pt x="401" y="769"/>
                  </a:cubicBezTo>
                  <a:cubicBezTo>
                    <a:pt x="369" y="760"/>
                    <a:pt x="337" y="747"/>
                    <a:pt x="337" y="707"/>
                  </a:cubicBezTo>
                  <a:cubicBezTo>
                    <a:pt x="337" y="688"/>
                    <a:pt x="344" y="672"/>
                    <a:pt x="357" y="661"/>
                  </a:cubicBezTo>
                  <a:cubicBezTo>
                    <a:pt x="370" y="649"/>
                    <a:pt x="388" y="643"/>
                    <a:pt x="410" y="643"/>
                  </a:cubicBezTo>
                  <a:cubicBezTo>
                    <a:pt x="414" y="643"/>
                    <a:pt x="414" y="643"/>
                    <a:pt x="414" y="643"/>
                  </a:cubicBezTo>
                  <a:cubicBezTo>
                    <a:pt x="440" y="643"/>
                    <a:pt x="464" y="650"/>
                    <a:pt x="482" y="661"/>
                  </a:cubicBezTo>
                  <a:cubicBezTo>
                    <a:pt x="483" y="662"/>
                    <a:pt x="484" y="665"/>
                    <a:pt x="483" y="667"/>
                  </a:cubicBezTo>
                  <a:cubicBezTo>
                    <a:pt x="483" y="668"/>
                    <a:pt x="475" y="690"/>
                    <a:pt x="474" y="693"/>
                  </a:cubicBezTo>
                  <a:cubicBezTo>
                    <a:pt x="473" y="697"/>
                    <a:pt x="468" y="694"/>
                    <a:pt x="468" y="694"/>
                  </a:cubicBezTo>
                  <a:cubicBezTo>
                    <a:pt x="452" y="685"/>
                    <a:pt x="428" y="679"/>
                    <a:pt x="409" y="679"/>
                  </a:cubicBezTo>
                  <a:cubicBezTo>
                    <a:pt x="390" y="679"/>
                    <a:pt x="378" y="688"/>
                    <a:pt x="378" y="702"/>
                  </a:cubicBezTo>
                  <a:cubicBezTo>
                    <a:pt x="378" y="710"/>
                    <a:pt x="383" y="715"/>
                    <a:pt x="391" y="719"/>
                  </a:cubicBezTo>
                  <a:cubicBezTo>
                    <a:pt x="399" y="724"/>
                    <a:pt x="410" y="727"/>
                    <a:pt x="422" y="731"/>
                  </a:cubicBezTo>
                  <a:cubicBezTo>
                    <a:pt x="425" y="733"/>
                    <a:pt x="425" y="733"/>
                    <a:pt x="425" y="733"/>
                  </a:cubicBezTo>
                  <a:cubicBezTo>
                    <a:pt x="456" y="743"/>
                    <a:pt x="490" y="756"/>
                    <a:pt x="490" y="793"/>
                  </a:cubicBezTo>
                  <a:cubicBezTo>
                    <a:pt x="490" y="794"/>
                    <a:pt x="490" y="794"/>
                    <a:pt x="490" y="794"/>
                  </a:cubicBezTo>
                  <a:close/>
                  <a:moveTo>
                    <a:pt x="685" y="842"/>
                  </a:moveTo>
                  <a:cubicBezTo>
                    <a:pt x="685" y="842"/>
                    <a:pt x="685" y="846"/>
                    <a:pt x="682" y="847"/>
                  </a:cubicBezTo>
                  <a:cubicBezTo>
                    <a:pt x="682" y="847"/>
                    <a:pt x="677" y="848"/>
                    <a:pt x="672" y="848"/>
                  </a:cubicBezTo>
                  <a:cubicBezTo>
                    <a:pt x="668" y="849"/>
                    <a:pt x="652" y="853"/>
                    <a:pt x="638" y="855"/>
                  </a:cubicBezTo>
                  <a:cubicBezTo>
                    <a:pt x="626" y="857"/>
                    <a:pt x="613" y="858"/>
                    <a:pt x="599" y="858"/>
                  </a:cubicBezTo>
                  <a:cubicBezTo>
                    <a:pt x="586" y="858"/>
                    <a:pt x="574" y="857"/>
                    <a:pt x="564" y="855"/>
                  </a:cubicBezTo>
                  <a:cubicBezTo>
                    <a:pt x="552" y="852"/>
                    <a:pt x="543" y="848"/>
                    <a:pt x="537" y="843"/>
                  </a:cubicBezTo>
                  <a:cubicBezTo>
                    <a:pt x="529" y="838"/>
                    <a:pt x="523" y="830"/>
                    <a:pt x="519" y="823"/>
                  </a:cubicBezTo>
                  <a:cubicBezTo>
                    <a:pt x="515" y="814"/>
                    <a:pt x="513" y="805"/>
                    <a:pt x="513" y="792"/>
                  </a:cubicBezTo>
                  <a:cubicBezTo>
                    <a:pt x="513" y="780"/>
                    <a:pt x="515" y="770"/>
                    <a:pt x="520" y="762"/>
                  </a:cubicBezTo>
                  <a:cubicBezTo>
                    <a:pt x="525" y="753"/>
                    <a:pt x="532" y="745"/>
                    <a:pt x="540" y="739"/>
                  </a:cubicBezTo>
                  <a:cubicBezTo>
                    <a:pt x="547" y="734"/>
                    <a:pt x="556" y="730"/>
                    <a:pt x="567" y="726"/>
                  </a:cubicBezTo>
                  <a:cubicBezTo>
                    <a:pt x="578" y="724"/>
                    <a:pt x="588" y="722"/>
                    <a:pt x="600" y="722"/>
                  </a:cubicBezTo>
                  <a:cubicBezTo>
                    <a:pt x="608" y="722"/>
                    <a:pt x="615" y="722"/>
                    <a:pt x="620" y="724"/>
                  </a:cubicBezTo>
                  <a:cubicBezTo>
                    <a:pt x="620" y="724"/>
                    <a:pt x="631" y="724"/>
                    <a:pt x="642" y="726"/>
                  </a:cubicBezTo>
                  <a:cubicBezTo>
                    <a:pt x="642" y="720"/>
                    <a:pt x="642" y="720"/>
                    <a:pt x="642" y="720"/>
                  </a:cubicBezTo>
                  <a:cubicBezTo>
                    <a:pt x="642" y="703"/>
                    <a:pt x="638" y="694"/>
                    <a:pt x="632" y="689"/>
                  </a:cubicBezTo>
                  <a:cubicBezTo>
                    <a:pt x="624" y="683"/>
                    <a:pt x="613" y="680"/>
                    <a:pt x="599" y="680"/>
                  </a:cubicBezTo>
                  <a:cubicBezTo>
                    <a:pt x="599" y="680"/>
                    <a:pt x="567" y="680"/>
                    <a:pt x="541" y="693"/>
                  </a:cubicBezTo>
                  <a:cubicBezTo>
                    <a:pt x="540" y="694"/>
                    <a:pt x="538" y="694"/>
                    <a:pt x="538" y="694"/>
                  </a:cubicBezTo>
                  <a:cubicBezTo>
                    <a:pt x="538" y="694"/>
                    <a:pt x="536" y="695"/>
                    <a:pt x="534" y="693"/>
                  </a:cubicBezTo>
                  <a:cubicBezTo>
                    <a:pt x="525" y="667"/>
                    <a:pt x="525" y="667"/>
                    <a:pt x="525" y="667"/>
                  </a:cubicBezTo>
                  <a:cubicBezTo>
                    <a:pt x="524" y="663"/>
                    <a:pt x="527" y="662"/>
                    <a:pt x="527" y="662"/>
                  </a:cubicBezTo>
                  <a:cubicBezTo>
                    <a:pt x="538" y="653"/>
                    <a:pt x="567" y="647"/>
                    <a:pt x="567" y="647"/>
                  </a:cubicBezTo>
                  <a:cubicBezTo>
                    <a:pt x="577" y="645"/>
                    <a:pt x="592" y="644"/>
                    <a:pt x="602" y="644"/>
                  </a:cubicBezTo>
                  <a:cubicBezTo>
                    <a:pt x="629" y="644"/>
                    <a:pt x="650" y="649"/>
                    <a:pt x="664" y="662"/>
                  </a:cubicBezTo>
                  <a:cubicBezTo>
                    <a:pt x="678" y="675"/>
                    <a:pt x="685" y="694"/>
                    <a:pt x="685" y="721"/>
                  </a:cubicBezTo>
                  <a:cubicBezTo>
                    <a:pt x="685" y="842"/>
                    <a:pt x="685" y="842"/>
                    <a:pt x="685" y="842"/>
                  </a:cubicBezTo>
                  <a:close/>
                  <a:moveTo>
                    <a:pt x="770" y="851"/>
                  </a:moveTo>
                  <a:cubicBezTo>
                    <a:pt x="770" y="852"/>
                    <a:pt x="769" y="855"/>
                    <a:pt x="767" y="855"/>
                  </a:cubicBezTo>
                  <a:cubicBezTo>
                    <a:pt x="767" y="855"/>
                    <a:pt x="767" y="855"/>
                    <a:pt x="732" y="855"/>
                  </a:cubicBezTo>
                  <a:cubicBezTo>
                    <a:pt x="729" y="855"/>
                    <a:pt x="728" y="852"/>
                    <a:pt x="728" y="851"/>
                  </a:cubicBezTo>
                  <a:cubicBezTo>
                    <a:pt x="728" y="851"/>
                    <a:pt x="728" y="851"/>
                    <a:pt x="728" y="567"/>
                  </a:cubicBezTo>
                  <a:cubicBezTo>
                    <a:pt x="728" y="564"/>
                    <a:pt x="729" y="563"/>
                    <a:pt x="732" y="563"/>
                  </a:cubicBezTo>
                  <a:cubicBezTo>
                    <a:pt x="732" y="563"/>
                    <a:pt x="732" y="563"/>
                    <a:pt x="767" y="563"/>
                  </a:cubicBezTo>
                  <a:cubicBezTo>
                    <a:pt x="769" y="563"/>
                    <a:pt x="770" y="564"/>
                    <a:pt x="770" y="567"/>
                  </a:cubicBezTo>
                  <a:lnTo>
                    <a:pt x="770" y="851"/>
                  </a:lnTo>
                  <a:close/>
                  <a:moveTo>
                    <a:pt x="990" y="760"/>
                  </a:moveTo>
                  <a:cubicBezTo>
                    <a:pt x="990" y="762"/>
                    <a:pt x="986" y="762"/>
                    <a:pt x="986" y="762"/>
                  </a:cubicBezTo>
                  <a:cubicBezTo>
                    <a:pt x="854" y="762"/>
                    <a:pt x="854" y="762"/>
                    <a:pt x="854" y="762"/>
                  </a:cubicBezTo>
                  <a:cubicBezTo>
                    <a:pt x="855" y="783"/>
                    <a:pt x="859" y="797"/>
                    <a:pt x="869" y="807"/>
                  </a:cubicBezTo>
                  <a:cubicBezTo>
                    <a:pt x="878" y="816"/>
                    <a:pt x="894" y="823"/>
                    <a:pt x="914" y="823"/>
                  </a:cubicBezTo>
                  <a:cubicBezTo>
                    <a:pt x="946" y="823"/>
                    <a:pt x="959" y="816"/>
                    <a:pt x="969" y="812"/>
                  </a:cubicBezTo>
                  <a:cubicBezTo>
                    <a:pt x="969" y="812"/>
                    <a:pt x="973" y="811"/>
                    <a:pt x="974" y="815"/>
                  </a:cubicBezTo>
                  <a:cubicBezTo>
                    <a:pt x="982" y="839"/>
                    <a:pt x="982" y="839"/>
                    <a:pt x="982" y="839"/>
                  </a:cubicBezTo>
                  <a:cubicBezTo>
                    <a:pt x="985" y="843"/>
                    <a:pt x="983" y="844"/>
                    <a:pt x="982" y="846"/>
                  </a:cubicBezTo>
                  <a:cubicBezTo>
                    <a:pt x="973" y="849"/>
                    <a:pt x="953" y="858"/>
                    <a:pt x="915" y="858"/>
                  </a:cubicBezTo>
                  <a:cubicBezTo>
                    <a:pt x="896" y="858"/>
                    <a:pt x="880" y="856"/>
                    <a:pt x="867" y="851"/>
                  </a:cubicBezTo>
                  <a:cubicBezTo>
                    <a:pt x="854" y="846"/>
                    <a:pt x="842" y="838"/>
                    <a:pt x="833" y="829"/>
                  </a:cubicBezTo>
                  <a:cubicBezTo>
                    <a:pt x="824" y="819"/>
                    <a:pt x="818" y="808"/>
                    <a:pt x="814" y="794"/>
                  </a:cubicBezTo>
                  <a:cubicBezTo>
                    <a:pt x="810" y="783"/>
                    <a:pt x="808" y="767"/>
                    <a:pt x="808" y="752"/>
                  </a:cubicBezTo>
                  <a:cubicBezTo>
                    <a:pt x="808" y="738"/>
                    <a:pt x="810" y="724"/>
                    <a:pt x="814" y="710"/>
                  </a:cubicBezTo>
                  <a:cubicBezTo>
                    <a:pt x="818" y="697"/>
                    <a:pt x="824" y="685"/>
                    <a:pt x="832" y="676"/>
                  </a:cubicBezTo>
                  <a:cubicBezTo>
                    <a:pt x="840" y="666"/>
                    <a:pt x="850" y="658"/>
                    <a:pt x="863" y="652"/>
                  </a:cubicBezTo>
                  <a:cubicBezTo>
                    <a:pt x="874" y="647"/>
                    <a:pt x="890" y="644"/>
                    <a:pt x="906" y="644"/>
                  </a:cubicBezTo>
                  <a:cubicBezTo>
                    <a:pt x="921" y="644"/>
                    <a:pt x="933" y="647"/>
                    <a:pt x="944" y="652"/>
                  </a:cubicBezTo>
                  <a:cubicBezTo>
                    <a:pt x="953" y="656"/>
                    <a:pt x="960" y="662"/>
                    <a:pt x="969" y="671"/>
                  </a:cubicBezTo>
                  <a:cubicBezTo>
                    <a:pt x="974" y="676"/>
                    <a:pt x="983" y="689"/>
                    <a:pt x="986" y="702"/>
                  </a:cubicBezTo>
                  <a:cubicBezTo>
                    <a:pt x="995" y="731"/>
                    <a:pt x="990" y="757"/>
                    <a:pt x="990" y="760"/>
                  </a:cubicBezTo>
                  <a:close/>
                  <a:moveTo>
                    <a:pt x="1100" y="860"/>
                  </a:moveTo>
                  <a:cubicBezTo>
                    <a:pt x="1077" y="860"/>
                    <a:pt x="1055" y="856"/>
                    <a:pt x="1032" y="843"/>
                  </a:cubicBezTo>
                  <a:cubicBezTo>
                    <a:pt x="1027" y="840"/>
                    <a:pt x="1023" y="838"/>
                    <a:pt x="1019" y="835"/>
                  </a:cubicBezTo>
                  <a:cubicBezTo>
                    <a:pt x="1018" y="834"/>
                    <a:pt x="1017" y="834"/>
                    <a:pt x="1018" y="830"/>
                  </a:cubicBezTo>
                  <a:cubicBezTo>
                    <a:pt x="1027" y="805"/>
                    <a:pt x="1027" y="805"/>
                    <a:pt x="1027" y="805"/>
                  </a:cubicBezTo>
                  <a:cubicBezTo>
                    <a:pt x="1028" y="801"/>
                    <a:pt x="1032" y="802"/>
                    <a:pt x="1033" y="802"/>
                  </a:cubicBezTo>
                  <a:cubicBezTo>
                    <a:pt x="1036" y="805"/>
                    <a:pt x="1037" y="806"/>
                    <a:pt x="1041" y="807"/>
                  </a:cubicBezTo>
                  <a:cubicBezTo>
                    <a:pt x="1068" y="825"/>
                    <a:pt x="1094" y="825"/>
                    <a:pt x="1101" y="825"/>
                  </a:cubicBezTo>
                  <a:cubicBezTo>
                    <a:pt x="1122" y="825"/>
                    <a:pt x="1135" y="814"/>
                    <a:pt x="1135" y="799"/>
                  </a:cubicBezTo>
                  <a:cubicBezTo>
                    <a:pt x="1135" y="799"/>
                    <a:pt x="1135" y="799"/>
                    <a:pt x="1135" y="798"/>
                  </a:cubicBezTo>
                  <a:cubicBezTo>
                    <a:pt x="1135" y="783"/>
                    <a:pt x="1116" y="776"/>
                    <a:pt x="1092" y="770"/>
                  </a:cubicBezTo>
                  <a:cubicBezTo>
                    <a:pt x="1092" y="770"/>
                    <a:pt x="1092" y="770"/>
                    <a:pt x="1087" y="769"/>
                  </a:cubicBezTo>
                  <a:cubicBezTo>
                    <a:pt x="1072" y="764"/>
                    <a:pt x="1056" y="759"/>
                    <a:pt x="1044" y="749"/>
                  </a:cubicBezTo>
                  <a:cubicBezTo>
                    <a:pt x="1032" y="740"/>
                    <a:pt x="1023" y="727"/>
                    <a:pt x="1023" y="707"/>
                  </a:cubicBezTo>
                  <a:cubicBezTo>
                    <a:pt x="1023" y="670"/>
                    <a:pt x="1054" y="643"/>
                    <a:pt x="1096" y="643"/>
                  </a:cubicBezTo>
                  <a:cubicBezTo>
                    <a:pt x="1096" y="643"/>
                    <a:pt x="1096" y="643"/>
                    <a:pt x="1101" y="643"/>
                  </a:cubicBezTo>
                  <a:cubicBezTo>
                    <a:pt x="1127" y="643"/>
                    <a:pt x="1150" y="650"/>
                    <a:pt x="1168" y="661"/>
                  </a:cubicBezTo>
                  <a:cubicBezTo>
                    <a:pt x="1171" y="662"/>
                    <a:pt x="1172" y="665"/>
                    <a:pt x="1171" y="667"/>
                  </a:cubicBezTo>
                  <a:cubicBezTo>
                    <a:pt x="1169" y="668"/>
                    <a:pt x="1162" y="690"/>
                    <a:pt x="1162" y="693"/>
                  </a:cubicBezTo>
                  <a:cubicBezTo>
                    <a:pt x="1159" y="697"/>
                    <a:pt x="1155" y="694"/>
                    <a:pt x="1155" y="694"/>
                  </a:cubicBezTo>
                  <a:cubicBezTo>
                    <a:pt x="1140" y="685"/>
                    <a:pt x="1116" y="679"/>
                    <a:pt x="1095" y="679"/>
                  </a:cubicBezTo>
                  <a:cubicBezTo>
                    <a:pt x="1086" y="679"/>
                    <a:pt x="1079" y="681"/>
                    <a:pt x="1074" y="685"/>
                  </a:cubicBezTo>
                  <a:cubicBezTo>
                    <a:pt x="1068" y="689"/>
                    <a:pt x="1066" y="695"/>
                    <a:pt x="1066" y="702"/>
                  </a:cubicBezTo>
                  <a:cubicBezTo>
                    <a:pt x="1066" y="717"/>
                    <a:pt x="1086" y="724"/>
                    <a:pt x="1109" y="731"/>
                  </a:cubicBezTo>
                  <a:cubicBezTo>
                    <a:pt x="1109" y="731"/>
                    <a:pt x="1109" y="731"/>
                    <a:pt x="1113" y="733"/>
                  </a:cubicBezTo>
                  <a:cubicBezTo>
                    <a:pt x="1144" y="743"/>
                    <a:pt x="1177" y="756"/>
                    <a:pt x="1177" y="793"/>
                  </a:cubicBezTo>
                  <a:cubicBezTo>
                    <a:pt x="1177" y="793"/>
                    <a:pt x="1177" y="793"/>
                    <a:pt x="1177" y="794"/>
                  </a:cubicBezTo>
                  <a:cubicBezTo>
                    <a:pt x="1177" y="834"/>
                    <a:pt x="1148" y="860"/>
                    <a:pt x="1100" y="860"/>
                  </a:cubicBezTo>
                  <a:close/>
                  <a:moveTo>
                    <a:pt x="1332" y="680"/>
                  </a:moveTo>
                  <a:cubicBezTo>
                    <a:pt x="1331" y="684"/>
                    <a:pt x="1327" y="684"/>
                    <a:pt x="1327" y="684"/>
                  </a:cubicBezTo>
                  <a:cubicBezTo>
                    <a:pt x="1327" y="684"/>
                    <a:pt x="1327" y="684"/>
                    <a:pt x="1284" y="684"/>
                  </a:cubicBezTo>
                  <a:cubicBezTo>
                    <a:pt x="1284" y="684"/>
                    <a:pt x="1284" y="684"/>
                    <a:pt x="1254" y="853"/>
                  </a:cubicBezTo>
                  <a:cubicBezTo>
                    <a:pt x="1252" y="870"/>
                    <a:pt x="1248" y="885"/>
                    <a:pt x="1243" y="897"/>
                  </a:cubicBezTo>
                  <a:cubicBezTo>
                    <a:pt x="1237" y="910"/>
                    <a:pt x="1234" y="919"/>
                    <a:pt x="1226" y="928"/>
                  </a:cubicBezTo>
                  <a:cubicBezTo>
                    <a:pt x="1218" y="936"/>
                    <a:pt x="1210" y="941"/>
                    <a:pt x="1200" y="945"/>
                  </a:cubicBezTo>
                  <a:cubicBezTo>
                    <a:pt x="1191" y="947"/>
                    <a:pt x="1181" y="950"/>
                    <a:pt x="1168" y="950"/>
                  </a:cubicBezTo>
                  <a:cubicBezTo>
                    <a:pt x="1163" y="950"/>
                    <a:pt x="1157" y="950"/>
                    <a:pt x="1149" y="947"/>
                  </a:cubicBezTo>
                  <a:cubicBezTo>
                    <a:pt x="1144" y="946"/>
                    <a:pt x="1140" y="946"/>
                    <a:pt x="1136" y="945"/>
                  </a:cubicBezTo>
                  <a:cubicBezTo>
                    <a:pt x="1135" y="943"/>
                    <a:pt x="1134" y="942"/>
                    <a:pt x="1135" y="938"/>
                  </a:cubicBezTo>
                  <a:cubicBezTo>
                    <a:pt x="1136" y="936"/>
                    <a:pt x="1144" y="915"/>
                    <a:pt x="1145" y="911"/>
                  </a:cubicBezTo>
                  <a:cubicBezTo>
                    <a:pt x="1146" y="909"/>
                    <a:pt x="1149" y="910"/>
                    <a:pt x="1149" y="910"/>
                  </a:cubicBezTo>
                  <a:cubicBezTo>
                    <a:pt x="1151" y="911"/>
                    <a:pt x="1153" y="911"/>
                    <a:pt x="1157" y="912"/>
                  </a:cubicBezTo>
                  <a:cubicBezTo>
                    <a:pt x="1167" y="912"/>
                    <a:pt x="1167" y="912"/>
                    <a:pt x="1167" y="912"/>
                  </a:cubicBezTo>
                  <a:cubicBezTo>
                    <a:pt x="1173" y="912"/>
                    <a:pt x="1178" y="912"/>
                    <a:pt x="1182" y="911"/>
                  </a:cubicBezTo>
                  <a:cubicBezTo>
                    <a:pt x="1189" y="909"/>
                    <a:pt x="1191" y="906"/>
                    <a:pt x="1195" y="901"/>
                  </a:cubicBezTo>
                  <a:cubicBezTo>
                    <a:pt x="1198" y="897"/>
                    <a:pt x="1202" y="891"/>
                    <a:pt x="1204" y="883"/>
                  </a:cubicBezTo>
                  <a:cubicBezTo>
                    <a:pt x="1207" y="874"/>
                    <a:pt x="1209" y="864"/>
                    <a:pt x="1212" y="849"/>
                  </a:cubicBezTo>
                  <a:cubicBezTo>
                    <a:pt x="1212" y="849"/>
                    <a:pt x="1212" y="849"/>
                    <a:pt x="1241" y="684"/>
                  </a:cubicBezTo>
                  <a:cubicBezTo>
                    <a:pt x="1241" y="684"/>
                    <a:pt x="1241" y="684"/>
                    <a:pt x="1212" y="684"/>
                  </a:cubicBezTo>
                  <a:cubicBezTo>
                    <a:pt x="1209" y="684"/>
                    <a:pt x="1208" y="683"/>
                    <a:pt x="1208" y="680"/>
                  </a:cubicBezTo>
                  <a:cubicBezTo>
                    <a:pt x="1208" y="680"/>
                    <a:pt x="1208" y="680"/>
                    <a:pt x="1213" y="652"/>
                  </a:cubicBezTo>
                  <a:cubicBezTo>
                    <a:pt x="1214" y="648"/>
                    <a:pt x="1217" y="648"/>
                    <a:pt x="1217" y="648"/>
                  </a:cubicBezTo>
                  <a:cubicBezTo>
                    <a:pt x="1217" y="648"/>
                    <a:pt x="1217" y="648"/>
                    <a:pt x="1248" y="648"/>
                  </a:cubicBezTo>
                  <a:cubicBezTo>
                    <a:pt x="1248" y="648"/>
                    <a:pt x="1248" y="648"/>
                    <a:pt x="1249" y="639"/>
                  </a:cubicBezTo>
                  <a:cubicBezTo>
                    <a:pt x="1254" y="612"/>
                    <a:pt x="1263" y="591"/>
                    <a:pt x="1276" y="579"/>
                  </a:cubicBezTo>
                  <a:cubicBezTo>
                    <a:pt x="1289" y="566"/>
                    <a:pt x="1308" y="558"/>
                    <a:pt x="1332" y="558"/>
                  </a:cubicBezTo>
                  <a:cubicBezTo>
                    <a:pt x="1339" y="558"/>
                    <a:pt x="1345" y="559"/>
                    <a:pt x="1350" y="561"/>
                  </a:cubicBezTo>
                  <a:cubicBezTo>
                    <a:pt x="1355" y="561"/>
                    <a:pt x="1359" y="562"/>
                    <a:pt x="1363" y="563"/>
                  </a:cubicBezTo>
                  <a:cubicBezTo>
                    <a:pt x="1364" y="563"/>
                    <a:pt x="1367" y="564"/>
                    <a:pt x="1366" y="568"/>
                  </a:cubicBezTo>
                  <a:cubicBezTo>
                    <a:pt x="1366" y="568"/>
                    <a:pt x="1366" y="568"/>
                    <a:pt x="1355" y="595"/>
                  </a:cubicBezTo>
                  <a:cubicBezTo>
                    <a:pt x="1354" y="598"/>
                    <a:pt x="1354" y="599"/>
                    <a:pt x="1350" y="598"/>
                  </a:cubicBezTo>
                  <a:cubicBezTo>
                    <a:pt x="1349" y="598"/>
                    <a:pt x="1346" y="596"/>
                    <a:pt x="1343" y="596"/>
                  </a:cubicBezTo>
                  <a:cubicBezTo>
                    <a:pt x="1340" y="595"/>
                    <a:pt x="1336" y="595"/>
                    <a:pt x="1332" y="595"/>
                  </a:cubicBezTo>
                  <a:cubicBezTo>
                    <a:pt x="1327" y="595"/>
                    <a:pt x="1322" y="595"/>
                    <a:pt x="1318" y="596"/>
                  </a:cubicBezTo>
                  <a:cubicBezTo>
                    <a:pt x="1313" y="598"/>
                    <a:pt x="1311" y="600"/>
                    <a:pt x="1307" y="604"/>
                  </a:cubicBezTo>
                  <a:cubicBezTo>
                    <a:pt x="1303" y="607"/>
                    <a:pt x="1299" y="612"/>
                    <a:pt x="1298" y="618"/>
                  </a:cubicBezTo>
                  <a:cubicBezTo>
                    <a:pt x="1293" y="632"/>
                    <a:pt x="1290" y="647"/>
                    <a:pt x="1290" y="648"/>
                  </a:cubicBezTo>
                  <a:cubicBezTo>
                    <a:pt x="1290" y="648"/>
                    <a:pt x="1290" y="648"/>
                    <a:pt x="1332" y="648"/>
                  </a:cubicBezTo>
                  <a:cubicBezTo>
                    <a:pt x="1336" y="648"/>
                    <a:pt x="1337" y="649"/>
                    <a:pt x="1337" y="652"/>
                  </a:cubicBezTo>
                  <a:cubicBezTo>
                    <a:pt x="1337" y="652"/>
                    <a:pt x="1337" y="652"/>
                    <a:pt x="1332" y="680"/>
                  </a:cubicBezTo>
                  <a:close/>
                  <a:moveTo>
                    <a:pt x="1526" y="793"/>
                  </a:moveTo>
                  <a:cubicBezTo>
                    <a:pt x="1522" y="807"/>
                    <a:pt x="1516" y="817"/>
                    <a:pt x="1508" y="828"/>
                  </a:cubicBezTo>
                  <a:cubicBezTo>
                    <a:pt x="1500" y="837"/>
                    <a:pt x="1490" y="844"/>
                    <a:pt x="1479" y="851"/>
                  </a:cubicBezTo>
                  <a:cubicBezTo>
                    <a:pt x="1466" y="856"/>
                    <a:pt x="1452" y="858"/>
                    <a:pt x="1436" y="858"/>
                  </a:cubicBezTo>
                  <a:cubicBezTo>
                    <a:pt x="1421" y="858"/>
                    <a:pt x="1407" y="856"/>
                    <a:pt x="1394" y="851"/>
                  </a:cubicBezTo>
                  <a:cubicBezTo>
                    <a:pt x="1382" y="844"/>
                    <a:pt x="1372" y="837"/>
                    <a:pt x="1364" y="828"/>
                  </a:cubicBezTo>
                  <a:cubicBezTo>
                    <a:pt x="1357" y="817"/>
                    <a:pt x="1350" y="807"/>
                    <a:pt x="1346" y="793"/>
                  </a:cubicBezTo>
                  <a:cubicBezTo>
                    <a:pt x="1343" y="780"/>
                    <a:pt x="1340" y="766"/>
                    <a:pt x="1340" y="752"/>
                  </a:cubicBezTo>
                  <a:cubicBezTo>
                    <a:pt x="1340" y="736"/>
                    <a:pt x="1343" y="722"/>
                    <a:pt x="1346" y="710"/>
                  </a:cubicBezTo>
                  <a:cubicBezTo>
                    <a:pt x="1350" y="697"/>
                    <a:pt x="1357" y="685"/>
                    <a:pt x="1364" y="675"/>
                  </a:cubicBezTo>
                  <a:cubicBezTo>
                    <a:pt x="1372" y="666"/>
                    <a:pt x="1382" y="658"/>
                    <a:pt x="1394" y="652"/>
                  </a:cubicBezTo>
                  <a:cubicBezTo>
                    <a:pt x="1407" y="647"/>
                    <a:pt x="1421" y="644"/>
                    <a:pt x="1436" y="644"/>
                  </a:cubicBezTo>
                  <a:cubicBezTo>
                    <a:pt x="1452" y="644"/>
                    <a:pt x="1466" y="647"/>
                    <a:pt x="1479" y="652"/>
                  </a:cubicBezTo>
                  <a:cubicBezTo>
                    <a:pt x="1490" y="658"/>
                    <a:pt x="1500" y="666"/>
                    <a:pt x="1508" y="675"/>
                  </a:cubicBezTo>
                  <a:cubicBezTo>
                    <a:pt x="1516" y="685"/>
                    <a:pt x="1522" y="697"/>
                    <a:pt x="1526" y="710"/>
                  </a:cubicBezTo>
                  <a:cubicBezTo>
                    <a:pt x="1530" y="722"/>
                    <a:pt x="1532" y="736"/>
                    <a:pt x="1532" y="752"/>
                  </a:cubicBezTo>
                  <a:cubicBezTo>
                    <a:pt x="1532" y="766"/>
                    <a:pt x="1530" y="780"/>
                    <a:pt x="1526" y="793"/>
                  </a:cubicBezTo>
                  <a:close/>
                  <a:moveTo>
                    <a:pt x="1690" y="654"/>
                  </a:moveTo>
                  <a:cubicBezTo>
                    <a:pt x="1689" y="658"/>
                    <a:pt x="1683" y="676"/>
                    <a:pt x="1680" y="683"/>
                  </a:cubicBezTo>
                  <a:cubicBezTo>
                    <a:pt x="1680" y="685"/>
                    <a:pt x="1677" y="686"/>
                    <a:pt x="1675" y="686"/>
                  </a:cubicBezTo>
                  <a:cubicBezTo>
                    <a:pt x="1675" y="686"/>
                    <a:pt x="1667" y="684"/>
                    <a:pt x="1661" y="684"/>
                  </a:cubicBezTo>
                  <a:cubicBezTo>
                    <a:pt x="1656" y="684"/>
                    <a:pt x="1649" y="685"/>
                    <a:pt x="1643" y="686"/>
                  </a:cubicBezTo>
                  <a:cubicBezTo>
                    <a:pt x="1636" y="689"/>
                    <a:pt x="1631" y="692"/>
                    <a:pt x="1626" y="697"/>
                  </a:cubicBezTo>
                  <a:cubicBezTo>
                    <a:pt x="1622" y="702"/>
                    <a:pt x="1618" y="708"/>
                    <a:pt x="1615" y="716"/>
                  </a:cubicBezTo>
                  <a:cubicBezTo>
                    <a:pt x="1612" y="725"/>
                    <a:pt x="1611" y="738"/>
                    <a:pt x="1611" y="751"/>
                  </a:cubicBezTo>
                  <a:cubicBezTo>
                    <a:pt x="1611" y="751"/>
                    <a:pt x="1611" y="751"/>
                    <a:pt x="1611" y="851"/>
                  </a:cubicBezTo>
                  <a:cubicBezTo>
                    <a:pt x="1611" y="852"/>
                    <a:pt x="1609" y="855"/>
                    <a:pt x="1607" y="855"/>
                  </a:cubicBezTo>
                  <a:cubicBezTo>
                    <a:pt x="1607" y="855"/>
                    <a:pt x="1607" y="855"/>
                    <a:pt x="1572" y="855"/>
                  </a:cubicBezTo>
                  <a:cubicBezTo>
                    <a:pt x="1570" y="855"/>
                    <a:pt x="1568" y="852"/>
                    <a:pt x="1568" y="851"/>
                  </a:cubicBezTo>
                  <a:cubicBezTo>
                    <a:pt x="1568" y="851"/>
                    <a:pt x="1568" y="851"/>
                    <a:pt x="1568" y="652"/>
                  </a:cubicBezTo>
                  <a:cubicBezTo>
                    <a:pt x="1568" y="650"/>
                    <a:pt x="1570" y="648"/>
                    <a:pt x="1571" y="648"/>
                  </a:cubicBezTo>
                  <a:cubicBezTo>
                    <a:pt x="1571" y="648"/>
                    <a:pt x="1571" y="648"/>
                    <a:pt x="1606" y="648"/>
                  </a:cubicBezTo>
                  <a:cubicBezTo>
                    <a:pt x="1608" y="648"/>
                    <a:pt x="1609" y="650"/>
                    <a:pt x="1609" y="652"/>
                  </a:cubicBezTo>
                  <a:cubicBezTo>
                    <a:pt x="1609" y="652"/>
                    <a:pt x="1609" y="652"/>
                    <a:pt x="1609" y="668"/>
                  </a:cubicBezTo>
                  <a:cubicBezTo>
                    <a:pt x="1615" y="662"/>
                    <a:pt x="1624" y="656"/>
                    <a:pt x="1631" y="652"/>
                  </a:cubicBezTo>
                  <a:cubicBezTo>
                    <a:pt x="1640" y="648"/>
                    <a:pt x="1649" y="645"/>
                    <a:pt x="1666" y="647"/>
                  </a:cubicBezTo>
                  <a:cubicBezTo>
                    <a:pt x="1675" y="647"/>
                    <a:pt x="1686" y="649"/>
                    <a:pt x="1688" y="650"/>
                  </a:cubicBezTo>
                  <a:cubicBezTo>
                    <a:pt x="1689" y="650"/>
                    <a:pt x="1692" y="652"/>
                    <a:pt x="1690" y="654"/>
                  </a:cubicBezTo>
                  <a:close/>
                  <a:moveTo>
                    <a:pt x="1856" y="848"/>
                  </a:moveTo>
                  <a:cubicBezTo>
                    <a:pt x="1842" y="855"/>
                    <a:pt x="1821" y="858"/>
                    <a:pt x="1801" y="858"/>
                  </a:cubicBezTo>
                  <a:cubicBezTo>
                    <a:pt x="1767" y="858"/>
                    <a:pt x="1740" y="848"/>
                    <a:pt x="1724" y="829"/>
                  </a:cubicBezTo>
                  <a:cubicBezTo>
                    <a:pt x="1706" y="810"/>
                    <a:pt x="1697" y="784"/>
                    <a:pt x="1697" y="751"/>
                  </a:cubicBezTo>
                  <a:cubicBezTo>
                    <a:pt x="1697" y="736"/>
                    <a:pt x="1699" y="722"/>
                    <a:pt x="1703" y="710"/>
                  </a:cubicBezTo>
                  <a:cubicBezTo>
                    <a:pt x="1708" y="695"/>
                    <a:pt x="1715" y="685"/>
                    <a:pt x="1722" y="675"/>
                  </a:cubicBezTo>
                  <a:cubicBezTo>
                    <a:pt x="1731" y="666"/>
                    <a:pt x="1742" y="658"/>
                    <a:pt x="1754" y="652"/>
                  </a:cubicBezTo>
                  <a:cubicBezTo>
                    <a:pt x="1767" y="647"/>
                    <a:pt x="1781" y="644"/>
                    <a:pt x="1798" y="644"/>
                  </a:cubicBezTo>
                  <a:cubicBezTo>
                    <a:pt x="1808" y="644"/>
                    <a:pt x="1819" y="644"/>
                    <a:pt x="1828" y="645"/>
                  </a:cubicBezTo>
                  <a:cubicBezTo>
                    <a:pt x="1836" y="647"/>
                    <a:pt x="1848" y="650"/>
                    <a:pt x="1853" y="652"/>
                  </a:cubicBezTo>
                  <a:cubicBezTo>
                    <a:pt x="1854" y="653"/>
                    <a:pt x="1857" y="654"/>
                    <a:pt x="1856" y="657"/>
                  </a:cubicBezTo>
                  <a:cubicBezTo>
                    <a:pt x="1852" y="667"/>
                    <a:pt x="1849" y="674"/>
                    <a:pt x="1847" y="684"/>
                  </a:cubicBezTo>
                  <a:cubicBezTo>
                    <a:pt x="1844" y="688"/>
                    <a:pt x="1842" y="686"/>
                    <a:pt x="1842" y="686"/>
                  </a:cubicBezTo>
                  <a:cubicBezTo>
                    <a:pt x="1829" y="683"/>
                    <a:pt x="1816" y="680"/>
                    <a:pt x="1801" y="680"/>
                  </a:cubicBezTo>
                  <a:cubicBezTo>
                    <a:pt x="1781" y="680"/>
                    <a:pt x="1766" y="686"/>
                    <a:pt x="1757" y="699"/>
                  </a:cubicBezTo>
                  <a:cubicBezTo>
                    <a:pt x="1747" y="712"/>
                    <a:pt x="1742" y="729"/>
                    <a:pt x="1742" y="751"/>
                  </a:cubicBezTo>
                  <a:cubicBezTo>
                    <a:pt x="1742" y="775"/>
                    <a:pt x="1748" y="793"/>
                    <a:pt x="1758" y="805"/>
                  </a:cubicBezTo>
                  <a:cubicBezTo>
                    <a:pt x="1770" y="816"/>
                    <a:pt x="1784" y="821"/>
                    <a:pt x="1803" y="821"/>
                  </a:cubicBezTo>
                  <a:cubicBezTo>
                    <a:pt x="1811" y="821"/>
                    <a:pt x="1819" y="821"/>
                    <a:pt x="1825" y="820"/>
                  </a:cubicBezTo>
                  <a:cubicBezTo>
                    <a:pt x="1831" y="819"/>
                    <a:pt x="1838" y="817"/>
                    <a:pt x="1843" y="815"/>
                  </a:cubicBezTo>
                  <a:cubicBezTo>
                    <a:pt x="1843" y="815"/>
                    <a:pt x="1847" y="814"/>
                    <a:pt x="1848" y="817"/>
                  </a:cubicBezTo>
                  <a:cubicBezTo>
                    <a:pt x="1857" y="844"/>
                    <a:pt x="1857" y="844"/>
                    <a:pt x="1857" y="844"/>
                  </a:cubicBezTo>
                  <a:cubicBezTo>
                    <a:pt x="1858" y="847"/>
                    <a:pt x="1856" y="848"/>
                    <a:pt x="1856" y="848"/>
                  </a:cubicBezTo>
                  <a:close/>
                  <a:moveTo>
                    <a:pt x="2052" y="760"/>
                  </a:moveTo>
                  <a:cubicBezTo>
                    <a:pt x="2052" y="762"/>
                    <a:pt x="2048" y="762"/>
                    <a:pt x="2048" y="762"/>
                  </a:cubicBezTo>
                  <a:cubicBezTo>
                    <a:pt x="1916" y="762"/>
                    <a:pt x="1916" y="762"/>
                    <a:pt x="1916" y="762"/>
                  </a:cubicBezTo>
                  <a:cubicBezTo>
                    <a:pt x="1917" y="783"/>
                    <a:pt x="1921" y="797"/>
                    <a:pt x="1931" y="807"/>
                  </a:cubicBezTo>
                  <a:cubicBezTo>
                    <a:pt x="1940" y="816"/>
                    <a:pt x="1956" y="823"/>
                    <a:pt x="1976" y="823"/>
                  </a:cubicBezTo>
                  <a:cubicBezTo>
                    <a:pt x="2008" y="823"/>
                    <a:pt x="2021" y="816"/>
                    <a:pt x="2031" y="812"/>
                  </a:cubicBezTo>
                  <a:cubicBezTo>
                    <a:pt x="2031" y="812"/>
                    <a:pt x="2035" y="811"/>
                    <a:pt x="2037" y="815"/>
                  </a:cubicBezTo>
                  <a:cubicBezTo>
                    <a:pt x="2044" y="839"/>
                    <a:pt x="2044" y="839"/>
                    <a:pt x="2044" y="839"/>
                  </a:cubicBezTo>
                  <a:cubicBezTo>
                    <a:pt x="2047" y="843"/>
                    <a:pt x="2046" y="844"/>
                    <a:pt x="2044" y="846"/>
                  </a:cubicBezTo>
                  <a:cubicBezTo>
                    <a:pt x="2035" y="849"/>
                    <a:pt x="2015" y="858"/>
                    <a:pt x="1976" y="858"/>
                  </a:cubicBezTo>
                  <a:cubicBezTo>
                    <a:pt x="1958" y="858"/>
                    <a:pt x="1942" y="856"/>
                    <a:pt x="1929" y="851"/>
                  </a:cubicBezTo>
                  <a:cubicBezTo>
                    <a:pt x="1915" y="846"/>
                    <a:pt x="1904" y="838"/>
                    <a:pt x="1895" y="829"/>
                  </a:cubicBezTo>
                  <a:cubicBezTo>
                    <a:pt x="1887" y="819"/>
                    <a:pt x="1880" y="808"/>
                    <a:pt x="1876" y="794"/>
                  </a:cubicBezTo>
                  <a:cubicBezTo>
                    <a:pt x="1872" y="783"/>
                    <a:pt x="1870" y="767"/>
                    <a:pt x="1870" y="752"/>
                  </a:cubicBezTo>
                  <a:cubicBezTo>
                    <a:pt x="1870" y="738"/>
                    <a:pt x="1872" y="724"/>
                    <a:pt x="1876" y="710"/>
                  </a:cubicBezTo>
                  <a:cubicBezTo>
                    <a:pt x="1880" y="697"/>
                    <a:pt x="1887" y="685"/>
                    <a:pt x="1894" y="676"/>
                  </a:cubicBezTo>
                  <a:cubicBezTo>
                    <a:pt x="1902" y="666"/>
                    <a:pt x="1912" y="658"/>
                    <a:pt x="1925" y="652"/>
                  </a:cubicBezTo>
                  <a:cubicBezTo>
                    <a:pt x="1937" y="647"/>
                    <a:pt x="1952" y="644"/>
                    <a:pt x="1969" y="644"/>
                  </a:cubicBezTo>
                  <a:cubicBezTo>
                    <a:pt x="1983" y="644"/>
                    <a:pt x="1996" y="647"/>
                    <a:pt x="2006" y="652"/>
                  </a:cubicBezTo>
                  <a:cubicBezTo>
                    <a:pt x="2015" y="656"/>
                    <a:pt x="2022" y="662"/>
                    <a:pt x="2031" y="671"/>
                  </a:cubicBezTo>
                  <a:cubicBezTo>
                    <a:pt x="2037" y="676"/>
                    <a:pt x="2046" y="689"/>
                    <a:pt x="2048" y="702"/>
                  </a:cubicBezTo>
                  <a:cubicBezTo>
                    <a:pt x="2057" y="731"/>
                    <a:pt x="2052" y="757"/>
                    <a:pt x="2052" y="760"/>
                  </a:cubicBezTo>
                  <a:close/>
                  <a:moveTo>
                    <a:pt x="1965" y="679"/>
                  </a:moveTo>
                  <a:cubicBezTo>
                    <a:pt x="1948" y="679"/>
                    <a:pt x="1935" y="686"/>
                    <a:pt x="1928" y="698"/>
                  </a:cubicBezTo>
                  <a:cubicBezTo>
                    <a:pt x="1922" y="707"/>
                    <a:pt x="1919" y="717"/>
                    <a:pt x="1916" y="730"/>
                  </a:cubicBezTo>
                  <a:cubicBezTo>
                    <a:pt x="2011" y="730"/>
                    <a:pt x="2011" y="730"/>
                    <a:pt x="2011" y="730"/>
                  </a:cubicBezTo>
                  <a:cubicBezTo>
                    <a:pt x="2010" y="717"/>
                    <a:pt x="2008" y="707"/>
                    <a:pt x="2002" y="698"/>
                  </a:cubicBezTo>
                  <a:cubicBezTo>
                    <a:pt x="1994" y="686"/>
                    <a:pt x="1983" y="679"/>
                    <a:pt x="1965" y="679"/>
                  </a:cubicBezTo>
                  <a:close/>
                  <a:moveTo>
                    <a:pt x="1436" y="680"/>
                  </a:move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ubicBezTo>
                    <a:pt x="1466" y="686"/>
                    <a:pt x="1454" y="680"/>
                    <a:pt x="1436" y="680"/>
                  </a:cubicBezTo>
                  <a:close/>
                  <a:moveTo>
                    <a:pt x="903" y="679"/>
                  </a:moveTo>
                  <a:cubicBezTo>
                    <a:pt x="886" y="679"/>
                    <a:pt x="873" y="686"/>
                    <a:pt x="865" y="698"/>
                  </a:cubicBezTo>
                  <a:cubicBezTo>
                    <a:pt x="860" y="707"/>
                    <a:pt x="856" y="717"/>
                    <a:pt x="854" y="730"/>
                  </a:cubicBezTo>
                  <a:cubicBezTo>
                    <a:pt x="949" y="730"/>
                    <a:pt x="949" y="730"/>
                    <a:pt x="949" y="730"/>
                  </a:cubicBezTo>
                  <a:cubicBezTo>
                    <a:pt x="948" y="717"/>
                    <a:pt x="946" y="707"/>
                    <a:pt x="940" y="698"/>
                  </a:cubicBezTo>
                  <a:cubicBezTo>
                    <a:pt x="932" y="686"/>
                    <a:pt x="921" y="679"/>
                    <a:pt x="903" y="679"/>
                  </a:cubicBezTo>
                  <a:close/>
                  <a:moveTo>
                    <a:pt x="568" y="766"/>
                  </a:move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ubicBezTo>
                    <a:pt x="579" y="756"/>
                    <a:pt x="568" y="766"/>
                    <a:pt x="568" y="76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path>
              </a:pathLst>
            </a:custGeom>
            <a:solidFill>
              <a:srgbClr val="139CD8"/>
            </a:solidFill>
            <a:ln>
              <a:noFill/>
            </a:ln>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45" name="Freeform 5"/>
            <p:cNvSpPr>
              <a:spLocks noChangeAspect="1" noEditPoints="1"/>
            </p:cNvSpPr>
            <p:nvPr/>
          </p:nvSpPr>
          <p:spPr bwMode="black">
            <a:xfrm>
              <a:off x="8582337" y="5792452"/>
              <a:ext cx="830221" cy="411942"/>
            </a:xfrm>
            <a:custGeom>
              <a:avLst/>
              <a:gdLst>
                <a:gd name="T0" fmla="*/ 0 w 1328"/>
                <a:gd name="T1" fmla="*/ 0 h 657"/>
                <a:gd name="T2" fmla="*/ 671 w 1328"/>
                <a:gd name="T3" fmla="*/ 657 h 657"/>
                <a:gd name="T4" fmla="*/ 788 w 1328"/>
                <a:gd name="T5" fmla="*/ 123 h 657"/>
                <a:gd name="T6" fmla="*/ 658 w 1328"/>
                <a:gd name="T7" fmla="*/ 434 h 657"/>
                <a:gd name="T8" fmla="*/ 430 w 1328"/>
                <a:gd name="T9" fmla="*/ 123 h 657"/>
                <a:gd name="T10" fmla="*/ 201 w 1328"/>
                <a:gd name="T11" fmla="*/ 278 h 657"/>
                <a:gd name="T12" fmla="*/ 189 w 1328"/>
                <a:gd name="T13" fmla="*/ 205 h 657"/>
                <a:gd name="T14" fmla="*/ 330 w 1328"/>
                <a:gd name="T15" fmla="*/ 151 h 657"/>
                <a:gd name="T16" fmla="*/ 181 w 1328"/>
                <a:gd name="T17" fmla="*/ 116 h 657"/>
                <a:gd name="T18" fmla="*/ 19 w 1328"/>
                <a:gd name="T19" fmla="*/ 240 h 657"/>
                <a:gd name="T20" fmla="*/ 153 w 1328"/>
                <a:gd name="T21" fmla="*/ 372 h 657"/>
                <a:gd name="T22" fmla="*/ 210 w 1328"/>
                <a:gd name="T23" fmla="*/ 434 h 657"/>
                <a:gd name="T24" fmla="*/ 60 w 1328"/>
                <a:gd name="T25" fmla="*/ 417 h 657"/>
                <a:gd name="T26" fmla="*/ 167 w 1328"/>
                <a:gd name="T27" fmla="*/ 536 h 657"/>
                <a:gd name="T28" fmla="*/ 286 w 1328"/>
                <a:gd name="T29" fmla="*/ 498 h 657"/>
                <a:gd name="T30" fmla="*/ 278 w 1328"/>
                <a:gd name="T31" fmla="*/ 529 h 657"/>
                <a:gd name="T32" fmla="*/ 417 w 1328"/>
                <a:gd name="T33" fmla="*/ 469 h 657"/>
                <a:gd name="T34" fmla="*/ 554 w 1328"/>
                <a:gd name="T35" fmla="*/ 469 h 657"/>
                <a:gd name="T36" fmla="*/ 767 w 1328"/>
                <a:gd name="T37" fmla="*/ 529 h 657"/>
                <a:gd name="T38" fmla="*/ 809 w 1328"/>
                <a:gd name="T39" fmla="*/ 404 h 657"/>
                <a:gd name="T40" fmla="*/ 788 w 1328"/>
                <a:gd name="T41" fmla="*/ 123 h 657"/>
                <a:gd name="T42" fmla="*/ 445 w 1328"/>
                <a:gd name="T43" fmla="*/ 382 h 657"/>
                <a:gd name="T44" fmla="*/ 487 w 1328"/>
                <a:gd name="T45" fmla="*/ 251 h 657"/>
                <a:gd name="T46" fmla="*/ 486 w 1328"/>
                <a:gd name="T47" fmla="*/ 389 h 657"/>
                <a:gd name="T48" fmla="*/ 767 w 1328"/>
                <a:gd name="T49" fmla="*/ 314 h 657"/>
                <a:gd name="T50" fmla="*/ 796 w 1328"/>
                <a:gd name="T51" fmla="*/ 209 h 657"/>
                <a:gd name="T52" fmla="*/ 796 w 1328"/>
                <a:gd name="T53" fmla="*/ 314 h 657"/>
                <a:gd name="T54" fmla="*/ 868 w 1328"/>
                <a:gd name="T55" fmla="*/ 578 h 657"/>
                <a:gd name="T56" fmla="*/ 868 w 1328"/>
                <a:gd name="T57" fmla="*/ 649 h 657"/>
                <a:gd name="T58" fmla="*/ 868 w 1328"/>
                <a:gd name="T59" fmla="*/ 657 h 657"/>
                <a:gd name="T60" fmla="*/ 868 w 1328"/>
                <a:gd name="T61" fmla="*/ 571 h 657"/>
                <a:gd name="T62" fmla="*/ 868 w 1328"/>
                <a:gd name="T63" fmla="*/ 657 h 657"/>
                <a:gd name="T64" fmla="*/ 867 w 1328"/>
                <a:gd name="T65" fmla="*/ 617 h 657"/>
                <a:gd name="T66" fmla="*/ 889 w 1328"/>
                <a:gd name="T67" fmla="*/ 638 h 657"/>
                <a:gd name="T68" fmla="*/ 887 w 1328"/>
                <a:gd name="T69" fmla="*/ 603 h 657"/>
                <a:gd name="T70" fmla="*/ 851 w 1328"/>
                <a:gd name="T71" fmla="*/ 589 h 657"/>
                <a:gd name="T72" fmla="*/ 859 w 1328"/>
                <a:gd name="T73" fmla="*/ 638 h 657"/>
                <a:gd name="T74" fmla="*/ 859 w 1328"/>
                <a:gd name="T75" fmla="*/ 611 h 657"/>
                <a:gd name="T76" fmla="*/ 869 w 1328"/>
                <a:gd name="T77" fmla="*/ 596 h 657"/>
                <a:gd name="T78" fmla="*/ 868 w 1328"/>
                <a:gd name="T79" fmla="*/ 61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8" h="657">
                  <a:moveTo>
                    <a:pt x="0" y="657"/>
                  </a:moveTo>
                  <a:cubicBezTo>
                    <a:pt x="0" y="0"/>
                    <a:pt x="0" y="0"/>
                    <a:pt x="0" y="0"/>
                  </a:cubicBezTo>
                  <a:cubicBezTo>
                    <a:pt x="1328" y="0"/>
                    <a:pt x="1328" y="0"/>
                    <a:pt x="1328" y="0"/>
                  </a:cubicBezTo>
                  <a:cubicBezTo>
                    <a:pt x="671" y="657"/>
                    <a:pt x="671" y="657"/>
                    <a:pt x="671" y="657"/>
                  </a:cubicBezTo>
                  <a:cubicBezTo>
                    <a:pt x="0" y="657"/>
                    <a:pt x="0" y="657"/>
                    <a:pt x="0" y="657"/>
                  </a:cubicBezTo>
                  <a:moveTo>
                    <a:pt x="788" y="123"/>
                  </a:moveTo>
                  <a:cubicBezTo>
                    <a:pt x="658" y="123"/>
                    <a:pt x="658" y="123"/>
                    <a:pt x="658" y="123"/>
                  </a:cubicBezTo>
                  <a:cubicBezTo>
                    <a:pt x="658" y="434"/>
                    <a:pt x="658" y="434"/>
                    <a:pt x="658" y="434"/>
                  </a:cubicBezTo>
                  <a:cubicBezTo>
                    <a:pt x="544" y="123"/>
                    <a:pt x="544" y="123"/>
                    <a:pt x="544" y="123"/>
                  </a:cubicBezTo>
                  <a:cubicBezTo>
                    <a:pt x="430" y="123"/>
                    <a:pt x="430" y="123"/>
                    <a:pt x="430" y="123"/>
                  </a:cubicBezTo>
                  <a:cubicBezTo>
                    <a:pt x="333" y="383"/>
                    <a:pt x="333" y="383"/>
                    <a:pt x="333" y="383"/>
                  </a:cubicBezTo>
                  <a:cubicBezTo>
                    <a:pt x="323" y="318"/>
                    <a:pt x="255" y="295"/>
                    <a:pt x="201" y="278"/>
                  </a:cubicBezTo>
                  <a:cubicBezTo>
                    <a:pt x="166" y="267"/>
                    <a:pt x="129" y="250"/>
                    <a:pt x="129" y="232"/>
                  </a:cubicBezTo>
                  <a:cubicBezTo>
                    <a:pt x="130" y="217"/>
                    <a:pt x="149" y="203"/>
                    <a:pt x="189" y="205"/>
                  </a:cubicBezTo>
                  <a:cubicBezTo>
                    <a:pt x="215" y="206"/>
                    <a:pt x="238" y="208"/>
                    <a:pt x="284" y="231"/>
                  </a:cubicBezTo>
                  <a:cubicBezTo>
                    <a:pt x="330" y="151"/>
                    <a:pt x="330" y="151"/>
                    <a:pt x="330" y="151"/>
                  </a:cubicBezTo>
                  <a:cubicBezTo>
                    <a:pt x="287" y="130"/>
                    <a:pt x="229" y="117"/>
                    <a:pt x="182" y="116"/>
                  </a:cubicBezTo>
                  <a:cubicBezTo>
                    <a:pt x="181" y="116"/>
                    <a:pt x="181" y="116"/>
                    <a:pt x="181" y="116"/>
                  </a:cubicBezTo>
                  <a:cubicBezTo>
                    <a:pt x="126" y="116"/>
                    <a:pt x="79" y="134"/>
                    <a:pt x="51" y="164"/>
                  </a:cubicBezTo>
                  <a:cubicBezTo>
                    <a:pt x="31" y="185"/>
                    <a:pt x="20" y="211"/>
                    <a:pt x="19" y="240"/>
                  </a:cubicBezTo>
                  <a:cubicBezTo>
                    <a:pt x="19" y="280"/>
                    <a:pt x="33" y="309"/>
                    <a:pt x="64" y="332"/>
                  </a:cubicBezTo>
                  <a:cubicBezTo>
                    <a:pt x="90" y="351"/>
                    <a:pt x="124" y="363"/>
                    <a:pt x="153" y="372"/>
                  </a:cubicBezTo>
                  <a:cubicBezTo>
                    <a:pt x="189" y="383"/>
                    <a:pt x="219" y="393"/>
                    <a:pt x="218" y="414"/>
                  </a:cubicBezTo>
                  <a:cubicBezTo>
                    <a:pt x="218" y="422"/>
                    <a:pt x="215" y="429"/>
                    <a:pt x="210" y="434"/>
                  </a:cubicBezTo>
                  <a:cubicBezTo>
                    <a:pt x="201" y="444"/>
                    <a:pt x="187" y="447"/>
                    <a:pt x="168" y="448"/>
                  </a:cubicBezTo>
                  <a:cubicBezTo>
                    <a:pt x="131" y="448"/>
                    <a:pt x="103" y="443"/>
                    <a:pt x="60" y="417"/>
                  </a:cubicBezTo>
                  <a:cubicBezTo>
                    <a:pt x="19" y="497"/>
                    <a:pt x="19" y="497"/>
                    <a:pt x="19" y="497"/>
                  </a:cubicBezTo>
                  <a:cubicBezTo>
                    <a:pt x="63" y="522"/>
                    <a:pt x="115" y="536"/>
                    <a:pt x="167" y="536"/>
                  </a:cubicBezTo>
                  <a:cubicBezTo>
                    <a:pt x="174" y="536"/>
                    <a:pt x="174" y="536"/>
                    <a:pt x="174" y="536"/>
                  </a:cubicBezTo>
                  <a:cubicBezTo>
                    <a:pt x="220" y="535"/>
                    <a:pt x="257" y="522"/>
                    <a:pt x="286" y="498"/>
                  </a:cubicBezTo>
                  <a:cubicBezTo>
                    <a:pt x="288" y="497"/>
                    <a:pt x="290" y="496"/>
                    <a:pt x="291" y="494"/>
                  </a:cubicBezTo>
                  <a:cubicBezTo>
                    <a:pt x="278" y="529"/>
                    <a:pt x="278" y="529"/>
                    <a:pt x="278" y="529"/>
                  </a:cubicBezTo>
                  <a:cubicBezTo>
                    <a:pt x="397" y="529"/>
                    <a:pt x="397" y="529"/>
                    <a:pt x="397" y="529"/>
                  </a:cubicBezTo>
                  <a:cubicBezTo>
                    <a:pt x="417" y="469"/>
                    <a:pt x="417" y="469"/>
                    <a:pt x="417" y="469"/>
                  </a:cubicBezTo>
                  <a:cubicBezTo>
                    <a:pt x="438" y="476"/>
                    <a:pt x="461" y="480"/>
                    <a:pt x="486" y="480"/>
                  </a:cubicBezTo>
                  <a:cubicBezTo>
                    <a:pt x="511" y="480"/>
                    <a:pt x="534" y="476"/>
                    <a:pt x="554" y="469"/>
                  </a:cubicBezTo>
                  <a:cubicBezTo>
                    <a:pt x="574" y="529"/>
                    <a:pt x="574" y="529"/>
                    <a:pt x="574" y="529"/>
                  </a:cubicBezTo>
                  <a:cubicBezTo>
                    <a:pt x="767" y="529"/>
                    <a:pt x="767" y="529"/>
                    <a:pt x="767" y="529"/>
                  </a:cubicBezTo>
                  <a:cubicBezTo>
                    <a:pt x="767" y="404"/>
                    <a:pt x="767" y="404"/>
                    <a:pt x="767" y="404"/>
                  </a:cubicBezTo>
                  <a:cubicBezTo>
                    <a:pt x="809" y="404"/>
                    <a:pt x="809" y="404"/>
                    <a:pt x="809" y="404"/>
                  </a:cubicBezTo>
                  <a:cubicBezTo>
                    <a:pt x="911" y="404"/>
                    <a:pt x="972" y="352"/>
                    <a:pt x="972" y="265"/>
                  </a:cubicBezTo>
                  <a:cubicBezTo>
                    <a:pt x="972" y="168"/>
                    <a:pt x="913" y="123"/>
                    <a:pt x="788" y="123"/>
                  </a:cubicBezTo>
                  <a:moveTo>
                    <a:pt x="486" y="389"/>
                  </a:moveTo>
                  <a:cubicBezTo>
                    <a:pt x="471" y="389"/>
                    <a:pt x="457" y="387"/>
                    <a:pt x="445" y="382"/>
                  </a:cubicBezTo>
                  <a:cubicBezTo>
                    <a:pt x="486" y="251"/>
                    <a:pt x="486" y="251"/>
                    <a:pt x="486" y="251"/>
                  </a:cubicBezTo>
                  <a:cubicBezTo>
                    <a:pt x="487" y="251"/>
                    <a:pt x="487" y="251"/>
                    <a:pt x="487" y="251"/>
                  </a:cubicBezTo>
                  <a:cubicBezTo>
                    <a:pt x="527" y="382"/>
                    <a:pt x="527" y="382"/>
                    <a:pt x="527" y="382"/>
                  </a:cubicBezTo>
                  <a:cubicBezTo>
                    <a:pt x="515" y="387"/>
                    <a:pt x="501" y="389"/>
                    <a:pt x="486" y="389"/>
                  </a:cubicBezTo>
                  <a:close/>
                  <a:moveTo>
                    <a:pt x="796" y="314"/>
                  </a:moveTo>
                  <a:cubicBezTo>
                    <a:pt x="767" y="314"/>
                    <a:pt x="767" y="314"/>
                    <a:pt x="767" y="314"/>
                  </a:cubicBezTo>
                  <a:cubicBezTo>
                    <a:pt x="767" y="209"/>
                    <a:pt x="767" y="209"/>
                    <a:pt x="767" y="209"/>
                  </a:cubicBezTo>
                  <a:cubicBezTo>
                    <a:pt x="796" y="209"/>
                    <a:pt x="796" y="209"/>
                    <a:pt x="796" y="209"/>
                  </a:cubicBezTo>
                  <a:cubicBezTo>
                    <a:pt x="834" y="209"/>
                    <a:pt x="865" y="222"/>
                    <a:pt x="865" y="261"/>
                  </a:cubicBezTo>
                  <a:cubicBezTo>
                    <a:pt x="865" y="301"/>
                    <a:pt x="834" y="314"/>
                    <a:pt x="796" y="314"/>
                  </a:cubicBezTo>
                  <a:moveTo>
                    <a:pt x="833" y="614"/>
                  </a:moveTo>
                  <a:cubicBezTo>
                    <a:pt x="833" y="594"/>
                    <a:pt x="848" y="578"/>
                    <a:pt x="868" y="578"/>
                  </a:cubicBezTo>
                  <a:cubicBezTo>
                    <a:pt x="887" y="578"/>
                    <a:pt x="902" y="594"/>
                    <a:pt x="902" y="614"/>
                  </a:cubicBezTo>
                  <a:cubicBezTo>
                    <a:pt x="902" y="634"/>
                    <a:pt x="887" y="649"/>
                    <a:pt x="868" y="649"/>
                  </a:cubicBezTo>
                  <a:cubicBezTo>
                    <a:pt x="848" y="649"/>
                    <a:pt x="833" y="634"/>
                    <a:pt x="833" y="614"/>
                  </a:cubicBezTo>
                  <a:moveTo>
                    <a:pt x="868" y="657"/>
                  </a:moveTo>
                  <a:cubicBezTo>
                    <a:pt x="891" y="657"/>
                    <a:pt x="911" y="638"/>
                    <a:pt x="911" y="614"/>
                  </a:cubicBezTo>
                  <a:cubicBezTo>
                    <a:pt x="911" y="589"/>
                    <a:pt x="891" y="571"/>
                    <a:pt x="868" y="571"/>
                  </a:cubicBezTo>
                  <a:cubicBezTo>
                    <a:pt x="844" y="571"/>
                    <a:pt x="825" y="589"/>
                    <a:pt x="825" y="614"/>
                  </a:cubicBezTo>
                  <a:cubicBezTo>
                    <a:pt x="825" y="638"/>
                    <a:pt x="844" y="657"/>
                    <a:pt x="868" y="657"/>
                  </a:cubicBezTo>
                  <a:close/>
                  <a:moveTo>
                    <a:pt x="859" y="617"/>
                  </a:moveTo>
                  <a:cubicBezTo>
                    <a:pt x="867" y="617"/>
                    <a:pt x="867" y="617"/>
                    <a:pt x="867" y="617"/>
                  </a:cubicBezTo>
                  <a:cubicBezTo>
                    <a:pt x="880" y="638"/>
                    <a:pt x="880" y="638"/>
                    <a:pt x="880" y="638"/>
                  </a:cubicBezTo>
                  <a:cubicBezTo>
                    <a:pt x="889" y="638"/>
                    <a:pt x="889" y="638"/>
                    <a:pt x="889" y="638"/>
                  </a:cubicBezTo>
                  <a:cubicBezTo>
                    <a:pt x="875" y="617"/>
                    <a:pt x="875" y="617"/>
                    <a:pt x="875" y="617"/>
                  </a:cubicBezTo>
                  <a:cubicBezTo>
                    <a:pt x="882" y="616"/>
                    <a:pt x="887" y="612"/>
                    <a:pt x="887" y="603"/>
                  </a:cubicBezTo>
                  <a:cubicBezTo>
                    <a:pt x="887" y="594"/>
                    <a:pt x="882" y="589"/>
                    <a:pt x="870" y="589"/>
                  </a:cubicBezTo>
                  <a:cubicBezTo>
                    <a:pt x="851" y="589"/>
                    <a:pt x="851" y="589"/>
                    <a:pt x="851" y="589"/>
                  </a:cubicBezTo>
                  <a:cubicBezTo>
                    <a:pt x="851" y="638"/>
                    <a:pt x="851" y="638"/>
                    <a:pt x="851" y="638"/>
                  </a:cubicBezTo>
                  <a:cubicBezTo>
                    <a:pt x="859" y="638"/>
                    <a:pt x="859" y="638"/>
                    <a:pt x="859" y="638"/>
                  </a:cubicBezTo>
                  <a:lnTo>
                    <a:pt x="859" y="617"/>
                  </a:lnTo>
                  <a:close/>
                  <a:moveTo>
                    <a:pt x="859" y="611"/>
                  </a:moveTo>
                  <a:cubicBezTo>
                    <a:pt x="859" y="596"/>
                    <a:pt x="859" y="596"/>
                    <a:pt x="859" y="596"/>
                  </a:cubicBezTo>
                  <a:cubicBezTo>
                    <a:pt x="869" y="596"/>
                    <a:pt x="869" y="596"/>
                    <a:pt x="869" y="596"/>
                  </a:cubicBezTo>
                  <a:cubicBezTo>
                    <a:pt x="874" y="596"/>
                    <a:pt x="879" y="597"/>
                    <a:pt x="879" y="603"/>
                  </a:cubicBezTo>
                  <a:cubicBezTo>
                    <a:pt x="879" y="610"/>
                    <a:pt x="874" y="611"/>
                    <a:pt x="868" y="611"/>
                  </a:cubicBezTo>
                  <a:lnTo>
                    <a:pt x="859" y="611"/>
                  </a:lnTo>
                  <a:close/>
                </a:path>
              </a:pathLst>
            </a:custGeom>
            <a:solidFill>
              <a:srgbClr val="004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46" name="Freeform 5"/>
            <p:cNvSpPr>
              <a:spLocks noChangeAspect="1" noEditPoints="1"/>
            </p:cNvSpPr>
            <p:nvPr/>
          </p:nvSpPr>
          <p:spPr bwMode="black">
            <a:xfrm>
              <a:off x="10013143" y="5829276"/>
              <a:ext cx="1687664" cy="338295"/>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rgbClr val="0078D7"/>
            </a:solidFill>
            <a:ln>
              <a:noFill/>
            </a:ln>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nvGrpSpPr>
            <p:cNvPr id="81" name="Group 80"/>
            <p:cNvGrpSpPr/>
            <p:nvPr/>
          </p:nvGrpSpPr>
          <p:grpSpPr>
            <a:xfrm>
              <a:off x="4357199" y="5676294"/>
              <a:ext cx="1336006" cy="644258"/>
              <a:chOff x="2090448" y="3985169"/>
              <a:chExt cx="1447482" cy="698015"/>
            </a:xfrm>
          </p:grpSpPr>
          <p:grpSp>
            <p:nvGrpSpPr>
              <p:cNvPr id="35" name="Group 34"/>
              <p:cNvGrpSpPr/>
              <p:nvPr/>
            </p:nvGrpSpPr>
            <p:grpSpPr>
              <a:xfrm>
                <a:off x="2090448" y="3985169"/>
                <a:ext cx="516848" cy="698015"/>
                <a:chOff x="4960465" y="5763533"/>
                <a:chExt cx="422692" cy="668212"/>
              </a:xfrm>
            </p:grpSpPr>
            <p:sp>
              <p:nvSpPr>
                <p:cNvPr id="36" name="Freeform 98"/>
                <p:cNvSpPr>
                  <a:spLocks/>
                </p:cNvSpPr>
                <p:nvPr/>
              </p:nvSpPr>
              <p:spPr bwMode="auto">
                <a:xfrm>
                  <a:off x="4960465" y="5853967"/>
                  <a:ext cx="211346" cy="577778"/>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37" name="Freeform 99"/>
                <p:cNvSpPr>
                  <a:spLocks/>
                </p:cNvSpPr>
                <p:nvPr/>
              </p:nvSpPr>
              <p:spPr bwMode="auto">
                <a:xfrm>
                  <a:off x="5170127" y="5853967"/>
                  <a:ext cx="213030" cy="577778"/>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38" name="Freeform 100"/>
                <p:cNvSpPr>
                  <a:spLocks/>
                </p:cNvSpPr>
                <p:nvPr/>
              </p:nvSpPr>
              <p:spPr bwMode="auto">
                <a:xfrm>
                  <a:off x="5170127" y="5853967"/>
                  <a:ext cx="213030" cy="577778"/>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0078D7">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39" name="Oval 101"/>
                <p:cNvSpPr>
                  <a:spLocks noChangeArrowheads="1"/>
                </p:cNvSpPr>
                <p:nvPr/>
              </p:nvSpPr>
              <p:spPr bwMode="auto">
                <a:xfrm>
                  <a:off x="4960465" y="5763533"/>
                  <a:ext cx="422692" cy="18087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40" name="Oval 102"/>
                <p:cNvSpPr>
                  <a:spLocks noChangeArrowheads="1"/>
                </p:cNvSpPr>
                <p:nvPr/>
              </p:nvSpPr>
              <p:spPr bwMode="auto">
                <a:xfrm>
                  <a:off x="5004250" y="5789658"/>
                  <a:ext cx="335122" cy="1195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41" name="Freeform 103"/>
                <p:cNvSpPr>
                  <a:spLocks/>
                </p:cNvSpPr>
                <p:nvPr/>
              </p:nvSpPr>
              <p:spPr bwMode="auto">
                <a:xfrm>
                  <a:off x="5004250" y="5789658"/>
                  <a:ext cx="335122" cy="95459"/>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42" name="Freeform 104"/>
                <p:cNvSpPr>
                  <a:spLocks/>
                </p:cNvSpPr>
                <p:nvPr/>
              </p:nvSpPr>
              <p:spPr bwMode="auto">
                <a:xfrm>
                  <a:off x="5018564" y="6074026"/>
                  <a:ext cx="85886" cy="163788"/>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43" name="Freeform 105"/>
                <p:cNvSpPr>
                  <a:spLocks noEditPoints="1"/>
                </p:cNvSpPr>
                <p:nvPr/>
              </p:nvSpPr>
              <p:spPr bwMode="auto">
                <a:xfrm>
                  <a:off x="5117922" y="6074026"/>
                  <a:ext cx="129670" cy="201971"/>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sp>
              <p:nvSpPr>
                <p:cNvPr id="44" name="Freeform 106"/>
                <p:cNvSpPr>
                  <a:spLocks/>
                </p:cNvSpPr>
                <p:nvPr/>
              </p:nvSpPr>
              <p:spPr bwMode="auto">
                <a:xfrm>
                  <a:off x="5269485" y="6078045"/>
                  <a:ext cx="79992" cy="157759"/>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a:solidFill>
                      <a:sysClr val="windowText" lastClr="000000"/>
                    </a:solidFill>
                    <a:latin typeface="Calibri" panose="020F0502020204030204"/>
                  </a:endParaRPr>
                </a:p>
              </p:txBody>
            </p:sp>
          </p:grpSp>
          <p:sp>
            <p:nvSpPr>
              <p:cNvPr id="48" name="Freeform 5"/>
              <p:cNvSpPr>
                <a:spLocks noChangeAspect="1" noEditPoints="1"/>
              </p:cNvSpPr>
              <p:nvPr/>
            </p:nvSpPr>
            <p:spPr bwMode="black">
              <a:xfrm>
                <a:off x="2722088" y="4234076"/>
                <a:ext cx="815842" cy="359672"/>
              </a:xfrm>
              <a:custGeom>
                <a:avLst/>
                <a:gdLst>
                  <a:gd name="T0" fmla="*/ 187 w 1257"/>
                  <a:gd name="T1" fmla="*/ 61 h 553"/>
                  <a:gd name="T2" fmla="*/ 32 w 1257"/>
                  <a:gd name="T3" fmla="*/ 81 h 553"/>
                  <a:gd name="T4" fmla="*/ 112 w 1257"/>
                  <a:gd name="T5" fmla="*/ 179 h 553"/>
                  <a:gd name="T6" fmla="*/ 284 w 1257"/>
                  <a:gd name="T7" fmla="*/ 20 h 553"/>
                  <a:gd name="T8" fmla="*/ 269 w 1257"/>
                  <a:gd name="T9" fmla="*/ 5 h 553"/>
                  <a:gd name="T10" fmla="*/ 280 w 1257"/>
                  <a:gd name="T11" fmla="*/ 72 h 553"/>
                  <a:gd name="T12" fmla="*/ 308 w 1257"/>
                  <a:gd name="T13" fmla="*/ 147 h 553"/>
                  <a:gd name="T14" fmla="*/ 346 w 1257"/>
                  <a:gd name="T15" fmla="*/ 104 h 553"/>
                  <a:gd name="T16" fmla="*/ 518 w 1257"/>
                  <a:gd name="T17" fmla="*/ 95 h 553"/>
                  <a:gd name="T18" fmla="*/ 443 w 1257"/>
                  <a:gd name="T19" fmla="*/ 72 h 553"/>
                  <a:gd name="T20" fmla="*/ 518 w 1257"/>
                  <a:gd name="T21" fmla="*/ 71 h 553"/>
                  <a:gd name="T22" fmla="*/ 521 w 1257"/>
                  <a:gd name="T23" fmla="*/ 146 h 553"/>
                  <a:gd name="T24" fmla="*/ 627 w 1257"/>
                  <a:gd name="T25" fmla="*/ 103 h 553"/>
                  <a:gd name="T26" fmla="*/ 627 w 1257"/>
                  <a:gd name="T27" fmla="*/ 185 h 553"/>
                  <a:gd name="T28" fmla="*/ 681 w 1257"/>
                  <a:gd name="T29" fmla="*/ 186 h 553"/>
                  <a:gd name="T30" fmla="*/ 681 w 1257"/>
                  <a:gd name="T31" fmla="*/ 110 h 553"/>
                  <a:gd name="T32" fmla="*/ 712 w 1257"/>
                  <a:gd name="T33" fmla="*/ 94 h 553"/>
                  <a:gd name="T34" fmla="*/ 926 w 1257"/>
                  <a:gd name="T35" fmla="*/ 143 h 553"/>
                  <a:gd name="T36" fmla="*/ 858 w 1257"/>
                  <a:gd name="T37" fmla="*/ 68 h 553"/>
                  <a:gd name="T38" fmla="*/ 821 w 1257"/>
                  <a:gd name="T39" fmla="*/ 103 h 553"/>
                  <a:gd name="T40" fmla="*/ 1020 w 1257"/>
                  <a:gd name="T41" fmla="*/ 23 h 553"/>
                  <a:gd name="T42" fmla="*/ 981 w 1257"/>
                  <a:gd name="T43" fmla="*/ 91 h 553"/>
                  <a:gd name="T44" fmla="*/ 957 w 1257"/>
                  <a:gd name="T45" fmla="*/ 72 h 553"/>
                  <a:gd name="T46" fmla="*/ 1098 w 1257"/>
                  <a:gd name="T47" fmla="*/ 214 h 553"/>
                  <a:gd name="T48" fmla="*/ 1039 w 1257"/>
                  <a:gd name="T49" fmla="*/ 72 h 553"/>
                  <a:gd name="T50" fmla="*/ 1062 w 1257"/>
                  <a:gd name="T51" fmla="*/ 91 h 553"/>
                  <a:gd name="T52" fmla="*/ 112 w 1257"/>
                  <a:gd name="T53" fmla="*/ 453 h 553"/>
                  <a:gd name="T54" fmla="*/ 23 w 1257"/>
                  <a:gd name="T55" fmla="*/ 481 h 553"/>
                  <a:gd name="T56" fmla="*/ 0 w 1257"/>
                  <a:gd name="T57" fmla="*/ 353 h 553"/>
                  <a:gd name="T58" fmla="*/ 36 w 1257"/>
                  <a:gd name="T59" fmla="*/ 328 h 553"/>
                  <a:gd name="T60" fmla="*/ 112 w 1257"/>
                  <a:gd name="T61" fmla="*/ 453 h 553"/>
                  <a:gd name="T62" fmla="*/ 225 w 1257"/>
                  <a:gd name="T63" fmla="*/ 507 h 553"/>
                  <a:gd name="T64" fmla="*/ 230 w 1257"/>
                  <a:gd name="T65" fmla="*/ 299 h 553"/>
                  <a:gd name="T66" fmla="*/ 228 w 1257"/>
                  <a:gd name="T67" fmla="*/ 320 h 553"/>
                  <a:gd name="T68" fmla="*/ 226 w 1257"/>
                  <a:gd name="T69" fmla="*/ 486 h 553"/>
                  <a:gd name="T70" fmla="*/ 378 w 1257"/>
                  <a:gd name="T71" fmla="*/ 302 h 553"/>
                  <a:gd name="T72" fmla="*/ 570 w 1257"/>
                  <a:gd name="T73" fmla="*/ 507 h 553"/>
                  <a:gd name="T74" fmla="*/ 612 w 1257"/>
                  <a:gd name="T75" fmla="*/ 456 h 553"/>
                  <a:gd name="T76" fmla="*/ 589 w 1257"/>
                  <a:gd name="T77" fmla="*/ 299 h 553"/>
                  <a:gd name="T78" fmla="*/ 553 w 1257"/>
                  <a:gd name="T79" fmla="*/ 367 h 553"/>
                  <a:gd name="T80" fmla="*/ 679 w 1257"/>
                  <a:gd name="T81" fmla="*/ 438 h 553"/>
                  <a:gd name="T82" fmla="*/ 673 w 1257"/>
                  <a:gd name="T83" fmla="*/ 487 h 553"/>
                  <a:gd name="T84" fmla="*/ 781 w 1257"/>
                  <a:gd name="T85" fmla="*/ 426 h 553"/>
                  <a:gd name="T86" fmla="*/ 680 w 1257"/>
                  <a:gd name="T87" fmla="*/ 418 h 553"/>
                  <a:gd name="T88" fmla="*/ 830 w 1257"/>
                  <a:gd name="T89" fmla="*/ 504 h 553"/>
                  <a:gd name="T90" fmla="*/ 846 w 1257"/>
                  <a:gd name="T91" fmla="*/ 366 h 553"/>
                  <a:gd name="T92" fmla="*/ 944 w 1257"/>
                  <a:gd name="T93" fmla="*/ 504 h 553"/>
                  <a:gd name="T94" fmla="*/ 962 w 1257"/>
                  <a:gd name="T95" fmla="*/ 465 h 553"/>
                  <a:gd name="T96" fmla="*/ 1101 w 1257"/>
                  <a:gd name="T97" fmla="*/ 488 h 553"/>
                  <a:gd name="T98" fmla="*/ 1039 w 1257"/>
                  <a:gd name="T99" fmla="*/ 393 h 553"/>
                  <a:gd name="T100" fmla="*/ 1132 w 1257"/>
                  <a:gd name="T101" fmla="*/ 418 h 553"/>
                  <a:gd name="T102" fmla="*/ 1257 w 1257"/>
                  <a:gd name="T103" fmla="*/ 383 h 553"/>
                  <a:gd name="T104" fmla="*/ 1182 w 1257"/>
                  <a:gd name="T105" fmla="*/ 360 h 553"/>
                  <a:gd name="T106" fmla="*/ 1257 w 1257"/>
                  <a:gd name="T107" fmla="*/ 359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7" h="553">
                    <a:moveTo>
                      <a:pt x="215" y="216"/>
                    </a:moveTo>
                    <a:cubicBezTo>
                      <a:pt x="192" y="216"/>
                      <a:pt x="192" y="216"/>
                      <a:pt x="192" y="216"/>
                    </a:cubicBezTo>
                    <a:cubicBezTo>
                      <a:pt x="192" y="80"/>
                      <a:pt x="192" y="80"/>
                      <a:pt x="192" y="80"/>
                    </a:cubicBezTo>
                    <a:cubicBezTo>
                      <a:pt x="192" y="70"/>
                      <a:pt x="192" y="57"/>
                      <a:pt x="194" y="41"/>
                    </a:cubicBezTo>
                    <a:cubicBezTo>
                      <a:pt x="193" y="41"/>
                      <a:pt x="193" y="41"/>
                      <a:pt x="193" y="41"/>
                    </a:cubicBezTo>
                    <a:cubicBezTo>
                      <a:pt x="191" y="50"/>
                      <a:pt x="189" y="57"/>
                      <a:pt x="187" y="61"/>
                    </a:cubicBezTo>
                    <a:cubicBezTo>
                      <a:pt x="118" y="216"/>
                      <a:pt x="118" y="216"/>
                      <a:pt x="118" y="216"/>
                    </a:cubicBezTo>
                    <a:cubicBezTo>
                      <a:pt x="107" y="216"/>
                      <a:pt x="107" y="216"/>
                      <a:pt x="107" y="216"/>
                    </a:cubicBezTo>
                    <a:cubicBezTo>
                      <a:pt x="38" y="62"/>
                      <a:pt x="38" y="62"/>
                      <a:pt x="38" y="62"/>
                    </a:cubicBezTo>
                    <a:cubicBezTo>
                      <a:pt x="36" y="58"/>
                      <a:pt x="34" y="51"/>
                      <a:pt x="32" y="41"/>
                    </a:cubicBezTo>
                    <a:cubicBezTo>
                      <a:pt x="31" y="41"/>
                      <a:pt x="31" y="41"/>
                      <a:pt x="31" y="41"/>
                    </a:cubicBezTo>
                    <a:cubicBezTo>
                      <a:pt x="32" y="49"/>
                      <a:pt x="32" y="63"/>
                      <a:pt x="32" y="81"/>
                    </a:cubicBezTo>
                    <a:cubicBezTo>
                      <a:pt x="32" y="216"/>
                      <a:pt x="32" y="216"/>
                      <a:pt x="32" y="216"/>
                    </a:cubicBezTo>
                    <a:cubicBezTo>
                      <a:pt x="10" y="216"/>
                      <a:pt x="10" y="216"/>
                      <a:pt x="10" y="216"/>
                    </a:cubicBezTo>
                    <a:cubicBezTo>
                      <a:pt x="10" y="14"/>
                      <a:pt x="10" y="14"/>
                      <a:pt x="10" y="14"/>
                    </a:cubicBezTo>
                    <a:cubicBezTo>
                      <a:pt x="41" y="14"/>
                      <a:pt x="41" y="14"/>
                      <a:pt x="41" y="14"/>
                    </a:cubicBezTo>
                    <a:cubicBezTo>
                      <a:pt x="103" y="155"/>
                      <a:pt x="103" y="155"/>
                      <a:pt x="103" y="155"/>
                    </a:cubicBezTo>
                    <a:cubicBezTo>
                      <a:pt x="107" y="166"/>
                      <a:pt x="110" y="174"/>
                      <a:pt x="112" y="179"/>
                    </a:cubicBezTo>
                    <a:cubicBezTo>
                      <a:pt x="113" y="179"/>
                      <a:pt x="113" y="179"/>
                      <a:pt x="113" y="179"/>
                    </a:cubicBezTo>
                    <a:cubicBezTo>
                      <a:pt x="117" y="166"/>
                      <a:pt x="121" y="158"/>
                      <a:pt x="122" y="154"/>
                    </a:cubicBezTo>
                    <a:cubicBezTo>
                      <a:pt x="186" y="14"/>
                      <a:pt x="186" y="14"/>
                      <a:pt x="186" y="14"/>
                    </a:cubicBezTo>
                    <a:cubicBezTo>
                      <a:pt x="215" y="14"/>
                      <a:pt x="215" y="14"/>
                      <a:pt x="215" y="14"/>
                    </a:cubicBezTo>
                    <a:lnTo>
                      <a:pt x="215" y="216"/>
                    </a:lnTo>
                    <a:close/>
                    <a:moveTo>
                      <a:pt x="284" y="20"/>
                    </a:moveTo>
                    <a:cubicBezTo>
                      <a:pt x="284" y="25"/>
                      <a:pt x="283" y="28"/>
                      <a:pt x="280" y="31"/>
                    </a:cubicBezTo>
                    <a:cubicBezTo>
                      <a:pt x="277" y="34"/>
                      <a:pt x="273" y="35"/>
                      <a:pt x="269" y="35"/>
                    </a:cubicBezTo>
                    <a:cubicBezTo>
                      <a:pt x="265" y="35"/>
                      <a:pt x="261" y="34"/>
                      <a:pt x="258" y="31"/>
                    </a:cubicBezTo>
                    <a:cubicBezTo>
                      <a:pt x="255" y="28"/>
                      <a:pt x="254" y="25"/>
                      <a:pt x="254" y="20"/>
                    </a:cubicBezTo>
                    <a:cubicBezTo>
                      <a:pt x="254" y="16"/>
                      <a:pt x="255" y="13"/>
                      <a:pt x="258" y="10"/>
                    </a:cubicBezTo>
                    <a:cubicBezTo>
                      <a:pt x="261" y="7"/>
                      <a:pt x="265" y="5"/>
                      <a:pt x="269" y="5"/>
                    </a:cubicBezTo>
                    <a:cubicBezTo>
                      <a:pt x="273" y="5"/>
                      <a:pt x="277" y="7"/>
                      <a:pt x="280" y="10"/>
                    </a:cubicBezTo>
                    <a:cubicBezTo>
                      <a:pt x="283" y="13"/>
                      <a:pt x="284" y="16"/>
                      <a:pt x="284" y="20"/>
                    </a:cubicBezTo>
                    <a:close/>
                    <a:moveTo>
                      <a:pt x="280" y="216"/>
                    </a:moveTo>
                    <a:cubicBezTo>
                      <a:pt x="257" y="216"/>
                      <a:pt x="257" y="216"/>
                      <a:pt x="257" y="216"/>
                    </a:cubicBezTo>
                    <a:cubicBezTo>
                      <a:pt x="257" y="72"/>
                      <a:pt x="257" y="72"/>
                      <a:pt x="257" y="72"/>
                    </a:cubicBezTo>
                    <a:cubicBezTo>
                      <a:pt x="280" y="72"/>
                      <a:pt x="280" y="72"/>
                      <a:pt x="280" y="72"/>
                    </a:cubicBezTo>
                    <a:lnTo>
                      <a:pt x="280" y="216"/>
                    </a:lnTo>
                    <a:close/>
                    <a:moveTo>
                      <a:pt x="416" y="209"/>
                    </a:moveTo>
                    <a:cubicBezTo>
                      <a:pt x="405" y="216"/>
                      <a:pt x="392" y="219"/>
                      <a:pt x="377" y="219"/>
                    </a:cubicBezTo>
                    <a:cubicBezTo>
                      <a:pt x="364" y="219"/>
                      <a:pt x="352" y="216"/>
                      <a:pt x="341" y="210"/>
                    </a:cubicBezTo>
                    <a:cubicBezTo>
                      <a:pt x="331" y="204"/>
                      <a:pt x="323" y="196"/>
                      <a:pt x="317" y="185"/>
                    </a:cubicBezTo>
                    <a:cubicBezTo>
                      <a:pt x="311" y="174"/>
                      <a:pt x="308" y="161"/>
                      <a:pt x="308" y="147"/>
                    </a:cubicBezTo>
                    <a:cubicBezTo>
                      <a:pt x="308" y="124"/>
                      <a:pt x="315" y="104"/>
                      <a:pt x="329" y="90"/>
                    </a:cubicBezTo>
                    <a:cubicBezTo>
                      <a:pt x="342" y="76"/>
                      <a:pt x="361" y="68"/>
                      <a:pt x="383" y="68"/>
                    </a:cubicBezTo>
                    <a:cubicBezTo>
                      <a:pt x="396" y="68"/>
                      <a:pt x="407" y="71"/>
                      <a:pt x="417" y="76"/>
                    </a:cubicBezTo>
                    <a:cubicBezTo>
                      <a:pt x="417" y="99"/>
                      <a:pt x="417" y="99"/>
                      <a:pt x="417" y="99"/>
                    </a:cubicBezTo>
                    <a:cubicBezTo>
                      <a:pt x="406" y="92"/>
                      <a:pt x="394" y="88"/>
                      <a:pt x="382" y="88"/>
                    </a:cubicBezTo>
                    <a:cubicBezTo>
                      <a:pt x="367" y="88"/>
                      <a:pt x="355" y="93"/>
                      <a:pt x="346" y="104"/>
                    </a:cubicBezTo>
                    <a:cubicBezTo>
                      <a:pt x="337" y="115"/>
                      <a:pt x="332" y="128"/>
                      <a:pt x="332" y="145"/>
                    </a:cubicBezTo>
                    <a:cubicBezTo>
                      <a:pt x="332" y="162"/>
                      <a:pt x="336" y="175"/>
                      <a:pt x="345" y="185"/>
                    </a:cubicBezTo>
                    <a:cubicBezTo>
                      <a:pt x="354" y="195"/>
                      <a:pt x="366" y="200"/>
                      <a:pt x="381" y="200"/>
                    </a:cubicBezTo>
                    <a:cubicBezTo>
                      <a:pt x="393" y="200"/>
                      <a:pt x="405" y="196"/>
                      <a:pt x="416" y="187"/>
                    </a:cubicBezTo>
                    <a:lnTo>
                      <a:pt x="416" y="209"/>
                    </a:lnTo>
                    <a:close/>
                    <a:moveTo>
                      <a:pt x="518" y="95"/>
                    </a:moveTo>
                    <a:cubicBezTo>
                      <a:pt x="514" y="92"/>
                      <a:pt x="508" y="91"/>
                      <a:pt x="501" y="91"/>
                    </a:cubicBezTo>
                    <a:cubicBezTo>
                      <a:pt x="491" y="91"/>
                      <a:pt x="482" y="95"/>
                      <a:pt x="476" y="105"/>
                    </a:cubicBezTo>
                    <a:cubicBezTo>
                      <a:pt x="470" y="115"/>
                      <a:pt x="466" y="127"/>
                      <a:pt x="466" y="142"/>
                    </a:cubicBezTo>
                    <a:cubicBezTo>
                      <a:pt x="466" y="216"/>
                      <a:pt x="466" y="216"/>
                      <a:pt x="466" y="216"/>
                    </a:cubicBezTo>
                    <a:cubicBezTo>
                      <a:pt x="443" y="216"/>
                      <a:pt x="443" y="216"/>
                      <a:pt x="443" y="216"/>
                    </a:cubicBezTo>
                    <a:cubicBezTo>
                      <a:pt x="443" y="72"/>
                      <a:pt x="443" y="72"/>
                      <a:pt x="443" y="72"/>
                    </a:cubicBezTo>
                    <a:cubicBezTo>
                      <a:pt x="466" y="72"/>
                      <a:pt x="466" y="72"/>
                      <a:pt x="466" y="72"/>
                    </a:cubicBezTo>
                    <a:cubicBezTo>
                      <a:pt x="466" y="102"/>
                      <a:pt x="466" y="102"/>
                      <a:pt x="466" y="102"/>
                    </a:cubicBezTo>
                    <a:cubicBezTo>
                      <a:pt x="467" y="102"/>
                      <a:pt x="467" y="102"/>
                      <a:pt x="467" y="102"/>
                    </a:cubicBezTo>
                    <a:cubicBezTo>
                      <a:pt x="470" y="92"/>
                      <a:pt x="475" y="84"/>
                      <a:pt x="482" y="78"/>
                    </a:cubicBezTo>
                    <a:cubicBezTo>
                      <a:pt x="488" y="72"/>
                      <a:pt x="496" y="69"/>
                      <a:pt x="505" y="69"/>
                    </a:cubicBezTo>
                    <a:cubicBezTo>
                      <a:pt x="511" y="69"/>
                      <a:pt x="515" y="70"/>
                      <a:pt x="518" y="71"/>
                    </a:cubicBezTo>
                    <a:lnTo>
                      <a:pt x="518" y="95"/>
                    </a:lnTo>
                    <a:close/>
                    <a:moveTo>
                      <a:pt x="663" y="143"/>
                    </a:moveTo>
                    <a:cubicBezTo>
                      <a:pt x="663" y="166"/>
                      <a:pt x="656" y="185"/>
                      <a:pt x="643" y="199"/>
                    </a:cubicBezTo>
                    <a:cubicBezTo>
                      <a:pt x="630" y="212"/>
                      <a:pt x="613" y="219"/>
                      <a:pt x="591" y="219"/>
                    </a:cubicBezTo>
                    <a:cubicBezTo>
                      <a:pt x="570" y="219"/>
                      <a:pt x="553" y="213"/>
                      <a:pt x="540" y="199"/>
                    </a:cubicBezTo>
                    <a:cubicBezTo>
                      <a:pt x="527" y="186"/>
                      <a:pt x="521" y="168"/>
                      <a:pt x="521" y="146"/>
                    </a:cubicBezTo>
                    <a:cubicBezTo>
                      <a:pt x="521" y="122"/>
                      <a:pt x="528" y="103"/>
                      <a:pt x="541" y="89"/>
                    </a:cubicBezTo>
                    <a:cubicBezTo>
                      <a:pt x="554" y="75"/>
                      <a:pt x="572" y="68"/>
                      <a:pt x="594" y="68"/>
                    </a:cubicBezTo>
                    <a:cubicBezTo>
                      <a:pt x="616" y="68"/>
                      <a:pt x="633" y="75"/>
                      <a:pt x="645" y="88"/>
                    </a:cubicBezTo>
                    <a:cubicBezTo>
                      <a:pt x="657" y="102"/>
                      <a:pt x="663" y="120"/>
                      <a:pt x="663" y="143"/>
                    </a:cubicBezTo>
                    <a:close/>
                    <a:moveTo>
                      <a:pt x="639" y="144"/>
                    </a:moveTo>
                    <a:cubicBezTo>
                      <a:pt x="639" y="126"/>
                      <a:pt x="635" y="112"/>
                      <a:pt x="627" y="103"/>
                    </a:cubicBezTo>
                    <a:cubicBezTo>
                      <a:pt x="619" y="93"/>
                      <a:pt x="608" y="88"/>
                      <a:pt x="593" y="88"/>
                    </a:cubicBezTo>
                    <a:cubicBezTo>
                      <a:pt x="578" y="88"/>
                      <a:pt x="566" y="93"/>
                      <a:pt x="558" y="103"/>
                    </a:cubicBezTo>
                    <a:cubicBezTo>
                      <a:pt x="549" y="113"/>
                      <a:pt x="545" y="127"/>
                      <a:pt x="545" y="145"/>
                    </a:cubicBezTo>
                    <a:cubicBezTo>
                      <a:pt x="545" y="162"/>
                      <a:pt x="549" y="175"/>
                      <a:pt x="558" y="185"/>
                    </a:cubicBezTo>
                    <a:cubicBezTo>
                      <a:pt x="566" y="195"/>
                      <a:pt x="578" y="200"/>
                      <a:pt x="593" y="200"/>
                    </a:cubicBezTo>
                    <a:cubicBezTo>
                      <a:pt x="608" y="200"/>
                      <a:pt x="619" y="195"/>
                      <a:pt x="627" y="185"/>
                    </a:cubicBezTo>
                    <a:cubicBezTo>
                      <a:pt x="635" y="176"/>
                      <a:pt x="639" y="162"/>
                      <a:pt x="639" y="144"/>
                    </a:cubicBezTo>
                    <a:close/>
                    <a:moveTo>
                      <a:pt x="769" y="177"/>
                    </a:moveTo>
                    <a:cubicBezTo>
                      <a:pt x="769" y="190"/>
                      <a:pt x="765" y="200"/>
                      <a:pt x="755" y="208"/>
                    </a:cubicBezTo>
                    <a:cubicBezTo>
                      <a:pt x="745" y="216"/>
                      <a:pt x="733" y="219"/>
                      <a:pt x="717" y="219"/>
                    </a:cubicBezTo>
                    <a:cubicBezTo>
                      <a:pt x="703" y="219"/>
                      <a:pt x="691" y="216"/>
                      <a:pt x="681" y="211"/>
                    </a:cubicBezTo>
                    <a:cubicBezTo>
                      <a:pt x="681" y="186"/>
                      <a:pt x="681" y="186"/>
                      <a:pt x="681" y="186"/>
                    </a:cubicBezTo>
                    <a:cubicBezTo>
                      <a:pt x="692" y="195"/>
                      <a:pt x="705" y="200"/>
                      <a:pt x="718" y="200"/>
                    </a:cubicBezTo>
                    <a:cubicBezTo>
                      <a:pt x="737" y="200"/>
                      <a:pt x="746" y="193"/>
                      <a:pt x="746" y="180"/>
                    </a:cubicBezTo>
                    <a:cubicBezTo>
                      <a:pt x="746" y="174"/>
                      <a:pt x="744" y="170"/>
                      <a:pt x="740" y="166"/>
                    </a:cubicBezTo>
                    <a:cubicBezTo>
                      <a:pt x="737" y="163"/>
                      <a:pt x="729" y="158"/>
                      <a:pt x="716" y="152"/>
                    </a:cubicBezTo>
                    <a:cubicBezTo>
                      <a:pt x="703" y="147"/>
                      <a:pt x="694" y="141"/>
                      <a:pt x="689" y="135"/>
                    </a:cubicBezTo>
                    <a:cubicBezTo>
                      <a:pt x="684" y="129"/>
                      <a:pt x="681" y="120"/>
                      <a:pt x="681" y="110"/>
                    </a:cubicBezTo>
                    <a:cubicBezTo>
                      <a:pt x="681" y="98"/>
                      <a:pt x="686" y="88"/>
                      <a:pt x="696" y="80"/>
                    </a:cubicBezTo>
                    <a:cubicBezTo>
                      <a:pt x="705" y="72"/>
                      <a:pt x="717" y="68"/>
                      <a:pt x="732" y="68"/>
                    </a:cubicBezTo>
                    <a:cubicBezTo>
                      <a:pt x="743" y="68"/>
                      <a:pt x="754" y="71"/>
                      <a:pt x="763" y="75"/>
                    </a:cubicBezTo>
                    <a:cubicBezTo>
                      <a:pt x="763" y="98"/>
                      <a:pt x="763" y="98"/>
                      <a:pt x="763" y="98"/>
                    </a:cubicBezTo>
                    <a:cubicBezTo>
                      <a:pt x="753" y="91"/>
                      <a:pt x="743" y="88"/>
                      <a:pt x="730" y="88"/>
                    </a:cubicBezTo>
                    <a:cubicBezTo>
                      <a:pt x="723" y="88"/>
                      <a:pt x="716" y="90"/>
                      <a:pt x="712" y="94"/>
                    </a:cubicBezTo>
                    <a:cubicBezTo>
                      <a:pt x="707" y="97"/>
                      <a:pt x="705" y="102"/>
                      <a:pt x="705" y="108"/>
                    </a:cubicBezTo>
                    <a:cubicBezTo>
                      <a:pt x="705" y="115"/>
                      <a:pt x="707" y="119"/>
                      <a:pt x="710" y="123"/>
                    </a:cubicBezTo>
                    <a:cubicBezTo>
                      <a:pt x="714" y="126"/>
                      <a:pt x="721" y="130"/>
                      <a:pt x="732" y="135"/>
                    </a:cubicBezTo>
                    <a:cubicBezTo>
                      <a:pt x="746" y="141"/>
                      <a:pt x="756" y="147"/>
                      <a:pt x="761" y="153"/>
                    </a:cubicBezTo>
                    <a:cubicBezTo>
                      <a:pt x="767" y="160"/>
                      <a:pt x="769" y="168"/>
                      <a:pt x="769" y="177"/>
                    </a:cubicBezTo>
                    <a:close/>
                    <a:moveTo>
                      <a:pt x="926" y="143"/>
                    </a:moveTo>
                    <a:cubicBezTo>
                      <a:pt x="926" y="166"/>
                      <a:pt x="920" y="185"/>
                      <a:pt x="907" y="199"/>
                    </a:cubicBezTo>
                    <a:cubicBezTo>
                      <a:pt x="894" y="212"/>
                      <a:pt x="876" y="219"/>
                      <a:pt x="854" y="219"/>
                    </a:cubicBezTo>
                    <a:cubicBezTo>
                      <a:pt x="833" y="219"/>
                      <a:pt x="816" y="213"/>
                      <a:pt x="803" y="199"/>
                    </a:cubicBezTo>
                    <a:cubicBezTo>
                      <a:pt x="791" y="186"/>
                      <a:pt x="784" y="168"/>
                      <a:pt x="784" y="146"/>
                    </a:cubicBezTo>
                    <a:cubicBezTo>
                      <a:pt x="784" y="122"/>
                      <a:pt x="791" y="103"/>
                      <a:pt x="804" y="89"/>
                    </a:cubicBezTo>
                    <a:cubicBezTo>
                      <a:pt x="817" y="75"/>
                      <a:pt x="835" y="68"/>
                      <a:pt x="858" y="68"/>
                    </a:cubicBezTo>
                    <a:cubicBezTo>
                      <a:pt x="879" y="68"/>
                      <a:pt x="896" y="75"/>
                      <a:pt x="908" y="88"/>
                    </a:cubicBezTo>
                    <a:cubicBezTo>
                      <a:pt x="920" y="102"/>
                      <a:pt x="926" y="120"/>
                      <a:pt x="926" y="143"/>
                    </a:cubicBezTo>
                    <a:close/>
                    <a:moveTo>
                      <a:pt x="903" y="144"/>
                    </a:moveTo>
                    <a:cubicBezTo>
                      <a:pt x="903" y="126"/>
                      <a:pt x="898" y="112"/>
                      <a:pt x="890" y="103"/>
                    </a:cubicBezTo>
                    <a:cubicBezTo>
                      <a:pt x="882" y="93"/>
                      <a:pt x="871" y="88"/>
                      <a:pt x="856" y="88"/>
                    </a:cubicBezTo>
                    <a:cubicBezTo>
                      <a:pt x="841" y="88"/>
                      <a:pt x="830" y="93"/>
                      <a:pt x="821" y="103"/>
                    </a:cubicBezTo>
                    <a:cubicBezTo>
                      <a:pt x="812" y="113"/>
                      <a:pt x="808" y="127"/>
                      <a:pt x="808" y="145"/>
                    </a:cubicBezTo>
                    <a:cubicBezTo>
                      <a:pt x="808" y="162"/>
                      <a:pt x="812" y="175"/>
                      <a:pt x="821" y="185"/>
                    </a:cubicBezTo>
                    <a:cubicBezTo>
                      <a:pt x="830" y="195"/>
                      <a:pt x="841" y="200"/>
                      <a:pt x="856" y="200"/>
                    </a:cubicBezTo>
                    <a:cubicBezTo>
                      <a:pt x="871" y="200"/>
                      <a:pt x="883" y="195"/>
                      <a:pt x="891" y="185"/>
                    </a:cubicBezTo>
                    <a:cubicBezTo>
                      <a:pt x="899" y="176"/>
                      <a:pt x="903" y="162"/>
                      <a:pt x="903" y="144"/>
                    </a:cubicBezTo>
                    <a:close/>
                    <a:moveTo>
                      <a:pt x="1020" y="23"/>
                    </a:moveTo>
                    <a:cubicBezTo>
                      <a:pt x="1016" y="20"/>
                      <a:pt x="1010" y="19"/>
                      <a:pt x="1005" y="19"/>
                    </a:cubicBezTo>
                    <a:cubicBezTo>
                      <a:pt x="989" y="19"/>
                      <a:pt x="981" y="29"/>
                      <a:pt x="981" y="50"/>
                    </a:cubicBezTo>
                    <a:cubicBezTo>
                      <a:pt x="981" y="72"/>
                      <a:pt x="981" y="72"/>
                      <a:pt x="981" y="72"/>
                    </a:cubicBezTo>
                    <a:cubicBezTo>
                      <a:pt x="1014" y="72"/>
                      <a:pt x="1014" y="72"/>
                      <a:pt x="1014" y="72"/>
                    </a:cubicBezTo>
                    <a:cubicBezTo>
                      <a:pt x="1014" y="91"/>
                      <a:pt x="1014" y="91"/>
                      <a:pt x="1014" y="91"/>
                    </a:cubicBezTo>
                    <a:cubicBezTo>
                      <a:pt x="981" y="91"/>
                      <a:pt x="981" y="91"/>
                      <a:pt x="981" y="91"/>
                    </a:cubicBezTo>
                    <a:cubicBezTo>
                      <a:pt x="981" y="216"/>
                      <a:pt x="981" y="216"/>
                      <a:pt x="981" y="216"/>
                    </a:cubicBezTo>
                    <a:cubicBezTo>
                      <a:pt x="957" y="216"/>
                      <a:pt x="957" y="216"/>
                      <a:pt x="957" y="216"/>
                    </a:cubicBezTo>
                    <a:cubicBezTo>
                      <a:pt x="957" y="91"/>
                      <a:pt x="957" y="91"/>
                      <a:pt x="957" y="91"/>
                    </a:cubicBezTo>
                    <a:cubicBezTo>
                      <a:pt x="933" y="91"/>
                      <a:pt x="933" y="91"/>
                      <a:pt x="933" y="91"/>
                    </a:cubicBezTo>
                    <a:cubicBezTo>
                      <a:pt x="933" y="72"/>
                      <a:pt x="933" y="72"/>
                      <a:pt x="933" y="72"/>
                    </a:cubicBezTo>
                    <a:cubicBezTo>
                      <a:pt x="957" y="72"/>
                      <a:pt x="957" y="72"/>
                      <a:pt x="957" y="72"/>
                    </a:cubicBezTo>
                    <a:cubicBezTo>
                      <a:pt x="957" y="49"/>
                      <a:pt x="957" y="49"/>
                      <a:pt x="957" y="49"/>
                    </a:cubicBezTo>
                    <a:cubicBezTo>
                      <a:pt x="957" y="34"/>
                      <a:pt x="962" y="22"/>
                      <a:pt x="970" y="13"/>
                    </a:cubicBezTo>
                    <a:cubicBezTo>
                      <a:pt x="979" y="4"/>
                      <a:pt x="990" y="0"/>
                      <a:pt x="1003" y="0"/>
                    </a:cubicBezTo>
                    <a:cubicBezTo>
                      <a:pt x="1010" y="0"/>
                      <a:pt x="1016" y="0"/>
                      <a:pt x="1020" y="2"/>
                    </a:cubicBezTo>
                    <a:lnTo>
                      <a:pt x="1020" y="23"/>
                    </a:lnTo>
                    <a:close/>
                    <a:moveTo>
                      <a:pt x="1098" y="214"/>
                    </a:moveTo>
                    <a:cubicBezTo>
                      <a:pt x="1092" y="218"/>
                      <a:pt x="1085" y="219"/>
                      <a:pt x="1076" y="219"/>
                    </a:cubicBezTo>
                    <a:cubicBezTo>
                      <a:pt x="1051" y="219"/>
                      <a:pt x="1039" y="205"/>
                      <a:pt x="1039" y="177"/>
                    </a:cubicBezTo>
                    <a:cubicBezTo>
                      <a:pt x="1039" y="91"/>
                      <a:pt x="1039" y="91"/>
                      <a:pt x="1039" y="91"/>
                    </a:cubicBezTo>
                    <a:cubicBezTo>
                      <a:pt x="1014" y="91"/>
                      <a:pt x="1014" y="91"/>
                      <a:pt x="1014" y="91"/>
                    </a:cubicBezTo>
                    <a:cubicBezTo>
                      <a:pt x="1014" y="72"/>
                      <a:pt x="1014" y="72"/>
                      <a:pt x="1014" y="72"/>
                    </a:cubicBezTo>
                    <a:cubicBezTo>
                      <a:pt x="1039" y="72"/>
                      <a:pt x="1039" y="72"/>
                      <a:pt x="1039" y="72"/>
                    </a:cubicBezTo>
                    <a:cubicBezTo>
                      <a:pt x="1039" y="37"/>
                      <a:pt x="1039" y="37"/>
                      <a:pt x="1039" y="37"/>
                    </a:cubicBezTo>
                    <a:cubicBezTo>
                      <a:pt x="1062" y="29"/>
                      <a:pt x="1062" y="29"/>
                      <a:pt x="1062" y="29"/>
                    </a:cubicBezTo>
                    <a:cubicBezTo>
                      <a:pt x="1062" y="72"/>
                      <a:pt x="1062" y="72"/>
                      <a:pt x="1062" y="72"/>
                    </a:cubicBezTo>
                    <a:cubicBezTo>
                      <a:pt x="1098" y="72"/>
                      <a:pt x="1098" y="72"/>
                      <a:pt x="1098" y="72"/>
                    </a:cubicBezTo>
                    <a:cubicBezTo>
                      <a:pt x="1098" y="91"/>
                      <a:pt x="1098" y="91"/>
                      <a:pt x="1098" y="91"/>
                    </a:cubicBezTo>
                    <a:cubicBezTo>
                      <a:pt x="1062" y="91"/>
                      <a:pt x="1062" y="91"/>
                      <a:pt x="1062" y="91"/>
                    </a:cubicBezTo>
                    <a:cubicBezTo>
                      <a:pt x="1062" y="173"/>
                      <a:pt x="1062" y="173"/>
                      <a:pt x="1062" y="173"/>
                    </a:cubicBezTo>
                    <a:cubicBezTo>
                      <a:pt x="1062" y="182"/>
                      <a:pt x="1063" y="189"/>
                      <a:pt x="1067" y="193"/>
                    </a:cubicBezTo>
                    <a:cubicBezTo>
                      <a:pt x="1070" y="197"/>
                      <a:pt x="1075" y="199"/>
                      <a:pt x="1083" y="199"/>
                    </a:cubicBezTo>
                    <a:cubicBezTo>
                      <a:pt x="1089" y="199"/>
                      <a:pt x="1094" y="198"/>
                      <a:pt x="1098" y="195"/>
                    </a:cubicBezTo>
                    <a:lnTo>
                      <a:pt x="1098" y="214"/>
                    </a:lnTo>
                    <a:close/>
                    <a:moveTo>
                      <a:pt x="112" y="453"/>
                    </a:moveTo>
                    <a:cubicBezTo>
                      <a:pt x="112" y="470"/>
                      <a:pt x="106" y="483"/>
                      <a:pt x="94" y="493"/>
                    </a:cubicBezTo>
                    <a:cubicBezTo>
                      <a:pt x="82" y="503"/>
                      <a:pt x="66" y="507"/>
                      <a:pt x="46" y="507"/>
                    </a:cubicBezTo>
                    <a:cubicBezTo>
                      <a:pt x="38" y="507"/>
                      <a:pt x="30" y="506"/>
                      <a:pt x="20" y="504"/>
                    </a:cubicBezTo>
                    <a:cubicBezTo>
                      <a:pt x="11" y="501"/>
                      <a:pt x="4" y="499"/>
                      <a:pt x="0" y="496"/>
                    </a:cubicBezTo>
                    <a:cubicBezTo>
                      <a:pt x="0" y="468"/>
                      <a:pt x="0" y="468"/>
                      <a:pt x="0" y="468"/>
                    </a:cubicBezTo>
                    <a:cubicBezTo>
                      <a:pt x="6" y="473"/>
                      <a:pt x="13" y="477"/>
                      <a:pt x="23" y="481"/>
                    </a:cubicBezTo>
                    <a:cubicBezTo>
                      <a:pt x="32" y="484"/>
                      <a:pt x="41" y="486"/>
                      <a:pt x="49" y="486"/>
                    </a:cubicBezTo>
                    <a:cubicBezTo>
                      <a:pt x="75" y="486"/>
                      <a:pt x="88" y="476"/>
                      <a:pt x="88" y="456"/>
                    </a:cubicBezTo>
                    <a:cubicBezTo>
                      <a:pt x="88" y="447"/>
                      <a:pt x="85" y="440"/>
                      <a:pt x="79" y="434"/>
                    </a:cubicBezTo>
                    <a:cubicBezTo>
                      <a:pt x="74" y="428"/>
                      <a:pt x="62" y="420"/>
                      <a:pt x="45" y="410"/>
                    </a:cubicBezTo>
                    <a:cubicBezTo>
                      <a:pt x="29" y="401"/>
                      <a:pt x="17" y="392"/>
                      <a:pt x="10" y="384"/>
                    </a:cubicBezTo>
                    <a:cubicBezTo>
                      <a:pt x="4" y="375"/>
                      <a:pt x="0" y="365"/>
                      <a:pt x="0" y="353"/>
                    </a:cubicBezTo>
                    <a:cubicBezTo>
                      <a:pt x="0" y="337"/>
                      <a:pt x="6" y="324"/>
                      <a:pt x="18" y="314"/>
                    </a:cubicBezTo>
                    <a:cubicBezTo>
                      <a:pt x="30" y="304"/>
                      <a:pt x="46" y="299"/>
                      <a:pt x="64" y="299"/>
                    </a:cubicBezTo>
                    <a:cubicBezTo>
                      <a:pt x="82" y="299"/>
                      <a:pt x="96" y="301"/>
                      <a:pt x="104" y="306"/>
                    </a:cubicBezTo>
                    <a:cubicBezTo>
                      <a:pt x="104" y="332"/>
                      <a:pt x="104" y="332"/>
                      <a:pt x="104" y="332"/>
                    </a:cubicBezTo>
                    <a:cubicBezTo>
                      <a:pt x="94" y="324"/>
                      <a:pt x="80" y="320"/>
                      <a:pt x="63" y="320"/>
                    </a:cubicBezTo>
                    <a:cubicBezTo>
                      <a:pt x="52" y="320"/>
                      <a:pt x="43" y="323"/>
                      <a:pt x="36" y="328"/>
                    </a:cubicBezTo>
                    <a:cubicBezTo>
                      <a:pt x="29" y="334"/>
                      <a:pt x="25" y="341"/>
                      <a:pt x="25" y="351"/>
                    </a:cubicBezTo>
                    <a:cubicBezTo>
                      <a:pt x="25" y="357"/>
                      <a:pt x="26" y="363"/>
                      <a:pt x="28" y="367"/>
                    </a:cubicBezTo>
                    <a:cubicBezTo>
                      <a:pt x="30" y="371"/>
                      <a:pt x="34" y="375"/>
                      <a:pt x="39" y="379"/>
                    </a:cubicBezTo>
                    <a:cubicBezTo>
                      <a:pt x="44" y="383"/>
                      <a:pt x="52" y="388"/>
                      <a:pt x="64" y="394"/>
                    </a:cubicBezTo>
                    <a:cubicBezTo>
                      <a:pt x="82" y="404"/>
                      <a:pt x="95" y="414"/>
                      <a:pt x="102" y="423"/>
                    </a:cubicBezTo>
                    <a:cubicBezTo>
                      <a:pt x="109" y="431"/>
                      <a:pt x="112" y="442"/>
                      <a:pt x="112" y="453"/>
                    </a:cubicBezTo>
                    <a:close/>
                    <a:moveTo>
                      <a:pt x="322" y="401"/>
                    </a:moveTo>
                    <a:cubicBezTo>
                      <a:pt x="322" y="428"/>
                      <a:pt x="316" y="451"/>
                      <a:pt x="304" y="469"/>
                    </a:cubicBezTo>
                    <a:cubicBezTo>
                      <a:pt x="291" y="487"/>
                      <a:pt x="273" y="499"/>
                      <a:pt x="250" y="504"/>
                    </a:cubicBezTo>
                    <a:cubicBezTo>
                      <a:pt x="297" y="553"/>
                      <a:pt x="297" y="553"/>
                      <a:pt x="297" y="553"/>
                    </a:cubicBezTo>
                    <a:cubicBezTo>
                      <a:pt x="264" y="553"/>
                      <a:pt x="264" y="553"/>
                      <a:pt x="264" y="553"/>
                    </a:cubicBezTo>
                    <a:cubicBezTo>
                      <a:pt x="225" y="507"/>
                      <a:pt x="225" y="507"/>
                      <a:pt x="225" y="507"/>
                    </a:cubicBezTo>
                    <a:cubicBezTo>
                      <a:pt x="207" y="507"/>
                      <a:pt x="191" y="503"/>
                      <a:pt x="176" y="494"/>
                    </a:cubicBezTo>
                    <a:cubicBezTo>
                      <a:pt x="162" y="486"/>
                      <a:pt x="151" y="474"/>
                      <a:pt x="143" y="458"/>
                    </a:cubicBezTo>
                    <a:cubicBezTo>
                      <a:pt x="136" y="442"/>
                      <a:pt x="132" y="425"/>
                      <a:pt x="132" y="405"/>
                    </a:cubicBezTo>
                    <a:cubicBezTo>
                      <a:pt x="132" y="384"/>
                      <a:pt x="136" y="365"/>
                      <a:pt x="144" y="349"/>
                    </a:cubicBezTo>
                    <a:cubicBezTo>
                      <a:pt x="152" y="333"/>
                      <a:pt x="163" y="320"/>
                      <a:pt x="178" y="312"/>
                    </a:cubicBezTo>
                    <a:cubicBezTo>
                      <a:pt x="193" y="303"/>
                      <a:pt x="210" y="299"/>
                      <a:pt x="230" y="299"/>
                    </a:cubicBezTo>
                    <a:cubicBezTo>
                      <a:pt x="248" y="299"/>
                      <a:pt x="264" y="303"/>
                      <a:pt x="278" y="312"/>
                    </a:cubicBezTo>
                    <a:cubicBezTo>
                      <a:pt x="292" y="320"/>
                      <a:pt x="303" y="333"/>
                      <a:pt x="311" y="348"/>
                    </a:cubicBezTo>
                    <a:cubicBezTo>
                      <a:pt x="319" y="364"/>
                      <a:pt x="322" y="381"/>
                      <a:pt x="322" y="401"/>
                    </a:cubicBezTo>
                    <a:close/>
                    <a:moveTo>
                      <a:pt x="298" y="404"/>
                    </a:moveTo>
                    <a:cubicBezTo>
                      <a:pt x="298" y="377"/>
                      <a:pt x="291" y="357"/>
                      <a:pt x="279" y="342"/>
                    </a:cubicBezTo>
                    <a:cubicBezTo>
                      <a:pt x="267" y="327"/>
                      <a:pt x="250" y="320"/>
                      <a:pt x="228" y="320"/>
                    </a:cubicBezTo>
                    <a:cubicBezTo>
                      <a:pt x="214" y="320"/>
                      <a:pt x="202" y="324"/>
                      <a:pt x="191" y="331"/>
                    </a:cubicBezTo>
                    <a:cubicBezTo>
                      <a:pt x="180" y="338"/>
                      <a:pt x="171" y="347"/>
                      <a:pt x="165" y="360"/>
                    </a:cubicBezTo>
                    <a:cubicBezTo>
                      <a:pt x="159" y="373"/>
                      <a:pt x="156" y="387"/>
                      <a:pt x="156" y="403"/>
                    </a:cubicBezTo>
                    <a:cubicBezTo>
                      <a:pt x="156" y="419"/>
                      <a:pt x="159" y="434"/>
                      <a:pt x="165" y="446"/>
                    </a:cubicBezTo>
                    <a:cubicBezTo>
                      <a:pt x="171" y="459"/>
                      <a:pt x="179" y="469"/>
                      <a:pt x="190" y="476"/>
                    </a:cubicBezTo>
                    <a:cubicBezTo>
                      <a:pt x="200" y="483"/>
                      <a:pt x="213" y="486"/>
                      <a:pt x="226" y="486"/>
                    </a:cubicBezTo>
                    <a:cubicBezTo>
                      <a:pt x="248" y="486"/>
                      <a:pt x="266" y="479"/>
                      <a:pt x="279" y="464"/>
                    </a:cubicBezTo>
                    <a:cubicBezTo>
                      <a:pt x="291" y="449"/>
                      <a:pt x="298" y="429"/>
                      <a:pt x="298" y="404"/>
                    </a:cubicBezTo>
                    <a:close/>
                    <a:moveTo>
                      <a:pt x="459" y="504"/>
                    </a:moveTo>
                    <a:cubicBezTo>
                      <a:pt x="354" y="504"/>
                      <a:pt x="354" y="504"/>
                      <a:pt x="354" y="504"/>
                    </a:cubicBezTo>
                    <a:cubicBezTo>
                      <a:pt x="354" y="302"/>
                      <a:pt x="354" y="302"/>
                      <a:pt x="354" y="302"/>
                    </a:cubicBezTo>
                    <a:cubicBezTo>
                      <a:pt x="378" y="302"/>
                      <a:pt x="378" y="302"/>
                      <a:pt x="378" y="302"/>
                    </a:cubicBezTo>
                    <a:cubicBezTo>
                      <a:pt x="378" y="483"/>
                      <a:pt x="378" y="483"/>
                      <a:pt x="378" y="483"/>
                    </a:cubicBezTo>
                    <a:cubicBezTo>
                      <a:pt x="459" y="483"/>
                      <a:pt x="459" y="483"/>
                      <a:pt x="459" y="483"/>
                    </a:cubicBezTo>
                    <a:lnTo>
                      <a:pt x="459" y="504"/>
                    </a:lnTo>
                    <a:close/>
                    <a:moveTo>
                      <a:pt x="637" y="453"/>
                    </a:moveTo>
                    <a:cubicBezTo>
                      <a:pt x="637" y="470"/>
                      <a:pt x="631" y="483"/>
                      <a:pt x="619" y="493"/>
                    </a:cubicBezTo>
                    <a:cubicBezTo>
                      <a:pt x="607" y="503"/>
                      <a:pt x="591" y="507"/>
                      <a:pt x="570" y="507"/>
                    </a:cubicBezTo>
                    <a:cubicBezTo>
                      <a:pt x="563" y="507"/>
                      <a:pt x="554" y="506"/>
                      <a:pt x="545" y="504"/>
                    </a:cubicBezTo>
                    <a:cubicBezTo>
                      <a:pt x="535" y="501"/>
                      <a:pt x="529" y="499"/>
                      <a:pt x="525" y="496"/>
                    </a:cubicBezTo>
                    <a:cubicBezTo>
                      <a:pt x="525" y="468"/>
                      <a:pt x="525" y="468"/>
                      <a:pt x="525" y="468"/>
                    </a:cubicBezTo>
                    <a:cubicBezTo>
                      <a:pt x="531" y="473"/>
                      <a:pt x="538" y="477"/>
                      <a:pt x="547" y="481"/>
                    </a:cubicBezTo>
                    <a:cubicBezTo>
                      <a:pt x="557" y="484"/>
                      <a:pt x="565" y="486"/>
                      <a:pt x="573" y="486"/>
                    </a:cubicBezTo>
                    <a:cubicBezTo>
                      <a:pt x="599" y="486"/>
                      <a:pt x="612" y="476"/>
                      <a:pt x="612" y="456"/>
                    </a:cubicBezTo>
                    <a:cubicBezTo>
                      <a:pt x="612" y="447"/>
                      <a:pt x="610" y="440"/>
                      <a:pt x="604" y="434"/>
                    </a:cubicBezTo>
                    <a:cubicBezTo>
                      <a:pt x="598" y="428"/>
                      <a:pt x="587" y="420"/>
                      <a:pt x="570" y="410"/>
                    </a:cubicBezTo>
                    <a:cubicBezTo>
                      <a:pt x="553" y="401"/>
                      <a:pt x="542" y="392"/>
                      <a:pt x="535" y="384"/>
                    </a:cubicBezTo>
                    <a:cubicBezTo>
                      <a:pt x="528" y="375"/>
                      <a:pt x="525" y="365"/>
                      <a:pt x="525" y="353"/>
                    </a:cubicBezTo>
                    <a:cubicBezTo>
                      <a:pt x="525" y="337"/>
                      <a:pt x="531" y="324"/>
                      <a:pt x="543" y="314"/>
                    </a:cubicBezTo>
                    <a:cubicBezTo>
                      <a:pt x="555" y="304"/>
                      <a:pt x="570" y="299"/>
                      <a:pt x="589" y="299"/>
                    </a:cubicBezTo>
                    <a:cubicBezTo>
                      <a:pt x="607" y="299"/>
                      <a:pt x="620" y="301"/>
                      <a:pt x="629" y="306"/>
                    </a:cubicBezTo>
                    <a:cubicBezTo>
                      <a:pt x="629" y="332"/>
                      <a:pt x="629" y="332"/>
                      <a:pt x="629" y="332"/>
                    </a:cubicBezTo>
                    <a:cubicBezTo>
                      <a:pt x="618" y="324"/>
                      <a:pt x="605" y="320"/>
                      <a:pt x="588" y="320"/>
                    </a:cubicBezTo>
                    <a:cubicBezTo>
                      <a:pt x="577" y="320"/>
                      <a:pt x="568" y="323"/>
                      <a:pt x="560" y="328"/>
                    </a:cubicBezTo>
                    <a:cubicBezTo>
                      <a:pt x="553" y="334"/>
                      <a:pt x="550" y="341"/>
                      <a:pt x="550" y="351"/>
                    </a:cubicBezTo>
                    <a:cubicBezTo>
                      <a:pt x="550" y="357"/>
                      <a:pt x="551" y="363"/>
                      <a:pt x="553" y="367"/>
                    </a:cubicBezTo>
                    <a:cubicBezTo>
                      <a:pt x="555" y="371"/>
                      <a:pt x="559" y="375"/>
                      <a:pt x="564" y="379"/>
                    </a:cubicBezTo>
                    <a:cubicBezTo>
                      <a:pt x="569" y="383"/>
                      <a:pt x="577" y="388"/>
                      <a:pt x="589" y="394"/>
                    </a:cubicBezTo>
                    <a:cubicBezTo>
                      <a:pt x="607" y="404"/>
                      <a:pt x="619" y="414"/>
                      <a:pt x="627" y="423"/>
                    </a:cubicBezTo>
                    <a:cubicBezTo>
                      <a:pt x="634" y="431"/>
                      <a:pt x="637" y="442"/>
                      <a:pt x="637" y="453"/>
                    </a:cubicBezTo>
                    <a:close/>
                    <a:moveTo>
                      <a:pt x="781" y="438"/>
                    </a:moveTo>
                    <a:cubicBezTo>
                      <a:pt x="679" y="438"/>
                      <a:pt x="679" y="438"/>
                      <a:pt x="679" y="438"/>
                    </a:cubicBezTo>
                    <a:cubicBezTo>
                      <a:pt x="680" y="454"/>
                      <a:pt x="684" y="466"/>
                      <a:pt x="692" y="475"/>
                    </a:cubicBezTo>
                    <a:cubicBezTo>
                      <a:pt x="701" y="483"/>
                      <a:pt x="712" y="488"/>
                      <a:pt x="726" y="488"/>
                    </a:cubicBezTo>
                    <a:cubicBezTo>
                      <a:pt x="743" y="488"/>
                      <a:pt x="758" y="482"/>
                      <a:pt x="771" y="472"/>
                    </a:cubicBezTo>
                    <a:cubicBezTo>
                      <a:pt x="771" y="493"/>
                      <a:pt x="771" y="493"/>
                      <a:pt x="771" y="493"/>
                    </a:cubicBezTo>
                    <a:cubicBezTo>
                      <a:pt x="758" y="503"/>
                      <a:pt x="742" y="507"/>
                      <a:pt x="721" y="507"/>
                    </a:cubicBezTo>
                    <a:cubicBezTo>
                      <a:pt x="700" y="507"/>
                      <a:pt x="684" y="501"/>
                      <a:pt x="673" y="487"/>
                    </a:cubicBezTo>
                    <a:cubicBezTo>
                      <a:pt x="661" y="474"/>
                      <a:pt x="656" y="456"/>
                      <a:pt x="656" y="432"/>
                    </a:cubicBezTo>
                    <a:cubicBezTo>
                      <a:pt x="656" y="418"/>
                      <a:pt x="658" y="405"/>
                      <a:pt x="664" y="393"/>
                    </a:cubicBezTo>
                    <a:cubicBezTo>
                      <a:pt x="670" y="382"/>
                      <a:pt x="678" y="373"/>
                      <a:pt x="688" y="366"/>
                    </a:cubicBezTo>
                    <a:cubicBezTo>
                      <a:pt x="698" y="360"/>
                      <a:pt x="709" y="356"/>
                      <a:pt x="722" y="356"/>
                    </a:cubicBezTo>
                    <a:cubicBezTo>
                      <a:pt x="740" y="356"/>
                      <a:pt x="755" y="362"/>
                      <a:pt x="765" y="375"/>
                    </a:cubicBezTo>
                    <a:cubicBezTo>
                      <a:pt x="776" y="387"/>
                      <a:pt x="781" y="404"/>
                      <a:pt x="781" y="426"/>
                    </a:cubicBezTo>
                    <a:lnTo>
                      <a:pt x="781" y="438"/>
                    </a:lnTo>
                    <a:close/>
                    <a:moveTo>
                      <a:pt x="758" y="418"/>
                    </a:moveTo>
                    <a:cubicBezTo>
                      <a:pt x="757" y="405"/>
                      <a:pt x="754" y="394"/>
                      <a:pt x="748" y="387"/>
                    </a:cubicBezTo>
                    <a:cubicBezTo>
                      <a:pt x="742" y="380"/>
                      <a:pt x="733" y="376"/>
                      <a:pt x="722" y="376"/>
                    </a:cubicBezTo>
                    <a:cubicBezTo>
                      <a:pt x="711" y="376"/>
                      <a:pt x="702" y="380"/>
                      <a:pt x="694" y="388"/>
                    </a:cubicBezTo>
                    <a:cubicBezTo>
                      <a:pt x="687" y="395"/>
                      <a:pt x="682" y="405"/>
                      <a:pt x="680" y="418"/>
                    </a:cubicBezTo>
                    <a:lnTo>
                      <a:pt x="758" y="418"/>
                    </a:lnTo>
                    <a:close/>
                    <a:moveTo>
                      <a:pt x="882" y="383"/>
                    </a:moveTo>
                    <a:cubicBezTo>
                      <a:pt x="878" y="380"/>
                      <a:pt x="872" y="379"/>
                      <a:pt x="865" y="379"/>
                    </a:cubicBezTo>
                    <a:cubicBezTo>
                      <a:pt x="854" y="379"/>
                      <a:pt x="846" y="383"/>
                      <a:pt x="840" y="393"/>
                    </a:cubicBezTo>
                    <a:cubicBezTo>
                      <a:pt x="833" y="403"/>
                      <a:pt x="830" y="415"/>
                      <a:pt x="830" y="430"/>
                    </a:cubicBezTo>
                    <a:cubicBezTo>
                      <a:pt x="830" y="504"/>
                      <a:pt x="830" y="504"/>
                      <a:pt x="830" y="504"/>
                    </a:cubicBezTo>
                    <a:cubicBezTo>
                      <a:pt x="807" y="504"/>
                      <a:pt x="807" y="504"/>
                      <a:pt x="807" y="504"/>
                    </a:cubicBezTo>
                    <a:cubicBezTo>
                      <a:pt x="807" y="360"/>
                      <a:pt x="807" y="360"/>
                      <a:pt x="807" y="360"/>
                    </a:cubicBezTo>
                    <a:cubicBezTo>
                      <a:pt x="830" y="360"/>
                      <a:pt x="830" y="360"/>
                      <a:pt x="830" y="360"/>
                    </a:cubicBezTo>
                    <a:cubicBezTo>
                      <a:pt x="830" y="390"/>
                      <a:pt x="830" y="390"/>
                      <a:pt x="830" y="390"/>
                    </a:cubicBezTo>
                    <a:cubicBezTo>
                      <a:pt x="831" y="390"/>
                      <a:pt x="831" y="390"/>
                      <a:pt x="831" y="390"/>
                    </a:cubicBezTo>
                    <a:cubicBezTo>
                      <a:pt x="834" y="380"/>
                      <a:pt x="839" y="372"/>
                      <a:pt x="846" y="366"/>
                    </a:cubicBezTo>
                    <a:cubicBezTo>
                      <a:pt x="852" y="360"/>
                      <a:pt x="860" y="357"/>
                      <a:pt x="868" y="357"/>
                    </a:cubicBezTo>
                    <a:cubicBezTo>
                      <a:pt x="874" y="357"/>
                      <a:pt x="879" y="358"/>
                      <a:pt x="882" y="359"/>
                    </a:cubicBezTo>
                    <a:lnTo>
                      <a:pt x="882" y="383"/>
                    </a:lnTo>
                    <a:close/>
                    <a:moveTo>
                      <a:pt x="1024" y="360"/>
                    </a:moveTo>
                    <a:cubicBezTo>
                      <a:pt x="967" y="504"/>
                      <a:pt x="967" y="504"/>
                      <a:pt x="967" y="504"/>
                    </a:cubicBezTo>
                    <a:cubicBezTo>
                      <a:pt x="944" y="504"/>
                      <a:pt x="944" y="504"/>
                      <a:pt x="944" y="504"/>
                    </a:cubicBezTo>
                    <a:cubicBezTo>
                      <a:pt x="890" y="360"/>
                      <a:pt x="890" y="360"/>
                      <a:pt x="890" y="360"/>
                    </a:cubicBezTo>
                    <a:cubicBezTo>
                      <a:pt x="915" y="360"/>
                      <a:pt x="915" y="360"/>
                      <a:pt x="915" y="360"/>
                    </a:cubicBezTo>
                    <a:cubicBezTo>
                      <a:pt x="952" y="464"/>
                      <a:pt x="952" y="464"/>
                      <a:pt x="952" y="464"/>
                    </a:cubicBezTo>
                    <a:cubicBezTo>
                      <a:pt x="954" y="470"/>
                      <a:pt x="955" y="477"/>
                      <a:pt x="957" y="485"/>
                    </a:cubicBezTo>
                    <a:cubicBezTo>
                      <a:pt x="957" y="485"/>
                      <a:pt x="957" y="485"/>
                      <a:pt x="957" y="485"/>
                    </a:cubicBezTo>
                    <a:cubicBezTo>
                      <a:pt x="958" y="478"/>
                      <a:pt x="960" y="471"/>
                      <a:pt x="962" y="465"/>
                    </a:cubicBezTo>
                    <a:cubicBezTo>
                      <a:pt x="1000" y="360"/>
                      <a:pt x="1000" y="360"/>
                      <a:pt x="1000" y="360"/>
                    </a:cubicBezTo>
                    <a:lnTo>
                      <a:pt x="1024" y="360"/>
                    </a:lnTo>
                    <a:close/>
                    <a:moveTo>
                      <a:pt x="1156" y="438"/>
                    </a:moveTo>
                    <a:cubicBezTo>
                      <a:pt x="1054" y="438"/>
                      <a:pt x="1054" y="438"/>
                      <a:pt x="1054" y="438"/>
                    </a:cubicBezTo>
                    <a:cubicBezTo>
                      <a:pt x="1055" y="454"/>
                      <a:pt x="1059" y="466"/>
                      <a:pt x="1067" y="475"/>
                    </a:cubicBezTo>
                    <a:cubicBezTo>
                      <a:pt x="1075" y="483"/>
                      <a:pt x="1087" y="488"/>
                      <a:pt x="1101" y="488"/>
                    </a:cubicBezTo>
                    <a:cubicBezTo>
                      <a:pt x="1118" y="488"/>
                      <a:pt x="1132" y="482"/>
                      <a:pt x="1146" y="472"/>
                    </a:cubicBezTo>
                    <a:cubicBezTo>
                      <a:pt x="1146" y="493"/>
                      <a:pt x="1146" y="493"/>
                      <a:pt x="1146" y="493"/>
                    </a:cubicBezTo>
                    <a:cubicBezTo>
                      <a:pt x="1133" y="503"/>
                      <a:pt x="1117" y="507"/>
                      <a:pt x="1096" y="507"/>
                    </a:cubicBezTo>
                    <a:cubicBezTo>
                      <a:pt x="1075" y="507"/>
                      <a:pt x="1059" y="501"/>
                      <a:pt x="1048" y="487"/>
                    </a:cubicBezTo>
                    <a:cubicBezTo>
                      <a:pt x="1036" y="474"/>
                      <a:pt x="1030" y="456"/>
                      <a:pt x="1030" y="432"/>
                    </a:cubicBezTo>
                    <a:cubicBezTo>
                      <a:pt x="1030" y="418"/>
                      <a:pt x="1033" y="405"/>
                      <a:pt x="1039" y="393"/>
                    </a:cubicBezTo>
                    <a:cubicBezTo>
                      <a:pt x="1045" y="382"/>
                      <a:pt x="1053" y="373"/>
                      <a:pt x="1063" y="366"/>
                    </a:cubicBezTo>
                    <a:cubicBezTo>
                      <a:pt x="1073" y="360"/>
                      <a:pt x="1084" y="356"/>
                      <a:pt x="1097" y="356"/>
                    </a:cubicBezTo>
                    <a:cubicBezTo>
                      <a:pt x="1115" y="356"/>
                      <a:pt x="1130" y="362"/>
                      <a:pt x="1140" y="375"/>
                    </a:cubicBezTo>
                    <a:cubicBezTo>
                      <a:pt x="1151" y="387"/>
                      <a:pt x="1156" y="404"/>
                      <a:pt x="1156" y="426"/>
                    </a:cubicBezTo>
                    <a:lnTo>
                      <a:pt x="1156" y="438"/>
                    </a:lnTo>
                    <a:close/>
                    <a:moveTo>
                      <a:pt x="1132" y="418"/>
                    </a:moveTo>
                    <a:cubicBezTo>
                      <a:pt x="1132" y="405"/>
                      <a:pt x="1129" y="394"/>
                      <a:pt x="1123" y="387"/>
                    </a:cubicBezTo>
                    <a:cubicBezTo>
                      <a:pt x="1116" y="380"/>
                      <a:pt x="1108" y="376"/>
                      <a:pt x="1096" y="376"/>
                    </a:cubicBezTo>
                    <a:cubicBezTo>
                      <a:pt x="1086" y="376"/>
                      <a:pt x="1076" y="380"/>
                      <a:pt x="1069" y="388"/>
                    </a:cubicBezTo>
                    <a:cubicBezTo>
                      <a:pt x="1061" y="395"/>
                      <a:pt x="1057" y="405"/>
                      <a:pt x="1055" y="418"/>
                    </a:cubicBezTo>
                    <a:lnTo>
                      <a:pt x="1132" y="418"/>
                    </a:lnTo>
                    <a:close/>
                    <a:moveTo>
                      <a:pt x="1257" y="383"/>
                    </a:moveTo>
                    <a:cubicBezTo>
                      <a:pt x="1253" y="380"/>
                      <a:pt x="1247" y="379"/>
                      <a:pt x="1239" y="379"/>
                    </a:cubicBezTo>
                    <a:cubicBezTo>
                      <a:pt x="1229" y="379"/>
                      <a:pt x="1221" y="383"/>
                      <a:pt x="1215" y="393"/>
                    </a:cubicBezTo>
                    <a:cubicBezTo>
                      <a:pt x="1208" y="403"/>
                      <a:pt x="1205" y="415"/>
                      <a:pt x="1205" y="430"/>
                    </a:cubicBezTo>
                    <a:cubicBezTo>
                      <a:pt x="1205" y="504"/>
                      <a:pt x="1205" y="504"/>
                      <a:pt x="1205" y="504"/>
                    </a:cubicBezTo>
                    <a:cubicBezTo>
                      <a:pt x="1182" y="504"/>
                      <a:pt x="1182" y="504"/>
                      <a:pt x="1182" y="504"/>
                    </a:cubicBezTo>
                    <a:cubicBezTo>
                      <a:pt x="1182" y="360"/>
                      <a:pt x="1182" y="360"/>
                      <a:pt x="1182" y="360"/>
                    </a:cubicBezTo>
                    <a:cubicBezTo>
                      <a:pt x="1205" y="360"/>
                      <a:pt x="1205" y="360"/>
                      <a:pt x="1205" y="360"/>
                    </a:cubicBezTo>
                    <a:cubicBezTo>
                      <a:pt x="1205" y="390"/>
                      <a:pt x="1205" y="390"/>
                      <a:pt x="1205" y="390"/>
                    </a:cubicBezTo>
                    <a:cubicBezTo>
                      <a:pt x="1206" y="390"/>
                      <a:pt x="1206" y="390"/>
                      <a:pt x="1206" y="390"/>
                    </a:cubicBezTo>
                    <a:cubicBezTo>
                      <a:pt x="1209" y="380"/>
                      <a:pt x="1214" y="372"/>
                      <a:pt x="1220" y="366"/>
                    </a:cubicBezTo>
                    <a:cubicBezTo>
                      <a:pt x="1227" y="360"/>
                      <a:pt x="1235" y="357"/>
                      <a:pt x="1243" y="357"/>
                    </a:cubicBezTo>
                    <a:cubicBezTo>
                      <a:pt x="1249" y="357"/>
                      <a:pt x="1254" y="358"/>
                      <a:pt x="1257" y="359"/>
                    </a:cubicBezTo>
                    <a:lnTo>
                      <a:pt x="1257" y="383"/>
                    </a:lnTo>
                    <a:close/>
                  </a:path>
                </a:pathLst>
              </a:custGeom>
              <a:solidFill>
                <a:srgbClr val="656565"/>
              </a:solidFill>
              <a:ln>
                <a:noFill/>
              </a:ln>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792" y="5813488"/>
              <a:ext cx="1687958" cy="369871"/>
            </a:xfrm>
            <a:prstGeom prst="rect">
              <a:avLst/>
            </a:prstGeom>
          </p:spPr>
        </p:pic>
        <p:grpSp>
          <p:nvGrpSpPr>
            <p:cNvPr id="100" name="Group 36"/>
            <p:cNvGrpSpPr>
              <a:grpSpLocks noChangeAspect="1"/>
            </p:cNvGrpSpPr>
            <p:nvPr/>
          </p:nvGrpSpPr>
          <p:grpSpPr bwMode="auto">
            <a:xfrm>
              <a:off x="1288547" y="6026151"/>
              <a:ext cx="629154" cy="361528"/>
              <a:chOff x="272" y="3959"/>
              <a:chExt cx="268" cy="154"/>
            </a:xfrm>
          </p:grpSpPr>
          <p:sp>
            <p:nvSpPr>
              <p:cNvPr id="102" name="Oval 37"/>
              <p:cNvSpPr>
                <a:spLocks noChangeArrowheads="1"/>
              </p:cNvSpPr>
              <p:nvPr/>
            </p:nvSpPr>
            <p:spPr bwMode="auto">
              <a:xfrm>
                <a:off x="290" y="3959"/>
                <a:ext cx="88" cy="90"/>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sp>
            <p:nvSpPr>
              <p:cNvPr id="103" name="Freeform 38"/>
              <p:cNvSpPr>
                <a:spLocks/>
              </p:cNvSpPr>
              <p:nvPr/>
            </p:nvSpPr>
            <p:spPr bwMode="auto">
              <a:xfrm>
                <a:off x="272" y="4049"/>
                <a:ext cx="123" cy="64"/>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sp>
            <p:nvSpPr>
              <p:cNvPr id="104" name="Freeform 39"/>
              <p:cNvSpPr>
                <a:spLocks/>
              </p:cNvSpPr>
              <p:nvPr/>
            </p:nvSpPr>
            <p:spPr bwMode="auto">
              <a:xfrm>
                <a:off x="372" y="3981"/>
                <a:ext cx="124" cy="91"/>
              </a:xfrm>
              <a:custGeom>
                <a:avLst/>
                <a:gdLst>
                  <a:gd name="T0" fmla="*/ 10 w 124"/>
                  <a:gd name="T1" fmla="*/ 91 h 91"/>
                  <a:gd name="T2" fmla="*/ 124 w 124"/>
                  <a:gd name="T3" fmla="*/ 91 h 91"/>
                  <a:gd name="T4" fmla="*/ 124 w 124"/>
                  <a:gd name="T5" fmla="*/ 0 h 91"/>
                  <a:gd name="T6" fmla="*/ 0 w 124"/>
                  <a:gd name="T7" fmla="*/ 0 h 91"/>
                </a:gdLst>
                <a:ahLst/>
                <a:cxnLst>
                  <a:cxn ang="0">
                    <a:pos x="T0" y="T1"/>
                  </a:cxn>
                  <a:cxn ang="0">
                    <a:pos x="T2" y="T3"/>
                  </a:cxn>
                  <a:cxn ang="0">
                    <a:pos x="T4" y="T5"/>
                  </a:cxn>
                  <a:cxn ang="0">
                    <a:pos x="T6" y="T7"/>
                  </a:cxn>
                </a:cxnLst>
                <a:rect l="0" t="0" r="r" b="b"/>
                <a:pathLst>
                  <a:path w="124" h="91">
                    <a:moveTo>
                      <a:pt x="10" y="91"/>
                    </a:moveTo>
                    <a:lnTo>
                      <a:pt x="124" y="91"/>
                    </a:lnTo>
                    <a:lnTo>
                      <a:pt x="124"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sp>
            <p:nvSpPr>
              <p:cNvPr id="105" name="Line 40"/>
              <p:cNvSpPr>
                <a:spLocks noChangeShapeType="1"/>
              </p:cNvSpPr>
              <p:nvPr/>
            </p:nvSpPr>
            <p:spPr bwMode="auto">
              <a:xfrm flipV="1">
                <a:off x="429" y="4072"/>
                <a:ext cx="0" cy="32"/>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sp>
            <p:nvSpPr>
              <p:cNvPr id="106" name="Freeform 41"/>
              <p:cNvSpPr>
                <a:spLocks/>
              </p:cNvSpPr>
              <p:nvPr/>
            </p:nvSpPr>
            <p:spPr bwMode="auto">
              <a:xfrm>
                <a:off x="481" y="3998"/>
                <a:ext cx="59" cy="106"/>
              </a:xfrm>
              <a:custGeom>
                <a:avLst/>
                <a:gdLst>
                  <a:gd name="T0" fmla="*/ 15 w 59"/>
                  <a:gd name="T1" fmla="*/ 0 h 106"/>
                  <a:gd name="T2" fmla="*/ 59 w 59"/>
                  <a:gd name="T3" fmla="*/ 0 h 106"/>
                  <a:gd name="T4" fmla="*/ 59 w 59"/>
                  <a:gd name="T5" fmla="*/ 106 h 106"/>
                  <a:gd name="T6" fmla="*/ 0 w 59"/>
                  <a:gd name="T7" fmla="*/ 106 h 106"/>
                  <a:gd name="T8" fmla="*/ 0 w 59"/>
                  <a:gd name="T9" fmla="*/ 74 h 106"/>
                </a:gdLst>
                <a:ahLst/>
                <a:cxnLst>
                  <a:cxn ang="0">
                    <a:pos x="T0" y="T1"/>
                  </a:cxn>
                  <a:cxn ang="0">
                    <a:pos x="T2" y="T3"/>
                  </a:cxn>
                  <a:cxn ang="0">
                    <a:pos x="T4" y="T5"/>
                  </a:cxn>
                  <a:cxn ang="0">
                    <a:pos x="T6" y="T7"/>
                  </a:cxn>
                  <a:cxn ang="0">
                    <a:pos x="T8" y="T9"/>
                  </a:cxn>
                </a:cxnLst>
                <a:rect l="0" t="0" r="r" b="b"/>
                <a:pathLst>
                  <a:path w="59" h="106">
                    <a:moveTo>
                      <a:pt x="15" y="0"/>
                    </a:moveTo>
                    <a:lnTo>
                      <a:pt x="59" y="0"/>
                    </a:lnTo>
                    <a:lnTo>
                      <a:pt x="59" y="106"/>
                    </a:lnTo>
                    <a:lnTo>
                      <a:pt x="0" y="106"/>
                    </a:lnTo>
                    <a:lnTo>
                      <a:pt x="0" y="74"/>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sp>
            <p:nvSpPr>
              <p:cNvPr id="107" name="Line 42"/>
              <p:cNvSpPr>
                <a:spLocks noChangeShapeType="1"/>
              </p:cNvSpPr>
              <p:nvPr/>
            </p:nvSpPr>
            <p:spPr bwMode="auto">
              <a:xfrm flipH="1">
                <a:off x="389" y="4104"/>
                <a:ext cx="6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sp>
            <p:nvSpPr>
              <p:cNvPr id="108" name="Line 43"/>
              <p:cNvSpPr>
                <a:spLocks noChangeShapeType="1"/>
              </p:cNvSpPr>
              <p:nvPr/>
            </p:nvSpPr>
            <p:spPr bwMode="auto">
              <a:xfrm flipH="1">
                <a:off x="496" y="4032"/>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sp>
            <p:nvSpPr>
              <p:cNvPr id="109" name="Line 44"/>
              <p:cNvSpPr>
                <a:spLocks noChangeShapeType="1"/>
              </p:cNvSpPr>
              <p:nvPr/>
            </p:nvSpPr>
            <p:spPr bwMode="auto">
              <a:xfrm flipH="1">
                <a:off x="496" y="4060"/>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46283" tIns="91427" rIns="146283" bIns="91427" numCol="1" anchor="t" anchorCtr="0" compatLnSpc="1">
                <a:prstTxWarp prst="textNoShape">
                  <a:avLst/>
                </a:prstTxWarp>
              </a:bodyPr>
              <a:lstStyle/>
              <a:p>
                <a:pPr defTabSz="914224"/>
                <a:endParaRPr lang="en-US" kern="0">
                  <a:solidFill>
                    <a:schemeClr val="bg1"/>
                  </a:solidFill>
                </a:endParaRPr>
              </a:p>
            </p:txBody>
          </p:sp>
        </p:grpSp>
      </p:grpSp>
      <p:grpSp>
        <p:nvGrpSpPr>
          <p:cNvPr id="309" name="Group 308"/>
          <p:cNvGrpSpPr/>
          <p:nvPr/>
        </p:nvGrpSpPr>
        <p:grpSpPr>
          <a:xfrm>
            <a:off x="5248175" y="5244167"/>
            <a:ext cx="3757921" cy="308251"/>
            <a:chOff x="5248037" y="5244416"/>
            <a:chExt cx="3758454" cy="308294"/>
          </a:xfrm>
        </p:grpSpPr>
        <p:grpSp>
          <p:nvGrpSpPr>
            <p:cNvPr id="305" name="Group 304"/>
            <p:cNvGrpSpPr/>
            <p:nvPr/>
          </p:nvGrpSpPr>
          <p:grpSpPr>
            <a:xfrm>
              <a:off x="8698197" y="5244416"/>
              <a:ext cx="308294" cy="308294"/>
              <a:chOff x="8698197" y="5409516"/>
              <a:chExt cx="308294" cy="308294"/>
            </a:xfrm>
          </p:grpSpPr>
          <p:sp>
            <p:nvSpPr>
              <p:cNvPr id="131" name="Oval 130"/>
              <p:cNvSpPr/>
              <p:nvPr/>
            </p:nvSpPr>
            <p:spPr bwMode="auto">
              <a:xfrm>
                <a:off x="8698197" y="5409516"/>
                <a:ext cx="308294" cy="30829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4" name="Group 56"/>
              <p:cNvGrpSpPr>
                <a:grpSpLocks noChangeAspect="1"/>
              </p:cNvGrpSpPr>
              <p:nvPr/>
            </p:nvGrpSpPr>
            <p:grpSpPr bwMode="auto">
              <a:xfrm rot="16200000">
                <a:off x="8753741" y="5465060"/>
                <a:ext cx="197207" cy="197207"/>
                <a:chOff x="3658" y="1944"/>
                <a:chExt cx="514" cy="514"/>
              </a:xfrm>
            </p:grpSpPr>
            <p:sp>
              <p:nvSpPr>
                <p:cNvPr id="126" name="Line 57"/>
                <p:cNvSpPr>
                  <a:spLocks noChangeShapeType="1"/>
                </p:cNvSpPr>
                <p:nvPr/>
              </p:nvSpPr>
              <p:spPr bwMode="auto">
                <a:xfrm>
                  <a:off x="3781" y="2200"/>
                  <a:ext cx="247"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27"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28"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29"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30"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nvGrpSpPr>
            <p:cNvPr id="306" name="Group 305"/>
            <p:cNvGrpSpPr/>
            <p:nvPr/>
          </p:nvGrpSpPr>
          <p:grpSpPr>
            <a:xfrm>
              <a:off x="5248037" y="5244416"/>
              <a:ext cx="308294" cy="308294"/>
              <a:chOff x="5248037" y="5409516"/>
              <a:chExt cx="308294" cy="308294"/>
            </a:xfrm>
          </p:grpSpPr>
          <p:sp>
            <p:nvSpPr>
              <p:cNvPr id="135" name="Oval 134"/>
              <p:cNvSpPr/>
              <p:nvPr/>
            </p:nvSpPr>
            <p:spPr bwMode="auto">
              <a:xfrm>
                <a:off x="5248037" y="5409516"/>
                <a:ext cx="308294" cy="308294"/>
              </a:xfrm>
              <a:prstGeom prst="ellipse">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56"/>
              <p:cNvGrpSpPr>
                <a:grpSpLocks noChangeAspect="1"/>
              </p:cNvGrpSpPr>
              <p:nvPr/>
            </p:nvGrpSpPr>
            <p:grpSpPr bwMode="auto">
              <a:xfrm rot="16200000">
                <a:off x="5303581" y="5465060"/>
                <a:ext cx="197207" cy="197207"/>
                <a:chOff x="3658" y="1944"/>
                <a:chExt cx="514" cy="514"/>
              </a:xfrm>
            </p:grpSpPr>
            <p:sp>
              <p:nvSpPr>
                <p:cNvPr id="137" name="Line 57"/>
                <p:cNvSpPr>
                  <a:spLocks noChangeShapeType="1"/>
                </p:cNvSpPr>
                <p:nvPr/>
              </p:nvSpPr>
              <p:spPr bwMode="auto">
                <a:xfrm>
                  <a:off x="3781" y="2200"/>
                  <a:ext cx="247"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38"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39"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40"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41"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grpSp>
        <p:nvGrpSpPr>
          <p:cNvPr id="310" name="Group 309"/>
          <p:cNvGrpSpPr/>
          <p:nvPr/>
        </p:nvGrpSpPr>
        <p:grpSpPr>
          <a:xfrm>
            <a:off x="5248175" y="4504930"/>
            <a:ext cx="3757921" cy="308251"/>
            <a:chOff x="5248037" y="4505074"/>
            <a:chExt cx="3758454" cy="308294"/>
          </a:xfrm>
        </p:grpSpPr>
        <p:grpSp>
          <p:nvGrpSpPr>
            <p:cNvPr id="190" name="Group 189"/>
            <p:cNvGrpSpPr/>
            <p:nvPr/>
          </p:nvGrpSpPr>
          <p:grpSpPr>
            <a:xfrm>
              <a:off x="8698197" y="4505074"/>
              <a:ext cx="308294" cy="308294"/>
              <a:chOff x="9188237" y="5222983"/>
              <a:chExt cx="432013" cy="432013"/>
            </a:xfrm>
          </p:grpSpPr>
          <p:sp>
            <p:nvSpPr>
              <p:cNvPr id="191" name="Oval 190"/>
              <p:cNvSpPr/>
              <p:nvPr/>
            </p:nvSpPr>
            <p:spPr bwMode="auto">
              <a:xfrm>
                <a:off x="9188237" y="5222983"/>
                <a:ext cx="432013" cy="432013"/>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2" name="Group 56"/>
              <p:cNvGrpSpPr>
                <a:grpSpLocks noChangeAspect="1"/>
              </p:cNvGrpSpPr>
              <p:nvPr/>
            </p:nvGrpSpPr>
            <p:grpSpPr bwMode="auto">
              <a:xfrm rot="16200000">
                <a:off x="9266070" y="5300816"/>
                <a:ext cx="276347" cy="276347"/>
                <a:chOff x="3658" y="1944"/>
                <a:chExt cx="514" cy="514"/>
              </a:xfrm>
            </p:grpSpPr>
            <p:sp>
              <p:nvSpPr>
                <p:cNvPr id="193" name="Line 57"/>
                <p:cNvSpPr>
                  <a:spLocks noChangeShapeType="1"/>
                </p:cNvSpPr>
                <p:nvPr/>
              </p:nvSpPr>
              <p:spPr bwMode="auto">
                <a:xfrm>
                  <a:off x="3781" y="2200"/>
                  <a:ext cx="247"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94"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95"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96"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97"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nvGrpSpPr>
            <p:cNvPr id="198" name="Group 197"/>
            <p:cNvGrpSpPr/>
            <p:nvPr/>
          </p:nvGrpSpPr>
          <p:grpSpPr>
            <a:xfrm>
              <a:off x="5248037" y="4505074"/>
              <a:ext cx="308294" cy="308294"/>
              <a:chOff x="9188237" y="5222983"/>
              <a:chExt cx="432013" cy="432013"/>
            </a:xfrm>
          </p:grpSpPr>
          <p:sp>
            <p:nvSpPr>
              <p:cNvPr id="199" name="Oval 198"/>
              <p:cNvSpPr/>
              <p:nvPr/>
            </p:nvSpPr>
            <p:spPr bwMode="auto">
              <a:xfrm>
                <a:off x="9188237" y="5222983"/>
                <a:ext cx="432013" cy="432013"/>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0" name="Group 56"/>
              <p:cNvGrpSpPr>
                <a:grpSpLocks noChangeAspect="1"/>
              </p:cNvGrpSpPr>
              <p:nvPr/>
            </p:nvGrpSpPr>
            <p:grpSpPr bwMode="auto">
              <a:xfrm rot="16200000">
                <a:off x="9266070" y="5300816"/>
                <a:ext cx="276347" cy="276347"/>
                <a:chOff x="3658" y="1944"/>
                <a:chExt cx="514" cy="514"/>
              </a:xfrm>
            </p:grpSpPr>
            <p:sp>
              <p:nvSpPr>
                <p:cNvPr id="201" name="Line 57"/>
                <p:cNvSpPr>
                  <a:spLocks noChangeShapeType="1"/>
                </p:cNvSpPr>
                <p:nvPr/>
              </p:nvSpPr>
              <p:spPr bwMode="auto">
                <a:xfrm>
                  <a:off x="3781" y="2200"/>
                  <a:ext cx="247"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02"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03"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04"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05"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grpSp>
        <p:nvGrpSpPr>
          <p:cNvPr id="311" name="Group 310"/>
          <p:cNvGrpSpPr/>
          <p:nvPr/>
        </p:nvGrpSpPr>
        <p:grpSpPr>
          <a:xfrm>
            <a:off x="5248175" y="3765689"/>
            <a:ext cx="3757921" cy="308251"/>
            <a:chOff x="5248037" y="3765728"/>
            <a:chExt cx="3758454" cy="308294"/>
          </a:xfrm>
        </p:grpSpPr>
        <p:grpSp>
          <p:nvGrpSpPr>
            <p:cNvPr id="206" name="Group 205"/>
            <p:cNvGrpSpPr/>
            <p:nvPr/>
          </p:nvGrpSpPr>
          <p:grpSpPr>
            <a:xfrm>
              <a:off x="8698197" y="3765728"/>
              <a:ext cx="308294" cy="308294"/>
              <a:chOff x="9188237" y="5222983"/>
              <a:chExt cx="432013" cy="432013"/>
            </a:xfrm>
          </p:grpSpPr>
          <p:sp>
            <p:nvSpPr>
              <p:cNvPr id="207" name="Oval 206"/>
              <p:cNvSpPr/>
              <p:nvPr/>
            </p:nvSpPr>
            <p:spPr bwMode="auto">
              <a:xfrm>
                <a:off x="9188237" y="5222983"/>
                <a:ext cx="432013" cy="432013"/>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8" name="Group 56"/>
              <p:cNvGrpSpPr>
                <a:grpSpLocks noChangeAspect="1"/>
              </p:cNvGrpSpPr>
              <p:nvPr/>
            </p:nvGrpSpPr>
            <p:grpSpPr bwMode="auto">
              <a:xfrm rot="16200000">
                <a:off x="9266070" y="5300816"/>
                <a:ext cx="276347" cy="276347"/>
                <a:chOff x="3658" y="1944"/>
                <a:chExt cx="514" cy="514"/>
              </a:xfrm>
            </p:grpSpPr>
            <p:sp>
              <p:nvSpPr>
                <p:cNvPr id="209" name="Line 57"/>
                <p:cNvSpPr>
                  <a:spLocks noChangeShapeType="1"/>
                </p:cNvSpPr>
                <p:nvPr/>
              </p:nvSpPr>
              <p:spPr bwMode="auto">
                <a:xfrm>
                  <a:off x="3781" y="2200"/>
                  <a:ext cx="247"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10"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11"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12"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13"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nvGrpSpPr>
            <p:cNvPr id="214" name="Group 213"/>
            <p:cNvGrpSpPr/>
            <p:nvPr/>
          </p:nvGrpSpPr>
          <p:grpSpPr>
            <a:xfrm>
              <a:off x="5248037" y="3765728"/>
              <a:ext cx="308294" cy="308294"/>
              <a:chOff x="9188237" y="5222983"/>
              <a:chExt cx="432013" cy="432013"/>
            </a:xfrm>
          </p:grpSpPr>
          <p:sp>
            <p:nvSpPr>
              <p:cNvPr id="215" name="Oval 214"/>
              <p:cNvSpPr/>
              <p:nvPr/>
            </p:nvSpPr>
            <p:spPr bwMode="auto">
              <a:xfrm>
                <a:off x="9188237" y="5222983"/>
                <a:ext cx="432013" cy="432013"/>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6" name="Group 56"/>
              <p:cNvGrpSpPr>
                <a:grpSpLocks noChangeAspect="1"/>
              </p:cNvGrpSpPr>
              <p:nvPr/>
            </p:nvGrpSpPr>
            <p:grpSpPr bwMode="auto">
              <a:xfrm rot="16200000">
                <a:off x="9266070" y="5300816"/>
                <a:ext cx="276347" cy="276347"/>
                <a:chOff x="3658" y="1944"/>
                <a:chExt cx="514" cy="514"/>
              </a:xfrm>
            </p:grpSpPr>
            <p:sp>
              <p:nvSpPr>
                <p:cNvPr id="217" name="Line 57"/>
                <p:cNvSpPr>
                  <a:spLocks noChangeShapeType="1"/>
                </p:cNvSpPr>
                <p:nvPr/>
              </p:nvSpPr>
              <p:spPr bwMode="auto">
                <a:xfrm>
                  <a:off x="3781" y="2200"/>
                  <a:ext cx="247"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18"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19"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20"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21"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grpSp>
        <p:nvGrpSpPr>
          <p:cNvPr id="314" name="Group 313"/>
          <p:cNvGrpSpPr/>
          <p:nvPr/>
        </p:nvGrpSpPr>
        <p:grpSpPr>
          <a:xfrm>
            <a:off x="275483" y="2039063"/>
            <a:ext cx="11885513" cy="1087284"/>
            <a:chOff x="274639" y="2038856"/>
            <a:chExt cx="11887199" cy="1087438"/>
          </a:xfrm>
        </p:grpSpPr>
        <p:sp>
          <p:nvSpPr>
            <p:cNvPr id="75" name="Rectangle 74"/>
            <p:cNvSpPr/>
            <p:nvPr/>
          </p:nvSpPr>
          <p:spPr bwMode="auto">
            <a:xfrm>
              <a:off x="2103437" y="2038856"/>
              <a:ext cx="10058401" cy="108743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37">
                <a:lnSpc>
                  <a:spcPct val="90000"/>
                </a:lnSpc>
                <a:defRPr/>
              </a:pPr>
              <a:endParaRPr lang="en-US" sz="2400" kern="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grpSp>
          <p:nvGrpSpPr>
            <p:cNvPr id="98" name="Group 97"/>
            <p:cNvGrpSpPr/>
            <p:nvPr/>
          </p:nvGrpSpPr>
          <p:grpSpPr>
            <a:xfrm>
              <a:off x="2870611" y="2220153"/>
              <a:ext cx="1853070" cy="724845"/>
              <a:chOff x="2561279" y="2133419"/>
              <a:chExt cx="1853070" cy="724845"/>
            </a:xfrm>
          </p:grpSpPr>
          <p:sp>
            <p:nvSpPr>
              <p:cNvPr id="21" name="TextBox 20"/>
              <p:cNvSpPr txBox="1"/>
              <p:nvPr/>
            </p:nvSpPr>
            <p:spPr>
              <a:xfrm>
                <a:off x="3284431" y="2382886"/>
                <a:ext cx="1129918" cy="225912"/>
              </a:xfrm>
              <a:prstGeom prst="rect">
                <a:avLst/>
              </a:prstGeom>
              <a:noFill/>
            </p:spPr>
            <p:txBody>
              <a:bodyPr wrap="square" lIns="186494" tIns="0" rIns="186494" bIns="0" rtlCol="0" anchor="ctr" anchorCtr="0">
                <a:spAutoFit/>
              </a:bodyPr>
              <a:lstStyle/>
              <a:p>
                <a:pPr defTabSz="932437">
                  <a:lnSpc>
                    <a:spcPct val="90000"/>
                  </a:lnSpc>
                  <a:spcAft>
                    <a:spcPts val="612"/>
                  </a:spcAft>
                  <a:defRPr/>
                </a:pPr>
                <a:r>
                  <a:rPr lang="en-US" sz="1599" kern="0" dirty="0">
                    <a:gradFill>
                      <a:gsLst>
                        <a:gs pos="2917">
                          <a:srgbClr val="656565"/>
                        </a:gs>
                        <a:gs pos="100000">
                          <a:srgbClr val="656565"/>
                        </a:gs>
                      </a:gsLst>
                      <a:lin ang="5400000" scaled="0"/>
                    </a:gradFill>
                    <a:latin typeface="Segoe UI Semibold" panose="020B0702040204020203" pitchFamily="34" charset="0"/>
                    <a:cs typeface="Segoe UI Semibold" panose="020B0702040204020203" pitchFamily="34" charset="0"/>
                  </a:rPr>
                  <a:t>Web</a:t>
                </a:r>
              </a:p>
            </p:txBody>
          </p:sp>
          <p:pic>
            <p:nvPicPr>
              <p:cNvPr id="15" name="Picture 14"/>
              <p:cNvPicPr>
                <a:picLocks noChangeAspect="1"/>
              </p:cNvPicPr>
              <p:nvPr/>
            </p:nvPicPr>
            <p:blipFill>
              <a:blip r:embed="rId3">
                <a:grayscl/>
              </a:blip>
              <a:stretch>
                <a:fillRect/>
              </a:stretch>
            </p:blipFill>
            <p:spPr>
              <a:xfrm>
                <a:off x="2561279" y="2133419"/>
                <a:ext cx="724845" cy="724845"/>
              </a:xfrm>
              <a:prstGeom prst="rect">
                <a:avLst/>
              </a:prstGeom>
            </p:spPr>
          </p:pic>
        </p:grpSp>
        <p:grpSp>
          <p:nvGrpSpPr>
            <p:cNvPr id="97" name="Group 96"/>
            <p:cNvGrpSpPr/>
            <p:nvPr/>
          </p:nvGrpSpPr>
          <p:grpSpPr>
            <a:xfrm>
              <a:off x="6595705" y="2247295"/>
              <a:ext cx="1558755" cy="670560"/>
              <a:chOff x="6013344" y="2160561"/>
              <a:chExt cx="1558755" cy="670560"/>
            </a:xfrm>
          </p:grpSpPr>
          <p:sp>
            <p:nvSpPr>
              <p:cNvPr id="61" name="TextBox 60"/>
              <p:cNvSpPr txBox="1"/>
              <p:nvPr/>
            </p:nvSpPr>
            <p:spPr>
              <a:xfrm>
                <a:off x="6442181" y="2382885"/>
                <a:ext cx="1129918" cy="225912"/>
              </a:xfrm>
              <a:prstGeom prst="rect">
                <a:avLst/>
              </a:prstGeom>
              <a:noFill/>
            </p:spPr>
            <p:txBody>
              <a:bodyPr wrap="square" lIns="186494" tIns="0" rIns="186494" bIns="0" rtlCol="0" anchor="ctr" anchorCtr="0">
                <a:spAutoFit/>
              </a:bodyPr>
              <a:lstStyle/>
              <a:p>
                <a:pPr defTabSz="932437">
                  <a:lnSpc>
                    <a:spcPct val="90000"/>
                  </a:lnSpc>
                  <a:spcAft>
                    <a:spcPts val="612"/>
                  </a:spcAft>
                  <a:defRPr/>
                </a:pPr>
                <a:r>
                  <a:rPr lang="en-US" sz="1599" kern="0" dirty="0">
                    <a:gradFill>
                      <a:gsLst>
                        <a:gs pos="2917">
                          <a:srgbClr val="656565"/>
                        </a:gs>
                        <a:gs pos="100000">
                          <a:srgbClr val="656565"/>
                        </a:gs>
                      </a:gsLst>
                      <a:lin ang="5400000" scaled="0"/>
                    </a:gradFill>
                    <a:latin typeface="Segoe UI Semibold" panose="020B0702040204020203" pitchFamily="34" charset="0"/>
                    <a:cs typeface="Segoe UI Semibold" panose="020B0702040204020203" pitchFamily="34" charset="0"/>
                  </a:rPr>
                  <a:t>Mobile</a:t>
                </a:r>
              </a:p>
            </p:txBody>
          </p:sp>
          <p:grpSp>
            <p:nvGrpSpPr>
              <p:cNvPr id="69" name="Group 4"/>
              <p:cNvGrpSpPr>
                <a:grpSpLocks noChangeAspect="1"/>
              </p:cNvGrpSpPr>
              <p:nvPr/>
            </p:nvGrpSpPr>
            <p:grpSpPr bwMode="auto">
              <a:xfrm>
                <a:off x="6013344" y="2160561"/>
                <a:ext cx="409787" cy="670560"/>
                <a:chOff x="3840" y="2077"/>
                <a:chExt cx="154" cy="252"/>
              </a:xfrm>
            </p:grpSpPr>
            <p:sp>
              <p:nvSpPr>
                <p:cNvPr id="71" name="Rectangle 5"/>
                <p:cNvSpPr>
                  <a:spLocks noChangeArrowheads="1"/>
                </p:cNvSpPr>
                <p:nvPr/>
              </p:nvSpPr>
              <p:spPr bwMode="auto">
                <a:xfrm>
                  <a:off x="3840" y="2077"/>
                  <a:ext cx="154" cy="252"/>
                </a:xfrm>
                <a:prstGeom prst="rect">
                  <a:avLst/>
                </a:prstGeom>
                <a:noFill/>
                <a:ln w="34925" cap="flat">
                  <a:solidFill>
                    <a:srgbClr val="65656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72" name="Line 6"/>
                <p:cNvSpPr>
                  <a:spLocks noChangeShapeType="1"/>
                </p:cNvSpPr>
                <p:nvPr/>
              </p:nvSpPr>
              <p:spPr bwMode="auto">
                <a:xfrm>
                  <a:off x="3840" y="2111"/>
                  <a:ext cx="154" cy="0"/>
                </a:xfrm>
                <a:prstGeom prst="line">
                  <a:avLst/>
                </a:prstGeom>
                <a:noFill/>
                <a:ln w="34925" cap="flat">
                  <a:solidFill>
                    <a:srgbClr val="65656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73" name="Line 7"/>
                <p:cNvSpPr>
                  <a:spLocks noChangeShapeType="1"/>
                </p:cNvSpPr>
                <p:nvPr/>
              </p:nvSpPr>
              <p:spPr bwMode="auto">
                <a:xfrm>
                  <a:off x="3840" y="2262"/>
                  <a:ext cx="154" cy="0"/>
                </a:xfrm>
                <a:prstGeom prst="line">
                  <a:avLst/>
                </a:prstGeom>
                <a:noFill/>
                <a:ln w="34925" cap="flat">
                  <a:solidFill>
                    <a:srgbClr val="65656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74" name="Line 8"/>
                <p:cNvSpPr>
                  <a:spLocks noChangeShapeType="1"/>
                </p:cNvSpPr>
                <p:nvPr/>
              </p:nvSpPr>
              <p:spPr bwMode="auto">
                <a:xfrm flipH="1">
                  <a:off x="3909" y="2295"/>
                  <a:ext cx="17" cy="0"/>
                </a:xfrm>
                <a:prstGeom prst="line">
                  <a:avLst/>
                </a:prstGeom>
                <a:noFill/>
                <a:ln w="34925" cap="flat">
                  <a:solidFill>
                    <a:srgbClr val="65656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nvGrpSpPr>
            <p:cNvPr id="96" name="Group 95"/>
            <p:cNvGrpSpPr/>
            <p:nvPr/>
          </p:nvGrpSpPr>
          <p:grpSpPr>
            <a:xfrm>
              <a:off x="10039859" y="2226794"/>
              <a:ext cx="1474968" cy="711563"/>
              <a:chOff x="8703543" y="2126999"/>
              <a:chExt cx="1474968" cy="711563"/>
            </a:xfrm>
          </p:grpSpPr>
          <p:sp>
            <p:nvSpPr>
              <p:cNvPr id="22" name="TextBox 21"/>
              <p:cNvSpPr txBox="1"/>
              <p:nvPr/>
            </p:nvSpPr>
            <p:spPr>
              <a:xfrm>
                <a:off x="9431261" y="2369824"/>
                <a:ext cx="747250" cy="225912"/>
              </a:xfrm>
              <a:prstGeom prst="rect">
                <a:avLst/>
              </a:prstGeom>
              <a:noFill/>
            </p:spPr>
            <p:txBody>
              <a:bodyPr wrap="square" lIns="186494" tIns="0" rIns="186494" bIns="0" rtlCol="0" anchor="ctr" anchorCtr="0">
                <a:spAutoFit/>
              </a:bodyPr>
              <a:lstStyle/>
              <a:p>
                <a:pPr defTabSz="932437">
                  <a:lnSpc>
                    <a:spcPct val="90000"/>
                  </a:lnSpc>
                  <a:spcAft>
                    <a:spcPts val="612"/>
                  </a:spcAft>
                  <a:defRPr/>
                </a:pPr>
                <a:r>
                  <a:rPr lang="en-US" sz="1599" kern="0" dirty="0" err="1">
                    <a:gradFill>
                      <a:gsLst>
                        <a:gs pos="2917">
                          <a:srgbClr val="656565"/>
                        </a:gs>
                        <a:gs pos="100000">
                          <a:srgbClr val="656565"/>
                        </a:gs>
                      </a:gsLst>
                      <a:lin ang="5400000" scaled="0"/>
                    </a:gradFill>
                    <a:latin typeface="Segoe UI Semibold" panose="020B0702040204020203" pitchFamily="34" charset="0"/>
                    <a:cs typeface="Segoe UI Semibold" panose="020B0702040204020203" pitchFamily="34" charset="0"/>
                  </a:rPr>
                  <a:t>IoT</a:t>
                </a:r>
                <a:endParaRPr lang="en-US" sz="1599" kern="0" dirty="0">
                  <a:gradFill>
                    <a:gsLst>
                      <a:gs pos="2917">
                        <a:srgbClr val="656565"/>
                      </a:gs>
                      <a:gs pos="100000">
                        <a:srgbClr val="656565"/>
                      </a:gs>
                    </a:gsLst>
                    <a:lin ang="5400000" scaled="0"/>
                  </a:gradFill>
                  <a:latin typeface="Segoe UI Semibold" panose="020B0702040204020203" pitchFamily="34" charset="0"/>
                  <a:cs typeface="Segoe UI Semibold" panose="020B0702040204020203" pitchFamily="34" charset="0"/>
                </a:endParaRPr>
              </a:p>
            </p:txBody>
          </p:sp>
          <p:grpSp>
            <p:nvGrpSpPr>
              <p:cNvPr id="25" name="Group 8"/>
              <p:cNvGrpSpPr>
                <a:grpSpLocks noChangeAspect="1"/>
              </p:cNvGrpSpPr>
              <p:nvPr/>
            </p:nvGrpSpPr>
            <p:grpSpPr bwMode="auto">
              <a:xfrm>
                <a:off x="8703543" y="2126999"/>
                <a:ext cx="715095" cy="711563"/>
                <a:chOff x="2148" y="-551"/>
                <a:chExt cx="4252" cy="4231"/>
              </a:xfrm>
              <a:solidFill>
                <a:srgbClr val="656565"/>
              </a:solidFill>
            </p:grpSpPr>
            <p:sp>
              <p:nvSpPr>
                <p:cNvPr id="27" name="Freeform 9"/>
                <p:cNvSpPr>
                  <a:spLocks/>
                </p:cNvSpPr>
                <p:nvPr/>
              </p:nvSpPr>
              <p:spPr bwMode="auto">
                <a:xfrm>
                  <a:off x="3144" y="-551"/>
                  <a:ext cx="261" cy="694"/>
                </a:xfrm>
                <a:custGeom>
                  <a:avLst/>
                  <a:gdLst>
                    <a:gd name="T0" fmla="*/ 127 w 127"/>
                    <a:gd name="T1" fmla="*/ 296 h 338"/>
                    <a:gd name="T2" fmla="*/ 87 w 127"/>
                    <a:gd name="T3" fmla="*/ 338 h 338"/>
                    <a:gd name="T4" fmla="*/ 40 w 127"/>
                    <a:gd name="T5" fmla="*/ 338 h 338"/>
                    <a:gd name="T6" fmla="*/ 0 w 127"/>
                    <a:gd name="T7" fmla="*/ 296 h 338"/>
                    <a:gd name="T8" fmla="*/ 0 w 127"/>
                    <a:gd name="T9" fmla="*/ 40 h 338"/>
                    <a:gd name="T10" fmla="*/ 40 w 127"/>
                    <a:gd name="T11" fmla="*/ 0 h 338"/>
                    <a:gd name="T12" fmla="*/ 87 w 127"/>
                    <a:gd name="T13" fmla="*/ 0 h 338"/>
                    <a:gd name="T14" fmla="*/ 127 w 127"/>
                    <a:gd name="T15" fmla="*/ 40 h 338"/>
                    <a:gd name="T16" fmla="*/ 127 w 127"/>
                    <a:gd name="T17" fmla="*/ 296 h 338"/>
                    <a:gd name="T18" fmla="*/ 127 w 127"/>
                    <a:gd name="T19" fmla="*/ 29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38">
                      <a:moveTo>
                        <a:pt x="127" y="296"/>
                      </a:moveTo>
                      <a:cubicBezTo>
                        <a:pt x="127" y="320"/>
                        <a:pt x="108" y="338"/>
                        <a:pt x="87" y="338"/>
                      </a:cubicBezTo>
                      <a:cubicBezTo>
                        <a:pt x="40" y="338"/>
                        <a:pt x="40" y="338"/>
                        <a:pt x="40" y="338"/>
                      </a:cubicBezTo>
                      <a:cubicBezTo>
                        <a:pt x="18" y="338"/>
                        <a:pt x="0" y="320"/>
                        <a:pt x="0" y="296"/>
                      </a:cubicBezTo>
                      <a:cubicBezTo>
                        <a:pt x="0" y="40"/>
                        <a:pt x="0" y="40"/>
                        <a:pt x="0" y="40"/>
                      </a:cubicBezTo>
                      <a:cubicBezTo>
                        <a:pt x="0" y="18"/>
                        <a:pt x="18" y="0"/>
                        <a:pt x="40" y="0"/>
                      </a:cubicBezTo>
                      <a:cubicBezTo>
                        <a:pt x="87" y="0"/>
                        <a:pt x="87" y="0"/>
                        <a:pt x="87" y="0"/>
                      </a:cubicBezTo>
                      <a:cubicBezTo>
                        <a:pt x="108" y="0"/>
                        <a:pt x="127" y="18"/>
                        <a:pt x="127" y="40"/>
                      </a:cubicBezTo>
                      <a:cubicBezTo>
                        <a:pt x="127" y="296"/>
                        <a:pt x="127" y="296"/>
                        <a:pt x="127" y="296"/>
                      </a:cubicBezTo>
                      <a:cubicBezTo>
                        <a:pt x="127" y="296"/>
                        <a:pt x="127" y="296"/>
                        <a:pt x="127" y="2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8" name="Freeform 10"/>
                <p:cNvSpPr>
                  <a:spLocks/>
                </p:cNvSpPr>
                <p:nvPr/>
              </p:nvSpPr>
              <p:spPr bwMode="auto">
                <a:xfrm>
                  <a:off x="3541" y="-551"/>
                  <a:ext cx="263" cy="694"/>
                </a:xfrm>
                <a:custGeom>
                  <a:avLst/>
                  <a:gdLst>
                    <a:gd name="T0" fmla="*/ 128 w 128"/>
                    <a:gd name="T1" fmla="*/ 40 h 338"/>
                    <a:gd name="T2" fmla="*/ 85 w 128"/>
                    <a:gd name="T3" fmla="*/ 0 h 338"/>
                    <a:gd name="T4" fmla="*/ 40 w 128"/>
                    <a:gd name="T5" fmla="*/ 0 h 338"/>
                    <a:gd name="T6" fmla="*/ 0 w 128"/>
                    <a:gd name="T7" fmla="*/ 40 h 338"/>
                    <a:gd name="T8" fmla="*/ 0 w 128"/>
                    <a:gd name="T9" fmla="*/ 296 h 338"/>
                    <a:gd name="T10" fmla="*/ 40 w 128"/>
                    <a:gd name="T11" fmla="*/ 338 h 338"/>
                    <a:gd name="T12" fmla="*/ 85 w 128"/>
                    <a:gd name="T13" fmla="*/ 338 h 338"/>
                    <a:gd name="T14" fmla="*/ 128 w 128"/>
                    <a:gd name="T15" fmla="*/ 296 h 338"/>
                    <a:gd name="T16" fmla="*/ 128 w 128"/>
                    <a:gd name="T17" fmla="*/ 40 h 338"/>
                    <a:gd name="T18" fmla="*/ 128 w 128"/>
                    <a:gd name="T19" fmla="*/ 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38">
                      <a:moveTo>
                        <a:pt x="128" y="40"/>
                      </a:moveTo>
                      <a:cubicBezTo>
                        <a:pt x="128" y="18"/>
                        <a:pt x="109" y="0"/>
                        <a:pt x="85" y="0"/>
                      </a:cubicBezTo>
                      <a:cubicBezTo>
                        <a:pt x="40" y="0"/>
                        <a:pt x="40" y="0"/>
                        <a:pt x="40" y="0"/>
                      </a:cubicBezTo>
                      <a:cubicBezTo>
                        <a:pt x="16" y="0"/>
                        <a:pt x="0" y="18"/>
                        <a:pt x="0" y="40"/>
                      </a:cubicBezTo>
                      <a:cubicBezTo>
                        <a:pt x="0" y="296"/>
                        <a:pt x="0" y="296"/>
                        <a:pt x="0" y="296"/>
                      </a:cubicBezTo>
                      <a:cubicBezTo>
                        <a:pt x="0" y="320"/>
                        <a:pt x="16" y="338"/>
                        <a:pt x="40" y="338"/>
                      </a:cubicBezTo>
                      <a:cubicBezTo>
                        <a:pt x="85" y="338"/>
                        <a:pt x="85" y="338"/>
                        <a:pt x="85" y="338"/>
                      </a:cubicBezTo>
                      <a:cubicBezTo>
                        <a:pt x="109" y="338"/>
                        <a:pt x="128" y="320"/>
                        <a:pt x="128" y="296"/>
                      </a:cubicBezTo>
                      <a:cubicBezTo>
                        <a:pt x="128" y="40"/>
                        <a:pt x="128" y="40"/>
                        <a:pt x="128" y="40"/>
                      </a:cubicBezTo>
                      <a:cubicBezTo>
                        <a:pt x="128" y="40"/>
                        <a:pt x="128" y="40"/>
                        <a:pt x="1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9" name="Freeform 11"/>
                <p:cNvSpPr>
                  <a:spLocks/>
                </p:cNvSpPr>
                <p:nvPr/>
              </p:nvSpPr>
              <p:spPr bwMode="auto">
                <a:xfrm>
                  <a:off x="3933" y="-551"/>
                  <a:ext cx="267" cy="694"/>
                </a:xfrm>
                <a:custGeom>
                  <a:avLst/>
                  <a:gdLst>
                    <a:gd name="T0" fmla="*/ 130 w 130"/>
                    <a:gd name="T1" fmla="*/ 40 h 338"/>
                    <a:gd name="T2" fmla="*/ 88 w 130"/>
                    <a:gd name="T3" fmla="*/ 0 h 338"/>
                    <a:gd name="T4" fmla="*/ 43 w 130"/>
                    <a:gd name="T5" fmla="*/ 0 h 338"/>
                    <a:gd name="T6" fmla="*/ 0 w 130"/>
                    <a:gd name="T7" fmla="*/ 40 h 338"/>
                    <a:gd name="T8" fmla="*/ 0 w 130"/>
                    <a:gd name="T9" fmla="*/ 296 h 338"/>
                    <a:gd name="T10" fmla="*/ 43 w 130"/>
                    <a:gd name="T11" fmla="*/ 338 h 338"/>
                    <a:gd name="T12" fmla="*/ 88 w 130"/>
                    <a:gd name="T13" fmla="*/ 338 h 338"/>
                    <a:gd name="T14" fmla="*/ 130 w 130"/>
                    <a:gd name="T15" fmla="*/ 296 h 338"/>
                    <a:gd name="T16" fmla="*/ 130 w 130"/>
                    <a:gd name="T17" fmla="*/ 40 h 338"/>
                    <a:gd name="T18" fmla="*/ 130 w 130"/>
                    <a:gd name="T19" fmla="*/ 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338">
                      <a:moveTo>
                        <a:pt x="130" y="40"/>
                      </a:moveTo>
                      <a:cubicBezTo>
                        <a:pt x="130" y="18"/>
                        <a:pt x="112" y="0"/>
                        <a:pt x="88" y="0"/>
                      </a:cubicBezTo>
                      <a:cubicBezTo>
                        <a:pt x="43" y="0"/>
                        <a:pt x="43" y="0"/>
                        <a:pt x="43" y="0"/>
                      </a:cubicBezTo>
                      <a:cubicBezTo>
                        <a:pt x="19" y="0"/>
                        <a:pt x="0" y="18"/>
                        <a:pt x="0" y="40"/>
                      </a:cubicBezTo>
                      <a:cubicBezTo>
                        <a:pt x="0" y="296"/>
                        <a:pt x="0" y="296"/>
                        <a:pt x="0" y="296"/>
                      </a:cubicBezTo>
                      <a:cubicBezTo>
                        <a:pt x="0" y="320"/>
                        <a:pt x="19" y="338"/>
                        <a:pt x="43" y="338"/>
                      </a:cubicBezTo>
                      <a:cubicBezTo>
                        <a:pt x="88" y="338"/>
                        <a:pt x="88" y="338"/>
                        <a:pt x="88" y="338"/>
                      </a:cubicBezTo>
                      <a:cubicBezTo>
                        <a:pt x="112" y="338"/>
                        <a:pt x="130" y="320"/>
                        <a:pt x="130" y="296"/>
                      </a:cubicBezTo>
                      <a:cubicBezTo>
                        <a:pt x="130" y="40"/>
                        <a:pt x="130" y="40"/>
                        <a:pt x="130" y="40"/>
                      </a:cubicBezTo>
                      <a:cubicBezTo>
                        <a:pt x="130" y="40"/>
                        <a:pt x="130" y="40"/>
                        <a:pt x="13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30" name="Freeform 12"/>
                <p:cNvSpPr>
                  <a:spLocks/>
                </p:cNvSpPr>
                <p:nvPr/>
              </p:nvSpPr>
              <p:spPr bwMode="auto">
                <a:xfrm>
                  <a:off x="4331" y="-551"/>
                  <a:ext cx="261" cy="694"/>
                </a:xfrm>
                <a:custGeom>
                  <a:avLst/>
                  <a:gdLst>
                    <a:gd name="T0" fmla="*/ 127 w 127"/>
                    <a:gd name="T1" fmla="*/ 40 h 338"/>
                    <a:gd name="T2" fmla="*/ 87 w 127"/>
                    <a:gd name="T3" fmla="*/ 0 h 338"/>
                    <a:gd name="T4" fmla="*/ 42 w 127"/>
                    <a:gd name="T5" fmla="*/ 0 h 338"/>
                    <a:gd name="T6" fmla="*/ 0 w 127"/>
                    <a:gd name="T7" fmla="*/ 40 h 338"/>
                    <a:gd name="T8" fmla="*/ 0 w 127"/>
                    <a:gd name="T9" fmla="*/ 296 h 338"/>
                    <a:gd name="T10" fmla="*/ 42 w 127"/>
                    <a:gd name="T11" fmla="*/ 338 h 338"/>
                    <a:gd name="T12" fmla="*/ 87 w 127"/>
                    <a:gd name="T13" fmla="*/ 338 h 338"/>
                    <a:gd name="T14" fmla="*/ 127 w 127"/>
                    <a:gd name="T15" fmla="*/ 296 h 338"/>
                    <a:gd name="T16" fmla="*/ 127 w 127"/>
                    <a:gd name="T17" fmla="*/ 40 h 338"/>
                    <a:gd name="T18" fmla="*/ 127 w 127"/>
                    <a:gd name="T19" fmla="*/ 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38">
                      <a:moveTo>
                        <a:pt x="127" y="40"/>
                      </a:moveTo>
                      <a:cubicBezTo>
                        <a:pt x="127" y="18"/>
                        <a:pt x="111" y="0"/>
                        <a:pt x="87" y="0"/>
                      </a:cubicBezTo>
                      <a:cubicBezTo>
                        <a:pt x="42" y="0"/>
                        <a:pt x="42" y="0"/>
                        <a:pt x="42" y="0"/>
                      </a:cubicBezTo>
                      <a:cubicBezTo>
                        <a:pt x="18" y="0"/>
                        <a:pt x="0" y="18"/>
                        <a:pt x="0" y="40"/>
                      </a:cubicBezTo>
                      <a:cubicBezTo>
                        <a:pt x="0" y="296"/>
                        <a:pt x="0" y="296"/>
                        <a:pt x="0" y="296"/>
                      </a:cubicBezTo>
                      <a:cubicBezTo>
                        <a:pt x="0" y="320"/>
                        <a:pt x="18" y="338"/>
                        <a:pt x="42" y="338"/>
                      </a:cubicBezTo>
                      <a:cubicBezTo>
                        <a:pt x="87" y="338"/>
                        <a:pt x="87" y="338"/>
                        <a:pt x="87" y="338"/>
                      </a:cubicBezTo>
                      <a:cubicBezTo>
                        <a:pt x="111" y="338"/>
                        <a:pt x="127" y="320"/>
                        <a:pt x="127" y="296"/>
                      </a:cubicBezTo>
                      <a:cubicBezTo>
                        <a:pt x="127" y="40"/>
                        <a:pt x="127" y="40"/>
                        <a:pt x="127" y="40"/>
                      </a:cubicBezTo>
                      <a:cubicBezTo>
                        <a:pt x="127" y="40"/>
                        <a:pt x="127" y="40"/>
                        <a:pt x="12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31" name="Freeform 13"/>
                <p:cNvSpPr>
                  <a:spLocks/>
                </p:cNvSpPr>
                <p:nvPr/>
              </p:nvSpPr>
              <p:spPr bwMode="auto">
                <a:xfrm>
                  <a:off x="4728" y="-551"/>
                  <a:ext cx="263" cy="694"/>
                </a:xfrm>
                <a:custGeom>
                  <a:avLst/>
                  <a:gdLst>
                    <a:gd name="T0" fmla="*/ 128 w 128"/>
                    <a:gd name="T1" fmla="*/ 40 h 338"/>
                    <a:gd name="T2" fmla="*/ 88 w 128"/>
                    <a:gd name="T3" fmla="*/ 0 h 338"/>
                    <a:gd name="T4" fmla="*/ 40 w 128"/>
                    <a:gd name="T5" fmla="*/ 0 h 338"/>
                    <a:gd name="T6" fmla="*/ 0 w 128"/>
                    <a:gd name="T7" fmla="*/ 40 h 338"/>
                    <a:gd name="T8" fmla="*/ 0 w 128"/>
                    <a:gd name="T9" fmla="*/ 296 h 338"/>
                    <a:gd name="T10" fmla="*/ 40 w 128"/>
                    <a:gd name="T11" fmla="*/ 338 h 338"/>
                    <a:gd name="T12" fmla="*/ 88 w 128"/>
                    <a:gd name="T13" fmla="*/ 338 h 338"/>
                    <a:gd name="T14" fmla="*/ 128 w 128"/>
                    <a:gd name="T15" fmla="*/ 296 h 338"/>
                    <a:gd name="T16" fmla="*/ 128 w 128"/>
                    <a:gd name="T17" fmla="*/ 40 h 338"/>
                    <a:gd name="T18" fmla="*/ 128 w 128"/>
                    <a:gd name="T19" fmla="*/ 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38">
                      <a:moveTo>
                        <a:pt x="128" y="40"/>
                      </a:moveTo>
                      <a:cubicBezTo>
                        <a:pt x="128" y="18"/>
                        <a:pt x="109" y="0"/>
                        <a:pt x="88" y="0"/>
                      </a:cubicBezTo>
                      <a:cubicBezTo>
                        <a:pt x="40" y="0"/>
                        <a:pt x="40" y="0"/>
                        <a:pt x="40" y="0"/>
                      </a:cubicBezTo>
                      <a:cubicBezTo>
                        <a:pt x="19" y="0"/>
                        <a:pt x="0" y="18"/>
                        <a:pt x="0" y="40"/>
                      </a:cubicBezTo>
                      <a:cubicBezTo>
                        <a:pt x="0" y="296"/>
                        <a:pt x="0" y="296"/>
                        <a:pt x="0" y="296"/>
                      </a:cubicBezTo>
                      <a:cubicBezTo>
                        <a:pt x="0" y="320"/>
                        <a:pt x="19" y="338"/>
                        <a:pt x="40" y="338"/>
                      </a:cubicBezTo>
                      <a:cubicBezTo>
                        <a:pt x="88" y="338"/>
                        <a:pt x="88" y="338"/>
                        <a:pt x="88" y="338"/>
                      </a:cubicBezTo>
                      <a:cubicBezTo>
                        <a:pt x="109" y="338"/>
                        <a:pt x="128" y="320"/>
                        <a:pt x="128" y="296"/>
                      </a:cubicBezTo>
                      <a:cubicBezTo>
                        <a:pt x="128" y="40"/>
                        <a:pt x="128" y="40"/>
                        <a:pt x="128" y="40"/>
                      </a:cubicBezTo>
                      <a:cubicBezTo>
                        <a:pt x="128" y="40"/>
                        <a:pt x="128" y="40"/>
                        <a:pt x="1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32" name="Freeform 14"/>
                <p:cNvSpPr>
                  <a:spLocks/>
                </p:cNvSpPr>
                <p:nvPr/>
              </p:nvSpPr>
              <p:spPr bwMode="auto">
                <a:xfrm>
                  <a:off x="5126" y="-551"/>
                  <a:ext cx="261" cy="694"/>
                </a:xfrm>
                <a:custGeom>
                  <a:avLst/>
                  <a:gdLst>
                    <a:gd name="T0" fmla="*/ 127 w 127"/>
                    <a:gd name="T1" fmla="*/ 40 h 338"/>
                    <a:gd name="T2" fmla="*/ 87 w 127"/>
                    <a:gd name="T3" fmla="*/ 0 h 338"/>
                    <a:gd name="T4" fmla="*/ 40 w 127"/>
                    <a:gd name="T5" fmla="*/ 0 h 338"/>
                    <a:gd name="T6" fmla="*/ 0 w 127"/>
                    <a:gd name="T7" fmla="*/ 40 h 338"/>
                    <a:gd name="T8" fmla="*/ 0 w 127"/>
                    <a:gd name="T9" fmla="*/ 296 h 338"/>
                    <a:gd name="T10" fmla="*/ 40 w 127"/>
                    <a:gd name="T11" fmla="*/ 338 h 338"/>
                    <a:gd name="T12" fmla="*/ 87 w 127"/>
                    <a:gd name="T13" fmla="*/ 338 h 338"/>
                    <a:gd name="T14" fmla="*/ 127 w 127"/>
                    <a:gd name="T15" fmla="*/ 296 h 338"/>
                    <a:gd name="T16" fmla="*/ 127 w 127"/>
                    <a:gd name="T17" fmla="*/ 40 h 338"/>
                    <a:gd name="T18" fmla="*/ 127 w 127"/>
                    <a:gd name="T19" fmla="*/ 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38">
                      <a:moveTo>
                        <a:pt x="127" y="40"/>
                      </a:moveTo>
                      <a:cubicBezTo>
                        <a:pt x="127" y="18"/>
                        <a:pt x="109" y="0"/>
                        <a:pt x="87" y="0"/>
                      </a:cubicBezTo>
                      <a:cubicBezTo>
                        <a:pt x="40" y="0"/>
                        <a:pt x="40" y="0"/>
                        <a:pt x="40" y="0"/>
                      </a:cubicBezTo>
                      <a:cubicBezTo>
                        <a:pt x="19" y="0"/>
                        <a:pt x="0" y="18"/>
                        <a:pt x="0" y="40"/>
                      </a:cubicBezTo>
                      <a:cubicBezTo>
                        <a:pt x="0" y="296"/>
                        <a:pt x="0" y="296"/>
                        <a:pt x="0" y="296"/>
                      </a:cubicBezTo>
                      <a:cubicBezTo>
                        <a:pt x="0" y="320"/>
                        <a:pt x="19" y="338"/>
                        <a:pt x="40" y="338"/>
                      </a:cubicBezTo>
                      <a:cubicBezTo>
                        <a:pt x="87" y="338"/>
                        <a:pt x="87" y="338"/>
                        <a:pt x="87" y="338"/>
                      </a:cubicBezTo>
                      <a:cubicBezTo>
                        <a:pt x="109" y="338"/>
                        <a:pt x="127" y="320"/>
                        <a:pt x="127" y="296"/>
                      </a:cubicBezTo>
                      <a:cubicBezTo>
                        <a:pt x="127" y="40"/>
                        <a:pt x="127" y="40"/>
                        <a:pt x="127" y="40"/>
                      </a:cubicBezTo>
                      <a:cubicBezTo>
                        <a:pt x="127" y="40"/>
                        <a:pt x="127" y="40"/>
                        <a:pt x="12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33" name="Freeform 15"/>
                <p:cNvSpPr>
                  <a:spLocks/>
                </p:cNvSpPr>
                <p:nvPr/>
              </p:nvSpPr>
              <p:spPr bwMode="auto">
                <a:xfrm>
                  <a:off x="3144" y="2986"/>
                  <a:ext cx="261" cy="694"/>
                </a:xfrm>
                <a:custGeom>
                  <a:avLst/>
                  <a:gdLst>
                    <a:gd name="T0" fmla="*/ 127 w 127"/>
                    <a:gd name="T1" fmla="*/ 39 h 338"/>
                    <a:gd name="T2" fmla="*/ 87 w 127"/>
                    <a:gd name="T3" fmla="*/ 0 h 338"/>
                    <a:gd name="T4" fmla="*/ 40 w 127"/>
                    <a:gd name="T5" fmla="*/ 0 h 338"/>
                    <a:gd name="T6" fmla="*/ 0 w 127"/>
                    <a:gd name="T7" fmla="*/ 39 h 338"/>
                    <a:gd name="T8" fmla="*/ 0 w 127"/>
                    <a:gd name="T9" fmla="*/ 296 h 338"/>
                    <a:gd name="T10" fmla="*/ 40 w 127"/>
                    <a:gd name="T11" fmla="*/ 338 h 338"/>
                    <a:gd name="T12" fmla="*/ 87 w 127"/>
                    <a:gd name="T13" fmla="*/ 338 h 338"/>
                    <a:gd name="T14" fmla="*/ 127 w 127"/>
                    <a:gd name="T15" fmla="*/ 296 h 338"/>
                    <a:gd name="T16" fmla="*/ 127 w 127"/>
                    <a:gd name="T17" fmla="*/ 39 h 338"/>
                    <a:gd name="T18" fmla="*/ 127 w 127"/>
                    <a:gd name="T19" fmla="*/ 3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38">
                      <a:moveTo>
                        <a:pt x="127" y="39"/>
                      </a:moveTo>
                      <a:cubicBezTo>
                        <a:pt x="127" y="18"/>
                        <a:pt x="108" y="0"/>
                        <a:pt x="87" y="0"/>
                      </a:cubicBezTo>
                      <a:cubicBezTo>
                        <a:pt x="40" y="0"/>
                        <a:pt x="40" y="0"/>
                        <a:pt x="40" y="0"/>
                      </a:cubicBezTo>
                      <a:cubicBezTo>
                        <a:pt x="18" y="0"/>
                        <a:pt x="0" y="18"/>
                        <a:pt x="0" y="39"/>
                      </a:cubicBezTo>
                      <a:cubicBezTo>
                        <a:pt x="0" y="296"/>
                        <a:pt x="0" y="296"/>
                        <a:pt x="0" y="296"/>
                      </a:cubicBezTo>
                      <a:cubicBezTo>
                        <a:pt x="0" y="320"/>
                        <a:pt x="18" y="338"/>
                        <a:pt x="40" y="338"/>
                      </a:cubicBezTo>
                      <a:cubicBezTo>
                        <a:pt x="87" y="338"/>
                        <a:pt x="87" y="338"/>
                        <a:pt x="87" y="338"/>
                      </a:cubicBezTo>
                      <a:cubicBezTo>
                        <a:pt x="108" y="338"/>
                        <a:pt x="127" y="320"/>
                        <a:pt x="127" y="296"/>
                      </a:cubicBezTo>
                      <a:cubicBezTo>
                        <a:pt x="127" y="39"/>
                        <a:pt x="127" y="39"/>
                        <a:pt x="127" y="39"/>
                      </a:cubicBezTo>
                      <a:cubicBezTo>
                        <a:pt x="127" y="39"/>
                        <a:pt x="127" y="39"/>
                        <a:pt x="1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34" name="Freeform 16"/>
                <p:cNvSpPr>
                  <a:spLocks/>
                </p:cNvSpPr>
                <p:nvPr/>
              </p:nvSpPr>
              <p:spPr bwMode="auto">
                <a:xfrm>
                  <a:off x="3541" y="2986"/>
                  <a:ext cx="263" cy="694"/>
                </a:xfrm>
                <a:custGeom>
                  <a:avLst/>
                  <a:gdLst>
                    <a:gd name="T0" fmla="*/ 128 w 128"/>
                    <a:gd name="T1" fmla="*/ 39 h 338"/>
                    <a:gd name="T2" fmla="*/ 85 w 128"/>
                    <a:gd name="T3" fmla="*/ 0 h 338"/>
                    <a:gd name="T4" fmla="*/ 40 w 128"/>
                    <a:gd name="T5" fmla="*/ 0 h 338"/>
                    <a:gd name="T6" fmla="*/ 0 w 128"/>
                    <a:gd name="T7" fmla="*/ 39 h 338"/>
                    <a:gd name="T8" fmla="*/ 0 w 128"/>
                    <a:gd name="T9" fmla="*/ 296 h 338"/>
                    <a:gd name="T10" fmla="*/ 40 w 128"/>
                    <a:gd name="T11" fmla="*/ 338 h 338"/>
                    <a:gd name="T12" fmla="*/ 85 w 128"/>
                    <a:gd name="T13" fmla="*/ 338 h 338"/>
                    <a:gd name="T14" fmla="*/ 128 w 128"/>
                    <a:gd name="T15" fmla="*/ 296 h 338"/>
                    <a:gd name="T16" fmla="*/ 128 w 128"/>
                    <a:gd name="T17" fmla="*/ 39 h 338"/>
                    <a:gd name="T18" fmla="*/ 128 w 128"/>
                    <a:gd name="T19" fmla="*/ 3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38">
                      <a:moveTo>
                        <a:pt x="128" y="39"/>
                      </a:moveTo>
                      <a:cubicBezTo>
                        <a:pt x="128" y="18"/>
                        <a:pt x="109" y="0"/>
                        <a:pt x="85" y="0"/>
                      </a:cubicBezTo>
                      <a:cubicBezTo>
                        <a:pt x="40" y="0"/>
                        <a:pt x="40" y="0"/>
                        <a:pt x="40" y="0"/>
                      </a:cubicBezTo>
                      <a:cubicBezTo>
                        <a:pt x="16" y="0"/>
                        <a:pt x="0" y="18"/>
                        <a:pt x="0" y="39"/>
                      </a:cubicBezTo>
                      <a:cubicBezTo>
                        <a:pt x="0" y="296"/>
                        <a:pt x="0" y="296"/>
                        <a:pt x="0" y="296"/>
                      </a:cubicBezTo>
                      <a:cubicBezTo>
                        <a:pt x="0" y="320"/>
                        <a:pt x="16" y="338"/>
                        <a:pt x="40" y="338"/>
                      </a:cubicBezTo>
                      <a:cubicBezTo>
                        <a:pt x="85" y="338"/>
                        <a:pt x="85" y="338"/>
                        <a:pt x="85" y="338"/>
                      </a:cubicBezTo>
                      <a:cubicBezTo>
                        <a:pt x="109" y="338"/>
                        <a:pt x="128" y="320"/>
                        <a:pt x="128" y="296"/>
                      </a:cubicBezTo>
                      <a:cubicBezTo>
                        <a:pt x="128" y="39"/>
                        <a:pt x="128" y="39"/>
                        <a:pt x="128" y="39"/>
                      </a:cubicBezTo>
                      <a:cubicBezTo>
                        <a:pt x="128" y="39"/>
                        <a:pt x="128" y="39"/>
                        <a:pt x="1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47" name="Freeform 17"/>
                <p:cNvSpPr>
                  <a:spLocks/>
                </p:cNvSpPr>
                <p:nvPr/>
              </p:nvSpPr>
              <p:spPr bwMode="auto">
                <a:xfrm>
                  <a:off x="3933" y="2986"/>
                  <a:ext cx="267" cy="694"/>
                </a:xfrm>
                <a:custGeom>
                  <a:avLst/>
                  <a:gdLst>
                    <a:gd name="T0" fmla="*/ 130 w 130"/>
                    <a:gd name="T1" fmla="*/ 39 h 338"/>
                    <a:gd name="T2" fmla="*/ 88 w 130"/>
                    <a:gd name="T3" fmla="*/ 0 h 338"/>
                    <a:gd name="T4" fmla="*/ 43 w 130"/>
                    <a:gd name="T5" fmla="*/ 0 h 338"/>
                    <a:gd name="T6" fmla="*/ 0 w 130"/>
                    <a:gd name="T7" fmla="*/ 39 h 338"/>
                    <a:gd name="T8" fmla="*/ 0 w 130"/>
                    <a:gd name="T9" fmla="*/ 296 h 338"/>
                    <a:gd name="T10" fmla="*/ 43 w 130"/>
                    <a:gd name="T11" fmla="*/ 338 h 338"/>
                    <a:gd name="T12" fmla="*/ 88 w 130"/>
                    <a:gd name="T13" fmla="*/ 338 h 338"/>
                    <a:gd name="T14" fmla="*/ 130 w 130"/>
                    <a:gd name="T15" fmla="*/ 296 h 338"/>
                    <a:gd name="T16" fmla="*/ 130 w 130"/>
                    <a:gd name="T17" fmla="*/ 39 h 338"/>
                    <a:gd name="T18" fmla="*/ 130 w 130"/>
                    <a:gd name="T19" fmla="*/ 3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338">
                      <a:moveTo>
                        <a:pt x="130" y="39"/>
                      </a:moveTo>
                      <a:cubicBezTo>
                        <a:pt x="130" y="18"/>
                        <a:pt x="112" y="0"/>
                        <a:pt x="88" y="0"/>
                      </a:cubicBezTo>
                      <a:cubicBezTo>
                        <a:pt x="43" y="0"/>
                        <a:pt x="43" y="0"/>
                        <a:pt x="43" y="0"/>
                      </a:cubicBezTo>
                      <a:cubicBezTo>
                        <a:pt x="19" y="0"/>
                        <a:pt x="0" y="18"/>
                        <a:pt x="0" y="39"/>
                      </a:cubicBezTo>
                      <a:cubicBezTo>
                        <a:pt x="0" y="296"/>
                        <a:pt x="0" y="296"/>
                        <a:pt x="0" y="296"/>
                      </a:cubicBezTo>
                      <a:cubicBezTo>
                        <a:pt x="0" y="320"/>
                        <a:pt x="19" y="338"/>
                        <a:pt x="43" y="338"/>
                      </a:cubicBezTo>
                      <a:cubicBezTo>
                        <a:pt x="88" y="338"/>
                        <a:pt x="88" y="338"/>
                        <a:pt x="88" y="338"/>
                      </a:cubicBezTo>
                      <a:cubicBezTo>
                        <a:pt x="112" y="338"/>
                        <a:pt x="130" y="320"/>
                        <a:pt x="130" y="296"/>
                      </a:cubicBezTo>
                      <a:cubicBezTo>
                        <a:pt x="130" y="39"/>
                        <a:pt x="130" y="39"/>
                        <a:pt x="130" y="39"/>
                      </a:cubicBezTo>
                      <a:cubicBezTo>
                        <a:pt x="130" y="39"/>
                        <a:pt x="130" y="39"/>
                        <a:pt x="1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49" name="Freeform 18"/>
                <p:cNvSpPr>
                  <a:spLocks/>
                </p:cNvSpPr>
                <p:nvPr/>
              </p:nvSpPr>
              <p:spPr bwMode="auto">
                <a:xfrm>
                  <a:off x="4331" y="2986"/>
                  <a:ext cx="261" cy="694"/>
                </a:xfrm>
                <a:custGeom>
                  <a:avLst/>
                  <a:gdLst>
                    <a:gd name="T0" fmla="*/ 127 w 127"/>
                    <a:gd name="T1" fmla="*/ 39 h 338"/>
                    <a:gd name="T2" fmla="*/ 87 w 127"/>
                    <a:gd name="T3" fmla="*/ 0 h 338"/>
                    <a:gd name="T4" fmla="*/ 42 w 127"/>
                    <a:gd name="T5" fmla="*/ 0 h 338"/>
                    <a:gd name="T6" fmla="*/ 0 w 127"/>
                    <a:gd name="T7" fmla="*/ 39 h 338"/>
                    <a:gd name="T8" fmla="*/ 0 w 127"/>
                    <a:gd name="T9" fmla="*/ 296 h 338"/>
                    <a:gd name="T10" fmla="*/ 42 w 127"/>
                    <a:gd name="T11" fmla="*/ 338 h 338"/>
                    <a:gd name="T12" fmla="*/ 87 w 127"/>
                    <a:gd name="T13" fmla="*/ 338 h 338"/>
                    <a:gd name="T14" fmla="*/ 127 w 127"/>
                    <a:gd name="T15" fmla="*/ 296 h 338"/>
                    <a:gd name="T16" fmla="*/ 127 w 127"/>
                    <a:gd name="T17" fmla="*/ 39 h 338"/>
                    <a:gd name="T18" fmla="*/ 127 w 127"/>
                    <a:gd name="T19" fmla="*/ 3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38">
                      <a:moveTo>
                        <a:pt x="127" y="39"/>
                      </a:moveTo>
                      <a:cubicBezTo>
                        <a:pt x="127" y="18"/>
                        <a:pt x="111" y="0"/>
                        <a:pt x="87" y="0"/>
                      </a:cubicBezTo>
                      <a:cubicBezTo>
                        <a:pt x="42" y="0"/>
                        <a:pt x="42" y="0"/>
                        <a:pt x="42" y="0"/>
                      </a:cubicBezTo>
                      <a:cubicBezTo>
                        <a:pt x="18" y="0"/>
                        <a:pt x="0" y="18"/>
                        <a:pt x="0" y="39"/>
                      </a:cubicBezTo>
                      <a:cubicBezTo>
                        <a:pt x="0" y="296"/>
                        <a:pt x="0" y="296"/>
                        <a:pt x="0" y="296"/>
                      </a:cubicBezTo>
                      <a:cubicBezTo>
                        <a:pt x="0" y="320"/>
                        <a:pt x="18" y="338"/>
                        <a:pt x="42" y="338"/>
                      </a:cubicBezTo>
                      <a:cubicBezTo>
                        <a:pt x="87" y="338"/>
                        <a:pt x="87" y="338"/>
                        <a:pt x="87" y="338"/>
                      </a:cubicBezTo>
                      <a:cubicBezTo>
                        <a:pt x="111" y="338"/>
                        <a:pt x="127" y="320"/>
                        <a:pt x="127" y="296"/>
                      </a:cubicBezTo>
                      <a:cubicBezTo>
                        <a:pt x="127" y="39"/>
                        <a:pt x="127" y="39"/>
                        <a:pt x="127" y="39"/>
                      </a:cubicBezTo>
                      <a:cubicBezTo>
                        <a:pt x="127" y="39"/>
                        <a:pt x="127" y="39"/>
                        <a:pt x="1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0" name="Freeform 19"/>
                <p:cNvSpPr>
                  <a:spLocks/>
                </p:cNvSpPr>
                <p:nvPr/>
              </p:nvSpPr>
              <p:spPr bwMode="auto">
                <a:xfrm>
                  <a:off x="4728" y="2986"/>
                  <a:ext cx="263" cy="694"/>
                </a:xfrm>
                <a:custGeom>
                  <a:avLst/>
                  <a:gdLst>
                    <a:gd name="T0" fmla="*/ 128 w 128"/>
                    <a:gd name="T1" fmla="*/ 39 h 338"/>
                    <a:gd name="T2" fmla="*/ 88 w 128"/>
                    <a:gd name="T3" fmla="*/ 0 h 338"/>
                    <a:gd name="T4" fmla="*/ 40 w 128"/>
                    <a:gd name="T5" fmla="*/ 0 h 338"/>
                    <a:gd name="T6" fmla="*/ 0 w 128"/>
                    <a:gd name="T7" fmla="*/ 39 h 338"/>
                    <a:gd name="T8" fmla="*/ 0 w 128"/>
                    <a:gd name="T9" fmla="*/ 296 h 338"/>
                    <a:gd name="T10" fmla="*/ 40 w 128"/>
                    <a:gd name="T11" fmla="*/ 338 h 338"/>
                    <a:gd name="T12" fmla="*/ 88 w 128"/>
                    <a:gd name="T13" fmla="*/ 338 h 338"/>
                    <a:gd name="T14" fmla="*/ 128 w 128"/>
                    <a:gd name="T15" fmla="*/ 296 h 338"/>
                    <a:gd name="T16" fmla="*/ 128 w 128"/>
                    <a:gd name="T17" fmla="*/ 39 h 338"/>
                    <a:gd name="T18" fmla="*/ 128 w 128"/>
                    <a:gd name="T19" fmla="*/ 3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38">
                      <a:moveTo>
                        <a:pt x="128" y="39"/>
                      </a:moveTo>
                      <a:cubicBezTo>
                        <a:pt x="128" y="18"/>
                        <a:pt x="109" y="0"/>
                        <a:pt x="88" y="0"/>
                      </a:cubicBezTo>
                      <a:cubicBezTo>
                        <a:pt x="40" y="0"/>
                        <a:pt x="40" y="0"/>
                        <a:pt x="40" y="0"/>
                      </a:cubicBezTo>
                      <a:cubicBezTo>
                        <a:pt x="19" y="0"/>
                        <a:pt x="0" y="18"/>
                        <a:pt x="0" y="39"/>
                      </a:cubicBezTo>
                      <a:cubicBezTo>
                        <a:pt x="0" y="296"/>
                        <a:pt x="0" y="296"/>
                        <a:pt x="0" y="296"/>
                      </a:cubicBezTo>
                      <a:cubicBezTo>
                        <a:pt x="0" y="320"/>
                        <a:pt x="19" y="338"/>
                        <a:pt x="40" y="338"/>
                      </a:cubicBezTo>
                      <a:cubicBezTo>
                        <a:pt x="88" y="338"/>
                        <a:pt x="88" y="338"/>
                        <a:pt x="88" y="338"/>
                      </a:cubicBezTo>
                      <a:cubicBezTo>
                        <a:pt x="109" y="338"/>
                        <a:pt x="128" y="320"/>
                        <a:pt x="128" y="296"/>
                      </a:cubicBezTo>
                      <a:cubicBezTo>
                        <a:pt x="128" y="39"/>
                        <a:pt x="128" y="39"/>
                        <a:pt x="128" y="39"/>
                      </a:cubicBezTo>
                      <a:cubicBezTo>
                        <a:pt x="128" y="39"/>
                        <a:pt x="128" y="39"/>
                        <a:pt x="1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1" name="Freeform 20"/>
                <p:cNvSpPr>
                  <a:spLocks/>
                </p:cNvSpPr>
                <p:nvPr/>
              </p:nvSpPr>
              <p:spPr bwMode="auto">
                <a:xfrm>
                  <a:off x="5126" y="2986"/>
                  <a:ext cx="261" cy="694"/>
                </a:xfrm>
                <a:custGeom>
                  <a:avLst/>
                  <a:gdLst>
                    <a:gd name="T0" fmla="*/ 127 w 127"/>
                    <a:gd name="T1" fmla="*/ 39 h 338"/>
                    <a:gd name="T2" fmla="*/ 87 w 127"/>
                    <a:gd name="T3" fmla="*/ 0 h 338"/>
                    <a:gd name="T4" fmla="*/ 40 w 127"/>
                    <a:gd name="T5" fmla="*/ 0 h 338"/>
                    <a:gd name="T6" fmla="*/ 0 w 127"/>
                    <a:gd name="T7" fmla="*/ 39 h 338"/>
                    <a:gd name="T8" fmla="*/ 0 w 127"/>
                    <a:gd name="T9" fmla="*/ 296 h 338"/>
                    <a:gd name="T10" fmla="*/ 40 w 127"/>
                    <a:gd name="T11" fmla="*/ 338 h 338"/>
                    <a:gd name="T12" fmla="*/ 87 w 127"/>
                    <a:gd name="T13" fmla="*/ 338 h 338"/>
                    <a:gd name="T14" fmla="*/ 127 w 127"/>
                    <a:gd name="T15" fmla="*/ 296 h 338"/>
                    <a:gd name="T16" fmla="*/ 127 w 127"/>
                    <a:gd name="T17" fmla="*/ 39 h 338"/>
                    <a:gd name="T18" fmla="*/ 127 w 127"/>
                    <a:gd name="T19" fmla="*/ 3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38">
                      <a:moveTo>
                        <a:pt x="127" y="39"/>
                      </a:moveTo>
                      <a:cubicBezTo>
                        <a:pt x="127" y="18"/>
                        <a:pt x="109" y="0"/>
                        <a:pt x="87" y="0"/>
                      </a:cubicBezTo>
                      <a:cubicBezTo>
                        <a:pt x="40" y="0"/>
                        <a:pt x="40" y="0"/>
                        <a:pt x="40" y="0"/>
                      </a:cubicBezTo>
                      <a:cubicBezTo>
                        <a:pt x="19" y="0"/>
                        <a:pt x="0" y="18"/>
                        <a:pt x="0" y="39"/>
                      </a:cubicBezTo>
                      <a:cubicBezTo>
                        <a:pt x="0" y="296"/>
                        <a:pt x="0" y="296"/>
                        <a:pt x="0" y="296"/>
                      </a:cubicBezTo>
                      <a:cubicBezTo>
                        <a:pt x="0" y="320"/>
                        <a:pt x="19" y="338"/>
                        <a:pt x="40" y="338"/>
                      </a:cubicBezTo>
                      <a:cubicBezTo>
                        <a:pt x="87" y="338"/>
                        <a:pt x="87" y="338"/>
                        <a:pt x="87" y="338"/>
                      </a:cubicBezTo>
                      <a:cubicBezTo>
                        <a:pt x="109" y="338"/>
                        <a:pt x="127" y="320"/>
                        <a:pt x="127" y="296"/>
                      </a:cubicBezTo>
                      <a:cubicBezTo>
                        <a:pt x="127" y="39"/>
                        <a:pt x="127" y="39"/>
                        <a:pt x="127" y="39"/>
                      </a:cubicBezTo>
                      <a:cubicBezTo>
                        <a:pt x="127" y="39"/>
                        <a:pt x="127" y="39"/>
                        <a:pt x="12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2" name="Freeform 21"/>
                <p:cNvSpPr>
                  <a:spLocks/>
                </p:cNvSpPr>
                <p:nvPr/>
              </p:nvSpPr>
              <p:spPr bwMode="auto">
                <a:xfrm>
                  <a:off x="5704" y="437"/>
                  <a:ext cx="696" cy="261"/>
                </a:xfrm>
                <a:custGeom>
                  <a:avLst/>
                  <a:gdLst>
                    <a:gd name="T0" fmla="*/ 300 w 339"/>
                    <a:gd name="T1" fmla="*/ 127 h 127"/>
                    <a:gd name="T2" fmla="*/ 339 w 339"/>
                    <a:gd name="T3" fmla="*/ 88 h 127"/>
                    <a:gd name="T4" fmla="*/ 339 w 339"/>
                    <a:gd name="T5" fmla="*/ 40 h 127"/>
                    <a:gd name="T6" fmla="*/ 300 w 339"/>
                    <a:gd name="T7" fmla="*/ 0 h 127"/>
                    <a:gd name="T8" fmla="*/ 42 w 339"/>
                    <a:gd name="T9" fmla="*/ 0 h 127"/>
                    <a:gd name="T10" fmla="*/ 0 w 339"/>
                    <a:gd name="T11" fmla="*/ 40 h 127"/>
                    <a:gd name="T12" fmla="*/ 0 w 339"/>
                    <a:gd name="T13" fmla="*/ 88 h 127"/>
                    <a:gd name="T14" fmla="*/ 42 w 339"/>
                    <a:gd name="T15" fmla="*/ 127 h 127"/>
                    <a:gd name="T16" fmla="*/ 300 w 339"/>
                    <a:gd name="T17" fmla="*/ 127 h 127"/>
                    <a:gd name="T18" fmla="*/ 300 w 339"/>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127">
                      <a:moveTo>
                        <a:pt x="300" y="127"/>
                      </a:moveTo>
                      <a:cubicBezTo>
                        <a:pt x="321" y="127"/>
                        <a:pt x="339" y="109"/>
                        <a:pt x="339" y="88"/>
                      </a:cubicBezTo>
                      <a:cubicBezTo>
                        <a:pt x="339" y="40"/>
                        <a:pt x="339" y="40"/>
                        <a:pt x="339" y="40"/>
                      </a:cubicBezTo>
                      <a:cubicBezTo>
                        <a:pt x="339" y="19"/>
                        <a:pt x="321" y="0"/>
                        <a:pt x="300" y="0"/>
                      </a:cubicBezTo>
                      <a:cubicBezTo>
                        <a:pt x="42" y="0"/>
                        <a:pt x="42" y="0"/>
                        <a:pt x="42" y="0"/>
                      </a:cubicBezTo>
                      <a:cubicBezTo>
                        <a:pt x="19" y="0"/>
                        <a:pt x="0" y="19"/>
                        <a:pt x="0" y="40"/>
                      </a:cubicBezTo>
                      <a:cubicBezTo>
                        <a:pt x="0" y="88"/>
                        <a:pt x="0" y="88"/>
                        <a:pt x="0" y="88"/>
                      </a:cubicBezTo>
                      <a:cubicBezTo>
                        <a:pt x="0" y="109"/>
                        <a:pt x="19" y="127"/>
                        <a:pt x="42" y="127"/>
                      </a:cubicBezTo>
                      <a:cubicBezTo>
                        <a:pt x="300" y="127"/>
                        <a:pt x="300" y="127"/>
                        <a:pt x="300" y="127"/>
                      </a:cubicBezTo>
                      <a:cubicBezTo>
                        <a:pt x="300" y="127"/>
                        <a:pt x="300" y="127"/>
                        <a:pt x="300"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59" name="Freeform 22"/>
                <p:cNvSpPr>
                  <a:spLocks/>
                </p:cNvSpPr>
                <p:nvPr/>
              </p:nvSpPr>
              <p:spPr bwMode="auto">
                <a:xfrm>
                  <a:off x="5704" y="833"/>
                  <a:ext cx="696" cy="261"/>
                </a:xfrm>
                <a:custGeom>
                  <a:avLst/>
                  <a:gdLst>
                    <a:gd name="T0" fmla="*/ 300 w 339"/>
                    <a:gd name="T1" fmla="*/ 127 h 127"/>
                    <a:gd name="T2" fmla="*/ 339 w 339"/>
                    <a:gd name="T3" fmla="*/ 85 h 127"/>
                    <a:gd name="T4" fmla="*/ 339 w 339"/>
                    <a:gd name="T5" fmla="*/ 40 h 127"/>
                    <a:gd name="T6" fmla="*/ 300 w 339"/>
                    <a:gd name="T7" fmla="*/ 0 h 127"/>
                    <a:gd name="T8" fmla="*/ 42 w 339"/>
                    <a:gd name="T9" fmla="*/ 0 h 127"/>
                    <a:gd name="T10" fmla="*/ 0 w 339"/>
                    <a:gd name="T11" fmla="*/ 40 h 127"/>
                    <a:gd name="T12" fmla="*/ 0 w 339"/>
                    <a:gd name="T13" fmla="*/ 85 h 127"/>
                    <a:gd name="T14" fmla="*/ 42 w 339"/>
                    <a:gd name="T15" fmla="*/ 127 h 127"/>
                    <a:gd name="T16" fmla="*/ 300 w 339"/>
                    <a:gd name="T17" fmla="*/ 127 h 127"/>
                    <a:gd name="T18" fmla="*/ 300 w 339"/>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127">
                      <a:moveTo>
                        <a:pt x="300" y="127"/>
                      </a:moveTo>
                      <a:cubicBezTo>
                        <a:pt x="321" y="127"/>
                        <a:pt x="339" y="109"/>
                        <a:pt x="339" y="85"/>
                      </a:cubicBezTo>
                      <a:cubicBezTo>
                        <a:pt x="339" y="40"/>
                        <a:pt x="339" y="40"/>
                        <a:pt x="339" y="40"/>
                      </a:cubicBezTo>
                      <a:cubicBezTo>
                        <a:pt x="339" y="16"/>
                        <a:pt x="321" y="0"/>
                        <a:pt x="300" y="0"/>
                      </a:cubicBezTo>
                      <a:cubicBezTo>
                        <a:pt x="42" y="0"/>
                        <a:pt x="42" y="0"/>
                        <a:pt x="42" y="0"/>
                      </a:cubicBezTo>
                      <a:cubicBezTo>
                        <a:pt x="19" y="0"/>
                        <a:pt x="0" y="16"/>
                        <a:pt x="0" y="40"/>
                      </a:cubicBezTo>
                      <a:cubicBezTo>
                        <a:pt x="0" y="85"/>
                        <a:pt x="0" y="85"/>
                        <a:pt x="0" y="85"/>
                      </a:cubicBezTo>
                      <a:cubicBezTo>
                        <a:pt x="0" y="109"/>
                        <a:pt x="19" y="127"/>
                        <a:pt x="42" y="127"/>
                      </a:cubicBezTo>
                      <a:cubicBezTo>
                        <a:pt x="300" y="127"/>
                        <a:pt x="300" y="127"/>
                        <a:pt x="300" y="127"/>
                      </a:cubicBezTo>
                      <a:cubicBezTo>
                        <a:pt x="300" y="127"/>
                        <a:pt x="300" y="127"/>
                        <a:pt x="300"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76" name="Freeform 23"/>
                <p:cNvSpPr>
                  <a:spLocks/>
                </p:cNvSpPr>
                <p:nvPr/>
              </p:nvSpPr>
              <p:spPr bwMode="auto">
                <a:xfrm>
                  <a:off x="5704" y="1226"/>
                  <a:ext cx="696" cy="265"/>
                </a:xfrm>
                <a:custGeom>
                  <a:avLst/>
                  <a:gdLst>
                    <a:gd name="T0" fmla="*/ 300 w 339"/>
                    <a:gd name="T1" fmla="*/ 129 h 129"/>
                    <a:gd name="T2" fmla="*/ 339 w 339"/>
                    <a:gd name="T3" fmla="*/ 87 h 129"/>
                    <a:gd name="T4" fmla="*/ 339 w 339"/>
                    <a:gd name="T5" fmla="*/ 42 h 129"/>
                    <a:gd name="T6" fmla="*/ 300 w 339"/>
                    <a:gd name="T7" fmla="*/ 0 h 129"/>
                    <a:gd name="T8" fmla="*/ 42 w 339"/>
                    <a:gd name="T9" fmla="*/ 0 h 129"/>
                    <a:gd name="T10" fmla="*/ 0 w 339"/>
                    <a:gd name="T11" fmla="*/ 42 h 129"/>
                    <a:gd name="T12" fmla="*/ 0 w 339"/>
                    <a:gd name="T13" fmla="*/ 87 h 129"/>
                    <a:gd name="T14" fmla="*/ 42 w 339"/>
                    <a:gd name="T15" fmla="*/ 129 h 129"/>
                    <a:gd name="T16" fmla="*/ 300 w 339"/>
                    <a:gd name="T17" fmla="*/ 129 h 129"/>
                    <a:gd name="T18" fmla="*/ 300 w 339"/>
                    <a:gd name="T1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129">
                      <a:moveTo>
                        <a:pt x="300" y="129"/>
                      </a:moveTo>
                      <a:cubicBezTo>
                        <a:pt x="321" y="129"/>
                        <a:pt x="339" y="111"/>
                        <a:pt x="339" y="87"/>
                      </a:cubicBezTo>
                      <a:cubicBezTo>
                        <a:pt x="339" y="42"/>
                        <a:pt x="339" y="42"/>
                        <a:pt x="339" y="42"/>
                      </a:cubicBezTo>
                      <a:cubicBezTo>
                        <a:pt x="339" y="18"/>
                        <a:pt x="321" y="0"/>
                        <a:pt x="300" y="0"/>
                      </a:cubicBezTo>
                      <a:cubicBezTo>
                        <a:pt x="42" y="0"/>
                        <a:pt x="42" y="0"/>
                        <a:pt x="42" y="0"/>
                      </a:cubicBezTo>
                      <a:cubicBezTo>
                        <a:pt x="19" y="0"/>
                        <a:pt x="0" y="18"/>
                        <a:pt x="0" y="42"/>
                      </a:cubicBezTo>
                      <a:cubicBezTo>
                        <a:pt x="0" y="87"/>
                        <a:pt x="0" y="87"/>
                        <a:pt x="0" y="87"/>
                      </a:cubicBezTo>
                      <a:cubicBezTo>
                        <a:pt x="0" y="111"/>
                        <a:pt x="19" y="129"/>
                        <a:pt x="42" y="129"/>
                      </a:cubicBezTo>
                      <a:cubicBezTo>
                        <a:pt x="300" y="129"/>
                        <a:pt x="300" y="129"/>
                        <a:pt x="300" y="129"/>
                      </a:cubicBezTo>
                      <a:cubicBezTo>
                        <a:pt x="300" y="129"/>
                        <a:pt x="300" y="129"/>
                        <a:pt x="30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77" name="Freeform 24"/>
                <p:cNvSpPr>
                  <a:spLocks/>
                </p:cNvSpPr>
                <p:nvPr/>
              </p:nvSpPr>
              <p:spPr bwMode="auto">
                <a:xfrm>
                  <a:off x="5704" y="1622"/>
                  <a:ext cx="696" cy="261"/>
                </a:xfrm>
                <a:custGeom>
                  <a:avLst/>
                  <a:gdLst>
                    <a:gd name="T0" fmla="*/ 300 w 339"/>
                    <a:gd name="T1" fmla="*/ 127 h 127"/>
                    <a:gd name="T2" fmla="*/ 339 w 339"/>
                    <a:gd name="T3" fmla="*/ 87 h 127"/>
                    <a:gd name="T4" fmla="*/ 339 w 339"/>
                    <a:gd name="T5" fmla="*/ 42 h 127"/>
                    <a:gd name="T6" fmla="*/ 300 w 339"/>
                    <a:gd name="T7" fmla="*/ 0 h 127"/>
                    <a:gd name="T8" fmla="*/ 42 w 339"/>
                    <a:gd name="T9" fmla="*/ 0 h 127"/>
                    <a:gd name="T10" fmla="*/ 0 w 339"/>
                    <a:gd name="T11" fmla="*/ 42 h 127"/>
                    <a:gd name="T12" fmla="*/ 0 w 339"/>
                    <a:gd name="T13" fmla="*/ 87 h 127"/>
                    <a:gd name="T14" fmla="*/ 42 w 339"/>
                    <a:gd name="T15" fmla="*/ 127 h 127"/>
                    <a:gd name="T16" fmla="*/ 300 w 339"/>
                    <a:gd name="T17" fmla="*/ 127 h 127"/>
                    <a:gd name="T18" fmla="*/ 300 w 339"/>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127">
                      <a:moveTo>
                        <a:pt x="300" y="127"/>
                      </a:moveTo>
                      <a:cubicBezTo>
                        <a:pt x="321" y="127"/>
                        <a:pt x="339" y="111"/>
                        <a:pt x="339" y="87"/>
                      </a:cubicBezTo>
                      <a:cubicBezTo>
                        <a:pt x="339" y="42"/>
                        <a:pt x="339" y="42"/>
                        <a:pt x="339" y="42"/>
                      </a:cubicBezTo>
                      <a:cubicBezTo>
                        <a:pt x="339" y="18"/>
                        <a:pt x="321" y="0"/>
                        <a:pt x="300" y="0"/>
                      </a:cubicBezTo>
                      <a:cubicBezTo>
                        <a:pt x="42" y="0"/>
                        <a:pt x="42" y="0"/>
                        <a:pt x="42" y="0"/>
                      </a:cubicBezTo>
                      <a:cubicBezTo>
                        <a:pt x="19" y="0"/>
                        <a:pt x="0" y="18"/>
                        <a:pt x="0" y="42"/>
                      </a:cubicBezTo>
                      <a:cubicBezTo>
                        <a:pt x="0" y="87"/>
                        <a:pt x="0" y="87"/>
                        <a:pt x="0" y="87"/>
                      </a:cubicBezTo>
                      <a:cubicBezTo>
                        <a:pt x="0" y="111"/>
                        <a:pt x="19" y="127"/>
                        <a:pt x="42" y="127"/>
                      </a:cubicBezTo>
                      <a:cubicBezTo>
                        <a:pt x="300" y="127"/>
                        <a:pt x="300" y="127"/>
                        <a:pt x="300" y="127"/>
                      </a:cubicBezTo>
                      <a:cubicBezTo>
                        <a:pt x="300" y="127"/>
                        <a:pt x="300" y="127"/>
                        <a:pt x="300"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87" name="Freeform 25"/>
                <p:cNvSpPr>
                  <a:spLocks/>
                </p:cNvSpPr>
                <p:nvPr/>
              </p:nvSpPr>
              <p:spPr bwMode="auto">
                <a:xfrm>
                  <a:off x="5704" y="2018"/>
                  <a:ext cx="696" cy="261"/>
                </a:xfrm>
                <a:custGeom>
                  <a:avLst/>
                  <a:gdLst>
                    <a:gd name="T0" fmla="*/ 300 w 339"/>
                    <a:gd name="T1" fmla="*/ 127 h 127"/>
                    <a:gd name="T2" fmla="*/ 339 w 339"/>
                    <a:gd name="T3" fmla="*/ 87 h 127"/>
                    <a:gd name="T4" fmla="*/ 339 w 339"/>
                    <a:gd name="T5" fmla="*/ 40 h 127"/>
                    <a:gd name="T6" fmla="*/ 300 w 339"/>
                    <a:gd name="T7" fmla="*/ 0 h 127"/>
                    <a:gd name="T8" fmla="*/ 42 w 339"/>
                    <a:gd name="T9" fmla="*/ 0 h 127"/>
                    <a:gd name="T10" fmla="*/ 0 w 339"/>
                    <a:gd name="T11" fmla="*/ 40 h 127"/>
                    <a:gd name="T12" fmla="*/ 0 w 339"/>
                    <a:gd name="T13" fmla="*/ 87 h 127"/>
                    <a:gd name="T14" fmla="*/ 42 w 339"/>
                    <a:gd name="T15" fmla="*/ 127 h 127"/>
                    <a:gd name="T16" fmla="*/ 300 w 339"/>
                    <a:gd name="T17" fmla="*/ 127 h 127"/>
                    <a:gd name="T18" fmla="*/ 300 w 339"/>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127">
                      <a:moveTo>
                        <a:pt x="300" y="127"/>
                      </a:moveTo>
                      <a:cubicBezTo>
                        <a:pt x="321" y="127"/>
                        <a:pt x="339" y="108"/>
                        <a:pt x="339" y="87"/>
                      </a:cubicBezTo>
                      <a:cubicBezTo>
                        <a:pt x="339" y="40"/>
                        <a:pt x="339" y="40"/>
                        <a:pt x="339" y="40"/>
                      </a:cubicBezTo>
                      <a:cubicBezTo>
                        <a:pt x="339" y="18"/>
                        <a:pt x="321" y="0"/>
                        <a:pt x="300" y="0"/>
                      </a:cubicBezTo>
                      <a:cubicBezTo>
                        <a:pt x="42" y="0"/>
                        <a:pt x="42" y="0"/>
                        <a:pt x="42" y="0"/>
                      </a:cubicBezTo>
                      <a:cubicBezTo>
                        <a:pt x="19" y="0"/>
                        <a:pt x="0" y="18"/>
                        <a:pt x="0" y="40"/>
                      </a:cubicBezTo>
                      <a:cubicBezTo>
                        <a:pt x="0" y="87"/>
                        <a:pt x="0" y="87"/>
                        <a:pt x="0" y="87"/>
                      </a:cubicBezTo>
                      <a:cubicBezTo>
                        <a:pt x="0" y="108"/>
                        <a:pt x="19" y="127"/>
                        <a:pt x="42" y="127"/>
                      </a:cubicBezTo>
                      <a:cubicBezTo>
                        <a:pt x="300" y="127"/>
                        <a:pt x="300" y="127"/>
                        <a:pt x="300" y="127"/>
                      </a:cubicBezTo>
                      <a:cubicBezTo>
                        <a:pt x="300" y="127"/>
                        <a:pt x="300" y="127"/>
                        <a:pt x="300"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88" name="Freeform 26"/>
                <p:cNvSpPr>
                  <a:spLocks/>
                </p:cNvSpPr>
                <p:nvPr/>
              </p:nvSpPr>
              <p:spPr bwMode="auto">
                <a:xfrm>
                  <a:off x="5704" y="2415"/>
                  <a:ext cx="696" cy="261"/>
                </a:xfrm>
                <a:custGeom>
                  <a:avLst/>
                  <a:gdLst>
                    <a:gd name="T0" fmla="*/ 300 w 339"/>
                    <a:gd name="T1" fmla="*/ 127 h 127"/>
                    <a:gd name="T2" fmla="*/ 339 w 339"/>
                    <a:gd name="T3" fmla="*/ 87 h 127"/>
                    <a:gd name="T4" fmla="*/ 339 w 339"/>
                    <a:gd name="T5" fmla="*/ 40 h 127"/>
                    <a:gd name="T6" fmla="*/ 300 w 339"/>
                    <a:gd name="T7" fmla="*/ 0 h 127"/>
                    <a:gd name="T8" fmla="*/ 42 w 339"/>
                    <a:gd name="T9" fmla="*/ 0 h 127"/>
                    <a:gd name="T10" fmla="*/ 0 w 339"/>
                    <a:gd name="T11" fmla="*/ 40 h 127"/>
                    <a:gd name="T12" fmla="*/ 0 w 339"/>
                    <a:gd name="T13" fmla="*/ 87 h 127"/>
                    <a:gd name="T14" fmla="*/ 42 w 339"/>
                    <a:gd name="T15" fmla="*/ 127 h 127"/>
                    <a:gd name="T16" fmla="*/ 300 w 339"/>
                    <a:gd name="T17" fmla="*/ 127 h 127"/>
                    <a:gd name="T18" fmla="*/ 300 w 339"/>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127">
                      <a:moveTo>
                        <a:pt x="300" y="127"/>
                      </a:moveTo>
                      <a:cubicBezTo>
                        <a:pt x="321" y="127"/>
                        <a:pt x="339" y="108"/>
                        <a:pt x="339" y="87"/>
                      </a:cubicBezTo>
                      <a:cubicBezTo>
                        <a:pt x="339" y="40"/>
                        <a:pt x="339" y="40"/>
                        <a:pt x="339" y="40"/>
                      </a:cubicBezTo>
                      <a:cubicBezTo>
                        <a:pt x="339" y="18"/>
                        <a:pt x="321" y="0"/>
                        <a:pt x="300" y="0"/>
                      </a:cubicBezTo>
                      <a:cubicBezTo>
                        <a:pt x="42" y="0"/>
                        <a:pt x="42" y="0"/>
                        <a:pt x="42" y="0"/>
                      </a:cubicBezTo>
                      <a:cubicBezTo>
                        <a:pt x="19" y="0"/>
                        <a:pt x="0" y="18"/>
                        <a:pt x="0" y="40"/>
                      </a:cubicBezTo>
                      <a:cubicBezTo>
                        <a:pt x="0" y="87"/>
                        <a:pt x="0" y="87"/>
                        <a:pt x="0" y="87"/>
                      </a:cubicBezTo>
                      <a:cubicBezTo>
                        <a:pt x="0" y="108"/>
                        <a:pt x="19" y="127"/>
                        <a:pt x="42" y="127"/>
                      </a:cubicBezTo>
                      <a:cubicBezTo>
                        <a:pt x="300" y="127"/>
                        <a:pt x="300" y="127"/>
                        <a:pt x="300" y="127"/>
                      </a:cubicBezTo>
                      <a:cubicBezTo>
                        <a:pt x="300" y="127"/>
                        <a:pt x="300" y="127"/>
                        <a:pt x="300"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89" name="Freeform 27"/>
                <p:cNvSpPr>
                  <a:spLocks/>
                </p:cNvSpPr>
                <p:nvPr/>
              </p:nvSpPr>
              <p:spPr bwMode="auto">
                <a:xfrm>
                  <a:off x="2148" y="437"/>
                  <a:ext cx="690" cy="261"/>
                </a:xfrm>
                <a:custGeom>
                  <a:avLst/>
                  <a:gdLst>
                    <a:gd name="T0" fmla="*/ 297 w 336"/>
                    <a:gd name="T1" fmla="*/ 127 h 127"/>
                    <a:gd name="T2" fmla="*/ 336 w 336"/>
                    <a:gd name="T3" fmla="*/ 88 h 127"/>
                    <a:gd name="T4" fmla="*/ 336 w 336"/>
                    <a:gd name="T5" fmla="*/ 40 h 127"/>
                    <a:gd name="T6" fmla="*/ 297 w 336"/>
                    <a:gd name="T7" fmla="*/ 0 h 127"/>
                    <a:gd name="T8" fmla="*/ 39 w 336"/>
                    <a:gd name="T9" fmla="*/ 0 h 127"/>
                    <a:gd name="T10" fmla="*/ 0 w 336"/>
                    <a:gd name="T11" fmla="*/ 40 h 127"/>
                    <a:gd name="T12" fmla="*/ 0 w 336"/>
                    <a:gd name="T13" fmla="*/ 88 h 127"/>
                    <a:gd name="T14" fmla="*/ 39 w 336"/>
                    <a:gd name="T15" fmla="*/ 127 h 127"/>
                    <a:gd name="T16" fmla="*/ 297 w 336"/>
                    <a:gd name="T17" fmla="*/ 127 h 127"/>
                    <a:gd name="T18" fmla="*/ 297 w 336"/>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127">
                      <a:moveTo>
                        <a:pt x="297" y="127"/>
                      </a:moveTo>
                      <a:cubicBezTo>
                        <a:pt x="320" y="127"/>
                        <a:pt x="336" y="109"/>
                        <a:pt x="336" y="88"/>
                      </a:cubicBezTo>
                      <a:cubicBezTo>
                        <a:pt x="336" y="40"/>
                        <a:pt x="336" y="40"/>
                        <a:pt x="336" y="40"/>
                      </a:cubicBezTo>
                      <a:cubicBezTo>
                        <a:pt x="336" y="19"/>
                        <a:pt x="320" y="0"/>
                        <a:pt x="297" y="0"/>
                      </a:cubicBezTo>
                      <a:cubicBezTo>
                        <a:pt x="39" y="0"/>
                        <a:pt x="39" y="0"/>
                        <a:pt x="39" y="0"/>
                      </a:cubicBezTo>
                      <a:cubicBezTo>
                        <a:pt x="18" y="0"/>
                        <a:pt x="0" y="19"/>
                        <a:pt x="0" y="40"/>
                      </a:cubicBezTo>
                      <a:cubicBezTo>
                        <a:pt x="0" y="88"/>
                        <a:pt x="0" y="88"/>
                        <a:pt x="0" y="88"/>
                      </a:cubicBezTo>
                      <a:cubicBezTo>
                        <a:pt x="0" y="109"/>
                        <a:pt x="18" y="127"/>
                        <a:pt x="39" y="127"/>
                      </a:cubicBezTo>
                      <a:cubicBezTo>
                        <a:pt x="297" y="127"/>
                        <a:pt x="297" y="127"/>
                        <a:pt x="297" y="127"/>
                      </a:cubicBezTo>
                      <a:cubicBezTo>
                        <a:pt x="297" y="127"/>
                        <a:pt x="297" y="127"/>
                        <a:pt x="297"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90" name="Freeform 28"/>
                <p:cNvSpPr>
                  <a:spLocks/>
                </p:cNvSpPr>
                <p:nvPr/>
              </p:nvSpPr>
              <p:spPr bwMode="auto">
                <a:xfrm>
                  <a:off x="2148" y="833"/>
                  <a:ext cx="690" cy="261"/>
                </a:xfrm>
                <a:custGeom>
                  <a:avLst/>
                  <a:gdLst>
                    <a:gd name="T0" fmla="*/ 297 w 336"/>
                    <a:gd name="T1" fmla="*/ 127 h 127"/>
                    <a:gd name="T2" fmla="*/ 336 w 336"/>
                    <a:gd name="T3" fmla="*/ 85 h 127"/>
                    <a:gd name="T4" fmla="*/ 336 w 336"/>
                    <a:gd name="T5" fmla="*/ 40 h 127"/>
                    <a:gd name="T6" fmla="*/ 297 w 336"/>
                    <a:gd name="T7" fmla="*/ 0 h 127"/>
                    <a:gd name="T8" fmla="*/ 39 w 336"/>
                    <a:gd name="T9" fmla="*/ 0 h 127"/>
                    <a:gd name="T10" fmla="*/ 0 w 336"/>
                    <a:gd name="T11" fmla="*/ 40 h 127"/>
                    <a:gd name="T12" fmla="*/ 0 w 336"/>
                    <a:gd name="T13" fmla="*/ 85 h 127"/>
                    <a:gd name="T14" fmla="*/ 39 w 336"/>
                    <a:gd name="T15" fmla="*/ 127 h 127"/>
                    <a:gd name="T16" fmla="*/ 297 w 336"/>
                    <a:gd name="T17" fmla="*/ 127 h 127"/>
                    <a:gd name="T18" fmla="*/ 297 w 336"/>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127">
                      <a:moveTo>
                        <a:pt x="297" y="127"/>
                      </a:moveTo>
                      <a:cubicBezTo>
                        <a:pt x="320" y="127"/>
                        <a:pt x="336" y="109"/>
                        <a:pt x="336" y="85"/>
                      </a:cubicBezTo>
                      <a:cubicBezTo>
                        <a:pt x="336" y="40"/>
                        <a:pt x="336" y="40"/>
                        <a:pt x="336" y="40"/>
                      </a:cubicBezTo>
                      <a:cubicBezTo>
                        <a:pt x="336" y="16"/>
                        <a:pt x="320" y="0"/>
                        <a:pt x="297" y="0"/>
                      </a:cubicBezTo>
                      <a:cubicBezTo>
                        <a:pt x="39" y="0"/>
                        <a:pt x="39" y="0"/>
                        <a:pt x="39" y="0"/>
                      </a:cubicBezTo>
                      <a:cubicBezTo>
                        <a:pt x="18" y="0"/>
                        <a:pt x="0" y="16"/>
                        <a:pt x="0" y="40"/>
                      </a:cubicBezTo>
                      <a:cubicBezTo>
                        <a:pt x="0" y="85"/>
                        <a:pt x="0" y="85"/>
                        <a:pt x="0" y="85"/>
                      </a:cubicBezTo>
                      <a:cubicBezTo>
                        <a:pt x="0" y="109"/>
                        <a:pt x="18" y="127"/>
                        <a:pt x="39" y="127"/>
                      </a:cubicBezTo>
                      <a:cubicBezTo>
                        <a:pt x="297" y="127"/>
                        <a:pt x="297" y="127"/>
                        <a:pt x="297" y="127"/>
                      </a:cubicBezTo>
                      <a:cubicBezTo>
                        <a:pt x="297" y="127"/>
                        <a:pt x="297" y="127"/>
                        <a:pt x="297"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91" name="Freeform 29"/>
                <p:cNvSpPr>
                  <a:spLocks/>
                </p:cNvSpPr>
                <p:nvPr/>
              </p:nvSpPr>
              <p:spPr bwMode="auto">
                <a:xfrm>
                  <a:off x="2148" y="1226"/>
                  <a:ext cx="690" cy="265"/>
                </a:xfrm>
                <a:custGeom>
                  <a:avLst/>
                  <a:gdLst>
                    <a:gd name="T0" fmla="*/ 297 w 336"/>
                    <a:gd name="T1" fmla="*/ 129 h 129"/>
                    <a:gd name="T2" fmla="*/ 336 w 336"/>
                    <a:gd name="T3" fmla="*/ 87 h 129"/>
                    <a:gd name="T4" fmla="*/ 336 w 336"/>
                    <a:gd name="T5" fmla="*/ 42 h 129"/>
                    <a:gd name="T6" fmla="*/ 297 w 336"/>
                    <a:gd name="T7" fmla="*/ 0 h 129"/>
                    <a:gd name="T8" fmla="*/ 39 w 336"/>
                    <a:gd name="T9" fmla="*/ 0 h 129"/>
                    <a:gd name="T10" fmla="*/ 0 w 336"/>
                    <a:gd name="T11" fmla="*/ 42 h 129"/>
                    <a:gd name="T12" fmla="*/ 0 w 336"/>
                    <a:gd name="T13" fmla="*/ 87 h 129"/>
                    <a:gd name="T14" fmla="*/ 39 w 336"/>
                    <a:gd name="T15" fmla="*/ 129 h 129"/>
                    <a:gd name="T16" fmla="*/ 297 w 336"/>
                    <a:gd name="T17" fmla="*/ 129 h 129"/>
                    <a:gd name="T18" fmla="*/ 297 w 336"/>
                    <a:gd name="T1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129">
                      <a:moveTo>
                        <a:pt x="297" y="129"/>
                      </a:moveTo>
                      <a:cubicBezTo>
                        <a:pt x="320" y="129"/>
                        <a:pt x="336" y="111"/>
                        <a:pt x="336" y="87"/>
                      </a:cubicBezTo>
                      <a:cubicBezTo>
                        <a:pt x="336" y="42"/>
                        <a:pt x="336" y="42"/>
                        <a:pt x="336" y="42"/>
                      </a:cubicBezTo>
                      <a:cubicBezTo>
                        <a:pt x="336" y="18"/>
                        <a:pt x="320" y="0"/>
                        <a:pt x="297" y="0"/>
                      </a:cubicBezTo>
                      <a:cubicBezTo>
                        <a:pt x="39" y="0"/>
                        <a:pt x="39" y="0"/>
                        <a:pt x="39" y="0"/>
                      </a:cubicBezTo>
                      <a:cubicBezTo>
                        <a:pt x="18" y="0"/>
                        <a:pt x="0" y="18"/>
                        <a:pt x="0" y="42"/>
                      </a:cubicBezTo>
                      <a:cubicBezTo>
                        <a:pt x="0" y="87"/>
                        <a:pt x="0" y="87"/>
                        <a:pt x="0" y="87"/>
                      </a:cubicBezTo>
                      <a:cubicBezTo>
                        <a:pt x="0" y="111"/>
                        <a:pt x="18" y="129"/>
                        <a:pt x="39" y="129"/>
                      </a:cubicBezTo>
                      <a:cubicBezTo>
                        <a:pt x="297" y="129"/>
                        <a:pt x="297" y="129"/>
                        <a:pt x="297" y="129"/>
                      </a:cubicBezTo>
                      <a:cubicBezTo>
                        <a:pt x="297" y="129"/>
                        <a:pt x="297" y="129"/>
                        <a:pt x="297"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92" name="Freeform 30"/>
                <p:cNvSpPr>
                  <a:spLocks/>
                </p:cNvSpPr>
                <p:nvPr/>
              </p:nvSpPr>
              <p:spPr bwMode="auto">
                <a:xfrm>
                  <a:off x="2148" y="1622"/>
                  <a:ext cx="690" cy="261"/>
                </a:xfrm>
                <a:custGeom>
                  <a:avLst/>
                  <a:gdLst>
                    <a:gd name="T0" fmla="*/ 297 w 336"/>
                    <a:gd name="T1" fmla="*/ 127 h 127"/>
                    <a:gd name="T2" fmla="*/ 336 w 336"/>
                    <a:gd name="T3" fmla="*/ 87 h 127"/>
                    <a:gd name="T4" fmla="*/ 336 w 336"/>
                    <a:gd name="T5" fmla="*/ 42 h 127"/>
                    <a:gd name="T6" fmla="*/ 297 w 336"/>
                    <a:gd name="T7" fmla="*/ 0 h 127"/>
                    <a:gd name="T8" fmla="*/ 39 w 336"/>
                    <a:gd name="T9" fmla="*/ 0 h 127"/>
                    <a:gd name="T10" fmla="*/ 0 w 336"/>
                    <a:gd name="T11" fmla="*/ 42 h 127"/>
                    <a:gd name="T12" fmla="*/ 0 w 336"/>
                    <a:gd name="T13" fmla="*/ 87 h 127"/>
                    <a:gd name="T14" fmla="*/ 39 w 336"/>
                    <a:gd name="T15" fmla="*/ 127 h 127"/>
                    <a:gd name="T16" fmla="*/ 297 w 336"/>
                    <a:gd name="T17" fmla="*/ 127 h 127"/>
                    <a:gd name="T18" fmla="*/ 297 w 336"/>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127">
                      <a:moveTo>
                        <a:pt x="297" y="127"/>
                      </a:moveTo>
                      <a:cubicBezTo>
                        <a:pt x="320" y="127"/>
                        <a:pt x="336" y="111"/>
                        <a:pt x="336" y="87"/>
                      </a:cubicBezTo>
                      <a:cubicBezTo>
                        <a:pt x="336" y="42"/>
                        <a:pt x="336" y="42"/>
                        <a:pt x="336" y="42"/>
                      </a:cubicBezTo>
                      <a:cubicBezTo>
                        <a:pt x="336" y="18"/>
                        <a:pt x="320" y="0"/>
                        <a:pt x="297" y="0"/>
                      </a:cubicBezTo>
                      <a:cubicBezTo>
                        <a:pt x="39" y="0"/>
                        <a:pt x="39" y="0"/>
                        <a:pt x="39" y="0"/>
                      </a:cubicBezTo>
                      <a:cubicBezTo>
                        <a:pt x="18" y="0"/>
                        <a:pt x="0" y="18"/>
                        <a:pt x="0" y="42"/>
                      </a:cubicBezTo>
                      <a:cubicBezTo>
                        <a:pt x="0" y="87"/>
                        <a:pt x="0" y="87"/>
                        <a:pt x="0" y="87"/>
                      </a:cubicBezTo>
                      <a:cubicBezTo>
                        <a:pt x="0" y="111"/>
                        <a:pt x="18" y="127"/>
                        <a:pt x="39" y="127"/>
                      </a:cubicBezTo>
                      <a:cubicBezTo>
                        <a:pt x="297" y="127"/>
                        <a:pt x="297" y="127"/>
                        <a:pt x="297" y="127"/>
                      </a:cubicBezTo>
                      <a:cubicBezTo>
                        <a:pt x="297" y="127"/>
                        <a:pt x="297" y="127"/>
                        <a:pt x="297"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93" name="Freeform 31"/>
                <p:cNvSpPr>
                  <a:spLocks/>
                </p:cNvSpPr>
                <p:nvPr/>
              </p:nvSpPr>
              <p:spPr bwMode="auto">
                <a:xfrm>
                  <a:off x="2148" y="2018"/>
                  <a:ext cx="690" cy="261"/>
                </a:xfrm>
                <a:custGeom>
                  <a:avLst/>
                  <a:gdLst>
                    <a:gd name="T0" fmla="*/ 297 w 336"/>
                    <a:gd name="T1" fmla="*/ 127 h 127"/>
                    <a:gd name="T2" fmla="*/ 336 w 336"/>
                    <a:gd name="T3" fmla="*/ 87 h 127"/>
                    <a:gd name="T4" fmla="*/ 336 w 336"/>
                    <a:gd name="T5" fmla="*/ 40 h 127"/>
                    <a:gd name="T6" fmla="*/ 297 w 336"/>
                    <a:gd name="T7" fmla="*/ 0 h 127"/>
                    <a:gd name="T8" fmla="*/ 39 w 336"/>
                    <a:gd name="T9" fmla="*/ 0 h 127"/>
                    <a:gd name="T10" fmla="*/ 0 w 336"/>
                    <a:gd name="T11" fmla="*/ 40 h 127"/>
                    <a:gd name="T12" fmla="*/ 0 w 336"/>
                    <a:gd name="T13" fmla="*/ 87 h 127"/>
                    <a:gd name="T14" fmla="*/ 39 w 336"/>
                    <a:gd name="T15" fmla="*/ 127 h 127"/>
                    <a:gd name="T16" fmla="*/ 297 w 336"/>
                    <a:gd name="T17" fmla="*/ 127 h 127"/>
                    <a:gd name="T18" fmla="*/ 297 w 336"/>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127">
                      <a:moveTo>
                        <a:pt x="297" y="127"/>
                      </a:moveTo>
                      <a:cubicBezTo>
                        <a:pt x="320" y="127"/>
                        <a:pt x="336" y="108"/>
                        <a:pt x="336" y="87"/>
                      </a:cubicBezTo>
                      <a:cubicBezTo>
                        <a:pt x="336" y="40"/>
                        <a:pt x="336" y="40"/>
                        <a:pt x="336" y="40"/>
                      </a:cubicBezTo>
                      <a:cubicBezTo>
                        <a:pt x="336" y="18"/>
                        <a:pt x="320" y="0"/>
                        <a:pt x="297" y="0"/>
                      </a:cubicBezTo>
                      <a:cubicBezTo>
                        <a:pt x="39" y="0"/>
                        <a:pt x="39" y="0"/>
                        <a:pt x="39" y="0"/>
                      </a:cubicBezTo>
                      <a:cubicBezTo>
                        <a:pt x="18" y="0"/>
                        <a:pt x="0" y="18"/>
                        <a:pt x="0" y="40"/>
                      </a:cubicBezTo>
                      <a:cubicBezTo>
                        <a:pt x="0" y="87"/>
                        <a:pt x="0" y="87"/>
                        <a:pt x="0" y="87"/>
                      </a:cubicBezTo>
                      <a:cubicBezTo>
                        <a:pt x="0" y="108"/>
                        <a:pt x="18" y="127"/>
                        <a:pt x="39" y="127"/>
                      </a:cubicBezTo>
                      <a:cubicBezTo>
                        <a:pt x="297" y="127"/>
                        <a:pt x="297" y="127"/>
                        <a:pt x="297" y="127"/>
                      </a:cubicBezTo>
                      <a:cubicBezTo>
                        <a:pt x="297" y="127"/>
                        <a:pt x="297" y="127"/>
                        <a:pt x="297"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94" name="Freeform 32"/>
                <p:cNvSpPr>
                  <a:spLocks/>
                </p:cNvSpPr>
                <p:nvPr/>
              </p:nvSpPr>
              <p:spPr bwMode="auto">
                <a:xfrm>
                  <a:off x="2148" y="2415"/>
                  <a:ext cx="690" cy="261"/>
                </a:xfrm>
                <a:custGeom>
                  <a:avLst/>
                  <a:gdLst>
                    <a:gd name="T0" fmla="*/ 297 w 336"/>
                    <a:gd name="T1" fmla="*/ 127 h 127"/>
                    <a:gd name="T2" fmla="*/ 336 w 336"/>
                    <a:gd name="T3" fmla="*/ 87 h 127"/>
                    <a:gd name="T4" fmla="*/ 336 w 336"/>
                    <a:gd name="T5" fmla="*/ 40 h 127"/>
                    <a:gd name="T6" fmla="*/ 297 w 336"/>
                    <a:gd name="T7" fmla="*/ 0 h 127"/>
                    <a:gd name="T8" fmla="*/ 39 w 336"/>
                    <a:gd name="T9" fmla="*/ 0 h 127"/>
                    <a:gd name="T10" fmla="*/ 0 w 336"/>
                    <a:gd name="T11" fmla="*/ 40 h 127"/>
                    <a:gd name="T12" fmla="*/ 0 w 336"/>
                    <a:gd name="T13" fmla="*/ 87 h 127"/>
                    <a:gd name="T14" fmla="*/ 39 w 336"/>
                    <a:gd name="T15" fmla="*/ 127 h 127"/>
                    <a:gd name="T16" fmla="*/ 297 w 336"/>
                    <a:gd name="T17" fmla="*/ 127 h 127"/>
                    <a:gd name="T18" fmla="*/ 297 w 336"/>
                    <a:gd name="T1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127">
                      <a:moveTo>
                        <a:pt x="297" y="127"/>
                      </a:moveTo>
                      <a:cubicBezTo>
                        <a:pt x="320" y="127"/>
                        <a:pt x="336" y="108"/>
                        <a:pt x="336" y="87"/>
                      </a:cubicBezTo>
                      <a:cubicBezTo>
                        <a:pt x="336" y="40"/>
                        <a:pt x="336" y="40"/>
                        <a:pt x="336" y="40"/>
                      </a:cubicBezTo>
                      <a:cubicBezTo>
                        <a:pt x="336" y="18"/>
                        <a:pt x="320" y="0"/>
                        <a:pt x="297" y="0"/>
                      </a:cubicBezTo>
                      <a:cubicBezTo>
                        <a:pt x="39" y="0"/>
                        <a:pt x="39" y="0"/>
                        <a:pt x="39" y="0"/>
                      </a:cubicBezTo>
                      <a:cubicBezTo>
                        <a:pt x="18" y="0"/>
                        <a:pt x="0" y="18"/>
                        <a:pt x="0" y="40"/>
                      </a:cubicBezTo>
                      <a:cubicBezTo>
                        <a:pt x="0" y="87"/>
                        <a:pt x="0" y="87"/>
                        <a:pt x="0" y="87"/>
                      </a:cubicBezTo>
                      <a:cubicBezTo>
                        <a:pt x="0" y="108"/>
                        <a:pt x="18" y="127"/>
                        <a:pt x="39" y="127"/>
                      </a:cubicBezTo>
                      <a:cubicBezTo>
                        <a:pt x="297" y="127"/>
                        <a:pt x="297" y="127"/>
                        <a:pt x="297" y="127"/>
                      </a:cubicBezTo>
                      <a:cubicBezTo>
                        <a:pt x="297" y="127"/>
                        <a:pt x="297" y="127"/>
                        <a:pt x="297"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95" name="Freeform 33"/>
                <p:cNvSpPr>
                  <a:spLocks/>
                </p:cNvSpPr>
                <p:nvPr/>
              </p:nvSpPr>
              <p:spPr bwMode="auto">
                <a:xfrm>
                  <a:off x="2931" y="225"/>
                  <a:ext cx="2670" cy="2662"/>
                </a:xfrm>
                <a:custGeom>
                  <a:avLst/>
                  <a:gdLst>
                    <a:gd name="T0" fmla="*/ 1300 w 1300"/>
                    <a:gd name="T1" fmla="*/ 42 h 1296"/>
                    <a:gd name="T2" fmla="*/ 1300 w 1300"/>
                    <a:gd name="T3" fmla="*/ 1254 h 1296"/>
                    <a:gd name="T4" fmla="*/ 1257 w 1300"/>
                    <a:gd name="T5" fmla="*/ 1296 h 1296"/>
                    <a:gd name="T6" fmla="*/ 43 w 1300"/>
                    <a:gd name="T7" fmla="*/ 1296 h 1296"/>
                    <a:gd name="T8" fmla="*/ 0 w 1300"/>
                    <a:gd name="T9" fmla="*/ 1254 h 1296"/>
                    <a:gd name="T10" fmla="*/ 0 w 1300"/>
                    <a:gd name="T11" fmla="*/ 42 h 1296"/>
                    <a:gd name="T12" fmla="*/ 43 w 1300"/>
                    <a:gd name="T13" fmla="*/ 0 h 1296"/>
                    <a:gd name="T14" fmla="*/ 1257 w 1300"/>
                    <a:gd name="T15" fmla="*/ 0 h 1296"/>
                    <a:gd name="T16" fmla="*/ 1300 w 1300"/>
                    <a:gd name="T17" fmla="*/ 42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0" h="1296">
                      <a:moveTo>
                        <a:pt x="1300" y="42"/>
                      </a:moveTo>
                      <a:cubicBezTo>
                        <a:pt x="1300" y="1254"/>
                        <a:pt x="1300" y="1254"/>
                        <a:pt x="1300" y="1254"/>
                      </a:cubicBezTo>
                      <a:cubicBezTo>
                        <a:pt x="1300" y="1278"/>
                        <a:pt x="1281" y="1296"/>
                        <a:pt x="1257" y="1296"/>
                      </a:cubicBezTo>
                      <a:cubicBezTo>
                        <a:pt x="43" y="1296"/>
                        <a:pt x="43" y="1296"/>
                        <a:pt x="43" y="1296"/>
                      </a:cubicBezTo>
                      <a:cubicBezTo>
                        <a:pt x="19" y="1296"/>
                        <a:pt x="0" y="1278"/>
                        <a:pt x="0" y="1254"/>
                      </a:cubicBezTo>
                      <a:cubicBezTo>
                        <a:pt x="0" y="42"/>
                        <a:pt x="0" y="42"/>
                        <a:pt x="0" y="42"/>
                      </a:cubicBezTo>
                      <a:cubicBezTo>
                        <a:pt x="0" y="19"/>
                        <a:pt x="19" y="0"/>
                        <a:pt x="43" y="0"/>
                      </a:cubicBezTo>
                      <a:cubicBezTo>
                        <a:pt x="1257" y="0"/>
                        <a:pt x="1257" y="0"/>
                        <a:pt x="1257" y="0"/>
                      </a:cubicBezTo>
                      <a:cubicBezTo>
                        <a:pt x="1281" y="0"/>
                        <a:pt x="1300" y="19"/>
                        <a:pt x="1300" y="42"/>
                      </a:cubicBezTo>
                      <a:close/>
                    </a:path>
                  </a:pathLst>
                </a:custGeom>
                <a:noFill/>
                <a:ln w="41275">
                  <a:solidFill>
                    <a:srgbClr val="656565"/>
                  </a:solidFill>
                  <a:round/>
                  <a:headEnd/>
                  <a:tailEnd/>
                </a:ln>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nvGrpSpPr>
            <p:cNvPr id="307" name="Group 306"/>
            <p:cNvGrpSpPr/>
            <p:nvPr/>
          </p:nvGrpSpPr>
          <p:grpSpPr>
            <a:xfrm>
              <a:off x="274639" y="2038856"/>
              <a:ext cx="1828798" cy="1087438"/>
              <a:chOff x="274639" y="1952122"/>
              <a:chExt cx="1828798" cy="1087438"/>
            </a:xfrm>
          </p:grpSpPr>
          <p:sp>
            <p:nvSpPr>
              <p:cNvPr id="68" name="Rectangle 67"/>
              <p:cNvSpPr/>
              <p:nvPr/>
            </p:nvSpPr>
            <p:spPr bwMode="auto">
              <a:xfrm>
                <a:off x="274639" y="1952122"/>
                <a:ext cx="1828798" cy="10874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83" tIns="91427" rIns="146283" bIns="91427" numCol="1" spcCol="0" rtlCol="0" fromWordArt="0" anchor="t" anchorCtr="0" forceAA="0" compatLnSpc="1">
                <a:prstTxWarp prst="textNoShape">
                  <a:avLst/>
                </a:prstTxWarp>
                <a:noAutofit/>
              </a:bodyPr>
              <a:lstStyle/>
              <a:p>
                <a:pPr defTabSz="932437">
                  <a:lnSpc>
                    <a:spcPct val="90000"/>
                  </a:lnSpc>
                  <a:defRPr/>
                </a:pPr>
                <a:r>
                  <a:rPr lang="en-US" kern="0" dirty="0">
                    <a:gradFill>
                      <a:gsLst>
                        <a:gs pos="2917">
                          <a:schemeClr val="bg1"/>
                        </a:gs>
                        <a:gs pos="100000">
                          <a:schemeClr val="bg1"/>
                        </a:gs>
                      </a:gsLst>
                      <a:lin ang="5400000" scaled="0"/>
                    </a:gradFill>
                    <a:latin typeface="Segoe UI Semibold" panose="020B0702040204020203" pitchFamily="34" charset="0"/>
                    <a:cs typeface="Segoe UI Semibold" panose="020B0702040204020203" pitchFamily="34" charset="0"/>
                  </a:rPr>
                  <a:t>End user</a:t>
                </a:r>
              </a:p>
            </p:txBody>
          </p:sp>
          <p:grpSp>
            <p:nvGrpSpPr>
              <p:cNvPr id="111" name="Group 47"/>
              <p:cNvGrpSpPr>
                <a:grpSpLocks noChangeAspect="1"/>
              </p:cNvGrpSpPr>
              <p:nvPr/>
            </p:nvGrpSpPr>
            <p:grpSpPr bwMode="auto">
              <a:xfrm>
                <a:off x="1500188" y="2437056"/>
                <a:ext cx="411360" cy="411360"/>
                <a:chOff x="566" y="2277"/>
                <a:chExt cx="392" cy="392"/>
              </a:xfrm>
            </p:grpSpPr>
            <p:sp>
              <p:nvSpPr>
                <p:cNvPr id="113" name="Freeform 48"/>
                <p:cNvSpPr>
                  <a:spLocks/>
                </p:cNvSpPr>
                <p:nvPr/>
              </p:nvSpPr>
              <p:spPr bwMode="auto">
                <a:xfrm>
                  <a:off x="566" y="2277"/>
                  <a:ext cx="96" cy="96"/>
                </a:xfrm>
                <a:custGeom>
                  <a:avLst/>
                  <a:gdLst>
                    <a:gd name="T0" fmla="*/ 96 w 96"/>
                    <a:gd name="T1" fmla="*/ 0 h 96"/>
                    <a:gd name="T2" fmla="*/ 0 w 96"/>
                    <a:gd name="T3" fmla="*/ 0 h 96"/>
                    <a:gd name="T4" fmla="*/ 0 w 96"/>
                    <a:gd name="T5" fmla="*/ 96 h 96"/>
                  </a:gdLst>
                  <a:ahLst/>
                  <a:cxnLst>
                    <a:cxn ang="0">
                      <a:pos x="T0" y="T1"/>
                    </a:cxn>
                    <a:cxn ang="0">
                      <a:pos x="T2" y="T3"/>
                    </a:cxn>
                    <a:cxn ang="0">
                      <a:pos x="T4" y="T5"/>
                    </a:cxn>
                  </a:cxnLst>
                  <a:rect l="0" t="0" r="r" b="b"/>
                  <a:pathLst>
                    <a:path w="96" h="96">
                      <a:moveTo>
                        <a:pt x="96" y="0"/>
                      </a:moveTo>
                      <a:lnTo>
                        <a:pt x="0" y="0"/>
                      </a:lnTo>
                      <a:lnTo>
                        <a:pt x="0" y="9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14" name="Freeform 49"/>
                <p:cNvSpPr>
                  <a:spLocks/>
                </p:cNvSpPr>
                <p:nvPr/>
              </p:nvSpPr>
              <p:spPr bwMode="auto">
                <a:xfrm>
                  <a:off x="862" y="2277"/>
                  <a:ext cx="96" cy="96"/>
                </a:xfrm>
                <a:custGeom>
                  <a:avLst/>
                  <a:gdLst>
                    <a:gd name="T0" fmla="*/ 96 w 96"/>
                    <a:gd name="T1" fmla="*/ 96 h 96"/>
                    <a:gd name="T2" fmla="*/ 96 w 96"/>
                    <a:gd name="T3" fmla="*/ 0 h 96"/>
                    <a:gd name="T4" fmla="*/ 0 w 96"/>
                    <a:gd name="T5" fmla="*/ 0 h 96"/>
                  </a:gdLst>
                  <a:ahLst/>
                  <a:cxnLst>
                    <a:cxn ang="0">
                      <a:pos x="T0" y="T1"/>
                    </a:cxn>
                    <a:cxn ang="0">
                      <a:pos x="T2" y="T3"/>
                    </a:cxn>
                    <a:cxn ang="0">
                      <a:pos x="T4" y="T5"/>
                    </a:cxn>
                  </a:cxnLst>
                  <a:rect l="0" t="0" r="r" b="b"/>
                  <a:pathLst>
                    <a:path w="96" h="96">
                      <a:moveTo>
                        <a:pt x="96" y="96"/>
                      </a:moveTo>
                      <a:lnTo>
                        <a:pt x="96"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15" name="Freeform 50"/>
                <p:cNvSpPr>
                  <a:spLocks/>
                </p:cNvSpPr>
                <p:nvPr/>
              </p:nvSpPr>
              <p:spPr bwMode="auto">
                <a:xfrm>
                  <a:off x="566" y="2573"/>
                  <a:ext cx="96" cy="96"/>
                </a:xfrm>
                <a:custGeom>
                  <a:avLst/>
                  <a:gdLst>
                    <a:gd name="T0" fmla="*/ 0 w 96"/>
                    <a:gd name="T1" fmla="*/ 0 h 96"/>
                    <a:gd name="T2" fmla="*/ 0 w 96"/>
                    <a:gd name="T3" fmla="*/ 96 h 96"/>
                    <a:gd name="T4" fmla="*/ 96 w 96"/>
                    <a:gd name="T5" fmla="*/ 96 h 96"/>
                  </a:gdLst>
                  <a:ahLst/>
                  <a:cxnLst>
                    <a:cxn ang="0">
                      <a:pos x="T0" y="T1"/>
                    </a:cxn>
                    <a:cxn ang="0">
                      <a:pos x="T2" y="T3"/>
                    </a:cxn>
                    <a:cxn ang="0">
                      <a:pos x="T4" y="T5"/>
                    </a:cxn>
                  </a:cxnLst>
                  <a:rect l="0" t="0" r="r" b="b"/>
                  <a:pathLst>
                    <a:path w="96" h="96">
                      <a:moveTo>
                        <a:pt x="0" y="0"/>
                      </a:moveTo>
                      <a:lnTo>
                        <a:pt x="0" y="96"/>
                      </a:lnTo>
                      <a:lnTo>
                        <a:pt x="96" y="9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16" name="Freeform 51"/>
                <p:cNvSpPr>
                  <a:spLocks/>
                </p:cNvSpPr>
                <p:nvPr/>
              </p:nvSpPr>
              <p:spPr bwMode="auto">
                <a:xfrm>
                  <a:off x="862" y="2573"/>
                  <a:ext cx="96" cy="96"/>
                </a:xfrm>
                <a:custGeom>
                  <a:avLst/>
                  <a:gdLst>
                    <a:gd name="T0" fmla="*/ 0 w 96"/>
                    <a:gd name="T1" fmla="*/ 96 h 96"/>
                    <a:gd name="T2" fmla="*/ 96 w 96"/>
                    <a:gd name="T3" fmla="*/ 96 h 96"/>
                    <a:gd name="T4" fmla="*/ 96 w 96"/>
                    <a:gd name="T5" fmla="*/ 0 h 96"/>
                  </a:gdLst>
                  <a:ahLst/>
                  <a:cxnLst>
                    <a:cxn ang="0">
                      <a:pos x="T0" y="T1"/>
                    </a:cxn>
                    <a:cxn ang="0">
                      <a:pos x="T2" y="T3"/>
                    </a:cxn>
                    <a:cxn ang="0">
                      <a:pos x="T4" y="T5"/>
                    </a:cxn>
                  </a:cxnLst>
                  <a:rect l="0" t="0" r="r" b="b"/>
                  <a:pathLst>
                    <a:path w="96" h="96">
                      <a:moveTo>
                        <a:pt x="0" y="96"/>
                      </a:moveTo>
                      <a:lnTo>
                        <a:pt x="96" y="96"/>
                      </a:lnTo>
                      <a:lnTo>
                        <a:pt x="96"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17" name="Oval 52"/>
                <p:cNvSpPr>
                  <a:spLocks noChangeArrowheads="1"/>
                </p:cNvSpPr>
                <p:nvPr/>
              </p:nvSpPr>
              <p:spPr bwMode="auto">
                <a:xfrm>
                  <a:off x="695" y="2359"/>
                  <a:ext cx="134" cy="131"/>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118" name="Freeform 53"/>
                <p:cNvSpPr>
                  <a:spLocks/>
                </p:cNvSpPr>
                <p:nvPr/>
              </p:nvSpPr>
              <p:spPr bwMode="auto">
                <a:xfrm>
                  <a:off x="662" y="2490"/>
                  <a:ext cx="200" cy="102"/>
                </a:xfrm>
                <a:custGeom>
                  <a:avLst/>
                  <a:gdLst>
                    <a:gd name="T0" fmla="*/ 96 w 96"/>
                    <a:gd name="T1" fmla="*/ 49 h 49"/>
                    <a:gd name="T2" fmla="*/ 48 w 96"/>
                    <a:gd name="T3" fmla="*/ 0 h 49"/>
                    <a:gd name="T4" fmla="*/ 0 w 96"/>
                    <a:gd name="T5" fmla="*/ 49 h 49"/>
                  </a:gdLst>
                  <a:ahLst/>
                  <a:cxnLst>
                    <a:cxn ang="0">
                      <a:pos x="T0" y="T1"/>
                    </a:cxn>
                    <a:cxn ang="0">
                      <a:pos x="T2" y="T3"/>
                    </a:cxn>
                    <a:cxn ang="0">
                      <a:pos x="T4" y="T5"/>
                    </a:cxn>
                  </a:cxnLst>
                  <a:rect l="0" t="0" r="r" b="b"/>
                  <a:pathLst>
                    <a:path w="96" h="49">
                      <a:moveTo>
                        <a:pt x="96" y="49"/>
                      </a:moveTo>
                      <a:cubicBezTo>
                        <a:pt x="96" y="22"/>
                        <a:pt x="75" y="0"/>
                        <a:pt x="48" y="0"/>
                      </a:cubicBezTo>
                      <a:cubicBezTo>
                        <a:pt x="21" y="0"/>
                        <a:pt x="0" y="22"/>
                        <a:pt x="0" y="49"/>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grpSp>
        <p:nvGrpSpPr>
          <p:cNvPr id="312" name="Group 311"/>
          <p:cNvGrpSpPr/>
          <p:nvPr/>
        </p:nvGrpSpPr>
        <p:grpSpPr>
          <a:xfrm>
            <a:off x="5248170" y="3028354"/>
            <a:ext cx="3757921" cy="308251"/>
            <a:chOff x="5248032" y="3028288"/>
            <a:chExt cx="3758454" cy="308294"/>
          </a:xfrm>
        </p:grpSpPr>
        <p:grpSp>
          <p:nvGrpSpPr>
            <p:cNvPr id="222" name="Group 221"/>
            <p:cNvGrpSpPr/>
            <p:nvPr/>
          </p:nvGrpSpPr>
          <p:grpSpPr>
            <a:xfrm>
              <a:off x="8698192" y="3028288"/>
              <a:ext cx="308294" cy="308294"/>
              <a:chOff x="9188251" y="5222992"/>
              <a:chExt cx="432014" cy="432014"/>
            </a:xfrm>
          </p:grpSpPr>
          <p:sp>
            <p:nvSpPr>
              <p:cNvPr id="223" name="Oval 222"/>
              <p:cNvSpPr/>
              <p:nvPr/>
            </p:nvSpPr>
            <p:spPr bwMode="auto">
              <a:xfrm>
                <a:off x="9188251" y="5222992"/>
                <a:ext cx="432014" cy="432014"/>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4" name="Group 56"/>
              <p:cNvGrpSpPr>
                <a:grpSpLocks noChangeAspect="1"/>
              </p:cNvGrpSpPr>
              <p:nvPr/>
            </p:nvGrpSpPr>
            <p:grpSpPr bwMode="auto">
              <a:xfrm rot="16200000">
                <a:off x="9266070" y="5300816"/>
                <a:ext cx="276347" cy="276347"/>
                <a:chOff x="3658" y="1944"/>
                <a:chExt cx="514" cy="514"/>
              </a:xfrm>
            </p:grpSpPr>
            <p:sp>
              <p:nvSpPr>
                <p:cNvPr id="225" name="Line 57"/>
                <p:cNvSpPr>
                  <a:spLocks noChangeShapeType="1"/>
                </p:cNvSpPr>
                <p:nvPr/>
              </p:nvSpPr>
              <p:spPr bwMode="auto">
                <a:xfrm>
                  <a:off x="3781" y="2200"/>
                  <a:ext cx="247"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26"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27"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28"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29"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nvGrpSpPr>
            <p:cNvPr id="230" name="Group 229"/>
            <p:cNvGrpSpPr/>
            <p:nvPr/>
          </p:nvGrpSpPr>
          <p:grpSpPr>
            <a:xfrm>
              <a:off x="5248032" y="3028288"/>
              <a:ext cx="308294" cy="308294"/>
              <a:chOff x="9188251" y="5222992"/>
              <a:chExt cx="432014" cy="432014"/>
            </a:xfrm>
          </p:grpSpPr>
          <p:sp>
            <p:nvSpPr>
              <p:cNvPr id="231" name="Oval 230"/>
              <p:cNvSpPr/>
              <p:nvPr/>
            </p:nvSpPr>
            <p:spPr bwMode="auto">
              <a:xfrm>
                <a:off x="9188251" y="5222992"/>
                <a:ext cx="432014" cy="432014"/>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2" name="Group 56"/>
              <p:cNvGrpSpPr>
                <a:grpSpLocks noChangeAspect="1"/>
              </p:cNvGrpSpPr>
              <p:nvPr/>
            </p:nvGrpSpPr>
            <p:grpSpPr bwMode="auto">
              <a:xfrm rot="16200000">
                <a:off x="9266070" y="5300816"/>
                <a:ext cx="276347" cy="276347"/>
                <a:chOff x="3658" y="1944"/>
                <a:chExt cx="514" cy="514"/>
              </a:xfrm>
            </p:grpSpPr>
            <p:sp>
              <p:nvSpPr>
                <p:cNvPr id="233" name="Line 57"/>
                <p:cNvSpPr>
                  <a:spLocks noChangeShapeType="1"/>
                </p:cNvSpPr>
                <p:nvPr/>
              </p:nvSpPr>
              <p:spPr bwMode="auto">
                <a:xfrm>
                  <a:off x="3781" y="2200"/>
                  <a:ext cx="247"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34" name="Freeform 58"/>
                <p:cNvSpPr>
                  <a:spLocks/>
                </p:cNvSpPr>
                <p:nvPr/>
              </p:nvSpPr>
              <p:spPr bwMode="auto">
                <a:xfrm>
                  <a:off x="3912" y="2075"/>
                  <a:ext cx="124" cy="250"/>
                </a:xfrm>
                <a:custGeom>
                  <a:avLst/>
                  <a:gdLst>
                    <a:gd name="T0" fmla="*/ 0 w 124"/>
                    <a:gd name="T1" fmla="*/ 0 h 250"/>
                    <a:gd name="T2" fmla="*/ 124 w 124"/>
                    <a:gd name="T3" fmla="*/ 125 h 250"/>
                    <a:gd name="T4" fmla="*/ 0 w 124"/>
                    <a:gd name="T5" fmla="*/ 250 h 250"/>
                  </a:gdLst>
                  <a:ahLst/>
                  <a:cxnLst>
                    <a:cxn ang="0">
                      <a:pos x="T0" y="T1"/>
                    </a:cxn>
                    <a:cxn ang="0">
                      <a:pos x="T2" y="T3"/>
                    </a:cxn>
                    <a:cxn ang="0">
                      <a:pos x="T4" y="T5"/>
                    </a:cxn>
                  </a:cxnLst>
                  <a:rect l="0" t="0" r="r" b="b"/>
                  <a:pathLst>
                    <a:path w="124" h="250">
                      <a:moveTo>
                        <a:pt x="0" y="0"/>
                      </a:moveTo>
                      <a:lnTo>
                        <a:pt x="124" y="125"/>
                      </a:lnTo>
                      <a:lnTo>
                        <a:pt x="0" y="25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35" name="Freeform 59"/>
                <p:cNvSpPr>
                  <a:spLocks/>
                </p:cNvSpPr>
                <p:nvPr/>
              </p:nvSpPr>
              <p:spPr bwMode="auto">
                <a:xfrm>
                  <a:off x="3914" y="1944"/>
                  <a:ext cx="258" cy="514"/>
                </a:xfrm>
                <a:custGeom>
                  <a:avLst/>
                  <a:gdLst>
                    <a:gd name="T0" fmla="*/ 0 w 124"/>
                    <a:gd name="T1" fmla="*/ 0 h 247"/>
                    <a:gd name="T2" fmla="*/ 124 w 124"/>
                    <a:gd name="T3" fmla="*/ 123 h 247"/>
                    <a:gd name="T4" fmla="*/ 0 w 124"/>
                    <a:gd name="T5" fmla="*/ 247 h 247"/>
                  </a:gdLst>
                  <a:ahLst/>
                  <a:cxnLst>
                    <a:cxn ang="0">
                      <a:pos x="T0" y="T1"/>
                    </a:cxn>
                    <a:cxn ang="0">
                      <a:pos x="T2" y="T3"/>
                    </a:cxn>
                    <a:cxn ang="0">
                      <a:pos x="T4" y="T5"/>
                    </a:cxn>
                  </a:cxnLst>
                  <a:rect l="0" t="0" r="r" b="b"/>
                  <a:pathLst>
                    <a:path w="124" h="247">
                      <a:moveTo>
                        <a:pt x="0" y="0"/>
                      </a:moveTo>
                      <a:cubicBezTo>
                        <a:pt x="68" y="0"/>
                        <a:pt x="124" y="55"/>
                        <a:pt x="124" y="123"/>
                      </a:cubicBezTo>
                      <a:cubicBezTo>
                        <a:pt x="124" y="191"/>
                        <a:pt x="68" y="247"/>
                        <a:pt x="0" y="247"/>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36" name="Freeform 60"/>
                <p:cNvSpPr>
                  <a:spLocks/>
                </p:cNvSpPr>
                <p:nvPr/>
              </p:nvSpPr>
              <p:spPr bwMode="auto">
                <a:xfrm>
                  <a:off x="3658" y="1944"/>
                  <a:ext cx="256" cy="256"/>
                </a:xfrm>
                <a:custGeom>
                  <a:avLst/>
                  <a:gdLst>
                    <a:gd name="T0" fmla="*/ 0 w 123"/>
                    <a:gd name="T1" fmla="*/ 123 h 123"/>
                    <a:gd name="T2" fmla="*/ 123 w 123"/>
                    <a:gd name="T3" fmla="*/ 0 h 123"/>
                  </a:gdLst>
                  <a:ahLst/>
                  <a:cxnLst>
                    <a:cxn ang="0">
                      <a:pos x="T0" y="T1"/>
                    </a:cxn>
                    <a:cxn ang="0">
                      <a:pos x="T2" y="T3"/>
                    </a:cxn>
                  </a:cxnLst>
                  <a:rect l="0" t="0" r="r" b="b"/>
                  <a:pathLst>
                    <a:path w="123" h="123">
                      <a:moveTo>
                        <a:pt x="0" y="123"/>
                      </a:moveTo>
                      <a:cubicBezTo>
                        <a:pt x="0" y="55"/>
                        <a:pt x="55" y="0"/>
                        <a:pt x="123"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sp>
              <p:nvSpPr>
                <p:cNvPr id="237" name="Freeform 61"/>
                <p:cNvSpPr>
                  <a:spLocks/>
                </p:cNvSpPr>
                <p:nvPr/>
              </p:nvSpPr>
              <p:spPr bwMode="auto">
                <a:xfrm>
                  <a:off x="3658" y="2200"/>
                  <a:ext cx="256" cy="258"/>
                </a:xfrm>
                <a:custGeom>
                  <a:avLst/>
                  <a:gdLst>
                    <a:gd name="T0" fmla="*/ 123 w 123"/>
                    <a:gd name="T1" fmla="*/ 124 h 124"/>
                    <a:gd name="T2" fmla="*/ 0 w 123"/>
                    <a:gd name="T3" fmla="*/ 0 h 124"/>
                  </a:gdLst>
                  <a:ahLst/>
                  <a:cxnLst>
                    <a:cxn ang="0">
                      <a:pos x="T0" y="T1"/>
                    </a:cxn>
                    <a:cxn ang="0">
                      <a:pos x="T2" y="T3"/>
                    </a:cxn>
                  </a:cxnLst>
                  <a:rect l="0" t="0" r="r" b="b"/>
                  <a:pathLst>
                    <a:path w="123" h="124">
                      <a:moveTo>
                        <a:pt x="123" y="124"/>
                      </a:moveTo>
                      <a:cubicBezTo>
                        <a:pt x="55" y="124"/>
                        <a:pt x="0" y="68"/>
                        <a:pt x="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4"/>
                  <a:endParaRPr lang="en-US" kern="0">
                    <a:solidFill>
                      <a:sysClr val="windowText" lastClr="000000"/>
                    </a:solidFill>
                  </a:endParaRPr>
                </a:p>
              </p:txBody>
            </p:sp>
          </p:grpSp>
        </p:grpSp>
      </p:grpSp>
    </p:spTree>
    <p:extLst>
      <p:ext uri="{BB962C8B-B14F-4D97-AF65-F5344CB8AC3E}">
        <p14:creationId xmlns:p14="http://schemas.microsoft.com/office/powerpoint/2010/main" val="24175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500"/>
                                        <p:tgtEl>
                                          <p:spTgt spid="308"/>
                                        </p:tgtEl>
                                      </p:cBhvr>
                                    </p:animEffect>
                                  </p:childTnLst>
                                </p:cTn>
                              </p:par>
                              <p:par>
                                <p:cTn id="8" presetID="42" presetClass="path" presetSubtype="0" decel="100000" fill="hold" nodeType="withEffect">
                                  <p:stCondLst>
                                    <p:cond delay="0"/>
                                  </p:stCondLst>
                                  <p:childTnLst>
                                    <p:animMotion origin="layout" path="M -1.11565E-6 4.82524E-6 L -1.11565E-6 0.05379 " pathEditMode="relative" rAng="0" ptsTypes="AA">
                                      <p:cBhvr>
                                        <p:cTn id="9" dur="750" spd="-100000" fill="hold"/>
                                        <p:tgtEl>
                                          <p:spTgt spid="308"/>
                                        </p:tgtEl>
                                        <p:attrNameLst>
                                          <p:attrName>ppt_x</p:attrName>
                                          <p:attrName>ppt_y</p:attrName>
                                        </p:attrNameLst>
                                      </p:cBhvr>
                                      <p:rCtr x="0" y="2678"/>
                                    </p:animMotion>
                                  </p:childTnLst>
                                </p:cTn>
                              </p:par>
                              <p:par>
                                <p:cTn id="10" presetID="10" presetClass="entr" presetSubtype="0" fill="hold" nodeType="withEffect">
                                  <p:stCondLst>
                                    <p:cond delay="150"/>
                                  </p:stCondLst>
                                  <p:childTnLst>
                                    <p:set>
                                      <p:cBhvr>
                                        <p:cTn id="11" dur="1" fill="hold">
                                          <p:stCondLst>
                                            <p:cond delay="0"/>
                                          </p:stCondLst>
                                        </p:cTn>
                                        <p:tgtEl>
                                          <p:spTgt spid="309"/>
                                        </p:tgtEl>
                                        <p:attrNameLst>
                                          <p:attrName>style.visibility</p:attrName>
                                        </p:attrNameLst>
                                      </p:cBhvr>
                                      <p:to>
                                        <p:strVal val="visible"/>
                                      </p:to>
                                    </p:set>
                                    <p:animEffect transition="in" filter="fade">
                                      <p:cBhvr>
                                        <p:cTn id="12" dur="500"/>
                                        <p:tgtEl>
                                          <p:spTgt spid="309"/>
                                        </p:tgtEl>
                                      </p:cBhvr>
                                    </p:animEffect>
                                  </p:childTnLst>
                                </p:cTn>
                              </p:par>
                              <p:par>
                                <p:cTn id="13" presetID="42" presetClass="path" presetSubtype="0" decel="100000" fill="hold" nodeType="withEffect">
                                  <p:stCondLst>
                                    <p:cond delay="150"/>
                                  </p:stCondLst>
                                  <p:childTnLst>
                                    <p:animMotion origin="layout" path="M -1.11565E-6 4.82524E-6 L -1.11565E-6 0.05379 " pathEditMode="relative" rAng="0" ptsTypes="AA">
                                      <p:cBhvr>
                                        <p:cTn id="14" dur="750" spd="-100000" fill="hold"/>
                                        <p:tgtEl>
                                          <p:spTgt spid="309"/>
                                        </p:tgtEl>
                                        <p:attrNameLst>
                                          <p:attrName>ppt_x</p:attrName>
                                          <p:attrName>ppt_y</p:attrName>
                                        </p:attrNameLst>
                                      </p:cBhvr>
                                      <p:rCtr x="0" y="2678"/>
                                    </p:animMotion>
                                  </p:childTnLst>
                                </p:cTn>
                              </p:par>
                              <p:par>
                                <p:cTn id="15" presetID="10" presetClass="entr" presetSubtype="0" fill="hold" nodeType="withEffect">
                                  <p:stCondLst>
                                    <p:cond delay="3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42" presetClass="path" presetSubtype="0" decel="100000" fill="hold" nodeType="withEffect">
                                  <p:stCondLst>
                                    <p:cond delay="300"/>
                                  </p:stCondLst>
                                  <p:childTnLst>
                                    <p:animMotion origin="layout" path="M -1.11565E-6 4.82524E-6 L -1.11565E-6 0.05379 " pathEditMode="relative" rAng="0" ptsTypes="AA">
                                      <p:cBhvr>
                                        <p:cTn id="19" dur="750" spd="-100000" fill="hold"/>
                                        <p:tgtEl>
                                          <p:spTgt spid="6"/>
                                        </p:tgtEl>
                                        <p:attrNameLst>
                                          <p:attrName>ppt_x</p:attrName>
                                          <p:attrName>ppt_y</p:attrName>
                                        </p:attrNameLst>
                                      </p:cBhvr>
                                      <p:rCtr x="0" y="2678"/>
                                    </p:animMotion>
                                  </p:childTnLst>
                                </p:cTn>
                              </p:par>
                              <p:par>
                                <p:cTn id="20" presetID="10" presetClass="entr" presetSubtype="0" fill="hold" nodeType="withEffect">
                                  <p:stCondLst>
                                    <p:cond delay="450"/>
                                  </p:stCondLst>
                                  <p:childTnLst>
                                    <p:set>
                                      <p:cBhvr>
                                        <p:cTn id="21" dur="1" fill="hold">
                                          <p:stCondLst>
                                            <p:cond delay="0"/>
                                          </p:stCondLst>
                                        </p:cTn>
                                        <p:tgtEl>
                                          <p:spTgt spid="310"/>
                                        </p:tgtEl>
                                        <p:attrNameLst>
                                          <p:attrName>style.visibility</p:attrName>
                                        </p:attrNameLst>
                                      </p:cBhvr>
                                      <p:to>
                                        <p:strVal val="visible"/>
                                      </p:to>
                                    </p:set>
                                    <p:animEffect transition="in" filter="fade">
                                      <p:cBhvr>
                                        <p:cTn id="22" dur="500"/>
                                        <p:tgtEl>
                                          <p:spTgt spid="310"/>
                                        </p:tgtEl>
                                      </p:cBhvr>
                                    </p:animEffect>
                                  </p:childTnLst>
                                </p:cTn>
                              </p:par>
                              <p:par>
                                <p:cTn id="23" presetID="42" presetClass="path" presetSubtype="0" decel="100000" fill="hold" nodeType="withEffect">
                                  <p:stCondLst>
                                    <p:cond delay="450"/>
                                  </p:stCondLst>
                                  <p:childTnLst>
                                    <p:animMotion origin="layout" path="M -1.11565E-6 4.82524E-6 L -1.11565E-6 0.05379 " pathEditMode="relative" rAng="0" ptsTypes="AA">
                                      <p:cBhvr>
                                        <p:cTn id="24" dur="750" spd="-100000" fill="hold"/>
                                        <p:tgtEl>
                                          <p:spTgt spid="310"/>
                                        </p:tgtEl>
                                        <p:attrNameLst>
                                          <p:attrName>ppt_x</p:attrName>
                                          <p:attrName>ppt_y</p:attrName>
                                        </p:attrNameLst>
                                      </p:cBhvr>
                                      <p:rCtr x="0" y="2678"/>
                                    </p:animMotion>
                                  </p:childTnLst>
                                </p:cTn>
                              </p:par>
                              <p:par>
                                <p:cTn id="25" presetID="10" presetClass="entr" presetSubtype="0" fill="hold" nodeType="withEffect">
                                  <p:stCondLst>
                                    <p:cond delay="6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42" presetClass="path" presetSubtype="0" decel="100000" fill="hold" nodeType="withEffect">
                                  <p:stCondLst>
                                    <p:cond delay="600"/>
                                  </p:stCondLst>
                                  <p:childTnLst>
                                    <p:animMotion origin="layout" path="M -1.11565E-6 4.82524E-6 L -1.11565E-6 0.05379 " pathEditMode="relative" rAng="0" ptsTypes="AA">
                                      <p:cBhvr>
                                        <p:cTn id="29" dur="750" spd="-100000" fill="hold"/>
                                        <p:tgtEl>
                                          <p:spTgt spid="7"/>
                                        </p:tgtEl>
                                        <p:attrNameLst>
                                          <p:attrName>ppt_x</p:attrName>
                                          <p:attrName>ppt_y</p:attrName>
                                        </p:attrNameLst>
                                      </p:cBhvr>
                                      <p:rCtr x="0" y="2678"/>
                                    </p:animMotion>
                                  </p:childTnLst>
                                </p:cTn>
                              </p:par>
                              <p:par>
                                <p:cTn id="30" presetID="10" presetClass="entr" presetSubtype="0" fill="hold" nodeType="withEffect">
                                  <p:stCondLst>
                                    <p:cond delay="750"/>
                                  </p:stCondLst>
                                  <p:childTnLst>
                                    <p:set>
                                      <p:cBhvr>
                                        <p:cTn id="31" dur="1" fill="hold">
                                          <p:stCondLst>
                                            <p:cond delay="0"/>
                                          </p:stCondLst>
                                        </p:cTn>
                                        <p:tgtEl>
                                          <p:spTgt spid="311"/>
                                        </p:tgtEl>
                                        <p:attrNameLst>
                                          <p:attrName>style.visibility</p:attrName>
                                        </p:attrNameLst>
                                      </p:cBhvr>
                                      <p:to>
                                        <p:strVal val="visible"/>
                                      </p:to>
                                    </p:set>
                                    <p:animEffect transition="in" filter="fade">
                                      <p:cBhvr>
                                        <p:cTn id="32" dur="500"/>
                                        <p:tgtEl>
                                          <p:spTgt spid="311"/>
                                        </p:tgtEl>
                                      </p:cBhvr>
                                    </p:animEffect>
                                  </p:childTnLst>
                                </p:cTn>
                              </p:par>
                              <p:par>
                                <p:cTn id="33" presetID="42" presetClass="path" presetSubtype="0" decel="100000" fill="hold" nodeType="withEffect">
                                  <p:stCondLst>
                                    <p:cond delay="750"/>
                                  </p:stCondLst>
                                  <p:childTnLst>
                                    <p:animMotion origin="layout" path="M -1.11565E-6 4.82524E-6 L -1.11565E-6 0.05379 " pathEditMode="relative" rAng="0" ptsTypes="AA">
                                      <p:cBhvr>
                                        <p:cTn id="34" dur="750" spd="-100000" fill="hold"/>
                                        <p:tgtEl>
                                          <p:spTgt spid="311"/>
                                        </p:tgtEl>
                                        <p:attrNameLst>
                                          <p:attrName>ppt_x</p:attrName>
                                          <p:attrName>ppt_y</p:attrName>
                                        </p:attrNameLst>
                                      </p:cBhvr>
                                      <p:rCtr x="0" y="2678"/>
                                    </p:animMotion>
                                  </p:childTnLst>
                                </p:cTn>
                              </p:par>
                              <p:par>
                                <p:cTn id="35" presetID="10" presetClass="entr" presetSubtype="0" fill="hold" nodeType="withEffect">
                                  <p:stCondLst>
                                    <p:cond delay="9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42" presetClass="path" presetSubtype="0" decel="100000" fill="hold" nodeType="withEffect">
                                  <p:stCondLst>
                                    <p:cond delay="900"/>
                                  </p:stCondLst>
                                  <p:childTnLst>
                                    <p:animMotion origin="layout" path="M -1.11565E-6 4.82524E-6 L -1.11565E-6 0.05379 " pathEditMode="relative" rAng="0" ptsTypes="AA">
                                      <p:cBhvr>
                                        <p:cTn id="39" dur="750" spd="-100000" fill="hold"/>
                                        <p:tgtEl>
                                          <p:spTgt spid="8"/>
                                        </p:tgtEl>
                                        <p:attrNameLst>
                                          <p:attrName>ppt_x</p:attrName>
                                          <p:attrName>ppt_y</p:attrName>
                                        </p:attrNameLst>
                                      </p:cBhvr>
                                      <p:rCtr x="0" y="2678"/>
                                    </p:animMotion>
                                  </p:childTnLst>
                                </p:cTn>
                              </p:par>
                              <p:par>
                                <p:cTn id="40" presetID="10" presetClass="entr" presetSubtype="0" fill="hold" nodeType="withEffect">
                                  <p:stCondLst>
                                    <p:cond delay="1050"/>
                                  </p:stCondLst>
                                  <p:childTnLst>
                                    <p:set>
                                      <p:cBhvr>
                                        <p:cTn id="41" dur="1" fill="hold">
                                          <p:stCondLst>
                                            <p:cond delay="0"/>
                                          </p:stCondLst>
                                        </p:cTn>
                                        <p:tgtEl>
                                          <p:spTgt spid="312"/>
                                        </p:tgtEl>
                                        <p:attrNameLst>
                                          <p:attrName>style.visibility</p:attrName>
                                        </p:attrNameLst>
                                      </p:cBhvr>
                                      <p:to>
                                        <p:strVal val="visible"/>
                                      </p:to>
                                    </p:set>
                                    <p:animEffect transition="in" filter="fade">
                                      <p:cBhvr>
                                        <p:cTn id="42" dur="500"/>
                                        <p:tgtEl>
                                          <p:spTgt spid="312"/>
                                        </p:tgtEl>
                                      </p:cBhvr>
                                    </p:animEffect>
                                  </p:childTnLst>
                                </p:cTn>
                              </p:par>
                              <p:par>
                                <p:cTn id="43" presetID="42" presetClass="path" presetSubtype="0" decel="100000" fill="hold" nodeType="withEffect">
                                  <p:stCondLst>
                                    <p:cond delay="1050"/>
                                  </p:stCondLst>
                                  <p:childTnLst>
                                    <p:animMotion origin="layout" path="M -1.11565E-6 4.82524E-6 L -1.11565E-6 0.05379 " pathEditMode="relative" rAng="0" ptsTypes="AA">
                                      <p:cBhvr>
                                        <p:cTn id="44" dur="750" spd="-100000" fill="hold"/>
                                        <p:tgtEl>
                                          <p:spTgt spid="312"/>
                                        </p:tgtEl>
                                        <p:attrNameLst>
                                          <p:attrName>ppt_x</p:attrName>
                                          <p:attrName>ppt_y</p:attrName>
                                        </p:attrNameLst>
                                      </p:cBhvr>
                                      <p:rCtr x="0" y="2678"/>
                                    </p:animMotion>
                                  </p:childTnLst>
                                </p:cTn>
                              </p:par>
                              <p:par>
                                <p:cTn id="45" presetID="10" presetClass="entr" presetSubtype="0" fill="hold" nodeType="withEffect">
                                  <p:stCondLst>
                                    <p:cond delay="1200"/>
                                  </p:stCondLst>
                                  <p:childTnLst>
                                    <p:set>
                                      <p:cBhvr>
                                        <p:cTn id="46" dur="1" fill="hold">
                                          <p:stCondLst>
                                            <p:cond delay="0"/>
                                          </p:stCondLst>
                                        </p:cTn>
                                        <p:tgtEl>
                                          <p:spTgt spid="314"/>
                                        </p:tgtEl>
                                        <p:attrNameLst>
                                          <p:attrName>style.visibility</p:attrName>
                                        </p:attrNameLst>
                                      </p:cBhvr>
                                      <p:to>
                                        <p:strVal val="visible"/>
                                      </p:to>
                                    </p:set>
                                    <p:animEffect transition="in" filter="fade">
                                      <p:cBhvr>
                                        <p:cTn id="47" dur="500"/>
                                        <p:tgtEl>
                                          <p:spTgt spid="314"/>
                                        </p:tgtEl>
                                      </p:cBhvr>
                                    </p:animEffect>
                                  </p:childTnLst>
                                </p:cTn>
                              </p:par>
                              <p:par>
                                <p:cTn id="48" presetID="42" presetClass="path" presetSubtype="0" decel="100000" fill="hold" nodeType="withEffect">
                                  <p:stCondLst>
                                    <p:cond delay="1200"/>
                                  </p:stCondLst>
                                  <p:childTnLst>
                                    <p:animMotion origin="layout" path="M -1.11565E-6 4.82524E-6 L -1.11565E-6 0.05379 " pathEditMode="relative" rAng="0" ptsTypes="AA">
                                      <p:cBhvr>
                                        <p:cTn id="49" dur="750" spd="-100000" fill="hold"/>
                                        <p:tgtEl>
                                          <p:spTgt spid="314"/>
                                        </p:tgtEl>
                                        <p:attrNameLst>
                                          <p:attrName>ppt_x</p:attrName>
                                          <p:attrName>ppt_y</p:attrName>
                                        </p:attrNameLst>
                                      </p:cBhvr>
                                      <p:rCtr x="0" y="26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5481" y="2587330"/>
            <a:ext cx="10818866" cy="266666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427861" y="3287963"/>
            <a:ext cx="2517668" cy="1805217"/>
          </a:xfrm>
          <a:prstGeom prst="rect">
            <a:avLst/>
          </a:prstGeom>
          <a:solidFill>
            <a:srgbClr val="5C2D91"/>
          </a:solidFill>
        </p:spPr>
        <p:txBody>
          <a:bodyPr wrap="square" lIns="186494" tIns="149196" rIns="186494" bIns="149196" rtlCol="0" anchor="ctr" anchorCtr="0">
            <a:noAutofit/>
          </a:bodyPr>
          <a:lstStyle/>
          <a:p>
            <a:pPr algn="ctr" defTabSz="932418">
              <a:lnSpc>
                <a:spcPct val="90000"/>
              </a:lnSpc>
              <a:spcAft>
                <a:spcPts val="612"/>
              </a:spcAft>
            </a:pPr>
            <a:r>
              <a:rPr lang="en-US" sz="2800" dirty="0">
                <a:gradFill>
                  <a:gsLst>
                    <a:gs pos="2917">
                      <a:srgbClr val="FFFFFF"/>
                    </a:gs>
                    <a:gs pos="30000">
                      <a:srgbClr val="FFFFFF"/>
                    </a:gs>
                  </a:gsLst>
                  <a:lin ang="5400000" scaled="0"/>
                </a:gradFill>
              </a:rPr>
              <a:t>Abstraction</a:t>
            </a:r>
          </a:p>
          <a:p>
            <a:pPr algn="ctr" defTabSz="932418">
              <a:lnSpc>
                <a:spcPct val="90000"/>
              </a:lnSpc>
              <a:spcAft>
                <a:spcPts val="612"/>
              </a:spcAft>
            </a:pPr>
            <a:r>
              <a:rPr lang="en-US" sz="1599" dirty="0">
                <a:gradFill>
                  <a:gsLst>
                    <a:gs pos="2917">
                      <a:srgbClr val="FFFFFF"/>
                    </a:gs>
                    <a:gs pos="30000">
                      <a:srgbClr val="FFFFFF"/>
                    </a:gs>
                  </a:gsLst>
                  <a:lin ang="5400000" scaled="0"/>
                </a:gradFill>
              </a:rPr>
              <a:t>decouple</a:t>
            </a:r>
          </a:p>
          <a:p>
            <a:pPr algn="ctr" defTabSz="932418">
              <a:lnSpc>
                <a:spcPct val="90000"/>
              </a:lnSpc>
              <a:spcAft>
                <a:spcPts val="612"/>
              </a:spcAft>
            </a:pPr>
            <a:r>
              <a:rPr lang="en-US" sz="1599" dirty="0">
                <a:gradFill>
                  <a:gsLst>
                    <a:gs pos="2917">
                      <a:srgbClr val="FFFFFF"/>
                    </a:gs>
                    <a:gs pos="30000">
                      <a:srgbClr val="FFFFFF"/>
                    </a:gs>
                  </a:gsLst>
                  <a:lin ang="5400000" scaled="0"/>
                </a:gradFill>
              </a:rPr>
              <a:t>modernize</a:t>
            </a:r>
          </a:p>
          <a:p>
            <a:pPr algn="ctr" defTabSz="932418">
              <a:lnSpc>
                <a:spcPct val="90000"/>
              </a:lnSpc>
              <a:spcAft>
                <a:spcPts val="612"/>
              </a:spcAft>
            </a:pPr>
            <a:r>
              <a:rPr lang="en-US" sz="1599" dirty="0">
                <a:gradFill>
                  <a:gsLst>
                    <a:gs pos="2917">
                      <a:srgbClr val="FFFFFF"/>
                    </a:gs>
                    <a:gs pos="30000">
                      <a:srgbClr val="FFFFFF"/>
                    </a:gs>
                  </a:gsLst>
                  <a:lin ang="5400000" scaled="0"/>
                </a:gradFill>
              </a:rPr>
              <a:t>optimize</a:t>
            </a:r>
          </a:p>
          <a:p>
            <a:pPr algn="ctr" defTabSz="932418">
              <a:lnSpc>
                <a:spcPct val="90000"/>
              </a:lnSpc>
              <a:spcAft>
                <a:spcPts val="612"/>
              </a:spcAft>
            </a:pPr>
            <a:r>
              <a:rPr lang="en-US" sz="1599" dirty="0">
                <a:gradFill>
                  <a:gsLst>
                    <a:gs pos="2917">
                      <a:srgbClr val="FFFFFF"/>
                    </a:gs>
                    <a:gs pos="30000">
                      <a:srgbClr val="FFFFFF"/>
                    </a:gs>
                  </a:gsLst>
                  <a:lin ang="5400000" scaled="0"/>
                </a:gradFill>
              </a:rPr>
              <a:t>...</a:t>
            </a:r>
            <a:endParaRPr lang="en-US" sz="2800" dirty="0">
              <a:gradFill>
                <a:gsLst>
                  <a:gs pos="2917">
                    <a:srgbClr val="FFFFFF"/>
                  </a:gs>
                  <a:gs pos="30000">
                    <a:srgbClr val="FFFFFF"/>
                  </a:gs>
                </a:gsLst>
                <a:lin ang="5400000" scaled="0"/>
              </a:gradFill>
            </a:endParaRPr>
          </a:p>
        </p:txBody>
      </p:sp>
      <p:sp>
        <p:nvSpPr>
          <p:cNvPr id="8" name="TextBox 7"/>
          <p:cNvSpPr txBox="1"/>
          <p:nvPr/>
        </p:nvSpPr>
        <p:spPr>
          <a:xfrm>
            <a:off x="3097909" y="3287963"/>
            <a:ext cx="2517668" cy="1805217"/>
          </a:xfrm>
          <a:prstGeom prst="rect">
            <a:avLst/>
          </a:prstGeom>
          <a:solidFill>
            <a:srgbClr val="0078D7"/>
          </a:solidFill>
        </p:spPr>
        <p:txBody>
          <a:bodyPr wrap="square" lIns="186494" tIns="149196" rIns="186494" bIns="149196" rtlCol="0" anchor="ctr" anchorCtr="0">
            <a:noAutofit/>
          </a:bodyPr>
          <a:lstStyle/>
          <a:p>
            <a:pPr algn="ctr" defTabSz="932418">
              <a:lnSpc>
                <a:spcPct val="90000"/>
              </a:lnSpc>
              <a:spcAft>
                <a:spcPts val="612"/>
              </a:spcAft>
            </a:pPr>
            <a:r>
              <a:rPr lang="en-US" sz="2800" dirty="0">
                <a:gradFill>
                  <a:gsLst>
                    <a:gs pos="2917">
                      <a:srgbClr val="FFFFFF"/>
                    </a:gs>
                    <a:gs pos="30000">
                      <a:srgbClr val="FFFFFF"/>
                    </a:gs>
                  </a:gsLst>
                  <a:lin ang="5400000" scaled="0"/>
                </a:gradFill>
              </a:rPr>
              <a:t>Middleware</a:t>
            </a:r>
          </a:p>
          <a:p>
            <a:pPr algn="ctr" defTabSz="932418">
              <a:lnSpc>
                <a:spcPct val="90000"/>
              </a:lnSpc>
              <a:spcAft>
                <a:spcPts val="612"/>
              </a:spcAft>
            </a:pPr>
            <a:r>
              <a:rPr lang="en-US" sz="1599" dirty="0">
                <a:gradFill>
                  <a:gsLst>
                    <a:gs pos="2917">
                      <a:srgbClr val="FFFFFF"/>
                    </a:gs>
                    <a:gs pos="30000">
                      <a:srgbClr val="FFFFFF"/>
                    </a:gs>
                  </a:gsLst>
                  <a:lin ang="5400000" scaled="0"/>
                </a:gradFill>
              </a:rPr>
              <a:t>secure</a:t>
            </a:r>
          </a:p>
          <a:p>
            <a:pPr algn="ctr" defTabSz="932418">
              <a:lnSpc>
                <a:spcPct val="90000"/>
              </a:lnSpc>
              <a:spcAft>
                <a:spcPts val="612"/>
              </a:spcAft>
            </a:pPr>
            <a:r>
              <a:rPr lang="en-US" sz="1599" dirty="0">
                <a:gradFill>
                  <a:gsLst>
                    <a:gs pos="2917">
                      <a:srgbClr val="FFFFFF"/>
                    </a:gs>
                    <a:gs pos="30000">
                      <a:srgbClr val="FFFFFF"/>
                    </a:gs>
                  </a:gsLst>
                  <a:lin ang="5400000" scaled="0"/>
                </a:gradFill>
              </a:rPr>
              <a:t>protect</a:t>
            </a:r>
          </a:p>
          <a:p>
            <a:pPr algn="ctr" defTabSz="932418">
              <a:lnSpc>
                <a:spcPct val="90000"/>
              </a:lnSpc>
              <a:spcAft>
                <a:spcPts val="612"/>
              </a:spcAft>
            </a:pPr>
            <a:r>
              <a:rPr lang="en-US" sz="1599" dirty="0">
                <a:gradFill>
                  <a:gsLst>
                    <a:gs pos="2917">
                      <a:srgbClr val="FFFFFF"/>
                    </a:gs>
                    <a:gs pos="30000">
                      <a:srgbClr val="FFFFFF"/>
                    </a:gs>
                  </a:gsLst>
                  <a:lin ang="5400000" scaled="0"/>
                </a:gradFill>
              </a:rPr>
              <a:t>cache</a:t>
            </a:r>
          </a:p>
          <a:p>
            <a:pPr algn="ctr" defTabSz="932418">
              <a:lnSpc>
                <a:spcPct val="90000"/>
              </a:lnSpc>
              <a:spcAft>
                <a:spcPts val="612"/>
              </a:spcAft>
            </a:pPr>
            <a:r>
              <a:rPr lang="en-US" sz="1599" dirty="0">
                <a:gradFill>
                  <a:gsLst>
                    <a:gs pos="2917">
                      <a:srgbClr val="FFFFFF"/>
                    </a:gs>
                    <a:gs pos="30000">
                      <a:srgbClr val="FFFFFF"/>
                    </a:gs>
                  </a:gsLst>
                  <a:lin ang="5400000" scaled="0"/>
                </a:gradFill>
              </a:rPr>
              <a:t>...</a:t>
            </a:r>
          </a:p>
        </p:txBody>
      </p:sp>
      <p:sp>
        <p:nvSpPr>
          <p:cNvPr id="9" name="TextBox 8"/>
          <p:cNvSpPr txBox="1"/>
          <p:nvPr/>
        </p:nvSpPr>
        <p:spPr>
          <a:xfrm>
            <a:off x="5757679" y="3287963"/>
            <a:ext cx="2517668" cy="1805217"/>
          </a:xfrm>
          <a:prstGeom prst="rect">
            <a:avLst/>
          </a:prstGeom>
          <a:solidFill>
            <a:srgbClr val="008272"/>
          </a:solidFill>
        </p:spPr>
        <p:txBody>
          <a:bodyPr wrap="square" lIns="186494" tIns="149196" rIns="186494" bIns="149196" rtlCol="0" anchor="ctr" anchorCtr="0">
            <a:noAutofit/>
          </a:bodyPr>
          <a:lstStyle/>
          <a:p>
            <a:pPr algn="ctr" defTabSz="932418">
              <a:lnSpc>
                <a:spcPct val="90000"/>
              </a:lnSpc>
              <a:spcAft>
                <a:spcPts val="612"/>
              </a:spcAft>
            </a:pPr>
            <a:r>
              <a:rPr lang="en-US" sz="2800" dirty="0">
                <a:gradFill>
                  <a:gsLst>
                    <a:gs pos="2917">
                      <a:srgbClr val="FFFFFF"/>
                    </a:gs>
                    <a:gs pos="30000">
                      <a:srgbClr val="FFFFFF"/>
                    </a:gs>
                  </a:gsLst>
                  <a:lin ang="5400000" scaled="0"/>
                </a:gradFill>
              </a:rPr>
              <a:t>Monitoring</a:t>
            </a:r>
          </a:p>
          <a:p>
            <a:pPr algn="ctr" defTabSz="932418">
              <a:lnSpc>
                <a:spcPct val="90000"/>
              </a:lnSpc>
              <a:spcAft>
                <a:spcPts val="612"/>
              </a:spcAft>
            </a:pPr>
            <a:r>
              <a:rPr lang="en-US" sz="1599" dirty="0">
                <a:gradFill>
                  <a:gsLst>
                    <a:gs pos="2917">
                      <a:srgbClr val="FFFFFF"/>
                    </a:gs>
                    <a:gs pos="30000">
                      <a:srgbClr val="FFFFFF"/>
                    </a:gs>
                  </a:gsLst>
                  <a:lin ang="5400000" scaled="0"/>
                </a:gradFill>
              </a:rPr>
              <a:t>usage</a:t>
            </a:r>
          </a:p>
          <a:p>
            <a:pPr algn="ctr" defTabSz="932418">
              <a:lnSpc>
                <a:spcPct val="90000"/>
              </a:lnSpc>
              <a:spcAft>
                <a:spcPts val="612"/>
              </a:spcAft>
            </a:pPr>
            <a:r>
              <a:rPr lang="en-US" sz="1599" dirty="0">
                <a:gradFill>
                  <a:gsLst>
                    <a:gs pos="2917">
                      <a:srgbClr val="FFFFFF"/>
                    </a:gs>
                    <a:gs pos="30000">
                      <a:srgbClr val="FFFFFF"/>
                    </a:gs>
                  </a:gsLst>
                  <a:lin ang="5400000" scaled="0"/>
                </a:gradFill>
              </a:rPr>
              <a:t>health</a:t>
            </a:r>
          </a:p>
          <a:p>
            <a:pPr algn="ctr" defTabSz="932418">
              <a:lnSpc>
                <a:spcPct val="90000"/>
              </a:lnSpc>
              <a:spcAft>
                <a:spcPts val="612"/>
              </a:spcAft>
            </a:pPr>
            <a:r>
              <a:rPr lang="en-US" sz="1599" dirty="0">
                <a:gradFill>
                  <a:gsLst>
                    <a:gs pos="2917">
                      <a:srgbClr val="FFFFFF"/>
                    </a:gs>
                    <a:gs pos="30000">
                      <a:srgbClr val="FFFFFF"/>
                    </a:gs>
                  </a:gsLst>
                  <a:lin ang="5400000" scaled="0"/>
                </a:gradFill>
              </a:rPr>
              <a:t>monetization</a:t>
            </a:r>
          </a:p>
          <a:p>
            <a:pPr algn="ctr" defTabSz="932418">
              <a:lnSpc>
                <a:spcPct val="90000"/>
              </a:lnSpc>
              <a:spcAft>
                <a:spcPts val="612"/>
              </a:spcAft>
            </a:pPr>
            <a:r>
              <a:rPr lang="en-US" sz="1599" dirty="0">
                <a:gradFill>
                  <a:gsLst>
                    <a:gs pos="2917">
                      <a:srgbClr val="FFFFFF"/>
                    </a:gs>
                    <a:gs pos="30000">
                      <a:srgbClr val="FFFFFF"/>
                    </a:gs>
                  </a:gsLst>
                  <a:lin ang="5400000" scaled="0"/>
                </a:gradFill>
              </a:rPr>
              <a:t>...</a:t>
            </a:r>
          </a:p>
        </p:txBody>
      </p:sp>
      <p:sp>
        <p:nvSpPr>
          <p:cNvPr id="10" name="TextBox 9"/>
          <p:cNvSpPr txBox="1"/>
          <p:nvPr/>
        </p:nvSpPr>
        <p:spPr>
          <a:xfrm>
            <a:off x="8427726" y="3287963"/>
            <a:ext cx="2517668" cy="1805217"/>
          </a:xfrm>
          <a:prstGeom prst="rect">
            <a:avLst/>
          </a:prstGeom>
          <a:solidFill>
            <a:srgbClr val="107C10"/>
          </a:solidFill>
          <a:ln>
            <a:solidFill>
              <a:schemeClr val="accent4">
                <a:lumMod val="50000"/>
              </a:schemeClr>
            </a:solidFill>
          </a:ln>
        </p:spPr>
        <p:txBody>
          <a:bodyPr wrap="square" lIns="186494" tIns="149196" rIns="186494" bIns="149196" rtlCol="0" anchor="ctr" anchorCtr="0">
            <a:noAutofit/>
          </a:bodyPr>
          <a:lstStyle/>
          <a:p>
            <a:pPr algn="ctr" defTabSz="932418">
              <a:lnSpc>
                <a:spcPct val="90000"/>
              </a:lnSpc>
              <a:spcAft>
                <a:spcPts val="612"/>
              </a:spcAft>
            </a:pPr>
            <a:r>
              <a:rPr lang="en-US" sz="2800" dirty="0">
                <a:gradFill>
                  <a:gsLst>
                    <a:gs pos="2917">
                      <a:srgbClr val="FFFFFF"/>
                    </a:gs>
                    <a:gs pos="30000">
                      <a:srgbClr val="FFFFFF"/>
                    </a:gs>
                  </a:gsLst>
                  <a:lin ang="5400000" scaled="0"/>
                </a:gradFill>
              </a:rPr>
              <a:t>Developer</a:t>
            </a:r>
          </a:p>
          <a:p>
            <a:pPr algn="ctr" defTabSz="932418">
              <a:lnSpc>
                <a:spcPct val="90000"/>
              </a:lnSpc>
              <a:spcAft>
                <a:spcPts val="612"/>
              </a:spcAft>
            </a:pPr>
            <a:r>
              <a:rPr lang="en-US" sz="1599" dirty="0">
                <a:gradFill>
                  <a:gsLst>
                    <a:gs pos="2917">
                      <a:srgbClr val="FFFFFF"/>
                    </a:gs>
                    <a:gs pos="30000">
                      <a:srgbClr val="FFFFFF"/>
                    </a:gs>
                  </a:gsLst>
                  <a:lin ang="5400000" scaled="0"/>
                </a:gradFill>
              </a:rPr>
              <a:t>discover</a:t>
            </a:r>
          </a:p>
          <a:p>
            <a:pPr algn="ctr" defTabSz="932418">
              <a:lnSpc>
                <a:spcPct val="90000"/>
              </a:lnSpc>
              <a:spcAft>
                <a:spcPts val="612"/>
              </a:spcAft>
            </a:pPr>
            <a:r>
              <a:rPr lang="en-US" sz="1599" dirty="0">
                <a:gradFill>
                  <a:gsLst>
                    <a:gs pos="2917">
                      <a:srgbClr val="FFFFFF"/>
                    </a:gs>
                    <a:gs pos="30000">
                      <a:srgbClr val="FFFFFF"/>
                    </a:gs>
                  </a:gsLst>
                  <a:lin ang="5400000" scaled="0"/>
                </a:gradFill>
              </a:rPr>
              <a:t>document</a:t>
            </a:r>
          </a:p>
          <a:p>
            <a:pPr algn="ctr" defTabSz="932418">
              <a:lnSpc>
                <a:spcPct val="90000"/>
              </a:lnSpc>
              <a:spcAft>
                <a:spcPts val="612"/>
              </a:spcAft>
            </a:pPr>
            <a:r>
              <a:rPr lang="en-US" sz="1599" dirty="0">
                <a:gradFill>
                  <a:gsLst>
                    <a:gs pos="2917">
                      <a:srgbClr val="FFFFFF"/>
                    </a:gs>
                    <a:gs pos="30000">
                      <a:srgbClr val="FFFFFF"/>
                    </a:gs>
                  </a:gsLst>
                  <a:lin ang="5400000" scaled="0"/>
                </a:gradFill>
              </a:rPr>
              <a:t>on-board</a:t>
            </a:r>
          </a:p>
          <a:p>
            <a:pPr algn="ctr" defTabSz="932418">
              <a:lnSpc>
                <a:spcPct val="90000"/>
              </a:lnSpc>
              <a:spcAft>
                <a:spcPts val="612"/>
              </a:spcAft>
            </a:pPr>
            <a:r>
              <a:rPr lang="en-US" sz="1599" dirty="0">
                <a:gradFill>
                  <a:gsLst>
                    <a:gs pos="2917">
                      <a:srgbClr val="FFFFFF"/>
                    </a:gs>
                    <a:gs pos="30000">
                      <a:srgbClr val="FFFFFF"/>
                    </a:gs>
                  </a:gsLst>
                  <a:lin ang="5400000" scaled="0"/>
                </a:gradFill>
              </a:rPr>
              <a:t>...</a:t>
            </a:r>
          </a:p>
        </p:txBody>
      </p:sp>
      <p:sp>
        <p:nvSpPr>
          <p:cNvPr id="5" name="Title 4"/>
          <p:cNvSpPr>
            <a:spLocks noGrp="1"/>
          </p:cNvSpPr>
          <p:nvPr>
            <p:ph type="title"/>
          </p:nvPr>
        </p:nvSpPr>
        <p:spPr/>
        <p:txBody>
          <a:bodyPr/>
          <a:lstStyle/>
          <a:p>
            <a:r>
              <a:rPr lang="en-US" dirty="0"/>
              <a:t>Azure API Management</a:t>
            </a:r>
          </a:p>
        </p:txBody>
      </p:sp>
      <p:sp>
        <p:nvSpPr>
          <p:cNvPr id="16" name="Rectangle 15"/>
          <p:cNvSpPr/>
          <p:nvPr/>
        </p:nvSpPr>
        <p:spPr>
          <a:xfrm>
            <a:off x="5881215" y="5617011"/>
            <a:ext cx="2358041" cy="1091972"/>
          </a:xfrm>
          <a:prstGeom prst="rect">
            <a:avLst/>
          </a:prstGeom>
          <a:solidFill>
            <a:schemeClr val="accent4">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63"/>
            <a:r>
              <a:rPr lang="en-US" sz="1836" dirty="0">
                <a:solidFill>
                  <a:srgbClr val="FFFFFF"/>
                </a:solidFill>
              </a:rPr>
              <a:t>On-prem APIs</a:t>
            </a:r>
          </a:p>
        </p:txBody>
      </p:sp>
      <p:sp>
        <p:nvSpPr>
          <p:cNvPr id="17" name="Rectangle 16"/>
          <p:cNvSpPr/>
          <p:nvPr/>
        </p:nvSpPr>
        <p:spPr>
          <a:xfrm>
            <a:off x="8587353" y="5617011"/>
            <a:ext cx="2358041" cy="1091972"/>
          </a:xfrm>
          <a:prstGeom prst="rect">
            <a:avLst/>
          </a:prstGeom>
          <a:solidFill>
            <a:schemeClr val="accent4">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63"/>
            <a:r>
              <a:rPr lang="en-US" sz="1836" dirty="0">
                <a:solidFill>
                  <a:srgbClr val="FFFFFF"/>
                </a:solidFill>
              </a:rPr>
              <a:t>3</a:t>
            </a:r>
            <a:r>
              <a:rPr lang="en-US" sz="1836" baseline="30000" dirty="0">
                <a:solidFill>
                  <a:srgbClr val="FFFFFF"/>
                </a:solidFill>
              </a:rPr>
              <a:t>rd</a:t>
            </a:r>
            <a:r>
              <a:rPr lang="en-US" sz="1836" dirty="0">
                <a:solidFill>
                  <a:srgbClr val="FFFFFF"/>
                </a:solidFill>
              </a:rPr>
              <a:t> party APIs</a:t>
            </a:r>
          </a:p>
        </p:txBody>
      </p:sp>
      <p:sp>
        <p:nvSpPr>
          <p:cNvPr id="21" name="TextBox 20"/>
          <p:cNvSpPr txBox="1"/>
          <p:nvPr/>
        </p:nvSpPr>
        <p:spPr>
          <a:xfrm>
            <a:off x="982340" y="2716855"/>
            <a:ext cx="3926378" cy="515113"/>
          </a:xfrm>
          <a:prstGeom prst="rect">
            <a:avLst/>
          </a:prstGeom>
          <a:noFill/>
        </p:spPr>
        <p:txBody>
          <a:bodyPr wrap="square" lIns="182828" tIns="146262" rIns="182828" bIns="146262" rtlCol="0">
            <a:spAutoFit/>
          </a:bodyPr>
          <a:lstStyle/>
          <a:p>
            <a:pPr defTabSz="932418"/>
            <a:r>
              <a:rPr lang="en-US" sz="1428" dirty="0">
                <a:solidFill>
                  <a:srgbClr val="0078D7"/>
                </a:solidFill>
              </a:rPr>
              <a:t>AZURE </a:t>
            </a:r>
            <a:r>
              <a:rPr lang="en-US" sz="1428">
                <a:solidFill>
                  <a:srgbClr val="0078D7"/>
                </a:solidFill>
              </a:rPr>
              <a:t>API MANAGEMENT</a:t>
            </a:r>
            <a:endParaRPr lang="en-US" sz="1428" dirty="0">
              <a:solidFill>
                <a:srgbClr val="0078D7"/>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38" y="2754758"/>
            <a:ext cx="530484" cy="442549"/>
          </a:xfrm>
          <a:prstGeom prst="rect">
            <a:avLst/>
          </a:prstGeom>
        </p:spPr>
      </p:pic>
      <p:sp>
        <p:nvSpPr>
          <p:cNvPr id="24" name="Rectangle 23"/>
          <p:cNvSpPr/>
          <p:nvPr/>
        </p:nvSpPr>
        <p:spPr>
          <a:xfrm>
            <a:off x="468938" y="5617011"/>
            <a:ext cx="2358041" cy="1091972"/>
          </a:xfrm>
          <a:prstGeom prst="rect">
            <a:avLst/>
          </a:prstGeom>
          <a:solidFill>
            <a:schemeClr val="accent4">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63"/>
            <a:r>
              <a:rPr lang="en-US" sz="1836" dirty="0">
                <a:solidFill>
                  <a:srgbClr val="FFFFFF"/>
                </a:solidFill>
              </a:rPr>
              <a:t>APIs on Azure</a:t>
            </a:r>
          </a:p>
        </p:txBody>
      </p:sp>
      <p:sp>
        <p:nvSpPr>
          <p:cNvPr id="25" name="Rectangle 24"/>
          <p:cNvSpPr/>
          <p:nvPr/>
        </p:nvSpPr>
        <p:spPr>
          <a:xfrm>
            <a:off x="3175077" y="5617011"/>
            <a:ext cx="2358041" cy="1091972"/>
          </a:xfrm>
          <a:prstGeom prst="rect">
            <a:avLst/>
          </a:prstGeom>
          <a:solidFill>
            <a:schemeClr val="accent4">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63"/>
            <a:r>
              <a:rPr lang="en-US" sz="1836" dirty="0">
                <a:solidFill>
                  <a:srgbClr val="FFFFFF"/>
                </a:solidFill>
              </a:rPr>
              <a:t>Azure APIs</a:t>
            </a:r>
          </a:p>
        </p:txBody>
      </p:sp>
      <p:sp>
        <p:nvSpPr>
          <p:cNvPr id="14" name="Rectangle 13"/>
          <p:cNvSpPr/>
          <p:nvPr/>
        </p:nvSpPr>
        <p:spPr>
          <a:xfrm>
            <a:off x="427861" y="1212849"/>
            <a:ext cx="10666486" cy="1091972"/>
          </a:xfrm>
          <a:prstGeom prst="rect">
            <a:avLst/>
          </a:prstGeom>
          <a:solidFill>
            <a:schemeClr val="tx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63"/>
            <a:r>
              <a:rPr lang="en-US" sz="1836" dirty="0">
                <a:solidFill>
                  <a:srgbClr val="FFFFFF"/>
                </a:solidFill>
              </a:rPr>
              <a:t>API consumers</a:t>
            </a:r>
          </a:p>
        </p:txBody>
      </p:sp>
    </p:spTree>
    <p:extLst>
      <p:ext uri="{BB962C8B-B14F-4D97-AF65-F5344CB8AC3E}">
        <p14:creationId xmlns:p14="http://schemas.microsoft.com/office/powerpoint/2010/main" val="89622646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267891" y="2277760"/>
            <a:ext cx="691422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788215" y="1402070"/>
            <a:ext cx="92929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707595" y="3267429"/>
            <a:ext cx="94386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88215" y="5452469"/>
            <a:ext cx="92929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139613" y="2277761"/>
            <a:ext cx="8899" cy="31992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duotone>
              <a:prstClr val="black"/>
              <a:schemeClr val="tx2">
                <a:tint val="45000"/>
                <a:satMod val="400000"/>
              </a:schemeClr>
            </a:duotone>
          </a:blip>
          <a:stretch>
            <a:fillRect/>
          </a:stretch>
        </p:blipFill>
        <p:spPr>
          <a:xfrm>
            <a:off x="303105" y="844777"/>
            <a:ext cx="3000483" cy="1030915"/>
          </a:xfrm>
          <a:prstGeom prst="rect">
            <a:avLst/>
          </a:prstGeom>
        </p:spPr>
      </p:pic>
      <p:pic>
        <p:nvPicPr>
          <p:cNvPr id="6" name="Picture 5"/>
          <p:cNvPicPr>
            <a:picLocks noChangeAspect="1"/>
          </p:cNvPicPr>
          <p:nvPr/>
        </p:nvPicPr>
        <p:blipFill>
          <a:blip r:embed="rId4">
            <a:duotone>
              <a:prstClr val="black"/>
              <a:schemeClr val="accent1">
                <a:tint val="45000"/>
                <a:satMod val="400000"/>
              </a:schemeClr>
            </a:duotone>
          </a:blip>
          <a:stretch>
            <a:fillRect/>
          </a:stretch>
        </p:blipFill>
        <p:spPr>
          <a:xfrm>
            <a:off x="267891" y="4483550"/>
            <a:ext cx="3011760" cy="1609901"/>
          </a:xfrm>
          <a:prstGeom prst="rect">
            <a:avLst/>
          </a:prstGeom>
        </p:spPr>
      </p:pic>
      <p:sp>
        <p:nvSpPr>
          <p:cNvPr id="71" name="TextBox 70"/>
          <p:cNvSpPr txBox="1"/>
          <p:nvPr/>
        </p:nvSpPr>
        <p:spPr>
          <a:xfrm>
            <a:off x="346448" y="1890969"/>
            <a:ext cx="1841828" cy="350280"/>
          </a:xfrm>
          <a:prstGeom prst="rect">
            <a:avLst/>
          </a:prstGeom>
          <a:noFill/>
        </p:spPr>
        <p:txBody>
          <a:bodyPr wrap="none" rtlCol="0">
            <a:spAutoFit/>
          </a:bodyPr>
          <a:lstStyle/>
          <a:p>
            <a:pPr defTabSz="932418">
              <a:defRPr/>
            </a:pPr>
            <a:r>
              <a:rPr lang="en-US" sz="1632" kern="0" dirty="0">
                <a:solidFill>
                  <a:srgbClr val="FFFFFF"/>
                </a:solidFill>
              </a:rPr>
              <a:t>APP </a:t>
            </a:r>
            <a:r>
              <a:rPr lang="en-US" sz="1632" kern="0" dirty="0">
                <a:solidFill>
                  <a:srgbClr val="505050"/>
                </a:solidFill>
              </a:rPr>
              <a:t>DEVELOPERS</a:t>
            </a:r>
          </a:p>
        </p:txBody>
      </p:sp>
      <p:sp>
        <p:nvSpPr>
          <p:cNvPr id="73" name="TextBox 72"/>
          <p:cNvSpPr txBox="1"/>
          <p:nvPr/>
        </p:nvSpPr>
        <p:spPr>
          <a:xfrm>
            <a:off x="346445" y="3974458"/>
            <a:ext cx="677086" cy="350280"/>
          </a:xfrm>
          <a:prstGeom prst="rect">
            <a:avLst/>
          </a:prstGeom>
          <a:noFill/>
        </p:spPr>
        <p:txBody>
          <a:bodyPr wrap="none" rtlCol="0">
            <a:spAutoFit/>
          </a:bodyPr>
          <a:lstStyle/>
          <a:p>
            <a:pPr defTabSz="932418">
              <a:defRPr/>
            </a:pPr>
            <a:r>
              <a:rPr lang="en-US" sz="1632" kern="0" dirty="0">
                <a:solidFill>
                  <a:srgbClr val="505050"/>
                </a:solidFill>
              </a:rPr>
              <a:t>APPS</a:t>
            </a:r>
          </a:p>
        </p:txBody>
      </p:sp>
      <p:sp>
        <p:nvSpPr>
          <p:cNvPr id="81" name="TextBox 80"/>
          <p:cNvSpPr txBox="1"/>
          <p:nvPr/>
        </p:nvSpPr>
        <p:spPr>
          <a:xfrm>
            <a:off x="346446" y="6070804"/>
            <a:ext cx="1720013" cy="350280"/>
          </a:xfrm>
          <a:prstGeom prst="rect">
            <a:avLst/>
          </a:prstGeom>
          <a:noFill/>
        </p:spPr>
        <p:txBody>
          <a:bodyPr wrap="none" rtlCol="0">
            <a:spAutoFit/>
          </a:bodyPr>
          <a:lstStyle/>
          <a:p>
            <a:pPr defTabSz="932418">
              <a:defRPr/>
            </a:pPr>
            <a:r>
              <a:rPr lang="en-US" sz="1632" kern="0" dirty="0">
                <a:solidFill>
                  <a:srgbClr val="505050"/>
                </a:solidFill>
              </a:rPr>
              <a:t>API PUBLISHERS</a:t>
            </a:r>
          </a:p>
        </p:txBody>
      </p:sp>
      <p:pic>
        <p:nvPicPr>
          <p:cNvPr id="82" name="Picture 81"/>
          <p:cNvPicPr>
            <a:picLocks noChangeAspect="1"/>
          </p:cNvPicPr>
          <p:nvPr/>
        </p:nvPicPr>
        <p:blipFill>
          <a:blip r:embed="rId5">
            <a:duotone>
              <a:prstClr val="black"/>
              <a:schemeClr val="accent1">
                <a:tint val="45000"/>
                <a:satMod val="400000"/>
              </a:schemeClr>
            </a:duotone>
          </a:blip>
          <a:stretch>
            <a:fillRect/>
          </a:stretch>
        </p:blipFill>
        <p:spPr>
          <a:xfrm>
            <a:off x="460032" y="2621333"/>
            <a:ext cx="2510637" cy="1456648"/>
          </a:xfrm>
          <a:prstGeom prst="rect">
            <a:avLst/>
          </a:prstGeom>
        </p:spPr>
      </p:pic>
      <p:cxnSp>
        <p:nvCxnSpPr>
          <p:cNvPr id="83" name="Straight Connector 82"/>
          <p:cNvCxnSpPr/>
          <p:nvPr/>
        </p:nvCxnSpPr>
        <p:spPr>
          <a:xfrm>
            <a:off x="267891" y="4404960"/>
            <a:ext cx="6914220"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593119" y="3267429"/>
            <a:ext cx="94386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827174" y="2097726"/>
            <a:ext cx="1026919" cy="2133711"/>
          </a:xfrm>
          <a:prstGeom prst="rect">
            <a:avLst/>
          </a:prstGeom>
        </p:spPr>
      </p:pic>
      <p:pic>
        <p:nvPicPr>
          <p:cNvPr id="35" name="Picture 34"/>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rot="10800000">
            <a:off x="9079485" y="3140162"/>
            <a:ext cx="764013" cy="310785"/>
          </a:xfrm>
          <a:prstGeom prst="rect">
            <a:avLst/>
          </a:prstGeom>
        </p:spPr>
      </p:pic>
      <p:sp>
        <p:nvSpPr>
          <p:cNvPr id="42" name="TextBox 41"/>
          <p:cNvSpPr txBox="1"/>
          <p:nvPr/>
        </p:nvSpPr>
        <p:spPr>
          <a:xfrm>
            <a:off x="9054204" y="4640100"/>
            <a:ext cx="2645679" cy="1118647"/>
          </a:xfrm>
          <a:prstGeom prst="rect">
            <a:avLst/>
          </a:prstGeom>
          <a:noFill/>
        </p:spPr>
        <p:txBody>
          <a:bodyPr wrap="square" rtlCol="0">
            <a:spAutoFit/>
          </a:bodyPr>
          <a:lstStyle/>
          <a:p>
            <a:pPr algn="ctr" defTabSz="932418">
              <a:defRPr/>
            </a:pPr>
            <a:r>
              <a:rPr lang="en-US" sz="1632" kern="0" dirty="0">
                <a:solidFill>
                  <a:srgbClr val="505050"/>
                </a:solidFill>
              </a:rPr>
              <a:t>Hosted </a:t>
            </a:r>
            <a:r>
              <a:rPr lang="en-US" sz="1632" b="1" kern="0" dirty="0">
                <a:solidFill>
                  <a:srgbClr val="505050"/>
                </a:solidFill>
              </a:rPr>
              <a:t>anywhere</a:t>
            </a:r>
            <a:r>
              <a:rPr lang="en-US" sz="1632" kern="0" dirty="0">
                <a:solidFill>
                  <a:srgbClr val="505050"/>
                </a:solidFill>
              </a:rPr>
              <a:t>.</a:t>
            </a:r>
          </a:p>
          <a:p>
            <a:pPr algn="ctr" defTabSz="932418">
              <a:defRPr/>
            </a:pPr>
            <a:endParaRPr lang="en-US" sz="1632" kern="0" dirty="0">
              <a:solidFill>
                <a:srgbClr val="505050"/>
              </a:solidFill>
            </a:endParaRPr>
          </a:p>
          <a:p>
            <a:pPr algn="ctr" defTabSz="932418">
              <a:defRPr/>
            </a:pPr>
            <a:r>
              <a:rPr lang="en-US" sz="1632" kern="0" dirty="0">
                <a:solidFill>
                  <a:srgbClr val="505050"/>
                </a:solidFill>
              </a:rPr>
              <a:t>Developed using </a:t>
            </a:r>
            <a:r>
              <a:rPr lang="en-US" sz="1632" b="1" kern="0" dirty="0">
                <a:solidFill>
                  <a:srgbClr val="505050"/>
                </a:solidFill>
              </a:rPr>
              <a:t>any</a:t>
            </a:r>
            <a:r>
              <a:rPr lang="en-US" sz="1632" kern="0" dirty="0">
                <a:solidFill>
                  <a:srgbClr val="505050"/>
                </a:solidFill>
              </a:rPr>
              <a:t> technology.</a:t>
            </a:r>
          </a:p>
        </p:txBody>
      </p:sp>
      <p:sp>
        <p:nvSpPr>
          <p:cNvPr id="43" name="TextBox 42"/>
          <p:cNvSpPr txBox="1"/>
          <p:nvPr/>
        </p:nvSpPr>
        <p:spPr>
          <a:xfrm>
            <a:off x="8835965" y="3529469"/>
            <a:ext cx="1001538" cy="542323"/>
          </a:xfrm>
          <a:prstGeom prst="rect">
            <a:avLst/>
          </a:prstGeom>
          <a:noFill/>
        </p:spPr>
        <p:txBody>
          <a:bodyPr wrap="none" rtlCol="0">
            <a:spAutoFit/>
          </a:bodyPr>
          <a:lstStyle/>
          <a:p>
            <a:pPr algn="ctr" defTabSz="932418">
              <a:defRPr/>
            </a:pPr>
            <a:r>
              <a:rPr lang="en-US" sz="1428" kern="0" dirty="0">
                <a:solidFill>
                  <a:srgbClr val="505050"/>
                </a:solidFill>
              </a:rPr>
              <a:t>BACKEND</a:t>
            </a:r>
          </a:p>
          <a:p>
            <a:pPr algn="ctr" defTabSz="932418">
              <a:defRPr/>
            </a:pPr>
            <a:r>
              <a:rPr lang="en-US" sz="1428" kern="0" dirty="0">
                <a:solidFill>
                  <a:srgbClr val="505050"/>
                </a:solidFill>
              </a:rPr>
              <a:t>APIs</a:t>
            </a:r>
          </a:p>
        </p:txBody>
      </p:sp>
      <p:sp>
        <p:nvSpPr>
          <p:cNvPr id="28" name="TextBox 27"/>
          <p:cNvSpPr txBox="1"/>
          <p:nvPr/>
        </p:nvSpPr>
        <p:spPr>
          <a:xfrm>
            <a:off x="7519646" y="3538331"/>
            <a:ext cx="1090816" cy="542399"/>
          </a:xfrm>
          <a:prstGeom prst="rect">
            <a:avLst/>
          </a:prstGeom>
          <a:noFill/>
        </p:spPr>
        <p:txBody>
          <a:bodyPr wrap="none" rtlCol="0">
            <a:spAutoFit/>
          </a:bodyPr>
          <a:lstStyle/>
          <a:p>
            <a:pPr algn="ctr" defTabSz="932418">
              <a:defRPr/>
            </a:pPr>
            <a:r>
              <a:rPr lang="en-US" sz="1428" kern="0" dirty="0">
                <a:solidFill>
                  <a:srgbClr val="505050"/>
                </a:solidFill>
              </a:rPr>
              <a:t>DIRECT OR</a:t>
            </a:r>
          </a:p>
          <a:p>
            <a:pPr algn="ctr" defTabSz="932418">
              <a:defRPr/>
            </a:pPr>
            <a:r>
              <a:rPr lang="en-US" sz="1428" kern="0" dirty="0">
                <a:solidFill>
                  <a:srgbClr val="505050"/>
                </a:solidFill>
              </a:rPr>
              <a:t>VPN</a:t>
            </a:r>
          </a:p>
        </p:txBody>
      </p:sp>
      <p:pic>
        <p:nvPicPr>
          <p:cNvPr id="3" name="Picture 2"/>
          <p:cNvPicPr>
            <a:picLocks noChangeAspect="1"/>
          </p:cNvPicPr>
          <p:nvPr/>
        </p:nvPicPr>
        <p:blipFill>
          <a:blip r:embed="rId8">
            <a:biLevel thresh="75000"/>
          </a:blip>
          <a:stretch>
            <a:fillRect/>
          </a:stretch>
        </p:blipFill>
        <p:spPr>
          <a:xfrm>
            <a:off x="3788218" y="6088315"/>
            <a:ext cx="345163" cy="345163"/>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39574" y="5592469"/>
            <a:ext cx="454529" cy="454529"/>
          </a:xfrm>
          <a:prstGeom prst="rect">
            <a:avLst/>
          </a:prstGeom>
        </p:spPr>
      </p:pic>
      <p:pic>
        <p:nvPicPr>
          <p:cNvPr id="9" name="Picture 8"/>
          <p:cNvPicPr>
            <a:picLocks noChangeAspect="1"/>
          </p:cNvPicPr>
          <p:nvPr/>
        </p:nvPicPr>
        <p:blipFill>
          <a:blip r:embed="rId10">
            <a:biLevel thresh="75000"/>
          </a:blip>
          <a:stretch>
            <a:fillRect/>
          </a:stretch>
        </p:blipFill>
        <p:spPr>
          <a:xfrm>
            <a:off x="3802787" y="6499978"/>
            <a:ext cx="770052" cy="320855"/>
          </a:xfrm>
          <a:prstGeom prst="rect">
            <a:avLst/>
          </a:prstGeom>
        </p:spPr>
      </p:pic>
      <p:grpSp>
        <p:nvGrpSpPr>
          <p:cNvPr id="36" name="Group 35"/>
          <p:cNvGrpSpPr/>
          <p:nvPr/>
        </p:nvGrpSpPr>
        <p:grpSpPr>
          <a:xfrm>
            <a:off x="5125293" y="-23361"/>
            <a:ext cx="2236258" cy="7017390"/>
            <a:chOff x="5024388" y="-22905"/>
            <a:chExt cx="2192609" cy="6880419"/>
          </a:xfrm>
        </p:grpSpPr>
        <p:sp>
          <p:nvSpPr>
            <p:cNvPr id="7" name="Rectangle 6"/>
            <p:cNvSpPr/>
            <p:nvPr/>
          </p:nvSpPr>
          <p:spPr bwMode="auto">
            <a:xfrm>
              <a:off x="5024388" y="487"/>
              <a:ext cx="2192609" cy="6857027"/>
            </a:xfrm>
            <a:prstGeom prst="rect">
              <a:avLst/>
            </a:prstGeom>
            <a:ln>
              <a:solidFill>
                <a:schemeClr val="accent1"/>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solidFill>
                  <a:srgbClr val="2F3781"/>
                </a:solidFill>
              </a:endParaRPr>
            </a:p>
          </p:txBody>
        </p:sp>
        <p:sp>
          <p:nvSpPr>
            <p:cNvPr id="8" name="TextBox 7"/>
            <p:cNvSpPr txBox="1"/>
            <p:nvPr/>
          </p:nvSpPr>
          <p:spPr>
            <a:xfrm>
              <a:off x="5606513" y="-22905"/>
              <a:ext cx="1610484" cy="729094"/>
            </a:xfrm>
            <a:prstGeom prst="rect">
              <a:avLst/>
            </a:prstGeom>
            <a:noFill/>
          </p:spPr>
          <p:txBody>
            <a:bodyPr wrap="square" lIns="182828" tIns="146262" rIns="182828" bIns="146262" rtlCol="0">
              <a:spAutoFit/>
            </a:bodyPr>
            <a:lstStyle/>
            <a:p>
              <a:pPr defTabSz="932418">
                <a:defRPr/>
              </a:pPr>
              <a:r>
                <a:rPr lang="en-US" sz="1428" b="1" kern="0" dirty="0">
                  <a:gradFill>
                    <a:gsLst>
                      <a:gs pos="2917">
                        <a:srgbClr val="FFFFFF"/>
                      </a:gs>
                      <a:gs pos="30000">
                        <a:srgbClr val="FFFFFF"/>
                      </a:gs>
                    </a:gsLst>
                    <a:lin ang="5400000" scaled="0"/>
                  </a:gradFill>
                  <a:latin typeface="Segoe UI Light"/>
                </a:rPr>
                <a:t>AZURE API </a:t>
              </a:r>
            </a:p>
            <a:p>
              <a:pPr defTabSz="932418">
                <a:defRPr/>
              </a:pPr>
              <a:r>
                <a:rPr lang="en-US" sz="1428" b="1" kern="0" dirty="0">
                  <a:gradFill>
                    <a:gsLst>
                      <a:gs pos="2917">
                        <a:srgbClr val="FFFFFF"/>
                      </a:gs>
                      <a:gs pos="30000">
                        <a:srgbClr val="FFFFFF"/>
                      </a:gs>
                    </a:gsLst>
                    <a:lin ang="5400000" scaled="0"/>
                  </a:gradFill>
                  <a:latin typeface="Segoe UI Light"/>
                </a:rPr>
                <a:t>MANAGEMENT</a:t>
              </a:r>
            </a:p>
          </p:txBody>
        </p:sp>
        <p:pic>
          <p:nvPicPr>
            <p:cNvPr id="13" name="Picture 12"/>
            <p:cNvPicPr>
              <a:picLocks noChangeAspect="1"/>
            </p:cNvPicPr>
            <p:nvPr/>
          </p:nvPicPr>
          <p:blipFill>
            <a:blip r:embed="rId11"/>
            <a:stretch>
              <a:fillRect/>
            </a:stretch>
          </p:blipFill>
          <p:spPr>
            <a:xfrm>
              <a:off x="5329376" y="2631624"/>
              <a:ext cx="1304621" cy="1144057"/>
            </a:xfrm>
            <a:prstGeom prst="rect">
              <a:avLst/>
            </a:prstGeom>
          </p:spPr>
        </p:pic>
        <p:pic>
          <p:nvPicPr>
            <p:cNvPr id="14" name="Picture 13"/>
            <p:cNvPicPr>
              <a:picLocks noChangeAspect="1"/>
            </p:cNvPicPr>
            <p:nvPr/>
          </p:nvPicPr>
          <p:blipFill>
            <a:blip r:embed="rId12"/>
            <a:stretch>
              <a:fillRect/>
            </a:stretch>
          </p:blipFill>
          <p:spPr>
            <a:xfrm>
              <a:off x="5311780" y="4833590"/>
              <a:ext cx="1329931" cy="1024909"/>
            </a:xfrm>
            <a:prstGeom prst="rect">
              <a:avLst/>
            </a:prstGeom>
          </p:spPr>
        </p:pic>
        <p:sp>
          <p:nvSpPr>
            <p:cNvPr id="15" name="TextBox 14"/>
            <p:cNvSpPr txBox="1"/>
            <p:nvPr/>
          </p:nvSpPr>
          <p:spPr>
            <a:xfrm>
              <a:off x="5172573" y="5898890"/>
              <a:ext cx="1644384" cy="343443"/>
            </a:xfrm>
            <a:prstGeom prst="rect">
              <a:avLst/>
            </a:prstGeom>
            <a:noFill/>
          </p:spPr>
          <p:txBody>
            <a:bodyPr wrap="none" rtlCol="0">
              <a:spAutoFit/>
            </a:bodyPr>
            <a:lstStyle/>
            <a:p>
              <a:pPr algn="ctr" defTabSz="932418">
                <a:defRPr/>
              </a:pPr>
              <a:r>
                <a:rPr lang="en-US" sz="1632" kern="0" dirty="0">
                  <a:solidFill>
                    <a:srgbClr val="FFFFFF"/>
                  </a:solidFill>
                </a:rPr>
                <a:t>Publisher portal</a:t>
              </a:r>
            </a:p>
          </p:txBody>
        </p:sp>
        <p:sp>
          <p:nvSpPr>
            <p:cNvPr id="65" name="TextBox 64"/>
            <p:cNvSpPr txBox="1"/>
            <p:nvPr/>
          </p:nvSpPr>
          <p:spPr>
            <a:xfrm>
              <a:off x="5480318" y="3896881"/>
              <a:ext cx="971741" cy="343492"/>
            </a:xfrm>
            <a:prstGeom prst="rect">
              <a:avLst/>
            </a:prstGeom>
            <a:noFill/>
          </p:spPr>
          <p:txBody>
            <a:bodyPr wrap="none" rtlCol="0">
              <a:spAutoFit/>
            </a:bodyPr>
            <a:lstStyle/>
            <a:p>
              <a:pPr algn="ctr" defTabSz="932418">
                <a:defRPr/>
              </a:pPr>
              <a:r>
                <a:rPr lang="en-US" sz="1632" kern="0" dirty="0">
                  <a:solidFill>
                    <a:srgbClr val="FFFFFF"/>
                  </a:solidFill>
                </a:rPr>
                <a:t>Gateway</a:t>
              </a:r>
            </a:p>
          </p:txBody>
        </p:sp>
        <p:sp>
          <p:nvSpPr>
            <p:cNvPr id="70" name="TextBox 69"/>
            <p:cNvSpPr txBox="1"/>
            <p:nvPr/>
          </p:nvSpPr>
          <p:spPr>
            <a:xfrm>
              <a:off x="5160762" y="1854059"/>
              <a:ext cx="1725164" cy="343443"/>
            </a:xfrm>
            <a:prstGeom prst="rect">
              <a:avLst/>
            </a:prstGeom>
            <a:noFill/>
          </p:spPr>
          <p:txBody>
            <a:bodyPr wrap="none" rtlCol="0">
              <a:spAutoFit/>
            </a:bodyPr>
            <a:lstStyle/>
            <a:p>
              <a:pPr algn="ctr" defTabSz="932418">
                <a:defRPr/>
              </a:pPr>
              <a:r>
                <a:rPr lang="en-US" sz="1632" kern="0" dirty="0">
                  <a:solidFill>
                    <a:srgbClr val="FFFFFF"/>
                  </a:solidFill>
                </a:rPr>
                <a:t>Developer Portal</a:t>
              </a:r>
            </a:p>
          </p:txBody>
        </p:sp>
        <p:pic>
          <p:nvPicPr>
            <p:cNvPr id="32" name="Picture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50810" y="769171"/>
              <a:ext cx="1305189" cy="1044150"/>
            </a:xfrm>
            <a:prstGeom prst="rect">
              <a:avLst/>
            </a:prstGeom>
          </p:spPr>
        </p:pic>
        <p:pic>
          <p:nvPicPr>
            <p:cNvPr id="33" name="Picture 32"/>
            <p:cNvPicPr>
              <a:picLocks noChangeAspect="1"/>
            </p:cNvPicPr>
            <p:nvPr/>
          </p:nvPicPr>
          <p:blipFill>
            <a:blip r:embed="rId14">
              <a:biLevel thresh="25000"/>
              <a:extLst>
                <a:ext uri="{28A0092B-C50C-407E-A947-70E740481C1C}">
                  <a14:useLocalDpi xmlns:a14="http://schemas.microsoft.com/office/drawing/2010/main" val="0"/>
                </a:ext>
              </a:extLst>
            </a:blip>
            <a:stretch>
              <a:fillRect/>
            </a:stretch>
          </p:blipFill>
          <p:spPr>
            <a:xfrm>
              <a:off x="5180243" y="118279"/>
              <a:ext cx="520130" cy="433911"/>
            </a:xfrm>
            <a:prstGeom prst="rect">
              <a:avLst/>
            </a:prstGeom>
          </p:spPr>
        </p:pic>
      </p:grpSp>
      <p:grpSp>
        <p:nvGrpSpPr>
          <p:cNvPr id="30" name="Group 29"/>
          <p:cNvGrpSpPr/>
          <p:nvPr/>
        </p:nvGrpSpPr>
        <p:grpSpPr>
          <a:xfrm>
            <a:off x="6777628" y="1330415"/>
            <a:ext cx="153594" cy="4135520"/>
            <a:chOff x="6633997" y="1291246"/>
            <a:chExt cx="150596" cy="4054799"/>
          </a:xfrm>
        </p:grpSpPr>
        <p:cxnSp>
          <p:nvCxnSpPr>
            <p:cNvPr id="17" name="Elbow Connector 16"/>
            <p:cNvCxnSpPr/>
            <p:nvPr/>
          </p:nvCxnSpPr>
          <p:spPr>
            <a:xfrm flipH="1" flipV="1">
              <a:off x="6641711" y="1291246"/>
              <a:ext cx="142882" cy="4054799"/>
            </a:xfrm>
            <a:prstGeom prst="bentConnector3">
              <a:avLst>
                <a:gd name="adj1" fmla="val -19999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4" idx="3"/>
              <a:endCxn id="13" idx="3"/>
            </p:cNvCxnSpPr>
            <p:nvPr/>
          </p:nvCxnSpPr>
          <p:spPr>
            <a:xfrm flipH="1" flipV="1">
              <a:off x="6633997" y="3203653"/>
              <a:ext cx="7714" cy="2142392"/>
            </a:xfrm>
            <a:prstGeom prst="bentConnector3">
              <a:avLst>
                <a:gd name="adj1" fmla="val -2963443"/>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53760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3" grpId="0"/>
      <p:bldP spid="81"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66109" y="1212849"/>
            <a:ext cx="6889020" cy="3672408"/>
          </a:xfrm>
          <a:prstGeom prst="rect">
            <a:avLst/>
          </a:prstGeom>
        </p:spPr>
      </p:pic>
      <p:sp>
        <p:nvSpPr>
          <p:cNvPr id="5" name="Title 4"/>
          <p:cNvSpPr>
            <a:spLocks noGrp="1"/>
          </p:cNvSpPr>
          <p:nvPr>
            <p:ph type="title"/>
          </p:nvPr>
        </p:nvSpPr>
        <p:spPr/>
        <p:txBody>
          <a:bodyPr/>
          <a:lstStyle/>
          <a:p>
            <a:r>
              <a:rPr lang="en-US" dirty="0"/>
              <a:t>Azure app service </a:t>
            </a:r>
            <a:r>
              <a:rPr lang="en-US" dirty="0" err="1"/>
              <a:t>Api</a:t>
            </a:r>
            <a:r>
              <a:rPr lang="en-US" dirty="0"/>
              <a:t> apps</a:t>
            </a:r>
          </a:p>
        </p:txBody>
      </p:sp>
      <p:sp>
        <p:nvSpPr>
          <p:cNvPr id="6" name="Text Placeholder 5"/>
          <p:cNvSpPr>
            <a:spLocks noGrp="1"/>
          </p:cNvSpPr>
          <p:nvPr>
            <p:ph type="body" sz="quarter" idx="10"/>
          </p:nvPr>
        </p:nvSpPr>
        <p:spPr>
          <a:xfrm>
            <a:off x="274638" y="1212851"/>
            <a:ext cx="4791471" cy="4810578"/>
          </a:xfrm>
        </p:spPr>
        <p:txBody>
          <a:bodyPr/>
          <a:lstStyle/>
          <a:p>
            <a:pPr marL="571500" indent="-571500">
              <a:buFont typeface="Arial" panose="020B0604020202020204" pitchFamily="34" charset="0"/>
              <a:buChar char="•"/>
            </a:pPr>
            <a:r>
              <a:rPr lang="en-US" dirty="0"/>
              <a:t>API Apps are about hosting APIs. </a:t>
            </a:r>
          </a:p>
          <a:p>
            <a:pPr marL="571500" indent="-571500">
              <a:buFont typeface="Arial" panose="020B0604020202020204" pitchFamily="34" charset="0"/>
              <a:buChar char="•"/>
            </a:pPr>
            <a:r>
              <a:rPr lang="en-US" dirty="0"/>
              <a:t>If you don't need API Management features, you can host APIs in API apps without using API Management.</a:t>
            </a:r>
            <a:endParaRPr lang="en-US" dirty="0"/>
          </a:p>
        </p:txBody>
      </p:sp>
    </p:spTree>
    <p:extLst>
      <p:ext uri="{BB962C8B-B14F-4D97-AF65-F5344CB8AC3E}">
        <p14:creationId xmlns:p14="http://schemas.microsoft.com/office/powerpoint/2010/main" val="29990150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290702"/>
      </p:ext>
    </p:extLst>
  </p:cSld>
  <p:clrMapOvr>
    <a:masterClrMapping/>
  </p:clrMapOvr>
  <p:transition>
    <p:fade/>
  </p:transition>
</p:sld>
</file>

<file path=ppt/theme/theme1.xml><?xml version="1.0" encoding="utf-8"?>
<a:theme xmlns:a="http://schemas.openxmlformats.org/drawingml/2006/main" name="Ignite_Breakout_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 [Read-Only]" id="{28841E4C-3918-4368-B735-2FEE76A3D5D1}" vid="{2645CAE1-4F94-464F-93A7-E31E48A0E1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LastSharedByUser xmlns="faf1fef3-04bf-4c41-977d-451862165e27">jiharrer@microsoft.com</LastSharedByUser>
    <SharedWithUsers xmlns="faf1fef3-04bf-4c41-977d-451862165e27">
      <UserInfo>
        <DisplayName>Jeff Hollan</DisplayName>
        <AccountId>1664</AccountId>
        <AccountType/>
      </UserInfo>
      <UserInfo>
        <DisplayName>Kevin Lam</DisplayName>
        <AccountId>186</AccountId>
        <AccountType/>
      </UserInfo>
      <UserInfo>
        <DisplayName>Jon Fancey</DisplayName>
        <AccountId>990</AccountId>
        <AccountType/>
      </UserInfo>
    </SharedWithUsers>
    <LastSharedByTime xmlns="faf1fef3-04bf-4c41-977d-451862165e27">2017-02-10T09:36:37+00:00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41664FA7F23843BE9F8D789BCAA05F" ma:contentTypeVersion="8" ma:contentTypeDescription="Create a new document." ma:contentTypeScope="" ma:versionID="5e974827a1e8d2072d31f97ab5f13249">
  <xsd:schema xmlns:xsd="http://www.w3.org/2001/XMLSchema" xmlns:xs="http://www.w3.org/2001/XMLSchema" xmlns:p="http://schemas.microsoft.com/office/2006/metadata/properties" xmlns:ns2="faf1fef3-04bf-4c41-977d-451862165e27" xmlns:ns3="http://schemas.microsoft.com/sharepoint/v4" xmlns:ns4="0a35b11f-ee43-4dd0-9e3d-40fc27e5c53c" targetNamespace="http://schemas.microsoft.com/office/2006/metadata/properties" ma:root="true" ma:fieldsID="47b1e56dc35e359d85fb55bb2b37fd7c" ns2:_="" ns3:_="" ns4:_="">
    <xsd:import namespace="faf1fef3-04bf-4c41-977d-451862165e27"/>
    <xsd:import namespace="http://schemas.microsoft.com/sharepoint/v4"/>
    <xsd:import namespace="0a35b11f-ee43-4dd0-9e3d-40fc27e5c53c"/>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element ref="ns2:LastSharedByUser" minOccurs="0"/>
                <xsd:element ref="ns2: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1fef3-04bf-4c41-977d-451862165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35b11f-ee43-4dd0-9e3d-40fc27e5c53c"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055512-1393-44F9-86F7-4D52024498C3}">
  <ds:schemaRefs>
    <ds:schemaRef ds:uri="http://schemas.openxmlformats.org/package/2006/metadata/core-properties"/>
    <ds:schemaRef ds:uri="http://schemas.microsoft.com/sharepoint/v4"/>
    <ds:schemaRef ds:uri="http://purl.org/dc/terms/"/>
    <ds:schemaRef ds:uri="http://schemas.microsoft.com/office/infopath/2007/PartnerControls"/>
    <ds:schemaRef ds:uri="http://purl.org/dc/dcmitype/"/>
    <ds:schemaRef ds:uri="http://schemas.microsoft.com/office/2006/documentManagement/types"/>
    <ds:schemaRef ds:uri="0a35b11f-ee43-4dd0-9e3d-40fc27e5c53c"/>
    <ds:schemaRef ds:uri="http://purl.org/dc/elements/1.1/"/>
    <ds:schemaRef ds:uri="http://schemas.microsoft.com/office/2006/metadata/properties"/>
    <ds:schemaRef ds:uri="faf1fef3-04bf-4c41-977d-451862165e27"/>
    <ds:schemaRef ds:uri="http://www.w3.org/XML/1998/namespace"/>
  </ds:schemaRefs>
</ds:datastoreItem>
</file>

<file path=customXml/itemProps2.xml><?xml version="1.0" encoding="utf-8"?>
<ds:datastoreItem xmlns:ds="http://schemas.openxmlformats.org/officeDocument/2006/customXml" ds:itemID="{E6FE6C5E-9096-41D7-8A7F-4670F68C4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1fef3-04bf-4c41-977d-451862165e27"/>
    <ds:schemaRef ds:uri="http://schemas.microsoft.com/sharepoint/v4"/>
    <ds:schemaRef ds:uri="0a35b11f-ee43-4dd0-9e3d-40fc27e5c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8E3F39-2CC7-4D17-99BB-D71187C56E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542</Words>
  <Application>Microsoft Office PowerPoint</Application>
  <PresentationFormat>Custom</PresentationFormat>
  <Paragraphs>125</Paragraphs>
  <Slides>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Bebas Neue Bold</vt:lpstr>
      <vt:lpstr>Bebas Neue Regular</vt:lpstr>
      <vt:lpstr>Calibri</vt:lpstr>
      <vt:lpstr>Consolas</vt:lpstr>
      <vt:lpstr>Segoe UI</vt:lpstr>
      <vt:lpstr>Segoe UI Light</vt:lpstr>
      <vt:lpstr>Segoe UI Semibold</vt:lpstr>
      <vt:lpstr>Segoe UI Semilight</vt:lpstr>
      <vt:lpstr>Wingdings</vt:lpstr>
      <vt:lpstr>Ignite_Breakout_Template</vt:lpstr>
      <vt:lpstr>PowerPoint Presentation</vt:lpstr>
      <vt:lpstr>The rise of APIs</vt:lpstr>
      <vt:lpstr>Enable digital transformation using  an API led economy</vt:lpstr>
      <vt:lpstr>Azure API Management</vt:lpstr>
      <vt:lpstr>PowerPoint Presentation</vt:lpstr>
      <vt:lpstr>Azure app service Api apps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
  <cp:revision>1</cp:revision>
  <dcterms:created xsi:type="dcterms:W3CDTF">2016-07-14T12:34:12Z</dcterms:created>
  <dcterms:modified xsi:type="dcterms:W3CDTF">2017-03-14T18:39:03Z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0x010100D441664FA7F23843BE9F8D789BCAA05F</vt:lpwstr>
  </property>
</Properties>
</file>