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Lst>
  <p:notesMasterIdLst>
    <p:notesMasterId r:id="rId44"/>
  </p:notesMasterIdLst>
  <p:sldIdLst>
    <p:sldId id="256" r:id="rId4"/>
    <p:sldId id="296" r:id="rId5"/>
    <p:sldId id="335" r:id="rId6"/>
    <p:sldId id="336" r:id="rId7"/>
    <p:sldId id="328" r:id="rId8"/>
    <p:sldId id="312" r:id="rId9"/>
    <p:sldId id="297" r:id="rId10"/>
    <p:sldId id="322" r:id="rId11"/>
    <p:sldId id="337" r:id="rId12"/>
    <p:sldId id="302" r:id="rId13"/>
    <p:sldId id="325" r:id="rId14"/>
    <p:sldId id="303" r:id="rId15"/>
    <p:sldId id="313" r:id="rId16"/>
    <p:sldId id="308" r:id="rId17"/>
    <p:sldId id="310" r:id="rId18"/>
    <p:sldId id="315" r:id="rId19"/>
    <p:sldId id="309" r:id="rId20"/>
    <p:sldId id="316" r:id="rId21"/>
    <p:sldId id="311" r:id="rId22"/>
    <p:sldId id="317" r:id="rId23"/>
    <p:sldId id="338" r:id="rId24"/>
    <p:sldId id="323" r:id="rId25"/>
    <p:sldId id="314" r:id="rId26"/>
    <p:sldId id="318" r:id="rId27"/>
    <p:sldId id="319" r:id="rId28"/>
    <p:sldId id="320" r:id="rId29"/>
    <p:sldId id="321" r:id="rId30"/>
    <p:sldId id="324" r:id="rId31"/>
    <p:sldId id="306" r:id="rId32"/>
    <p:sldId id="330" r:id="rId33"/>
    <p:sldId id="298" r:id="rId34"/>
    <p:sldId id="299" r:id="rId35"/>
    <p:sldId id="300" r:id="rId36"/>
    <p:sldId id="301" r:id="rId37"/>
    <p:sldId id="304" r:id="rId38"/>
    <p:sldId id="305" r:id="rId39"/>
    <p:sldId id="331" r:id="rId40"/>
    <p:sldId id="326" r:id="rId41"/>
    <p:sldId id="334" r:id="rId42"/>
    <p:sldId id="333" r:id="rId4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595959"/>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0" autoAdjust="0"/>
    <p:restoredTop sz="69321" autoAdjust="0"/>
  </p:normalViewPr>
  <p:slideViewPr>
    <p:cSldViewPr snapToGrid="0">
      <p:cViewPr varScale="1">
        <p:scale>
          <a:sx n="53" d="100"/>
          <a:sy n="53" d="100"/>
        </p:scale>
        <p:origin x="1542"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B632B-1071-4BD7-95C1-8139F0AF8D4B}" type="doc">
      <dgm:prSet loTypeId="urn:microsoft.com/office/officeart/2005/8/layout/chevron1" loCatId="process" qsTypeId="urn:microsoft.com/office/officeart/2005/8/quickstyle/simple1" qsCatId="simple" csTypeId="urn:microsoft.com/office/officeart/2005/8/colors/colorful2" csCatId="colorful" phldr="1"/>
      <dgm:spPr/>
    </dgm:pt>
    <dgm:pt modelId="{05CB1264-6211-4596-B3FD-72A9D3B6B772}">
      <dgm:prSet phldrT="[Text]"/>
      <dgm:spPr/>
      <dgm:t>
        <a:bodyPr/>
        <a:lstStyle/>
        <a:p>
          <a:r>
            <a:rPr lang="en-US" dirty="0"/>
            <a:t>Validate</a:t>
          </a:r>
        </a:p>
      </dgm:t>
    </dgm:pt>
    <dgm:pt modelId="{59AE22E7-7894-4F99-8EC3-F9D8E46AA90A}" type="parTrans" cxnId="{418B22F3-6CBE-4F8A-8BAF-0AEDD5201606}">
      <dgm:prSet/>
      <dgm:spPr/>
      <dgm:t>
        <a:bodyPr/>
        <a:lstStyle/>
        <a:p>
          <a:endParaRPr lang="en-US"/>
        </a:p>
      </dgm:t>
    </dgm:pt>
    <dgm:pt modelId="{51593070-88CF-4C78-BD3C-1B2AFDC60D2C}" type="sibTrans" cxnId="{418B22F3-6CBE-4F8A-8BAF-0AEDD5201606}">
      <dgm:prSet/>
      <dgm:spPr/>
      <dgm:t>
        <a:bodyPr/>
        <a:lstStyle/>
        <a:p>
          <a:endParaRPr lang="en-US"/>
        </a:p>
      </dgm:t>
    </dgm:pt>
    <dgm:pt modelId="{2B90BC89-BC22-4C71-8DFB-19DEC5FE9104}">
      <dgm:prSet phldrT="[Text]"/>
      <dgm:spPr/>
      <dgm:t>
        <a:bodyPr/>
        <a:lstStyle/>
        <a:p>
          <a:r>
            <a:rPr lang="en-US" dirty="0"/>
            <a:t>Extract</a:t>
          </a:r>
        </a:p>
      </dgm:t>
    </dgm:pt>
    <dgm:pt modelId="{5C6C20D2-A881-4EEE-9FB0-7277AE9DB077}" type="parTrans" cxnId="{88A46572-7D17-46CF-A8B0-F0EC6BA2CAC7}">
      <dgm:prSet/>
      <dgm:spPr/>
      <dgm:t>
        <a:bodyPr/>
        <a:lstStyle/>
        <a:p>
          <a:endParaRPr lang="en-US"/>
        </a:p>
      </dgm:t>
    </dgm:pt>
    <dgm:pt modelId="{B08FB7E2-26F9-4D0B-A4A0-57A70D2B2FE8}" type="sibTrans" cxnId="{88A46572-7D17-46CF-A8B0-F0EC6BA2CAC7}">
      <dgm:prSet/>
      <dgm:spPr/>
      <dgm:t>
        <a:bodyPr/>
        <a:lstStyle/>
        <a:p>
          <a:endParaRPr lang="en-US"/>
        </a:p>
      </dgm:t>
    </dgm:pt>
    <dgm:pt modelId="{742C0F87-A6C4-4669-8BD0-DD4616C08074}">
      <dgm:prSet phldrT="[Text]"/>
      <dgm:spPr/>
      <dgm:t>
        <a:bodyPr/>
        <a:lstStyle/>
        <a:p>
          <a:r>
            <a:rPr lang="en-US" dirty="0"/>
            <a:t>Transform</a:t>
          </a:r>
        </a:p>
      </dgm:t>
    </dgm:pt>
    <dgm:pt modelId="{AE32694F-90A8-42DD-B090-07AF1D4D7DB2}" type="parTrans" cxnId="{523A5AE2-CFA2-45EC-8C06-66B991849D03}">
      <dgm:prSet/>
      <dgm:spPr/>
      <dgm:t>
        <a:bodyPr/>
        <a:lstStyle/>
        <a:p>
          <a:endParaRPr lang="en-US"/>
        </a:p>
      </dgm:t>
    </dgm:pt>
    <dgm:pt modelId="{9F6DEC1B-10BB-4B31-A9AC-3FCFFDEF7F06}" type="sibTrans" cxnId="{523A5AE2-CFA2-45EC-8C06-66B991849D03}">
      <dgm:prSet/>
      <dgm:spPr/>
      <dgm:t>
        <a:bodyPr/>
        <a:lstStyle/>
        <a:p>
          <a:endParaRPr lang="en-US"/>
        </a:p>
      </dgm:t>
    </dgm:pt>
    <dgm:pt modelId="{A58D1592-DEBF-41F1-AEF4-DF2EDA8E64F6}">
      <dgm:prSet phldrT="[Text]"/>
      <dgm:spPr/>
      <dgm:t>
        <a:bodyPr/>
        <a:lstStyle/>
        <a:p>
          <a:r>
            <a:rPr lang="en-US" dirty="0"/>
            <a:t>Enrich</a:t>
          </a:r>
        </a:p>
      </dgm:t>
    </dgm:pt>
    <dgm:pt modelId="{C14383DC-4C24-43F7-870D-D50F2A11BC08}" type="parTrans" cxnId="{F6A19951-E824-4ABE-9446-75A08A0FCC30}">
      <dgm:prSet/>
      <dgm:spPr/>
      <dgm:t>
        <a:bodyPr/>
        <a:lstStyle/>
        <a:p>
          <a:endParaRPr lang="en-US"/>
        </a:p>
      </dgm:t>
    </dgm:pt>
    <dgm:pt modelId="{9E718293-A6DD-45C2-9250-F3BF0F3D05AA}" type="sibTrans" cxnId="{F6A19951-E824-4ABE-9446-75A08A0FCC30}">
      <dgm:prSet/>
      <dgm:spPr/>
      <dgm:t>
        <a:bodyPr/>
        <a:lstStyle/>
        <a:p>
          <a:endParaRPr lang="en-US"/>
        </a:p>
      </dgm:t>
    </dgm:pt>
    <dgm:pt modelId="{13A5F409-526B-41B0-BD3F-E197FF479BAC}">
      <dgm:prSet phldrT="[Text]"/>
      <dgm:spPr/>
      <dgm:t>
        <a:bodyPr/>
        <a:lstStyle/>
        <a:p>
          <a:r>
            <a:rPr lang="en-US" dirty="0"/>
            <a:t>Route</a:t>
          </a:r>
        </a:p>
      </dgm:t>
    </dgm:pt>
    <dgm:pt modelId="{3FF29870-762C-4620-B502-48228E284E6D}" type="parTrans" cxnId="{84DFEF71-C249-4C94-A773-442437ABB0C5}">
      <dgm:prSet/>
      <dgm:spPr/>
      <dgm:t>
        <a:bodyPr/>
        <a:lstStyle/>
        <a:p>
          <a:endParaRPr lang="en-US"/>
        </a:p>
      </dgm:t>
    </dgm:pt>
    <dgm:pt modelId="{5BFBE715-CB7C-40AD-864F-CB328920E101}" type="sibTrans" cxnId="{84DFEF71-C249-4C94-A773-442437ABB0C5}">
      <dgm:prSet/>
      <dgm:spPr/>
      <dgm:t>
        <a:bodyPr/>
        <a:lstStyle/>
        <a:p>
          <a:endParaRPr lang="en-US"/>
        </a:p>
      </dgm:t>
    </dgm:pt>
    <dgm:pt modelId="{ED8BEB87-B6F9-4563-AC81-16AAF23130A9}">
      <dgm:prSet phldrT="[Text]"/>
      <dgm:spPr/>
      <dgm:t>
        <a:bodyPr/>
        <a:lstStyle/>
        <a:p>
          <a:pPr>
            <a:buFontTx/>
            <a:buNone/>
          </a:pPr>
          <a:r>
            <a:rPr lang="en-US" b="0" i="0" dirty="0">
              <a:latin typeface="Franklin Gothic Medium Cond" panose="020B0606030402020204" pitchFamily="34" charset="0"/>
            </a:rPr>
            <a:t> XML Validation</a:t>
          </a:r>
        </a:p>
      </dgm:t>
    </dgm:pt>
    <dgm:pt modelId="{BD043EE0-B332-4FD5-8FD1-3A8A1838B713}" type="parTrans" cxnId="{AC25E73B-3C22-4258-9A8B-BC47F3A58804}">
      <dgm:prSet/>
      <dgm:spPr/>
      <dgm:t>
        <a:bodyPr/>
        <a:lstStyle/>
        <a:p>
          <a:endParaRPr lang="en-US"/>
        </a:p>
      </dgm:t>
    </dgm:pt>
    <dgm:pt modelId="{DB14AD58-C9A5-4F2C-98A7-599295858D50}" type="sibTrans" cxnId="{AC25E73B-3C22-4258-9A8B-BC47F3A58804}">
      <dgm:prSet/>
      <dgm:spPr/>
      <dgm:t>
        <a:bodyPr/>
        <a:lstStyle/>
        <a:p>
          <a:endParaRPr lang="en-US"/>
        </a:p>
      </dgm:t>
    </dgm:pt>
    <dgm:pt modelId="{819A16B5-5DF6-495B-9FC0-78ED87DCE3FD}">
      <dgm:prSet phldrT="[Text]"/>
      <dgm:spPr/>
      <dgm:t>
        <a:bodyPr/>
        <a:lstStyle/>
        <a:p>
          <a:pPr>
            <a:buFontTx/>
            <a:buNone/>
          </a:pPr>
          <a:r>
            <a:rPr lang="en-US" b="0" i="0" dirty="0">
              <a:latin typeface="Franklin Gothic Medium Cond" panose="020B0606030402020204" pitchFamily="34" charset="0"/>
            </a:rPr>
            <a:t>@</a:t>
          </a:r>
          <a:r>
            <a:rPr lang="en-US" b="0" i="0" dirty="0" err="1">
              <a:latin typeface="Franklin Gothic Medium Cond" panose="020B0606030402020204" pitchFamily="34" charset="0"/>
            </a:rPr>
            <a:t>xpath</a:t>
          </a:r>
          <a:endParaRPr lang="en-US" b="0" i="0" dirty="0">
            <a:latin typeface="Franklin Gothic Medium Cond" panose="020B0606030402020204" pitchFamily="34" charset="0"/>
          </a:endParaRPr>
        </a:p>
      </dgm:t>
    </dgm:pt>
    <dgm:pt modelId="{ED2D8E8E-3BF7-42B4-9CCF-B5AFD1543DD1}" type="parTrans" cxnId="{D4B57F77-5B68-49BC-BCC6-2D9973EECBC8}">
      <dgm:prSet/>
      <dgm:spPr/>
      <dgm:t>
        <a:bodyPr/>
        <a:lstStyle/>
        <a:p>
          <a:endParaRPr lang="en-US"/>
        </a:p>
      </dgm:t>
    </dgm:pt>
    <dgm:pt modelId="{0006E78F-E00E-4C9B-BCD0-9549C25B8C11}" type="sibTrans" cxnId="{D4B57F77-5B68-49BC-BCC6-2D9973EECBC8}">
      <dgm:prSet/>
      <dgm:spPr/>
      <dgm:t>
        <a:bodyPr/>
        <a:lstStyle/>
        <a:p>
          <a:endParaRPr lang="en-US"/>
        </a:p>
      </dgm:t>
    </dgm:pt>
    <dgm:pt modelId="{AB6F57D9-8C9D-475B-B8B6-6945DD1D8007}">
      <dgm:prSet phldrT="[Text]"/>
      <dgm:spPr/>
      <dgm:t>
        <a:bodyPr/>
        <a:lstStyle/>
        <a:p>
          <a:pPr>
            <a:buFontTx/>
            <a:buNone/>
          </a:pPr>
          <a:r>
            <a:rPr lang="en-US" b="0" i="0" dirty="0">
              <a:latin typeface="Franklin Gothic Medium Cond" panose="020B0606030402020204" pitchFamily="34" charset="0"/>
            </a:rPr>
            <a:t>XSL Transform</a:t>
          </a:r>
        </a:p>
      </dgm:t>
    </dgm:pt>
    <dgm:pt modelId="{5E32FF44-01FB-4B36-A3B7-AE9CB1FE9525}" type="parTrans" cxnId="{3BCD1A34-4465-46CB-A3F7-71713608DA75}">
      <dgm:prSet/>
      <dgm:spPr/>
      <dgm:t>
        <a:bodyPr/>
        <a:lstStyle/>
        <a:p>
          <a:endParaRPr lang="en-US"/>
        </a:p>
      </dgm:t>
    </dgm:pt>
    <dgm:pt modelId="{57D593F8-5FF8-45F4-9469-9EC682EB4F8A}" type="sibTrans" cxnId="{3BCD1A34-4465-46CB-A3F7-71713608DA75}">
      <dgm:prSet/>
      <dgm:spPr/>
      <dgm:t>
        <a:bodyPr/>
        <a:lstStyle/>
        <a:p>
          <a:endParaRPr lang="en-US"/>
        </a:p>
      </dgm:t>
    </dgm:pt>
    <dgm:pt modelId="{4BE4123B-BB19-440D-B13C-254D18AAD1A4}">
      <dgm:prSet phldrT="[Text]"/>
      <dgm:spPr/>
      <dgm:t>
        <a:bodyPr/>
        <a:lstStyle/>
        <a:p>
          <a:pPr>
            <a:buFontTx/>
            <a:buNone/>
          </a:pPr>
          <a:r>
            <a:rPr lang="en-US" b="0" i="0" dirty="0">
              <a:latin typeface="Franklin Gothic Medium Cond" panose="020B0606030402020204" pitchFamily="34" charset="0"/>
            </a:rPr>
            <a:t>Compose</a:t>
          </a:r>
        </a:p>
      </dgm:t>
    </dgm:pt>
    <dgm:pt modelId="{0C36977B-ECDB-4754-917D-8DE45A2FC366}" type="parTrans" cxnId="{035B54C6-FE17-4762-987E-6B32C2CE3054}">
      <dgm:prSet/>
      <dgm:spPr/>
      <dgm:t>
        <a:bodyPr/>
        <a:lstStyle/>
        <a:p>
          <a:endParaRPr lang="en-US"/>
        </a:p>
      </dgm:t>
    </dgm:pt>
    <dgm:pt modelId="{F45BAE52-6E6E-4B3C-9FF3-696EE2E1813E}" type="sibTrans" cxnId="{035B54C6-FE17-4762-987E-6B32C2CE3054}">
      <dgm:prSet/>
      <dgm:spPr/>
      <dgm:t>
        <a:bodyPr/>
        <a:lstStyle/>
        <a:p>
          <a:endParaRPr lang="en-US"/>
        </a:p>
      </dgm:t>
    </dgm:pt>
    <dgm:pt modelId="{97A91633-5510-4463-A7C3-D8D07402EF5C}">
      <dgm:prSet phldrT="[Text]"/>
      <dgm:spPr/>
      <dgm:t>
        <a:bodyPr/>
        <a:lstStyle/>
        <a:p>
          <a:pPr>
            <a:buFontTx/>
            <a:buNone/>
          </a:pPr>
          <a:r>
            <a:rPr lang="en-US" b="0" i="0" dirty="0">
              <a:latin typeface="Franklin Gothic Medium Cond" panose="020B0606030402020204" pitchFamily="34" charset="0"/>
            </a:rPr>
            <a:t>Send message to topic</a:t>
          </a:r>
        </a:p>
      </dgm:t>
    </dgm:pt>
    <dgm:pt modelId="{4C74D3FD-EFA1-435E-8339-D7B409D72F1B}" type="parTrans" cxnId="{20941D6E-CEBD-4E07-A8C1-8F9650E6C5DC}">
      <dgm:prSet/>
      <dgm:spPr/>
      <dgm:t>
        <a:bodyPr/>
        <a:lstStyle/>
        <a:p>
          <a:endParaRPr lang="en-US"/>
        </a:p>
      </dgm:t>
    </dgm:pt>
    <dgm:pt modelId="{4E56812E-B186-4498-839A-337EE1595B46}" type="sibTrans" cxnId="{20941D6E-CEBD-4E07-A8C1-8F9650E6C5DC}">
      <dgm:prSet/>
      <dgm:spPr/>
      <dgm:t>
        <a:bodyPr/>
        <a:lstStyle/>
        <a:p>
          <a:endParaRPr lang="en-US"/>
        </a:p>
      </dgm:t>
    </dgm:pt>
    <dgm:pt modelId="{3C9F5163-F488-4E67-B5D3-B2DA8F2D4FA2}" type="pres">
      <dgm:prSet presAssocID="{B3FB632B-1071-4BD7-95C1-8139F0AF8D4B}" presName="Name0" presStyleCnt="0">
        <dgm:presLayoutVars>
          <dgm:dir/>
          <dgm:animLvl val="lvl"/>
          <dgm:resizeHandles val="exact"/>
        </dgm:presLayoutVars>
      </dgm:prSet>
      <dgm:spPr/>
    </dgm:pt>
    <dgm:pt modelId="{AED0D534-7AA3-452C-915B-0EE9975AC9EB}" type="pres">
      <dgm:prSet presAssocID="{05CB1264-6211-4596-B3FD-72A9D3B6B772}" presName="composite" presStyleCnt="0"/>
      <dgm:spPr/>
    </dgm:pt>
    <dgm:pt modelId="{0F1FC9C8-89B4-4890-8087-B8D11334D0A3}" type="pres">
      <dgm:prSet presAssocID="{05CB1264-6211-4596-B3FD-72A9D3B6B772}" presName="parTx" presStyleLbl="node1" presStyleIdx="0" presStyleCnt="5">
        <dgm:presLayoutVars>
          <dgm:chMax val="0"/>
          <dgm:chPref val="0"/>
          <dgm:bulletEnabled val="1"/>
        </dgm:presLayoutVars>
      </dgm:prSet>
      <dgm:spPr/>
    </dgm:pt>
    <dgm:pt modelId="{B3FF1E74-8D43-40C3-9C7A-B6F49F7ED9E1}" type="pres">
      <dgm:prSet presAssocID="{05CB1264-6211-4596-B3FD-72A9D3B6B772}" presName="desTx" presStyleLbl="revTx" presStyleIdx="0" presStyleCnt="5" custScaleX="104877">
        <dgm:presLayoutVars>
          <dgm:bulletEnabled val="1"/>
        </dgm:presLayoutVars>
      </dgm:prSet>
      <dgm:spPr/>
    </dgm:pt>
    <dgm:pt modelId="{A9DCB51C-D9B5-4954-8484-6EAE73825E12}" type="pres">
      <dgm:prSet presAssocID="{51593070-88CF-4C78-BD3C-1B2AFDC60D2C}" presName="space" presStyleCnt="0"/>
      <dgm:spPr/>
    </dgm:pt>
    <dgm:pt modelId="{FC5B333A-5B13-4612-8CFB-3BAD79A94357}" type="pres">
      <dgm:prSet presAssocID="{2B90BC89-BC22-4C71-8DFB-19DEC5FE9104}" presName="composite" presStyleCnt="0"/>
      <dgm:spPr/>
    </dgm:pt>
    <dgm:pt modelId="{E8806B15-15EF-49E9-9A5D-F2F10FD3CC23}" type="pres">
      <dgm:prSet presAssocID="{2B90BC89-BC22-4C71-8DFB-19DEC5FE9104}" presName="parTx" presStyleLbl="node1" presStyleIdx="1" presStyleCnt="5">
        <dgm:presLayoutVars>
          <dgm:chMax val="0"/>
          <dgm:chPref val="0"/>
          <dgm:bulletEnabled val="1"/>
        </dgm:presLayoutVars>
      </dgm:prSet>
      <dgm:spPr/>
    </dgm:pt>
    <dgm:pt modelId="{8111D7F1-6587-45A4-BE71-5EF75F80B485}" type="pres">
      <dgm:prSet presAssocID="{2B90BC89-BC22-4C71-8DFB-19DEC5FE9104}" presName="desTx" presStyleLbl="revTx" presStyleIdx="1" presStyleCnt="5" custLinFactNeighborX="4750">
        <dgm:presLayoutVars>
          <dgm:bulletEnabled val="1"/>
        </dgm:presLayoutVars>
      </dgm:prSet>
      <dgm:spPr/>
    </dgm:pt>
    <dgm:pt modelId="{6C149F7E-0DB2-402E-BBC1-A8CA63D2E980}" type="pres">
      <dgm:prSet presAssocID="{B08FB7E2-26F9-4D0B-A4A0-57A70D2B2FE8}" presName="space" presStyleCnt="0"/>
      <dgm:spPr/>
    </dgm:pt>
    <dgm:pt modelId="{095B2BB1-EE2A-497B-9484-166DA0AA116C}" type="pres">
      <dgm:prSet presAssocID="{742C0F87-A6C4-4669-8BD0-DD4616C08074}" presName="composite" presStyleCnt="0"/>
      <dgm:spPr/>
    </dgm:pt>
    <dgm:pt modelId="{0A38A6A3-E34D-4118-972E-F6D778A1CD3F}" type="pres">
      <dgm:prSet presAssocID="{742C0F87-A6C4-4669-8BD0-DD4616C08074}" presName="parTx" presStyleLbl="node1" presStyleIdx="2" presStyleCnt="5">
        <dgm:presLayoutVars>
          <dgm:chMax val="0"/>
          <dgm:chPref val="0"/>
          <dgm:bulletEnabled val="1"/>
        </dgm:presLayoutVars>
      </dgm:prSet>
      <dgm:spPr/>
    </dgm:pt>
    <dgm:pt modelId="{A50CC603-0913-48F9-B480-38A8E765D029}" type="pres">
      <dgm:prSet presAssocID="{742C0F87-A6C4-4669-8BD0-DD4616C08074}" presName="desTx" presStyleLbl="revTx" presStyleIdx="2" presStyleCnt="5">
        <dgm:presLayoutVars>
          <dgm:bulletEnabled val="1"/>
        </dgm:presLayoutVars>
      </dgm:prSet>
      <dgm:spPr/>
    </dgm:pt>
    <dgm:pt modelId="{D6F34C45-FB96-45F2-B19F-5AC7FD1057E6}" type="pres">
      <dgm:prSet presAssocID="{9F6DEC1B-10BB-4B31-A9AC-3FCFFDEF7F06}" presName="space" presStyleCnt="0"/>
      <dgm:spPr/>
    </dgm:pt>
    <dgm:pt modelId="{B5036A0E-952C-4006-BAFB-10D192D88295}" type="pres">
      <dgm:prSet presAssocID="{A58D1592-DEBF-41F1-AEF4-DF2EDA8E64F6}" presName="composite" presStyleCnt="0"/>
      <dgm:spPr/>
    </dgm:pt>
    <dgm:pt modelId="{4C212879-E3AB-4C3B-A389-FC6D23183098}" type="pres">
      <dgm:prSet presAssocID="{A58D1592-DEBF-41F1-AEF4-DF2EDA8E64F6}" presName="parTx" presStyleLbl="node1" presStyleIdx="3" presStyleCnt="5">
        <dgm:presLayoutVars>
          <dgm:chMax val="0"/>
          <dgm:chPref val="0"/>
          <dgm:bulletEnabled val="1"/>
        </dgm:presLayoutVars>
      </dgm:prSet>
      <dgm:spPr/>
    </dgm:pt>
    <dgm:pt modelId="{2B21E11D-82C3-40DD-AB8D-1995B10E20C1}" type="pres">
      <dgm:prSet presAssocID="{A58D1592-DEBF-41F1-AEF4-DF2EDA8E64F6}" presName="desTx" presStyleLbl="revTx" presStyleIdx="3" presStyleCnt="5">
        <dgm:presLayoutVars>
          <dgm:bulletEnabled val="1"/>
        </dgm:presLayoutVars>
      </dgm:prSet>
      <dgm:spPr/>
    </dgm:pt>
    <dgm:pt modelId="{6584EA35-72B8-412A-AE0F-9B5049F7BD55}" type="pres">
      <dgm:prSet presAssocID="{9E718293-A6DD-45C2-9250-F3BF0F3D05AA}" presName="space" presStyleCnt="0"/>
      <dgm:spPr/>
    </dgm:pt>
    <dgm:pt modelId="{5589D7B2-8130-49B8-87A1-ACEF655241D4}" type="pres">
      <dgm:prSet presAssocID="{13A5F409-526B-41B0-BD3F-E197FF479BAC}" presName="composite" presStyleCnt="0"/>
      <dgm:spPr/>
    </dgm:pt>
    <dgm:pt modelId="{C82ADFB8-00F9-41DE-AAF1-7812E0136D52}" type="pres">
      <dgm:prSet presAssocID="{13A5F409-526B-41B0-BD3F-E197FF479BAC}" presName="parTx" presStyleLbl="node1" presStyleIdx="4" presStyleCnt="5">
        <dgm:presLayoutVars>
          <dgm:chMax val="0"/>
          <dgm:chPref val="0"/>
          <dgm:bulletEnabled val="1"/>
        </dgm:presLayoutVars>
      </dgm:prSet>
      <dgm:spPr/>
    </dgm:pt>
    <dgm:pt modelId="{85964F40-4251-4934-AFA5-D1AA82EC1E47}" type="pres">
      <dgm:prSet presAssocID="{13A5F409-526B-41B0-BD3F-E197FF479BAC}" presName="desTx" presStyleLbl="revTx" presStyleIdx="4" presStyleCnt="5">
        <dgm:presLayoutVars>
          <dgm:bulletEnabled val="1"/>
        </dgm:presLayoutVars>
      </dgm:prSet>
      <dgm:spPr/>
    </dgm:pt>
  </dgm:ptLst>
  <dgm:cxnLst>
    <dgm:cxn modelId="{A732B403-2F22-471C-B929-31E33968663A}" type="presOf" srcId="{4BE4123B-BB19-440D-B13C-254D18AAD1A4}" destId="{2B21E11D-82C3-40DD-AB8D-1995B10E20C1}" srcOrd="0" destOrd="0" presId="urn:microsoft.com/office/officeart/2005/8/layout/chevron1"/>
    <dgm:cxn modelId="{C91EEF09-C1C6-43A7-9ABE-B7F8CB9C8A6D}" type="presOf" srcId="{819A16B5-5DF6-495B-9FC0-78ED87DCE3FD}" destId="{8111D7F1-6587-45A4-BE71-5EF75F80B485}" srcOrd="0" destOrd="0" presId="urn:microsoft.com/office/officeart/2005/8/layout/chevron1"/>
    <dgm:cxn modelId="{6808C91C-CB94-4F9C-A8C5-2D4F1A2287F8}" type="presOf" srcId="{A58D1592-DEBF-41F1-AEF4-DF2EDA8E64F6}" destId="{4C212879-E3AB-4C3B-A389-FC6D23183098}" srcOrd="0" destOrd="0" presId="urn:microsoft.com/office/officeart/2005/8/layout/chevron1"/>
    <dgm:cxn modelId="{B4AE3225-64E2-4B5B-AD09-8FA2585D26CB}" type="presOf" srcId="{ED8BEB87-B6F9-4563-AC81-16AAF23130A9}" destId="{B3FF1E74-8D43-40C3-9C7A-B6F49F7ED9E1}" srcOrd="0" destOrd="0" presId="urn:microsoft.com/office/officeart/2005/8/layout/chevron1"/>
    <dgm:cxn modelId="{244BF427-1099-4705-84C8-63A35CF4E5D5}" type="presOf" srcId="{05CB1264-6211-4596-B3FD-72A9D3B6B772}" destId="{0F1FC9C8-89B4-4890-8087-B8D11334D0A3}" srcOrd="0" destOrd="0" presId="urn:microsoft.com/office/officeart/2005/8/layout/chevron1"/>
    <dgm:cxn modelId="{D0ECC22A-811F-4D2A-ACBB-A95B3ABCC059}" type="presOf" srcId="{13A5F409-526B-41B0-BD3F-E197FF479BAC}" destId="{C82ADFB8-00F9-41DE-AAF1-7812E0136D52}" srcOrd="0" destOrd="0" presId="urn:microsoft.com/office/officeart/2005/8/layout/chevron1"/>
    <dgm:cxn modelId="{5B49AD32-E6F4-4CC3-AA17-A7C9FFD5F1BD}" type="presOf" srcId="{2B90BC89-BC22-4C71-8DFB-19DEC5FE9104}" destId="{E8806B15-15EF-49E9-9A5D-F2F10FD3CC23}" srcOrd="0" destOrd="0" presId="urn:microsoft.com/office/officeart/2005/8/layout/chevron1"/>
    <dgm:cxn modelId="{3BCD1A34-4465-46CB-A3F7-71713608DA75}" srcId="{742C0F87-A6C4-4669-8BD0-DD4616C08074}" destId="{AB6F57D9-8C9D-475B-B8B6-6945DD1D8007}" srcOrd="0" destOrd="0" parTransId="{5E32FF44-01FB-4B36-A3B7-AE9CB1FE9525}" sibTransId="{57D593F8-5FF8-45F4-9469-9EC682EB4F8A}"/>
    <dgm:cxn modelId="{AC25E73B-3C22-4258-9A8B-BC47F3A58804}" srcId="{05CB1264-6211-4596-B3FD-72A9D3B6B772}" destId="{ED8BEB87-B6F9-4563-AC81-16AAF23130A9}" srcOrd="0" destOrd="0" parTransId="{BD043EE0-B332-4FD5-8FD1-3A8A1838B713}" sibTransId="{DB14AD58-C9A5-4F2C-98A7-599295858D50}"/>
    <dgm:cxn modelId="{20941D6E-CEBD-4E07-A8C1-8F9650E6C5DC}" srcId="{13A5F409-526B-41B0-BD3F-E197FF479BAC}" destId="{97A91633-5510-4463-A7C3-D8D07402EF5C}" srcOrd="0" destOrd="0" parTransId="{4C74D3FD-EFA1-435E-8339-D7B409D72F1B}" sibTransId="{4E56812E-B186-4498-839A-337EE1595B46}"/>
    <dgm:cxn modelId="{F6A19951-E824-4ABE-9446-75A08A0FCC30}" srcId="{B3FB632B-1071-4BD7-95C1-8139F0AF8D4B}" destId="{A58D1592-DEBF-41F1-AEF4-DF2EDA8E64F6}" srcOrd="3" destOrd="0" parTransId="{C14383DC-4C24-43F7-870D-D50F2A11BC08}" sibTransId="{9E718293-A6DD-45C2-9250-F3BF0F3D05AA}"/>
    <dgm:cxn modelId="{84DFEF71-C249-4C94-A773-442437ABB0C5}" srcId="{B3FB632B-1071-4BD7-95C1-8139F0AF8D4B}" destId="{13A5F409-526B-41B0-BD3F-E197FF479BAC}" srcOrd="4" destOrd="0" parTransId="{3FF29870-762C-4620-B502-48228E284E6D}" sibTransId="{5BFBE715-CB7C-40AD-864F-CB328920E101}"/>
    <dgm:cxn modelId="{88A46572-7D17-46CF-A8B0-F0EC6BA2CAC7}" srcId="{B3FB632B-1071-4BD7-95C1-8139F0AF8D4B}" destId="{2B90BC89-BC22-4C71-8DFB-19DEC5FE9104}" srcOrd="1" destOrd="0" parTransId="{5C6C20D2-A881-4EEE-9FB0-7277AE9DB077}" sibTransId="{B08FB7E2-26F9-4D0B-A4A0-57A70D2B2FE8}"/>
    <dgm:cxn modelId="{D4B57F77-5B68-49BC-BCC6-2D9973EECBC8}" srcId="{2B90BC89-BC22-4C71-8DFB-19DEC5FE9104}" destId="{819A16B5-5DF6-495B-9FC0-78ED87DCE3FD}" srcOrd="0" destOrd="0" parTransId="{ED2D8E8E-3BF7-42B4-9CCF-B5AFD1543DD1}" sibTransId="{0006E78F-E00E-4C9B-BCD0-9549C25B8C11}"/>
    <dgm:cxn modelId="{D02F8B9F-A158-4ECB-BB82-BF88AFF58D7E}" type="presOf" srcId="{B3FB632B-1071-4BD7-95C1-8139F0AF8D4B}" destId="{3C9F5163-F488-4E67-B5D3-B2DA8F2D4FA2}" srcOrd="0" destOrd="0" presId="urn:microsoft.com/office/officeart/2005/8/layout/chevron1"/>
    <dgm:cxn modelId="{8AA91BB9-1379-4E0A-8DE8-BB56F12BC500}" type="presOf" srcId="{AB6F57D9-8C9D-475B-B8B6-6945DD1D8007}" destId="{A50CC603-0913-48F9-B480-38A8E765D029}" srcOrd="0" destOrd="0" presId="urn:microsoft.com/office/officeart/2005/8/layout/chevron1"/>
    <dgm:cxn modelId="{035B54C6-FE17-4762-987E-6B32C2CE3054}" srcId="{A58D1592-DEBF-41F1-AEF4-DF2EDA8E64F6}" destId="{4BE4123B-BB19-440D-B13C-254D18AAD1A4}" srcOrd="0" destOrd="0" parTransId="{0C36977B-ECDB-4754-917D-8DE45A2FC366}" sibTransId="{F45BAE52-6E6E-4B3C-9FF3-696EE2E1813E}"/>
    <dgm:cxn modelId="{523A5AE2-CFA2-45EC-8C06-66B991849D03}" srcId="{B3FB632B-1071-4BD7-95C1-8139F0AF8D4B}" destId="{742C0F87-A6C4-4669-8BD0-DD4616C08074}" srcOrd="2" destOrd="0" parTransId="{AE32694F-90A8-42DD-B090-07AF1D4D7DB2}" sibTransId="{9F6DEC1B-10BB-4B31-A9AC-3FCFFDEF7F06}"/>
    <dgm:cxn modelId="{66812BE8-42CF-4EB1-9657-E7D6C6B576C1}" type="presOf" srcId="{742C0F87-A6C4-4669-8BD0-DD4616C08074}" destId="{0A38A6A3-E34D-4118-972E-F6D778A1CD3F}" srcOrd="0" destOrd="0" presId="urn:microsoft.com/office/officeart/2005/8/layout/chevron1"/>
    <dgm:cxn modelId="{AE5895ED-8F60-4F27-9EC2-BF5541FB1C42}" type="presOf" srcId="{97A91633-5510-4463-A7C3-D8D07402EF5C}" destId="{85964F40-4251-4934-AFA5-D1AA82EC1E47}" srcOrd="0" destOrd="0" presId="urn:microsoft.com/office/officeart/2005/8/layout/chevron1"/>
    <dgm:cxn modelId="{418B22F3-6CBE-4F8A-8BAF-0AEDD5201606}" srcId="{B3FB632B-1071-4BD7-95C1-8139F0AF8D4B}" destId="{05CB1264-6211-4596-B3FD-72A9D3B6B772}" srcOrd="0" destOrd="0" parTransId="{59AE22E7-7894-4F99-8EC3-F9D8E46AA90A}" sibTransId="{51593070-88CF-4C78-BD3C-1B2AFDC60D2C}"/>
    <dgm:cxn modelId="{1E7C32AF-1B95-49E0-865E-EBB1484968AC}" type="presParOf" srcId="{3C9F5163-F488-4E67-B5D3-B2DA8F2D4FA2}" destId="{AED0D534-7AA3-452C-915B-0EE9975AC9EB}" srcOrd="0" destOrd="0" presId="urn:microsoft.com/office/officeart/2005/8/layout/chevron1"/>
    <dgm:cxn modelId="{873E29CD-0FC5-4519-A382-FA09C495CDCA}" type="presParOf" srcId="{AED0D534-7AA3-452C-915B-0EE9975AC9EB}" destId="{0F1FC9C8-89B4-4890-8087-B8D11334D0A3}" srcOrd="0" destOrd="0" presId="urn:microsoft.com/office/officeart/2005/8/layout/chevron1"/>
    <dgm:cxn modelId="{8E78FE40-5624-45EB-8B80-914F2D9A7702}" type="presParOf" srcId="{AED0D534-7AA3-452C-915B-0EE9975AC9EB}" destId="{B3FF1E74-8D43-40C3-9C7A-B6F49F7ED9E1}" srcOrd="1" destOrd="0" presId="urn:microsoft.com/office/officeart/2005/8/layout/chevron1"/>
    <dgm:cxn modelId="{ED31E992-4025-4BB9-97B5-35E8D9A3C101}" type="presParOf" srcId="{3C9F5163-F488-4E67-B5D3-B2DA8F2D4FA2}" destId="{A9DCB51C-D9B5-4954-8484-6EAE73825E12}" srcOrd="1" destOrd="0" presId="urn:microsoft.com/office/officeart/2005/8/layout/chevron1"/>
    <dgm:cxn modelId="{382DA66B-5CF9-4C9D-900A-C7243CD8F9DE}" type="presParOf" srcId="{3C9F5163-F488-4E67-B5D3-B2DA8F2D4FA2}" destId="{FC5B333A-5B13-4612-8CFB-3BAD79A94357}" srcOrd="2" destOrd="0" presId="urn:microsoft.com/office/officeart/2005/8/layout/chevron1"/>
    <dgm:cxn modelId="{89101FE4-ABF0-4620-BF50-E157DF086AC2}" type="presParOf" srcId="{FC5B333A-5B13-4612-8CFB-3BAD79A94357}" destId="{E8806B15-15EF-49E9-9A5D-F2F10FD3CC23}" srcOrd="0" destOrd="0" presId="urn:microsoft.com/office/officeart/2005/8/layout/chevron1"/>
    <dgm:cxn modelId="{B0354750-1DAC-445E-B3FB-3A37ECB4AEEE}" type="presParOf" srcId="{FC5B333A-5B13-4612-8CFB-3BAD79A94357}" destId="{8111D7F1-6587-45A4-BE71-5EF75F80B485}" srcOrd="1" destOrd="0" presId="urn:microsoft.com/office/officeart/2005/8/layout/chevron1"/>
    <dgm:cxn modelId="{96A9D06D-8870-47AB-8DA9-2FD01A4CF672}" type="presParOf" srcId="{3C9F5163-F488-4E67-B5D3-B2DA8F2D4FA2}" destId="{6C149F7E-0DB2-402E-BBC1-A8CA63D2E980}" srcOrd="3" destOrd="0" presId="urn:microsoft.com/office/officeart/2005/8/layout/chevron1"/>
    <dgm:cxn modelId="{D68BA9CF-0378-4836-909B-FF19E8369811}" type="presParOf" srcId="{3C9F5163-F488-4E67-B5D3-B2DA8F2D4FA2}" destId="{095B2BB1-EE2A-497B-9484-166DA0AA116C}" srcOrd="4" destOrd="0" presId="urn:microsoft.com/office/officeart/2005/8/layout/chevron1"/>
    <dgm:cxn modelId="{D1CC5E7E-C385-4FEF-A517-0E6A7680FE06}" type="presParOf" srcId="{095B2BB1-EE2A-497B-9484-166DA0AA116C}" destId="{0A38A6A3-E34D-4118-972E-F6D778A1CD3F}" srcOrd="0" destOrd="0" presId="urn:microsoft.com/office/officeart/2005/8/layout/chevron1"/>
    <dgm:cxn modelId="{979E5971-1A0F-4B68-BAD1-771E4E29B8F7}" type="presParOf" srcId="{095B2BB1-EE2A-497B-9484-166DA0AA116C}" destId="{A50CC603-0913-48F9-B480-38A8E765D029}" srcOrd="1" destOrd="0" presId="urn:microsoft.com/office/officeart/2005/8/layout/chevron1"/>
    <dgm:cxn modelId="{9CAB4AEB-68E8-4364-9437-B9D470FCD663}" type="presParOf" srcId="{3C9F5163-F488-4E67-B5D3-B2DA8F2D4FA2}" destId="{D6F34C45-FB96-45F2-B19F-5AC7FD1057E6}" srcOrd="5" destOrd="0" presId="urn:microsoft.com/office/officeart/2005/8/layout/chevron1"/>
    <dgm:cxn modelId="{FE202892-136E-46C0-800E-608F8221DC68}" type="presParOf" srcId="{3C9F5163-F488-4E67-B5D3-B2DA8F2D4FA2}" destId="{B5036A0E-952C-4006-BAFB-10D192D88295}" srcOrd="6" destOrd="0" presId="urn:microsoft.com/office/officeart/2005/8/layout/chevron1"/>
    <dgm:cxn modelId="{D1355256-8D90-45F7-A9D1-349FDE240856}" type="presParOf" srcId="{B5036A0E-952C-4006-BAFB-10D192D88295}" destId="{4C212879-E3AB-4C3B-A389-FC6D23183098}" srcOrd="0" destOrd="0" presId="urn:microsoft.com/office/officeart/2005/8/layout/chevron1"/>
    <dgm:cxn modelId="{23309F99-5F80-47EE-AC85-A9C474AAC59F}" type="presParOf" srcId="{B5036A0E-952C-4006-BAFB-10D192D88295}" destId="{2B21E11D-82C3-40DD-AB8D-1995B10E20C1}" srcOrd="1" destOrd="0" presId="urn:microsoft.com/office/officeart/2005/8/layout/chevron1"/>
    <dgm:cxn modelId="{409482BD-0B86-4E70-9074-6318B6AC3E55}" type="presParOf" srcId="{3C9F5163-F488-4E67-B5D3-B2DA8F2D4FA2}" destId="{6584EA35-72B8-412A-AE0F-9B5049F7BD55}" srcOrd="7" destOrd="0" presId="urn:microsoft.com/office/officeart/2005/8/layout/chevron1"/>
    <dgm:cxn modelId="{CD3EF065-0C35-46FB-8B05-BAFAB468826B}" type="presParOf" srcId="{3C9F5163-F488-4E67-B5D3-B2DA8F2D4FA2}" destId="{5589D7B2-8130-49B8-87A1-ACEF655241D4}" srcOrd="8" destOrd="0" presId="urn:microsoft.com/office/officeart/2005/8/layout/chevron1"/>
    <dgm:cxn modelId="{7BAD6352-A16C-44BF-A909-6DD1C9BF32A1}" type="presParOf" srcId="{5589D7B2-8130-49B8-87A1-ACEF655241D4}" destId="{C82ADFB8-00F9-41DE-AAF1-7812E0136D52}" srcOrd="0" destOrd="0" presId="urn:microsoft.com/office/officeart/2005/8/layout/chevron1"/>
    <dgm:cxn modelId="{6687191E-2B7D-45CA-910B-71F471F8B216}" type="presParOf" srcId="{5589D7B2-8130-49B8-87A1-ACEF655241D4}" destId="{85964F40-4251-4934-AFA5-D1AA82EC1E47}"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FC9C8-89B4-4890-8087-B8D11334D0A3}">
      <dsp:nvSpPr>
        <dsp:cNvPr id="0" name=""/>
        <dsp:cNvSpPr/>
      </dsp:nvSpPr>
      <dsp:spPr>
        <a:xfrm>
          <a:off x="43400" y="2311035"/>
          <a:ext cx="2083263" cy="83330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Validate</a:t>
          </a:r>
        </a:p>
      </dsp:txBody>
      <dsp:txXfrm>
        <a:off x="460053" y="2311035"/>
        <a:ext cx="1249958" cy="833305"/>
      </dsp:txXfrm>
    </dsp:sp>
    <dsp:sp modelId="{B3FF1E74-8D43-40C3-9C7A-B6F49F7ED9E1}">
      <dsp:nvSpPr>
        <dsp:cNvPr id="0" name=""/>
        <dsp:cNvSpPr/>
      </dsp:nvSpPr>
      <dsp:spPr>
        <a:xfrm>
          <a:off x="2760" y="3248503"/>
          <a:ext cx="1747891"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FontTx/>
            <a:buNone/>
          </a:pPr>
          <a:r>
            <a:rPr lang="en-US" sz="2100" b="0" i="0" kern="1200" dirty="0">
              <a:latin typeface="Franklin Gothic Medium Cond" panose="020B0606030402020204" pitchFamily="34" charset="0"/>
            </a:rPr>
            <a:t> XML Validation</a:t>
          </a:r>
        </a:p>
      </dsp:txBody>
      <dsp:txXfrm>
        <a:off x="2760" y="3248503"/>
        <a:ext cx="1747891" cy="555187"/>
      </dsp:txXfrm>
    </dsp:sp>
    <dsp:sp modelId="{E8806B15-15EF-49E9-9A5D-F2F10FD3CC23}">
      <dsp:nvSpPr>
        <dsp:cNvPr id="0" name=""/>
        <dsp:cNvSpPr/>
      </dsp:nvSpPr>
      <dsp:spPr>
        <a:xfrm>
          <a:off x="1910663" y="2311035"/>
          <a:ext cx="2083263" cy="833305"/>
        </a:xfrm>
        <a:prstGeom prst="chevron">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Extract</a:t>
          </a:r>
        </a:p>
      </dsp:txBody>
      <dsp:txXfrm>
        <a:off x="2327316" y="2311035"/>
        <a:ext cx="1249958" cy="833305"/>
      </dsp:txXfrm>
    </dsp:sp>
    <dsp:sp modelId="{8111D7F1-6587-45A4-BE71-5EF75F80B485}">
      <dsp:nvSpPr>
        <dsp:cNvPr id="0" name=""/>
        <dsp:cNvSpPr/>
      </dsp:nvSpPr>
      <dsp:spPr>
        <a:xfrm>
          <a:off x="1989827" y="3248503"/>
          <a:ext cx="1666610"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FontTx/>
            <a:buNone/>
          </a:pPr>
          <a:r>
            <a:rPr lang="en-US" sz="2100" b="0" i="0" kern="1200" dirty="0">
              <a:latin typeface="Franklin Gothic Medium Cond" panose="020B0606030402020204" pitchFamily="34" charset="0"/>
            </a:rPr>
            <a:t>@</a:t>
          </a:r>
          <a:r>
            <a:rPr lang="en-US" sz="2100" b="0" i="0" kern="1200" dirty="0" err="1">
              <a:latin typeface="Franklin Gothic Medium Cond" panose="020B0606030402020204" pitchFamily="34" charset="0"/>
            </a:rPr>
            <a:t>xpath</a:t>
          </a:r>
          <a:endParaRPr lang="en-US" sz="2100" b="0" i="0" kern="1200" dirty="0">
            <a:latin typeface="Franklin Gothic Medium Cond" panose="020B0606030402020204" pitchFamily="34" charset="0"/>
          </a:endParaRPr>
        </a:p>
      </dsp:txBody>
      <dsp:txXfrm>
        <a:off x="1989827" y="3248503"/>
        <a:ext cx="1666610" cy="555187"/>
      </dsp:txXfrm>
    </dsp:sp>
    <dsp:sp modelId="{0A38A6A3-E34D-4118-972E-F6D778A1CD3F}">
      <dsp:nvSpPr>
        <dsp:cNvPr id="0" name=""/>
        <dsp:cNvSpPr/>
      </dsp:nvSpPr>
      <dsp:spPr>
        <a:xfrm>
          <a:off x="3777927" y="2311035"/>
          <a:ext cx="2083263" cy="833305"/>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Transform</a:t>
          </a:r>
        </a:p>
      </dsp:txBody>
      <dsp:txXfrm>
        <a:off x="4194580" y="2311035"/>
        <a:ext cx="1249958" cy="833305"/>
      </dsp:txXfrm>
    </dsp:sp>
    <dsp:sp modelId="{A50CC603-0913-48F9-B480-38A8E765D029}">
      <dsp:nvSpPr>
        <dsp:cNvPr id="0" name=""/>
        <dsp:cNvSpPr/>
      </dsp:nvSpPr>
      <dsp:spPr>
        <a:xfrm>
          <a:off x="3777927" y="3248503"/>
          <a:ext cx="1666610"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FontTx/>
            <a:buNone/>
          </a:pPr>
          <a:r>
            <a:rPr lang="en-US" sz="2100" b="0" i="0" kern="1200" dirty="0">
              <a:latin typeface="Franklin Gothic Medium Cond" panose="020B0606030402020204" pitchFamily="34" charset="0"/>
            </a:rPr>
            <a:t>XSL Transform</a:t>
          </a:r>
        </a:p>
      </dsp:txBody>
      <dsp:txXfrm>
        <a:off x="3777927" y="3248503"/>
        <a:ext cx="1666610" cy="555187"/>
      </dsp:txXfrm>
    </dsp:sp>
    <dsp:sp modelId="{4C212879-E3AB-4C3B-A389-FC6D23183098}">
      <dsp:nvSpPr>
        <dsp:cNvPr id="0" name=""/>
        <dsp:cNvSpPr/>
      </dsp:nvSpPr>
      <dsp:spPr>
        <a:xfrm>
          <a:off x="5645190" y="2311035"/>
          <a:ext cx="2083263" cy="833305"/>
        </a:xfrm>
        <a:prstGeom prst="chevron">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Enrich</a:t>
          </a:r>
        </a:p>
      </dsp:txBody>
      <dsp:txXfrm>
        <a:off x="6061843" y="2311035"/>
        <a:ext cx="1249958" cy="833305"/>
      </dsp:txXfrm>
    </dsp:sp>
    <dsp:sp modelId="{2B21E11D-82C3-40DD-AB8D-1995B10E20C1}">
      <dsp:nvSpPr>
        <dsp:cNvPr id="0" name=""/>
        <dsp:cNvSpPr/>
      </dsp:nvSpPr>
      <dsp:spPr>
        <a:xfrm>
          <a:off x="5645190" y="3248503"/>
          <a:ext cx="1666610"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FontTx/>
            <a:buNone/>
          </a:pPr>
          <a:r>
            <a:rPr lang="en-US" sz="2100" b="0" i="0" kern="1200" dirty="0">
              <a:latin typeface="Franklin Gothic Medium Cond" panose="020B0606030402020204" pitchFamily="34" charset="0"/>
            </a:rPr>
            <a:t>Compose</a:t>
          </a:r>
        </a:p>
      </dsp:txBody>
      <dsp:txXfrm>
        <a:off x="5645190" y="3248503"/>
        <a:ext cx="1666610" cy="555187"/>
      </dsp:txXfrm>
    </dsp:sp>
    <dsp:sp modelId="{C82ADFB8-00F9-41DE-AAF1-7812E0136D52}">
      <dsp:nvSpPr>
        <dsp:cNvPr id="0" name=""/>
        <dsp:cNvSpPr/>
      </dsp:nvSpPr>
      <dsp:spPr>
        <a:xfrm>
          <a:off x="7512453" y="2311035"/>
          <a:ext cx="2083263" cy="833305"/>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Route</a:t>
          </a:r>
        </a:p>
      </dsp:txBody>
      <dsp:txXfrm>
        <a:off x="7929106" y="2311035"/>
        <a:ext cx="1249958" cy="833305"/>
      </dsp:txXfrm>
    </dsp:sp>
    <dsp:sp modelId="{85964F40-4251-4934-AFA5-D1AA82EC1E47}">
      <dsp:nvSpPr>
        <dsp:cNvPr id="0" name=""/>
        <dsp:cNvSpPr/>
      </dsp:nvSpPr>
      <dsp:spPr>
        <a:xfrm>
          <a:off x="7512453" y="3248503"/>
          <a:ext cx="1666610"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FontTx/>
            <a:buNone/>
          </a:pPr>
          <a:r>
            <a:rPr lang="en-US" sz="2100" b="0" i="0" kern="1200" dirty="0">
              <a:latin typeface="Franklin Gothic Medium Cond" panose="020B0606030402020204" pitchFamily="34" charset="0"/>
            </a:rPr>
            <a:t>Send message to topic</a:t>
          </a:r>
        </a:p>
      </dsp:txBody>
      <dsp:txXfrm>
        <a:off x="7512453" y="3248503"/>
        <a:ext cx="1666610" cy="5551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593E6-7884-43BC-A319-5F8FF4A56164}" type="datetimeFigureOut">
              <a:rPr lang="nl-NL" smtClean="0"/>
              <a:t>24-3-2017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3F8BC-8B96-4053-AEC9-D75DD23EA97F}" type="slidenum">
              <a:rPr lang="nl-NL" smtClean="0"/>
              <a:t>‹#›</a:t>
            </a:fld>
            <a:endParaRPr lang="nl-NL"/>
          </a:p>
        </p:txBody>
      </p:sp>
    </p:spTree>
    <p:extLst>
      <p:ext uri="{BB962C8B-B14F-4D97-AF65-F5344CB8AC3E}">
        <p14:creationId xmlns:p14="http://schemas.microsoft.com/office/powerpoint/2010/main" val="142710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documentation/services/service-bu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l-nl/azure/logic-apps/logic-apps-enterprise-integration-create-integration-accoun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azure.microsoft.com/pricing/details/logic-apps" TargetMode="External"/><Relationship Id="rId5" Type="http://schemas.openxmlformats.org/officeDocument/2006/relationships/hyperlink" Target="https://docs.microsoft.com/nl-nl/azure/logic-apps/logic-apps-enterprise-integration-xml" TargetMode="External"/><Relationship Id="rId4" Type="http://schemas.openxmlformats.org/officeDocument/2006/relationships/hyperlink" Target="https://docs.microsoft.com/nl-nl/azure/logic-apps/logic-apps-enterprise-integration-b2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Businesses are seen as being innovative</a:t>
            </a:r>
          </a:p>
          <a:p>
            <a:r>
              <a:rPr lang="en-US" dirty="0"/>
              <a:t>IT is seen as catching up to innovation</a:t>
            </a:r>
          </a:p>
          <a:p>
            <a:endParaRPr lang="en-US" dirty="0"/>
          </a:p>
          <a:p>
            <a:endParaRPr lang="en-US" dirty="0"/>
          </a:p>
          <a:p>
            <a:r>
              <a:rPr lang="en-US" dirty="0"/>
              <a:t>3 components: proliferation of apps, data as management</a:t>
            </a:r>
            <a:r>
              <a:rPr lang="en-US" baseline="0" dirty="0"/>
              <a:t> nightmare, smart devices that need to interact</a:t>
            </a:r>
          </a:p>
          <a:p>
            <a:endParaRPr lang="en-US" baseline="0" dirty="0"/>
          </a:p>
          <a:p>
            <a:endParaRPr lang="en-US" dirty="0"/>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3</a:t>
            </a:fld>
            <a:endParaRPr lang="nl-NL"/>
          </a:p>
        </p:txBody>
      </p:sp>
    </p:spTree>
    <p:extLst>
      <p:ext uri="{BB962C8B-B14F-4D97-AF65-F5344CB8AC3E}">
        <p14:creationId xmlns:p14="http://schemas.microsoft.com/office/powerpoint/2010/main" val="309565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namespace is a common container for all messaging components. Multiple queues and topics can reside in a single namespace, and namespaces often serve as application containers. There are currently two different ways to create a Service Bus namespace.</a:t>
            </a:r>
          </a:p>
          <a:p>
            <a:br>
              <a:rPr lang="en-US" sz="1200" b="0" i="0" kern="1200" dirty="0">
                <a:solidFill>
                  <a:schemeClr val="tx1"/>
                </a:solidFill>
                <a:effectLst/>
                <a:latin typeface="+mn-lt"/>
                <a:ea typeface="+mn-ea"/>
                <a:cs typeface="+mn-cs"/>
              </a:rPr>
            </a:b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14</a:t>
            </a:fld>
            <a:endParaRPr lang="nl-NL"/>
          </a:p>
        </p:txBody>
      </p:sp>
    </p:spTree>
    <p:extLst>
      <p:ext uri="{BB962C8B-B14F-4D97-AF65-F5344CB8AC3E}">
        <p14:creationId xmlns:p14="http://schemas.microsoft.com/office/powerpoint/2010/main" val="37677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 Service Bus queue is an entity in which messages are stored. Queues are particularly useful when you have multiple applications, or multiple parts of a distributed application that need to communicate with each other. The queue is similar to a distribution center in that multiple products (messages) are received and then sent from that location.</a:t>
            </a:r>
            <a:endParaRPr lang="nl-NL" i="1"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Queues offer </a:t>
            </a:r>
            <a:r>
              <a:rPr lang="en-US" sz="1200" b="0" i="1" kern="1200" dirty="0">
                <a:solidFill>
                  <a:schemeClr val="tx1"/>
                </a:solidFill>
                <a:effectLst/>
                <a:latin typeface="+mn-lt"/>
                <a:ea typeface="+mn-ea"/>
                <a:cs typeface="+mn-cs"/>
              </a:rPr>
              <a:t>First In, First Out</a:t>
            </a:r>
            <a:r>
              <a:rPr lang="en-US" sz="1200" b="0" i="0" kern="1200" dirty="0">
                <a:solidFill>
                  <a:schemeClr val="tx1"/>
                </a:solidFill>
                <a:effectLst/>
                <a:latin typeface="+mn-lt"/>
                <a:ea typeface="+mn-ea"/>
                <a:cs typeface="+mn-cs"/>
              </a:rPr>
              <a:t> (FIFO) message delivery to one or more competing consumers. That is, messages are typically expected to be received and processed by the receivers in the order in which they were added to the queue, and each message is received and processed by only one message consumer. A key benefit of using queues is to achieve "temporal decoupling"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73F8BC-8B96-4053-AEC9-D75DD23EA97F}" type="slidenum">
              <a:rPr lang="nl-NL" smtClean="0"/>
              <a:t>15</a:t>
            </a:fld>
            <a:endParaRPr lang="nl-NL"/>
          </a:p>
        </p:txBody>
      </p:sp>
    </p:spTree>
    <p:extLst>
      <p:ext uri="{BB962C8B-B14F-4D97-AF65-F5344CB8AC3E}">
        <p14:creationId xmlns:p14="http://schemas.microsoft.com/office/powerpoint/2010/main" val="136761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 topic can be visualized as a queue and when using multiple subscriptions, it becomes a richer messaging model; essentially a one-to-many communication tool. This publish/subscribe model (or pub/sub) enables an application that sends a message to a topic with multiple subscriptions to have that message received by multiple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queues, in which each message is processed by a single consumer, </a:t>
            </a:r>
            <a:r>
              <a:rPr lang="en-US" sz="1200" b="0" i="1" kern="1200" dirty="0">
                <a:solidFill>
                  <a:schemeClr val="tx1"/>
                </a:solidFill>
                <a:effectLst/>
                <a:latin typeface="+mn-lt"/>
                <a:ea typeface="+mn-ea"/>
                <a:cs typeface="+mn-cs"/>
              </a:rPr>
              <a:t>topics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subscriptions</a:t>
            </a:r>
            <a:r>
              <a:rPr lang="en-US" sz="1200" b="0" i="0" kern="1200" dirty="0">
                <a:solidFill>
                  <a:schemeClr val="tx1"/>
                </a:solidFill>
                <a:effectLst/>
                <a:latin typeface="+mn-lt"/>
                <a:ea typeface="+mn-ea"/>
                <a:cs typeface="+mn-cs"/>
              </a:rPr>
              <a:t> provide a one-to-many form of communication, in a </a:t>
            </a:r>
            <a:r>
              <a:rPr lang="en-US" sz="1200" b="0" i="1" kern="1200" dirty="0">
                <a:solidFill>
                  <a:schemeClr val="tx1"/>
                </a:solidFill>
                <a:effectLst/>
                <a:latin typeface="+mn-lt"/>
                <a:ea typeface="+mn-ea"/>
                <a:cs typeface="+mn-cs"/>
              </a:rPr>
              <a:t>publish/subscribe</a:t>
            </a:r>
            <a:r>
              <a:rPr lang="en-US" sz="1200" b="0" i="0" kern="1200" dirty="0">
                <a:solidFill>
                  <a:schemeClr val="tx1"/>
                </a:solidFill>
                <a:effectLst/>
                <a:latin typeface="+mn-lt"/>
                <a:ea typeface="+mn-ea"/>
                <a:cs typeface="+mn-cs"/>
              </a:rPr>
              <a:t> pattern. Useful for scaling to very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17</a:t>
            </a:fld>
            <a:endParaRPr lang="nl-NL"/>
          </a:p>
        </p:txBody>
      </p:sp>
    </p:spTree>
    <p:extLst>
      <p:ext uri="{BB962C8B-B14F-4D97-AF65-F5344CB8AC3E}">
        <p14:creationId xmlns:p14="http://schemas.microsoft.com/office/powerpoint/2010/main" val="317831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relay service supports traditional one-way messaging, request/response messaging, and peer-to-peer messaging. It also supports event distribution at Internet-scope to enable publish-subscribe scenarios and bi-directional socket communication for increased point-to-point efficiency. In the relayed messaging pattern, an on-premises service connects to the relay service through an outbound port and creates a bi-directional socket for communication tied to a particular rendezvous address. The client can then communicate with the on-premises service by sending messages to the relay service targeting the rendezvous address. The relay service will then "relay" messages to the on-premises service through the bi-directional socket already in place. The client does not need a direct connection to the on-premises service, nor is it required to know where the service resides, and the on-premises service does not need any inbound ports open on the firewall.</a:t>
            </a:r>
          </a:p>
          <a:p>
            <a:r>
              <a:rPr lang="en-US" sz="1200" b="0" i="0" kern="1200" dirty="0">
                <a:solidFill>
                  <a:schemeClr val="tx1"/>
                </a:solidFill>
                <a:effectLst/>
                <a:latin typeface="+mn-lt"/>
                <a:ea typeface="+mn-ea"/>
                <a:cs typeface="+mn-cs"/>
              </a:rPr>
              <a:t>You initiate the connection between your on-premises service and the relay service, using a suite of WCF "relay" bindings. Behind the scenes, the relay bindings map to transport binding elements designed to create WCF channel components that integrate with Service Bus in the cloud.</a:t>
            </a:r>
          </a:p>
          <a:p>
            <a:r>
              <a:rPr lang="en-US" sz="1200" b="0" i="0" kern="1200" dirty="0">
                <a:solidFill>
                  <a:schemeClr val="tx1"/>
                </a:solidFill>
                <a:effectLst/>
                <a:latin typeface="+mn-lt"/>
                <a:ea typeface="+mn-ea"/>
                <a:cs typeface="+mn-cs"/>
              </a:rPr>
              <a:t>WCF Relay provides many benefits, but requires the server and client to both be online at the same time in order to send and receive messages. This is not optimal for HTTP-style communication, in which the requests may not be typically long-lived, nor for clients that connect only occasionally, such as browsers, mobile applications, and so on. Brokered messaging supports decoupled communication, and has its own advantages; clients and servers can connect when needed and perform their operations in an asynchronous manner.</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19</a:t>
            </a:fld>
            <a:endParaRPr lang="nl-NL"/>
          </a:p>
        </p:txBody>
      </p:sp>
    </p:spTree>
    <p:extLst>
      <p:ext uri="{BB962C8B-B14F-4D97-AF65-F5344CB8AC3E}">
        <p14:creationId xmlns:p14="http://schemas.microsoft.com/office/powerpoint/2010/main" val="189940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23</a:t>
            </a:fld>
            <a:endParaRPr lang="nl-NL"/>
          </a:p>
        </p:txBody>
      </p:sp>
    </p:spTree>
    <p:extLst>
      <p:ext uri="{BB962C8B-B14F-4D97-AF65-F5344CB8AC3E}">
        <p14:creationId xmlns:p14="http://schemas.microsoft.com/office/powerpoint/2010/main" val="9772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effectLst/>
              </a:rPr>
              <a:t>1</a:t>
            </a:r>
            <a:r>
              <a:rPr lang="en-US" dirty="0"/>
              <a:t>1,000 Brokered Connections are included with the Standard Messaging tier (via the Base Charge) and can be shared across all queues, topics/subscriptions and Event Hubs within the associated Azure </a:t>
            </a:r>
            <a:r>
              <a:rPr lang="en-US" dirty="0" err="1"/>
              <a:t>Subscription.Service</a:t>
            </a:r>
            <a:r>
              <a:rPr lang="en-US" dirty="0"/>
              <a:t> Bus Premium runs in dedicated resources to provide higher throughput and more consistent performance.</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24</a:t>
            </a:fld>
            <a:endParaRPr lang="nl-NL"/>
          </a:p>
        </p:txBody>
      </p:sp>
    </p:spTree>
    <p:extLst>
      <p:ext uri="{BB962C8B-B14F-4D97-AF65-F5344CB8AC3E}">
        <p14:creationId xmlns:p14="http://schemas.microsoft.com/office/powerpoint/2010/main" val="2964076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25</a:t>
            </a:fld>
            <a:endParaRPr lang="nl-NL"/>
          </a:p>
        </p:txBody>
      </p:sp>
    </p:spTree>
    <p:extLst>
      <p:ext uri="{BB962C8B-B14F-4D97-AF65-F5344CB8AC3E}">
        <p14:creationId xmlns:p14="http://schemas.microsoft.com/office/powerpoint/2010/main" val="1404910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30</a:t>
            </a:fld>
            <a:endParaRPr lang="nl-NL"/>
          </a:p>
        </p:txBody>
      </p:sp>
    </p:spTree>
    <p:extLst>
      <p:ext uri="{BB962C8B-B14F-4D97-AF65-F5344CB8AC3E}">
        <p14:creationId xmlns:p14="http://schemas.microsoft.com/office/powerpoint/2010/main" val="1755756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 query will be created by the cloud service, along with the encrypted credentials for the on-premises data source, and sent to the queue for the gateway to process.</a:t>
            </a:r>
          </a:p>
          <a:p>
            <a:r>
              <a:rPr lang="en-US" sz="1200" b="0" i="0" kern="1200" dirty="0">
                <a:solidFill>
                  <a:schemeClr val="tx1"/>
                </a:solidFill>
                <a:effectLst/>
                <a:latin typeface="+mn-lt"/>
                <a:ea typeface="+mn-ea"/>
                <a:cs typeface="+mn-cs"/>
              </a:rPr>
              <a:t>2) The gateway cloud service will analyze the query and will push the request to the </a:t>
            </a:r>
            <a:r>
              <a:rPr lang="en-US" sz="1200" b="0" i="0" u="none" strike="noStrike" kern="1200" dirty="0">
                <a:solidFill>
                  <a:schemeClr val="tx1"/>
                </a:solidFill>
                <a:effectLst/>
                <a:latin typeface="+mn-lt"/>
                <a:ea typeface="+mn-ea"/>
                <a:cs typeface="+mn-cs"/>
                <a:hlinkClick r:id="rId3"/>
              </a:rPr>
              <a:t>Azure Service Bus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3) The on-premises data gateway polls the </a:t>
            </a:r>
            <a:r>
              <a:rPr lang="en-US" sz="1200" b="0" i="0" u="none" strike="noStrike" kern="1200" dirty="0">
                <a:solidFill>
                  <a:schemeClr val="tx1"/>
                </a:solidFill>
                <a:effectLst/>
                <a:latin typeface="+mn-lt"/>
                <a:ea typeface="+mn-ea"/>
                <a:cs typeface="+mn-cs"/>
                <a:hlinkClick r:id="rId3"/>
              </a:rPr>
              <a:t>Azure Service Bus</a:t>
            </a:r>
            <a:r>
              <a:rPr lang="en-US" sz="1200" b="0" i="0" kern="1200" dirty="0">
                <a:solidFill>
                  <a:schemeClr val="tx1"/>
                </a:solidFill>
                <a:effectLst/>
                <a:latin typeface="+mn-lt"/>
                <a:ea typeface="+mn-ea"/>
                <a:cs typeface="+mn-cs"/>
              </a:rPr>
              <a:t> for pending requests.</a:t>
            </a:r>
          </a:p>
          <a:p>
            <a:r>
              <a:rPr lang="en-US" sz="1200" b="0" i="0" kern="1200" dirty="0">
                <a:solidFill>
                  <a:schemeClr val="tx1"/>
                </a:solidFill>
                <a:effectLst/>
                <a:latin typeface="+mn-lt"/>
                <a:ea typeface="+mn-ea"/>
                <a:cs typeface="+mn-cs"/>
              </a:rPr>
              <a:t>4) The gateway gets the query, decrypts the credentials and connects to the data source(s) with those credentials.</a:t>
            </a:r>
          </a:p>
          <a:p>
            <a:r>
              <a:rPr lang="en-US" sz="1200" b="0" i="0" kern="1200" dirty="0">
                <a:solidFill>
                  <a:schemeClr val="tx1"/>
                </a:solidFill>
                <a:effectLst/>
                <a:latin typeface="+mn-lt"/>
                <a:ea typeface="+mn-ea"/>
                <a:cs typeface="+mn-cs"/>
              </a:rPr>
              <a:t>5) The gateway sends the query to the data source for execution.</a:t>
            </a:r>
          </a:p>
          <a:p>
            <a:r>
              <a:rPr lang="en-US" sz="1200" b="0" i="0" kern="1200" dirty="0">
                <a:solidFill>
                  <a:schemeClr val="tx1"/>
                </a:solidFill>
                <a:effectLst/>
                <a:latin typeface="+mn-lt"/>
                <a:ea typeface="+mn-ea"/>
                <a:cs typeface="+mn-cs"/>
              </a:rPr>
              <a:t>6) The results are sent from the data source, back to the gateway, and then onto the cloud service. The service then uses the results.</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31</a:t>
            </a:fld>
            <a:endParaRPr lang="nl-NL"/>
          </a:p>
        </p:txBody>
      </p:sp>
    </p:spTree>
    <p:extLst>
      <p:ext uri="{BB962C8B-B14F-4D97-AF65-F5344CB8AC3E}">
        <p14:creationId xmlns:p14="http://schemas.microsoft.com/office/powerpoint/2010/main" val="159439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Just show </a:t>
            </a:r>
            <a:r>
              <a:rPr lang="nl-NL" dirty="0" err="1"/>
              <a:t>the</a:t>
            </a:r>
            <a:r>
              <a:rPr lang="nl-NL" dirty="0"/>
              <a:t> </a:t>
            </a:r>
            <a:r>
              <a:rPr lang="nl-NL" dirty="0" err="1"/>
              <a:t>Enterp</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38</a:t>
            </a:fld>
            <a:endParaRPr lang="nl-NL"/>
          </a:p>
        </p:txBody>
      </p:sp>
    </p:spTree>
    <p:extLst>
      <p:ext uri="{BB962C8B-B14F-4D97-AF65-F5344CB8AC3E}">
        <p14:creationId xmlns:p14="http://schemas.microsoft.com/office/powerpoint/2010/main" val="417611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a:t>
            </a:r>
            <a:r>
              <a:rPr lang="en-US" baseline="0" dirty="0"/>
              <a:t> </a:t>
            </a:r>
            <a:r>
              <a:rPr lang="en-US" baseline="0" dirty="0" err="1"/>
              <a:t>gartner</a:t>
            </a:r>
            <a:r>
              <a:rPr lang="en-US" baseline="0" dirty="0"/>
              <a:t> report on hybrid integration platform:</a:t>
            </a:r>
          </a:p>
          <a:p>
            <a:endParaRPr lang="en-US" baseline="0" dirty="0"/>
          </a:p>
          <a:p>
            <a:r>
              <a:rPr lang="en-US" baseline="0" dirty="0"/>
              <a:t>By 2020 75% of organizations will establish a hybrid integration platform</a:t>
            </a:r>
          </a:p>
          <a:p>
            <a:endParaRPr lang="en-US" baseline="0" dirty="0"/>
          </a:p>
          <a:p>
            <a:r>
              <a:rPr lang="en-US" baseline="0" dirty="0"/>
              <a:t>70% of mobile app project is going to be concerned with integration</a:t>
            </a:r>
          </a:p>
          <a:p>
            <a:endParaRPr lang="en-US" baseline="0" dirty="0"/>
          </a:p>
          <a:p>
            <a:r>
              <a:rPr lang="en-US" baseline="0" dirty="0"/>
              <a:t>50% of cost of implementing an </a:t>
            </a:r>
            <a:r>
              <a:rPr lang="en-US" baseline="0" dirty="0" err="1"/>
              <a:t>IoT</a:t>
            </a:r>
            <a:r>
              <a:rPr lang="en-US" baseline="0" dirty="0"/>
              <a:t> solution will be spent on integration</a:t>
            </a:r>
            <a:endParaRPr lang="en-US" dirty="0"/>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4</a:t>
            </a:fld>
            <a:endParaRPr lang="nl-NL"/>
          </a:p>
        </p:txBody>
      </p:sp>
    </p:spTree>
    <p:extLst>
      <p:ext uri="{BB962C8B-B14F-4D97-AF65-F5344CB8AC3E}">
        <p14:creationId xmlns:p14="http://schemas.microsoft.com/office/powerpoint/2010/main" val="298282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40</a:t>
            </a:fld>
            <a:endParaRPr lang="nl-NL"/>
          </a:p>
        </p:txBody>
      </p:sp>
    </p:spTree>
    <p:extLst>
      <p:ext uri="{BB962C8B-B14F-4D97-AF65-F5344CB8AC3E}">
        <p14:creationId xmlns:p14="http://schemas.microsoft.com/office/powerpoint/2010/main" val="241375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not just about the products, we have a pool of out-of-the-box connectors that help connect to many SaaS applications.</a:t>
            </a:r>
          </a:p>
          <a:p>
            <a:endParaRPr lang="en-US" baseline="0" dirty="0"/>
          </a:p>
          <a:p>
            <a:r>
              <a:rPr lang="en-US" baseline="0" dirty="0"/>
              <a:t>Secret sauce is really the Azure services.</a:t>
            </a:r>
          </a:p>
          <a:p>
            <a:r>
              <a:rPr lang="en-US" baseline="0" dirty="0"/>
              <a:t>Azure is now at your fingertips – opens doors to numerous possibilities.</a:t>
            </a:r>
          </a:p>
          <a:p>
            <a:r>
              <a:rPr lang="en-US" baseline="0" dirty="0"/>
              <a:t>Traditional integration vendors, ask customers to build silo-</a:t>
            </a:r>
            <a:r>
              <a:rPr lang="en-US" baseline="0" dirty="0" err="1"/>
              <a:t>ed</a:t>
            </a:r>
            <a:r>
              <a:rPr lang="en-US" baseline="0" dirty="0"/>
              <a:t> integration solutions. </a:t>
            </a:r>
          </a:p>
          <a:p>
            <a:r>
              <a:rPr lang="en-US" baseline="0" dirty="0"/>
              <a:t>That approach is not going to allow you to scale to your customer needs.</a:t>
            </a:r>
          </a:p>
          <a:p>
            <a:endParaRPr lang="en-US" baseline="0" dirty="0"/>
          </a:p>
          <a:p>
            <a:r>
              <a:rPr lang="en-US" baseline="0" dirty="0"/>
              <a:t>With Azure, you can build holistic solutions.</a:t>
            </a:r>
          </a:p>
          <a:p>
            <a:r>
              <a:rPr lang="en-US" baseline="0" dirty="0"/>
              <a:t>I can do more than integration – once you have your connected system, you can perform analytics on the data using HD insight, machine learning, to gain insight on your data.</a:t>
            </a:r>
          </a:p>
          <a:p>
            <a:r>
              <a:rPr lang="en-US" baseline="0" dirty="0"/>
              <a:t>This is going to help customers make great business decisions.</a:t>
            </a:r>
          </a:p>
          <a:p>
            <a:endParaRPr lang="en-US" baseline="0" dirty="0"/>
          </a:p>
          <a:p>
            <a:r>
              <a:rPr lang="en-US" baseline="0" dirty="0"/>
              <a:t>Some of you have </a:t>
            </a:r>
            <a:r>
              <a:rPr lang="en-US" baseline="0" dirty="0" err="1"/>
              <a:t>IoT</a:t>
            </a:r>
            <a:r>
              <a:rPr lang="en-US" baseline="0" dirty="0"/>
              <a:t> practices today, this is how you can leverage integration and </a:t>
            </a:r>
            <a:r>
              <a:rPr lang="en-US" baseline="0" dirty="0" err="1"/>
              <a:t>IoT</a:t>
            </a:r>
            <a:r>
              <a:rPr lang="en-US" baseline="0" dirty="0"/>
              <a:t> together.</a:t>
            </a:r>
          </a:p>
          <a:p>
            <a:r>
              <a:rPr lang="en-US" baseline="0" dirty="0"/>
              <a:t>At MSFT, we think that there are multiple points of entry into integration: Think about your customers who reach out to you about mobile development, about </a:t>
            </a:r>
            <a:r>
              <a:rPr lang="en-US" baseline="0" dirty="0" err="1"/>
              <a:t>IoT</a:t>
            </a:r>
            <a:r>
              <a:rPr lang="en-US" baseline="0" dirty="0"/>
              <a:t> solutions, any e-commerce applications, eventually they are going to need a solid integration platform – and that’s what MSFT offers.</a:t>
            </a:r>
          </a:p>
          <a:p>
            <a:endParaRPr lang="en-US" baseline="0" dirty="0"/>
          </a:p>
          <a:p>
            <a:r>
              <a:rPr lang="en-US" baseline="0" dirty="0"/>
              <a:t>2 key differentiating factors to highlight again:</a:t>
            </a:r>
          </a:p>
          <a:p>
            <a:pPr marL="228600" indent="-228600">
              <a:buAutoNum type="arabicPeriod"/>
            </a:pPr>
            <a:r>
              <a:rPr lang="en-US" baseline="0" dirty="0"/>
              <a:t>Hybrid 2. Azure Services</a:t>
            </a:r>
          </a:p>
          <a:p>
            <a:pPr marL="228600" indent="-228600">
              <a:buAutoNum type="arabicPeriod"/>
            </a:pPr>
            <a:endParaRPr lang="en-US" baseline="0" dirty="0"/>
          </a:p>
          <a:p>
            <a:endParaRPr lang="en-US" baseline="0" dirty="0"/>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5</a:t>
            </a:fld>
            <a:endParaRPr lang="nl-NL"/>
          </a:p>
        </p:txBody>
      </p:sp>
    </p:spTree>
    <p:extLst>
      <p:ext uri="{BB962C8B-B14F-4D97-AF65-F5344CB8AC3E}">
        <p14:creationId xmlns:p14="http://schemas.microsoft.com/office/powerpoint/2010/main" val="394412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6</a:t>
            </a:fld>
            <a:endParaRPr lang="nl-NL"/>
          </a:p>
        </p:txBody>
      </p:sp>
    </p:spTree>
    <p:extLst>
      <p:ext uri="{BB962C8B-B14F-4D97-AF65-F5344CB8AC3E}">
        <p14:creationId xmlns:p14="http://schemas.microsoft.com/office/powerpoint/2010/main" val="12365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integration account allows enterprise integration apps to manage artifacts, including schemas, maps, certificates, partners and agreements. Any integration app you create uses an integration account to access these schemas, maps, certificates, and so on.</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7</a:t>
            </a:fld>
            <a:endParaRPr lang="nl-NL"/>
          </a:p>
        </p:txBody>
      </p:sp>
    </p:spTree>
    <p:extLst>
      <p:ext uri="{BB962C8B-B14F-4D97-AF65-F5344CB8AC3E}">
        <p14:creationId xmlns:p14="http://schemas.microsoft.com/office/powerpoint/2010/main" val="52944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Looks like: BizTalk Pipeline</a:t>
            </a:r>
          </a:p>
        </p:txBody>
      </p:sp>
      <p:sp>
        <p:nvSpPr>
          <p:cNvPr id="4" name="Slide Number Placeholder 3"/>
          <p:cNvSpPr>
            <a:spLocks noGrp="1"/>
          </p:cNvSpPr>
          <p:nvPr>
            <p:ph type="sldNum" sz="quarter" idx="10"/>
          </p:nvPr>
        </p:nvSpPr>
        <p:spPr/>
        <p:txBody>
          <a:bodyPr/>
          <a:lstStyle/>
          <a:p>
            <a:fld id="{FE73F8BC-8B96-4053-AEC9-D75DD23EA97F}" type="slidenum">
              <a:rPr lang="nl-NL" smtClean="0"/>
              <a:t>9</a:t>
            </a:fld>
            <a:endParaRPr lang="nl-NL"/>
          </a:p>
        </p:txBody>
      </p:sp>
    </p:spTree>
    <p:extLst>
      <p:ext uri="{BB962C8B-B14F-4D97-AF65-F5344CB8AC3E}">
        <p14:creationId xmlns:p14="http://schemas.microsoft.com/office/powerpoint/2010/main" val="2064946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Included in consumption-based usage is an </a:t>
            </a:r>
            <a:r>
              <a:rPr lang="en-US" sz="1200" b="0" i="0" u="none" strike="noStrike" kern="1200" dirty="0">
                <a:solidFill>
                  <a:schemeClr val="tx1"/>
                </a:solidFill>
                <a:effectLst/>
                <a:latin typeface="+mn-lt"/>
                <a:ea typeface="+mn-ea"/>
                <a:cs typeface="+mn-cs"/>
                <a:hlinkClick r:id="rId3"/>
              </a:rPr>
              <a:t>integration account</a:t>
            </a:r>
            <a:r>
              <a:rPr lang="en-US" sz="1200" b="0" i="0" kern="1200" dirty="0">
                <a:solidFill>
                  <a:schemeClr val="tx1"/>
                </a:solidFill>
                <a:effectLst/>
                <a:latin typeface="+mn-lt"/>
                <a:ea typeface="+mn-ea"/>
                <a:cs typeface="+mn-cs"/>
              </a:rPr>
              <a:t> for exploration, development, and testing purposes allowing you to use the </a:t>
            </a:r>
            <a:r>
              <a:rPr lang="en-US" sz="1200" b="0" i="0" u="none" strike="noStrike" kern="1200" dirty="0">
                <a:solidFill>
                  <a:schemeClr val="tx1"/>
                </a:solidFill>
                <a:effectLst/>
                <a:latin typeface="+mn-lt"/>
                <a:ea typeface="+mn-ea"/>
                <a:cs typeface="+mn-cs"/>
                <a:hlinkClick r:id="rId4"/>
              </a:rPr>
              <a:t>B2B/EDI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XML processing</a:t>
            </a:r>
            <a:r>
              <a:rPr lang="en-US" sz="1200" b="0" i="0" kern="1200" dirty="0">
                <a:solidFill>
                  <a:schemeClr val="tx1"/>
                </a:solidFill>
                <a:effectLst/>
                <a:latin typeface="+mn-lt"/>
                <a:ea typeface="+mn-ea"/>
                <a:cs typeface="+mn-cs"/>
              </a:rPr>
              <a:t> features of Logic Apps at no additional cost. You are able to create a maximum of one account per region and store up to 10 Agreements and 25 maps. Schemas, certificates, and partners have no limits and you can upload as many as you need.</a:t>
            </a:r>
          </a:p>
          <a:p>
            <a:r>
              <a:rPr lang="en-US" sz="1200" b="0" i="0" kern="1200" dirty="0">
                <a:solidFill>
                  <a:schemeClr val="tx1"/>
                </a:solidFill>
                <a:effectLst/>
                <a:latin typeface="+mn-lt"/>
                <a:ea typeface="+mn-ea"/>
                <a:cs typeface="+mn-cs"/>
              </a:rPr>
              <a:t>In addition to the inclusion of integration accounts with consumption, you can also create standard integration accounts without these limits and with our standard Logic Apps SLA. For more information, see </a:t>
            </a:r>
            <a:r>
              <a:rPr lang="en-US" sz="1200" b="0" i="0" u="none" strike="noStrike" kern="1200" dirty="0">
                <a:solidFill>
                  <a:schemeClr val="tx1"/>
                </a:solidFill>
                <a:effectLst/>
                <a:latin typeface="+mn-lt"/>
                <a:ea typeface="+mn-ea"/>
                <a:cs typeface="+mn-cs"/>
                <a:hlinkClick r:id="rId6"/>
              </a:rPr>
              <a:t>Azure pricing</a:t>
            </a:r>
            <a:r>
              <a:rPr lang="en-US" sz="1200" b="0" i="0" kern="1200" dirty="0">
                <a:solidFill>
                  <a:schemeClr val="tx1"/>
                </a:solidFill>
                <a:effectLst/>
                <a:latin typeface="+mn-lt"/>
                <a:ea typeface="+mn-ea"/>
                <a:cs typeface="+mn-cs"/>
              </a:rPr>
              <a:t>.</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10</a:t>
            </a:fld>
            <a:endParaRPr lang="nl-NL"/>
          </a:p>
        </p:txBody>
      </p:sp>
    </p:spTree>
    <p:extLst>
      <p:ext uri="{BB962C8B-B14F-4D97-AF65-F5344CB8AC3E}">
        <p14:creationId xmlns:p14="http://schemas.microsoft.com/office/powerpoint/2010/main" val="377246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Show </a:t>
            </a:r>
            <a:r>
              <a:rPr lang="nl-NL" dirty="0" err="1"/>
              <a:t>how</a:t>
            </a:r>
            <a:r>
              <a:rPr lang="nl-NL" dirty="0"/>
              <a:t> </a:t>
            </a:r>
            <a:r>
              <a:rPr lang="nl-NL" dirty="0" err="1"/>
              <a:t>to</a:t>
            </a:r>
            <a:r>
              <a:rPr lang="nl-NL" dirty="0"/>
              <a:t> upload </a:t>
            </a:r>
            <a:r>
              <a:rPr lang="nl-NL" dirty="0" err="1"/>
              <a:t>schemas</a:t>
            </a:r>
            <a:endParaRPr lang="nl-NL" dirty="0"/>
          </a:p>
          <a:p>
            <a:r>
              <a:rPr lang="nl-NL" dirty="0"/>
              <a:t>Show </a:t>
            </a:r>
            <a:r>
              <a:rPr lang="nl-NL" dirty="0" err="1"/>
              <a:t>how</a:t>
            </a:r>
            <a:r>
              <a:rPr lang="nl-NL" dirty="0"/>
              <a:t> </a:t>
            </a:r>
            <a:r>
              <a:rPr lang="nl-NL" dirty="0" err="1"/>
              <a:t>to</a:t>
            </a:r>
            <a:r>
              <a:rPr lang="nl-NL" dirty="0"/>
              <a:t> link </a:t>
            </a:r>
            <a:r>
              <a:rPr lang="nl-NL" dirty="0" err="1"/>
              <a:t>to</a:t>
            </a:r>
            <a:r>
              <a:rPr lang="nl-NL" dirty="0"/>
              <a:t> logic app</a:t>
            </a:r>
          </a:p>
          <a:p>
            <a:r>
              <a:rPr lang="nl-NL" dirty="0"/>
              <a:t>Show </a:t>
            </a:r>
            <a:r>
              <a:rPr lang="nl-NL" dirty="0" err="1"/>
              <a:t>how</a:t>
            </a:r>
            <a:r>
              <a:rPr lang="nl-NL" dirty="0"/>
              <a:t> </a:t>
            </a:r>
            <a:r>
              <a:rPr lang="nl-NL" dirty="0" err="1"/>
              <a:t>to</a:t>
            </a:r>
            <a:r>
              <a:rPr lang="nl-NL" dirty="0"/>
              <a:t> call in logic app</a:t>
            </a:r>
          </a:p>
        </p:txBody>
      </p:sp>
      <p:sp>
        <p:nvSpPr>
          <p:cNvPr id="4" name="Slide Number Placeholder 3"/>
          <p:cNvSpPr>
            <a:spLocks noGrp="1"/>
          </p:cNvSpPr>
          <p:nvPr>
            <p:ph type="sldNum" sz="quarter" idx="10"/>
          </p:nvPr>
        </p:nvSpPr>
        <p:spPr/>
        <p:txBody>
          <a:bodyPr/>
          <a:lstStyle/>
          <a:p>
            <a:fld id="{FE73F8BC-8B96-4053-AEC9-D75DD23EA97F}" type="slidenum">
              <a:rPr lang="nl-NL" smtClean="0"/>
              <a:t>11</a:t>
            </a:fld>
            <a:endParaRPr lang="nl-NL"/>
          </a:p>
        </p:txBody>
      </p:sp>
    </p:spTree>
    <p:extLst>
      <p:ext uri="{BB962C8B-B14F-4D97-AF65-F5344CB8AC3E}">
        <p14:creationId xmlns:p14="http://schemas.microsoft.com/office/powerpoint/2010/main" val="106488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Service Bus Messaging</a:t>
            </a:r>
            <a:r>
              <a:rPr lang="en-US" dirty="0"/>
              <a:t>, or brokered messaging can be thought of as asynchronous, or "temporally decoupled." Producers (senders) and consumers (receivers) do not have to be online at the same time. The messaging infrastructure reliably stores messages in a "broker" (such as a queue) until the consuming party is ready to receive them. This allows the components of the distributed application to be disconnected, either voluntarily; for example, for maintenance, or due to a component crash, without affecting the entire system. Furthermore, the receiving application may only have to come online during certain times of the day, such as an inventory management system that only is required to run at the end of the business day.</a:t>
            </a:r>
          </a:p>
          <a:p>
            <a:endParaRPr lang="en-US" dirty="0"/>
          </a:p>
          <a:p>
            <a:r>
              <a:rPr lang="en-US" dirty="0"/>
              <a:t>The </a:t>
            </a:r>
            <a:r>
              <a:rPr lang="en-US" b="1" dirty="0"/>
              <a:t>WCF Relay component </a:t>
            </a:r>
            <a:r>
              <a:rPr lang="en-US" dirty="0"/>
              <a:t>of Service Bus is a centralized (but highly load-balanced) service that supports a variety of different transport protocols and Web services standards. This includes SOAP, WS-*, and even REST. The relay service provides a variety of different relay connectivity options and can help negotiate direct peer-to-peer connections when it is possible. Service Bus is optimized for .NET developers who use the Windows Communication Foundation (WCF), both with regard to performance and usability, and provides full access to its relay service through SOAP and REST interfaces. This makes it possible for any SOAP or REST programming environment to integrate with Service Bus.</a:t>
            </a:r>
          </a:p>
        </p:txBody>
      </p:sp>
      <p:sp>
        <p:nvSpPr>
          <p:cNvPr id="4" name="Slide Number Placeholder 3"/>
          <p:cNvSpPr>
            <a:spLocks noGrp="1"/>
          </p:cNvSpPr>
          <p:nvPr>
            <p:ph type="sldNum" sz="quarter" idx="10"/>
          </p:nvPr>
        </p:nvSpPr>
        <p:spPr/>
        <p:txBody>
          <a:bodyPr/>
          <a:lstStyle/>
          <a:p>
            <a:fld id="{FE73F8BC-8B96-4053-AEC9-D75DD23EA97F}" type="slidenum">
              <a:rPr lang="nl-NL" smtClean="0"/>
              <a:t>13</a:t>
            </a:fld>
            <a:endParaRPr lang="nl-NL"/>
          </a:p>
        </p:txBody>
      </p:sp>
    </p:spTree>
    <p:extLst>
      <p:ext uri="{BB962C8B-B14F-4D97-AF65-F5344CB8AC3E}">
        <p14:creationId xmlns:p14="http://schemas.microsoft.com/office/powerpoint/2010/main" val="99658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4800"/>
            </a:lvl1pPr>
          </a:lstStyle>
          <a:p>
            <a:r>
              <a:rPr lang="en-US" dirty="0"/>
              <a:t>CLICK TO EDIT MASTER TITLE STYLE</a:t>
            </a:r>
            <a:endParaRPr lang="nl-NL"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a:xfrm>
            <a:off x="1155468" y="6356350"/>
            <a:ext cx="2425931" cy="365125"/>
          </a:xfrm>
          <a:prstGeom prst="rect">
            <a:avLst/>
          </a:prstGeom>
        </p:spPr>
        <p:txBody>
          <a:bodyPr/>
          <a:lstStyle/>
          <a:p>
            <a:fld id="{4CEF5C84-8D97-47AA-B412-6D21CB079766}" type="datetimeFigureOut">
              <a:rPr lang="nl-NL" smtClean="0"/>
              <a:t>24-3-2017</a:t>
            </a:fld>
            <a:endParaRPr lang="nl-NL" dirty="0"/>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8586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382490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1408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78859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4"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9"/>
            <a:ext cx="1408078" cy="300619"/>
          </a:xfrm>
          <a:prstGeom prst="rect">
            <a:avLst/>
          </a:prstGeom>
        </p:spPr>
      </p:pic>
      <p:sp>
        <p:nvSpPr>
          <p:cNvPr id="12" name="Freeform 11"/>
          <p:cNvSpPr>
            <a:spLocks noEditPoints="1"/>
          </p:cNvSpPr>
          <p:nvPr/>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30" tIns="44814" rIns="89630" bIns="44814"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373652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3" y="3878574"/>
            <a:ext cx="9860611"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9"/>
            <a:ext cx="1421436" cy="300619"/>
          </a:xfrm>
          <a:prstGeom prst="rect">
            <a:avLst/>
          </a:prstGeom>
        </p:spPr>
      </p:pic>
      <p:sp>
        <p:nvSpPr>
          <p:cNvPr id="7" name="Text Placeholder 2"/>
          <p:cNvSpPr>
            <a:spLocks noGrp="1"/>
          </p:cNvSpPr>
          <p:nvPr>
            <p:ph type="body" sz="quarter" idx="13" hasCustomPrompt="1"/>
          </p:nvPr>
        </p:nvSpPr>
        <p:spPr>
          <a:xfrm>
            <a:off x="8337064" y="301618"/>
            <a:ext cx="3584143"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 Here</a:t>
            </a:r>
          </a:p>
        </p:txBody>
      </p:sp>
      <p:sp>
        <p:nvSpPr>
          <p:cNvPr id="2" name="TextBox 1"/>
          <p:cNvSpPr txBox="1"/>
          <p:nvPr/>
        </p:nvSpPr>
        <p:spPr>
          <a:xfrm>
            <a:off x="283308" y="5954047"/>
            <a:ext cx="1892940" cy="622056"/>
          </a:xfrm>
          <a:prstGeom prst="rect">
            <a:avLst/>
          </a:prstGeom>
          <a:noFill/>
        </p:spPr>
        <p:txBody>
          <a:bodyPr wrap="none" lIns="179259" tIns="143407" rIns="179259" bIns="143407"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36437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3" y="3878574"/>
            <a:ext cx="9860611"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4" y="301618"/>
            <a:ext cx="3584143"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 Here</a:t>
            </a:r>
          </a:p>
        </p:txBody>
      </p:sp>
      <p:sp>
        <p:nvSpPr>
          <p:cNvPr id="8" name="Freeform 7"/>
          <p:cNvSpPr>
            <a:spLocks noChangeAspect="1" noEditPoints="1"/>
          </p:cNvSpPr>
          <p:nvPr/>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endParaRPr lang="en-US" sz="1765" dirty="0">
              <a:solidFill>
                <a:srgbClr val="404040"/>
              </a:solidFill>
            </a:endParaRPr>
          </a:p>
        </p:txBody>
      </p:sp>
      <p:sp>
        <p:nvSpPr>
          <p:cNvPr id="9" name="TextBox 8"/>
          <p:cNvSpPr txBox="1"/>
          <p:nvPr/>
        </p:nvSpPr>
        <p:spPr>
          <a:xfrm>
            <a:off x="283308" y="5954047"/>
            <a:ext cx="1892940" cy="622056"/>
          </a:xfrm>
          <a:prstGeom prst="rect">
            <a:avLst/>
          </a:prstGeom>
          <a:noFill/>
        </p:spPr>
        <p:txBody>
          <a:bodyPr wrap="none" lIns="179259" tIns="143407" rIns="179259" bIns="143407"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484940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9907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1714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936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3030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172729"/>
          </a:xfrm>
        </p:spPr>
        <p:txBody>
          <a:bodyPr/>
          <a:lstStyle>
            <a:lvl1pPr>
              <a:defRPr>
                <a:solidFill>
                  <a:srgbClr val="0070C0"/>
                </a:solidFill>
                <a:latin typeface="Franklin Gothic Demi Cond" panose="020B0706030402020204" pitchFamily="34" charset="0"/>
              </a:defRPr>
            </a:lvl1pPr>
          </a:lstStyle>
          <a:p>
            <a:r>
              <a:rPr lang="en-US" dirty="0"/>
              <a:t>CLICK TO EDIT MASTER TITLE STYLE</a:t>
            </a:r>
            <a:endParaRPr lang="nl-NL" dirty="0"/>
          </a:p>
        </p:txBody>
      </p:sp>
      <p:sp>
        <p:nvSpPr>
          <p:cNvPr id="3" name="Content Placeholder 2"/>
          <p:cNvSpPr>
            <a:spLocks noGrp="1"/>
          </p:cNvSpPr>
          <p:nvPr>
            <p:ph idx="1"/>
          </p:nvPr>
        </p:nvSpPr>
        <p:spPr>
          <a:xfrm>
            <a:off x="838200" y="1820487"/>
            <a:ext cx="10515600" cy="4356476"/>
          </a:xfrm>
        </p:spPr>
        <p:txBody>
          <a:bodyPr/>
          <a:lstStyle>
            <a:lvl1pPr>
              <a:defRPr>
                <a:solidFill>
                  <a:schemeClr val="bg2">
                    <a:lumMod val="25000"/>
                  </a:schemeClr>
                </a:solidFill>
                <a:latin typeface="Franklin Gothic Demi Cond" panose="020B0706030402020204" pitchFamily="34" charset="0"/>
              </a:defRPr>
            </a:lvl1pPr>
            <a:lvl2pPr>
              <a:defRPr>
                <a:solidFill>
                  <a:schemeClr val="bg2">
                    <a:lumMod val="25000"/>
                  </a:schemeClr>
                </a:solidFill>
                <a:latin typeface="Franklin Gothic Demi Cond" panose="020B0706030402020204" pitchFamily="34" charset="0"/>
              </a:defRPr>
            </a:lvl2pPr>
            <a:lvl3pPr>
              <a:defRPr>
                <a:solidFill>
                  <a:schemeClr val="bg2">
                    <a:lumMod val="25000"/>
                  </a:schemeClr>
                </a:solidFill>
                <a:latin typeface="Franklin Gothic Demi Cond" panose="020B0706030402020204" pitchFamily="34" charset="0"/>
              </a:defRPr>
            </a:lvl3pPr>
            <a:lvl4pPr>
              <a:defRPr>
                <a:solidFill>
                  <a:schemeClr val="bg2">
                    <a:lumMod val="25000"/>
                  </a:schemeClr>
                </a:solidFill>
                <a:latin typeface="Franklin Gothic Demi Cond" panose="020B0706030402020204" pitchFamily="34" charset="0"/>
              </a:defRPr>
            </a:lvl4pPr>
            <a:lvl5pPr>
              <a:defRPr>
                <a:solidFill>
                  <a:schemeClr val="bg2">
                    <a:lumMod val="25000"/>
                  </a:schemeClr>
                </a:solidFill>
                <a:latin typeface="Franklin Gothic Demi Cond" panose="020B07060304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47538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3719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41992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9610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80696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19895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2"/>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26657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7"/>
            <a:ext cx="8964248" cy="1158793"/>
          </a:xfrm>
          <a:noFill/>
        </p:spPr>
        <p:txBody>
          <a:bodyPr wrap="square" tIns="91440" bIns="91440" anchor="t" anchorCtr="0">
            <a:spAutoFit/>
          </a:bodyPr>
          <a:lstStyle>
            <a:lvl1pPr>
              <a:defRPr sz="7056"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7"/>
            <a:ext cx="8964247" cy="724246"/>
          </a:xfrm>
          <a:noFill/>
        </p:spPr>
        <p:txBody>
          <a:bodyPr wrap="square" lIns="182880" tIns="146304" rIns="182880" bIns="146304">
            <a:spAutoFit/>
          </a:bodyPr>
          <a:lstStyle>
            <a:lvl1pPr marL="0" indent="0">
              <a:spcBef>
                <a:spcPts val="0"/>
              </a:spcBef>
              <a:buNone/>
              <a:defRPr sz="3136"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1466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7"/>
            <a:ext cx="8964247"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62571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72179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30138049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800"/>
            </a:lvl1pPr>
          </a:lstStyle>
          <a:p>
            <a:r>
              <a:rPr lang="en-US" dirty="0"/>
              <a:t>CLICK TO EDIT MASTER TITLE STYLE</a:t>
            </a:r>
            <a:endParaRPr lang="nl-NL"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33875529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625137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280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695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00934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40747129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459218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04BDCA09-46AC-453E-93C0-0A90C6851E93}" type="datetimeFigureOut">
              <a:rPr lang="en-US" smtClean="0"/>
              <a:t>3/24/2017</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E25CC11-B8CC-4AD2-83E4-15B2D21BA109}" type="slidenum">
              <a:rPr lang="en-US" smtClean="0"/>
              <a:t>‹#›</a:t>
            </a:fld>
            <a:endParaRPr lang="en-US" dirty="0"/>
          </a:p>
        </p:txBody>
      </p:sp>
    </p:spTree>
    <p:extLst>
      <p:ext uri="{BB962C8B-B14F-4D97-AF65-F5344CB8AC3E}">
        <p14:creationId xmlns:p14="http://schemas.microsoft.com/office/powerpoint/2010/main" val="1834703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47258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TextBox 7"/>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74063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763788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572595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28128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02376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23632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1671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4107771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7303572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41595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145914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4659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3333079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2609612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04448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7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30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34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585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635247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65379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1663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89986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9634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295400" y="6356350"/>
            <a:ext cx="2743200" cy="365125"/>
          </a:xfrm>
          <a:prstGeom prst="rect">
            <a:avLst/>
          </a:prstGeom>
        </p:spPr>
        <p:txBody>
          <a:bodyPr/>
          <a:lstStyle/>
          <a:p>
            <a:fld id="{4CEF5C84-8D97-47AA-B412-6D21CB079766}" type="datetimeFigureOut">
              <a:rPr lang="nl-NL" smtClean="0"/>
              <a:t>24-3-2017</a:t>
            </a:fld>
            <a:endParaRPr lang="nl-NL"/>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8191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242859"/>
            <a:ext cx="12192000" cy="6151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4C249-3D69-4E9F-9A30-3843D760A177}" type="slidenum">
              <a:rPr lang="nl-NL" smtClean="0"/>
              <a:t>‹#›</a:t>
            </a:fld>
            <a:endParaRPr lang="nl-NL"/>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3673" y="6423711"/>
            <a:ext cx="2636520" cy="263652"/>
          </a:xfrm>
          <a:prstGeom prst="rect">
            <a:avLst/>
          </a:prstGeom>
        </p:spPr>
      </p:pic>
      <p:sp>
        <p:nvSpPr>
          <p:cNvPr id="8" name="Footer Placeholder 4"/>
          <p:cNvSpPr txBox="1">
            <a:spLocks/>
          </p:cNvSpPr>
          <p:nvPr userDrawn="1"/>
        </p:nvSpPr>
        <p:spPr>
          <a:xfrm>
            <a:off x="3031262" y="6390012"/>
            <a:ext cx="926870" cy="365125"/>
          </a:xfrm>
          <a:prstGeom prst="rect">
            <a:avLst/>
          </a:prstGeom>
        </p:spPr>
        <p:txBody>
          <a:bodyPr/>
          <a:lstStyle>
            <a:defPPr>
              <a:defRPr lang="nl-NL"/>
            </a:defPPr>
            <a:lvl1pPr marL="0" algn="l" defTabSz="914400" rtl="0" eaLnBrk="1" latinLnBrk="0" hangingPunct="1">
              <a:defRPr sz="1800" kern="1200">
                <a:solidFill>
                  <a:srgbClr val="00B0F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400" b="0" i="0" dirty="0">
                <a:latin typeface="DINPro-Medium" panose="02000503030000020004" pitchFamily="50" charset="0"/>
              </a:rPr>
              <a:t>#gib2017</a:t>
            </a:r>
          </a:p>
        </p:txBody>
      </p:sp>
      <p:pic>
        <p:nvPicPr>
          <p:cNvPr id="9" name="Picture 2" descr="Afbeeldingsresultaat voor twitter logo"/>
          <p:cNvPicPr>
            <a:picLocks noChangeAspect="1" noChangeArrowheads="1"/>
          </p:cNvPicPr>
          <p:nvPr userDrawn="1"/>
        </p:nvPicPr>
        <p:blipFill>
          <a:blip r:embed="rId15">
            <a:extLst>
              <a:ext uri="{BEBA8EAE-BF5A-486C-A8C5-ECC9F3942E4B}">
                <a14:imgProps xmlns:a14="http://schemas.microsoft.com/office/drawing/2010/main">
                  <a14:imgLayer r:embed="rId1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748628" y="6377768"/>
            <a:ext cx="331014" cy="33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84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0070C0"/>
          </a:solidFill>
          <a:latin typeface="Franklin Gothic Demi Cond" panose="020B07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p:nvGrpSpPr>
        <p:grpSpPr>
          <a:xfrm>
            <a:off x="12370902" y="-8231"/>
            <a:ext cx="936855" cy="5662633"/>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3927"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3927"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3927"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3927"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9182782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370906" y="-217"/>
            <a:ext cx="935477" cy="5654618"/>
            <a:chOff x="12618967" y="-221"/>
            <a:chExt cx="954235" cy="5767186"/>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14102" fontAlgn="base">
                  <a:lnSpc>
                    <a:spcPct val="100000"/>
                  </a:lnSpc>
                  <a:spcBef>
                    <a:spcPct val="0"/>
                  </a:spcBef>
                  <a:spcAft>
                    <a:spcPct val="0"/>
                  </a:spcAft>
                </a:pPr>
                <a:r>
                  <a:rPr lang="en-US" sz="49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14102" fontAlgn="base">
                  <a:lnSpc>
                    <a:spcPct val="100000"/>
                  </a:lnSpc>
                  <a:spcBef>
                    <a:spcPct val="0"/>
                  </a:spcBef>
                  <a:spcAft>
                    <a:spcPct val="0"/>
                  </a:spcAft>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52683554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8.png"/><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microsoft.com/office/2007/relationships/hdphoto" Target="../media/hdphoto5.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6.wdp"/><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0.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png"/><Relationship Id="rId11" Type="http://schemas.microsoft.com/office/2007/relationships/hdphoto" Target="../media/hdphoto8.wdp"/><Relationship Id="rId5" Type="http://schemas.microsoft.com/office/2007/relationships/hdphoto" Target="../media/hdphoto7.wdp"/><Relationship Id="rId10" Type="http://schemas.openxmlformats.org/officeDocument/2006/relationships/image" Target="../media/image49.png"/><Relationship Id="rId4" Type="http://schemas.openxmlformats.org/officeDocument/2006/relationships/image" Target="../media/image47.png"/><Relationship Id="rId9" Type="http://schemas.microsoft.com/office/2007/relationships/hdphoto" Target="../media/hdphoto6.wdp"/><Relationship Id="rId14" Type="http://schemas.microsoft.com/office/2007/relationships/hdphoto" Target="../media/hdphoto9.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3.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9.wdp"/><Relationship Id="rId11" Type="http://schemas.microsoft.com/office/2007/relationships/hdphoto" Target="../media/hdphoto11.wdp"/><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45.png"/><Relationship Id="rId9" Type="http://schemas.microsoft.com/office/2007/relationships/hdphoto" Target="../media/hdphoto10.wdp"/></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0.png"/><Relationship Id="rId7"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image" Target="../media/image68.png"/><Relationship Id="rId5" Type="http://schemas.openxmlformats.org/officeDocument/2006/relationships/image" Target="../media/image63.png"/><Relationship Id="rId10" Type="http://schemas.microsoft.com/office/2007/relationships/hdphoto" Target="../media/hdphoto12.wdp"/><Relationship Id="rId4" Type="http://schemas.openxmlformats.org/officeDocument/2006/relationships/image" Target="../media/image62.png"/><Relationship Id="rId9" Type="http://schemas.openxmlformats.org/officeDocument/2006/relationships/image" Target="../media/image6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microsoft.com/en-us/download/details.aspx?id=53127" TargetMode="Externa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79.png"/><Relationship Id="rId4" Type="http://schemas.microsoft.com/office/2007/relationships/hdphoto" Target="../media/hdphoto13.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12.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4.png"/><Relationship Id="rId15" Type="http://schemas.openxmlformats.org/officeDocument/2006/relationships/image" Target="../media/image21.png"/><Relationship Id="rId23" Type="http://schemas.openxmlformats.org/officeDocument/2006/relationships/image" Target="../media/image29.png"/><Relationship Id="rId10" Type="http://schemas.microsoft.com/office/2007/relationships/hdphoto" Target="../media/hdphoto4.wdp"/><Relationship Id="rId19"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0.png"/><Relationship Id="rId22"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1.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dirty="0"/>
              <a:t>HYBRID INTEGRATION</a:t>
            </a:r>
            <a:br>
              <a:rPr lang="nl-NL" dirty="0"/>
            </a:br>
            <a:r>
              <a:rPr lang="nl-NL" sz="2400" dirty="0" err="1">
                <a:solidFill>
                  <a:srgbClr val="0070C0"/>
                </a:solidFill>
                <a:latin typeface="Franklin Gothic Demi Cond" panose="020B0706030402020204" pitchFamily="34" charset="0"/>
              </a:rPr>
              <a:t>Integration</a:t>
            </a:r>
            <a:r>
              <a:rPr lang="nl-NL" sz="2400" dirty="0">
                <a:solidFill>
                  <a:srgbClr val="0070C0"/>
                </a:solidFill>
                <a:latin typeface="Franklin Gothic Demi Cond" panose="020B0706030402020204" pitchFamily="34" charset="0"/>
              </a:rPr>
              <a:t> Accounts - </a:t>
            </a:r>
            <a:r>
              <a:rPr lang="nl-NL" sz="2400" dirty="0"/>
              <a:t>Service Bus - </a:t>
            </a:r>
            <a:r>
              <a:rPr lang="nl-NL" sz="2400" dirty="0">
                <a:solidFill>
                  <a:srgbClr val="0070C0"/>
                </a:solidFill>
                <a:latin typeface="Franklin Gothic Demi Cond" panose="020B0706030402020204" pitchFamily="34" charset="0"/>
              </a:rPr>
              <a:t>On-</a:t>
            </a:r>
            <a:r>
              <a:rPr lang="nl-NL" sz="2400" dirty="0" err="1">
                <a:solidFill>
                  <a:srgbClr val="0070C0"/>
                </a:solidFill>
                <a:latin typeface="Franklin Gothic Demi Cond" panose="020B0706030402020204" pitchFamily="34" charset="0"/>
              </a:rPr>
              <a:t>Premises</a:t>
            </a:r>
            <a:r>
              <a:rPr lang="nl-NL" sz="2400" dirty="0">
                <a:solidFill>
                  <a:srgbClr val="0070C0"/>
                </a:solidFill>
                <a:latin typeface="Franklin Gothic Demi Cond" panose="020B0706030402020204" pitchFamily="34" charset="0"/>
              </a:rPr>
              <a:t> Data Gateway</a:t>
            </a:r>
            <a:endParaRPr lang="nl-NL" dirty="0">
              <a:solidFill>
                <a:srgbClr val="0070C0"/>
              </a:solidFill>
              <a:latin typeface="Franklin Gothic Demi Cond" panose="020B0706030402020204" pitchFamily="34" charset="0"/>
            </a:endParaRPr>
          </a:p>
        </p:txBody>
      </p:sp>
      <p:sp>
        <p:nvSpPr>
          <p:cNvPr id="3" name="Subtitle 2"/>
          <p:cNvSpPr>
            <a:spLocks noGrp="1"/>
          </p:cNvSpPr>
          <p:nvPr>
            <p:ph type="subTitle" idx="1"/>
          </p:nvPr>
        </p:nvSpPr>
        <p:spPr>
          <a:xfrm>
            <a:off x="5233661" y="3802305"/>
            <a:ext cx="1348165" cy="366474"/>
          </a:xfrm>
        </p:spPr>
        <p:txBody>
          <a:bodyPr>
            <a:normAutofit fontScale="92500" lnSpcReduction="10000"/>
          </a:bodyPr>
          <a:lstStyle/>
          <a:p>
            <a:r>
              <a:rPr lang="nl-NL" dirty="0">
                <a:latin typeface="Franklin Gothic Demi Cond" panose="020B0706030402020204" pitchFamily="34" charset="0"/>
              </a:rPr>
              <a:t>ROB FOX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00050"/>
            <a:ext cx="5715000" cy="571500"/>
          </a:xfrm>
          <a:prstGeom prst="rect">
            <a:avLst/>
          </a:prstGeom>
        </p:spPr>
      </p:pic>
      <p:pic>
        <p:nvPicPr>
          <p:cNvPr id="2050" name="Picture 2" descr="Team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053" y="4209753"/>
            <a:ext cx="1657104" cy="2241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29269" y="4147968"/>
            <a:ext cx="1408784" cy="646331"/>
          </a:xfrm>
          <a:prstGeom prst="rect">
            <a:avLst/>
          </a:prstGeom>
          <a:noFill/>
        </p:spPr>
        <p:txBody>
          <a:bodyPr wrap="none" rtlCol="0">
            <a:spAutoFit/>
          </a:bodyPr>
          <a:lstStyle/>
          <a:p>
            <a:r>
              <a:rPr lang="nl-NL" dirty="0">
                <a:solidFill>
                  <a:srgbClr val="0070C0"/>
                </a:solidFill>
                <a:latin typeface="Franklin Gothic Demi Cond" panose="020B0706030402020204" pitchFamily="34" charset="0"/>
              </a:rPr>
              <a:t>www.robfox.io</a:t>
            </a:r>
          </a:p>
          <a:p>
            <a:endParaRPr lang="nl-NL" dirty="0"/>
          </a:p>
        </p:txBody>
      </p:sp>
      <p:sp>
        <p:nvSpPr>
          <p:cNvPr id="9" name="TextBox 8"/>
          <p:cNvSpPr txBox="1"/>
          <p:nvPr/>
        </p:nvSpPr>
        <p:spPr>
          <a:xfrm>
            <a:off x="4605219" y="4528410"/>
            <a:ext cx="1256883" cy="584775"/>
          </a:xfrm>
          <a:prstGeom prst="rect">
            <a:avLst/>
          </a:prstGeom>
          <a:noFill/>
        </p:spPr>
        <p:txBody>
          <a:bodyPr wrap="none" rtlCol="0">
            <a:spAutoFit/>
          </a:bodyPr>
          <a:lstStyle/>
          <a:p>
            <a:pPr algn="ctr"/>
            <a:r>
              <a:rPr lang="nl-NL" sz="1600" dirty="0">
                <a:solidFill>
                  <a:schemeClr val="tx1">
                    <a:lumMod val="65000"/>
                    <a:lumOff val="35000"/>
                  </a:schemeClr>
                </a:solidFill>
                <a:latin typeface="Franklin Gothic Demi Cond" panose="020B0706030402020204" pitchFamily="34" charset="0"/>
              </a:rPr>
              <a:t>rob@robfox.io</a:t>
            </a:r>
          </a:p>
          <a:p>
            <a:pPr algn="ctr"/>
            <a:r>
              <a:rPr lang="nl-NL" sz="1600" dirty="0">
                <a:solidFill>
                  <a:schemeClr val="tx1">
                    <a:lumMod val="65000"/>
                    <a:lumOff val="35000"/>
                  </a:schemeClr>
                </a:solidFill>
                <a:latin typeface="Franklin Gothic Demi Cond" panose="020B0706030402020204" pitchFamily="34" charset="0"/>
              </a:rPr>
              <a:t>@</a:t>
            </a:r>
            <a:r>
              <a:rPr lang="nl-NL" sz="1600" dirty="0" err="1">
                <a:solidFill>
                  <a:schemeClr val="tx1">
                    <a:lumMod val="65000"/>
                    <a:lumOff val="35000"/>
                  </a:schemeClr>
                </a:solidFill>
                <a:latin typeface="Franklin Gothic Demi Cond" panose="020B0706030402020204" pitchFamily="34" charset="0"/>
              </a:rPr>
              <a:t>xrobfox</a:t>
            </a:r>
            <a:endParaRPr lang="nl-NL" sz="1600" dirty="0">
              <a:solidFill>
                <a:schemeClr val="tx1">
                  <a:lumMod val="65000"/>
                  <a:lumOff val="35000"/>
                </a:schemeClr>
              </a:solidFill>
            </a:endParaRPr>
          </a:p>
        </p:txBody>
      </p:sp>
      <p:cxnSp>
        <p:nvCxnSpPr>
          <p:cNvPr id="7" name="Straight Connector 6"/>
          <p:cNvCxnSpPr>
            <a:cxnSpLocks/>
          </p:cNvCxnSpPr>
          <p:nvPr/>
        </p:nvCxnSpPr>
        <p:spPr>
          <a:xfrm flipV="1">
            <a:off x="4529269" y="4121469"/>
            <a:ext cx="3065888" cy="264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28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a:t>
            </a:r>
          </a:p>
        </p:txBody>
      </p:sp>
      <p:sp>
        <p:nvSpPr>
          <p:cNvPr id="3" name="Content Placeholder 2"/>
          <p:cNvSpPr>
            <a:spLocks noGrp="1"/>
          </p:cNvSpPr>
          <p:nvPr>
            <p:ph idx="1"/>
          </p:nvPr>
        </p:nvSpPr>
        <p:spPr/>
        <p:txBody>
          <a:bodyPr/>
          <a:lstStyle/>
          <a:p>
            <a:r>
              <a:rPr lang="nl-NL" dirty="0"/>
              <a:t>Integration Account</a:t>
            </a:r>
          </a:p>
          <a:p>
            <a:pPr lvl="1"/>
            <a:r>
              <a:rPr lang="nl-NL" dirty="0"/>
              <a:t>$ 1000 / </a:t>
            </a:r>
            <a:r>
              <a:rPr lang="nl-NL" dirty="0" err="1"/>
              <a:t>month</a:t>
            </a:r>
            <a:endParaRPr lang="nl-NL" dirty="0"/>
          </a:p>
          <a:p>
            <a:r>
              <a:rPr lang="en-US" dirty="0"/>
              <a:t>Enterprise Connection (e.g. SAP)</a:t>
            </a:r>
          </a:p>
          <a:p>
            <a:pPr lvl="1"/>
            <a:r>
              <a:rPr lang="en-US" dirty="0"/>
              <a:t>$ 800 / connection / month</a:t>
            </a:r>
          </a:p>
          <a:p>
            <a:r>
              <a:rPr lang="en-US" dirty="0"/>
              <a:t>Free tier for development</a:t>
            </a:r>
          </a:p>
          <a:p>
            <a:pPr lvl="1"/>
            <a:r>
              <a:rPr lang="en-US" dirty="0"/>
              <a:t>1 integration account per region</a:t>
            </a:r>
          </a:p>
          <a:p>
            <a:pPr lvl="1"/>
            <a:r>
              <a:rPr lang="en-US" dirty="0"/>
              <a:t>10 agreements</a:t>
            </a:r>
          </a:p>
          <a:p>
            <a:pPr lvl="1"/>
            <a:r>
              <a:rPr lang="en-US" dirty="0"/>
              <a:t>25 maps</a:t>
            </a:r>
          </a:p>
          <a:p>
            <a:pPr lvl="1"/>
            <a:endParaRPr lang="en-US" dirty="0"/>
          </a:p>
          <a:p>
            <a:endParaRPr lang="en-US" dirty="0"/>
          </a:p>
          <a:p>
            <a:endParaRPr lang="nl-NL" dirty="0"/>
          </a:p>
          <a:p>
            <a:endParaRPr lang="nl-NL" dirty="0"/>
          </a:p>
          <a:p>
            <a:endParaRPr lang="nl-NL" dirty="0"/>
          </a:p>
        </p:txBody>
      </p:sp>
      <p:pic>
        <p:nvPicPr>
          <p:cNvPr id="4" name="Picture 3"/>
          <p:cNvPicPr>
            <a:picLocks noChangeAspect="1"/>
          </p:cNvPicPr>
          <p:nvPr/>
        </p:nvPicPr>
        <p:blipFill>
          <a:blip r:embed="rId3"/>
          <a:stretch>
            <a:fillRect/>
          </a:stretch>
        </p:blipFill>
        <p:spPr>
          <a:xfrm>
            <a:off x="7447651" y="0"/>
            <a:ext cx="4080346" cy="6005570"/>
          </a:xfrm>
          <a:prstGeom prst="rect">
            <a:avLst/>
          </a:prstGeom>
        </p:spPr>
      </p:pic>
      <p:pic>
        <p:nvPicPr>
          <p:cNvPr id="5" name="Picture 4"/>
          <p:cNvPicPr>
            <a:picLocks noChangeAspect="1"/>
          </p:cNvPicPr>
          <p:nvPr/>
        </p:nvPicPr>
        <p:blipFill>
          <a:blip r:embed="rId4"/>
          <a:stretch>
            <a:fillRect/>
          </a:stretch>
        </p:blipFill>
        <p:spPr>
          <a:xfrm>
            <a:off x="7946991" y="182612"/>
            <a:ext cx="2277476" cy="4982082"/>
          </a:xfrm>
          <a:prstGeom prst="rect">
            <a:avLst/>
          </a:prstGeom>
        </p:spPr>
      </p:pic>
      <p:pic>
        <p:nvPicPr>
          <p:cNvPr id="6" name="Picture 5"/>
          <p:cNvPicPr>
            <a:picLocks noChangeAspect="1"/>
          </p:cNvPicPr>
          <p:nvPr/>
        </p:nvPicPr>
        <p:blipFill>
          <a:blip r:embed="rId5"/>
          <a:stretch>
            <a:fillRect/>
          </a:stretch>
        </p:blipFill>
        <p:spPr>
          <a:xfrm>
            <a:off x="8685009" y="171550"/>
            <a:ext cx="1469766" cy="4030600"/>
          </a:xfrm>
          <a:prstGeom prst="rect">
            <a:avLst/>
          </a:prstGeom>
        </p:spPr>
      </p:pic>
      <p:pic>
        <p:nvPicPr>
          <p:cNvPr id="7" name="Picture 6"/>
          <p:cNvPicPr>
            <a:picLocks noChangeAspect="1"/>
          </p:cNvPicPr>
          <p:nvPr/>
        </p:nvPicPr>
        <p:blipFill>
          <a:blip r:embed="rId6"/>
          <a:stretch>
            <a:fillRect/>
          </a:stretch>
        </p:blipFill>
        <p:spPr>
          <a:xfrm>
            <a:off x="10181300" y="182611"/>
            <a:ext cx="741504" cy="2028514"/>
          </a:xfrm>
          <a:prstGeom prst="rect">
            <a:avLst/>
          </a:prstGeom>
        </p:spPr>
      </p:pic>
      <p:pic>
        <p:nvPicPr>
          <p:cNvPr id="8" name="Picture 7"/>
          <p:cNvPicPr>
            <a:picLocks noChangeAspect="1"/>
          </p:cNvPicPr>
          <p:nvPr/>
        </p:nvPicPr>
        <p:blipFill>
          <a:blip r:embed="rId7"/>
          <a:stretch>
            <a:fillRect/>
          </a:stretch>
        </p:blipFill>
        <p:spPr>
          <a:xfrm>
            <a:off x="9447052" y="191437"/>
            <a:ext cx="734883" cy="3026249"/>
          </a:xfrm>
          <a:prstGeom prst="rect">
            <a:avLst/>
          </a:prstGeom>
        </p:spPr>
      </p:pic>
      <p:pic>
        <p:nvPicPr>
          <p:cNvPr id="9" name="Picture 8"/>
          <p:cNvPicPr>
            <a:picLocks noChangeAspect="1"/>
          </p:cNvPicPr>
          <p:nvPr/>
        </p:nvPicPr>
        <p:blipFill>
          <a:blip r:embed="rId8"/>
          <a:stretch>
            <a:fillRect/>
          </a:stretch>
        </p:blipFill>
        <p:spPr>
          <a:xfrm>
            <a:off x="8504328" y="3808282"/>
            <a:ext cx="1018736" cy="1900840"/>
          </a:xfrm>
          <a:prstGeom prst="rect">
            <a:avLst/>
          </a:prstGeom>
        </p:spPr>
      </p:pic>
      <p:sp>
        <p:nvSpPr>
          <p:cNvPr id="10" name="Rectangle 9"/>
          <p:cNvSpPr/>
          <p:nvPr/>
        </p:nvSpPr>
        <p:spPr>
          <a:xfrm>
            <a:off x="10080401" y="1774136"/>
            <a:ext cx="842244" cy="779616"/>
          </a:xfrm>
          <a:prstGeom prst="rect">
            <a:avLst/>
          </a:prstGeom>
          <a:solidFill>
            <a:srgbClr val="D63F27"/>
          </a:solidFill>
          <a:ln>
            <a:solidFill>
              <a:srgbClr val="D63F2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9" kern="0" dirty="0">
                <a:solidFill>
                  <a:srgbClr val="FFFFFF"/>
                </a:solidFill>
                <a:latin typeface="Segoe UI Light"/>
              </a:rPr>
              <a:t>Schemas</a:t>
            </a:r>
            <a:endParaRPr lang="en-US" kern="0" dirty="0">
              <a:solidFill>
                <a:srgbClr val="FFFFFF"/>
              </a:solidFill>
              <a:latin typeface="Segoe UI Light"/>
            </a:endParaRPr>
          </a:p>
        </p:txBody>
      </p:sp>
      <p:sp>
        <p:nvSpPr>
          <p:cNvPr id="11" name="Rectangle 10"/>
          <p:cNvSpPr/>
          <p:nvPr/>
        </p:nvSpPr>
        <p:spPr>
          <a:xfrm>
            <a:off x="10080400" y="2755464"/>
            <a:ext cx="842244" cy="7796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Maps</a:t>
            </a:r>
          </a:p>
        </p:txBody>
      </p:sp>
      <p:sp>
        <p:nvSpPr>
          <p:cNvPr id="12" name="Rectangle 11"/>
          <p:cNvSpPr/>
          <p:nvPr/>
        </p:nvSpPr>
        <p:spPr>
          <a:xfrm>
            <a:off x="10080400" y="3743243"/>
            <a:ext cx="842244" cy="779616"/>
          </a:xfrm>
          <a:prstGeom prst="rect">
            <a:avLst/>
          </a:prstGeom>
          <a:solidFill>
            <a:srgbClr val="00B0F0"/>
          </a:solidFill>
          <a:ln>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TPM</a:t>
            </a:r>
          </a:p>
        </p:txBody>
      </p:sp>
      <p:sp>
        <p:nvSpPr>
          <p:cNvPr id="13" name="Rectangle 12"/>
          <p:cNvSpPr/>
          <p:nvPr/>
        </p:nvSpPr>
        <p:spPr>
          <a:xfrm>
            <a:off x="10080400" y="4766486"/>
            <a:ext cx="842244" cy="7796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9" kern="0" dirty="0">
                <a:solidFill>
                  <a:srgbClr val="FFFFFF"/>
                </a:solidFill>
                <a:latin typeface="Segoe UI Light"/>
              </a:rPr>
              <a:t>Custom</a:t>
            </a:r>
          </a:p>
          <a:p>
            <a:pPr algn="ctr"/>
            <a:r>
              <a:rPr lang="en-US" sz="1599" kern="0" dirty="0" err="1">
                <a:solidFill>
                  <a:srgbClr val="FFFFFF"/>
                </a:solidFill>
                <a:latin typeface="Segoe UI Light"/>
              </a:rPr>
              <a:t>Config</a:t>
            </a:r>
            <a:endParaRPr lang="en-US" sz="1599" kern="0" dirty="0">
              <a:solidFill>
                <a:srgbClr val="FFFFFF"/>
              </a:solidFill>
              <a:latin typeface="Segoe UI Light"/>
            </a:endParaRPr>
          </a:p>
        </p:txBody>
      </p:sp>
    </p:spTree>
    <p:extLst>
      <p:ext uri="{BB962C8B-B14F-4D97-AF65-F5344CB8AC3E}">
        <p14:creationId xmlns:p14="http://schemas.microsoft.com/office/powerpoint/2010/main" val="267971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1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nodeType="withEffect">
                                  <p:stCondLst>
                                    <p:cond delay="2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3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nl-NL" dirty="0"/>
              <a:t>Integration Accounts</a:t>
            </a:r>
          </a:p>
        </p:txBody>
      </p:sp>
    </p:spTree>
    <p:extLst>
      <p:ext uri="{BB962C8B-B14F-4D97-AF65-F5344CB8AC3E}">
        <p14:creationId xmlns:p14="http://schemas.microsoft.com/office/powerpoint/2010/main" val="15120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SERVICE BUS</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The online postal service</a:t>
            </a:r>
            <a:endParaRPr lang="nl-NL" dirty="0"/>
          </a:p>
        </p:txBody>
      </p:sp>
      <p:graphicFrame>
        <p:nvGraphicFramePr>
          <p:cNvPr id="9" name="Object 8"/>
          <p:cNvGraphicFramePr>
            <a:graphicFrameLocks noChangeAspect="1"/>
          </p:cNvGraphicFramePr>
          <p:nvPr>
            <p:extLst>
              <p:ext uri="{D42A27DB-BD31-4B8C-83A1-F6EECF244321}">
                <p14:modId xmlns:p14="http://schemas.microsoft.com/office/powerpoint/2010/main" val="2526527595"/>
              </p:ext>
            </p:extLst>
          </p:nvPr>
        </p:nvGraphicFramePr>
        <p:xfrm>
          <a:off x="5262893" y="747601"/>
          <a:ext cx="1666211" cy="1671803"/>
        </p:xfrm>
        <a:graphic>
          <a:graphicData uri="http://schemas.openxmlformats.org/presentationml/2006/ole">
            <mc:AlternateContent xmlns:mc="http://schemas.openxmlformats.org/markup-compatibility/2006">
              <mc:Choice xmlns:v="urn:schemas-microsoft-com:vml" Requires="v">
                <p:oleObj spid="_x0000_s6220" r:id="rId3" imgW="2837880" imgH="2847600" progId="">
                  <p:embed/>
                </p:oleObj>
              </mc:Choice>
              <mc:Fallback>
                <p:oleObj r:id="rId3" imgW="2837880" imgH="2847600" progId="">
                  <p:embed/>
                  <p:pic>
                    <p:nvPicPr>
                      <p:cNvPr id="6" name="Object 5"/>
                      <p:cNvPicPr/>
                      <p:nvPr/>
                    </p:nvPicPr>
                    <p:blipFill>
                      <a:blip r:embed="rId4"/>
                      <a:stretch>
                        <a:fillRect/>
                      </a:stretch>
                    </p:blipFill>
                    <p:spPr>
                      <a:xfrm>
                        <a:off x="5262893" y="747601"/>
                        <a:ext cx="1666211" cy="1671803"/>
                      </a:xfrm>
                      <a:prstGeom prst="rect">
                        <a:avLst/>
                      </a:prstGeom>
                    </p:spPr>
                  </p:pic>
                </p:oleObj>
              </mc:Fallback>
            </mc:AlternateContent>
          </a:graphicData>
        </a:graphic>
      </p:graphicFrame>
      <p:pic>
        <p:nvPicPr>
          <p:cNvPr id="6179" name="Picture 35" descr="Afbeeldingsresultaat voor us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243" y="4362747"/>
            <a:ext cx="1918178" cy="152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0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Service Bus</a:t>
            </a:r>
          </a:p>
        </p:txBody>
      </p:sp>
      <p:sp>
        <p:nvSpPr>
          <p:cNvPr id="3" name="Content Placeholder 2"/>
          <p:cNvSpPr>
            <a:spLocks noGrp="1"/>
          </p:cNvSpPr>
          <p:nvPr>
            <p:ph idx="1"/>
          </p:nvPr>
        </p:nvSpPr>
        <p:spPr/>
        <p:txBody>
          <a:bodyPr/>
          <a:lstStyle/>
          <a:p>
            <a:r>
              <a:rPr lang="nl-NL" dirty="0"/>
              <a:t>Just as </a:t>
            </a:r>
            <a:r>
              <a:rPr lang="nl-NL" dirty="0" err="1"/>
              <a:t>old</a:t>
            </a:r>
            <a:r>
              <a:rPr lang="nl-NL" dirty="0"/>
              <a:t> as Azure </a:t>
            </a:r>
            <a:r>
              <a:rPr lang="nl-NL" dirty="0" err="1"/>
              <a:t>itself</a:t>
            </a:r>
            <a:endParaRPr lang="nl-NL" dirty="0"/>
          </a:p>
          <a:p>
            <a:r>
              <a:rPr lang="nl-NL" dirty="0"/>
              <a:t>Service Bus Messaging (AMQP)</a:t>
            </a:r>
          </a:p>
          <a:p>
            <a:pPr lvl="1"/>
            <a:r>
              <a:rPr lang="nl-NL" dirty="0"/>
              <a:t>Queues</a:t>
            </a:r>
          </a:p>
          <a:p>
            <a:pPr lvl="1"/>
            <a:r>
              <a:rPr lang="nl-NL" dirty="0"/>
              <a:t>Topics</a:t>
            </a:r>
          </a:p>
          <a:p>
            <a:r>
              <a:rPr lang="nl-NL" dirty="0"/>
              <a:t>Azure </a:t>
            </a:r>
            <a:r>
              <a:rPr lang="nl-NL" dirty="0" err="1"/>
              <a:t>Relay</a:t>
            </a:r>
            <a:r>
              <a:rPr lang="nl-NL" dirty="0"/>
              <a:t> (WCF </a:t>
            </a:r>
            <a:r>
              <a:rPr lang="nl-NL" dirty="0" err="1"/>
              <a:t>Relay</a:t>
            </a:r>
            <a:r>
              <a:rPr lang="nl-NL" dirty="0"/>
              <a:t>)</a:t>
            </a:r>
          </a:p>
          <a:p>
            <a:pPr lvl="1"/>
            <a:r>
              <a:rPr lang="nl-NL" dirty="0"/>
              <a:t>SOAP, WS-* </a:t>
            </a:r>
            <a:r>
              <a:rPr lang="nl-NL" dirty="0" err="1"/>
              <a:t>and</a:t>
            </a:r>
            <a:r>
              <a:rPr lang="nl-NL" dirty="0"/>
              <a:t> REST</a:t>
            </a:r>
          </a:p>
          <a:p>
            <a:pPr lvl="1"/>
            <a:r>
              <a:rPr lang="nl-NL" dirty="0" err="1"/>
              <a:t>Optimized</a:t>
            </a:r>
            <a:r>
              <a:rPr lang="nl-NL" dirty="0"/>
              <a:t> </a:t>
            </a:r>
            <a:r>
              <a:rPr lang="nl-NL" dirty="0" err="1"/>
              <a:t>for</a:t>
            </a:r>
            <a:r>
              <a:rPr lang="nl-NL" dirty="0"/>
              <a:t> .Net</a:t>
            </a:r>
          </a:p>
          <a:p>
            <a:pPr marL="914400" lvl="2" indent="0">
              <a:buNone/>
            </a:pPr>
            <a:endParaRPr lang="nl-NL" b="1" dirty="0"/>
          </a:p>
        </p:txBody>
      </p:sp>
    </p:spTree>
    <p:extLst>
      <p:ext uri="{BB962C8B-B14F-4D97-AF65-F5344CB8AC3E}">
        <p14:creationId xmlns:p14="http://schemas.microsoft.com/office/powerpoint/2010/main" val="290273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ADVANCED MESSAGE QUEUING PROTOCOL</a:t>
            </a:r>
          </a:p>
        </p:txBody>
      </p:sp>
      <p:sp>
        <p:nvSpPr>
          <p:cNvPr id="5" name="Rectangle 4"/>
          <p:cNvSpPr/>
          <p:nvPr/>
        </p:nvSpPr>
        <p:spPr>
          <a:xfrm>
            <a:off x="4752975" y="1931910"/>
            <a:ext cx="2447926"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38200" y="1931910"/>
            <a:ext cx="3914774"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7200901" y="1931910"/>
            <a:ext cx="4067175"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p:cNvSpPr txBox="1"/>
          <p:nvPr/>
        </p:nvSpPr>
        <p:spPr>
          <a:xfrm>
            <a:off x="2092522"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1</a:t>
            </a:r>
          </a:p>
        </p:txBody>
      </p:sp>
      <p:pic>
        <p:nvPicPr>
          <p:cNvPr id="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49834" y="2847523"/>
            <a:ext cx="780290" cy="780290"/>
          </a:xfrm>
        </p:spPr>
      </p:pic>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342" y="2847523"/>
            <a:ext cx="780290" cy="7802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793" y="2847523"/>
            <a:ext cx="780290" cy="7802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549" y="2847523"/>
            <a:ext cx="780290" cy="78029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575" y="2847523"/>
            <a:ext cx="780290" cy="78029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706" y="2847523"/>
            <a:ext cx="780290" cy="780290"/>
          </a:xfrm>
          <a:prstGeom prst="rect">
            <a:avLst/>
          </a:prstGeom>
        </p:spPr>
      </p:pic>
      <p:pic>
        <p:nvPicPr>
          <p:cNvPr id="1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178" y="2847523"/>
            <a:ext cx="780290" cy="780290"/>
          </a:xfrm>
          <a:prstGeom prst="rect">
            <a:avLst/>
          </a:prstGeom>
        </p:spPr>
      </p:pic>
      <p:sp>
        <p:nvSpPr>
          <p:cNvPr id="18" name="TextBox 17"/>
          <p:cNvSpPr txBox="1"/>
          <p:nvPr/>
        </p:nvSpPr>
        <p:spPr>
          <a:xfrm>
            <a:off x="5331024"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2</a:t>
            </a:r>
          </a:p>
        </p:txBody>
      </p:sp>
      <p:sp>
        <p:nvSpPr>
          <p:cNvPr id="19" name="TextBox 18"/>
          <p:cNvSpPr txBox="1"/>
          <p:nvPr/>
        </p:nvSpPr>
        <p:spPr>
          <a:xfrm>
            <a:off x="8588574"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3</a:t>
            </a:r>
          </a:p>
        </p:txBody>
      </p:sp>
      <p:sp>
        <p:nvSpPr>
          <p:cNvPr id="20" name="TextBox 19"/>
          <p:cNvSpPr txBox="1"/>
          <p:nvPr/>
        </p:nvSpPr>
        <p:spPr>
          <a:xfrm>
            <a:off x="1204626" y="3627813"/>
            <a:ext cx="734496"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Queue A</a:t>
            </a:r>
          </a:p>
        </p:txBody>
      </p:sp>
      <p:sp>
        <p:nvSpPr>
          <p:cNvPr id="21" name="TextBox 20"/>
          <p:cNvSpPr txBox="1"/>
          <p:nvPr/>
        </p:nvSpPr>
        <p:spPr>
          <a:xfrm>
            <a:off x="2362637" y="3631383"/>
            <a:ext cx="744114"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Queue B</a:t>
            </a:r>
          </a:p>
        </p:txBody>
      </p:sp>
      <p:sp>
        <p:nvSpPr>
          <p:cNvPr id="23" name="TextBox 22"/>
          <p:cNvSpPr txBox="1"/>
          <p:nvPr/>
        </p:nvSpPr>
        <p:spPr>
          <a:xfrm>
            <a:off x="3566677" y="3629288"/>
            <a:ext cx="649473"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A</a:t>
            </a:r>
          </a:p>
        </p:txBody>
      </p:sp>
      <p:cxnSp>
        <p:nvCxnSpPr>
          <p:cNvPr id="24" name="Straight Arrow Connector 23"/>
          <p:cNvCxnSpPr>
            <a:cxnSpLocks/>
            <a:stCxn id="8" idx="2"/>
            <a:endCxn id="17" idx="0"/>
          </p:cNvCxnSpPr>
          <p:nvPr/>
        </p:nvCxnSpPr>
        <p:spPr>
          <a:xfrm>
            <a:off x="2738437" y="2349961"/>
            <a:ext cx="1134886"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8" idx="2"/>
            <a:endCxn id="14" idx="0"/>
          </p:cNvCxnSpPr>
          <p:nvPr/>
        </p:nvCxnSpPr>
        <p:spPr>
          <a:xfrm flipH="1">
            <a:off x="2734694" y="2349961"/>
            <a:ext cx="3743"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8" idx="2"/>
            <a:endCxn id="15" idx="0"/>
          </p:cNvCxnSpPr>
          <p:nvPr/>
        </p:nvCxnSpPr>
        <p:spPr>
          <a:xfrm flipH="1">
            <a:off x="1603720" y="2349961"/>
            <a:ext cx="1134717"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645653" y="3620679"/>
            <a:ext cx="665183" cy="307777"/>
          </a:xfrm>
          <a:prstGeom prst="rect">
            <a:avLst/>
          </a:prstGeom>
          <a:noFill/>
        </p:spPr>
        <p:txBody>
          <a:bodyPr wrap="none" rtlCol="0">
            <a:spAutoFit/>
          </a:bodyPr>
          <a:lstStyle/>
          <a:p>
            <a:pPr algn="ctr"/>
            <a:r>
              <a:rPr lang="nl-NL" sz="1400" dirty="0" err="1">
                <a:solidFill>
                  <a:schemeClr val="tx1">
                    <a:lumMod val="50000"/>
                    <a:lumOff val="50000"/>
                  </a:schemeClr>
                </a:solidFill>
                <a:latin typeface="Franklin Gothic Medium Cond" panose="020B0606030402020204" pitchFamily="34" charset="0"/>
              </a:rPr>
              <a:t>Relay</a:t>
            </a:r>
            <a:r>
              <a:rPr lang="nl-NL" sz="1400" dirty="0">
                <a:solidFill>
                  <a:schemeClr val="tx1">
                    <a:lumMod val="50000"/>
                    <a:lumOff val="50000"/>
                  </a:schemeClr>
                </a:solidFill>
                <a:latin typeface="Franklin Gothic Medium Cond" panose="020B0606030402020204" pitchFamily="34" charset="0"/>
              </a:rPr>
              <a:t> A</a:t>
            </a:r>
          </a:p>
        </p:txBody>
      </p:sp>
      <p:sp>
        <p:nvSpPr>
          <p:cNvPr id="38" name="TextBox 37"/>
          <p:cNvSpPr txBox="1"/>
          <p:nvPr/>
        </p:nvSpPr>
        <p:spPr>
          <a:xfrm>
            <a:off x="7697885" y="3627812"/>
            <a:ext cx="649473"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A</a:t>
            </a:r>
          </a:p>
        </p:txBody>
      </p:sp>
      <p:sp>
        <p:nvSpPr>
          <p:cNvPr id="41" name="TextBox 40"/>
          <p:cNvSpPr txBox="1"/>
          <p:nvPr/>
        </p:nvSpPr>
        <p:spPr>
          <a:xfrm>
            <a:off x="8903582" y="3627812"/>
            <a:ext cx="659091"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B</a:t>
            </a:r>
          </a:p>
        </p:txBody>
      </p:sp>
      <p:sp>
        <p:nvSpPr>
          <p:cNvPr id="42" name="TextBox 41"/>
          <p:cNvSpPr txBox="1"/>
          <p:nvPr/>
        </p:nvSpPr>
        <p:spPr>
          <a:xfrm>
            <a:off x="10035038" y="3627813"/>
            <a:ext cx="665183" cy="307777"/>
          </a:xfrm>
          <a:prstGeom prst="rect">
            <a:avLst/>
          </a:prstGeom>
          <a:noFill/>
        </p:spPr>
        <p:txBody>
          <a:bodyPr wrap="none" rtlCol="0">
            <a:spAutoFit/>
          </a:bodyPr>
          <a:lstStyle/>
          <a:p>
            <a:pPr algn="ctr"/>
            <a:r>
              <a:rPr lang="nl-NL" sz="1400" dirty="0" err="1">
                <a:solidFill>
                  <a:schemeClr val="tx1">
                    <a:lumMod val="50000"/>
                    <a:lumOff val="50000"/>
                  </a:schemeClr>
                </a:solidFill>
                <a:latin typeface="Franklin Gothic Medium Cond" panose="020B0606030402020204" pitchFamily="34" charset="0"/>
              </a:rPr>
              <a:t>Relay</a:t>
            </a:r>
            <a:r>
              <a:rPr lang="nl-NL" sz="1400" dirty="0">
                <a:solidFill>
                  <a:schemeClr val="tx1">
                    <a:lumMod val="50000"/>
                    <a:lumOff val="50000"/>
                  </a:schemeClr>
                </a:solidFill>
                <a:latin typeface="Franklin Gothic Medium Cond" panose="020B0606030402020204" pitchFamily="34" charset="0"/>
              </a:rPr>
              <a:t> A</a:t>
            </a:r>
          </a:p>
        </p:txBody>
      </p:sp>
      <p:cxnSp>
        <p:nvCxnSpPr>
          <p:cNvPr id="43" name="Straight Arrow Connector 42"/>
          <p:cNvCxnSpPr>
            <a:cxnSpLocks/>
            <a:stCxn id="18" idx="2"/>
            <a:endCxn id="12" idx="0"/>
          </p:cNvCxnSpPr>
          <p:nvPr/>
        </p:nvCxnSpPr>
        <p:spPr>
          <a:xfrm flipH="1">
            <a:off x="5976938" y="2349961"/>
            <a:ext cx="1"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19" idx="2"/>
            <a:endCxn id="9" idx="0"/>
          </p:cNvCxnSpPr>
          <p:nvPr/>
        </p:nvCxnSpPr>
        <p:spPr>
          <a:xfrm flipH="1">
            <a:off x="8039979" y="2349961"/>
            <a:ext cx="1194510"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16" idx="0"/>
          </p:cNvCxnSpPr>
          <p:nvPr/>
        </p:nvCxnSpPr>
        <p:spPr>
          <a:xfrm>
            <a:off x="9233127" y="2349961"/>
            <a:ext cx="1164724"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endCxn id="10" idx="0"/>
          </p:cNvCxnSpPr>
          <p:nvPr/>
        </p:nvCxnSpPr>
        <p:spPr>
          <a:xfrm>
            <a:off x="9233127" y="2349961"/>
            <a:ext cx="1360"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718960" y="4567654"/>
            <a:ext cx="780290" cy="780290"/>
          </a:xfrm>
          <a:prstGeom prst="rect">
            <a:avLst/>
          </a:prstGeom>
        </p:spPr>
      </p:pic>
      <p:pic>
        <p:nvPicPr>
          <p:cNvPr id="58" name="Picture 57"/>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865858" y="5144713"/>
            <a:ext cx="780290" cy="780290"/>
          </a:xfrm>
          <a:prstGeom prst="rect">
            <a:avLst/>
          </a:prstGeom>
        </p:spPr>
      </p:pic>
      <p:pic>
        <p:nvPicPr>
          <p:cNvPr id="59" name="Picture 58"/>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718960" y="5144713"/>
            <a:ext cx="780290" cy="780290"/>
          </a:xfrm>
          <a:prstGeom prst="rect">
            <a:avLst/>
          </a:prstGeom>
        </p:spPr>
      </p:pic>
      <p:pic>
        <p:nvPicPr>
          <p:cNvPr id="60" name="Picture 59"/>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620127" y="4567654"/>
            <a:ext cx="780290" cy="780290"/>
          </a:xfrm>
          <a:prstGeom prst="rect">
            <a:avLst/>
          </a:prstGeom>
        </p:spPr>
      </p:pic>
      <p:pic>
        <p:nvPicPr>
          <p:cNvPr id="61" name="Picture 60"/>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473229" y="4567654"/>
            <a:ext cx="780290" cy="780290"/>
          </a:xfrm>
          <a:prstGeom prst="rect">
            <a:avLst/>
          </a:prstGeom>
        </p:spPr>
      </p:pic>
      <p:pic>
        <p:nvPicPr>
          <p:cNvPr id="62" name="Picture 61"/>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620127" y="5144713"/>
            <a:ext cx="780290" cy="780290"/>
          </a:xfrm>
          <a:prstGeom prst="rect">
            <a:avLst/>
          </a:prstGeom>
        </p:spPr>
      </p:pic>
      <p:pic>
        <p:nvPicPr>
          <p:cNvPr id="63" name="Picture 62"/>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473229" y="5144713"/>
            <a:ext cx="780290" cy="780290"/>
          </a:xfrm>
          <a:prstGeom prst="rect">
            <a:avLst/>
          </a:prstGeom>
        </p:spPr>
      </p:pic>
      <p:pic>
        <p:nvPicPr>
          <p:cNvPr id="64" name="Picture 63"/>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171236" y="4567654"/>
            <a:ext cx="780290" cy="780290"/>
          </a:xfrm>
          <a:prstGeom prst="rect">
            <a:avLst/>
          </a:prstGeom>
        </p:spPr>
      </p:pic>
      <p:pic>
        <p:nvPicPr>
          <p:cNvPr id="65" name="Picture 64"/>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024338" y="4567654"/>
            <a:ext cx="780290" cy="780290"/>
          </a:xfrm>
          <a:prstGeom prst="rect">
            <a:avLst/>
          </a:prstGeom>
        </p:spPr>
      </p:pic>
      <p:pic>
        <p:nvPicPr>
          <p:cNvPr id="66" name="Picture 65"/>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171236" y="5144713"/>
            <a:ext cx="780290" cy="780290"/>
          </a:xfrm>
          <a:prstGeom prst="rect">
            <a:avLst/>
          </a:prstGeom>
        </p:spPr>
      </p:pic>
      <p:pic>
        <p:nvPicPr>
          <p:cNvPr id="67" name="Picture 66"/>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024338" y="5144713"/>
            <a:ext cx="780290" cy="780290"/>
          </a:xfrm>
          <a:prstGeom prst="rect">
            <a:avLst/>
          </a:prstGeom>
        </p:spPr>
      </p:pic>
      <p:cxnSp>
        <p:nvCxnSpPr>
          <p:cNvPr id="68" name="Straight Arrow Connector 67"/>
          <p:cNvCxnSpPr>
            <a:cxnSpLocks/>
            <a:stCxn id="7" idx="2"/>
            <a:endCxn id="60" idx="0"/>
          </p:cNvCxnSpPr>
          <p:nvPr/>
        </p:nvCxnSpPr>
        <p:spPr>
          <a:xfrm flipH="1">
            <a:off x="9010272" y="4229100"/>
            <a:ext cx="224217"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a:stCxn id="7" idx="2"/>
            <a:endCxn id="61" idx="0"/>
          </p:cNvCxnSpPr>
          <p:nvPr/>
        </p:nvCxnSpPr>
        <p:spPr>
          <a:xfrm>
            <a:off x="9234489" y="4229100"/>
            <a:ext cx="628885"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a:stCxn id="5" idx="2"/>
            <a:endCxn id="64" idx="0"/>
          </p:cNvCxnSpPr>
          <p:nvPr/>
        </p:nvCxnSpPr>
        <p:spPr>
          <a:xfrm flipH="1">
            <a:off x="5561381" y="4229100"/>
            <a:ext cx="415557"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5" idx="2"/>
            <a:endCxn id="65" idx="0"/>
          </p:cNvCxnSpPr>
          <p:nvPr/>
        </p:nvCxnSpPr>
        <p:spPr>
          <a:xfrm>
            <a:off x="5976938" y="4229100"/>
            <a:ext cx="437545"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6" idx="2"/>
          </p:cNvCxnSpPr>
          <p:nvPr/>
        </p:nvCxnSpPr>
        <p:spPr>
          <a:xfrm flipH="1">
            <a:off x="2256003" y="4229100"/>
            <a:ext cx="539584"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a:stCxn id="6" idx="2"/>
            <a:endCxn id="57" idx="0"/>
          </p:cNvCxnSpPr>
          <p:nvPr/>
        </p:nvCxnSpPr>
        <p:spPr>
          <a:xfrm>
            <a:off x="2795587" y="4229100"/>
            <a:ext cx="313518"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036640" y="5779954"/>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sp>
        <p:nvSpPr>
          <p:cNvPr id="91" name="TextBox 90"/>
          <p:cNvSpPr txBox="1"/>
          <p:nvPr/>
        </p:nvSpPr>
        <p:spPr>
          <a:xfrm>
            <a:off x="5343333" y="5779954"/>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sp>
        <p:nvSpPr>
          <p:cNvPr id="92" name="TextBox 91"/>
          <p:cNvSpPr txBox="1"/>
          <p:nvPr/>
        </p:nvSpPr>
        <p:spPr>
          <a:xfrm>
            <a:off x="8792224" y="5812367"/>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pic>
        <p:nvPicPr>
          <p:cNvPr id="93" name="Picture 92"/>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865858" y="4554931"/>
            <a:ext cx="780290" cy="780290"/>
          </a:xfrm>
          <a:prstGeom prst="rect">
            <a:avLst/>
          </a:prstGeom>
        </p:spPr>
      </p:pic>
    </p:spTree>
    <p:extLst>
      <p:ext uri="{BB962C8B-B14F-4D97-AF65-F5344CB8AC3E}">
        <p14:creationId xmlns:p14="http://schemas.microsoft.com/office/powerpoint/2010/main" val="149595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QUEUES</a:t>
            </a:r>
          </a:p>
        </p:txBody>
      </p:sp>
      <p:sp>
        <p:nvSpPr>
          <p:cNvPr id="4" name="Rectangle 3"/>
          <p:cNvSpPr/>
          <p:nvPr/>
        </p:nvSpPr>
        <p:spPr>
          <a:xfrm>
            <a:off x="3572758" y="2065259"/>
            <a:ext cx="4417971" cy="24784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5445753" y="2557663"/>
            <a:ext cx="67197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Queue</a:t>
            </a:r>
          </a:p>
        </p:txBody>
      </p:sp>
      <p:sp>
        <p:nvSpPr>
          <p:cNvPr id="13" name="TextBox 12"/>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14" name="Rectangle 13"/>
          <p:cNvSpPr/>
          <p:nvPr/>
        </p:nvSpPr>
        <p:spPr>
          <a:xfrm>
            <a:off x="984144" y="2065257"/>
            <a:ext cx="2037317" cy="24784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16" name="Rectangle 15"/>
          <p:cNvSpPr/>
          <p:nvPr/>
        </p:nvSpPr>
        <p:spPr>
          <a:xfrm>
            <a:off x="8541385" y="2065259"/>
            <a:ext cx="2037317" cy="247846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p:cNvSpPr txBox="1"/>
          <p:nvPr/>
        </p:nvSpPr>
        <p:spPr>
          <a:xfrm>
            <a:off x="8541385" y="1726704"/>
            <a:ext cx="939681"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22" y="3518523"/>
            <a:ext cx="680064" cy="680064"/>
          </a:xfrm>
          <a:prstGeom prst="rect">
            <a:avLst/>
          </a:prstGeom>
        </p:spPr>
      </p:pic>
      <p:cxnSp>
        <p:nvCxnSpPr>
          <p:cNvPr id="19" name="Straight Arrow Connector 18"/>
          <p:cNvCxnSpPr>
            <a:cxnSpLocks/>
          </p:cNvCxnSpPr>
          <p:nvPr/>
        </p:nvCxnSpPr>
        <p:spPr>
          <a:xfrm>
            <a:off x="2583057" y="2845807"/>
            <a:ext cx="2620539" cy="2661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571434" y="3518523"/>
            <a:ext cx="2632162" cy="35686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35453" y="2984163"/>
            <a:ext cx="649180" cy="649180"/>
          </a:xfrm>
          <a:prstGeom prst="rect">
            <a:avLst/>
          </a:prstGeom>
        </p:spPr>
      </p:pic>
      <p:cxnSp>
        <p:nvCxnSpPr>
          <p:cNvPr id="24" name="Straight Arrow Connector 23"/>
          <p:cNvCxnSpPr>
            <a:cxnSpLocks/>
          </p:cNvCxnSpPr>
          <p:nvPr/>
        </p:nvCxnSpPr>
        <p:spPr>
          <a:xfrm>
            <a:off x="6369030" y="3304488"/>
            <a:ext cx="264219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235453" y="3656220"/>
            <a:ext cx="535724"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Logic</a:t>
            </a: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168" y="2914343"/>
            <a:ext cx="780290" cy="780290"/>
          </a:xfrm>
          <a:prstGeom prst="rect">
            <a:avLst/>
          </a:prstGeom>
        </p:spPr>
      </p:pic>
      <p:cxnSp>
        <p:nvCxnSpPr>
          <p:cNvPr id="41" name="Straight Connector 40"/>
          <p:cNvCxnSpPr>
            <a:cxnSpLocks/>
          </p:cNvCxnSpPr>
          <p:nvPr/>
        </p:nvCxnSpPr>
        <p:spPr>
          <a:xfrm>
            <a:off x="5538788" y="3328988"/>
            <a:ext cx="247396" cy="1452203"/>
          </a:xfrm>
          <a:prstGeom prst="line">
            <a:avLst/>
          </a:prstGeom>
          <a:ln w="28575">
            <a:solidFill>
              <a:schemeClr val="tx1"/>
            </a:solidFill>
            <a:prstDash val="dash"/>
            <a:headEnd type="oval" w="med"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203596" y="4933862"/>
            <a:ext cx="2450969" cy="1435461"/>
          </a:xfrm>
          <a:prstGeom prst="rect">
            <a:avLst/>
          </a:prstGeom>
          <a:solidFill>
            <a:srgbClr val="0070C0"/>
          </a:solid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9" name="Picture 58"/>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5388486" y="5444977"/>
            <a:ext cx="780290" cy="780290"/>
          </a:xfrm>
          <a:prstGeom prst="rect">
            <a:avLst/>
          </a:prstGeom>
        </p:spPr>
      </p:pic>
      <p:sp>
        <p:nvSpPr>
          <p:cNvPr id="60" name="Rectangle 59"/>
          <p:cNvSpPr/>
          <p:nvPr/>
        </p:nvSpPr>
        <p:spPr>
          <a:xfrm>
            <a:off x="6448168" y="5451774"/>
            <a:ext cx="980387" cy="721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050" dirty="0">
                <a:solidFill>
                  <a:schemeClr val="bg1"/>
                </a:solidFill>
              </a:rPr>
              <a:t>Key1     Value1</a:t>
            </a:r>
          </a:p>
          <a:p>
            <a:pPr algn="ctr"/>
            <a:r>
              <a:rPr lang="nl-NL" sz="1050" dirty="0">
                <a:solidFill>
                  <a:schemeClr val="bg1"/>
                </a:solidFill>
              </a:rPr>
              <a:t>Key2     Value2</a:t>
            </a:r>
          </a:p>
          <a:p>
            <a:pPr algn="ctr"/>
            <a:r>
              <a:rPr lang="nl-NL" sz="1050" dirty="0">
                <a:solidFill>
                  <a:schemeClr val="bg1"/>
                </a:solidFill>
              </a:rPr>
              <a:t>Key3     Value3</a:t>
            </a:r>
          </a:p>
          <a:p>
            <a:pPr algn="ctr"/>
            <a:r>
              <a:rPr lang="nl-NL" sz="1050" dirty="0">
                <a:solidFill>
                  <a:schemeClr val="bg1"/>
                </a:solidFill>
              </a:rPr>
              <a:t>Key4     Value4</a:t>
            </a:r>
          </a:p>
          <a:p>
            <a:pPr algn="ctr"/>
            <a:endParaRPr lang="nl-NL" sz="1050" dirty="0">
              <a:solidFill>
                <a:schemeClr val="bg1"/>
              </a:solidFill>
            </a:endParaRPr>
          </a:p>
        </p:txBody>
      </p:sp>
      <p:sp>
        <p:nvSpPr>
          <p:cNvPr id="61" name="TextBox 60"/>
          <p:cNvSpPr txBox="1"/>
          <p:nvPr/>
        </p:nvSpPr>
        <p:spPr>
          <a:xfrm>
            <a:off x="5444925" y="5035531"/>
            <a:ext cx="514885" cy="307777"/>
          </a:xfrm>
          <a:prstGeom prst="rect">
            <a:avLst/>
          </a:prstGeom>
          <a:noFill/>
        </p:spPr>
        <p:txBody>
          <a:bodyPr wrap="none" rtlCol="0">
            <a:spAutoFit/>
          </a:bodyPr>
          <a:lstStyle/>
          <a:p>
            <a:r>
              <a:rPr lang="nl-NL" sz="1400" dirty="0">
                <a:solidFill>
                  <a:schemeClr val="bg1"/>
                </a:solidFill>
                <a:latin typeface="Franklin Gothic Medium Cond" panose="020B0606030402020204" pitchFamily="34" charset="0"/>
              </a:rPr>
              <a:t>Body</a:t>
            </a:r>
          </a:p>
        </p:txBody>
      </p:sp>
      <p:sp>
        <p:nvSpPr>
          <p:cNvPr id="62" name="TextBox 61"/>
          <p:cNvSpPr txBox="1"/>
          <p:nvPr/>
        </p:nvSpPr>
        <p:spPr>
          <a:xfrm>
            <a:off x="6507019" y="5037497"/>
            <a:ext cx="871201" cy="307777"/>
          </a:xfrm>
          <a:prstGeom prst="rect">
            <a:avLst/>
          </a:prstGeom>
          <a:noFill/>
        </p:spPr>
        <p:txBody>
          <a:bodyPr wrap="none" rtlCol="0">
            <a:spAutoFit/>
          </a:bodyPr>
          <a:lstStyle/>
          <a:p>
            <a:r>
              <a:rPr lang="nl-NL" sz="1400" dirty="0" err="1">
                <a:solidFill>
                  <a:schemeClr val="bg1"/>
                </a:solidFill>
                <a:latin typeface="Franklin Gothic Medium Cond" panose="020B0606030402020204" pitchFamily="34" charset="0"/>
              </a:rPr>
              <a:t>Properties</a:t>
            </a:r>
            <a:endParaRPr lang="nl-NL" sz="1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10278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QUEUES</a:t>
            </a:r>
          </a:p>
        </p:txBody>
      </p:sp>
      <p:sp>
        <p:nvSpPr>
          <p:cNvPr id="3" name="Content Placeholder 2"/>
          <p:cNvSpPr>
            <a:spLocks noGrp="1"/>
          </p:cNvSpPr>
          <p:nvPr>
            <p:ph idx="1"/>
          </p:nvPr>
        </p:nvSpPr>
        <p:spPr/>
        <p:txBody>
          <a:bodyPr/>
          <a:lstStyle/>
          <a:p>
            <a:r>
              <a:rPr lang="nl-NL" dirty="0"/>
              <a:t>Queues are </a:t>
            </a:r>
            <a:r>
              <a:rPr lang="nl-NL" dirty="0" err="1"/>
              <a:t>just</a:t>
            </a:r>
            <a:r>
              <a:rPr lang="nl-NL" dirty="0"/>
              <a:t> like, uhm… queues. </a:t>
            </a:r>
            <a:r>
              <a:rPr lang="nl-NL" dirty="0" err="1"/>
              <a:t>So</a:t>
            </a:r>
            <a:r>
              <a:rPr lang="nl-NL" dirty="0"/>
              <a:t> </a:t>
            </a:r>
            <a:r>
              <a:rPr lang="nl-NL" dirty="0" err="1"/>
              <a:t>it’s</a:t>
            </a:r>
            <a:r>
              <a:rPr lang="nl-NL" dirty="0"/>
              <a:t> First In, First Out (FIFO)</a:t>
            </a:r>
          </a:p>
          <a:p>
            <a:r>
              <a:rPr lang="en-US" dirty="0"/>
              <a:t>A queue can have only one (competing) consumer</a:t>
            </a:r>
          </a:p>
        </p:txBody>
      </p:sp>
    </p:spTree>
    <p:extLst>
      <p:ext uri="{BB962C8B-B14F-4D97-AF65-F5344CB8AC3E}">
        <p14:creationId xmlns:p14="http://schemas.microsoft.com/office/powerpoint/2010/main" val="216952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572758" y="2065259"/>
            <a:ext cx="4417971"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820744" y="412573"/>
            <a:ext cx="10515600" cy="1172729"/>
          </a:xfrm>
        </p:spPr>
        <p:txBody>
          <a:bodyPr/>
          <a:lstStyle/>
          <a:p>
            <a:r>
              <a:rPr lang="nl-NL" dirty="0"/>
              <a:t>TOPICS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5402" y="3503980"/>
            <a:ext cx="780290" cy="780290"/>
          </a:xfr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693801" y="2065259"/>
            <a:ext cx="1837808" cy="1837808"/>
          </a:xfrm>
          <a:prstGeom prst="rect">
            <a:avLst/>
          </a:prstGeom>
        </p:spPr>
      </p:pic>
      <p:cxnSp>
        <p:nvCxnSpPr>
          <p:cNvPr id="14" name="Straight Arrow Connector 13"/>
          <p:cNvCxnSpPr>
            <a:cxnSpLocks/>
          </p:cNvCxnSpPr>
          <p:nvPr/>
        </p:nvCxnSpPr>
        <p:spPr>
          <a:xfrm flipV="1">
            <a:off x="4702024" y="2984163"/>
            <a:ext cx="903444" cy="51982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4718335" y="4248063"/>
            <a:ext cx="887133" cy="37325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80585" y="2384139"/>
            <a:ext cx="1277914"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Subscription 1</a:t>
            </a:r>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5">
                    <a14:imgEffect>
                      <a14:colorTemperature colorTemp="47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692002" y="3702418"/>
            <a:ext cx="1837808" cy="1837808"/>
          </a:xfrm>
          <a:prstGeom prst="rect">
            <a:avLst/>
          </a:prstGeom>
        </p:spPr>
      </p:pic>
      <p:sp>
        <p:nvSpPr>
          <p:cNvPr id="32" name="TextBox 31"/>
          <p:cNvSpPr txBox="1"/>
          <p:nvPr/>
        </p:nvSpPr>
        <p:spPr>
          <a:xfrm>
            <a:off x="5690203" y="4020176"/>
            <a:ext cx="1277914"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Subscription 2</a:t>
            </a:r>
          </a:p>
        </p:txBody>
      </p:sp>
      <p:sp>
        <p:nvSpPr>
          <p:cNvPr id="34" name="TextBox 33"/>
          <p:cNvSpPr txBox="1"/>
          <p:nvPr/>
        </p:nvSpPr>
        <p:spPr>
          <a:xfrm>
            <a:off x="3866483" y="3165426"/>
            <a:ext cx="574773"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Topic</a:t>
            </a:r>
          </a:p>
        </p:txBody>
      </p:sp>
      <p:sp>
        <p:nvSpPr>
          <p:cNvPr id="37" name="TextBox 36"/>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38" name="Rectangle 37"/>
          <p:cNvSpPr/>
          <p:nvPr/>
        </p:nvSpPr>
        <p:spPr>
          <a:xfrm>
            <a:off x="984144" y="2065257"/>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TextBox 38"/>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40" name="Rectangle 39"/>
          <p:cNvSpPr/>
          <p:nvPr/>
        </p:nvSpPr>
        <p:spPr>
          <a:xfrm>
            <a:off x="8541385" y="2065258"/>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TextBox 40"/>
          <p:cNvSpPr txBox="1"/>
          <p:nvPr/>
        </p:nvSpPr>
        <p:spPr>
          <a:xfrm>
            <a:off x="8541385" y="1726704"/>
            <a:ext cx="939681"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a:t>
            </a:r>
          </a:p>
        </p:txBody>
      </p:sp>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2214" y="4614280"/>
            <a:ext cx="680064" cy="680064"/>
          </a:xfrm>
          <a:prstGeom prst="rect">
            <a:avLst/>
          </a:prstGeom>
        </p:spPr>
      </p:pic>
      <p:cxnSp>
        <p:nvCxnSpPr>
          <p:cNvPr id="45" name="Straight Arrow Connector 44"/>
          <p:cNvCxnSpPr>
            <a:cxnSpLocks/>
          </p:cNvCxnSpPr>
          <p:nvPr/>
        </p:nvCxnSpPr>
        <p:spPr>
          <a:xfrm>
            <a:off x="2583057" y="2984163"/>
            <a:ext cx="1066917" cy="5600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flipV="1">
            <a:off x="2681018" y="4198587"/>
            <a:ext cx="968956" cy="6030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flipV="1">
            <a:off x="2571434" y="3859693"/>
            <a:ext cx="1120858" cy="1569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52467" y="2659573"/>
            <a:ext cx="649180" cy="649180"/>
          </a:xfrm>
          <a:prstGeom prst="rect">
            <a:avLst/>
          </a:prstGeom>
        </p:spPr>
      </p:pic>
      <p:pic>
        <p:nvPicPr>
          <p:cNvPr id="62" name="Picture 61"/>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52467" y="4231177"/>
            <a:ext cx="780290" cy="780290"/>
          </a:xfrm>
          <a:prstGeom prst="rect">
            <a:avLst/>
          </a:prstGeom>
        </p:spPr>
      </p:pic>
      <p:cxnSp>
        <p:nvCxnSpPr>
          <p:cNvPr id="64" name="Straight Arrow Connector 63"/>
          <p:cNvCxnSpPr>
            <a:cxnSpLocks/>
          </p:cNvCxnSpPr>
          <p:nvPr/>
        </p:nvCxnSpPr>
        <p:spPr>
          <a:xfrm flipV="1">
            <a:off x="7658988" y="2984163"/>
            <a:ext cx="1352237" cy="704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flipV="1">
            <a:off x="7706853" y="4614280"/>
            <a:ext cx="1352237" cy="704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307574" y="3308299"/>
            <a:ext cx="535724"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Logic</a:t>
            </a:r>
          </a:p>
        </p:txBody>
      </p:sp>
      <p:sp>
        <p:nvSpPr>
          <p:cNvPr id="68" name="TextBox 67"/>
          <p:cNvSpPr txBox="1"/>
          <p:nvPr/>
        </p:nvSpPr>
        <p:spPr>
          <a:xfrm>
            <a:off x="9296329" y="5011467"/>
            <a:ext cx="705450"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Storage</a:t>
            </a:r>
          </a:p>
        </p:txBody>
      </p:sp>
      <p:pic>
        <p:nvPicPr>
          <p:cNvPr id="65" name="Picture 6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70" name="Picture 69"/>
          <p:cNvPicPr>
            <a:picLocks noChangeAspect="1"/>
          </p:cNvPicPr>
          <p:nvPr/>
        </p:nvPicPr>
        <p:blipFill>
          <a:blip r:embed="rId13">
            <a:extLst>
              <a:ext uri="{BEBA8EAE-BF5A-486C-A8C5-ECC9F3942E4B}">
                <a14:imgProps xmlns:a14="http://schemas.microsoft.com/office/drawing/2010/main">
                  <a14:imgLayer r:embed="rId14">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632214" y="3538445"/>
            <a:ext cx="660142" cy="660142"/>
          </a:xfrm>
          <a:prstGeom prst="rect">
            <a:avLst/>
          </a:prstGeom>
        </p:spPr>
      </p:pic>
    </p:spTree>
    <p:extLst>
      <p:ext uri="{BB962C8B-B14F-4D97-AF65-F5344CB8AC3E}">
        <p14:creationId xmlns:p14="http://schemas.microsoft.com/office/powerpoint/2010/main" val="266339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TOPICS</a:t>
            </a:r>
          </a:p>
        </p:txBody>
      </p:sp>
      <p:sp>
        <p:nvSpPr>
          <p:cNvPr id="3" name="Content Placeholder 2"/>
          <p:cNvSpPr>
            <a:spLocks noGrp="1"/>
          </p:cNvSpPr>
          <p:nvPr>
            <p:ph idx="1"/>
          </p:nvPr>
        </p:nvSpPr>
        <p:spPr/>
        <p:txBody>
          <a:bodyPr/>
          <a:lstStyle/>
          <a:p>
            <a:r>
              <a:rPr lang="nl-NL" dirty="0" err="1"/>
              <a:t>One-to-many</a:t>
            </a:r>
            <a:r>
              <a:rPr lang="nl-NL" dirty="0"/>
              <a:t>: 1 topic </a:t>
            </a:r>
            <a:r>
              <a:rPr lang="nl-NL" dirty="0" err="1"/>
              <a:t>can</a:t>
            </a:r>
            <a:r>
              <a:rPr lang="nl-NL" dirty="0"/>
              <a:t> have multiple </a:t>
            </a:r>
            <a:r>
              <a:rPr lang="nl-NL" dirty="0" err="1"/>
              <a:t>subscribers</a:t>
            </a:r>
            <a:endParaRPr lang="nl-NL" dirty="0"/>
          </a:p>
          <a:p>
            <a:r>
              <a:rPr lang="en-US" dirty="0"/>
              <a:t>S</a:t>
            </a:r>
            <a:r>
              <a:rPr lang="nl-NL" dirty="0" err="1"/>
              <a:t>ubscription</a:t>
            </a:r>
            <a:r>
              <a:rPr lang="nl-NL" dirty="0"/>
              <a:t> is a virtual queue </a:t>
            </a:r>
            <a:r>
              <a:rPr lang="nl-NL" dirty="0" err="1"/>
              <a:t>that</a:t>
            </a:r>
            <a:r>
              <a:rPr lang="nl-NL" dirty="0"/>
              <a:t> </a:t>
            </a:r>
            <a:r>
              <a:rPr lang="nl-NL" dirty="0" err="1"/>
              <a:t>receives</a:t>
            </a:r>
            <a:r>
              <a:rPr lang="nl-NL" dirty="0"/>
              <a:t> a copy of a </a:t>
            </a:r>
            <a:r>
              <a:rPr lang="nl-NL" dirty="0" err="1"/>
              <a:t>message</a:t>
            </a:r>
            <a:r>
              <a:rPr lang="nl-NL" dirty="0"/>
              <a:t> sent </a:t>
            </a:r>
            <a:r>
              <a:rPr lang="nl-NL" dirty="0" err="1"/>
              <a:t>to</a:t>
            </a:r>
            <a:r>
              <a:rPr lang="nl-NL" dirty="0"/>
              <a:t> </a:t>
            </a:r>
            <a:r>
              <a:rPr lang="nl-NL" dirty="0" err="1"/>
              <a:t>the</a:t>
            </a:r>
            <a:r>
              <a:rPr lang="nl-NL" dirty="0"/>
              <a:t> topic</a:t>
            </a:r>
          </a:p>
          <a:p>
            <a:r>
              <a:rPr lang="en-US" dirty="0"/>
              <a:t>Filters are written in </a:t>
            </a:r>
            <a:r>
              <a:rPr lang="nl-NL" dirty="0"/>
              <a:t>SQL92 </a:t>
            </a:r>
            <a:r>
              <a:rPr lang="nl-NL" dirty="0" err="1"/>
              <a:t>style</a:t>
            </a:r>
            <a:r>
              <a:rPr lang="nl-NL" dirty="0"/>
              <a:t> </a:t>
            </a:r>
          </a:p>
          <a:p>
            <a:pPr lvl="1"/>
            <a:r>
              <a:rPr lang="nl-NL" dirty="0"/>
              <a:t>e.g. </a:t>
            </a:r>
            <a:r>
              <a:rPr lang="nl-NL" dirty="0" err="1">
                <a:solidFill>
                  <a:schemeClr val="accent1"/>
                </a:solidFill>
                <a:latin typeface="Consolas" panose="020B0609020204030204" pitchFamily="49" charset="0"/>
              </a:rPr>
              <a:t>firstname</a:t>
            </a:r>
            <a:r>
              <a:rPr lang="nl-NL" dirty="0">
                <a:solidFill>
                  <a:schemeClr val="accent1"/>
                </a:solidFill>
                <a:latin typeface="Consolas" panose="020B0609020204030204" pitchFamily="49" charset="0"/>
              </a:rPr>
              <a:t> = ‘Rob’ AND </a:t>
            </a:r>
            <a:r>
              <a:rPr lang="nl-NL" dirty="0" err="1">
                <a:solidFill>
                  <a:schemeClr val="accent1"/>
                </a:solidFill>
                <a:latin typeface="Consolas" panose="020B0609020204030204" pitchFamily="49" charset="0"/>
              </a:rPr>
              <a:t>lastname</a:t>
            </a:r>
            <a:r>
              <a:rPr lang="nl-NL" dirty="0">
                <a:solidFill>
                  <a:schemeClr val="accent1"/>
                </a:solidFill>
                <a:latin typeface="Consolas" panose="020B0609020204030204" pitchFamily="49" charset="0"/>
              </a:rPr>
              <a:t> = ‘Fox’</a:t>
            </a:r>
          </a:p>
          <a:p>
            <a:pPr lvl="1"/>
            <a:endParaRPr lang="nl-NL" dirty="0">
              <a:solidFill>
                <a:schemeClr val="accent1"/>
              </a:solidFill>
              <a:latin typeface="Consolas" panose="020B0609020204030204" pitchFamily="49" charset="0"/>
            </a:endParaRPr>
          </a:p>
          <a:p>
            <a:pPr lvl="1"/>
            <a:endParaRPr lang="nl-NL" dirty="0"/>
          </a:p>
          <a:p>
            <a:endParaRPr lang="nl-NL" dirty="0"/>
          </a:p>
        </p:txBody>
      </p:sp>
    </p:spTree>
    <p:extLst>
      <p:ext uri="{BB962C8B-B14F-4D97-AF65-F5344CB8AC3E}">
        <p14:creationId xmlns:p14="http://schemas.microsoft.com/office/powerpoint/2010/main" val="276029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RELAYS</a:t>
            </a:r>
          </a:p>
        </p:txBody>
      </p:sp>
      <p:sp>
        <p:nvSpPr>
          <p:cNvPr id="4" name="Rectangle 3"/>
          <p:cNvSpPr/>
          <p:nvPr/>
        </p:nvSpPr>
        <p:spPr>
          <a:xfrm>
            <a:off x="3572759" y="2065259"/>
            <a:ext cx="3212089"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4709992" y="3146691"/>
            <a:ext cx="1163204" cy="338554"/>
          </a:xfrm>
          <a:prstGeom prst="rect">
            <a:avLst/>
          </a:prstGeom>
          <a:noFill/>
        </p:spPr>
        <p:txBody>
          <a:bodyPr wrap="none" rtlCol="0">
            <a:spAutoFit/>
          </a:bodyPr>
          <a:lstStyle/>
          <a:p>
            <a:r>
              <a:rPr lang="nl-NL" sz="1600" b="1" dirty="0" err="1">
                <a:solidFill>
                  <a:schemeClr val="tx1">
                    <a:lumMod val="65000"/>
                    <a:lumOff val="35000"/>
                  </a:schemeClr>
                </a:solidFill>
                <a:latin typeface="Franklin Gothic Medium Cond" panose="020B0606030402020204" pitchFamily="34" charset="0"/>
              </a:rPr>
              <a:t>Relay</a:t>
            </a:r>
            <a:r>
              <a:rPr lang="nl-NL" sz="1600" b="1" dirty="0">
                <a:solidFill>
                  <a:schemeClr val="tx1">
                    <a:lumMod val="65000"/>
                    <a:lumOff val="35000"/>
                  </a:schemeClr>
                </a:solidFill>
                <a:latin typeface="Franklin Gothic Medium Cond" panose="020B0606030402020204" pitchFamily="34" charset="0"/>
              </a:rPr>
              <a:t> service</a:t>
            </a:r>
          </a:p>
        </p:txBody>
      </p:sp>
      <p:sp>
        <p:nvSpPr>
          <p:cNvPr id="13" name="TextBox 12"/>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14" name="Rectangle 13"/>
          <p:cNvSpPr/>
          <p:nvPr/>
        </p:nvSpPr>
        <p:spPr>
          <a:xfrm>
            <a:off x="984144" y="2065257"/>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16" name="Rectangle 15"/>
          <p:cNvSpPr/>
          <p:nvPr/>
        </p:nvSpPr>
        <p:spPr>
          <a:xfrm>
            <a:off x="8541385" y="2065258"/>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p:cNvSpPr txBox="1"/>
          <p:nvPr/>
        </p:nvSpPr>
        <p:spPr>
          <a:xfrm>
            <a:off x="8541385" y="1726704"/>
            <a:ext cx="207620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 (ON-PREMISE)</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214" y="4614280"/>
            <a:ext cx="680064" cy="680064"/>
          </a:xfrm>
          <a:prstGeom prst="rect">
            <a:avLst/>
          </a:prstGeom>
        </p:spPr>
      </p:pic>
      <p:cxnSp>
        <p:nvCxnSpPr>
          <p:cNvPr id="19" name="Straight Arrow Connector 18"/>
          <p:cNvCxnSpPr>
            <a:cxnSpLocks/>
          </p:cNvCxnSpPr>
          <p:nvPr/>
        </p:nvCxnSpPr>
        <p:spPr>
          <a:xfrm>
            <a:off x="2583057" y="2984163"/>
            <a:ext cx="2126935" cy="55428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2681018" y="4198587"/>
            <a:ext cx="2028974" cy="6030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571434" y="3859692"/>
            <a:ext cx="2108101" cy="1569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786313" y="3859692"/>
            <a:ext cx="3224912" cy="1"/>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06242" y="4188750"/>
            <a:ext cx="1007007" cy="523220"/>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On-</a:t>
            </a:r>
            <a:r>
              <a:rPr lang="nl-NL" sz="1400" dirty="0" err="1">
                <a:solidFill>
                  <a:schemeClr val="tx1">
                    <a:lumMod val="50000"/>
                    <a:lumOff val="50000"/>
                  </a:schemeClr>
                </a:solidFill>
                <a:latin typeface="Franklin Gothic Medium Cond" panose="020B0606030402020204" pitchFamily="34" charset="0"/>
              </a:rPr>
              <a:t>Premise</a:t>
            </a:r>
            <a:endParaRPr lang="nl-NL" sz="1400" dirty="0">
              <a:solidFill>
                <a:schemeClr val="tx1">
                  <a:lumMod val="50000"/>
                  <a:lumOff val="50000"/>
                </a:schemeClr>
              </a:solidFill>
              <a:latin typeface="Franklin Gothic Medium Cond" panose="020B0606030402020204" pitchFamily="34" charset="0"/>
            </a:endParaRPr>
          </a:p>
          <a:p>
            <a:pPr algn="ctr"/>
            <a:r>
              <a:rPr lang="en-US" sz="1400" dirty="0">
                <a:solidFill>
                  <a:schemeClr val="tx1">
                    <a:lumMod val="50000"/>
                    <a:lumOff val="50000"/>
                  </a:schemeClr>
                </a:solidFill>
                <a:latin typeface="Franklin Gothic Medium Cond" panose="020B0606030402020204" pitchFamily="34" charset="0"/>
              </a:rPr>
              <a:t>A</a:t>
            </a:r>
            <a:r>
              <a:rPr lang="nl-NL" sz="1400" dirty="0" err="1">
                <a:solidFill>
                  <a:schemeClr val="tx1">
                    <a:lumMod val="50000"/>
                    <a:lumOff val="50000"/>
                  </a:schemeClr>
                </a:solidFill>
                <a:latin typeface="Franklin Gothic Medium Cond" panose="020B0606030402020204" pitchFamily="34" charset="0"/>
              </a:rPr>
              <a:t>pplications</a:t>
            </a:r>
            <a:endParaRPr lang="nl-NL" sz="1400" dirty="0">
              <a:solidFill>
                <a:schemeClr val="tx1">
                  <a:lumMod val="50000"/>
                  <a:lumOff val="50000"/>
                </a:schemeClr>
              </a:solidFill>
              <a:latin typeface="Franklin Gothic Medium Cond" panose="020B0606030402020204" pitchFamily="34" charset="0"/>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29" name="Picture 28"/>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632214" y="3538445"/>
            <a:ext cx="660142" cy="660142"/>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908" y="3485245"/>
            <a:ext cx="780290" cy="780290"/>
          </a:xfrm>
          <a:prstGeom prst="rect">
            <a:avLst/>
          </a:prstGeom>
        </p:spPr>
      </p:pic>
      <p:pic>
        <p:nvPicPr>
          <p:cNvPr id="36" name="Picture 35"/>
          <p:cNvPicPr>
            <a:picLocks noChangeAspect="1"/>
          </p:cNvPicPr>
          <p:nvPr/>
        </p:nvPicPr>
        <p:blipFill>
          <a:blip r:embed="rId8">
            <a:extLst>
              <a:ext uri="{BEBA8EAE-BF5A-486C-A8C5-ECC9F3942E4B}">
                <a14:imgProps xmlns:a14="http://schemas.microsoft.com/office/drawing/2010/main">
                  <a14:imgLayer r:embed="rId9">
                    <a14:imgEffect>
                      <a14:backgroundRemoval t="9961" b="97656" l="9961" r="89844">
                        <a14:foregroundMark x1="63867" y1="74219" x2="63867" y2="74219"/>
                        <a14:foregroundMark x1="65430" y1="80664" x2="65430" y2="80664"/>
                        <a14:foregroundMark x1="12305" y1="82227" x2="12305" y2="82227"/>
                        <a14:foregroundMark x1="20508" y1="93945" x2="20508" y2="93945"/>
                        <a14:foregroundMark x1="50391" y1="97656" x2="50391" y2="97656"/>
                        <a14:foregroundMark x1="71484" y1="84180" x2="71484" y2="84180"/>
                        <a14:foregroundMark x1="64063" y1="88867" x2="64063" y2="88867"/>
                        <a14:foregroundMark x1="69336" y1="92578" x2="69336" y2="92578"/>
                      </a14:backgroundRemoval>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230637" y="3315968"/>
            <a:ext cx="780290" cy="780290"/>
          </a:xfrm>
          <a:prstGeom prst="rect">
            <a:avLst/>
          </a:prstGeom>
        </p:spPr>
      </p:pic>
      <p:sp>
        <p:nvSpPr>
          <p:cNvPr id="41" name="Rectangle 40"/>
          <p:cNvSpPr/>
          <p:nvPr/>
        </p:nvSpPr>
        <p:spPr>
          <a:xfrm>
            <a:off x="7472697" y="2067416"/>
            <a:ext cx="422910" cy="3600249"/>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rgbClr val="595959"/>
                </a:solidFill>
                <a:latin typeface="Franklin Gothic Medium Cond" panose="020B0606030402020204" pitchFamily="34" charset="0"/>
              </a:rPr>
              <a:t>FIREWALL</a:t>
            </a:r>
            <a:endParaRPr lang="nl-NL" b="1" dirty="0">
              <a:solidFill>
                <a:srgbClr val="595959"/>
              </a:solidFill>
              <a:latin typeface="Franklin Gothic Medium Cond" panose="020B0606030402020204" pitchFamily="34" charset="0"/>
            </a:endParaRPr>
          </a:p>
        </p:txBody>
      </p:sp>
      <p:pic>
        <p:nvPicPr>
          <p:cNvPr id="53" name="Picture 52"/>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530467" y="5294344"/>
            <a:ext cx="307370" cy="307370"/>
          </a:xfrm>
          <a:prstGeom prst="rect">
            <a:avLst/>
          </a:prstGeom>
        </p:spPr>
      </p:pic>
      <p:sp>
        <p:nvSpPr>
          <p:cNvPr id="54" name="Rectangle 53"/>
          <p:cNvSpPr/>
          <p:nvPr/>
        </p:nvSpPr>
        <p:spPr>
          <a:xfrm>
            <a:off x="7991360" y="2075265"/>
            <a:ext cx="422910" cy="3600249"/>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rgbClr val="595959"/>
                </a:solidFill>
                <a:latin typeface="Franklin Gothic Medium Cond" panose="020B0606030402020204" pitchFamily="34" charset="0"/>
              </a:rPr>
              <a:t>NAT</a:t>
            </a:r>
            <a:endParaRPr lang="nl-NL" b="1" dirty="0">
              <a:solidFill>
                <a:srgbClr val="595959"/>
              </a:solidFill>
              <a:latin typeface="Franklin Gothic Medium Cond" panose="020B0606030402020204" pitchFamily="34" charset="0"/>
            </a:endParaRPr>
          </a:p>
        </p:txBody>
      </p:sp>
      <p:cxnSp>
        <p:nvCxnSpPr>
          <p:cNvPr id="55" name="Straight Arrow Connector 54"/>
          <p:cNvCxnSpPr>
            <a:cxnSpLocks/>
          </p:cNvCxnSpPr>
          <p:nvPr/>
        </p:nvCxnSpPr>
        <p:spPr>
          <a:xfrm>
            <a:off x="8037460" y="5383643"/>
            <a:ext cx="33977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8034412" y="5507849"/>
            <a:ext cx="309487" cy="0"/>
          </a:xfrm>
          <a:prstGeom prst="straightConnector1">
            <a:avLst/>
          </a:prstGeom>
          <a:ln w="571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98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511377945"/>
              </p:ext>
            </p:extLst>
          </p:nvPr>
        </p:nvGraphicFramePr>
        <p:xfrm>
          <a:off x="8015518" y="2819039"/>
          <a:ext cx="2487045" cy="2478586"/>
        </p:xfrm>
        <a:graphic>
          <a:graphicData uri="http://schemas.openxmlformats.org/presentationml/2006/ole">
            <mc:AlternateContent xmlns:mc="http://schemas.openxmlformats.org/markup-compatibility/2006">
              <mc:Choice xmlns:v="urn:schemas-microsoft-com:vml" Requires="v">
                <p:oleObj spid="_x0000_s7365" r:id="rId3" imgW="2799720" imgH="2790360" progId="">
                  <p:embed/>
                </p:oleObj>
              </mc:Choice>
              <mc:Fallback>
                <p:oleObj r:id="rId3" imgW="2799720" imgH="2790360" progId="">
                  <p:embed/>
                  <p:pic>
                    <p:nvPicPr>
                      <p:cNvPr id="0" name=""/>
                      <p:cNvPicPr/>
                      <p:nvPr/>
                    </p:nvPicPr>
                    <p:blipFill>
                      <a:blip r:embed="rId4"/>
                      <a:stretch>
                        <a:fillRect/>
                      </a:stretch>
                    </p:blipFill>
                    <p:spPr>
                      <a:xfrm>
                        <a:off x="8015518" y="2819039"/>
                        <a:ext cx="2487045" cy="247858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94490371"/>
              </p:ext>
            </p:extLst>
          </p:nvPr>
        </p:nvGraphicFramePr>
        <p:xfrm>
          <a:off x="1609724" y="2821125"/>
          <a:ext cx="2466975" cy="2476500"/>
        </p:xfrm>
        <a:graphic>
          <a:graphicData uri="http://schemas.openxmlformats.org/presentationml/2006/ole">
            <mc:AlternateContent xmlns:mc="http://schemas.openxmlformats.org/markup-compatibility/2006">
              <mc:Choice xmlns:v="urn:schemas-microsoft-com:vml" Requires="v">
                <p:oleObj spid="_x0000_s7366" r:id="rId5" imgW="2466360" imgH="2476080" progId="">
                  <p:embed/>
                </p:oleObj>
              </mc:Choice>
              <mc:Fallback>
                <p:oleObj r:id="rId5" imgW="2466360" imgH="2476080" progId="">
                  <p:embed/>
                  <p:pic>
                    <p:nvPicPr>
                      <p:cNvPr id="0" name=""/>
                      <p:cNvPicPr/>
                      <p:nvPr/>
                    </p:nvPicPr>
                    <p:blipFill>
                      <a:blip r:embed="rId6"/>
                      <a:stretch>
                        <a:fillRect/>
                      </a:stretch>
                    </p:blipFill>
                    <p:spPr>
                      <a:xfrm>
                        <a:off x="1609724" y="2821125"/>
                        <a:ext cx="2466975" cy="24765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9053402"/>
              </p:ext>
            </p:extLst>
          </p:nvPr>
        </p:nvGraphicFramePr>
        <p:xfrm>
          <a:off x="4861270" y="2821125"/>
          <a:ext cx="2468217" cy="2476500"/>
        </p:xfrm>
        <a:graphic>
          <a:graphicData uri="http://schemas.openxmlformats.org/presentationml/2006/ole">
            <mc:AlternateContent xmlns:mc="http://schemas.openxmlformats.org/markup-compatibility/2006">
              <mc:Choice xmlns:v="urn:schemas-microsoft-com:vml" Requires="v">
                <p:oleObj spid="_x0000_s7367" r:id="rId7" imgW="2837880" imgH="2847600" progId="">
                  <p:embed/>
                </p:oleObj>
              </mc:Choice>
              <mc:Fallback>
                <p:oleObj r:id="rId7" imgW="2837880" imgH="2847600" progId="">
                  <p:embed/>
                  <p:pic>
                    <p:nvPicPr>
                      <p:cNvPr id="0" name=""/>
                      <p:cNvPicPr/>
                      <p:nvPr/>
                    </p:nvPicPr>
                    <p:blipFill>
                      <a:blip r:embed="rId8"/>
                      <a:stretch>
                        <a:fillRect/>
                      </a:stretch>
                    </p:blipFill>
                    <p:spPr>
                      <a:xfrm>
                        <a:off x="4861270" y="2821125"/>
                        <a:ext cx="2468217" cy="2476500"/>
                      </a:xfrm>
                      <a:prstGeom prst="rect">
                        <a:avLst/>
                      </a:prstGeom>
                    </p:spPr>
                  </p:pic>
                </p:oleObj>
              </mc:Fallback>
            </mc:AlternateContent>
          </a:graphicData>
        </a:graphic>
      </p:graphicFrame>
    </p:spTree>
    <p:extLst>
      <p:ext uri="{BB962C8B-B14F-4D97-AF65-F5344CB8AC3E}">
        <p14:creationId xmlns:p14="http://schemas.microsoft.com/office/powerpoint/2010/main" val="292948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RELAYS</a:t>
            </a:r>
          </a:p>
        </p:txBody>
      </p:sp>
      <p:sp>
        <p:nvSpPr>
          <p:cNvPr id="3" name="Content Placeholder 2"/>
          <p:cNvSpPr>
            <a:spLocks noGrp="1"/>
          </p:cNvSpPr>
          <p:nvPr>
            <p:ph idx="1"/>
          </p:nvPr>
        </p:nvSpPr>
        <p:spPr/>
        <p:txBody>
          <a:bodyPr/>
          <a:lstStyle/>
          <a:p>
            <a:r>
              <a:rPr lang="nl-NL" dirty="0"/>
              <a:t>Voorbeeld?</a:t>
            </a:r>
          </a:p>
        </p:txBody>
      </p:sp>
    </p:spTree>
    <p:extLst>
      <p:ext uri="{BB962C8B-B14F-4D97-AF65-F5344CB8AC3E}">
        <p14:creationId xmlns:p14="http://schemas.microsoft.com/office/powerpoint/2010/main" val="298980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SERVICE BUS EXPLORER</a:t>
            </a:r>
          </a:p>
        </p:txBody>
      </p:sp>
      <p:pic>
        <p:nvPicPr>
          <p:cNvPr id="4" name="Picture 3"/>
          <p:cNvPicPr>
            <a:picLocks noChangeAspect="1"/>
          </p:cNvPicPr>
          <p:nvPr/>
        </p:nvPicPr>
        <p:blipFill>
          <a:blip r:embed="rId2"/>
          <a:stretch>
            <a:fillRect/>
          </a:stretch>
        </p:blipFill>
        <p:spPr>
          <a:xfrm>
            <a:off x="2217366" y="1537854"/>
            <a:ext cx="7757268" cy="4424516"/>
          </a:xfrm>
          <a:prstGeom prst="rect">
            <a:avLst/>
          </a:prstGeom>
        </p:spPr>
      </p:pic>
    </p:spTree>
    <p:extLst>
      <p:ext uri="{BB962C8B-B14F-4D97-AF65-F5344CB8AC3E}">
        <p14:creationId xmlns:p14="http://schemas.microsoft.com/office/powerpoint/2010/main" val="319279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endParaRPr lang="nl-NL" dirty="0"/>
          </a:p>
        </p:txBody>
      </p:sp>
      <p:pic>
        <p:nvPicPr>
          <p:cNvPr id="4" name="Picture 3"/>
          <p:cNvPicPr>
            <a:picLocks noChangeAspect="1"/>
          </p:cNvPicPr>
          <p:nvPr/>
        </p:nvPicPr>
        <p:blipFill>
          <a:blip r:embed="rId2"/>
          <a:stretch>
            <a:fillRect/>
          </a:stretch>
        </p:blipFill>
        <p:spPr>
          <a:xfrm>
            <a:off x="3156430" y="1537854"/>
            <a:ext cx="5879139" cy="4216974"/>
          </a:xfrm>
          <a:prstGeom prst="rect">
            <a:avLst/>
          </a:prstGeom>
        </p:spPr>
      </p:pic>
    </p:spTree>
    <p:extLst>
      <p:ext uri="{BB962C8B-B14F-4D97-AF65-F5344CB8AC3E}">
        <p14:creationId xmlns:p14="http://schemas.microsoft.com/office/powerpoint/2010/main" val="3769459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WHAT’S INCLUDED</a:t>
            </a:r>
          </a:p>
        </p:txBody>
      </p:sp>
      <p:sp>
        <p:nvSpPr>
          <p:cNvPr id="3" name="Content Placeholder 2"/>
          <p:cNvSpPr>
            <a:spLocks noGrp="1"/>
          </p:cNvSpPr>
          <p:nvPr>
            <p:ph idx="1"/>
          </p:nvPr>
        </p:nvSpPr>
        <p:spPr>
          <a:xfrm>
            <a:off x="838200" y="1820487"/>
            <a:ext cx="4475205" cy="4356476"/>
          </a:xfrm>
        </p:spPr>
        <p:txBody>
          <a:bodyPr>
            <a:normAutofit/>
          </a:bodyPr>
          <a:lstStyle/>
          <a:p>
            <a:r>
              <a:rPr lang="nl-NL" dirty="0"/>
              <a:t>Basic</a:t>
            </a:r>
          </a:p>
          <a:p>
            <a:pPr lvl="1"/>
            <a:r>
              <a:rPr lang="nl-NL" dirty="0"/>
              <a:t>No base charge</a:t>
            </a:r>
          </a:p>
          <a:p>
            <a:pPr lvl="1"/>
            <a:r>
              <a:rPr lang="nl-NL" dirty="0" err="1"/>
              <a:t>Only</a:t>
            </a:r>
            <a:r>
              <a:rPr lang="nl-NL" dirty="0"/>
              <a:t> queues</a:t>
            </a:r>
          </a:p>
          <a:p>
            <a:pPr lvl="1"/>
            <a:r>
              <a:rPr lang="nl-NL" dirty="0"/>
              <a:t>Max. </a:t>
            </a:r>
            <a:r>
              <a:rPr lang="nl-NL" dirty="0" err="1"/>
              <a:t>message</a:t>
            </a:r>
            <a:r>
              <a:rPr lang="nl-NL" dirty="0"/>
              <a:t> </a:t>
            </a:r>
            <a:r>
              <a:rPr lang="nl-NL" dirty="0" err="1"/>
              <a:t>size</a:t>
            </a:r>
            <a:r>
              <a:rPr lang="nl-NL" dirty="0"/>
              <a:t> 256 kB</a:t>
            </a:r>
          </a:p>
          <a:p>
            <a:pPr lvl="1"/>
            <a:r>
              <a:rPr lang="nl-NL" dirty="0"/>
              <a:t>100 </a:t>
            </a:r>
            <a:r>
              <a:rPr lang="nl-NL" dirty="0" err="1"/>
              <a:t>brokered</a:t>
            </a:r>
            <a:r>
              <a:rPr lang="nl-NL" dirty="0"/>
              <a:t> </a:t>
            </a:r>
            <a:r>
              <a:rPr lang="nl-NL" dirty="0" err="1"/>
              <a:t>connections</a:t>
            </a:r>
            <a:endParaRPr lang="nl-NL" dirty="0"/>
          </a:p>
          <a:p>
            <a:r>
              <a:rPr lang="nl-NL" dirty="0"/>
              <a:t>Standard</a:t>
            </a:r>
          </a:p>
          <a:p>
            <a:pPr lvl="1"/>
            <a:r>
              <a:rPr lang="nl-NL" dirty="0"/>
              <a:t>$10/</a:t>
            </a:r>
            <a:r>
              <a:rPr lang="nl-NL" dirty="0" err="1"/>
              <a:t>month</a:t>
            </a:r>
            <a:endParaRPr lang="nl-NL" dirty="0"/>
          </a:p>
          <a:p>
            <a:pPr lvl="1"/>
            <a:r>
              <a:rPr lang="nl-NL" dirty="0"/>
              <a:t>All</a:t>
            </a:r>
          </a:p>
          <a:p>
            <a:pPr lvl="1"/>
            <a:r>
              <a:rPr lang="nl-NL" dirty="0"/>
              <a:t>Max. </a:t>
            </a:r>
            <a:r>
              <a:rPr lang="nl-NL" dirty="0" err="1"/>
              <a:t>message</a:t>
            </a:r>
            <a:r>
              <a:rPr lang="nl-NL" dirty="0"/>
              <a:t> </a:t>
            </a:r>
            <a:r>
              <a:rPr lang="nl-NL" dirty="0" err="1"/>
              <a:t>size</a:t>
            </a:r>
            <a:r>
              <a:rPr lang="nl-NL" dirty="0"/>
              <a:t> 256 kB</a:t>
            </a:r>
          </a:p>
          <a:p>
            <a:pPr lvl="1"/>
            <a:r>
              <a:rPr lang="nl-NL" dirty="0"/>
              <a:t>1000 </a:t>
            </a:r>
            <a:r>
              <a:rPr lang="nl-NL" dirty="0" err="1"/>
              <a:t>brokered</a:t>
            </a:r>
            <a:r>
              <a:rPr lang="nl-NL" dirty="0"/>
              <a:t> </a:t>
            </a:r>
            <a:r>
              <a:rPr lang="nl-NL" dirty="0" err="1"/>
              <a:t>connections</a:t>
            </a:r>
            <a:endParaRPr lang="nl-NL" dirty="0"/>
          </a:p>
          <a:p>
            <a:pPr lvl="1"/>
            <a:endParaRPr lang="nl-NL" dirty="0"/>
          </a:p>
        </p:txBody>
      </p:sp>
      <p:sp>
        <p:nvSpPr>
          <p:cNvPr id="6" name="Content Placeholder 2"/>
          <p:cNvSpPr txBox="1">
            <a:spLocks/>
          </p:cNvSpPr>
          <p:nvPr/>
        </p:nvSpPr>
        <p:spPr>
          <a:xfrm>
            <a:off x="5744862" y="1820487"/>
            <a:ext cx="5376219" cy="4356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Premium</a:t>
            </a:r>
          </a:p>
          <a:p>
            <a:pPr lvl="1"/>
            <a:r>
              <a:rPr lang="nl-NL" dirty="0"/>
              <a:t>$22.26 </a:t>
            </a:r>
            <a:r>
              <a:rPr lang="nl-NL" dirty="0" err="1"/>
              <a:t>fixed</a:t>
            </a:r>
            <a:r>
              <a:rPr lang="nl-NL" dirty="0"/>
              <a:t> </a:t>
            </a:r>
            <a:r>
              <a:rPr lang="nl-NL" dirty="0" err="1"/>
              <a:t>rate</a:t>
            </a:r>
            <a:r>
              <a:rPr lang="nl-NL" dirty="0"/>
              <a:t>/</a:t>
            </a:r>
            <a:r>
              <a:rPr lang="nl-NL" dirty="0" err="1"/>
              <a:t>day</a:t>
            </a:r>
            <a:r>
              <a:rPr lang="nl-NL" dirty="0"/>
              <a:t>/MU</a:t>
            </a:r>
          </a:p>
          <a:p>
            <a:pPr lvl="1"/>
            <a:r>
              <a:rPr lang="nl-NL" dirty="0"/>
              <a:t>All</a:t>
            </a:r>
          </a:p>
          <a:p>
            <a:pPr lvl="1"/>
            <a:r>
              <a:rPr lang="nl-NL" dirty="0"/>
              <a:t>Max. </a:t>
            </a:r>
            <a:r>
              <a:rPr lang="nl-NL" dirty="0" err="1"/>
              <a:t>message</a:t>
            </a:r>
            <a:r>
              <a:rPr lang="nl-NL" dirty="0"/>
              <a:t> </a:t>
            </a:r>
            <a:r>
              <a:rPr lang="nl-NL" dirty="0" err="1"/>
              <a:t>size</a:t>
            </a:r>
            <a:r>
              <a:rPr lang="nl-NL" dirty="0"/>
              <a:t> 1 MB</a:t>
            </a:r>
          </a:p>
          <a:p>
            <a:pPr lvl="1"/>
            <a:r>
              <a:rPr lang="nl-NL" dirty="0"/>
              <a:t>1000 </a:t>
            </a:r>
            <a:r>
              <a:rPr lang="nl-NL" dirty="0" err="1"/>
              <a:t>brokered</a:t>
            </a:r>
            <a:r>
              <a:rPr lang="nl-NL" dirty="0"/>
              <a:t> </a:t>
            </a:r>
            <a:r>
              <a:rPr lang="nl-NL" dirty="0" err="1"/>
              <a:t>connections</a:t>
            </a:r>
            <a:r>
              <a:rPr lang="nl-NL" dirty="0"/>
              <a:t> per MU</a:t>
            </a:r>
          </a:p>
        </p:txBody>
      </p:sp>
    </p:spTree>
    <p:extLst>
      <p:ext uri="{BB962C8B-B14F-4D97-AF65-F5344CB8AC3E}">
        <p14:creationId xmlns:p14="http://schemas.microsoft.com/office/powerpoint/2010/main" val="51627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8307" y="661601"/>
            <a:ext cx="11355385" cy="5534797"/>
          </a:xfrm>
          <a:prstGeom prst="rect">
            <a:avLst/>
          </a:prstGeom>
        </p:spPr>
      </p:pic>
    </p:spTree>
    <p:extLst>
      <p:ext uri="{BB962C8B-B14F-4D97-AF65-F5344CB8AC3E}">
        <p14:creationId xmlns:p14="http://schemas.microsoft.com/office/powerpoint/2010/main" val="386152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MESSAGING OPERATIONS</a:t>
            </a:r>
          </a:p>
        </p:txBody>
      </p:sp>
      <p:sp>
        <p:nvSpPr>
          <p:cNvPr id="3" name="Content Placeholder 2"/>
          <p:cNvSpPr>
            <a:spLocks noGrp="1"/>
          </p:cNvSpPr>
          <p:nvPr>
            <p:ph idx="1"/>
          </p:nvPr>
        </p:nvSpPr>
        <p:spPr/>
        <p:txBody>
          <a:bodyPr/>
          <a:lstStyle/>
          <a:p>
            <a:r>
              <a:rPr lang="en-US" dirty="0"/>
              <a:t>An operation is any API call to the Service Bus service.</a:t>
            </a:r>
          </a:p>
          <a:p>
            <a:endParaRPr lang="nl-NL" dirty="0"/>
          </a:p>
        </p:txBody>
      </p:sp>
      <p:pic>
        <p:nvPicPr>
          <p:cNvPr id="4" name="Picture 3"/>
          <p:cNvPicPr>
            <a:picLocks noChangeAspect="1"/>
          </p:cNvPicPr>
          <p:nvPr/>
        </p:nvPicPr>
        <p:blipFill>
          <a:blip r:embed="rId3"/>
          <a:stretch>
            <a:fillRect/>
          </a:stretch>
        </p:blipFill>
        <p:spPr>
          <a:xfrm>
            <a:off x="1122406" y="2328326"/>
            <a:ext cx="3057952" cy="1038370"/>
          </a:xfrm>
          <a:prstGeom prst="rect">
            <a:avLst/>
          </a:prstGeom>
        </p:spPr>
      </p:pic>
      <p:pic>
        <p:nvPicPr>
          <p:cNvPr id="5" name="Picture 4"/>
          <p:cNvPicPr>
            <a:picLocks noChangeAspect="1"/>
          </p:cNvPicPr>
          <p:nvPr/>
        </p:nvPicPr>
        <p:blipFill>
          <a:blip r:embed="rId4"/>
          <a:stretch>
            <a:fillRect/>
          </a:stretch>
        </p:blipFill>
        <p:spPr>
          <a:xfrm>
            <a:off x="1122406" y="3366696"/>
            <a:ext cx="5401429" cy="2810267"/>
          </a:xfrm>
          <a:prstGeom prst="rect">
            <a:avLst/>
          </a:prstGeom>
        </p:spPr>
      </p:pic>
      <p:pic>
        <p:nvPicPr>
          <p:cNvPr id="6" name="Picture 5"/>
          <p:cNvPicPr>
            <a:picLocks noChangeAspect="1"/>
          </p:cNvPicPr>
          <p:nvPr/>
        </p:nvPicPr>
        <p:blipFill>
          <a:blip r:embed="rId5"/>
          <a:stretch>
            <a:fillRect/>
          </a:stretch>
        </p:blipFill>
        <p:spPr>
          <a:xfrm>
            <a:off x="6808041" y="3366696"/>
            <a:ext cx="3362794" cy="1009791"/>
          </a:xfrm>
          <a:prstGeom prst="rect">
            <a:avLst/>
          </a:prstGeom>
        </p:spPr>
      </p:pic>
    </p:spTree>
    <p:extLst>
      <p:ext uri="{BB962C8B-B14F-4D97-AF65-F5344CB8AC3E}">
        <p14:creationId xmlns:p14="http://schemas.microsoft.com/office/powerpoint/2010/main" val="3264611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BROKERED CONNECTIONS</a:t>
            </a:r>
          </a:p>
        </p:txBody>
      </p:sp>
      <p:sp>
        <p:nvSpPr>
          <p:cNvPr id="3" name="Content Placeholder 2"/>
          <p:cNvSpPr>
            <a:spLocks noGrp="1"/>
          </p:cNvSpPr>
          <p:nvPr>
            <p:ph idx="1"/>
          </p:nvPr>
        </p:nvSpPr>
        <p:spPr/>
        <p:txBody>
          <a:bodyPr/>
          <a:lstStyle/>
          <a:p>
            <a:r>
              <a:rPr lang="en-US" dirty="0"/>
              <a:t>Number of AMQP connections or HTTP calls to Service Bus.</a:t>
            </a:r>
          </a:p>
          <a:p>
            <a:endParaRPr lang="en-US" dirty="0"/>
          </a:p>
          <a:p>
            <a:endParaRPr lang="nl-NL" dirty="0"/>
          </a:p>
        </p:txBody>
      </p:sp>
      <p:pic>
        <p:nvPicPr>
          <p:cNvPr id="5" name="Picture 4"/>
          <p:cNvPicPr>
            <a:picLocks noChangeAspect="1"/>
          </p:cNvPicPr>
          <p:nvPr/>
        </p:nvPicPr>
        <p:blipFill>
          <a:blip r:embed="rId2"/>
          <a:stretch>
            <a:fillRect/>
          </a:stretch>
        </p:blipFill>
        <p:spPr>
          <a:xfrm>
            <a:off x="1136756" y="2385484"/>
            <a:ext cx="4629796" cy="3791479"/>
          </a:xfrm>
          <a:prstGeom prst="rect">
            <a:avLst/>
          </a:prstGeom>
        </p:spPr>
      </p:pic>
    </p:spTree>
    <p:extLst>
      <p:ext uri="{BB962C8B-B14F-4D97-AF65-F5344CB8AC3E}">
        <p14:creationId xmlns:p14="http://schemas.microsoft.com/office/powerpoint/2010/main" val="228175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RELAYS</a:t>
            </a:r>
          </a:p>
        </p:txBody>
      </p:sp>
      <p:sp>
        <p:nvSpPr>
          <p:cNvPr id="3" name="Content Placeholder 2"/>
          <p:cNvSpPr>
            <a:spLocks noGrp="1"/>
          </p:cNvSpPr>
          <p:nvPr>
            <p:ph idx="1"/>
          </p:nvPr>
        </p:nvSpPr>
        <p:spPr/>
        <p:txBody>
          <a:bodyPr/>
          <a:lstStyle/>
          <a:p>
            <a:r>
              <a:rPr lang="en-US" dirty="0"/>
              <a:t>Hybrid connections are charged per Listener unit and for any data overage exceeding the included 5GB/Month. WCF Relays are charged by message volume and relay hours.</a:t>
            </a:r>
            <a:endParaRPr lang="nl-NL" dirty="0"/>
          </a:p>
        </p:txBody>
      </p:sp>
      <p:pic>
        <p:nvPicPr>
          <p:cNvPr id="5" name="Picture 4"/>
          <p:cNvPicPr>
            <a:picLocks noChangeAspect="1"/>
          </p:cNvPicPr>
          <p:nvPr/>
        </p:nvPicPr>
        <p:blipFill>
          <a:blip r:embed="rId2"/>
          <a:stretch>
            <a:fillRect/>
          </a:stretch>
        </p:blipFill>
        <p:spPr>
          <a:xfrm>
            <a:off x="1101290" y="3079028"/>
            <a:ext cx="7468642" cy="3591426"/>
          </a:xfrm>
          <a:prstGeom prst="rect">
            <a:avLst/>
          </a:prstGeom>
        </p:spPr>
      </p:pic>
    </p:spTree>
    <p:extLst>
      <p:ext uri="{BB962C8B-B14F-4D97-AF65-F5344CB8AC3E}">
        <p14:creationId xmlns:p14="http://schemas.microsoft.com/office/powerpoint/2010/main" val="324198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nl-NL" dirty="0"/>
              <a:t>Service Bus Queues, Topics </a:t>
            </a:r>
            <a:r>
              <a:rPr lang="nl-NL" dirty="0" err="1"/>
              <a:t>and</a:t>
            </a:r>
            <a:r>
              <a:rPr lang="nl-NL" dirty="0"/>
              <a:t> </a:t>
            </a:r>
            <a:r>
              <a:rPr lang="nl-NL" dirty="0" err="1"/>
              <a:t>Relays</a:t>
            </a:r>
            <a:endParaRPr lang="nl-NL" dirty="0"/>
          </a:p>
        </p:txBody>
      </p:sp>
    </p:spTree>
    <p:extLst>
      <p:ext uri="{BB962C8B-B14F-4D97-AF65-F5344CB8AC3E}">
        <p14:creationId xmlns:p14="http://schemas.microsoft.com/office/powerpoint/2010/main" val="673586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ON-PREMISES DATA GATEWAY</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One gateway to rule them all</a:t>
            </a:r>
            <a:endParaRPr lang="nl-NL" dirty="0"/>
          </a:p>
        </p:txBody>
      </p:sp>
      <p:pic>
        <p:nvPicPr>
          <p:cNvPr id="6146" name="Picture 2" descr="Afbeeldingsresultaat voor ring lord of the r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947" y="4258432"/>
            <a:ext cx="1917762" cy="15342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nvGraphicFramePr>
        <p:xfrm>
          <a:off x="5254415" y="739143"/>
          <a:ext cx="1683167" cy="1677442"/>
        </p:xfrm>
        <a:graphic>
          <a:graphicData uri="http://schemas.openxmlformats.org/presentationml/2006/ole">
            <mc:AlternateContent xmlns:mc="http://schemas.openxmlformats.org/markup-compatibility/2006">
              <mc:Choice xmlns:v="urn:schemas-microsoft-com:vml" Requires="v">
                <p:oleObj spid="_x0000_s8259" r:id="rId4" imgW="2799720" imgH="2790360" progId="">
                  <p:embed/>
                </p:oleObj>
              </mc:Choice>
              <mc:Fallback>
                <p:oleObj r:id="rId4" imgW="2799720" imgH="2790360" progId="">
                  <p:embed/>
                  <p:pic>
                    <p:nvPicPr>
                      <p:cNvPr id="8" name="Object 7"/>
                      <p:cNvPicPr/>
                      <p:nvPr/>
                    </p:nvPicPr>
                    <p:blipFill>
                      <a:blip r:embed="rId5"/>
                      <a:stretch>
                        <a:fillRect/>
                      </a:stretch>
                    </p:blipFill>
                    <p:spPr>
                      <a:xfrm>
                        <a:off x="5254415" y="739143"/>
                        <a:ext cx="1683167" cy="1677442"/>
                      </a:xfrm>
                      <a:prstGeom prst="rect">
                        <a:avLst/>
                      </a:prstGeom>
                    </p:spPr>
                  </p:pic>
                </p:oleObj>
              </mc:Fallback>
            </mc:AlternateContent>
          </a:graphicData>
        </a:graphic>
      </p:graphicFrame>
    </p:spTree>
    <p:extLst>
      <p:ext uri="{BB962C8B-B14F-4D97-AF65-F5344CB8AC3E}">
        <p14:creationId xmlns:p14="http://schemas.microsoft.com/office/powerpoint/2010/main" val="113495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399" dirty="0"/>
              <a:t>WHY IS INTEGRATION MORE IMPORTANT THAN EVER?</a:t>
            </a:r>
            <a:endParaRPr lang="nl-NL" dirty="0"/>
          </a:p>
        </p:txBody>
      </p:sp>
      <p:sp>
        <p:nvSpPr>
          <p:cNvPr id="34" name="Title 1"/>
          <p:cNvSpPr txBox="1">
            <a:spLocks/>
          </p:cNvSpPr>
          <p:nvPr/>
        </p:nvSpPr>
        <p:spPr>
          <a:xfrm>
            <a:off x="275482" y="295730"/>
            <a:ext cx="11887878" cy="917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Franklin Gothic Demi Cond" panose="020B0706030402020204" pitchFamily="34" charset="0"/>
                <a:ea typeface="+mj-ea"/>
                <a:cs typeface="+mj-cs"/>
              </a:defRPr>
            </a:lvl1pPr>
          </a:lstStyle>
          <a:p>
            <a:endParaRPr lang="en-US" sz="4399" dirty="0"/>
          </a:p>
        </p:txBody>
      </p:sp>
      <p:sp>
        <p:nvSpPr>
          <p:cNvPr id="38" name="Content Placeholder 2"/>
          <p:cNvSpPr txBox="1">
            <a:spLocks/>
          </p:cNvSpPr>
          <p:nvPr/>
        </p:nvSpPr>
        <p:spPr>
          <a:xfrm>
            <a:off x="504048" y="4071675"/>
            <a:ext cx="3733270" cy="70893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563">
              <a:buNone/>
            </a:pPr>
            <a:r>
              <a:rPr lang="en-US" sz="2400" dirty="0">
                <a:latin typeface="Franklin Gothic Medium Cond" panose="020B0606030402020204" pitchFamily="34" charset="0"/>
              </a:rPr>
              <a:t>App is king</a:t>
            </a:r>
          </a:p>
          <a:p>
            <a:pPr marL="0" indent="0" algn="ctr" defTabSz="932563">
              <a:buNone/>
            </a:pPr>
            <a:endParaRPr lang="en-US" sz="2400" dirty="0">
              <a:latin typeface="Franklin Gothic Medium Cond" panose="020B0606030402020204" pitchFamily="34" charset="0"/>
            </a:endParaRPr>
          </a:p>
        </p:txBody>
      </p:sp>
      <p:sp>
        <p:nvSpPr>
          <p:cNvPr id="39" name="Content Placeholder 2"/>
          <p:cNvSpPr txBox="1">
            <a:spLocks/>
          </p:cNvSpPr>
          <p:nvPr/>
        </p:nvSpPr>
        <p:spPr>
          <a:xfrm>
            <a:off x="4351603" y="4071675"/>
            <a:ext cx="3733270" cy="70893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563">
              <a:buNone/>
            </a:pPr>
            <a:r>
              <a:rPr lang="en-US" sz="2400" dirty="0">
                <a:latin typeface="Franklin Gothic Medium Cond" panose="020B0606030402020204" pitchFamily="34" charset="0"/>
              </a:rPr>
              <a:t>Data is everywhere</a:t>
            </a:r>
          </a:p>
        </p:txBody>
      </p:sp>
      <p:sp>
        <p:nvSpPr>
          <p:cNvPr id="40" name="Content Placeholder 2"/>
          <p:cNvSpPr txBox="1">
            <a:spLocks/>
          </p:cNvSpPr>
          <p:nvPr/>
        </p:nvSpPr>
        <p:spPr>
          <a:xfrm>
            <a:off x="8199157" y="4071675"/>
            <a:ext cx="3733270" cy="70893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563">
              <a:buNone/>
            </a:pPr>
            <a:r>
              <a:rPr lang="en-US" sz="2400" dirty="0">
                <a:latin typeface="Franklin Gothic Medium Cond" panose="020B0606030402020204" pitchFamily="34" charset="0"/>
              </a:rPr>
              <a:t>Everything is connected</a:t>
            </a:r>
          </a:p>
        </p:txBody>
      </p:sp>
      <p:grpSp>
        <p:nvGrpSpPr>
          <p:cNvPr id="41" name="Group 40"/>
          <p:cNvGrpSpPr/>
          <p:nvPr/>
        </p:nvGrpSpPr>
        <p:grpSpPr>
          <a:xfrm>
            <a:off x="1534755" y="2250685"/>
            <a:ext cx="1615279" cy="1615279"/>
            <a:chOff x="1305492" y="2760943"/>
            <a:chExt cx="1615508" cy="1615508"/>
          </a:xfrm>
        </p:grpSpPr>
        <p:sp>
          <p:nvSpPr>
            <p:cNvPr id="42" name="Freeform 5"/>
            <p:cNvSpPr>
              <a:spLocks noChangeAspect="1" noEditPoints="1"/>
            </p:cNvSpPr>
            <p:nvPr/>
          </p:nvSpPr>
          <p:spPr bwMode="auto">
            <a:xfrm>
              <a:off x="1686492" y="3223573"/>
              <a:ext cx="853508" cy="654100"/>
            </a:xfrm>
            <a:custGeom>
              <a:avLst/>
              <a:gdLst>
                <a:gd name="T0" fmla="*/ 0 w 896"/>
                <a:gd name="T1" fmla="*/ 121 h 686"/>
                <a:gd name="T2" fmla="*/ 885 w 896"/>
                <a:gd name="T3" fmla="*/ 686 h 686"/>
                <a:gd name="T4" fmla="*/ 885 w 896"/>
                <a:gd name="T5" fmla="*/ 106 h 686"/>
                <a:gd name="T6" fmla="*/ 34 w 896"/>
                <a:gd name="T7" fmla="*/ 144 h 686"/>
                <a:gd name="T8" fmla="*/ 862 w 896"/>
                <a:gd name="T9" fmla="*/ 652 h 686"/>
                <a:gd name="T10" fmla="*/ 742 w 896"/>
                <a:gd name="T11" fmla="*/ 34 h 686"/>
                <a:gd name="T12" fmla="*/ 761 w 896"/>
                <a:gd name="T13" fmla="*/ 53 h 686"/>
                <a:gd name="T14" fmla="*/ 0 w 896"/>
                <a:gd name="T15" fmla="*/ 12 h 686"/>
                <a:gd name="T16" fmla="*/ 885 w 896"/>
                <a:gd name="T17" fmla="*/ 87 h 686"/>
                <a:gd name="T18" fmla="*/ 885 w 896"/>
                <a:gd name="T19" fmla="*/ 0 h 686"/>
                <a:gd name="T20" fmla="*/ 670 w 896"/>
                <a:gd name="T21" fmla="*/ 53 h 686"/>
                <a:gd name="T22" fmla="*/ 712 w 896"/>
                <a:gd name="T23" fmla="*/ 60 h 686"/>
                <a:gd name="T24" fmla="*/ 734 w 896"/>
                <a:gd name="T25" fmla="*/ 27 h 686"/>
                <a:gd name="T26" fmla="*/ 764 w 896"/>
                <a:gd name="T27" fmla="*/ 60 h 686"/>
                <a:gd name="T28" fmla="*/ 821 w 896"/>
                <a:gd name="T29" fmla="*/ 53 h 686"/>
                <a:gd name="T30" fmla="*/ 806 w 896"/>
                <a:gd name="T31" fmla="*/ 60 h 686"/>
                <a:gd name="T32" fmla="*/ 795 w 896"/>
                <a:gd name="T33" fmla="*/ 27 h 686"/>
                <a:gd name="T34" fmla="*/ 829 w 896"/>
                <a:gd name="T35" fmla="*/ 27 h 686"/>
                <a:gd name="T36" fmla="*/ 840 w 896"/>
                <a:gd name="T37" fmla="*/ 60 h 686"/>
                <a:gd name="T38" fmla="*/ 405 w 896"/>
                <a:gd name="T39" fmla="*/ 216 h 686"/>
                <a:gd name="T40" fmla="*/ 362 w 896"/>
                <a:gd name="T41" fmla="*/ 216 h 686"/>
                <a:gd name="T42" fmla="*/ 228 w 896"/>
                <a:gd name="T43" fmla="*/ 241 h 686"/>
                <a:gd name="T44" fmla="*/ 185 w 896"/>
                <a:gd name="T45" fmla="*/ 241 h 686"/>
                <a:gd name="T46" fmla="*/ 169 w 896"/>
                <a:gd name="T47" fmla="*/ 326 h 686"/>
                <a:gd name="T48" fmla="*/ 124 w 896"/>
                <a:gd name="T49" fmla="*/ 326 h 686"/>
                <a:gd name="T50" fmla="*/ 287 w 896"/>
                <a:gd name="T51" fmla="*/ 270 h 686"/>
                <a:gd name="T52" fmla="*/ 244 w 896"/>
                <a:gd name="T53" fmla="*/ 270 h 686"/>
                <a:gd name="T54" fmla="*/ 346 w 896"/>
                <a:gd name="T55" fmla="*/ 352 h 686"/>
                <a:gd name="T56" fmla="*/ 300 w 896"/>
                <a:gd name="T57" fmla="*/ 352 h 686"/>
                <a:gd name="T58" fmla="*/ 482 w 896"/>
                <a:gd name="T59" fmla="*/ 409 h 686"/>
                <a:gd name="T60" fmla="*/ 742 w 896"/>
                <a:gd name="T61" fmla="*/ 409 h 686"/>
                <a:gd name="T62" fmla="*/ 640 w 896"/>
                <a:gd name="T63" fmla="*/ 256 h 686"/>
                <a:gd name="T64" fmla="*/ 386 w 896"/>
                <a:gd name="T65" fmla="*/ 455 h 686"/>
                <a:gd name="T66" fmla="*/ 159 w 896"/>
                <a:gd name="T67" fmla="*/ 455 h 686"/>
                <a:gd name="T68" fmla="*/ 124 w 896"/>
                <a:gd name="T69" fmla="*/ 550 h 686"/>
                <a:gd name="T70" fmla="*/ 134 w 896"/>
                <a:gd name="T71" fmla="*/ 559 h 686"/>
                <a:gd name="T72" fmla="*/ 134 w 896"/>
                <a:gd name="T73" fmla="*/ 496 h 686"/>
                <a:gd name="T74" fmla="*/ 134 w 896"/>
                <a:gd name="T75" fmla="*/ 475 h 686"/>
                <a:gd name="T76" fmla="*/ 146 w 896"/>
                <a:gd name="T77" fmla="*/ 464 h 686"/>
                <a:gd name="T78" fmla="*/ 159 w 896"/>
                <a:gd name="T79" fmla="*/ 559 h 686"/>
                <a:gd name="T80" fmla="*/ 371 w 896"/>
                <a:gd name="T81" fmla="*/ 559 h 686"/>
                <a:gd name="T82" fmla="*/ 159 w 896"/>
                <a:gd name="T83" fmla="*/ 496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96" h="686">
                  <a:moveTo>
                    <a:pt x="885" y="106"/>
                  </a:moveTo>
                  <a:cubicBezTo>
                    <a:pt x="11" y="106"/>
                    <a:pt x="11" y="106"/>
                    <a:pt x="11" y="106"/>
                  </a:cubicBezTo>
                  <a:cubicBezTo>
                    <a:pt x="3" y="106"/>
                    <a:pt x="0" y="113"/>
                    <a:pt x="0" y="121"/>
                  </a:cubicBezTo>
                  <a:cubicBezTo>
                    <a:pt x="0" y="671"/>
                    <a:pt x="0" y="671"/>
                    <a:pt x="0" y="671"/>
                  </a:cubicBezTo>
                  <a:cubicBezTo>
                    <a:pt x="0" y="678"/>
                    <a:pt x="3" y="686"/>
                    <a:pt x="11" y="686"/>
                  </a:cubicBezTo>
                  <a:cubicBezTo>
                    <a:pt x="885" y="686"/>
                    <a:pt x="885" y="686"/>
                    <a:pt x="885" y="686"/>
                  </a:cubicBezTo>
                  <a:cubicBezTo>
                    <a:pt x="893" y="686"/>
                    <a:pt x="896" y="678"/>
                    <a:pt x="896" y="671"/>
                  </a:cubicBezTo>
                  <a:cubicBezTo>
                    <a:pt x="896" y="121"/>
                    <a:pt x="896" y="121"/>
                    <a:pt x="896" y="121"/>
                  </a:cubicBezTo>
                  <a:cubicBezTo>
                    <a:pt x="896" y="113"/>
                    <a:pt x="893" y="106"/>
                    <a:pt x="885" y="106"/>
                  </a:cubicBezTo>
                  <a:close/>
                  <a:moveTo>
                    <a:pt x="862" y="652"/>
                  </a:moveTo>
                  <a:cubicBezTo>
                    <a:pt x="34" y="652"/>
                    <a:pt x="34" y="652"/>
                    <a:pt x="34" y="652"/>
                  </a:cubicBezTo>
                  <a:cubicBezTo>
                    <a:pt x="34" y="144"/>
                    <a:pt x="34" y="144"/>
                    <a:pt x="34" y="144"/>
                  </a:cubicBezTo>
                  <a:cubicBezTo>
                    <a:pt x="862" y="144"/>
                    <a:pt x="862" y="144"/>
                    <a:pt x="862" y="144"/>
                  </a:cubicBezTo>
                  <a:cubicBezTo>
                    <a:pt x="862" y="652"/>
                    <a:pt x="862" y="652"/>
                    <a:pt x="862" y="652"/>
                  </a:cubicBezTo>
                  <a:cubicBezTo>
                    <a:pt x="862" y="652"/>
                    <a:pt x="862" y="652"/>
                    <a:pt x="862" y="652"/>
                  </a:cubicBezTo>
                  <a:close/>
                  <a:moveTo>
                    <a:pt x="761" y="53"/>
                  </a:moveTo>
                  <a:cubicBezTo>
                    <a:pt x="742" y="53"/>
                    <a:pt x="742" y="53"/>
                    <a:pt x="742" y="53"/>
                  </a:cubicBezTo>
                  <a:cubicBezTo>
                    <a:pt x="742" y="34"/>
                    <a:pt x="742" y="34"/>
                    <a:pt x="742" y="34"/>
                  </a:cubicBezTo>
                  <a:cubicBezTo>
                    <a:pt x="761" y="34"/>
                    <a:pt x="761" y="34"/>
                    <a:pt x="761" y="34"/>
                  </a:cubicBezTo>
                  <a:cubicBezTo>
                    <a:pt x="761" y="53"/>
                    <a:pt x="761" y="53"/>
                    <a:pt x="761" y="53"/>
                  </a:cubicBezTo>
                  <a:cubicBezTo>
                    <a:pt x="761" y="53"/>
                    <a:pt x="761" y="53"/>
                    <a:pt x="761" y="53"/>
                  </a:cubicBezTo>
                  <a:close/>
                  <a:moveTo>
                    <a:pt x="885" y="0"/>
                  </a:moveTo>
                  <a:cubicBezTo>
                    <a:pt x="11" y="0"/>
                    <a:pt x="11" y="0"/>
                    <a:pt x="11" y="0"/>
                  </a:cubicBezTo>
                  <a:cubicBezTo>
                    <a:pt x="3" y="0"/>
                    <a:pt x="0" y="4"/>
                    <a:pt x="0" y="12"/>
                  </a:cubicBezTo>
                  <a:cubicBezTo>
                    <a:pt x="0" y="76"/>
                    <a:pt x="0" y="76"/>
                    <a:pt x="0" y="76"/>
                  </a:cubicBezTo>
                  <a:cubicBezTo>
                    <a:pt x="0" y="83"/>
                    <a:pt x="3" y="87"/>
                    <a:pt x="11" y="87"/>
                  </a:cubicBezTo>
                  <a:cubicBezTo>
                    <a:pt x="885" y="87"/>
                    <a:pt x="885" y="87"/>
                    <a:pt x="885" y="87"/>
                  </a:cubicBezTo>
                  <a:cubicBezTo>
                    <a:pt x="893" y="87"/>
                    <a:pt x="896" y="83"/>
                    <a:pt x="896" y="76"/>
                  </a:cubicBezTo>
                  <a:cubicBezTo>
                    <a:pt x="896" y="12"/>
                    <a:pt x="896" y="12"/>
                    <a:pt x="896" y="12"/>
                  </a:cubicBezTo>
                  <a:cubicBezTo>
                    <a:pt x="896" y="4"/>
                    <a:pt x="893" y="0"/>
                    <a:pt x="885" y="0"/>
                  </a:cubicBezTo>
                  <a:close/>
                  <a:moveTo>
                    <a:pt x="712" y="60"/>
                  </a:moveTo>
                  <a:cubicBezTo>
                    <a:pt x="670" y="60"/>
                    <a:pt x="670" y="60"/>
                    <a:pt x="670" y="60"/>
                  </a:cubicBezTo>
                  <a:cubicBezTo>
                    <a:pt x="670" y="53"/>
                    <a:pt x="670" y="53"/>
                    <a:pt x="670" y="53"/>
                  </a:cubicBezTo>
                  <a:cubicBezTo>
                    <a:pt x="712" y="53"/>
                    <a:pt x="712" y="53"/>
                    <a:pt x="712" y="53"/>
                  </a:cubicBezTo>
                  <a:cubicBezTo>
                    <a:pt x="712" y="60"/>
                    <a:pt x="712" y="60"/>
                    <a:pt x="712" y="60"/>
                  </a:cubicBezTo>
                  <a:cubicBezTo>
                    <a:pt x="712" y="60"/>
                    <a:pt x="712" y="60"/>
                    <a:pt x="712" y="60"/>
                  </a:cubicBezTo>
                  <a:close/>
                  <a:moveTo>
                    <a:pt x="764" y="60"/>
                  </a:moveTo>
                  <a:cubicBezTo>
                    <a:pt x="734" y="60"/>
                    <a:pt x="734" y="60"/>
                    <a:pt x="734" y="60"/>
                  </a:cubicBezTo>
                  <a:cubicBezTo>
                    <a:pt x="734" y="27"/>
                    <a:pt x="734" y="27"/>
                    <a:pt x="734" y="27"/>
                  </a:cubicBezTo>
                  <a:cubicBezTo>
                    <a:pt x="764" y="27"/>
                    <a:pt x="764" y="27"/>
                    <a:pt x="764" y="27"/>
                  </a:cubicBezTo>
                  <a:cubicBezTo>
                    <a:pt x="764" y="60"/>
                    <a:pt x="764" y="60"/>
                    <a:pt x="764" y="60"/>
                  </a:cubicBezTo>
                  <a:cubicBezTo>
                    <a:pt x="764" y="60"/>
                    <a:pt x="764" y="60"/>
                    <a:pt x="764" y="60"/>
                  </a:cubicBezTo>
                  <a:close/>
                  <a:moveTo>
                    <a:pt x="840" y="60"/>
                  </a:moveTo>
                  <a:cubicBezTo>
                    <a:pt x="829" y="60"/>
                    <a:pt x="829" y="60"/>
                    <a:pt x="829" y="60"/>
                  </a:cubicBezTo>
                  <a:cubicBezTo>
                    <a:pt x="821" y="53"/>
                    <a:pt x="821" y="53"/>
                    <a:pt x="821" y="53"/>
                  </a:cubicBezTo>
                  <a:cubicBezTo>
                    <a:pt x="817" y="49"/>
                    <a:pt x="817" y="49"/>
                    <a:pt x="817" y="49"/>
                  </a:cubicBezTo>
                  <a:cubicBezTo>
                    <a:pt x="806" y="60"/>
                    <a:pt x="806" y="60"/>
                    <a:pt x="806" y="60"/>
                  </a:cubicBezTo>
                  <a:cubicBezTo>
                    <a:pt x="806" y="60"/>
                    <a:pt x="806" y="60"/>
                    <a:pt x="806" y="60"/>
                  </a:cubicBezTo>
                  <a:cubicBezTo>
                    <a:pt x="795" y="60"/>
                    <a:pt x="795" y="60"/>
                    <a:pt x="795" y="60"/>
                  </a:cubicBezTo>
                  <a:cubicBezTo>
                    <a:pt x="810" y="42"/>
                    <a:pt x="810" y="42"/>
                    <a:pt x="810" y="42"/>
                  </a:cubicBezTo>
                  <a:cubicBezTo>
                    <a:pt x="795" y="27"/>
                    <a:pt x="795" y="27"/>
                    <a:pt x="795" y="27"/>
                  </a:cubicBezTo>
                  <a:cubicBezTo>
                    <a:pt x="806" y="27"/>
                    <a:pt x="806" y="27"/>
                    <a:pt x="806" y="27"/>
                  </a:cubicBezTo>
                  <a:cubicBezTo>
                    <a:pt x="817" y="38"/>
                    <a:pt x="817" y="38"/>
                    <a:pt x="817" y="38"/>
                  </a:cubicBezTo>
                  <a:cubicBezTo>
                    <a:pt x="829" y="27"/>
                    <a:pt x="829" y="27"/>
                    <a:pt x="829" y="27"/>
                  </a:cubicBezTo>
                  <a:cubicBezTo>
                    <a:pt x="840" y="27"/>
                    <a:pt x="840" y="27"/>
                    <a:pt x="840" y="27"/>
                  </a:cubicBezTo>
                  <a:cubicBezTo>
                    <a:pt x="821" y="42"/>
                    <a:pt x="821" y="42"/>
                    <a:pt x="821" y="42"/>
                  </a:cubicBezTo>
                  <a:cubicBezTo>
                    <a:pt x="840" y="60"/>
                    <a:pt x="840" y="60"/>
                    <a:pt x="840" y="60"/>
                  </a:cubicBezTo>
                  <a:cubicBezTo>
                    <a:pt x="840" y="60"/>
                    <a:pt x="840" y="60"/>
                    <a:pt x="840" y="60"/>
                  </a:cubicBezTo>
                  <a:close/>
                  <a:moveTo>
                    <a:pt x="362" y="216"/>
                  </a:moveTo>
                  <a:cubicBezTo>
                    <a:pt x="405" y="216"/>
                    <a:pt x="405" y="216"/>
                    <a:pt x="405" y="216"/>
                  </a:cubicBezTo>
                  <a:cubicBezTo>
                    <a:pt x="405" y="393"/>
                    <a:pt x="405" y="393"/>
                    <a:pt x="405" y="393"/>
                  </a:cubicBezTo>
                  <a:cubicBezTo>
                    <a:pt x="362" y="393"/>
                    <a:pt x="362" y="393"/>
                    <a:pt x="362" y="393"/>
                  </a:cubicBezTo>
                  <a:cubicBezTo>
                    <a:pt x="362" y="216"/>
                    <a:pt x="362" y="216"/>
                    <a:pt x="362" y="216"/>
                  </a:cubicBezTo>
                  <a:cubicBezTo>
                    <a:pt x="362" y="216"/>
                    <a:pt x="362" y="216"/>
                    <a:pt x="362" y="216"/>
                  </a:cubicBezTo>
                  <a:close/>
                  <a:moveTo>
                    <a:pt x="185" y="241"/>
                  </a:moveTo>
                  <a:cubicBezTo>
                    <a:pt x="228" y="241"/>
                    <a:pt x="228" y="241"/>
                    <a:pt x="228" y="241"/>
                  </a:cubicBezTo>
                  <a:cubicBezTo>
                    <a:pt x="228" y="393"/>
                    <a:pt x="228" y="393"/>
                    <a:pt x="228" y="393"/>
                  </a:cubicBezTo>
                  <a:cubicBezTo>
                    <a:pt x="185" y="393"/>
                    <a:pt x="185" y="393"/>
                    <a:pt x="185" y="393"/>
                  </a:cubicBezTo>
                  <a:cubicBezTo>
                    <a:pt x="185" y="241"/>
                    <a:pt x="185" y="241"/>
                    <a:pt x="185" y="241"/>
                  </a:cubicBezTo>
                  <a:cubicBezTo>
                    <a:pt x="185" y="241"/>
                    <a:pt x="185" y="241"/>
                    <a:pt x="185" y="241"/>
                  </a:cubicBezTo>
                  <a:close/>
                  <a:moveTo>
                    <a:pt x="124" y="326"/>
                  </a:moveTo>
                  <a:cubicBezTo>
                    <a:pt x="169" y="326"/>
                    <a:pt x="169" y="326"/>
                    <a:pt x="169" y="326"/>
                  </a:cubicBezTo>
                  <a:cubicBezTo>
                    <a:pt x="169" y="393"/>
                    <a:pt x="169" y="393"/>
                    <a:pt x="169" y="393"/>
                  </a:cubicBezTo>
                  <a:cubicBezTo>
                    <a:pt x="124" y="393"/>
                    <a:pt x="124" y="393"/>
                    <a:pt x="124" y="393"/>
                  </a:cubicBezTo>
                  <a:cubicBezTo>
                    <a:pt x="124" y="326"/>
                    <a:pt x="124" y="326"/>
                    <a:pt x="124" y="326"/>
                  </a:cubicBezTo>
                  <a:cubicBezTo>
                    <a:pt x="124" y="326"/>
                    <a:pt x="124" y="326"/>
                    <a:pt x="124" y="326"/>
                  </a:cubicBezTo>
                  <a:close/>
                  <a:moveTo>
                    <a:pt x="244" y="270"/>
                  </a:moveTo>
                  <a:cubicBezTo>
                    <a:pt x="287" y="270"/>
                    <a:pt x="287" y="270"/>
                    <a:pt x="287" y="270"/>
                  </a:cubicBezTo>
                  <a:cubicBezTo>
                    <a:pt x="287" y="393"/>
                    <a:pt x="287" y="393"/>
                    <a:pt x="287" y="393"/>
                  </a:cubicBezTo>
                  <a:cubicBezTo>
                    <a:pt x="244" y="393"/>
                    <a:pt x="244" y="393"/>
                    <a:pt x="244" y="393"/>
                  </a:cubicBezTo>
                  <a:cubicBezTo>
                    <a:pt x="244" y="270"/>
                    <a:pt x="244" y="270"/>
                    <a:pt x="244" y="270"/>
                  </a:cubicBezTo>
                  <a:cubicBezTo>
                    <a:pt x="244" y="270"/>
                    <a:pt x="244" y="270"/>
                    <a:pt x="244" y="270"/>
                  </a:cubicBezTo>
                  <a:close/>
                  <a:moveTo>
                    <a:pt x="300" y="352"/>
                  </a:moveTo>
                  <a:cubicBezTo>
                    <a:pt x="346" y="352"/>
                    <a:pt x="346" y="352"/>
                    <a:pt x="346" y="352"/>
                  </a:cubicBezTo>
                  <a:cubicBezTo>
                    <a:pt x="346" y="393"/>
                    <a:pt x="346" y="393"/>
                    <a:pt x="346" y="393"/>
                  </a:cubicBezTo>
                  <a:cubicBezTo>
                    <a:pt x="300" y="393"/>
                    <a:pt x="300" y="393"/>
                    <a:pt x="300" y="393"/>
                  </a:cubicBezTo>
                  <a:cubicBezTo>
                    <a:pt x="300" y="352"/>
                    <a:pt x="300" y="352"/>
                    <a:pt x="300" y="352"/>
                  </a:cubicBezTo>
                  <a:cubicBezTo>
                    <a:pt x="300" y="352"/>
                    <a:pt x="300" y="352"/>
                    <a:pt x="300" y="352"/>
                  </a:cubicBezTo>
                  <a:close/>
                  <a:moveTo>
                    <a:pt x="611" y="538"/>
                  </a:moveTo>
                  <a:cubicBezTo>
                    <a:pt x="543" y="538"/>
                    <a:pt x="482" y="481"/>
                    <a:pt x="482" y="409"/>
                  </a:cubicBezTo>
                  <a:cubicBezTo>
                    <a:pt x="482" y="339"/>
                    <a:pt x="543" y="280"/>
                    <a:pt x="611" y="280"/>
                  </a:cubicBezTo>
                  <a:cubicBezTo>
                    <a:pt x="611" y="409"/>
                    <a:pt x="611" y="409"/>
                    <a:pt x="611" y="409"/>
                  </a:cubicBezTo>
                  <a:cubicBezTo>
                    <a:pt x="742" y="409"/>
                    <a:pt x="742" y="409"/>
                    <a:pt x="742" y="409"/>
                  </a:cubicBezTo>
                  <a:cubicBezTo>
                    <a:pt x="742" y="481"/>
                    <a:pt x="683" y="538"/>
                    <a:pt x="611" y="538"/>
                  </a:cubicBezTo>
                  <a:close/>
                  <a:moveTo>
                    <a:pt x="640" y="387"/>
                  </a:moveTo>
                  <a:cubicBezTo>
                    <a:pt x="640" y="387"/>
                    <a:pt x="640" y="387"/>
                    <a:pt x="640" y="256"/>
                  </a:cubicBezTo>
                  <a:cubicBezTo>
                    <a:pt x="715" y="256"/>
                    <a:pt x="772" y="317"/>
                    <a:pt x="772" y="387"/>
                  </a:cubicBezTo>
                  <a:cubicBezTo>
                    <a:pt x="772" y="387"/>
                    <a:pt x="772" y="387"/>
                    <a:pt x="640" y="387"/>
                  </a:cubicBezTo>
                  <a:close/>
                  <a:moveTo>
                    <a:pt x="386" y="455"/>
                  </a:moveTo>
                  <a:cubicBezTo>
                    <a:pt x="386" y="455"/>
                    <a:pt x="386" y="455"/>
                    <a:pt x="386" y="475"/>
                  </a:cubicBezTo>
                  <a:cubicBezTo>
                    <a:pt x="386" y="475"/>
                    <a:pt x="284" y="475"/>
                    <a:pt x="159" y="475"/>
                  </a:cubicBezTo>
                  <a:cubicBezTo>
                    <a:pt x="159" y="475"/>
                    <a:pt x="159" y="475"/>
                    <a:pt x="159" y="455"/>
                  </a:cubicBezTo>
                  <a:cubicBezTo>
                    <a:pt x="159" y="455"/>
                    <a:pt x="262" y="455"/>
                    <a:pt x="386" y="455"/>
                  </a:cubicBezTo>
                  <a:close/>
                  <a:moveTo>
                    <a:pt x="134" y="559"/>
                  </a:moveTo>
                  <a:cubicBezTo>
                    <a:pt x="129" y="559"/>
                    <a:pt x="124" y="555"/>
                    <a:pt x="124" y="550"/>
                  </a:cubicBezTo>
                  <a:cubicBezTo>
                    <a:pt x="124" y="543"/>
                    <a:pt x="129" y="540"/>
                    <a:pt x="134" y="540"/>
                  </a:cubicBezTo>
                  <a:cubicBezTo>
                    <a:pt x="141" y="540"/>
                    <a:pt x="146" y="543"/>
                    <a:pt x="146" y="550"/>
                  </a:cubicBezTo>
                  <a:cubicBezTo>
                    <a:pt x="146" y="555"/>
                    <a:pt x="141" y="559"/>
                    <a:pt x="134" y="559"/>
                  </a:cubicBezTo>
                  <a:close/>
                  <a:moveTo>
                    <a:pt x="134" y="519"/>
                  </a:moveTo>
                  <a:cubicBezTo>
                    <a:pt x="129" y="519"/>
                    <a:pt x="124" y="514"/>
                    <a:pt x="124" y="507"/>
                  </a:cubicBezTo>
                  <a:cubicBezTo>
                    <a:pt x="124" y="500"/>
                    <a:pt x="129" y="496"/>
                    <a:pt x="134" y="496"/>
                  </a:cubicBezTo>
                  <a:cubicBezTo>
                    <a:pt x="141" y="496"/>
                    <a:pt x="146" y="500"/>
                    <a:pt x="146" y="507"/>
                  </a:cubicBezTo>
                  <a:cubicBezTo>
                    <a:pt x="146" y="514"/>
                    <a:pt x="141" y="519"/>
                    <a:pt x="134" y="519"/>
                  </a:cubicBezTo>
                  <a:close/>
                  <a:moveTo>
                    <a:pt x="134" y="475"/>
                  </a:moveTo>
                  <a:cubicBezTo>
                    <a:pt x="129" y="475"/>
                    <a:pt x="124" y="470"/>
                    <a:pt x="124" y="464"/>
                  </a:cubicBezTo>
                  <a:cubicBezTo>
                    <a:pt x="124" y="458"/>
                    <a:pt x="129" y="455"/>
                    <a:pt x="134" y="455"/>
                  </a:cubicBezTo>
                  <a:cubicBezTo>
                    <a:pt x="141" y="455"/>
                    <a:pt x="146" y="458"/>
                    <a:pt x="146" y="464"/>
                  </a:cubicBezTo>
                  <a:cubicBezTo>
                    <a:pt x="146" y="470"/>
                    <a:pt x="141" y="475"/>
                    <a:pt x="134" y="475"/>
                  </a:cubicBezTo>
                  <a:close/>
                  <a:moveTo>
                    <a:pt x="371" y="559"/>
                  </a:moveTo>
                  <a:cubicBezTo>
                    <a:pt x="262" y="559"/>
                    <a:pt x="159" y="559"/>
                    <a:pt x="159" y="559"/>
                  </a:cubicBezTo>
                  <a:cubicBezTo>
                    <a:pt x="159" y="540"/>
                    <a:pt x="159" y="540"/>
                    <a:pt x="159" y="540"/>
                  </a:cubicBezTo>
                  <a:cubicBezTo>
                    <a:pt x="268" y="540"/>
                    <a:pt x="371" y="540"/>
                    <a:pt x="371" y="540"/>
                  </a:cubicBezTo>
                  <a:cubicBezTo>
                    <a:pt x="371" y="559"/>
                    <a:pt x="371" y="559"/>
                    <a:pt x="371" y="559"/>
                  </a:cubicBezTo>
                  <a:close/>
                  <a:moveTo>
                    <a:pt x="405" y="519"/>
                  </a:moveTo>
                  <a:cubicBezTo>
                    <a:pt x="405" y="519"/>
                    <a:pt x="302" y="519"/>
                    <a:pt x="159" y="519"/>
                  </a:cubicBezTo>
                  <a:cubicBezTo>
                    <a:pt x="159" y="519"/>
                    <a:pt x="159" y="519"/>
                    <a:pt x="159" y="496"/>
                  </a:cubicBezTo>
                  <a:cubicBezTo>
                    <a:pt x="159" y="496"/>
                    <a:pt x="262" y="496"/>
                    <a:pt x="405" y="496"/>
                  </a:cubicBezTo>
                  <a:cubicBezTo>
                    <a:pt x="405" y="496"/>
                    <a:pt x="405" y="496"/>
                    <a:pt x="405" y="519"/>
                  </a:cubicBez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3" name="Oval 42"/>
            <p:cNvSpPr/>
            <p:nvPr/>
          </p:nvSpPr>
          <p:spPr bwMode="auto">
            <a:xfrm>
              <a:off x="1305492" y="2760943"/>
              <a:ext cx="1615508" cy="1615508"/>
            </a:xfrm>
            <a:prstGeom prst="ellipse">
              <a:avLst/>
            </a:prstGeom>
            <a:noFill/>
            <a:ln w="50800">
              <a:solidFill>
                <a:schemeClr val="tx2">
                  <a:alpha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2800"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p:nvPr/>
        </p:nvGrpSpPr>
        <p:grpSpPr>
          <a:xfrm>
            <a:off x="5410599" y="2250685"/>
            <a:ext cx="1615279" cy="1615279"/>
            <a:chOff x="5445692" y="2760943"/>
            <a:chExt cx="1615508" cy="1615508"/>
          </a:xfrm>
        </p:grpSpPr>
        <p:grpSp>
          <p:nvGrpSpPr>
            <p:cNvPr id="45" name="Group 44"/>
            <p:cNvGrpSpPr/>
            <p:nvPr/>
          </p:nvGrpSpPr>
          <p:grpSpPr>
            <a:xfrm>
              <a:off x="5894671" y="3204523"/>
              <a:ext cx="717550" cy="717550"/>
              <a:chOff x="425450" y="5729288"/>
              <a:chExt cx="717550" cy="717550"/>
            </a:xfrm>
            <a:solidFill>
              <a:schemeClr val="tx2"/>
            </a:solidFill>
          </p:grpSpPr>
          <p:sp>
            <p:nvSpPr>
              <p:cNvPr id="47" name="Freeform 23"/>
              <p:cNvSpPr>
                <a:spLocks noEditPoints="1"/>
              </p:cNvSpPr>
              <p:nvPr/>
            </p:nvSpPr>
            <p:spPr bwMode="auto">
              <a:xfrm>
                <a:off x="425450" y="5729288"/>
                <a:ext cx="717550" cy="717550"/>
              </a:xfrm>
              <a:custGeom>
                <a:avLst/>
                <a:gdLst>
                  <a:gd name="T0" fmla="*/ 320 w 358"/>
                  <a:gd name="T1" fmla="*/ 70 h 358"/>
                  <a:gd name="T2" fmla="*/ 178 w 358"/>
                  <a:gd name="T3" fmla="*/ 0 h 358"/>
                  <a:gd name="T4" fmla="*/ 69 w 358"/>
                  <a:gd name="T5" fmla="*/ 38 h 358"/>
                  <a:gd name="T6" fmla="*/ 0 w 358"/>
                  <a:gd name="T7" fmla="*/ 180 h 358"/>
                  <a:gd name="T8" fmla="*/ 37 w 358"/>
                  <a:gd name="T9" fmla="*/ 289 h 358"/>
                  <a:gd name="T10" fmla="*/ 179 w 358"/>
                  <a:gd name="T11" fmla="*/ 358 h 358"/>
                  <a:gd name="T12" fmla="*/ 179 w 358"/>
                  <a:gd name="T13" fmla="*/ 358 h 358"/>
                  <a:gd name="T14" fmla="*/ 288 w 358"/>
                  <a:gd name="T15" fmla="*/ 321 h 358"/>
                  <a:gd name="T16" fmla="*/ 358 w 358"/>
                  <a:gd name="T17" fmla="*/ 179 h 358"/>
                  <a:gd name="T18" fmla="*/ 320 w 358"/>
                  <a:gd name="T19" fmla="*/ 70 h 358"/>
                  <a:gd name="T20" fmla="*/ 297 w 358"/>
                  <a:gd name="T21" fmla="*/ 210 h 358"/>
                  <a:gd name="T22" fmla="*/ 291 w 358"/>
                  <a:gd name="T23" fmla="*/ 216 h 358"/>
                  <a:gd name="T24" fmla="*/ 284 w 358"/>
                  <a:gd name="T25" fmla="*/ 220 h 358"/>
                  <a:gd name="T26" fmla="*/ 303 w 358"/>
                  <a:gd name="T27" fmla="*/ 269 h 358"/>
                  <a:gd name="T28" fmla="*/ 272 w 358"/>
                  <a:gd name="T29" fmla="*/ 300 h 358"/>
                  <a:gd name="T30" fmla="*/ 196 w 358"/>
                  <a:gd name="T31" fmla="*/ 331 h 358"/>
                  <a:gd name="T32" fmla="*/ 176 w 358"/>
                  <a:gd name="T33" fmla="*/ 299 h 358"/>
                  <a:gd name="T34" fmla="*/ 162 w 358"/>
                  <a:gd name="T35" fmla="*/ 305 h 358"/>
                  <a:gd name="T36" fmla="*/ 177 w 358"/>
                  <a:gd name="T37" fmla="*/ 332 h 358"/>
                  <a:gd name="T38" fmla="*/ 77 w 358"/>
                  <a:gd name="T39" fmla="*/ 294 h 358"/>
                  <a:gd name="T40" fmla="*/ 78 w 358"/>
                  <a:gd name="T41" fmla="*/ 294 h 358"/>
                  <a:gd name="T42" fmla="*/ 122 w 358"/>
                  <a:gd name="T43" fmla="*/ 288 h 358"/>
                  <a:gd name="T44" fmla="*/ 117 w 358"/>
                  <a:gd name="T45" fmla="*/ 272 h 358"/>
                  <a:gd name="T46" fmla="*/ 78 w 358"/>
                  <a:gd name="T47" fmla="*/ 278 h 358"/>
                  <a:gd name="T48" fmla="*/ 60 w 358"/>
                  <a:gd name="T49" fmla="*/ 276 h 358"/>
                  <a:gd name="T50" fmla="*/ 58 w 358"/>
                  <a:gd name="T51" fmla="*/ 273 h 358"/>
                  <a:gd name="T52" fmla="*/ 26 w 358"/>
                  <a:gd name="T53" fmla="*/ 180 h 358"/>
                  <a:gd name="T54" fmla="*/ 43 w 358"/>
                  <a:gd name="T55" fmla="*/ 110 h 358"/>
                  <a:gd name="T56" fmla="*/ 82 w 358"/>
                  <a:gd name="T57" fmla="*/ 102 h 358"/>
                  <a:gd name="T58" fmla="*/ 105 w 358"/>
                  <a:gd name="T59" fmla="*/ 104 h 358"/>
                  <a:gd name="T60" fmla="*/ 109 w 358"/>
                  <a:gd name="T61" fmla="*/ 88 h 358"/>
                  <a:gd name="T62" fmla="*/ 82 w 358"/>
                  <a:gd name="T63" fmla="*/ 86 h 358"/>
                  <a:gd name="T64" fmla="*/ 55 w 358"/>
                  <a:gd name="T65" fmla="*/ 89 h 358"/>
                  <a:gd name="T66" fmla="*/ 85 w 358"/>
                  <a:gd name="T67" fmla="*/ 58 h 358"/>
                  <a:gd name="T68" fmla="*/ 167 w 358"/>
                  <a:gd name="T69" fmla="*/ 27 h 358"/>
                  <a:gd name="T70" fmla="*/ 146 w 358"/>
                  <a:gd name="T71" fmla="*/ 68 h 358"/>
                  <a:gd name="T72" fmla="*/ 162 w 358"/>
                  <a:gd name="T73" fmla="*/ 72 h 358"/>
                  <a:gd name="T74" fmla="*/ 187 w 358"/>
                  <a:gd name="T75" fmla="*/ 27 h 358"/>
                  <a:gd name="T76" fmla="*/ 300 w 358"/>
                  <a:gd name="T77" fmla="*/ 86 h 358"/>
                  <a:gd name="T78" fmla="*/ 304 w 358"/>
                  <a:gd name="T79" fmla="*/ 92 h 358"/>
                  <a:gd name="T80" fmla="*/ 283 w 358"/>
                  <a:gd name="T81" fmla="*/ 152 h 358"/>
                  <a:gd name="T82" fmla="*/ 296 w 358"/>
                  <a:gd name="T83" fmla="*/ 161 h 358"/>
                  <a:gd name="T84" fmla="*/ 317 w 358"/>
                  <a:gd name="T85" fmla="*/ 114 h 358"/>
                  <a:gd name="T86" fmla="*/ 332 w 358"/>
                  <a:gd name="T87" fmla="*/ 179 h 358"/>
                  <a:gd name="T88" fmla="*/ 315 w 358"/>
                  <a:gd name="T89" fmla="*/ 248 h 358"/>
                  <a:gd name="T90" fmla="*/ 297 w 358"/>
                  <a:gd name="T91" fmla="*/ 2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20" y="70"/>
                    </a:moveTo>
                    <a:cubicBezTo>
                      <a:pt x="285" y="24"/>
                      <a:pt x="232" y="0"/>
                      <a:pt x="178" y="0"/>
                    </a:cubicBezTo>
                    <a:cubicBezTo>
                      <a:pt x="140" y="0"/>
                      <a:pt x="102" y="13"/>
                      <a:pt x="69" y="38"/>
                    </a:cubicBezTo>
                    <a:cubicBezTo>
                      <a:pt x="23" y="73"/>
                      <a:pt x="0" y="126"/>
                      <a:pt x="0" y="180"/>
                    </a:cubicBezTo>
                    <a:cubicBezTo>
                      <a:pt x="0" y="218"/>
                      <a:pt x="12" y="256"/>
                      <a:pt x="37" y="289"/>
                    </a:cubicBezTo>
                    <a:cubicBezTo>
                      <a:pt x="72" y="335"/>
                      <a:pt x="125" y="358"/>
                      <a:pt x="179" y="358"/>
                    </a:cubicBezTo>
                    <a:cubicBezTo>
                      <a:pt x="179" y="358"/>
                      <a:pt x="179" y="358"/>
                      <a:pt x="179" y="358"/>
                    </a:cubicBezTo>
                    <a:cubicBezTo>
                      <a:pt x="217" y="358"/>
                      <a:pt x="256" y="346"/>
                      <a:pt x="288" y="321"/>
                    </a:cubicBezTo>
                    <a:cubicBezTo>
                      <a:pt x="334" y="286"/>
                      <a:pt x="358" y="233"/>
                      <a:pt x="358" y="179"/>
                    </a:cubicBezTo>
                    <a:cubicBezTo>
                      <a:pt x="358" y="141"/>
                      <a:pt x="345" y="102"/>
                      <a:pt x="320" y="70"/>
                    </a:cubicBezTo>
                    <a:close/>
                    <a:moveTo>
                      <a:pt x="297" y="210"/>
                    </a:moveTo>
                    <a:cubicBezTo>
                      <a:pt x="295" y="212"/>
                      <a:pt x="293" y="214"/>
                      <a:pt x="291" y="216"/>
                    </a:cubicBezTo>
                    <a:cubicBezTo>
                      <a:pt x="289" y="218"/>
                      <a:pt x="286" y="219"/>
                      <a:pt x="284" y="220"/>
                    </a:cubicBezTo>
                    <a:cubicBezTo>
                      <a:pt x="295" y="237"/>
                      <a:pt x="302" y="254"/>
                      <a:pt x="303" y="269"/>
                    </a:cubicBezTo>
                    <a:cubicBezTo>
                      <a:pt x="294" y="280"/>
                      <a:pt x="284" y="291"/>
                      <a:pt x="272" y="300"/>
                    </a:cubicBezTo>
                    <a:cubicBezTo>
                      <a:pt x="249" y="318"/>
                      <a:pt x="223" y="328"/>
                      <a:pt x="196" y="331"/>
                    </a:cubicBezTo>
                    <a:cubicBezTo>
                      <a:pt x="189" y="321"/>
                      <a:pt x="182" y="310"/>
                      <a:pt x="176" y="299"/>
                    </a:cubicBezTo>
                    <a:cubicBezTo>
                      <a:pt x="172" y="302"/>
                      <a:pt x="167" y="304"/>
                      <a:pt x="162" y="305"/>
                    </a:cubicBezTo>
                    <a:cubicBezTo>
                      <a:pt x="166" y="314"/>
                      <a:pt x="172" y="324"/>
                      <a:pt x="177" y="332"/>
                    </a:cubicBezTo>
                    <a:cubicBezTo>
                      <a:pt x="141" y="332"/>
                      <a:pt x="105" y="319"/>
                      <a:pt x="77" y="294"/>
                    </a:cubicBezTo>
                    <a:cubicBezTo>
                      <a:pt x="77" y="294"/>
                      <a:pt x="78" y="294"/>
                      <a:pt x="78" y="294"/>
                    </a:cubicBezTo>
                    <a:cubicBezTo>
                      <a:pt x="92" y="294"/>
                      <a:pt x="107" y="291"/>
                      <a:pt x="122" y="288"/>
                    </a:cubicBezTo>
                    <a:cubicBezTo>
                      <a:pt x="119" y="283"/>
                      <a:pt x="117" y="278"/>
                      <a:pt x="117" y="272"/>
                    </a:cubicBezTo>
                    <a:cubicBezTo>
                      <a:pt x="103" y="276"/>
                      <a:pt x="90" y="278"/>
                      <a:pt x="78" y="278"/>
                    </a:cubicBezTo>
                    <a:cubicBezTo>
                      <a:pt x="72" y="278"/>
                      <a:pt x="66" y="277"/>
                      <a:pt x="60" y="276"/>
                    </a:cubicBezTo>
                    <a:cubicBezTo>
                      <a:pt x="59" y="275"/>
                      <a:pt x="58" y="274"/>
                      <a:pt x="58" y="273"/>
                    </a:cubicBezTo>
                    <a:cubicBezTo>
                      <a:pt x="36" y="245"/>
                      <a:pt x="26" y="212"/>
                      <a:pt x="26" y="180"/>
                    </a:cubicBezTo>
                    <a:cubicBezTo>
                      <a:pt x="26" y="155"/>
                      <a:pt x="31" y="131"/>
                      <a:pt x="43" y="110"/>
                    </a:cubicBezTo>
                    <a:cubicBezTo>
                      <a:pt x="54" y="104"/>
                      <a:pt x="68" y="102"/>
                      <a:pt x="82" y="102"/>
                    </a:cubicBezTo>
                    <a:cubicBezTo>
                      <a:pt x="90" y="102"/>
                      <a:pt x="97" y="103"/>
                      <a:pt x="105" y="104"/>
                    </a:cubicBezTo>
                    <a:cubicBezTo>
                      <a:pt x="105" y="99"/>
                      <a:pt x="107" y="93"/>
                      <a:pt x="109" y="88"/>
                    </a:cubicBezTo>
                    <a:cubicBezTo>
                      <a:pt x="100" y="87"/>
                      <a:pt x="91" y="86"/>
                      <a:pt x="82" y="86"/>
                    </a:cubicBezTo>
                    <a:cubicBezTo>
                      <a:pt x="73" y="86"/>
                      <a:pt x="64" y="87"/>
                      <a:pt x="55" y="89"/>
                    </a:cubicBezTo>
                    <a:cubicBezTo>
                      <a:pt x="64" y="78"/>
                      <a:pt x="73" y="67"/>
                      <a:pt x="85" y="58"/>
                    </a:cubicBezTo>
                    <a:cubicBezTo>
                      <a:pt x="110" y="39"/>
                      <a:pt x="138" y="29"/>
                      <a:pt x="167" y="27"/>
                    </a:cubicBezTo>
                    <a:cubicBezTo>
                      <a:pt x="159" y="40"/>
                      <a:pt x="152" y="53"/>
                      <a:pt x="146" y="68"/>
                    </a:cubicBezTo>
                    <a:cubicBezTo>
                      <a:pt x="152" y="68"/>
                      <a:pt x="157" y="70"/>
                      <a:pt x="162" y="72"/>
                    </a:cubicBezTo>
                    <a:cubicBezTo>
                      <a:pt x="168" y="56"/>
                      <a:pt x="177" y="40"/>
                      <a:pt x="187" y="27"/>
                    </a:cubicBezTo>
                    <a:cubicBezTo>
                      <a:pt x="230" y="29"/>
                      <a:pt x="271" y="49"/>
                      <a:pt x="300" y="86"/>
                    </a:cubicBezTo>
                    <a:cubicBezTo>
                      <a:pt x="301" y="88"/>
                      <a:pt x="303" y="90"/>
                      <a:pt x="304" y="92"/>
                    </a:cubicBezTo>
                    <a:cubicBezTo>
                      <a:pt x="303" y="111"/>
                      <a:pt x="296" y="132"/>
                      <a:pt x="283" y="152"/>
                    </a:cubicBezTo>
                    <a:cubicBezTo>
                      <a:pt x="288" y="154"/>
                      <a:pt x="292" y="157"/>
                      <a:pt x="296" y="161"/>
                    </a:cubicBezTo>
                    <a:cubicBezTo>
                      <a:pt x="306" y="146"/>
                      <a:pt x="313" y="130"/>
                      <a:pt x="317" y="114"/>
                    </a:cubicBezTo>
                    <a:cubicBezTo>
                      <a:pt x="327" y="135"/>
                      <a:pt x="332" y="157"/>
                      <a:pt x="332" y="179"/>
                    </a:cubicBezTo>
                    <a:cubicBezTo>
                      <a:pt x="332" y="203"/>
                      <a:pt x="326" y="227"/>
                      <a:pt x="315" y="248"/>
                    </a:cubicBezTo>
                    <a:cubicBezTo>
                      <a:pt x="312" y="235"/>
                      <a:pt x="305" y="223"/>
                      <a:pt x="297" y="210"/>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8" name="Freeform 24"/>
              <p:cNvSpPr>
                <a:spLocks/>
              </p:cNvSpPr>
              <p:nvPr/>
            </p:nvSpPr>
            <p:spPr bwMode="auto">
              <a:xfrm>
                <a:off x="793750" y="6143625"/>
                <a:ext cx="127000" cy="103188"/>
              </a:xfrm>
              <a:custGeom>
                <a:avLst/>
                <a:gdLst>
                  <a:gd name="T0" fmla="*/ 0 w 63"/>
                  <a:gd name="T1" fmla="*/ 37 h 51"/>
                  <a:gd name="T2" fmla="*/ 0 w 63"/>
                  <a:gd name="T3" fmla="*/ 38 h 51"/>
                  <a:gd name="T4" fmla="*/ 7 w 63"/>
                  <a:gd name="T5" fmla="*/ 51 h 51"/>
                  <a:gd name="T6" fmla="*/ 52 w 63"/>
                  <a:gd name="T7" fmla="*/ 20 h 51"/>
                  <a:gd name="T8" fmla="*/ 63 w 63"/>
                  <a:gd name="T9" fmla="*/ 11 h 51"/>
                  <a:gd name="T10" fmla="*/ 53 w 63"/>
                  <a:gd name="T11" fmla="*/ 2 h 51"/>
                  <a:gd name="T12" fmla="*/ 52 w 63"/>
                  <a:gd name="T13" fmla="*/ 0 h 51"/>
                  <a:gd name="T14" fmla="*/ 42 w 63"/>
                  <a:gd name="T15" fmla="*/ 8 h 51"/>
                  <a:gd name="T16" fmla="*/ 0 w 63"/>
                  <a:gd name="T17"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1">
                    <a:moveTo>
                      <a:pt x="0" y="37"/>
                    </a:moveTo>
                    <a:cubicBezTo>
                      <a:pt x="0" y="37"/>
                      <a:pt x="0" y="37"/>
                      <a:pt x="0" y="38"/>
                    </a:cubicBezTo>
                    <a:cubicBezTo>
                      <a:pt x="4" y="42"/>
                      <a:pt x="6" y="46"/>
                      <a:pt x="7" y="51"/>
                    </a:cubicBezTo>
                    <a:cubicBezTo>
                      <a:pt x="23" y="42"/>
                      <a:pt x="38" y="32"/>
                      <a:pt x="52" y="20"/>
                    </a:cubicBezTo>
                    <a:cubicBezTo>
                      <a:pt x="56" y="17"/>
                      <a:pt x="59" y="14"/>
                      <a:pt x="63" y="11"/>
                    </a:cubicBezTo>
                    <a:cubicBezTo>
                      <a:pt x="59" y="9"/>
                      <a:pt x="56" y="6"/>
                      <a:pt x="53" y="2"/>
                    </a:cubicBezTo>
                    <a:cubicBezTo>
                      <a:pt x="53" y="1"/>
                      <a:pt x="52" y="1"/>
                      <a:pt x="52" y="0"/>
                    </a:cubicBezTo>
                    <a:cubicBezTo>
                      <a:pt x="48" y="2"/>
                      <a:pt x="45" y="5"/>
                      <a:pt x="42" y="8"/>
                    </a:cubicBezTo>
                    <a:cubicBezTo>
                      <a:pt x="29" y="19"/>
                      <a:pt x="14" y="28"/>
                      <a:pt x="0" y="37"/>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9" name="Freeform 25"/>
              <p:cNvSpPr>
                <a:spLocks/>
              </p:cNvSpPr>
              <p:nvPr/>
            </p:nvSpPr>
            <p:spPr bwMode="auto">
              <a:xfrm>
                <a:off x="773113" y="5953125"/>
                <a:ext cx="144463" cy="111125"/>
              </a:xfrm>
              <a:custGeom>
                <a:avLst/>
                <a:gdLst>
                  <a:gd name="T0" fmla="*/ 6 w 72"/>
                  <a:gd name="T1" fmla="*/ 0 h 55"/>
                  <a:gd name="T2" fmla="*/ 0 w 72"/>
                  <a:gd name="T3" fmla="*/ 15 h 55"/>
                  <a:gd name="T4" fmla="*/ 54 w 72"/>
                  <a:gd name="T5" fmla="*/ 49 h 55"/>
                  <a:gd name="T6" fmla="*/ 61 w 72"/>
                  <a:gd name="T7" fmla="*/ 55 h 55"/>
                  <a:gd name="T8" fmla="*/ 70 w 72"/>
                  <a:gd name="T9" fmla="*/ 44 h 55"/>
                  <a:gd name="T10" fmla="*/ 72 w 72"/>
                  <a:gd name="T11" fmla="*/ 43 h 55"/>
                  <a:gd name="T12" fmla="*/ 64 w 72"/>
                  <a:gd name="T13" fmla="*/ 37 h 55"/>
                  <a:gd name="T14" fmla="*/ 6 w 72"/>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55">
                    <a:moveTo>
                      <a:pt x="6" y="0"/>
                    </a:moveTo>
                    <a:cubicBezTo>
                      <a:pt x="5" y="6"/>
                      <a:pt x="3" y="11"/>
                      <a:pt x="0" y="15"/>
                    </a:cubicBezTo>
                    <a:cubicBezTo>
                      <a:pt x="19" y="25"/>
                      <a:pt x="38" y="36"/>
                      <a:pt x="54" y="49"/>
                    </a:cubicBezTo>
                    <a:cubicBezTo>
                      <a:pt x="57" y="51"/>
                      <a:pt x="59" y="53"/>
                      <a:pt x="61" y="55"/>
                    </a:cubicBezTo>
                    <a:cubicBezTo>
                      <a:pt x="63" y="51"/>
                      <a:pt x="66" y="47"/>
                      <a:pt x="70" y="44"/>
                    </a:cubicBezTo>
                    <a:cubicBezTo>
                      <a:pt x="71" y="44"/>
                      <a:pt x="71" y="43"/>
                      <a:pt x="72" y="43"/>
                    </a:cubicBezTo>
                    <a:cubicBezTo>
                      <a:pt x="69" y="41"/>
                      <a:pt x="67" y="39"/>
                      <a:pt x="64" y="37"/>
                    </a:cubicBezTo>
                    <a:cubicBezTo>
                      <a:pt x="46" y="23"/>
                      <a:pt x="27" y="10"/>
                      <a:pt x="6" y="0"/>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0" name="Freeform 26"/>
              <p:cNvSpPr>
                <a:spLocks/>
              </p:cNvSpPr>
              <p:nvPr/>
            </p:nvSpPr>
            <p:spPr bwMode="auto">
              <a:xfrm>
                <a:off x="684213" y="6011863"/>
                <a:ext cx="46038" cy="185738"/>
              </a:xfrm>
              <a:custGeom>
                <a:avLst/>
                <a:gdLst>
                  <a:gd name="T0" fmla="*/ 17 w 23"/>
                  <a:gd name="T1" fmla="*/ 2 h 93"/>
                  <a:gd name="T2" fmla="*/ 14 w 23"/>
                  <a:gd name="T3" fmla="*/ 2 h 93"/>
                  <a:gd name="T4" fmla="*/ 1 w 23"/>
                  <a:gd name="T5" fmla="*/ 0 h 93"/>
                  <a:gd name="T6" fmla="*/ 0 w 23"/>
                  <a:gd name="T7" fmla="*/ 24 h 93"/>
                  <a:gd name="T8" fmla="*/ 7 w 23"/>
                  <a:gd name="T9" fmla="*/ 93 h 93"/>
                  <a:gd name="T10" fmla="*/ 23 w 23"/>
                  <a:gd name="T11" fmla="*/ 89 h 93"/>
                  <a:gd name="T12" fmla="*/ 16 w 23"/>
                  <a:gd name="T13" fmla="*/ 24 h 93"/>
                  <a:gd name="T14" fmla="*/ 17 w 23"/>
                  <a:gd name="T15" fmla="*/ 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93">
                    <a:moveTo>
                      <a:pt x="17" y="2"/>
                    </a:moveTo>
                    <a:cubicBezTo>
                      <a:pt x="16" y="2"/>
                      <a:pt x="15" y="2"/>
                      <a:pt x="14" y="2"/>
                    </a:cubicBezTo>
                    <a:cubicBezTo>
                      <a:pt x="9" y="2"/>
                      <a:pt x="5" y="1"/>
                      <a:pt x="1" y="0"/>
                    </a:cubicBezTo>
                    <a:cubicBezTo>
                      <a:pt x="0" y="8"/>
                      <a:pt x="0" y="16"/>
                      <a:pt x="0" y="24"/>
                    </a:cubicBezTo>
                    <a:cubicBezTo>
                      <a:pt x="0" y="47"/>
                      <a:pt x="2" y="71"/>
                      <a:pt x="7" y="93"/>
                    </a:cubicBezTo>
                    <a:cubicBezTo>
                      <a:pt x="12" y="91"/>
                      <a:pt x="17" y="89"/>
                      <a:pt x="23" y="89"/>
                    </a:cubicBezTo>
                    <a:cubicBezTo>
                      <a:pt x="18" y="68"/>
                      <a:pt x="16" y="46"/>
                      <a:pt x="16" y="24"/>
                    </a:cubicBezTo>
                    <a:cubicBezTo>
                      <a:pt x="16" y="17"/>
                      <a:pt x="16" y="9"/>
                      <a:pt x="17" y="2"/>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1" name="Freeform 27"/>
              <p:cNvSpPr>
                <a:spLocks/>
              </p:cNvSpPr>
              <p:nvPr/>
            </p:nvSpPr>
            <p:spPr bwMode="auto">
              <a:xfrm>
                <a:off x="685800" y="6223000"/>
                <a:ext cx="98425" cy="87313"/>
              </a:xfrm>
              <a:custGeom>
                <a:avLst/>
                <a:gdLst>
                  <a:gd name="T0" fmla="*/ 42 w 49"/>
                  <a:gd name="T1" fmla="*/ 8 h 44"/>
                  <a:gd name="T2" fmla="*/ 24 w 49"/>
                  <a:gd name="T3" fmla="*/ 0 h 44"/>
                  <a:gd name="T4" fmla="*/ 11 w 49"/>
                  <a:gd name="T5" fmla="*/ 4 h 44"/>
                  <a:gd name="T6" fmla="*/ 7 w 49"/>
                  <a:gd name="T7" fmla="*/ 35 h 44"/>
                  <a:gd name="T8" fmla="*/ 24 w 49"/>
                  <a:gd name="T9" fmla="*/ 44 h 44"/>
                  <a:gd name="T10" fmla="*/ 38 w 49"/>
                  <a:gd name="T11" fmla="*/ 39 h 44"/>
                  <a:gd name="T12" fmla="*/ 42 w 49"/>
                  <a:gd name="T13" fmla="*/ 8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8"/>
                    </a:moveTo>
                    <a:cubicBezTo>
                      <a:pt x="37" y="3"/>
                      <a:pt x="31" y="0"/>
                      <a:pt x="24" y="0"/>
                    </a:cubicBezTo>
                    <a:cubicBezTo>
                      <a:pt x="20" y="0"/>
                      <a:pt x="15" y="1"/>
                      <a:pt x="11" y="4"/>
                    </a:cubicBezTo>
                    <a:cubicBezTo>
                      <a:pt x="1" y="12"/>
                      <a:pt x="0" y="26"/>
                      <a:pt x="7" y="35"/>
                    </a:cubicBezTo>
                    <a:cubicBezTo>
                      <a:pt x="11" y="41"/>
                      <a:pt x="18" y="44"/>
                      <a:pt x="24" y="44"/>
                    </a:cubicBezTo>
                    <a:cubicBezTo>
                      <a:pt x="29" y="44"/>
                      <a:pt x="34" y="42"/>
                      <a:pt x="38" y="39"/>
                    </a:cubicBezTo>
                    <a:cubicBezTo>
                      <a:pt x="47" y="32"/>
                      <a:pt x="49" y="18"/>
                      <a:pt x="42" y="8"/>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2" name="Freeform 28"/>
              <p:cNvSpPr>
                <a:spLocks/>
              </p:cNvSpPr>
              <p:nvPr/>
            </p:nvSpPr>
            <p:spPr bwMode="auto">
              <a:xfrm>
                <a:off x="912813" y="6057900"/>
                <a:ext cx="98425" cy="88900"/>
              </a:xfrm>
              <a:custGeom>
                <a:avLst/>
                <a:gdLst>
                  <a:gd name="T0" fmla="*/ 42 w 49"/>
                  <a:gd name="T1" fmla="*/ 9 h 44"/>
                  <a:gd name="T2" fmla="*/ 24 w 49"/>
                  <a:gd name="T3" fmla="*/ 0 h 44"/>
                  <a:gd name="T4" fmla="*/ 11 w 49"/>
                  <a:gd name="T5" fmla="*/ 5 h 44"/>
                  <a:gd name="T6" fmla="*/ 7 w 49"/>
                  <a:gd name="T7" fmla="*/ 36 h 44"/>
                  <a:gd name="T8" fmla="*/ 24 w 49"/>
                  <a:gd name="T9" fmla="*/ 44 h 44"/>
                  <a:gd name="T10" fmla="*/ 38 w 49"/>
                  <a:gd name="T11" fmla="*/ 40 h 44"/>
                  <a:gd name="T12" fmla="*/ 42 w 49"/>
                  <a:gd name="T13" fmla="*/ 9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9"/>
                    </a:moveTo>
                    <a:cubicBezTo>
                      <a:pt x="37" y="3"/>
                      <a:pt x="31" y="0"/>
                      <a:pt x="24" y="0"/>
                    </a:cubicBezTo>
                    <a:cubicBezTo>
                      <a:pt x="20" y="0"/>
                      <a:pt x="15" y="2"/>
                      <a:pt x="11" y="5"/>
                    </a:cubicBezTo>
                    <a:cubicBezTo>
                      <a:pt x="1" y="12"/>
                      <a:pt x="0" y="26"/>
                      <a:pt x="7" y="36"/>
                    </a:cubicBezTo>
                    <a:cubicBezTo>
                      <a:pt x="11" y="41"/>
                      <a:pt x="18" y="44"/>
                      <a:pt x="24" y="44"/>
                    </a:cubicBezTo>
                    <a:cubicBezTo>
                      <a:pt x="29" y="44"/>
                      <a:pt x="34" y="43"/>
                      <a:pt x="38" y="40"/>
                    </a:cubicBezTo>
                    <a:cubicBezTo>
                      <a:pt x="47" y="32"/>
                      <a:pt x="49" y="18"/>
                      <a:pt x="42" y="9"/>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3" name="Freeform 29"/>
              <p:cNvSpPr>
                <a:spLocks/>
              </p:cNvSpPr>
              <p:nvPr/>
            </p:nvSpPr>
            <p:spPr bwMode="auto">
              <a:xfrm>
                <a:off x="661988" y="5895975"/>
                <a:ext cx="100013" cy="87313"/>
              </a:xfrm>
              <a:custGeom>
                <a:avLst/>
                <a:gdLst>
                  <a:gd name="T0" fmla="*/ 25 w 50"/>
                  <a:gd name="T1" fmla="*/ 44 h 44"/>
                  <a:gd name="T2" fmla="*/ 39 w 50"/>
                  <a:gd name="T3" fmla="*/ 40 h 44"/>
                  <a:gd name="T4" fmla="*/ 42 w 50"/>
                  <a:gd name="T5" fmla="*/ 9 h 44"/>
                  <a:gd name="T6" fmla="*/ 25 w 50"/>
                  <a:gd name="T7" fmla="*/ 0 h 44"/>
                  <a:gd name="T8" fmla="*/ 12 w 50"/>
                  <a:gd name="T9" fmla="*/ 5 h 44"/>
                  <a:gd name="T10" fmla="*/ 8 w 50"/>
                  <a:gd name="T11" fmla="*/ 36 h 44"/>
                  <a:gd name="T12" fmla="*/ 25 w 5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50" h="44">
                    <a:moveTo>
                      <a:pt x="25" y="44"/>
                    </a:moveTo>
                    <a:cubicBezTo>
                      <a:pt x="30" y="44"/>
                      <a:pt x="35" y="43"/>
                      <a:pt x="39" y="40"/>
                    </a:cubicBezTo>
                    <a:cubicBezTo>
                      <a:pt x="48" y="32"/>
                      <a:pt x="50" y="18"/>
                      <a:pt x="42" y="9"/>
                    </a:cubicBezTo>
                    <a:cubicBezTo>
                      <a:pt x="38" y="3"/>
                      <a:pt x="32" y="0"/>
                      <a:pt x="25" y="0"/>
                    </a:cubicBezTo>
                    <a:cubicBezTo>
                      <a:pt x="20" y="0"/>
                      <a:pt x="16" y="2"/>
                      <a:pt x="12" y="5"/>
                    </a:cubicBezTo>
                    <a:cubicBezTo>
                      <a:pt x="2" y="12"/>
                      <a:pt x="0" y="26"/>
                      <a:pt x="8" y="36"/>
                    </a:cubicBezTo>
                    <a:cubicBezTo>
                      <a:pt x="12" y="41"/>
                      <a:pt x="18" y="44"/>
                      <a:pt x="25" y="44"/>
                    </a:cubicBezTo>
                    <a:close/>
                  </a:path>
                </a:pathLst>
              </a:custGeom>
              <a:grpFill/>
              <a:ln w="0">
                <a:noFill/>
                <a:round/>
                <a:headEnd/>
                <a:tailEnd/>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sp>
          <p:nvSpPr>
            <p:cNvPr id="46" name="Oval 45"/>
            <p:cNvSpPr/>
            <p:nvPr/>
          </p:nvSpPr>
          <p:spPr bwMode="auto">
            <a:xfrm>
              <a:off x="5445692" y="2760943"/>
              <a:ext cx="1615508" cy="1615508"/>
            </a:xfrm>
            <a:prstGeom prst="ellipse">
              <a:avLst/>
            </a:prstGeom>
            <a:noFill/>
            <a:ln w="50800">
              <a:solidFill>
                <a:schemeClr val="tx2">
                  <a:alpha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2800"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4" name="Group 53"/>
          <p:cNvGrpSpPr/>
          <p:nvPr/>
        </p:nvGrpSpPr>
        <p:grpSpPr>
          <a:xfrm>
            <a:off x="9262518" y="2250685"/>
            <a:ext cx="1615279" cy="1615279"/>
            <a:chOff x="9567749" y="2760943"/>
            <a:chExt cx="1615508" cy="1615508"/>
          </a:xfrm>
        </p:grpSpPr>
        <p:grpSp>
          <p:nvGrpSpPr>
            <p:cNvPr id="55" name="Group 54"/>
            <p:cNvGrpSpPr/>
            <p:nvPr/>
          </p:nvGrpSpPr>
          <p:grpSpPr>
            <a:xfrm>
              <a:off x="9868155" y="3052341"/>
              <a:ext cx="1017922" cy="1081518"/>
              <a:chOff x="8905494" y="2106700"/>
              <a:chExt cx="1267685" cy="1346886"/>
            </a:xfrm>
          </p:grpSpPr>
          <p:sp>
            <p:nvSpPr>
              <p:cNvPr id="57" name="Freeform 9"/>
              <p:cNvSpPr>
                <a:spLocks noChangeAspect="1" noEditPoints="1"/>
              </p:cNvSpPr>
              <p:nvPr/>
            </p:nvSpPr>
            <p:spPr bwMode="auto">
              <a:xfrm>
                <a:off x="9213592" y="2566537"/>
                <a:ext cx="959587" cy="887049"/>
              </a:xfrm>
              <a:custGeom>
                <a:avLst/>
                <a:gdLst>
                  <a:gd name="T0" fmla="*/ 165 w 193"/>
                  <a:gd name="T1" fmla="*/ 127 h 178"/>
                  <a:gd name="T2" fmla="*/ 94 w 193"/>
                  <a:gd name="T3" fmla="*/ 126 h 178"/>
                  <a:gd name="T4" fmla="*/ 99 w 193"/>
                  <a:gd name="T5" fmla="*/ 119 h 178"/>
                  <a:gd name="T6" fmla="*/ 185 w 193"/>
                  <a:gd name="T7" fmla="*/ 99 h 178"/>
                  <a:gd name="T8" fmla="*/ 162 w 193"/>
                  <a:gd name="T9" fmla="*/ 79 h 178"/>
                  <a:gd name="T10" fmla="*/ 157 w 193"/>
                  <a:gd name="T11" fmla="*/ 75 h 178"/>
                  <a:gd name="T12" fmla="*/ 103 w 193"/>
                  <a:gd name="T13" fmla="*/ 64 h 178"/>
                  <a:gd name="T14" fmla="*/ 99 w 193"/>
                  <a:gd name="T15" fmla="*/ 67 h 178"/>
                  <a:gd name="T16" fmla="*/ 94 w 193"/>
                  <a:gd name="T17" fmla="*/ 59 h 178"/>
                  <a:gd name="T18" fmla="*/ 129 w 193"/>
                  <a:gd name="T19" fmla="*/ 39 h 178"/>
                  <a:gd name="T20" fmla="*/ 165 w 193"/>
                  <a:gd name="T21" fmla="*/ 71 h 178"/>
                  <a:gd name="T22" fmla="*/ 86 w 193"/>
                  <a:gd name="T23" fmla="*/ 16 h 178"/>
                  <a:gd name="T24" fmla="*/ 0 w 193"/>
                  <a:gd name="T25" fmla="*/ 178 h 178"/>
                  <a:gd name="T26" fmla="*/ 11 w 193"/>
                  <a:gd name="T27" fmla="*/ 16 h 178"/>
                  <a:gd name="T28" fmla="*/ 41 w 193"/>
                  <a:gd name="T29" fmla="*/ 0 h 178"/>
                  <a:gd name="T30" fmla="*/ 86 w 193"/>
                  <a:gd name="T31" fmla="*/ 16 h 178"/>
                  <a:gd name="T32" fmla="*/ 33 w 193"/>
                  <a:gd name="T33" fmla="*/ 16 h 178"/>
                  <a:gd name="T34" fmla="*/ 19 w 193"/>
                  <a:gd name="T35" fmla="*/ 8 h 178"/>
                  <a:gd name="T36" fmla="*/ 49 w 193"/>
                  <a:gd name="T37" fmla="*/ 156 h 178"/>
                  <a:gd name="T38" fmla="*/ 37 w 193"/>
                  <a:gd name="T39" fmla="*/ 156 h 178"/>
                  <a:gd name="T40" fmla="*/ 49 w 193"/>
                  <a:gd name="T41" fmla="*/ 170 h 178"/>
                  <a:gd name="T42" fmla="*/ 78 w 193"/>
                  <a:gd name="T43" fmla="*/ 24 h 178"/>
                  <a:gd name="T44" fmla="*/ 11 w 193"/>
                  <a:gd name="T45" fmla="*/ 24 h 178"/>
                  <a:gd name="T46" fmla="*/ 8 w 193"/>
                  <a:gd name="T47" fmla="*/ 170 h 178"/>
                  <a:gd name="T48" fmla="*/ 29 w 193"/>
                  <a:gd name="T49" fmla="*/ 156 h 178"/>
                  <a:gd name="T50" fmla="*/ 57 w 193"/>
                  <a:gd name="T51" fmla="*/ 156 h 178"/>
                  <a:gd name="T52" fmla="*/ 78 w 193"/>
                  <a:gd name="T53" fmla="*/ 170 h 178"/>
                  <a:gd name="T54" fmla="*/ 16 w 193"/>
                  <a:gd name="T55" fmla="*/ 105 h 178"/>
                  <a:gd name="T56" fmla="*/ 36 w 193"/>
                  <a:gd name="T57" fmla="*/ 124 h 178"/>
                  <a:gd name="T58" fmla="*/ 16 w 193"/>
                  <a:gd name="T59" fmla="*/ 105 h 178"/>
                  <a:gd name="T60" fmla="*/ 28 w 193"/>
                  <a:gd name="T61" fmla="*/ 116 h 178"/>
                  <a:gd name="T62" fmla="*/ 24 w 193"/>
                  <a:gd name="T63" fmla="*/ 113 h 178"/>
                  <a:gd name="T64" fmla="*/ 70 w 193"/>
                  <a:gd name="T65" fmla="*/ 124 h 178"/>
                  <a:gd name="T66" fmla="*/ 51 w 193"/>
                  <a:gd name="T67" fmla="*/ 105 h 178"/>
                  <a:gd name="T68" fmla="*/ 70 w 193"/>
                  <a:gd name="T69" fmla="*/ 124 h 178"/>
                  <a:gd name="T70" fmla="*/ 59 w 193"/>
                  <a:gd name="T71" fmla="*/ 113 h 178"/>
                  <a:gd name="T72" fmla="*/ 62 w 193"/>
                  <a:gd name="T73" fmla="*/ 116 h 178"/>
                  <a:gd name="T74" fmla="*/ 16 w 193"/>
                  <a:gd name="T75" fmla="*/ 73 h 178"/>
                  <a:gd name="T76" fmla="*/ 36 w 193"/>
                  <a:gd name="T77" fmla="*/ 92 h 178"/>
                  <a:gd name="T78" fmla="*/ 16 w 193"/>
                  <a:gd name="T79" fmla="*/ 73 h 178"/>
                  <a:gd name="T80" fmla="*/ 28 w 193"/>
                  <a:gd name="T81" fmla="*/ 84 h 178"/>
                  <a:gd name="T82" fmla="*/ 24 w 193"/>
                  <a:gd name="T83" fmla="*/ 81 h 178"/>
                  <a:gd name="T84" fmla="*/ 70 w 193"/>
                  <a:gd name="T85" fmla="*/ 92 h 178"/>
                  <a:gd name="T86" fmla="*/ 51 w 193"/>
                  <a:gd name="T87" fmla="*/ 73 h 178"/>
                  <a:gd name="T88" fmla="*/ 70 w 193"/>
                  <a:gd name="T89" fmla="*/ 92 h 178"/>
                  <a:gd name="T90" fmla="*/ 59 w 193"/>
                  <a:gd name="T91" fmla="*/ 81 h 178"/>
                  <a:gd name="T92" fmla="*/ 62 w 193"/>
                  <a:gd name="T93" fmla="*/ 84 h 178"/>
                  <a:gd name="T94" fmla="*/ 16 w 193"/>
                  <a:gd name="T95" fmla="*/ 41 h 178"/>
                  <a:gd name="T96" fmla="*/ 36 w 193"/>
                  <a:gd name="T97" fmla="*/ 61 h 178"/>
                  <a:gd name="T98" fmla="*/ 16 w 193"/>
                  <a:gd name="T99" fmla="*/ 41 h 178"/>
                  <a:gd name="T100" fmla="*/ 28 w 193"/>
                  <a:gd name="T101" fmla="*/ 53 h 178"/>
                  <a:gd name="T102" fmla="*/ 24 w 193"/>
                  <a:gd name="T103" fmla="*/ 49 h 178"/>
                  <a:gd name="T104" fmla="*/ 70 w 193"/>
                  <a:gd name="T105" fmla="*/ 61 h 178"/>
                  <a:gd name="T106" fmla="*/ 51 w 193"/>
                  <a:gd name="T107" fmla="*/ 41 h 178"/>
                  <a:gd name="T108" fmla="*/ 70 w 193"/>
                  <a:gd name="T109" fmla="*/ 61 h 178"/>
                  <a:gd name="T110" fmla="*/ 59 w 193"/>
                  <a:gd name="T111" fmla="*/ 49 h 178"/>
                  <a:gd name="T112" fmla="*/ 62 w 193"/>
                  <a:gd name="T113" fmla="*/ 5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3" h="178">
                    <a:moveTo>
                      <a:pt x="193" y="99"/>
                    </a:moveTo>
                    <a:cubicBezTo>
                      <a:pt x="193" y="114"/>
                      <a:pt x="180" y="127"/>
                      <a:pt x="165" y="127"/>
                    </a:cubicBezTo>
                    <a:cubicBezTo>
                      <a:pt x="99" y="127"/>
                      <a:pt x="99" y="127"/>
                      <a:pt x="99" y="127"/>
                    </a:cubicBezTo>
                    <a:cubicBezTo>
                      <a:pt x="97" y="127"/>
                      <a:pt x="96" y="126"/>
                      <a:pt x="94" y="126"/>
                    </a:cubicBezTo>
                    <a:cubicBezTo>
                      <a:pt x="94" y="118"/>
                      <a:pt x="94" y="118"/>
                      <a:pt x="94" y="118"/>
                    </a:cubicBezTo>
                    <a:cubicBezTo>
                      <a:pt x="96" y="118"/>
                      <a:pt x="97" y="119"/>
                      <a:pt x="99" y="119"/>
                    </a:cubicBezTo>
                    <a:cubicBezTo>
                      <a:pt x="165" y="119"/>
                      <a:pt x="165" y="119"/>
                      <a:pt x="165" y="119"/>
                    </a:cubicBezTo>
                    <a:cubicBezTo>
                      <a:pt x="176" y="119"/>
                      <a:pt x="185" y="110"/>
                      <a:pt x="185" y="99"/>
                    </a:cubicBezTo>
                    <a:cubicBezTo>
                      <a:pt x="185" y="88"/>
                      <a:pt x="176" y="79"/>
                      <a:pt x="165" y="79"/>
                    </a:cubicBezTo>
                    <a:cubicBezTo>
                      <a:pt x="164" y="79"/>
                      <a:pt x="163" y="79"/>
                      <a:pt x="162" y="79"/>
                    </a:cubicBezTo>
                    <a:cubicBezTo>
                      <a:pt x="157" y="79"/>
                      <a:pt x="157" y="79"/>
                      <a:pt x="157" y="79"/>
                    </a:cubicBezTo>
                    <a:cubicBezTo>
                      <a:pt x="157" y="75"/>
                      <a:pt x="157" y="75"/>
                      <a:pt x="157" y="75"/>
                    </a:cubicBezTo>
                    <a:cubicBezTo>
                      <a:pt x="157" y="59"/>
                      <a:pt x="144" y="47"/>
                      <a:pt x="129" y="47"/>
                    </a:cubicBezTo>
                    <a:cubicBezTo>
                      <a:pt x="117" y="47"/>
                      <a:pt x="107" y="54"/>
                      <a:pt x="103" y="64"/>
                    </a:cubicBezTo>
                    <a:cubicBezTo>
                      <a:pt x="102" y="67"/>
                      <a:pt x="102" y="67"/>
                      <a:pt x="102" y="67"/>
                    </a:cubicBezTo>
                    <a:cubicBezTo>
                      <a:pt x="99" y="67"/>
                      <a:pt x="99" y="67"/>
                      <a:pt x="99" y="67"/>
                    </a:cubicBezTo>
                    <a:cubicBezTo>
                      <a:pt x="97" y="67"/>
                      <a:pt x="96" y="67"/>
                      <a:pt x="94" y="67"/>
                    </a:cubicBezTo>
                    <a:cubicBezTo>
                      <a:pt x="94" y="59"/>
                      <a:pt x="94" y="59"/>
                      <a:pt x="94" y="59"/>
                    </a:cubicBezTo>
                    <a:cubicBezTo>
                      <a:pt x="95" y="59"/>
                      <a:pt x="96" y="59"/>
                      <a:pt x="97" y="59"/>
                    </a:cubicBezTo>
                    <a:cubicBezTo>
                      <a:pt x="103" y="46"/>
                      <a:pt x="115" y="39"/>
                      <a:pt x="129" y="39"/>
                    </a:cubicBezTo>
                    <a:cubicBezTo>
                      <a:pt x="147" y="39"/>
                      <a:pt x="163" y="53"/>
                      <a:pt x="165" y="71"/>
                    </a:cubicBezTo>
                    <a:cubicBezTo>
                      <a:pt x="165" y="71"/>
                      <a:pt x="165" y="71"/>
                      <a:pt x="165" y="71"/>
                    </a:cubicBezTo>
                    <a:cubicBezTo>
                      <a:pt x="180" y="71"/>
                      <a:pt x="193" y="83"/>
                      <a:pt x="193" y="99"/>
                    </a:cubicBezTo>
                    <a:close/>
                    <a:moveTo>
                      <a:pt x="86" y="16"/>
                    </a:moveTo>
                    <a:cubicBezTo>
                      <a:pt x="86" y="178"/>
                      <a:pt x="86" y="178"/>
                      <a:pt x="86" y="178"/>
                    </a:cubicBezTo>
                    <a:cubicBezTo>
                      <a:pt x="0" y="178"/>
                      <a:pt x="0" y="178"/>
                      <a:pt x="0" y="178"/>
                    </a:cubicBezTo>
                    <a:cubicBezTo>
                      <a:pt x="0" y="16"/>
                      <a:pt x="0" y="16"/>
                      <a:pt x="0" y="16"/>
                    </a:cubicBezTo>
                    <a:cubicBezTo>
                      <a:pt x="11" y="16"/>
                      <a:pt x="11" y="16"/>
                      <a:pt x="11" y="16"/>
                    </a:cubicBezTo>
                    <a:cubicBezTo>
                      <a:pt x="11" y="0"/>
                      <a:pt x="11" y="0"/>
                      <a:pt x="11" y="0"/>
                    </a:cubicBezTo>
                    <a:cubicBezTo>
                      <a:pt x="41" y="0"/>
                      <a:pt x="41" y="0"/>
                      <a:pt x="41" y="0"/>
                    </a:cubicBezTo>
                    <a:cubicBezTo>
                      <a:pt x="41" y="16"/>
                      <a:pt x="41" y="16"/>
                      <a:pt x="41" y="16"/>
                    </a:cubicBezTo>
                    <a:lnTo>
                      <a:pt x="86" y="16"/>
                    </a:lnTo>
                    <a:close/>
                    <a:moveTo>
                      <a:pt x="19" y="16"/>
                    </a:moveTo>
                    <a:cubicBezTo>
                      <a:pt x="33" y="16"/>
                      <a:pt x="33" y="16"/>
                      <a:pt x="33" y="16"/>
                    </a:cubicBezTo>
                    <a:cubicBezTo>
                      <a:pt x="33" y="8"/>
                      <a:pt x="33" y="8"/>
                      <a:pt x="33" y="8"/>
                    </a:cubicBezTo>
                    <a:cubicBezTo>
                      <a:pt x="19" y="8"/>
                      <a:pt x="19" y="8"/>
                      <a:pt x="19" y="8"/>
                    </a:cubicBezTo>
                    <a:lnTo>
                      <a:pt x="19" y="16"/>
                    </a:lnTo>
                    <a:close/>
                    <a:moveTo>
                      <a:pt x="49" y="156"/>
                    </a:moveTo>
                    <a:cubicBezTo>
                      <a:pt x="49" y="153"/>
                      <a:pt x="46" y="150"/>
                      <a:pt x="43" y="150"/>
                    </a:cubicBezTo>
                    <a:cubicBezTo>
                      <a:pt x="40" y="150"/>
                      <a:pt x="37" y="153"/>
                      <a:pt x="37" y="156"/>
                    </a:cubicBezTo>
                    <a:cubicBezTo>
                      <a:pt x="37" y="170"/>
                      <a:pt x="37" y="170"/>
                      <a:pt x="37" y="170"/>
                    </a:cubicBezTo>
                    <a:cubicBezTo>
                      <a:pt x="49" y="170"/>
                      <a:pt x="49" y="170"/>
                      <a:pt x="49" y="170"/>
                    </a:cubicBezTo>
                    <a:lnTo>
                      <a:pt x="49" y="156"/>
                    </a:lnTo>
                    <a:close/>
                    <a:moveTo>
                      <a:pt x="78" y="24"/>
                    </a:moveTo>
                    <a:cubicBezTo>
                      <a:pt x="41" y="24"/>
                      <a:pt x="41" y="24"/>
                      <a:pt x="41" y="24"/>
                    </a:cubicBezTo>
                    <a:cubicBezTo>
                      <a:pt x="11" y="24"/>
                      <a:pt x="11" y="24"/>
                      <a:pt x="11" y="24"/>
                    </a:cubicBezTo>
                    <a:cubicBezTo>
                      <a:pt x="8" y="24"/>
                      <a:pt x="8" y="24"/>
                      <a:pt x="8" y="24"/>
                    </a:cubicBezTo>
                    <a:cubicBezTo>
                      <a:pt x="8" y="170"/>
                      <a:pt x="8" y="170"/>
                      <a:pt x="8" y="170"/>
                    </a:cubicBezTo>
                    <a:cubicBezTo>
                      <a:pt x="29" y="170"/>
                      <a:pt x="29" y="170"/>
                      <a:pt x="29" y="170"/>
                    </a:cubicBezTo>
                    <a:cubicBezTo>
                      <a:pt x="29" y="156"/>
                      <a:pt x="29" y="156"/>
                      <a:pt x="29" y="156"/>
                    </a:cubicBezTo>
                    <a:cubicBezTo>
                      <a:pt x="29" y="149"/>
                      <a:pt x="36" y="142"/>
                      <a:pt x="43" y="142"/>
                    </a:cubicBezTo>
                    <a:cubicBezTo>
                      <a:pt x="51" y="142"/>
                      <a:pt x="57" y="149"/>
                      <a:pt x="57" y="156"/>
                    </a:cubicBezTo>
                    <a:cubicBezTo>
                      <a:pt x="57" y="170"/>
                      <a:pt x="57" y="170"/>
                      <a:pt x="57" y="170"/>
                    </a:cubicBezTo>
                    <a:cubicBezTo>
                      <a:pt x="78" y="170"/>
                      <a:pt x="78" y="170"/>
                      <a:pt x="78" y="170"/>
                    </a:cubicBezTo>
                    <a:lnTo>
                      <a:pt x="78" y="24"/>
                    </a:lnTo>
                    <a:close/>
                    <a:moveTo>
                      <a:pt x="16" y="105"/>
                    </a:moveTo>
                    <a:cubicBezTo>
                      <a:pt x="36" y="105"/>
                      <a:pt x="36" y="105"/>
                      <a:pt x="36" y="105"/>
                    </a:cubicBezTo>
                    <a:cubicBezTo>
                      <a:pt x="36" y="124"/>
                      <a:pt x="36" y="124"/>
                      <a:pt x="36" y="124"/>
                    </a:cubicBezTo>
                    <a:cubicBezTo>
                      <a:pt x="16" y="124"/>
                      <a:pt x="16" y="124"/>
                      <a:pt x="16" y="124"/>
                    </a:cubicBezTo>
                    <a:lnTo>
                      <a:pt x="16" y="105"/>
                    </a:lnTo>
                    <a:close/>
                    <a:moveTo>
                      <a:pt x="24" y="116"/>
                    </a:moveTo>
                    <a:cubicBezTo>
                      <a:pt x="28" y="116"/>
                      <a:pt x="28" y="116"/>
                      <a:pt x="28" y="116"/>
                    </a:cubicBezTo>
                    <a:cubicBezTo>
                      <a:pt x="28" y="113"/>
                      <a:pt x="28" y="113"/>
                      <a:pt x="28" y="113"/>
                    </a:cubicBezTo>
                    <a:cubicBezTo>
                      <a:pt x="24" y="113"/>
                      <a:pt x="24" y="113"/>
                      <a:pt x="24" y="113"/>
                    </a:cubicBezTo>
                    <a:lnTo>
                      <a:pt x="24" y="116"/>
                    </a:lnTo>
                    <a:close/>
                    <a:moveTo>
                      <a:pt x="70" y="124"/>
                    </a:moveTo>
                    <a:cubicBezTo>
                      <a:pt x="51" y="124"/>
                      <a:pt x="51" y="124"/>
                      <a:pt x="51" y="124"/>
                    </a:cubicBezTo>
                    <a:cubicBezTo>
                      <a:pt x="51" y="105"/>
                      <a:pt x="51" y="105"/>
                      <a:pt x="51" y="105"/>
                    </a:cubicBezTo>
                    <a:cubicBezTo>
                      <a:pt x="70" y="105"/>
                      <a:pt x="70" y="105"/>
                      <a:pt x="70" y="105"/>
                    </a:cubicBezTo>
                    <a:lnTo>
                      <a:pt x="70" y="124"/>
                    </a:lnTo>
                    <a:close/>
                    <a:moveTo>
                      <a:pt x="62" y="113"/>
                    </a:moveTo>
                    <a:cubicBezTo>
                      <a:pt x="59" y="113"/>
                      <a:pt x="59" y="113"/>
                      <a:pt x="59" y="113"/>
                    </a:cubicBezTo>
                    <a:cubicBezTo>
                      <a:pt x="59" y="116"/>
                      <a:pt x="59" y="116"/>
                      <a:pt x="59" y="116"/>
                    </a:cubicBezTo>
                    <a:cubicBezTo>
                      <a:pt x="62" y="116"/>
                      <a:pt x="62" y="116"/>
                      <a:pt x="62" y="116"/>
                    </a:cubicBezTo>
                    <a:lnTo>
                      <a:pt x="62" y="113"/>
                    </a:lnTo>
                    <a:close/>
                    <a:moveTo>
                      <a:pt x="16" y="73"/>
                    </a:moveTo>
                    <a:cubicBezTo>
                      <a:pt x="36" y="73"/>
                      <a:pt x="36" y="73"/>
                      <a:pt x="36" y="73"/>
                    </a:cubicBezTo>
                    <a:cubicBezTo>
                      <a:pt x="36" y="92"/>
                      <a:pt x="36" y="92"/>
                      <a:pt x="36" y="92"/>
                    </a:cubicBezTo>
                    <a:cubicBezTo>
                      <a:pt x="16" y="92"/>
                      <a:pt x="16" y="92"/>
                      <a:pt x="16" y="92"/>
                    </a:cubicBezTo>
                    <a:lnTo>
                      <a:pt x="16" y="73"/>
                    </a:lnTo>
                    <a:close/>
                    <a:moveTo>
                      <a:pt x="24" y="84"/>
                    </a:moveTo>
                    <a:cubicBezTo>
                      <a:pt x="28" y="84"/>
                      <a:pt x="28" y="84"/>
                      <a:pt x="28" y="84"/>
                    </a:cubicBezTo>
                    <a:cubicBezTo>
                      <a:pt x="28" y="81"/>
                      <a:pt x="28" y="81"/>
                      <a:pt x="28" y="81"/>
                    </a:cubicBezTo>
                    <a:cubicBezTo>
                      <a:pt x="24" y="81"/>
                      <a:pt x="24" y="81"/>
                      <a:pt x="24" y="81"/>
                    </a:cubicBezTo>
                    <a:lnTo>
                      <a:pt x="24" y="84"/>
                    </a:lnTo>
                    <a:close/>
                    <a:moveTo>
                      <a:pt x="70" y="92"/>
                    </a:moveTo>
                    <a:cubicBezTo>
                      <a:pt x="51" y="92"/>
                      <a:pt x="51" y="92"/>
                      <a:pt x="51" y="92"/>
                    </a:cubicBezTo>
                    <a:cubicBezTo>
                      <a:pt x="51" y="73"/>
                      <a:pt x="51" y="73"/>
                      <a:pt x="51" y="73"/>
                    </a:cubicBezTo>
                    <a:cubicBezTo>
                      <a:pt x="70" y="73"/>
                      <a:pt x="70" y="73"/>
                      <a:pt x="70" y="73"/>
                    </a:cubicBezTo>
                    <a:lnTo>
                      <a:pt x="70" y="92"/>
                    </a:lnTo>
                    <a:close/>
                    <a:moveTo>
                      <a:pt x="62" y="81"/>
                    </a:moveTo>
                    <a:cubicBezTo>
                      <a:pt x="59" y="81"/>
                      <a:pt x="59" y="81"/>
                      <a:pt x="59" y="81"/>
                    </a:cubicBezTo>
                    <a:cubicBezTo>
                      <a:pt x="59" y="84"/>
                      <a:pt x="59" y="84"/>
                      <a:pt x="59" y="84"/>
                    </a:cubicBezTo>
                    <a:cubicBezTo>
                      <a:pt x="62" y="84"/>
                      <a:pt x="62" y="84"/>
                      <a:pt x="62" y="84"/>
                    </a:cubicBezTo>
                    <a:lnTo>
                      <a:pt x="62" y="81"/>
                    </a:lnTo>
                    <a:close/>
                    <a:moveTo>
                      <a:pt x="16" y="41"/>
                    </a:moveTo>
                    <a:cubicBezTo>
                      <a:pt x="36" y="41"/>
                      <a:pt x="36" y="41"/>
                      <a:pt x="36" y="41"/>
                    </a:cubicBezTo>
                    <a:cubicBezTo>
                      <a:pt x="36" y="61"/>
                      <a:pt x="36" y="61"/>
                      <a:pt x="36" y="61"/>
                    </a:cubicBezTo>
                    <a:cubicBezTo>
                      <a:pt x="16" y="61"/>
                      <a:pt x="16" y="61"/>
                      <a:pt x="16" y="61"/>
                    </a:cubicBezTo>
                    <a:lnTo>
                      <a:pt x="16" y="41"/>
                    </a:lnTo>
                    <a:close/>
                    <a:moveTo>
                      <a:pt x="24" y="53"/>
                    </a:moveTo>
                    <a:cubicBezTo>
                      <a:pt x="28" y="53"/>
                      <a:pt x="28" y="53"/>
                      <a:pt x="28" y="53"/>
                    </a:cubicBezTo>
                    <a:cubicBezTo>
                      <a:pt x="28" y="49"/>
                      <a:pt x="28" y="49"/>
                      <a:pt x="28" y="49"/>
                    </a:cubicBezTo>
                    <a:cubicBezTo>
                      <a:pt x="24" y="49"/>
                      <a:pt x="24" y="49"/>
                      <a:pt x="24" y="49"/>
                    </a:cubicBezTo>
                    <a:lnTo>
                      <a:pt x="24" y="53"/>
                    </a:lnTo>
                    <a:close/>
                    <a:moveTo>
                      <a:pt x="70" y="61"/>
                    </a:moveTo>
                    <a:cubicBezTo>
                      <a:pt x="51" y="61"/>
                      <a:pt x="51" y="61"/>
                      <a:pt x="51" y="61"/>
                    </a:cubicBezTo>
                    <a:cubicBezTo>
                      <a:pt x="51" y="41"/>
                      <a:pt x="51" y="41"/>
                      <a:pt x="51" y="41"/>
                    </a:cubicBezTo>
                    <a:cubicBezTo>
                      <a:pt x="70" y="41"/>
                      <a:pt x="70" y="41"/>
                      <a:pt x="70" y="41"/>
                    </a:cubicBezTo>
                    <a:lnTo>
                      <a:pt x="70" y="61"/>
                    </a:lnTo>
                    <a:close/>
                    <a:moveTo>
                      <a:pt x="62" y="49"/>
                    </a:moveTo>
                    <a:cubicBezTo>
                      <a:pt x="59" y="49"/>
                      <a:pt x="59" y="49"/>
                      <a:pt x="59" y="49"/>
                    </a:cubicBezTo>
                    <a:cubicBezTo>
                      <a:pt x="59" y="53"/>
                      <a:pt x="59" y="53"/>
                      <a:pt x="59" y="53"/>
                    </a:cubicBezTo>
                    <a:cubicBezTo>
                      <a:pt x="62" y="53"/>
                      <a:pt x="62" y="53"/>
                      <a:pt x="62" y="53"/>
                    </a:cubicBezTo>
                    <a:lnTo>
                      <a:pt x="62" y="49"/>
                    </a:ln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8" name="Freeform 29"/>
              <p:cNvSpPr>
                <a:spLocks noChangeAspect="1" noEditPoints="1"/>
              </p:cNvSpPr>
              <p:nvPr/>
            </p:nvSpPr>
            <p:spPr bwMode="auto">
              <a:xfrm>
                <a:off x="9939593" y="2161030"/>
                <a:ext cx="168654" cy="272443"/>
              </a:xfrm>
              <a:custGeom>
                <a:avLst/>
                <a:gdLst>
                  <a:gd name="T0" fmla="*/ 46 w 71"/>
                  <a:gd name="T1" fmla="*/ 45 h 113"/>
                  <a:gd name="T2" fmla="*/ 42 w 71"/>
                  <a:gd name="T3" fmla="*/ 46 h 113"/>
                  <a:gd name="T4" fmla="*/ 41 w 71"/>
                  <a:gd name="T5" fmla="*/ 46 h 113"/>
                  <a:gd name="T6" fmla="*/ 34 w 71"/>
                  <a:gd name="T7" fmla="*/ 41 h 113"/>
                  <a:gd name="T8" fmla="*/ 26 w 71"/>
                  <a:gd name="T9" fmla="*/ 47 h 113"/>
                  <a:gd name="T10" fmla="*/ 25 w 71"/>
                  <a:gd name="T11" fmla="*/ 48 h 113"/>
                  <a:gd name="T12" fmla="*/ 25 w 71"/>
                  <a:gd name="T13" fmla="*/ 48 h 113"/>
                  <a:gd name="T14" fmla="*/ 20 w 71"/>
                  <a:gd name="T15" fmla="*/ 52 h 113"/>
                  <a:gd name="T16" fmla="*/ 24 w 71"/>
                  <a:gd name="T17" fmla="*/ 57 h 113"/>
                  <a:gd name="T18" fmla="*/ 25 w 71"/>
                  <a:gd name="T19" fmla="*/ 57 h 113"/>
                  <a:gd name="T20" fmla="*/ 46 w 71"/>
                  <a:gd name="T21" fmla="*/ 57 h 113"/>
                  <a:gd name="T22" fmla="*/ 52 w 71"/>
                  <a:gd name="T23" fmla="*/ 51 h 113"/>
                  <a:gd name="T24" fmla="*/ 46 w 71"/>
                  <a:gd name="T25" fmla="*/ 45 h 113"/>
                  <a:gd name="T26" fmla="*/ 0 w 71"/>
                  <a:gd name="T27" fmla="*/ 0 h 113"/>
                  <a:gd name="T28" fmla="*/ 0 w 71"/>
                  <a:gd name="T29" fmla="*/ 113 h 113"/>
                  <a:gd name="T30" fmla="*/ 71 w 71"/>
                  <a:gd name="T31" fmla="*/ 113 h 113"/>
                  <a:gd name="T32" fmla="*/ 71 w 71"/>
                  <a:gd name="T33" fmla="*/ 0 h 113"/>
                  <a:gd name="T34" fmla="*/ 0 w 71"/>
                  <a:gd name="T35" fmla="*/ 0 h 113"/>
                  <a:gd name="T36" fmla="*/ 0 w 71"/>
                  <a:gd name="T37" fmla="*/ 0 h 113"/>
                  <a:gd name="T38" fmla="*/ 64 w 71"/>
                  <a:gd name="T39" fmla="*/ 106 h 113"/>
                  <a:gd name="T40" fmla="*/ 7 w 71"/>
                  <a:gd name="T41" fmla="*/ 106 h 113"/>
                  <a:gd name="T42" fmla="*/ 7 w 71"/>
                  <a:gd name="T43" fmla="*/ 8 h 113"/>
                  <a:gd name="T44" fmla="*/ 64 w 71"/>
                  <a:gd name="T45" fmla="*/ 8 h 113"/>
                  <a:gd name="T46" fmla="*/ 64 w 71"/>
                  <a:gd name="T47" fmla="*/ 106 h 113"/>
                  <a:gd name="T48" fmla="*/ 64 w 71"/>
                  <a:gd name="T49" fmla="*/ 106 h 113"/>
                  <a:gd name="T50" fmla="*/ 33 w 71"/>
                  <a:gd name="T51" fmla="*/ 92 h 113"/>
                  <a:gd name="T52" fmla="*/ 40 w 71"/>
                  <a:gd name="T53" fmla="*/ 92 h 113"/>
                  <a:gd name="T54" fmla="*/ 40 w 71"/>
                  <a:gd name="T55" fmla="*/ 99 h 113"/>
                  <a:gd name="T56" fmla="*/ 33 w 71"/>
                  <a:gd name="T57" fmla="*/ 99 h 113"/>
                  <a:gd name="T58" fmla="*/ 33 w 71"/>
                  <a:gd name="T59" fmla="*/ 92 h 113"/>
                  <a:gd name="T60" fmla="*/ 33 w 71"/>
                  <a:gd name="T61" fmla="*/ 9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13">
                    <a:moveTo>
                      <a:pt x="46" y="45"/>
                    </a:moveTo>
                    <a:cubicBezTo>
                      <a:pt x="44" y="45"/>
                      <a:pt x="43" y="45"/>
                      <a:pt x="42" y="46"/>
                    </a:cubicBezTo>
                    <a:cubicBezTo>
                      <a:pt x="41" y="46"/>
                      <a:pt x="41" y="46"/>
                      <a:pt x="41" y="46"/>
                    </a:cubicBezTo>
                    <a:cubicBezTo>
                      <a:pt x="40" y="43"/>
                      <a:pt x="37" y="41"/>
                      <a:pt x="34" y="41"/>
                    </a:cubicBezTo>
                    <a:cubicBezTo>
                      <a:pt x="30" y="41"/>
                      <a:pt x="26" y="43"/>
                      <a:pt x="26" y="47"/>
                    </a:cubicBezTo>
                    <a:cubicBezTo>
                      <a:pt x="25" y="48"/>
                      <a:pt x="25" y="48"/>
                      <a:pt x="25" y="48"/>
                    </a:cubicBezTo>
                    <a:cubicBezTo>
                      <a:pt x="25" y="48"/>
                      <a:pt x="25" y="48"/>
                      <a:pt x="25" y="48"/>
                    </a:cubicBezTo>
                    <a:cubicBezTo>
                      <a:pt x="22" y="48"/>
                      <a:pt x="20" y="50"/>
                      <a:pt x="20" y="52"/>
                    </a:cubicBezTo>
                    <a:cubicBezTo>
                      <a:pt x="20" y="55"/>
                      <a:pt x="22" y="57"/>
                      <a:pt x="24" y="57"/>
                    </a:cubicBezTo>
                    <a:cubicBezTo>
                      <a:pt x="25" y="57"/>
                      <a:pt x="25" y="57"/>
                      <a:pt x="25" y="57"/>
                    </a:cubicBezTo>
                    <a:cubicBezTo>
                      <a:pt x="46" y="57"/>
                      <a:pt x="46" y="57"/>
                      <a:pt x="46" y="57"/>
                    </a:cubicBezTo>
                    <a:cubicBezTo>
                      <a:pt x="49" y="57"/>
                      <a:pt x="52" y="54"/>
                      <a:pt x="52" y="51"/>
                    </a:cubicBezTo>
                    <a:cubicBezTo>
                      <a:pt x="52" y="47"/>
                      <a:pt x="49" y="45"/>
                      <a:pt x="46" y="45"/>
                    </a:cubicBezTo>
                    <a:close/>
                    <a:moveTo>
                      <a:pt x="0" y="0"/>
                    </a:moveTo>
                    <a:cubicBezTo>
                      <a:pt x="0" y="113"/>
                      <a:pt x="0" y="113"/>
                      <a:pt x="0" y="113"/>
                    </a:cubicBezTo>
                    <a:cubicBezTo>
                      <a:pt x="71" y="113"/>
                      <a:pt x="71" y="113"/>
                      <a:pt x="71" y="113"/>
                    </a:cubicBezTo>
                    <a:cubicBezTo>
                      <a:pt x="71" y="0"/>
                      <a:pt x="71" y="0"/>
                      <a:pt x="71" y="0"/>
                    </a:cubicBezTo>
                    <a:cubicBezTo>
                      <a:pt x="0" y="0"/>
                      <a:pt x="0" y="0"/>
                      <a:pt x="0" y="0"/>
                    </a:cubicBezTo>
                    <a:cubicBezTo>
                      <a:pt x="0" y="0"/>
                      <a:pt x="0" y="0"/>
                      <a:pt x="0" y="0"/>
                    </a:cubicBezTo>
                    <a:close/>
                    <a:moveTo>
                      <a:pt x="64" y="106"/>
                    </a:moveTo>
                    <a:cubicBezTo>
                      <a:pt x="7" y="106"/>
                      <a:pt x="7" y="106"/>
                      <a:pt x="7" y="106"/>
                    </a:cubicBezTo>
                    <a:cubicBezTo>
                      <a:pt x="7" y="8"/>
                      <a:pt x="7" y="8"/>
                      <a:pt x="7" y="8"/>
                    </a:cubicBezTo>
                    <a:cubicBezTo>
                      <a:pt x="64" y="8"/>
                      <a:pt x="64" y="8"/>
                      <a:pt x="64" y="8"/>
                    </a:cubicBezTo>
                    <a:cubicBezTo>
                      <a:pt x="64" y="106"/>
                      <a:pt x="64" y="106"/>
                      <a:pt x="64" y="106"/>
                    </a:cubicBezTo>
                    <a:cubicBezTo>
                      <a:pt x="64" y="106"/>
                      <a:pt x="64" y="106"/>
                      <a:pt x="64" y="106"/>
                    </a:cubicBezTo>
                    <a:close/>
                    <a:moveTo>
                      <a:pt x="33" y="92"/>
                    </a:moveTo>
                    <a:cubicBezTo>
                      <a:pt x="40" y="92"/>
                      <a:pt x="40" y="92"/>
                      <a:pt x="40" y="92"/>
                    </a:cubicBezTo>
                    <a:cubicBezTo>
                      <a:pt x="40" y="99"/>
                      <a:pt x="40" y="99"/>
                      <a:pt x="40" y="99"/>
                    </a:cubicBezTo>
                    <a:cubicBezTo>
                      <a:pt x="33" y="99"/>
                      <a:pt x="33" y="99"/>
                      <a:pt x="33" y="99"/>
                    </a:cubicBezTo>
                    <a:cubicBezTo>
                      <a:pt x="33" y="92"/>
                      <a:pt x="33" y="92"/>
                      <a:pt x="33" y="92"/>
                    </a:cubicBezTo>
                    <a:cubicBezTo>
                      <a:pt x="33" y="92"/>
                      <a:pt x="33" y="92"/>
                      <a:pt x="33" y="92"/>
                    </a:cubicBez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9" name="Freeform 30"/>
              <p:cNvSpPr>
                <a:spLocks noChangeAspect="1" noEditPoints="1"/>
              </p:cNvSpPr>
              <p:nvPr/>
            </p:nvSpPr>
            <p:spPr bwMode="auto">
              <a:xfrm>
                <a:off x="9298545" y="2106700"/>
                <a:ext cx="562161" cy="316273"/>
              </a:xfrm>
              <a:custGeom>
                <a:avLst/>
                <a:gdLst>
                  <a:gd name="T0" fmla="*/ 155 w 259"/>
                  <a:gd name="T1" fmla="*/ 53 h 143"/>
                  <a:gd name="T2" fmla="*/ 146 w 259"/>
                  <a:gd name="T3" fmla="*/ 56 h 143"/>
                  <a:gd name="T4" fmla="*/ 146 w 259"/>
                  <a:gd name="T5" fmla="*/ 55 h 143"/>
                  <a:gd name="T6" fmla="*/ 130 w 259"/>
                  <a:gd name="T7" fmla="*/ 44 h 143"/>
                  <a:gd name="T8" fmla="*/ 113 w 259"/>
                  <a:gd name="T9" fmla="*/ 58 h 143"/>
                  <a:gd name="T10" fmla="*/ 113 w 259"/>
                  <a:gd name="T11" fmla="*/ 60 h 143"/>
                  <a:gd name="T12" fmla="*/ 112 w 259"/>
                  <a:gd name="T13" fmla="*/ 60 h 143"/>
                  <a:gd name="T14" fmla="*/ 102 w 259"/>
                  <a:gd name="T15" fmla="*/ 69 h 143"/>
                  <a:gd name="T16" fmla="*/ 110 w 259"/>
                  <a:gd name="T17" fmla="*/ 79 h 143"/>
                  <a:gd name="T18" fmla="*/ 112 w 259"/>
                  <a:gd name="T19" fmla="*/ 79 h 143"/>
                  <a:gd name="T20" fmla="*/ 155 w 259"/>
                  <a:gd name="T21" fmla="*/ 79 h 143"/>
                  <a:gd name="T22" fmla="*/ 168 w 259"/>
                  <a:gd name="T23" fmla="*/ 66 h 143"/>
                  <a:gd name="T24" fmla="*/ 155 w 259"/>
                  <a:gd name="T25" fmla="*/ 53 h 143"/>
                  <a:gd name="T26" fmla="*/ 34 w 259"/>
                  <a:gd name="T27" fmla="*/ 0 h 143"/>
                  <a:gd name="T28" fmla="*/ 34 w 259"/>
                  <a:gd name="T29" fmla="*/ 126 h 143"/>
                  <a:gd name="T30" fmla="*/ 230 w 259"/>
                  <a:gd name="T31" fmla="*/ 126 h 143"/>
                  <a:gd name="T32" fmla="*/ 230 w 259"/>
                  <a:gd name="T33" fmla="*/ 0 h 143"/>
                  <a:gd name="T34" fmla="*/ 34 w 259"/>
                  <a:gd name="T35" fmla="*/ 0 h 143"/>
                  <a:gd name="T36" fmla="*/ 221 w 259"/>
                  <a:gd name="T37" fmla="*/ 118 h 143"/>
                  <a:gd name="T38" fmla="*/ 42 w 259"/>
                  <a:gd name="T39" fmla="*/ 118 h 143"/>
                  <a:gd name="T40" fmla="*/ 42 w 259"/>
                  <a:gd name="T41" fmla="*/ 8 h 143"/>
                  <a:gd name="T42" fmla="*/ 221 w 259"/>
                  <a:gd name="T43" fmla="*/ 8 h 143"/>
                  <a:gd name="T44" fmla="*/ 221 w 259"/>
                  <a:gd name="T45" fmla="*/ 118 h 143"/>
                  <a:gd name="T46" fmla="*/ 150 w 259"/>
                  <a:gd name="T47" fmla="*/ 132 h 143"/>
                  <a:gd name="T48" fmla="*/ 150 w 259"/>
                  <a:gd name="T49" fmla="*/ 135 h 143"/>
                  <a:gd name="T50" fmla="*/ 114 w 259"/>
                  <a:gd name="T51" fmla="*/ 135 h 143"/>
                  <a:gd name="T52" fmla="*/ 114 w 259"/>
                  <a:gd name="T53" fmla="*/ 132 h 143"/>
                  <a:gd name="T54" fmla="*/ 4 w 259"/>
                  <a:gd name="T55" fmla="*/ 132 h 143"/>
                  <a:gd name="T56" fmla="*/ 12 w 259"/>
                  <a:gd name="T57" fmla="*/ 143 h 143"/>
                  <a:gd name="T58" fmla="*/ 251 w 259"/>
                  <a:gd name="T59" fmla="*/ 143 h 143"/>
                  <a:gd name="T60" fmla="*/ 259 w 259"/>
                  <a:gd name="T61" fmla="*/ 132 h 143"/>
                  <a:gd name="T62" fmla="*/ 150 w 259"/>
                  <a:gd name="T63" fmla="*/ 132 h 143"/>
                  <a:gd name="T64" fmla="*/ 150 w 259"/>
                  <a:gd name="T65"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143">
                    <a:moveTo>
                      <a:pt x="155" y="53"/>
                    </a:moveTo>
                    <a:cubicBezTo>
                      <a:pt x="152" y="53"/>
                      <a:pt x="149" y="54"/>
                      <a:pt x="146" y="56"/>
                    </a:cubicBezTo>
                    <a:cubicBezTo>
                      <a:pt x="146" y="55"/>
                      <a:pt x="146" y="55"/>
                      <a:pt x="146" y="55"/>
                    </a:cubicBezTo>
                    <a:cubicBezTo>
                      <a:pt x="143" y="49"/>
                      <a:pt x="137" y="44"/>
                      <a:pt x="130" y="44"/>
                    </a:cubicBezTo>
                    <a:cubicBezTo>
                      <a:pt x="122" y="44"/>
                      <a:pt x="115" y="50"/>
                      <a:pt x="113" y="58"/>
                    </a:cubicBezTo>
                    <a:cubicBezTo>
                      <a:pt x="113" y="60"/>
                      <a:pt x="113" y="60"/>
                      <a:pt x="113" y="60"/>
                    </a:cubicBezTo>
                    <a:cubicBezTo>
                      <a:pt x="112" y="60"/>
                      <a:pt x="112" y="60"/>
                      <a:pt x="112" y="60"/>
                    </a:cubicBezTo>
                    <a:cubicBezTo>
                      <a:pt x="107" y="60"/>
                      <a:pt x="102" y="64"/>
                      <a:pt x="102" y="69"/>
                    </a:cubicBezTo>
                    <a:cubicBezTo>
                      <a:pt x="102" y="74"/>
                      <a:pt x="106" y="78"/>
                      <a:pt x="110" y="79"/>
                    </a:cubicBezTo>
                    <a:cubicBezTo>
                      <a:pt x="112" y="79"/>
                      <a:pt x="112" y="79"/>
                      <a:pt x="112" y="79"/>
                    </a:cubicBezTo>
                    <a:cubicBezTo>
                      <a:pt x="155" y="79"/>
                      <a:pt x="155" y="79"/>
                      <a:pt x="155" y="79"/>
                    </a:cubicBezTo>
                    <a:cubicBezTo>
                      <a:pt x="162" y="79"/>
                      <a:pt x="168" y="73"/>
                      <a:pt x="168" y="66"/>
                    </a:cubicBezTo>
                    <a:cubicBezTo>
                      <a:pt x="168" y="59"/>
                      <a:pt x="162" y="53"/>
                      <a:pt x="155" y="53"/>
                    </a:cubicBezTo>
                    <a:close/>
                    <a:moveTo>
                      <a:pt x="34" y="0"/>
                    </a:moveTo>
                    <a:cubicBezTo>
                      <a:pt x="34" y="126"/>
                      <a:pt x="34" y="126"/>
                      <a:pt x="34" y="126"/>
                    </a:cubicBezTo>
                    <a:cubicBezTo>
                      <a:pt x="230" y="126"/>
                      <a:pt x="230" y="126"/>
                      <a:pt x="230" y="126"/>
                    </a:cubicBezTo>
                    <a:cubicBezTo>
                      <a:pt x="230" y="0"/>
                      <a:pt x="230" y="0"/>
                      <a:pt x="230" y="0"/>
                    </a:cubicBezTo>
                    <a:lnTo>
                      <a:pt x="34" y="0"/>
                    </a:lnTo>
                    <a:close/>
                    <a:moveTo>
                      <a:pt x="221" y="118"/>
                    </a:moveTo>
                    <a:cubicBezTo>
                      <a:pt x="42" y="118"/>
                      <a:pt x="42" y="118"/>
                      <a:pt x="42" y="118"/>
                    </a:cubicBezTo>
                    <a:cubicBezTo>
                      <a:pt x="42" y="8"/>
                      <a:pt x="42" y="8"/>
                      <a:pt x="42" y="8"/>
                    </a:cubicBezTo>
                    <a:cubicBezTo>
                      <a:pt x="221" y="8"/>
                      <a:pt x="221" y="8"/>
                      <a:pt x="221" y="8"/>
                    </a:cubicBezTo>
                    <a:cubicBezTo>
                      <a:pt x="221" y="118"/>
                      <a:pt x="221" y="118"/>
                      <a:pt x="221" y="118"/>
                    </a:cubicBezTo>
                    <a:close/>
                    <a:moveTo>
                      <a:pt x="150" y="132"/>
                    </a:moveTo>
                    <a:cubicBezTo>
                      <a:pt x="150" y="133"/>
                      <a:pt x="150" y="135"/>
                      <a:pt x="150" y="135"/>
                    </a:cubicBezTo>
                    <a:cubicBezTo>
                      <a:pt x="114" y="135"/>
                      <a:pt x="114" y="135"/>
                      <a:pt x="114" y="135"/>
                    </a:cubicBezTo>
                    <a:cubicBezTo>
                      <a:pt x="114" y="132"/>
                      <a:pt x="114" y="132"/>
                      <a:pt x="114" y="132"/>
                    </a:cubicBezTo>
                    <a:cubicBezTo>
                      <a:pt x="0" y="132"/>
                      <a:pt x="4" y="132"/>
                      <a:pt x="4" y="132"/>
                    </a:cubicBezTo>
                    <a:cubicBezTo>
                      <a:pt x="12" y="143"/>
                      <a:pt x="12" y="143"/>
                      <a:pt x="12" y="143"/>
                    </a:cubicBezTo>
                    <a:cubicBezTo>
                      <a:pt x="251" y="143"/>
                      <a:pt x="251" y="143"/>
                      <a:pt x="251" y="143"/>
                    </a:cubicBezTo>
                    <a:cubicBezTo>
                      <a:pt x="259" y="132"/>
                      <a:pt x="259" y="132"/>
                      <a:pt x="259" y="132"/>
                    </a:cubicBezTo>
                    <a:cubicBezTo>
                      <a:pt x="150" y="132"/>
                      <a:pt x="150" y="132"/>
                      <a:pt x="150" y="132"/>
                    </a:cubicBezTo>
                    <a:cubicBezTo>
                      <a:pt x="150" y="132"/>
                      <a:pt x="150" y="132"/>
                      <a:pt x="150" y="132"/>
                    </a:cubicBez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60" name="Freeform 31"/>
              <p:cNvSpPr>
                <a:spLocks noChangeAspect="1" noEditPoints="1"/>
              </p:cNvSpPr>
              <p:nvPr/>
            </p:nvSpPr>
            <p:spPr bwMode="auto">
              <a:xfrm>
                <a:off x="8905494" y="2205480"/>
                <a:ext cx="342330" cy="218932"/>
              </a:xfrm>
              <a:custGeom>
                <a:avLst/>
                <a:gdLst>
                  <a:gd name="T0" fmla="*/ 0 w 181"/>
                  <a:gd name="T1" fmla="*/ 0 h 114"/>
                  <a:gd name="T2" fmla="*/ 0 w 181"/>
                  <a:gd name="T3" fmla="*/ 114 h 114"/>
                  <a:gd name="T4" fmla="*/ 181 w 181"/>
                  <a:gd name="T5" fmla="*/ 114 h 114"/>
                  <a:gd name="T6" fmla="*/ 181 w 181"/>
                  <a:gd name="T7" fmla="*/ 0 h 114"/>
                  <a:gd name="T8" fmla="*/ 0 w 181"/>
                  <a:gd name="T9" fmla="*/ 0 h 114"/>
                  <a:gd name="T10" fmla="*/ 172 w 181"/>
                  <a:gd name="T11" fmla="*/ 106 h 114"/>
                  <a:gd name="T12" fmla="*/ 9 w 181"/>
                  <a:gd name="T13" fmla="*/ 106 h 114"/>
                  <a:gd name="T14" fmla="*/ 9 w 181"/>
                  <a:gd name="T15" fmla="*/ 7 h 114"/>
                  <a:gd name="T16" fmla="*/ 172 w 181"/>
                  <a:gd name="T17" fmla="*/ 7 h 114"/>
                  <a:gd name="T18" fmla="*/ 172 w 181"/>
                  <a:gd name="T19" fmla="*/ 106 h 114"/>
                  <a:gd name="T20" fmla="*/ 111 w 181"/>
                  <a:gd name="T21" fmla="*/ 47 h 114"/>
                  <a:gd name="T22" fmla="*/ 103 w 181"/>
                  <a:gd name="T23" fmla="*/ 50 h 114"/>
                  <a:gd name="T24" fmla="*/ 103 w 181"/>
                  <a:gd name="T25" fmla="*/ 49 h 114"/>
                  <a:gd name="T26" fmla="*/ 88 w 181"/>
                  <a:gd name="T27" fmla="*/ 39 h 114"/>
                  <a:gd name="T28" fmla="*/ 72 w 181"/>
                  <a:gd name="T29" fmla="*/ 52 h 114"/>
                  <a:gd name="T30" fmla="*/ 72 w 181"/>
                  <a:gd name="T31" fmla="*/ 53 h 114"/>
                  <a:gd name="T32" fmla="*/ 71 w 181"/>
                  <a:gd name="T33" fmla="*/ 53 h 114"/>
                  <a:gd name="T34" fmla="*/ 62 w 181"/>
                  <a:gd name="T35" fmla="*/ 62 h 114"/>
                  <a:gd name="T36" fmla="*/ 69 w 181"/>
                  <a:gd name="T37" fmla="*/ 72 h 114"/>
                  <a:gd name="T38" fmla="*/ 71 w 181"/>
                  <a:gd name="T39" fmla="*/ 72 h 114"/>
                  <a:gd name="T40" fmla="*/ 111 w 181"/>
                  <a:gd name="T41" fmla="*/ 72 h 114"/>
                  <a:gd name="T42" fmla="*/ 123 w 181"/>
                  <a:gd name="T43" fmla="*/ 59 h 114"/>
                  <a:gd name="T44" fmla="*/ 111 w 181"/>
                  <a:gd name="T45" fmla="*/ 4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 h="114">
                    <a:moveTo>
                      <a:pt x="0" y="0"/>
                    </a:moveTo>
                    <a:cubicBezTo>
                      <a:pt x="0" y="114"/>
                      <a:pt x="0" y="114"/>
                      <a:pt x="0" y="114"/>
                    </a:cubicBezTo>
                    <a:cubicBezTo>
                      <a:pt x="181" y="114"/>
                      <a:pt x="181" y="114"/>
                      <a:pt x="181" y="114"/>
                    </a:cubicBezTo>
                    <a:cubicBezTo>
                      <a:pt x="181" y="0"/>
                      <a:pt x="181" y="0"/>
                      <a:pt x="181" y="0"/>
                    </a:cubicBezTo>
                    <a:lnTo>
                      <a:pt x="0" y="0"/>
                    </a:lnTo>
                    <a:close/>
                    <a:moveTo>
                      <a:pt x="172" y="106"/>
                    </a:moveTo>
                    <a:cubicBezTo>
                      <a:pt x="9" y="106"/>
                      <a:pt x="9" y="106"/>
                      <a:pt x="9" y="106"/>
                    </a:cubicBezTo>
                    <a:cubicBezTo>
                      <a:pt x="9" y="7"/>
                      <a:pt x="9" y="7"/>
                      <a:pt x="9" y="7"/>
                    </a:cubicBezTo>
                    <a:cubicBezTo>
                      <a:pt x="172" y="7"/>
                      <a:pt x="172" y="7"/>
                      <a:pt x="172" y="7"/>
                    </a:cubicBezTo>
                    <a:cubicBezTo>
                      <a:pt x="172" y="106"/>
                      <a:pt x="172" y="106"/>
                      <a:pt x="172" y="106"/>
                    </a:cubicBezTo>
                    <a:close/>
                    <a:moveTo>
                      <a:pt x="111" y="47"/>
                    </a:moveTo>
                    <a:cubicBezTo>
                      <a:pt x="108" y="47"/>
                      <a:pt x="105" y="48"/>
                      <a:pt x="103" y="50"/>
                    </a:cubicBezTo>
                    <a:cubicBezTo>
                      <a:pt x="103" y="49"/>
                      <a:pt x="103" y="49"/>
                      <a:pt x="103" y="49"/>
                    </a:cubicBezTo>
                    <a:cubicBezTo>
                      <a:pt x="100" y="43"/>
                      <a:pt x="94" y="39"/>
                      <a:pt x="88" y="39"/>
                    </a:cubicBezTo>
                    <a:cubicBezTo>
                      <a:pt x="80" y="39"/>
                      <a:pt x="73" y="45"/>
                      <a:pt x="72" y="52"/>
                    </a:cubicBezTo>
                    <a:cubicBezTo>
                      <a:pt x="72" y="53"/>
                      <a:pt x="72" y="53"/>
                      <a:pt x="72" y="53"/>
                    </a:cubicBezTo>
                    <a:cubicBezTo>
                      <a:pt x="71" y="53"/>
                      <a:pt x="71" y="53"/>
                      <a:pt x="71" y="53"/>
                    </a:cubicBezTo>
                    <a:cubicBezTo>
                      <a:pt x="66" y="53"/>
                      <a:pt x="62" y="57"/>
                      <a:pt x="62" y="62"/>
                    </a:cubicBezTo>
                    <a:cubicBezTo>
                      <a:pt x="62" y="67"/>
                      <a:pt x="65" y="71"/>
                      <a:pt x="69" y="72"/>
                    </a:cubicBezTo>
                    <a:cubicBezTo>
                      <a:pt x="71" y="72"/>
                      <a:pt x="71" y="72"/>
                      <a:pt x="71" y="72"/>
                    </a:cubicBezTo>
                    <a:cubicBezTo>
                      <a:pt x="111" y="72"/>
                      <a:pt x="111" y="72"/>
                      <a:pt x="111" y="72"/>
                    </a:cubicBezTo>
                    <a:cubicBezTo>
                      <a:pt x="118" y="72"/>
                      <a:pt x="123" y="66"/>
                      <a:pt x="123" y="59"/>
                    </a:cubicBezTo>
                    <a:cubicBezTo>
                      <a:pt x="123" y="53"/>
                      <a:pt x="118" y="47"/>
                      <a:pt x="111" y="47"/>
                    </a:cubicBez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cxnSp>
            <p:nvCxnSpPr>
              <p:cNvPr id="61" name="Straight Connector 60"/>
              <p:cNvCxnSpPr/>
              <p:nvPr/>
            </p:nvCxnSpPr>
            <p:spPr>
              <a:xfrm flipV="1">
                <a:off x="9549606" y="2460772"/>
                <a:ext cx="0" cy="138490"/>
              </a:xfrm>
              <a:prstGeom prst="line">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bwMode="auto">
            <a:xfrm>
              <a:off x="9567749" y="2760943"/>
              <a:ext cx="1615508" cy="1615508"/>
            </a:xfrm>
            <a:prstGeom prst="ellipse">
              <a:avLst/>
            </a:prstGeom>
            <a:noFill/>
            <a:ln w="50800">
              <a:solidFill>
                <a:schemeClr val="tx2">
                  <a:alpha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2800"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2" name="TextBox 61"/>
          <p:cNvSpPr txBox="1"/>
          <p:nvPr/>
        </p:nvSpPr>
        <p:spPr>
          <a:xfrm>
            <a:off x="883" y="5075131"/>
            <a:ext cx="12434711" cy="590848"/>
          </a:xfrm>
          <a:prstGeom prst="rect">
            <a:avLst/>
          </a:prstGeom>
        </p:spPr>
        <p:txBody>
          <a:bodyPr/>
          <a:lstStyle>
            <a:defPPr>
              <a:defRPr lang="en-US"/>
            </a:defPPr>
            <a:lvl1pPr marR="0" indent="0" algn="ctr" fontAlgn="auto">
              <a:lnSpc>
                <a:spcPct val="90000"/>
              </a:lnSpc>
              <a:spcBef>
                <a:spcPct val="20000"/>
              </a:spcBef>
              <a:spcAft>
                <a:spcPts val="0"/>
              </a:spcAft>
              <a:buClrTx/>
              <a:buSzPct val="90000"/>
              <a:buFont typeface="Arial" pitchFamily="34" charset="0"/>
              <a:buNone/>
              <a:tabLst/>
              <a:defRPr sz="3600" spc="-80" baseline="0">
                <a:gradFill>
                  <a:gsLst>
                    <a:gs pos="28205">
                      <a:schemeClr val="tx2"/>
                    </a:gs>
                    <a:gs pos="42000">
                      <a:schemeClr val="tx2"/>
                    </a:gs>
                  </a:gsLst>
                  <a:lin ang="5400000" scaled="0"/>
                </a:gradFill>
                <a:latin typeface="Segoe UI Semilight" panose="020B0402040204020203" pitchFamily="34" charset="0"/>
                <a:cs typeface="Segoe UI Semilight" panose="020B0402040204020203" pitchFamily="34" charset="0"/>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914224"/>
            <a:r>
              <a:rPr lang="en-US" sz="3199" kern="0" dirty="0">
                <a:solidFill>
                  <a:srgbClr val="0070C0"/>
                </a:solidFill>
                <a:latin typeface="Franklin Gothic Medium Cond" panose="020B0606030402020204" pitchFamily="34" charset="0"/>
              </a:rPr>
              <a:t>Integration is the backbone</a:t>
            </a:r>
          </a:p>
        </p:txBody>
      </p:sp>
      <p:cxnSp>
        <p:nvCxnSpPr>
          <p:cNvPr id="63" name="Straight Connector 62"/>
          <p:cNvCxnSpPr/>
          <p:nvPr/>
        </p:nvCxnSpPr>
        <p:spPr>
          <a:xfrm flipH="1" flipV="1">
            <a:off x="458018" y="4931115"/>
            <a:ext cx="11520441" cy="1"/>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7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6" presetClass="emph" presetSubtype="0" accel="100000" autoRev="1" fill="hold" nodeType="withEffect">
                                  <p:stCondLst>
                                    <p:cond delay="0"/>
                                  </p:stCondLst>
                                  <p:childTnLst>
                                    <p:animScale>
                                      <p:cBhvr>
                                        <p:cTn id="9" dur="500" fill="hold"/>
                                        <p:tgtEl>
                                          <p:spTgt spid="41"/>
                                        </p:tgtEl>
                                      </p:cBhvr>
                                      <p:by x="60000" y="60000"/>
                                    </p:animScale>
                                  </p:childTnLst>
                                </p:cTn>
                              </p:par>
                              <p:par>
                                <p:cTn id="10" presetID="10" presetClass="entr" presetSubtype="0" fill="hold" nodeType="withEffect">
                                  <p:stCondLst>
                                    <p:cond delay="5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6" presetClass="emph" presetSubtype="0" accel="100000" autoRev="1" fill="hold" nodeType="withEffect">
                                  <p:stCondLst>
                                    <p:cond delay="0"/>
                                  </p:stCondLst>
                                  <p:childTnLst>
                                    <p:animScale>
                                      <p:cBhvr>
                                        <p:cTn id="14" dur="500" fill="hold"/>
                                        <p:tgtEl>
                                          <p:spTgt spid="44"/>
                                        </p:tgtEl>
                                      </p:cBhvr>
                                      <p:by x="60000" y="60000"/>
                                    </p:animScale>
                                  </p:childTnLst>
                                </p:cTn>
                              </p:par>
                              <p:par>
                                <p:cTn id="15" presetID="10" presetClass="entr" presetSubtype="0" fill="hold" nodeType="withEffect">
                                  <p:stCondLst>
                                    <p:cond delay="5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6" presetClass="emph" presetSubtype="0" accel="100000" autoRev="1" fill="hold" nodeType="withEffect">
                                  <p:stCondLst>
                                    <p:cond delay="0"/>
                                  </p:stCondLst>
                                  <p:childTnLst>
                                    <p:animScale>
                                      <p:cBhvr>
                                        <p:cTn id="19" dur="500" fill="hold"/>
                                        <p:tgtEl>
                                          <p:spTgt spid="54"/>
                                        </p:tgtEl>
                                      </p:cBhvr>
                                      <p:by x="60000" y="60000"/>
                                    </p:animScale>
                                  </p:childTnLst>
                                </p:cTn>
                              </p:par>
                              <p:par>
                                <p:cTn id="20" presetID="10" presetClass="entr" presetSubtype="0" fill="hold" grpId="0" nodeType="withEffect">
                                  <p:stCondLst>
                                    <p:cond delay="50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barn(outVertical)">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On-Premises Data Gateway</a:t>
            </a:r>
            <a:endParaRPr lang="nl-NL" dirty="0"/>
          </a:p>
        </p:txBody>
      </p:sp>
      <p:sp>
        <p:nvSpPr>
          <p:cNvPr id="3" name="Content Placeholder 2"/>
          <p:cNvSpPr>
            <a:spLocks noGrp="1"/>
          </p:cNvSpPr>
          <p:nvPr>
            <p:ph idx="1"/>
          </p:nvPr>
        </p:nvSpPr>
        <p:spPr/>
        <p:txBody>
          <a:bodyPr/>
          <a:lstStyle/>
          <a:p>
            <a:r>
              <a:rPr lang="en-AU" dirty="0"/>
              <a:t>Secure data transfer between on-</a:t>
            </a:r>
            <a:r>
              <a:rPr lang="en-AU" dirty="0" err="1"/>
              <a:t>prem</a:t>
            </a:r>
            <a:r>
              <a:rPr lang="en-AU" dirty="0"/>
              <a:t> resources and Azure</a:t>
            </a:r>
          </a:p>
          <a:p>
            <a:r>
              <a:rPr lang="en-AU" dirty="0"/>
              <a:t>No inbound firewall rules required</a:t>
            </a:r>
          </a:p>
          <a:p>
            <a:r>
              <a:rPr lang="en-AU" dirty="0"/>
              <a:t>Runs as a Windows service on-</a:t>
            </a:r>
            <a:r>
              <a:rPr lang="en-AU" dirty="0" err="1"/>
              <a:t>prem</a:t>
            </a:r>
            <a:endParaRPr lang="en-AU" dirty="0"/>
          </a:p>
          <a:p>
            <a:r>
              <a:rPr lang="en-AU" dirty="0"/>
              <a:t>Cloud resources supported:</a:t>
            </a:r>
          </a:p>
          <a:p>
            <a:pPr marL="628650" lvl="2" indent="-171450"/>
            <a:r>
              <a:rPr lang="en-AU" dirty="0"/>
              <a:t>Logic Apps</a:t>
            </a:r>
          </a:p>
          <a:p>
            <a:pPr marL="628650" lvl="2" indent="-171450"/>
            <a:r>
              <a:rPr lang="en-AU" dirty="0"/>
              <a:t>Power Apps</a:t>
            </a:r>
          </a:p>
          <a:p>
            <a:pPr marL="628650" lvl="2" indent="-171450"/>
            <a:r>
              <a:rPr lang="en-AU" dirty="0"/>
              <a:t>Microsoft Flow</a:t>
            </a:r>
          </a:p>
          <a:p>
            <a:pPr marL="628650" lvl="2" indent="-171450"/>
            <a:r>
              <a:rPr lang="en-AU" dirty="0" err="1"/>
              <a:t>PowerBI</a:t>
            </a:r>
            <a:endParaRPr lang="en-AU" dirty="0"/>
          </a:p>
          <a:p>
            <a:pPr marL="628650" lvl="2" indent="-171450"/>
            <a:r>
              <a:rPr lang="en-AU" dirty="0"/>
              <a:t>Azure Analysis Services</a:t>
            </a:r>
            <a:endParaRPr lang="nl-NL" sz="3200" dirty="0"/>
          </a:p>
        </p:txBody>
      </p:sp>
    </p:spTree>
    <p:extLst>
      <p:ext uri="{BB962C8B-B14F-4D97-AF65-F5344CB8AC3E}">
        <p14:creationId xmlns:p14="http://schemas.microsoft.com/office/powerpoint/2010/main" val="1841244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403181" y="5428213"/>
            <a:ext cx="9560741" cy="10962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a:solidFill>
                <a:schemeClr val="tx1">
                  <a:lumMod val="65000"/>
                  <a:lumOff val="35000"/>
                </a:schemeClr>
              </a:solidFill>
              <a:latin typeface="Franklin Gothic Medium Cond" panose="020B06060304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157" y="5569318"/>
            <a:ext cx="447295" cy="447295"/>
          </a:xfrm>
          <a:prstGeom prst="rect">
            <a:avLst/>
          </a:prstGeom>
        </p:spPr>
      </p:pic>
      <p:pic>
        <p:nvPicPr>
          <p:cNvPr id="7" name="Picture 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00160" y="5569318"/>
            <a:ext cx="484620" cy="484620"/>
          </a:xfrm>
          <a:prstGeom prst="rect">
            <a:avLst/>
          </a:prstGeom>
        </p:spPr>
      </p:pic>
      <p:sp>
        <p:nvSpPr>
          <p:cNvPr id="19" name="Rectangle 18"/>
          <p:cNvSpPr/>
          <p:nvPr/>
        </p:nvSpPr>
        <p:spPr>
          <a:xfrm>
            <a:off x="1515812" y="5869161"/>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SQL SERVER</a:t>
            </a:r>
          </a:p>
        </p:txBody>
      </p:sp>
      <p:sp>
        <p:nvSpPr>
          <p:cNvPr id="2" name="Title 1"/>
          <p:cNvSpPr>
            <a:spLocks noGrp="1"/>
          </p:cNvSpPr>
          <p:nvPr>
            <p:ph type="title"/>
          </p:nvPr>
        </p:nvSpPr>
        <p:spPr>
          <a:xfrm>
            <a:off x="838200" y="365125"/>
            <a:ext cx="10515600" cy="683499"/>
          </a:xfrm>
        </p:spPr>
        <p:txBody>
          <a:bodyPr>
            <a:normAutofit/>
          </a:bodyPr>
          <a:lstStyle/>
          <a:p>
            <a:r>
              <a:rPr lang="nl-NL" sz="3200" dirty="0">
                <a:solidFill>
                  <a:srgbClr val="0070C0"/>
                </a:solidFill>
              </a:rPr>
              <a:t>ONE GATEWAY FOR MULTIPLE CLOUD SERVICES AND EXPERIENCES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169" y="3494859"/>
            <a:ext cx="526335" cy="52633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9593" y="2696751"/>
            <a:ext cx="583485" cy="58348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8170" y="4481406"/>
            <a:ext cx="531865" cy="53186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2992" y="5569318"/>
            <a:ext cx="437770" cy="437770"/>
          </a:xfrm>
          <a:prstGeom prst="rect">
            <a:avLst/>
          </a:prstGeom>
        </p:spPr>
      </p:pic>
      <p:pic>
        <p:nvPicPr>
          <p:cNvPr id="9" name="Picture 8"/>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artisticGlowEdges/>
                    </a14:imgEffect>
                  </a14:imgLayer>
                </a14:imgProps>
              </a:ext>
              <a:ext uri="{28A0092B-C50C-407E-A947-70E740481C1C}">
                <a14:useLocalDpi xmlns:a14="http://schemas.microsoft.com/office/drawing/2010/main" val="0"/>
              </a:ext>
            </a:extLst>
          </a:blip>
          <a:stretch>
            <a:fillRect/>
          </a:stretch>
        </p:blipFill>
        <p:spPr>
          <a:xfrm>
            <a:off x="9157293" y="5578843"/>
            <a:ext cx="437770" cy="437770"/>
          </a:xfrm>
          <a:prstGeom prst="rect">
            <a:avLst/>
          </a:prstGeom>
        </p:spPr>
      </p:pic>
      <p:sp>
        <p:nvSpPr>
          <p:cNvPr id="11" name="Rectangle 10"/>
          <p:cNvSpPr/>
          <p:nvPr/>
        </p:nvSpPr>
        <p:spPr>
          <a:xfrm>
            <a:off x="1515811" y="1721572"/>
            <a:ext cx="2245986"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AZURE ANAYSIS SERVICES</a:t>
            </a:r>
          </a:p>
        </p:txBody>
      </p:sp>
      <p:sp>
        <p:nvSpPr>
          <p:cNvPr id="12" name="Rectangle 11"/>
          <p:cNvSpPr/>
          <p:nvPr/>
        </p:nvSpPr>
        <p:spPr>
          <a:xfrm>
            <a:off x="3852274" y="1729772"/>
            <a:ext cx="1022791"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POWER BI</a:t>
            </a:r>
          </a:p>
        </p:txBody>
      </p:sp>
      <p:sp>
        <p:nvSpPr>
          <p:cNvPr id="13" name="Rectangle 12"/>
          <p:cNvSpPr/>
          <p:nvPr/>
        </p:nvSpPr>
        <p:spPr>
          <a:xfrm>
            <a:off x="4965542" y="1721572"/>
            <a:ext cx="1351592"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POWER APPS</a:t>
            </a:r>
          </a:p>
        </p:txBody>
      </p:sp>
      <p:sp>
        <p:nvSpPr>
          <p:cNvPr id="14" name="Rectangle 13"/>
          <p:cNvSpPr/>
          <p:nvPr/>
        </p:nvSpPr>
        <p:spPr>
          <a:xfrm>
            <a:off x="6407611" y="1713026"/>
            <a:ext cx="1565024"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MICROSOFT FLOW</a:t>
            </a:r>
          </a:p>
        </p:txBody>
      </p:sp>
      <p:sp>
        <p:nvSpPr>
          <p:cNvPr id="15" name="Rectangle 14"/>
          <p:cNvSpPr/>
          <p:nvPr/>
        </p:nvSpPr>
        <p:spPr>
          <a:xfrm>
            <a:off x="8063112" y="1713026"/>
            <a:ext cx="1645515"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AZURE LOGIC APPS</a:t>
            </a:r>
          </a:p>
        </p:txBody>
      </p:sp>
      <p:sp>
        <p:nvSpPr>
          <p:cNvPr id="10" name="TextBox 9"/>
          <p:cNvSpPr txBox="1"/>
          <p:nvPr/>
        </p:nvSpPr>
        <p:spPr>
          <a:xfrm>
            <a:off x="1515811" y="1210216"/>
            <a:ext cx="1413785" cy="369332"/>
          </a:xfrm>
          <a:prstGeom prst="rect">
            <a:avLst/>
          </a:prstGeom>
          <a:noFill/>
        </p:spPr>
        <p:txBody>
          <a:bodyPr wrap="none" rtlCol="0">
            <a:spAutoFit/>
          </a:bodyPr>
          <a:lstStyle/>
          <a:p>
            <a:r>
              <a:rPr lang="nl-NL" b="1" dirty="0">
                <a:solidFill>
                  <a:srgbClr val="0070C0"/>
                </a:solidFill>
                <a:latin typeface="Franklin Gothic Medium Cond" panose="020B0606030402020204" pitchFamily="34" charset="0"/>
              </a:rPr>
              <a:t>Cloud services</a:t>
            </a:r>
          </a:p>
        </p:txBody>
      </p:sp>
      <p:cxnSp>
        <p:nvCxnSpPr>
          <p:cNvPr id="17" name="Straight Connector 16"/>
          <p:cNvCxnSpPr>
            <a:cxnSpLocks/>
          </p:cNvCxnSpPr>
          <p:nvPr/>
        </p:nvCxnSpPr>
        <p:spPr>
          <a:xfrm>
            <a:off x="1403181" y="4248150"/>
            <a:ext cx="9560741" cy="0"/>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20856" y="5862365"/>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OTHER DATA SOURCES</a:t>
            </a:r>
          </a:p>
        </p:txBody>
      </p:sp>
      <p:sp>
        <p:nvSpPr>
          <p:cNvPr id="22" name="Rectangle 21"/>
          <p:cNvSpPr/>
          <p:nvPr/>
        </p:nvSpPr>
        <p:spPr>
          <a:xfrm>
            <a:off x="8573378" y="5862365"/>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FILES, SHAREPOINT</a:t>
            </a:r>
          </a:p>
        </p:txBody>
      </p:sp>
      <p:cxnSp>
        <p:nvCxnSpPr>
          <p:cNvPr id="25" name="Straight Arrow Connector 24"/>
          <p:cNvCxnSpPr>
            <a:cxnSpLocks/>
            <a:stCxn id="13" idx="2"/>
            <a:endCxn id="4" idx="0"/>
          </p:cNvCxnSpPr>
          <p:nvPr/>
        </p:nvCxnSpPr>
        <p:spPr>
          <a:xfrm flipH="1">
            <a:off x="5641336" y="2246904"/>
            <a:ext cx="2" cy="449847"/>
          </a:xfrm>
          <a:prstGeom prst="straightConnector1">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4" idx="2"/>
            <a:endCxn id="4" idx="0"/>
          </p:cNvCxnSpPr>
          <p:nvPr/>
        </p:nvCxnSpPr>
        <p:spPr>
          <a:xfrm rot="5400000">
            <a:off x="6186534" y="1693161"/>
            <a:ext cx="458393" cy="1548787"/>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15" idx="2"/>
            <a:endCxn id="4" idx="0"/>
          </p:cNvCxnSpPr>
          <p:nvPr/>
        </p:nvCxnSpPr>
        <p:spPr>
          <a:xfrm rot="5400000">
            <a:off x="7034407" y="845287"/>
            <a:ext cx="458393" cy="3244534"/>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2" idx="2"/>
            <a:endCxn id="4" idx="0"/>
          </p:cNvCxnSpPr>
          <p:nvPr/>
        </p:nvCxnSpPr>
        <p:spPr>
          <a:xfrm rot="16200000" flipH="1">
            <a:off x="4781680" y="1837094"/>
            <a:ext cx="441647" cy="1277666"/>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1" idx="2"/>
            <a:endCxn id="4" idx="0"/>
          </p:cNvCxnSpPr>
          <p:nvPr/>
        </p:nvCxnSpPr>
        <p:spPr>
          <a:xfrm rot="16200000" flipH="1">
            <a:off x="3915147" y="970561"/>
            <a:ext cx="449847" cy="3002532"/>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4" idx="2"/>
            <a:endCxn id="3" idx="0"/>
          </p:cNvCxnSpPr>
          <p:nvPr/>
        </p:nvCxnSpPr>
        <p:spPr>
          <a:xfrm>
            <a:off x="5641336" y="3280236"/>
            <a:ext cx="1" cy="214623"/>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641336" y="4084669"/>
            <a:ext cx="0" cy="319118"/>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5641336" y="5067300"/>
            <a:ext cx="0" cy="298053"/>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15811" y="4951888"/>
            <a:ext cx="2370777" cy="369332"/>
          </a:xfrm>
          <a:prstGeom prst="rect">
            <a:avLst/>
          </a:prstGeom>
          <a:noFill/>
        </p:spPr>
        <p:txBody>
          <a:bodyPr wrap="none" rtlCol="0">
            <a:spAutoFit/>
          </a:bodyPr>
          <a:lstStyle/>
          <a:p>
            <a:r>
              <a:rPr lang="nl-NL" b="1" dirty="0">
                <a:solidFill>
                  <a:srgbClr val="0070C0"/>
                </a:solidFill>
                <a:latin typeface="Franklin Gothic Medium Cond" panose="020B0606030402020204" pitchFamily="34" charset="0"/>
              </a:rPr>
              <a:t>On </a:t>
            </a:r>
            <a:r>
              <a:rPr lang="nl-NL" b="1" dirty="0" err="1">
                <a:solidFill>
                  <a:srgbClr val="0070C0"/>
                </a:solidFill>
                <a:latin typeface="Franklin Gothic Medium Cond" panose="020B0606030402020204" pitchFamily="34" charset="0"/>
              </a:rPr>
              <a:t>premises</a:t>
            </a:r>
            <a:r>
              <a:rPr lang="nl-NL" b="1" dirty="0">
                <a:solidFill>
                  <a:srgbClr val="0070C0"/>
                </a:solidFill>
                <a:latin typeface="Franklin Gothic Medium Cond" panose="020B0606030402020204" pitchFamily="34" charset="0"/>
              </a:rPr>
              <a:t> data sources</a:t>
            </a:r>
          </a:p>
        </p:txBody>
      </p:sp>
      <p:sp>
        <p:nvSpPr>
          <p:cNvPr id="65" name="TextBox 64"/>
          <p:cNvSpPr txBox="1"/>
          <p:nvPr/>
        </p:nvSpPr>
        <p:spPr>
          <a:xfrm>
            <a:off x="6004734" y="3605409"/>
            <a:ext cx="1182568" cy="276999"/>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Azure Service Bus</a:t>
            </a:r>
          </a:p>
        </p:txBody>
      </p:sp>
      <p:sp>
        <p:nvSpPr>
          <p:cNvPr id="66" name="TextBox 65"/>
          <p:cNvSpPr txBox="1"/>
          <p:nvPr/>
        </p:nvSpPr>
        <p:spPr>
          <a:xfrm>
            <a:off x="5981713" y="2756522"/>
            <a:ext cx="2968441" cy="461665"/>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Gateway Cloud Service</a:t>
            </a:r>
            <a:br>
              <a:rPr lang="nl-NL" sz="1200" b="1" dirty="0">
                <a:solidFill>
                  <a:schemeClr val="tx1">
                    <a:lumMod val="65000"/>
                    <a:lumOff val="35000"/>
                  </a:schemeClr>
                </a:solidFill>
                <a:latin typeface="Franklin Gothic Medium Cond" panose="020B0606030402020204" pitchFamily="34" charset="0"/>
              </a:rPr>
            </a:br>
            <a:r>
              <a:rPr lang="nl-NL" sz="1200" dirty="0">
                <a:solidFill>
                  <a:schemeClr val="tx1">
                    <a:lumMod val="65000"/>
                    <a:lumOff val="35000"/>
                  </a:schemeClr>
                </a:solidFill>
                <a:latin typeface="Franklin Gothic Medium Cond" panose="020B0606030402020204" pitchFamily="34" charset="0"/>
              </a:rPr>
              <a:t>Date source </a:t>
            </a:r>
            <a:r>
              <a:rPr lang="nl-NL" sz="1200" dirty="0" err="1">
                <a:solidFill>
                  <a:schemeClr val="tx1">
                    <a:lumMod val="65000"/>
                    <a:lumOff val="35000"/>
                  </a:schemeClr>
                </a:solidFill>
                <a:latin typeface="Franklin Gothic Medium Cond" panose="020B0606030402020204" pitchFamily="34" charset="0"/>
              </a:rPr>
              <a:t>connection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credentials</a:t>
            </a:r>
            <a:r>
              <a:rPr lang="nl-NL" sz="1200" dirty="0">
                <a:solidFill>
                  <a:schemeClr val="tx1">
                    <a:lumMod val="65000"/>
                    <a:lumOff val="35000"/>
                  </a:schemeClr>
                </a:solidFill>
                <a:latin typeface="Franklin Gothic Medium Cond" panose="020B0606030402020204" pitchFamily="34" charset="0"/>
              </a:rPr>
              <a:t> are </a:t>
            </a:r>
            <a:r>
              <a:rPr lang="nl-NL" sz="1200" dirty="0" err="1">
                <a:solidFill>
                  <a:schemeClr val="tx1">
                    <a:lumMod val="65000"/>
                    <a:lumOff val="35000"/>
                  </a:schemeClr>
                </a:solidFill>
                <a:latin typeface="Franklin Gothic Medium Cond" panose="020B0606030402020204" pitchFamily="34" charset="0"/>
              </a:rPr>
              <a:t>encrypted</a:t>
            </a:r>
            <a:endParaRPr lang="nl-NL" sz="1200" dirty="0">
              <a:solidFill>
                <a:schemeClr val="tx1">
                  <a:lumMod val="65000"/>
                  <a:lumOff val="35000"/>
                </a:schemeClr>
              </a:solidFill>
              <a:latin typeface="Franklin Gothic Medium Cond" panose="020B0606030402020204" pitchFamily="34" charset="0"/>
            </a:endParaRPr>
          </a:p>
        </p:txBody>
      </p:sp>
      <p:sp>
        <p:nvSpPr>
          <p:cNvPr id="68" name="TextBox 67"/>
          <p:cNvSpPr txBox="1"/>
          <p:nvPr/>
        </p:nvSpPr>
        <p:spPr>
          <a:xfrm>
            <a:off x="6096000" y="4525278"/>
            <a:ext cx="2856744" cy="646331"/>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Application Gateway</a:t>
            </a:r>
            <a:br>
              <a:rPr lang="nl-NL" sz="1200" b="1" dirty="0">
                <a:solidFill>
                  <a:schemeClr val="tx1">
                    <a:lumMod val="65000"/>
                    <a:lumOff val="35000"/>
                  </a:schemeClr>
                </a:solidFill>
                <a:latin typeface="Franklin Gothic Medium Cond" panose="020B0606030402020204" pitchFamily="34" charset="0"/>
              </a:rPr>
            </a:br>
            <a:r>
              <a:rPr lang="nl-NL" sz="1200" dirty="0">
                <a:solidFill>
                  <a:schemeClr val="tx1">
                    <a:lumMod val="65000"/>
                    <a:lumOff val="35000"/>
                  </a:schemeClr>
                </a:solidFill>
                <a:latin typeface="Franklin Gothic Medium Cond" panose="020B0606030402020204" pitchFamily="34" charset="0"/>
              </a:rPr>
              <a:t>Date source </a:t>
            </a:r>
            <a:r>
              <a:rPr lang="nl-NL" sz="1200" dirty="0" err="1">
                <a:solidFill>
                  <a:schemeClr val="tx1">
                    <a:lumMod val="65000"/>
                    <a:lumOff val="35000"/>
                  </a:schemeClr>
                </a:solidFill>
                <a:latin typeface="Franklin Gothic Medium Cond" panose="020B0606030402020204" pitchFamily="34" charset="0"/>
              </a:rPr>
              <a:t>connection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credentials</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can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only</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be</a:t>
            </a:r>
            <a:r>
              <a:rPr lang="nl-NL" sz="1200" dirty="0">
                <a:solidFill>
                  <a:schemeClr val="tx1">
                    <a:lumMod val="65000"/>
                    <a:lumOff val="35000"/>
                  </a:schemeClr>
                </a:solidFill>
                <a:latin typeface="Franklin Gothic Medium Cond" panose="020B0606030402020204" pitchFamily="34" charset="0"/>
              </a:rPr>
              <a:t> </a:t>
            </a:r>
          </a:p>
          <a:p>
            <a:r>
              <a:rPr lang="nl-NL" sz="1200" dirty="0" err="1">
                <a:solidFill>
                  <a:schemeClr val="tx1">
                    <a:lumMod val="65000"/>
                    <a:lumOff val="35000"/>
                  </a:schemeClr>
                </a:solidFill>
                <a:latin typeface="Franklin Gothic Medium Cond" panose="020B0606030402020204" pitchFamily="34" charset="0"/>
              </a:rPr>
              <a:t>decrypted</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by</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the</a:t>
            </a:r>
            <a:r>
              <a:rPr lang="nl-NL" sz="1200" dirty="0">
                <a:solidFill>
                  <a:schemeClr val="tx1">
                    <a:lumMod val="65000"/>
                    <a:lumOff val="35000"/>
                  </a:schemeClr>
                </a:solidFill>
                <a:latin typeface="Franklin Gothic Medium Cond" panose="020B0606030402020204" pitchFamily="34" charset="0"/>
              </a:rPr>
              <a:t> gateway</a:t>
            </a:r>
          </a:p>
        </p:txBody>
      </p:sp>
      <p:pic>
        <p:nvPicPr>
          <p:cNvPr id="1053" name="Picture 10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3458" y="5577077"/>
            <a:ext cx="584168" cy="584168"/>
          </a:xfrm>
          <a:prstGeom prst="rect">
            <a:avLst/>
          </a:prstGeom>
        </p:spPr>
      </p:pic>
      <p:sp>
        <p:nvSpPr>
          <p:cNvPr id="20" name="Rectangle 19"/>
          <p:cNvSpPr/>
          <p:nvPr/>
        </p:nvSpPr>
        <p:spPr>
          <a:xfrm>
            <a:off x="3868334" y="5869161"/>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SQL SERVER ANALYSIS SERVICES</a:t>
            </a:r>
          </a:p>
        </p:txBody>
      </p:sp>
    </p:spTree>
    <p:extLst>
      <p:ext uri="{BB962C8B-B14F-4D97-AF65-F5344CB8AC3E}">
        <p14:creationId xmlns:p14="http://schemas.microsoft.com/office/powerpoint/2010/main" val="1352780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DATA SOURCES</a:t>
            </a:r>
          </a:p>
        </p:txBody>
      </p:sp>
      <p:sp>
        <p:nvSpPr>
          <p:cNvPr id="4" name="Content Placeholder 3"/>
          <p:cNvSpPr>
            <a:spLocks noGrp="1"/>
          </p:cNvSpPr>
          <p:nvPr>
            <p:ph idx="1"/>
          </p:nvPr>
        </p:nvSpPr>
        <p:spPr>
          <a:xfrm>
            <a:off x="838200" y="1820487"/>
            <a:ext cx="5631180" cy="4356476"/>
          </a:xfrm>
        </p:spPr>
        <p:txBody>
          <a:bodyPr>
            <a:normAutofit/>
          </a:bodyPr>
          <a:lstStyle/>
          <a:p>
            <a:r>
              <a:rPr lang="nl-NL" sz="2400" dirty="0"/>
              <a:t>Analysis Services </a:t>
            </a:r>
            <a:r>
              <a:rPr lang="nl-NL" sz="2400" dirty="0" err="1"/>
              <a:t>Tabular</a:t>
            </a:r>
            <a:endParaRPr lang="nl-NL" sz="2400" dirty="0"/>
          </a:p>
          <a:p>
            <a:r>
              <a:rPr lang="nl-NL" sz="2400" dirty="0"/>
              <a:t>Analysis Services </a:t>
            </a:r>
            <a:r>
              <a:rPr lang="nl-NL" sz="2400" dirty="0" err="1"/>
              <a:t>Multidimensional</a:t>
            </a:r>
            <a:endParaRPr lang="nl-NL" sz="2400" dirty="0"/>
          </a:p>
          <a:p>
            <a:r>
              <a:rPr lang="nl-NL" sz="2400" dirty="0"/>
              <a:t>SQL Server</a:t>
            </a:r>
          </a:p>
          <a:p>
            <a:r>
              <a:rPr lang="nl-NL" sz="2400" dirty="0"/>
              <a:t>SAP HANA</a:t>
            </a:r>
          </a:p>
          <a:p>
            <a:r>
              <a:rPr lang="nl-NL" sz="2400" dirty="0"/>
              <a:t>Oracle</a:t>
            </a:r>
          </a:p>
          <a:p>
            <a:r>
              <a:rPr lang="nl-NL" sz="2400" dirty="0" err="1"/>
              <a:t>Teradata</a:t>
            </a:r>
            <a:endParaRPr lang="nl-NL" sz="2400" dirty="0"/>
          </a:p>
          <a:p>
            <a:r>
              <a:rPr lang="nl-NL" sz="2400" dirty="0"/>
              <a:t>File</a:t>
            </a:r>
          </a:p>
          <a:p>
            <a:r>
              <a:rPr lang="nl-NL" sz="2400" dirty="0"/>
              <a:t>Folder</a:t>
            </a:r>
          </a:p>
          <a:p>
            <a:r>
              <a:rPr lang="nl-NL" sz="2400" dirty="0"/>
              <a:t>SharePoint list (on-</a:t>
            </a:r>
            <a:r>
              <a:rPr lang="nl-NL" sz="2400" dirty="0" err="1"/>
              <a:t>premises</a:t>
            </a:r>
            <a:r>
              <a:rPr lang="nl-NL" sz="2400" dirty="0"/>
              <a:t>)</a:t>
            </a:r>
          </a:p>
          <a:p>
            <a:endParaRPr lang="nl-NL" sz="2400" dirty="0"/>
          </a:p>
        </p:txBody>
      </p:sp>
      <p:sp>
        <p:nvSpPr>
          <p:cNvPr id="10" name="Content Placeholder 3"/>
          <p:cNvSpPr txBox="1">
            <a:spLocks/>
          </p:cNvSpPr>
          <p:nvPr/>
        </p:nvSpPr>
        <p:spPr>
          <a:xfrm>
            <a:off x="5722620" y="1820487"/>
            <a:ext cx="5631180" cy="4356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400" dirty="0"/>
              <a:t>Web</a:t>
            </a:r>
          </a:p>
          <a:p>
            <a:r>
              <a:rPr lang="nl-NL" sz="2400" dirty="0" err="1"/>
              <a:t>OData</a:t>
            </a:r>
            <a:endParaRPr lang="nl-NL" sz="2400" dirty="0"/>
          </a:p>
          <a:p>
            <a:r>
              <a:rPr lang="nl-NL" sz="2400" dirty="0"/>
              <a:t>IBM DB2</a:t>
            </a:r>
          </a:p>
          <a:p>
            <a:r>
              <a:rPr lang="nl-NL" sz="2400" dirty="0" err="1"/>
              <a:t>MySQL</a:t>
            </a:r>
            <a:endParaRPr lang="nl-NL" sz="2400" dirty="0"/>
          </a:p>
          <a:p>
            <a:r>
              <a:rPr lang="nl-NL" sz="2400" dirty="0" err="1"/>
              <a:t>Sybase</a:t>
            </a:r>
            <a:endParaRPr lang="nl-NL" sz="2400" dirty="0"/>
          </a:p>
          <a:p>
            <a:r>
              <a:rPr lang="nl-NL" sz="2400" dirty="0"/>
              <a:t>SAP BW</a:t>
            </a:r>
          </a:p>
          <a:p>
            <a:r>
              <a:rPr lang="nl-NL" sz="2400" dirty="0"/>
              <a:t>IBM </a:t>
            </a:r>
            <a:r>
              <a:rPr lang="nl-NL" sz="2400" dirty="0" err="1"/>
              <a:t>Informix</a:t>
            </a:r>
            <a:r>
              <a:rPr lang="nl-NL" sz="2400" dirty="0"/>
              <a:t> Database</a:t>
            </a:r>
          </a:p>
          <a:p>
            <a:r>
              <a:rPr lang="nl-NL" sz="2400" dirty="0"/>
              <a:t>ODBC</a:t>
            </a:r>
          </a:p>
        </p:txBody>
      </p:sp>
    </p:spTree>
    <p:extLst>
      <p:ext uri="{BB962C8B-B14F-4D97-AF65-F5344CB8AC3E}">
        <p14:creationId xmlns:p14="http://schemas.microsoft.com/office/powerpoint/2010/main" val="393391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ACCOUNTS</a:t>
            </a:r>
            <a:endParaRPr lang="nl-NL" dirty="0"/>
          </a:p>
        </p:txBody>
      </p:sp>
      <p:sp>
        <p:nvSpPr>
          <p:cNvPr id="3" name="Content Placeholder 2"/>
          <p:cNvSpPr>
            <a:spLocks noGrp="1"/>
          </p:cNvSpPr>
          <p:nvPr>
            <p:ph idx="1"/>
          </p:nvPr>
        </p:nvSpPr>
        <p:spPr/>
        <p:txBody>
          <a:bodyPr/>
          <a:lstStyle/>
          <a:p>
            <a:r>
              <a:rPr lang="en-US" dirty="0"/>
              <a:t>Personal accounts (like @outlook.com or @hotmail.com) won’t work</a:t>
            </a:r>
          </a:p>
          <a:p>
            <a:r>
              <a:rPr lang="en-US" dirty="0"/>
              <a:t>You have two options:</a:t>
            </a:r>
          </a:p>
          <a:p>
            <a:pPr lvl="1"/>
            <a:endParaRPr lang="en-US" dirty="0"/>
          </a:p>
          <a:p>
            <a:pPr marL="914400" lvl="1" indent="-457200">
              <a:buFont typeface="+mj-lt"/>
              <a:buAutoNum type="arabicPeriod"/>
            </a:pPr>
            <a:r>
              <a:rPr lang="en-US" dirty="0"/>
              <a:t>Use a school or work account to create an account </a:t>
            </a:r>
          </a:p>
          <a:p>
            <a:pPr marL="914400" lvl="1" indent="-457200">
              <a:buFont typeface="+mj-lt"/>
              <a:buAutoNum type="arabicPeriod"/>
            </a:pPr>
            <a:r>
              <a:rPr lang="en-US" dirty="0"/>
              <a:t>Setup your own active directory in Azure	</a:t>
            </a:r>
            <a:endParaRPr lang="nl-NL" dirty="0"/>
          </a:p>
        </p:txBody>
      </p:sp>
    </p:spTree>
    <p:extLst>
      <p:ext uri="{BB962C8B-B14F-4D97-AF65-F5344CB8AC3E}">
        <p14:creationId xmlns:p14="http://schemas.microsoft.com/office/powerpoint/2010/main" val="74393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a:t>
            </a:r>
            <a:endParaRPr lang="nl-NL" dirty="0"/>
          </a:p>
        </p:txBody>
      </p:sp>
      <p:sp>
        <p:nvSpPr>
          <p:cNvPr id="3" name="Content Placeholder 2"/>
          <p:cNvSpPr>
            <a:spLocks noGrp="1"/>
          </p:cNvSpPr>
          <p:nvPr>
            <p:ph idx="1"/>
          </p:nvPr>
        </p:nvSpPr>
        <p:spPr/>
        <p:txBody>
          <a:bodyPr/>
          <a:lstStyle/>
          <a:p>
            <a:r>
              <a:rPr lang="nl-NL" dirty="0">
                <a:hlinkClick r:id="rId2"/>
              </a:rPr>
              <a:t>https://www.microsoft.com/en-us/download/details.aspx?id=53127</a:t>
            </a:r>
            <a:endParaRPr lang="nl-NL" dirty="0"/>
          </a:p>
          <a:p>
            <a:endParaRPr lang="nl-NL" dirty="0"/>
          </a:p>
        </p:txBody>
      </p:sp>
      <p:pic>
        <p:nvPicPr>
          <p:cNvPr id="4" name="Picture 3"/>
          <p:cNvPicPr>
            <a:picLocks noChangeAspect="1"/>
          </p:cNvPicPr>
          <p:nvPr/>
        </p:nvPicPr>
        <p:blipFill>
          <a:blip r:embed="rId3"/>
          <a:stretch>
            <a:fillRect/>
          </a:stretch>
        </p:blipFill>
        <p:spPr>
          <a:xfrm>
            <a:off x="1147670" y="2766973"/>
            <a:ext cx="3260740" cy="2292707"/>
          </a:xfrm>
          <a:prstGeom prst="rect">
            <a:avLst/>
          </a:prstGeom>
        </p:spPr>
      </p:pic>
      <p:pic>
        <p:nvPicPr>
          <p:cNvPr id="5" name="Picture 4"/>
          <p:cNvPicPr>
            <a:picLocks noChangeAspect="1"/>
          </p:cNvPicPr>
          <p:nvPr/>
        </p:nvPicPr>
        <p:blipFill>
          <a:blip r:embed="rId4"/>
          <a:stretch>
            <a:fillRect/>
          </a:stretch>
        </p:blipFill>
        <p:spPr>
          <a:xfrm>
            <a:off x="4493621" y="2766972"/>
            <a:ext cx="3260739" cy="2292707"/>
          </a:xfrm>
          <a:prstGeom prst="rect">
            <a:avLst/>
          </a:prstGeom>
        </p:spPr>
      </p:pic>
      <p:pic>
        <p:nvPicPr>
          <p:cNvPr id="6" name="Picture 5"/>
          <p:cNvPicPr>
            <a:picLocks noChangeAspect="1"/>
          </p:cNvPicPr>
          <p:nvPr/>
        </p:nvPicPr>
        <p:blipFill>
          <a:blip r:embed="rId5"/>
          <a:stretch>
            <a:fillRect/>
          </a:stretch>
        </p:blipFill>
        <p:spPr>
          <a:xfrm>
            <a:off x="7839571" y="2766972"/>
            <a:ext cx="3246311" cy="2292707"/>
          </a:xfrm>
          <a:prstGeom prst="rect">
            <a:avLst/>
          </a:prstGeom>
        </p:spPr>
      </p:pic>
    </p:spTree>
    <p:extLst>
      <p:ext uri="{BB962C8B-B14F-4D97-AF65-F5344CB8AC3E}">
        <p14:creationId xmlns:p14="http://schemas.microsoft.com/office/powerpoint/2010/main" val="3755202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a:t>
            </a:r>
            <a:endParaRPr lang="nl-NL" dirty="0"/>
          </a:p>
        </p:txBody>
      </p:sp>
      <p:sp>
        <p:nvSpPr>
          <p:cNvPr id="3" name="Content Placeholder 2"/>
          <p:cNvSpPr>
            <a:spLocks noGrp="1"/>
          </p:cNvSpPr>
          <p:nvPr>
            <p:ph idx="1"/>
          </p:nvPr>
        </p:nvSpPr>
        <p:spPr/>
        <p:txBody>
          <a:bodyPr/>
          <a:lstStyle/>
          <a:p>
            <a:r>
              <a:rPr lang="en-US" dirty="0"/>
              <a:t>After successful login, configure the gateway</a:t>
            </a:r>
            <a:endParaRPr lang="nl-NL" dirty="0"/>
          </a:p>
        </p:txBody>
      </p:sp>
      <p:pic>
        <p:nvPicPr>
          <p:cNvPr id="4" name="Picture 3"/>
          <p:cNvPicPr>
            <a:picLocks noChangeAspect="1"/>
          </p:cNvPicPr>
          <p:nvPr/>
        </p:nvPicPr>
        <p:blipFill>
          <a:blip r:embed="rId2"/>
          <a:stretch>
            <a:fillRect/>
          </a:stretch>
        </p:blipFill>
        <p:spPr>
          <a:xfrm>
            <a:off x="838200" y="2719922"/>
            <a:ext cx="3258318" cy="3151404"/>
          </a:xfrm>
          <a:prstGeom prst="rect">
            <a:avLst/>
          </a:prstGeom>
        </p:spPr>
      </p:pic>
      <p:pic>
        <p:nvPicPr>
          <p:cNvPr id="5" name="Picture 4"/>
          <p:cNvPicPr>
            <a:picLocks noChangeAspect="1"/>
          </p:cNvPicPr>
          <p:nvPr/>
        </p:nvPicPr>
        <p:blipFill>
          <a:blip r:embed="rId3"/>
          <a:stretch>
            <a:fillRect/>
          </a:stretch>
        </p:blipFill>
        <p:spPr>
          <a:xfrm>
            <a:off x="4256811" y="2719922"/>
            <a:ext cx="3259183" cy="3152241"/>
          </a:xfrm>
          <a:prstGeom prst="rect">
            <a:avLst/>
          </a:prstGeom>
        </p:spPr>
      </p:pic>
      <p:pic>
        <p:nvPicPr>
          <p:cNvPr id="6" name="Picture 5"/>
          <p:cNvPicPr>
            <a:picLocks noChangeAspect="1"/>
          </p:cNvPicPr>
          <p:nvPr/>
        </p:nvPicPr>
        <p:blipFill>
          <a:blip r:embed="rId4"/>
          <a:stretch>
            <a:fillRect/>
          </a:stretch>
        </p:blipFill>
        <p:spPr>
          <a:xfrm>
            <a:off x="7676287" y="2719922"/>
            <a:ext cx="3418472" cy="3151404"/>
          </a:xfrm>
          <a:prstGeom prst="rect">
            <a:avLst/>
          </a:prstGeom>
        </p:spPr>
      </p:pic>
    </p:spTree>
    <p:extLst>
      <p:ext uri="{BB962C8B-B14F-4D97-AF65-F5344CB8AC3E}">
        <p14:creationId xmlns:p14="http://schemas.microsoft.com/office/powerpoint/2010/main" val="717075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WITH AZURE</a:t>
            </a:r>
            <a:endParaRPr lang="nl-NL" dirty="0"/>
          </a:p>
        </p:txBody>
      </p:sp>
      <p:sp>
        <p:nvSpPr>
          <p:cNvPr id="3" name="Content Placeholder 2"/>
          <p:cNvSpPr>
            <a:spLocks noGrp="1"/>
          </p:cNvSpPr>
          <p:nvPr>
            <p:ph idx="1"/>
          </p:nvPr>
        </p:nvSpPr>
        <p:spPr/>
        <p:txBody>
          <a:bodyPr/>
          <a:lstStyle/>
          <a:p>
            <a:endParaRPr lang="nl-NL" dirty="0"/>
          </a:p>
        </p:txBody>
      </p:sp>
      <p:pic>
        <p:nvPicPr>
          <p:cNvPr id="4" name="Picture 3"/>
          <p:cNvPicPr>
            <a:picLocks noChangeAspect="1"/>
          </p:cNvPicPr>
          <p:nvPr/>
        </p:nvPicPr>
        <p:blipFill>
          <a:blip r:embed="rId2"/>
          <a:stretch>
            <a:fillRect/>
          </a:stretch>
        </p:blipFill>
        <p:spPr>
          <a:xfrm>
            <a:off x="838200" y="1731458"/>
            <a:ext cx="3000794" cy="4534533"/>
          </a:xfrm>
          <a:prstGeom prst="rect">
            <a:avLst/>
          </a:prstGeom>
        </p:spPr>
      </p:pic>
      <p:pic>
        <p:nvPicPr>
          <p:cNvPr id="5" name="Picture 4"/>
          <p:cNvPicPr>
            <a:picLocks noChangeAspect="1"/>
          </p:cNvPicPr>
          <p:nvPr/>
        </p:nvPicPr>
        <p:blipFill>
          <a:blip r:embed="rId3"/>
          <a:stretch>
            <a:fillRect/>
          </a:stretch>
        </p:blipFill>
        <p:spPr>
          <a:xfrm>
            <a:off x="3975994" y="1731458"/>
            <a:ext cx="2981741" cy="2343477"/>
          </a:xfrm>
          <a:prstGeom prst="rect">
            <a:avLst/>
          </a:prstGeom>
        </p:spPr>
      </p:pic>
    </p:spTree>
    <p:extLst>
      <p:ext uri="{BB962C8B-B14F-4D97-AF65-F5344CB8AC3E}">
        <p14:creationId xmlns:p14="http://schemas.microsoft.com/office/powerpoint/2010/main" val="459940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GATEWAY</a:t>
            </a:r>
            <a:endParaRPr lang="nl-NL" dirty="0"/>
          </a:p>
        </p:txBody>
      </p:sp>
      <p:sp>
        <p:nvSpPr>
          <p:cNvPr id="3" name="Content Placeholder 2"/>
          <p:cNvSpPr>
            <a:spLocks noGrp="1"/>
          </p:cNvSpPr>
          <p:nvPr>
            <p:ph idx="1"/>
          </p:nvPr>
        </p:nvSpPr>
        <p:spPr>
          <a:xfrm>
            <a:off x="838200" y="1820487"/>
            <a:ext cx="5998828" cy="4356476"/>
          </a:xfrm>
        </p:spPr>
        <p:txBody>
          <a:bodyPr/>
          <a:lstStyle/>
          <a:p>
            <a:r>
              <a:rPr lang="en-US" dirty="0"/>
              <a:t>Use within Logic Apps</a:t>
            </a:r>
          </a:p>
          <a:p>
            <a:r>
              <a:rPr lang="en-US" dirty="0"/>
              <a:t>Free of charge</a:t>
            </a:r>
          </a:p>
          <a:p>
            <a:pPr lvl="1"/>
            <a:r>
              <a:rPr lang="en-US" dirty="0"/>
              <a:t>Your usage of the components will be charged</a:t>
            </a:r>
          </a:p>
          <a:p>
            <a:endParaRPr lang="nl-NL" dirty="0"/>
          </a:p>
        </p:txBody>
      </p:sp>
      <p:pic>
        <p:nvPicPr>
          <p:cNvPr id="4" name="Picture 3"/>
          <p:cNvPicPr>
            <a:picLocks noChangeAspect="1"/>
          </p:cNvPicPr>
          <p:nvPr/>
        </p:nvPicPr>
        <p:blipFill>
          <a:blip r:embed="rId2"/>
          <a:stretch>
            <a:fillRect/>
          </a:stretch>
        </p:blipFill>
        <p:spPr>
          <a:xfrm>
            <a:off x="7314850" y="693137"/>
            <a:ext cx="4038950" cy="5366380"/>
          </a:xfrm>
          <a:prstGeom prst="rect">
            <a:avLst/>
          </a:prstGeom>
        </p:spPr>
      </p:pic>
    </p:spTree>
    <p:extLst>
      <p:ext uri="{BB962C8B-B14F-4D97-AF65-F5344CB8AC3E}">
        <p14:creationId xmlns:p14="http://schemas.microsoft.com/office/powerpoint/2010/main" val="3855182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en-US" dirty="0"/>
              <a:t>On-premises Data Gateway</a:t>
            </a:r>
            <a:endParaRPr lang="nl-NL" dirty="0"/>
          </a:p>
        </p:txBody>
      </p:sp>
    </p:spTree>
    <p:extLst>
      <p:ext uri="{BB962C8B-B14F-4D97-AF65-F5344CB8AC3E}">
        <p14:creationId xmlns:p14="http://schemas.microsoft.com/office/powerpoint/2010/main" val="2315570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LAB #2</a:t>
            </a:r>
          </a:p>
        </p:txBody>
      </p:sp>
      <p:sp>
        <p:nvSpPr>
          <p:cNvPr id="3" name="Text Placeholder 2"/>
          <p:cNvSpPr>
            <a:spLocks noGrp="1"/>
          </p:cNvSpPr>
          <p:nvPr>
            <p:ph type="body" idx="1"/>
          </p:nvPr>
        </p:nvSpPr>
        <p:spPr/>
        <p:txBody>
          <a:bodyPr/>
          <a:lstStyle/>
          <a:p>
            <a:r>
              <a:rPr lang="en-US" dirty="0"/>
              <a:t>Enterprise Accounts and the On-premises Data Gateway</a:t>
            </a:r>
            <a:endParaRPr lang="nl-NL" dirty="0"/>
          </a:p>
          <a:p>
            <a:endParaRPr lang="nl-NL" dirty="0"/>
          </a:p>
          <a:p>
            <a:endParaRPr lang="nl-NL" dirty="0"/>
          </a:p>
        </p:txBody>
      </p:sp>
    </p:spTree>
    <p:extLst>
      <p:ext uri="{BB962C8B-B14F-4D97-AF65-F5344CB8AC3E}">
        <p14:creationId xmlns:p14="http://schemas.microsoft.com/office/powerpoint/2010/main" val="66504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729"/>
          </a:xfrm>
        </p:spPr>
        <p:txBody>
          <a:bodyPr>
            <a:noAutofit/>
          </a:bodyPr>
          <a:lstStyle/>
          <a:p>
            <a:r>
              <a:rPr lang="en-US" sz="3600" dirty="0"/>
              <a:t>INTEGRATION THE CENTER OF DIGITAL TRANSFORMATION</a:t>
            </a:r>
            <a:endParaRPr lang="nl-NL" sz="3600" dirty="0"/>
          </a:p>
        </p:txBody>
      </p:sp>
      <p:sp>
        <p:nvSpPr>
          <p:cNvPr id="6" name="Rectangle 5"/>
          <p:cNvSpPr/>
          <p:nvPr/>
        </p:nvSpPr>
        <p:spPr>
          <a:xfrm>
            <a:off x="272039" y="5679036"/>
            <a:ext cx="12045510" cy="338506"/>
          </a:xfrm>
          <a:prstGeom prst="rect">
            <a:avLst/>
          </a:prstGeom>
        </p:spPr>
        <p:txBody>
          <a:bodyPr wrap="square" lIns="182854" tIns="91427" rIns="182854" bIns="91427">
            <a:spAutoFit/>
          </a:bodyPr>
          <a:lstStyle/>
          <a:p>
            <a:pPr defTabSz="914224">
              <a:defRPr/>
            </a:pPr>
            <a:r>
              <a:rPr lang="en-US" sz="1000" kern="0" dirty="0">
                <a:solidFill>
                  <a:sysClr val="windowText" lastClr="000000"/>
                </a:solidFill>
              </a:rPr>
              <a:t>Source: Gartner “Market Guide for Hybrid Integration Platform-Enabling Technologies,” by Elizabeth </a:t>
            </a:r>
            <a:r>
              <a:rPr lang="en-US" sz="1000" kern="0" dirty="0" err="1">
                <a:solidFill>
                  <a:sysClr val="windowText" lastClr="000000"/>
                </a:solidFill>
              </a:rPr>
              <a:t>Golluscio</a:t>
            </a:r>
            <a:r>
              <a:rPr lang="en-US" sz="1000" kern="0" dirty="0">
                <a:solidFill>
                  <a:sysClr val="windowText" lastClr="000000"/>
                </a:solidFill>
              </a:rPr>
              <a:t>, Jess Thompson, Keith </a:t>
            </a:r>
            <a:r>
              <a:rPr lang="en-US" sz="1000" kern="0" dirty="0" err="1">
                <a:solidFill>
                  <a:sysClr val="windowText" lastClr="000000"/>
                </a:solidFill>
              </a:rPr>
              <a:t>Guttridge</a:t>
            </a:r>
            <a:r>
              <a:rPr lang="en-US" sz="1000" kern="0" dirty="0">
                <a:solidFill>
                  <a:sysClr val="windowText" lastClr="000000"/>
                </a:solidFill>
              </a:rPr>
              <a:t>, April 25, 2016</a:t>
            </a:r>
          </a:p>
        </p:txBody>
      </p:sp>
      <p:grpSp>
        <p:nvGrpSpPr>
          <p:cNvPr id="7" name="Group 6"/>
          <p:cNvGrpSpPr/>
          <p:nvPr/>
        </p:nvGrpSpPr>
        <p:grpSpPr>
          <a:xfrm>
            <a:off x="8243325" y="2343542"/>
            <a:ext cx="3920035" cy="2266965"/>
            <a:chOff x="8506605" y="2138362"/>
            <a:chExt cx="3657598" cy="2267287"/>
          </a:xfrm>
        </p:grpSpPr>
        <p:sp>
          <p:nvSpPr>
            <p:cNvPr id="8" name="Content Placeholder 2"/>
            <p:cNvSpPr txBox="1">
              <a:spLocks/>
            </p:cNvSpPr>
            <p:nvPr/>
          </p:nvSpPr>
          <p:spPr>
            <a:xfrm>
              <a:off x="8506605" y="3112831"/>
              <a:ext cx="3657598" cy="129281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2000" dirty="0">
                  <a:latin typeface="Franklin Gothic Medium Cond" panose="020B0606030402020204" pitchFamily="34" charset="0"/>
                </a:rPr>
                <a:t>of implementing </a:t>
              </a:r>
              <a:r>
                <a:rPr lang="en-US" sz="2000" dirty="0" err="1">
                  <a:latin typeface="Franklin Gothic Medium Cond" panose="020B0606030402020204" pitchFamily="34" charset="0"/>
                </a:rPr>
                <a:t>IoT</a:t>
              </a:r>
              <a:r>
                <a:rPr lang="en-US" sz="2000" dirty="0">
                  <a:latin typeface="Franklin Gothic Medium Cond" panose="020B0606030402020204" pitchFamily="34" charset="0"/>
                </a:rPr>
                <a:t> solutions will be spent </a:t>
              </a:r>
              <a:r>
                <a:rPr lang="en-US" sz="2000" dirty="0">
                  <a:solidFill>
                    <a:srgbClr val="0070C0"/>
                  </a:solidFill>
                  <a:latin typeface="Franklin Gothic Medium Cond" panose="020B0606030402020204" pitchFamily="34" charset="0"/>
                </a:rPr>
                <a:t>integrating the various </a:t>
              </a:r>
              <a:r>
                <a:rPr lang="en-US" sz="2000" dirty="0" err="1">
                  <a:solidFill>
                    <a:srgbClr val="0070C0"/>
                  </a:solidFill>
                  <a:latin typeface="Franklin Gothic Medium Cond" panose="020B0606030402020204" pitchFamily="34" charset="0"/>
                </a:rPr>
                <a:t>IoT</a:t>
              </a:r>
              <a:r>
                <a:rPr lang="en-US" sz="2000" dirty="0">
                  <a:solidFill>
                    <a:srgbClr val="0070C0"/>
                  </a:solidFill>
                  <a:latin typeface="Franklin Gothic Medium Cond" panose="020B0606030402020204" pitchFamily="34" charset="0"/>
                </a:rPr>
                <a:t> components </a:t>
              </a:r>
              <a:r>
                <a:rPr lang="en-US" sz="2000" dirty="0">
                  <a:latin typeface="Franklin Gothic Medium Cond" panose="020B0606030402020204" pitchFamily="34" charset="0"/>
                </a:rPr>
                <a:t>with each other and the back-end systems, through 2018 </a:t>
              </a:r>
            </a:p>
          </p:txBody>
        </p:sp>
        <p:sp>
          <p:nvSpPr>
            <p:cNvPr id="9" name="Content Placeholder 2"/>
            <p:cNvSpPr txBox="1">
              <a:spLocks/>
            </p:cNvSpPr>
            <p:nvPr/>
          </p:nvSpPr>
          <p:spPr>
            <a:xfrm>
              <a:off x="8506605" y="2138362"/>
              <a:ext cx="3657598" cy="1201595"/>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7198" spc="-30" dirty="0">
                  <a:solidFill>
                    <a:srgbClr val="0070C0"/>
                  </a:solidFill>
                  <a:latin typeface="Franklin Gothic Medium Cond" panose="020B0606030402020204" pitchFamily="34" charset="0"/>
                </a:rPr>
                <a:t>1/2</a:t>
              </a:r>
              <a:r>
                <a:rPr lang="en-US" sz="7198" spc="-100" dirty="0">
                  <a:solidFill>
                    <a:srgbClr val="0070C0"/>
                  </a:solidFill>
                  <a:latin typeface="Franklin Gothic Medium Cond" panose="020B0606030402020204" pitchFamily="34" charset="0"/>
                </a:rPr>
                <a:t> </a:t>
              </a:r>
              <a:r>
                <a:rPr lang="en-US" sz="3999" spc="-30" dirty="0">
                  <a:solidFill>
                    <a:srgbClr val="0070C0"/>
                  </a:solidFill>
                  <a:latin typeface="Franklin Gothic Medium Cond" panose="020B0606030402020204" pitchFamily="34" charset="0"/>
                </a:rPr>
                <a:t>t</a:t>
              </a:r>
              <a:r>
                <a:rPr lang="en-US" sz="3999" dirty="0">
                  <a:solidFill>
                    <a:srgbClr val="0070C0"/>
                  </a:solidFill>
                  <a:latin typeface="Franklin Gothic Medium Cond" panose="020B0606030402020204" pitchFamily="34" charset="0"/>
                </a:rPr>
                <a:t>he cost</a:t>
              </a:r>
              <a:endParaRPr lang="en-US" sz="2400" dirty="0">
                <a:solidFill>
                  <a:srgbClr val="0070C0"/>
                </a:solidFill>
                <a:latin typeface="Franklin Gothic Medium Cond" panose="020B0606030402020204" pitchFamily="34" charset="0"/>
              </a:endParaRPr>
            </a:p>
          </p:txBody>
        </p:sp>
      </p:grpSp>
      <p:cxnSp>
        <p:nvCxnSpPr>
          <p:cNvPr id="10" name="Straight Connector 9"/>
          <p:cNvCxnSpPr/>
          <p:nvPr/>
        </p:nvCxnSpPr>
        <p:spPr>
          <a:xfrm>
            <a:off x="3856372" y="2343542"/>
            <a:ext cx="0" cy="2721722"/>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39521" y="2343542"/>
            <a:ext cx="0" cy="2721722"/>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161131" y="2343542"/>
            <a:ext cx="3657079" cy="1712968"/>
            <a:chOff x="274639" y="2125663"/>
            <a:chExt cx="3657598" cy="1713211"/>
          </a:xfrm>
        </p:grpSpPr>
        <p:sp>
          <p:nvSpPr>
            <p:cNvPr id="13" name="Content Placeholder 2"/>
            <p:cNvSpPr txBox="1">
              <a:spLocks/>
            </p:cNvSpPr>
            <p:nvPr/>
          </p:nvSpPr>
          <p:spPr>
            <a:xfrm>
              <a:off x="274639" y="3100132"/>
              <a:ext cx="3657598" cy="73874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2000" dirty="0">
                  <a:latin typeface="Franklin Gothic Medium Cond" panose="020B0606030402020204" pitchFamily="34" charset="0"/>
                </a:rPr>
                <a:t>of the </a:t>
              </a:r>
              <a:r>
                <a:rPr lang="en-US" sz="2000" dirty="0">
                  <a:solidFill>
                    <a:srgbClr val="0070C0"/>
                  </a:solidFill>
                  <a:latin typeface="Franklin Gothic Medium Cond" panose="020B0606030402020204" pitchFamily="34" charset="0"/>
                </a:rPr>
                <a:t>cost of a mobile app</a:t>
              </a:r>
              <a:r>
                <a:rPr lang="en-US" sz="2000" dirty="0">
                  <a:gradFill>
                    <a:gsLst>
                      <a:gs pos="14493">
                        <a:schemeClr val="tx2"/>
                      </a:gs>
                      <a:gs pos="43000">
                        <a:schemeClr val="tx2"/>
                      </a:gs>
                    </a:gsLst>
                    <a:lin ang="5400000" scaled="0"/>
                  </a:gradFill>
                  <a:latin typeface="Franklin Gothic Medium Cond" panose="020B0606030402020204" pitchFamily="34" charset="0"/>
                </a:rPr>
                <a:t> </a:t>
              </a:r>
              <a:r>
                <a:rPr lang="en-US" sz="2000" dirty="0">
                  <a:latin typeface="Franklin Gothic Medium Cond" panose="020B0606030402020204" pitchFamily="34" charset="0"/>
                </a:rPr>
                <a:t>project is concerned with </a:t>
              </a:r>
              <a:r>
                <a:rPr lang="en-US" sz="2000" dirty="0">
                  <a:solidFill>
                    <a:srgbClr val="0070C0"/>
                  </a:solidFill>
                  <a:latin typeface="Franklin Gothic Medium Cond" panose="020B0606030402020204" pitchFamily="34" charset="0"/>
                </a:rPr>
                <a:t>integration</a:t>
              </a:r>
            </a:p>
          </p:txBody>
        </p:sp>
        <p:sp>
          <p:nvSpPr>
            <p:cNvPr id="14" name="Content Placeholder 2"/>
            <p:cNvSpPr txBox="1">
              <a:spLocks/>
            </p:cNvSpPr>
            <p:nvPr/>
          </p:nvSpPr>
          <p:spPr>
            <a:xfrm>
              <a:off x="274639" y="2125663"/>
              <a:ext cx="3657598" cy="1201595"/>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7198" dirty="0">
                  <a:solidFill>
                    <a:srgbClr val="0070C0"/>
                  </a:solidFill>
                  <a:latin typeface="Franklin Gothic Medium Cond" panose="020B0606030402020204" pitchFamily="34" charset="0"/>
                </a:rPr>
                <a:t>70%</a:t>
              </a:r>
              <a:endParaRPr lang="en-US" sz="2400" dirty="0">
                <a:solidFill>
                  <a:srgbClr val="0070C0"/>
                </a:solidFill>
                <a:latin typeface="Franklin Gothic Medium Cond" panose="020B0606030402020204" pitchFamily="34" charset="0"/>
              </a:endParaRPr>
            </a:p>
          </p:txBody>
        </p:sp>
      </p:grpSp>
      <p:grpSp>
        <p:nvGrpSpPr>
          <p:cNvPr id="15" name="Group 14"/>
          <p:cNvGrpSpPr/>
          <p:nvPr/>
        </p:nvGrpSpPr>
        <p:grpSpPr>
          <a:xfrm>
            <a:off x="199282" y="2345494"/>
            <a:ext cx="3808275" cy="1712968"/>
            <a:chOff x="4178350" y="2138362"/>
            <a:chExt cx="3808815" cy="1713211"/>
          </a:xfrm>
        </p:grpSpPr>
        <p:sp>
          <p:nvSpPr>
            <p:cNvPr id="16" name="Content Placeholder 2"/>
            <p:cNvSpPr txBox="1">
              <a:spLocks/>
            </p:cNvSpPr>
            <p:nvPr/>
          </p:nvSpPr>
          <p:spPr>
            <a:xfrm>
              <a:off x="4178350" y="3112831"/>
              <a:ext cx="3808815" cy="73874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2000" dirty="0">
                  <a:latin typeface="Franklin Gothic Medium Cond" panose="020B0606030402020204" pitchFamily="34" charset="0"/>
                </a:rPr>
                <a:t>of large organizations will establish a </a:t>
              </a:r>
              <a:r>
                <a:rPr lang="en-US" sz="2000" dirty="0">
                  <a:solidFill>
                    <a:srgbClr val="0070C0"/>
                  </a:solidFill>
                  <a:latin typeface="Franklin Gothic Medium Cond" panose="020B0606030402020204" pitchFamily="34" charset="0"/>
                </a:rPr>
                <a:t>hybrid integration</a:t>
              </a:r>
              <a:r>
                <a:rPr lang="en-US" sz="2000" dirty="0">
                  <a:gradFill>
                    <a:gsLst>
                      <a:gs pos="14493">
                        <a:schemeClr val="tx2"/>
                      </a:gs>
                      <a:gs pos="43000">
                        <a:schemeClr val="tx2"/>
                      </a:gs>
                    </a:gsLst>
                    <a:lin ang="5400000" scaled="0"/>
                  </a:gradFill>
                  <a:latin typeface="Franklin Gothic Medium Cond" panose="020B0606030402020204" pitchFamily="34" charset="0"/>
                </a:rPr>
                <a:t> </a:t>
              </a:r>
              <a:r>
                <a:rPr lang="en-US" sz="2000" dirty="0">
                  <a:latin typeface="Franklin Gothic Medium Cond" panose="020B0606030402020204" pitchFamily="34" charset="0"/>
                </a:rPr>
                <a:t>platform, by 2020</a:t>
              </a:r>
            </a:p>
          </p:txBody>
        </p:sp>
        <p:sp>
          <p:nvSpPr>
            <p:cNvPr id="17" name="Content Placeholder 2"/>
            <p:cNvSpPr txBox="1">
              <a:spLocks/>
            </p:cNvSpPr>
            <p:nvPr/>
          </p:nvSpPr>
          <p:spPr>
            <a:xfrm>
              <a:off x="4178351" y="2138362"/>
              <a:ext cx="3657598" cy="1201595"/>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7198" dirty="0">
                  <a:solidFill>
                    <a:srgbClr val="0070C0"/>
                  </a:solidFill>
                  <a:latin typeface="Franklin Gothic Medium Cond" panose="020B0606030402020204" pitchFamily="34" charset="0"/>
                </a:rPr>
                <a:t>75%</a:t>
              </a:r>
              <a:endParaRPr lang="en-US" sz="2400" dirty="0">
                <a:solidFill>
                  <a:srgbClr val="0070C0"/>
                </a:solidFill>
                <a:latin typeface="Franklin Gothic Medium Cond" panose="020B0606030402020204" pitchFamily="34" charset="0"/>
              </a:endParaRPr>
            </a:p>
          </p:txBody>
        </p:sp>
      </p:grpSp>
    </p:spTree>
    <p:extLst>
      <p:ext uri="{BB962C8B-B14F-4D97-AF65-F5344CB8AC3E}">
        <p14:creationId xmlns:p14="http://schemas.microsoft.com/office/powerpoint/2010/main" val="167497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100000" fill="hold" nodeType="withEffect">
                                  <p:stCondLst>
                                    <p:cond delay="400"/>
                                  </p:stCondLst>
                                  <p:childTnLst>
                                    <p:animMotion origin="layout" path="M 1.41435E-6 -3.6768E-6 L 1.41435E-6 0.0665 " pathEditMode="relative" rAng="0" ptsTypes="AA">
                                      <p:cBhvr>
                                        <p:cTn id="9" dur="700" spd="-100000" fill="hold"/>
                                        <p:tgtEl>
                                          <p:spTgt spid="12"/>
                                        </p:tgtEl>
                                        <p:attrNameLst>
                                          <p:attrName>ppt_x</p:attrName>
                                          <p:attrName>ppt_y</p:attrName>
                                        </p:attrNameLst>
                                      </p:cBhvr>
                                      <p:rCtr x="0" y="3314"/>
                                    </p:animMotion>
                                  </p:childTnLst>
                                </p:cTn>
                              </p:par>
                              <p:par>
                                <p:cTn id="10" presetID="10" presetClass="entr" presetSubtype="0" fill="hold"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6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42" presetClass="path" presetSubtype="0" decel="100000" fill="hold" nodeType="withEffect">
                                  <p:stCondLst>
                                    <p:cond delay="600"/>
                                  </p:stCondLst>
                                  <p:childTnLst>
                                    <p:animMotion origin="layout" path="M 1.73602E-6 4.72084E-6 L 1.73602E-6 0.0665 " pathEditMode="relative" rAng="0" ptsTypes="AA">
                                      <p:cBhvr>
                                        <p:cTn id="17" dur="700" spd="-100000" fill="hold"/>
                                        <p:tgtEl>
                                          <p:spTgt spid="7"/>
                                        </p:tgtEl>
                                        <p:attrNameLst>
                                          <p:attrName>ppt_x</p:attrName>
                                          <p:attrName>ppt_y</p:attrName>
                                        </p:attrNameLst>
                                      </p:cBhvr>
                                      <p:rCtr x="0" y="3314"/>
                                    </p:animMotion>
                                  </p:childTnLst>
                                </p:cTn>
                              </p:par>
                              <p:par>
                                <p:cTn id="18" presetID="10" presetClass="entr" presetSubtype="0" fill="hold" nodeType="withEffect">
                                  <p:stCondLst>
                                    <p:cond delay="6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42" presetClass="path" presetSubtype="0" decel="100000" fill="hold" nodeType="withEffect">
                                  <p:stCondLst>
                                    <p:cond delay="500"/>
                                  </p:stCondLst>
                                  <p:childTnLst>
                                    <p:animMotion origin="layout" path="M 3.10697E-6 -6.40036E-7 L 3.10697E-6 0.0665 " pathEditMode="relative" rAng="0" ptsTypes="AA">
                                      <p:cBhvr>
                                        <p:cTn id="25" dur="700" spd="-100000" fill="hold"/>
                                        <p:tgtEl>
                                          <p:spTgt spid="15"/>
                                        </p:tgtEl>
                                        <p:attrNameLst>
                                          <p:attrName>ppt_x</p:attrName>
                                          <p:attrName>ppt_y</p:attrName>
                                        </p:attrNameLst>
                                      </p:cBhvr>
                                      <p:rCtr x="0" y="33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l="8107"/>
          <a:stretch/>
        </p:blipFill>
        <p:spPr>
          <a:xfrm>
            <a:off x="0" y="-194"/>
            <a:ext cx="12204357" cy="6271592"/>
          </a:xfrm>
          <a:prstGeom prst="rect">
            <a:avLst/>
          </a:prstGeom>
        </p:spPr>
      </p:pic>
      <p:sp>
        <p:nvSpPr>
          <p:cNvPr id="9" name="Rectangle 8"/>
          <p:cNvSpPr/>
          <p:nvPr/>
        </p:nvSpPr>
        <p:spPr>
          <a:xfrm>
            <a:off x="3655539" y="-194"/>
            <a:ext cx="4880919" cy="627159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Content Placeholder 2"/>
          <p:cNvSpPr>
            <a:spLocks noGrp="1"/>
          </p:cNvSpPr>
          <p:nvPr>
            <p:ph idx="1"/>
          </p:nvPr>
        </p:nvSpPr>
        <p:spPr>
          <a:xfrm>
            <a:off x="3655539" y="4300150"/>
            <a:ext cx="4880919" cy="1971247"/>
          </a:xfrm>
        </p:spPr>
        <p:txBody>
          <a:bodyPr>
            <a:normAutofit/>
          </a:bodyPr>
          <a:lstStyle/>
          <a:p>
            <a:pPr marL="0" indent="0" algn="ctr">
              <a:buNone/>
            </a:pPr>
            <a:r>
              <a:rPr lang="nl-NL" sz="4000" b="1" u="sng" dirty="0">
                <a:ln w="9525">
                  <a:solidFill>
                    <a:schemeClr val="accent1">
                      <a:lumMod val="50000"/>
                    </a:schemeClr>
                  </a:solidFill>
                  <a:prstDash val="solid"/>
                </a:ln>
                <a:solidFill>
                  <a:schemeClr val="bg1"/>
                </a:solidFill>
                <a:effectLst>
                  <a:outerShdw blurRad="50800" dist="38100" dir="2700000" algn="tl" rotWithShape="0">
                    <a:prstClr val="black">
                      <a:alpha val="40000"/>
                    </a:prstClr>
                  </a:outerShdw>
                </a:effectLst>
              </a:rPr>
              <a:t>www.robfox.io</a:t>
            </a:r>
          </a:p>
          <a:p>
            <a:pPr marL="0" indent="0" algn="ctr">
              <a:buNone/>
            </a:pPr>
            <a:r>
              <a:rPr lang="nl-NL" sz="3200" b="1" dirty="0">
                <a:ln w="9525">
                  <a:solidFill>
                    <a:schemeClr val="accent1">
                      <a:lumMod val="50000"/>
                    </a:schemeClr>
                  </a:solidFill>
                  <a:prstDash val="solid"/>
                </a:ln>
                <a:solidFill>
                  <a:srgbClr val="00B0F0"/>
                </a:solidFill>
                <a:effectLst>
                  <a:outerShdw blurRad="50800" dist="38100" dir="2700000" algn="tl" rotWithShape="0">
                    <a:prstClr val="black">
                      <a:alpha val="40000"/>
                    </a:prstClr>
                  </a:outerShdw>
                </a:effectLst>
              </a:rPr>
              <a:t>rob@robfox.io</a:t>
            </a:r>
          </a:p>
          <a:p>
            <a:pPr marL="0" indent="0" algn="ctr">
              <a:buNone/>
            </a:pPr>
            <a:r>
              <a:rPr lang="nl-NL" sz="3200" b="1" dirty="0">
                <a:ln w="9525">
                  <a:solidFill>
                    <a:schemeClr val="accent1">
                      <a:lumMod val="50000"/>
                    </a:schemeClr>
                  </a:solidFill>
                  <a:prstDash val="solid"/>
                </a:ln>
                <a:solidFill>
                  <a:srgbClr val="00B0F0"/>
                </a:solidFill>
                <a:effectLst>
                  <a:outerShdw blurRad="50800" dist="38100" dir="2700000" algn="tl" rotWithShape="0">
                    <a:prstClr val="black">
                      <a:alpha val="40000"/>
                    </a:prstClr>
                  </a:outerShdw>
                </a:effectLst>
              </a:rPr>
              <a:t>@</a:t>
            </a:r>
            <a:r>
              <a:rPr lang="nl-NL" sz="3200" b="1" dirty="0" err="1">
                <a:ln w="9525">
                  <a:solidFill>
                    <a:schemeClr val="accent1">
                      <a:lumMod val="50000"/>
                    </a:schemeClr>
                  </a:solidFill>
                  <a:prstDash val="solid"/>
                </a:ln>
                <a:solidFill>
                  <a:srgbClr val="00B0F0"/>
                </a:solidFill>
                <a:effectLst>
                  <a:outerShdw blurRad="50800" dist="38100" dir="2700000" algn="tl" rotWithShape="0">
                    <a:prstClr val="black">
                      <a:alpha val="40000"/>
                    </a:prstClr>
                  </a:outerShdw>
                </a:effectLst>
              </a:rPr>
              <a:t>xrobfox</a:t>
            </a:r>
            <a:endParaRPr lang="nl-NL" sz="3200" b="1" dirty="0">
              <a:ln w="9525">
                <a:solidFill>
                  <a:schemeClr val="accent1">
                    <a:lumMod val="50000"/>
                  </a:schemeClr>
                </a:solidFill>
                <a:prstDash val="solid"/>
              </a:ln>
              <a:solidFill>
                <a:srgbClr val="00B0F0"/>
              </a:solidFill>
              <a:effectLst>
                <a:outerShdw blurRad="50800" dist="38100" dir="2700000" algn="tl" rotWithShape="0">
                  <a:prstClr val="black">
                    <a:alpha val="40000"/>
                  </a:prstClr>
                </a:outerShdw>
              </a:effectLst>
            </a:endParaRPr>
          </a:p>
          <a:p>
            <a:pPr marL="0" indent="0">
              <a:buNone/>
            </a:pPr>
            <a:endParaRPr lang="nl-NL" sz="3200" dirty="0">
              <a:ln>
                <a:solidFill>
                  <a:schemeClr val="accent1">
                    <a:lumMod val="50000"/>
                  </a:schemeClr>
                </a:solidFill>
              </a:ln>
              <a:solidFill>
                <a:srgbClr val="00B0F0"/>
              </a:solidFill>
              <a:effectLst>
                <a:outerShdw blurRad="50800" dist="38100" dir="2700000" algn="tl" rotWithShape="0">
                  <a:prstClr val="black">
                    <a:alpha val="40000"/>
                  </a:prstClr>
                </a:outerShdw>
              </a:effectLst>
            </a:endParaRPr>
          </a:p>
          <a:p>
            <a:pPr marL="0" indent="0">
              <a:buNone/>
            </a:pPr>
            <a:endParaRPr lang="nl-NL" sz="3200" dirty="0">
              <a:ln>
                <a:solidFill>
                  <a:schemeClr val="accent1">
                    <a:lumMod val="50000"/>
                  </a:schemeClr>
                </a:solidFill>
              </a:ln>
              <a:solidFill>
                <a:srgbClr val="00B0F0"/>
              </a:solidFill>
              <a:effectLst>
                <a:outerShdw blurRad="50800" dist="38100" dir="2700000" algn="tl" rotWithShape="0">
                  <a:prstClr val="black">
                    <a:alpha val="40000"/>
                  </a:prstClr>
                </a:outerShdw>
              </a:effectLst>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539" y="187904"/>
            <a:ext cx="4880919" cy="1012066"/>
          </a:xfrm>
          <a:prstGeom prst="rect">
            <a:avLst/>
          </a:prstGeom>
          <a:effectLst>
            <a:outerShdw blurRad="50800" dist="38100" dir="2700000" algn="tl" rotWithShape="0">
              <a:prstClr val="black">
                <a:alpha val="40000"/>
              </a:prstClr>
            </a:outerShdw>
          </a:effectLst>
        </p:spPr>
      </p:pic>
      <p:pic>
        <p:nvPicPr>
          <p:cNvPr id="11268" name="Picture 4" descr="Afbeeldingsresultaat voor motion10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99883" y="6345137"/>
            <a:ext cx="1418374" cy="44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8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4639" y="295274"/>
            <a:ext cx="11889564" cy="917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Franklin Gothic Demi Cond" panose="020B0706030402020204" pitchFamily="34" charset="0"/>
                <a:ea typeface="+mj-ea"/>
                <a:cs typeface="+mj-cs"/>
              </a:defRPr>
            </a:lvl1pPr>
          </a:lstStyle>
          <a:p>
            <a:r>
              <a:rPr lang="en-US"/>
              <a:t>Microsoft’s Hybrid Integration Platform</a:t>
            </a:r>
            <a:endParaRPr lang="en-US" dirty="0"/>
          </a:p>
        </p:txBody>
      </p:sp>
      <p:grpSp>
        <p:nvGrpSpPr>
          <p:cNvPr id="6" name="Group 5"/>
          <p:cNvGrpSpPr/>
          <p:nvPr/>
        </p:nvGrpSpPr>
        <p:grpSpPr>
          <a:xfrm>
            <a:off x="3948373" y="1729552"/>
            <a:ext cx="4224354" cy="4142224"/>
            <a:chOff x="4083694" y="1969222"/>
            <a:chExt cx="4225554" cy="4143400"/>
          </a:xfrm>
        </p:grpSpPr>
        <p:grpSp>
          <p:nvGrpSpPr>
            <p:cNvPr id="7" name="Connect/AS/B2B"/>
            <p:cNvGrpSpPr/>
            <p:nvPr/>
          </p:nvGrpSpPr>
          <p:grpSpPr>
            <a:xfrm>
              <a:off x="4083694" y="1969222"/>
              <a:ext cx="4225554" cy="4143400"/>
              <a:chOff x="4405849" y="2478624"/>
              <a:chExt cx="3617003" cy="3617631"/>
            </a:xfrm>
            <a:solidFill>
              <a:schemeClr val="tx2"/>
            </a:solidFill>
          </p:grpSpPr>
          <p:grpSp>
            <p:nvGrpSpPr>
              <p:cNvPr id="9" name="Group 8"/>
              <p:cNvGrpSpPr/>
              <p:nvPr/>
            </p:nvGrpSpPr>
            <p:grpSpPr>
              <a:xfrm>
                <a:off x="4405849" y="2478624"/>
                <a:ext cx="3617003" cy="3616117"/>
                <a:chOff x="4103281" y="1840647"/>
                <a:chExt cx="4207291" cy="4206260"/>
              </a:xfrm>
              <a:grpFill/>
            </p:grpSpPr>
            <p:sp>
              <p:nvSpPr>
                <p:cNvPr id="16" name="Rectangle 15"/>
                <p:cNvSpPr/>
                <p:nvPr/>
              </p:nvSpPr>
              <p:spPr>
                <a:xfrm>
                  <a:off x="5691496" y="5487454"/>
                  <a:ext cx="964612" cy="358190"/>
                </a:xfrm>
                <a:prstGeom prst="rect">
                  <a:avLst/>
                </a:prstGeom>
                <a:grpFill/>
              </p:spPr>
              <p:txBody>
                <a:bodyPr wrap="none">
                  <a:prstTxWarp prst="textArchDown">
                    <a:avLst/>
                  </a:prstTxWarp>
                  <a:spAutoFit/>
                </a:bodyPr>
                <a:lstStyle/>
                <a:p>
                  <a:pPr algn="ctr" defTabSz="914049"/>
                  <a:r>
                    <a:rPr lang="en-US" sz="2000" kern="0" spc="100" dirty="0">
                      <a:ln w="0"/>
                      <a:solidFill>
                        <a:schemeClr val="bg1"/>
                      </a:solidFill>
                      <a:latin typeface="Segoe UI Semibold" panose="020B0702040204020203" pitchFamily="34" charset="0"/>
                      <a:cs typeface="Segoe UI Semibold" panose="020B0702040204020203" pitchFamily="34" charset="0"/>
                    </a:rPr>
                    <a:t>B2B/EDI</a:t>
                  </a:r>
                </a:p>
              </p:txBody>
            </p:sp>
            <p:sp>
              <p:nvSpPr>
                <p:cNvPr id="17" name="Pie 48"/>
                <p:cNvSpPr/>
                <p:nvPr/>
              </p:nvSpPr>
              <p:spPr>
                <a:xfrm rot="10800000" flipH="1">
                  <a:off x="4103281" y="1840647"/>
                  <a:ext cx="4207291" cy="4201660"/>
                </a:xfrm>
                <a:prstGeom prst="pie">
                  <a:avLst>
                    <a:gd name="adj1" fmla="val 16257255"/>
                    <a:gd name="adj2" fmla="val 20501924"/>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chemeClr val="bg1"/>
                    </a:solidFill>
                    <a:latin typeface="Segoe UI Semibold" panose="020B0702040204020203" pitchFamily="34" charset="0"/>
                    <a:cs typeface="Segoe UI Semibold" panose="020B0702040204020203" pitchFamily="34" charset="0"/>
                  </a:endParaRPr>
                </a:p>
              </p:txBody>
            </p:sp>
            <p:sp>
              <p:nvSpPr>
                <p:cNvPr id="18" name="Pie 49"/>
                <p:cNvSpPr/>
                <p:nvPr/>
              </p:nvSpPr>
              <p:spPr>
                <a:xfrm rot="16817660" flipH="1">
                  <a:off x="4126078" y="1874181"/>
                  <a:ext cx="4172726" cy="4172725"/>
                </a:xfrm>
                <a:prstGeom prst="pie">
                  <a:avLst>
                    <a:gd name="adj1" fmla="val 18000048"/>
                    <a:gd name="adj2" fmla="val 688254"/>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chemeClr val="bg1"/>
                    </a:solidFill>
                    <a:latin typeface="Segoe UI Semibold" panose="020B0702040204020203" pitchFamily="34" charset="0"/>
                    <a:cs typeface="Segoe UI Semibold" panose="020B0702040204020203" pitchFamily="34" charset="0"/>
                  </a:endParaRPr>
                </a:p>
              </p:txBody>
            </p:sp>
          </p:grpSp>
          <p:sp>
            <p:nvSpPr>
              <p:cNvPr id="10" name="Pie 36"/>
              <p:cNvSpPr/>
              <p:nvPr/>
            </p:nvSpPr>
            <p:spPr>
              <a:xfrm rot="10800000">
                <a:off x="4430457" y="2505936"/>
                <a:ext cx="3590318" cy="3590319"/>
              </a:xfrm>
              <a:prstGeom prst="pie">
                <a:avLst>
                  <a:gd name="adj1" fmla="val 5381504"/>
                  <a:gd name="adj2" fmla="val 11866110"/>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chemeClr val="bg1"/>
                  </a:solidFill>
                  <a:latin typeface="Segoe UI Semibold" panose="020B0702040204020203" pitchFamily="34" charset="0"/>
                  <a:cs typeface="Segoe UI Semibold" panose="020B0702040204020203" pitchFamily="34" charset="0"/>
                </a:endParaRPr>
              </a:p>
            </p:txBody>
          </p:sp>
          <p:sp>
            <p:nvSpPr>
              <p:cNvPr id="11" name="Rectangle 10"/>
              <p:cNvSpPr/>
              <p:nvPr/>
            </p:nvSpPr>
            <p:spPr>
              <a:xfrm rot="3366369">
                <a:off x="5668686" y="3191605"/>
                <a:ext cx="2182816" cy="1491972"/>
              </a:xfrm>
              <a:prstGeom prst="rect">
                <a:avLst/>
              </a:prstGeom>
              <a:noFill/>
            </p:spPr>
            <p:txBody>
              <a:bodyPr spcFirstLastPara="1" wrap="none" lIns="93221" tIns="46610" rIns="93221" bIns="46610" numCol="1">
                <a:prstTxWarp prst="textArchUp">
                  <a:avLst>
                    <a:gd name="adj" fmla="val 11970409"/>
                  </a:avLst>
                </a:prstTxWarp>
                <a:spAutoFit/>
              </a:bodyPr>
              <a:lstStyle/>
              <a:p>
                <a:pPr algn="ctr" defTabSz="914049"/>
                <a:r>
                  <a:rPr lang="en-US" sz="2000" kern="0" spc="100" dirty="0">
                    <a:ln w="0"/>
                    <a:solidFill>
                      <a:schemeClr val="bg1"/>
                    </a:solidFill>
                    <a:latin typeface="Segoe UI Semibold" panose="020B0702040204020203" pitchFamily="34" charset="0"/>
                    <a:cs typeface="Segoe UI Semibold" panose="020B0702040204020203" pitchFamily="34" charset="0"/>
                  </a:rPr>
                  <a:t>AZURE SERVICES</a:t>
                </a:r>
              </a:p>
            </p:txBody>
          </p:sp>
          <p:grpSp>
            <p:nvGrpSpPr>
              <p:cNvPr id="12" name="Group 11"/>
              <p:cNvGrpSpPr/>
              <p:nvPr/>
            </p:nvGrpSpPr>
            <p:grpSpPr>
              <a:xfrm>
                <a:off x="4430455" y="2505936"/>
                <a:ext cx="3590318" cy="3590319"/>
                <a:chOff x="4430455" y="2505936"/>
                <a:chExt cx="3590318" cy="3590319"/>
              </a:xfrm>
              <a:grpFill/>
            </p:grpSpPr>
            <p:sp>
              <p:nvSpPr>
                <p:cNvPr id="14" name="Pie 44"/>
                <p:cNvSpPr/>
                <p:nvPr/>
              </p:nvSpPr>
              <p:spPr>
                <a:xfrm rot="10800000">
                  <a:off x="4430455" y="2505936"/>
                  <a:ext cx="3590318" cy="3590319"/>
                </a:xfrm>
                <a:prstGeom prst="pie">
                  <a:avLst>
                    <a:gd name="adj1" fmla="val 20430767"/>
                    <a:gd name="adj2" fmla="val 5381137"/>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chemeClr val="bg1"/>
                    </a:solidFill>
                    <a:latin typeface="Segoe UI Semibold" panose="020B0702040204020203" pitchFamily="34" charset="0"/>
                    <a:cs typeface="Segoe UI Semibold" panose="020B0702040204020203" pitchFamily="34" charset="0"/>
                  </a:endParaRPr>
                </a:p>
              </p:txBody>
            </p:sp>
            <p:sp>
              <p:nvSpPr>
                <p:cNvPr id="15" name="Rectangle 14"/>
                <p:cNvSpPr/>
                <p:nvPr/>
              </p:nvSpPr>
              <p:spPr>
                <a:xfrm rot="18220985">
                  <a:off x="4576465" y="3162020"/>
                  <a:ext cx="2453710" cy="1769721"/>
                </a:xfrm>
                <a:prstGeom prst="rect">
                  <a:avLst/>
                </a:prstGeom>
                <a:noFill/>
              </p:spPr>
              <p:txBody>
                <a:bodyPr spcFirstLastPara="1" wrap="none" lIns="93221" tIns="46610" rIns="93221" bIns="46610" numCol="1">
                  <a:prstTxWarp prst="textArchUp">
                    <a:avLst>
                      <a:gd name="adj" fmla="val 11970409"/>
                    </a:avLst>
                  </a:prstTxWarp>
                  <a:spAutoFit/>
                </a:bodyPr>
                <a:lstStyle/>
                <a:p>
                  <a:pPr algn="ctr" defTabSz="914049"/>
                  <a:r>
                    <a:rPr lang="en-US" sz="2000" kern="0" spc="100" dirty="0">
                      <a:ln w="0"/>
                      <a:solidFill>
                        <a:schemeClr val="bg1"/>
                      </a:solidFill>
                      <a:latin typeface="Segoe UI Semibold" panose="020B0702040204020203" pitchFamily="34" charset="0"/>
                      <a:cs typeface="Segoe UI Semibold" panose="020B0702040204020203" pitchFamily="34" charset="0"/>
                    </a:rPr>
                    <a:t>CONNECTORS</a:t>
                  </a:r>
                </a:p>
              </p:txBody>
            </p:sp>
          </p:grpSp>
          <p:sp>
            <p:nvSpPr>
              <p:cNvPr id="13" name="Rectangle 12"/>
              <p:cNvSpPr/>
              <p:nvPr/>
            </p:nvSpPr>
            <p:spPr>
              <a:xfrm rot="2165793">
                <a:off x="4944615" y="4961653"/>
                <a:ext cx="1298994" cy="482236"/>
              </a:xfrm>
              <a:prstGeom prst="rect">
                <a:avLst/>
              </a:prstGeom>
              <a:noFill/>
            </p:spPr>
            <p:txBody>
              <a:bodyPr wrap="none">
                <a:prstTxWarp prst="textArchDown">
                  <a:avLst/>
                </a:prstTxWarp>
                <a:spAutoFit/>
              </a:bodyPr>
              <a:lstStyle/>
              <a:p>
                <a:pPr algn="ctr" defTabSz="914049">
                  <a:lnSpc>
                    <a:spcPct val="90000"/>
                  </a:lnSpc>
                </a:pPr>
                <a:r>
                  <a:rPr lang="en-US" sz="5998" kern="0" spc="100" dirty="0">
                    <a:ln w="0"/>
                    <a:solidFill>
                      <a:schemeClr val="bg1"/>
                    </a:solidFill>
                    <a:latin typeface="Segoe UI Semibold" panose="020B0702040204020203" pitchFamily="34" charset="0"/>
                    <a:cs typeface="Segoe UI Semibold" panose="020B0702040204020203" pitchFamily="34" charset="0"/>
                  </a:rPr>
                  <a:t>API</a:t>
                </a:r>
                <a:br>
                  <a:rPr lang="en-US" sz="5998" kern="0" spc="100" dirty="0">
                    <a:ln w="0"/>
                    <a:solidFill>
                      <a:schemeClr val="bg1"/>
                    </a:solidFill>
                    <a:latin typeface="Segoe UI Semibold" panose="020B0702040204020203" pitchFamily="34" charset="0"/>
                    <a:cs typeface="Segoe UI Semibold" panose="020B0702040204020203" pitchFamily="34" charset="0"/>
                  </a:rPr>
                </a:br>
                <a:r>
                  <a:rPr lang="en-US" sz="5998" kern="0" spc="100" dirty="0">
                    <a:ln w="0"/>
                    <a:solidFill>
                      <a:schemeClr val="bg1"/>
                    </a:solidFill>
                    <a:latin typeface="Segoe UI Semibold" panose="020B0702040204020203" pitchFamily="34" charset="0"/>
                    <a:cs typeface="Segoe UI Semibold" panose="020B0702040204020203" pitchFamily="34" charset="0"/>
                  </a:rPr>
                  <a:t>MANAGMENT</a:t>
                </a:r>
              </a:p>
            </p:txBody>
          </p:sp>
        </p:grpSp>
        <p:sp>
          <p:nvSpPr>
            <p:cNvPr id="8" name="ASB Smaller text"/>
            <p:cNvSpPr/>
            <p:nvPr/>
          </p:nvSpPr>
          <p:spPr>
            <a:xfrm rot="19175868">
              <a:off x="4887176" y="2863991"/>
              <a:ext cx="2875690" cy="2757882"/>
            </a:xfrm>
            <a:prstGeom prst="rect">
              <a:avLst/>
            </a:prstGeom>
            <a:grpFill/>
          </p:spPr>
          <p:txBody>
            <a:bodyPr spcFirstLastPara="1" wrap="none" numCol="1">
              <a:prstTxWarp prst="textArchDown">
                <a:avLst/>
              </a:prstTxWarp>
              <a:spAutoFit/>
            </a:bodyPr>
            <a:lstStyle/>
            <a:p>
              <a:pPr algn="ctr" defTabSz="914049">
                <a:lnSpc>
                  <a:spcPct val="90000"/>
                </a:lnSpc>
              </a:pPr>
              <a:r>
                <a:rPr lang="en-US" sz="2000" kern="0" spc="100" dirty="0">
                  <a:ln w="0"/>
                  <a:solidFill>
                    <a:schemeClr val="bg1"/>
                  </a:solidFill>
                  <a:latin typeface="Segoe UI Semibold" panose="020B0702040204020203" pitchFamily="34" charset="0"/>
                  <a:cs typeface="Segoe UI Semibold" panose="020B0702040204020203" pitchFamily="34" charset="0"/>
                </a:rPr>
                <a:t>AZURE </a:t>
              </a:r>
              <a:br>
                <a:rPr lang="en-US" sz="2000" kern="0" spc="100" dirty="0">
                  <a:ln w="0"/>
                  <a:solidFill>
                    <a:schemeClr val="bg1"/>
                  </a:solidFill>
                  <a:latin typeface="Segoe UI Semibold" panose="020B0702040204020203" pitchFamily="34" charset="0"/>
                  <a:cs typeface="Segoe UI Semibold" panose="020B0702040204020203" pitchFamily="34" charset="0"/>
                </a:rPr>
              </a:br>
              <a:r>
                <a:rPr lang="en-US" sz="2000" kern="0" spc="100" dirty="0">
                  <a:ln w="0"/>
                  <a:solidFill>
                    <a:schemeClr val="bg1"/>
                  </a:solidFill>
                  <a:latin typeface="Segoe UI Semibold" panose="020B0702040204020203" pitchFamily="34" charset="0"/>
                  <a:cs typeface="Segoe UI Semibold" panose="020B0702040204020203" pitchFamily="34" charset="0"/>
                </a:rPr>
                <a:t>SERVICE BUS</a:t>
              </a:r>
            </a:p>
          </p:txBody>
        </p:sp>
      </p:grpSp>
      <p:grpSp>
        <p:nvGrpSpPr>
          <p:cNvPr id="19" name="Group 18"/>
          <p:cNvGrpSpPr/>
          <p:nvPr/>
        </p:nvGrpSpPr>
        <p:grpSpPr>
          <a:xfrm>
            <a:off x="3965615" y="1772543"/>
            <a:ext cx="4221400" cy="4095725"/>
            <a:chOff x="3825170" y="1720125"/>
            <a:chExt cx="4222597" cy="4096887"/>
          </a:xfrm>
        </p:grpSpPr>
        <p:sp>
          <p:nvSpPr>
            <p:cNvPr id="20" name="API Pie"/>
            <p:cNvSpPr/>
            <p:nvPr/>
          </p:nvSpPr>
          <p:spPr>
            <a:xfrm rot="10800000">
              <a:off x="3839215" y="1720125"/>
              <a:ext cx="4208552" cy="4096886"/>
            </a:xfrm>
            <a:prstGeom prst="pie">
              <a:avLst>
                <a:gd name="adj1" fmla="val 16170891"/>
                <a:gd name="adj2" fmla="val 5368145"/>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dirty="0">
                <a:solidFill>
                  <a:schemeClr val="bg1"/>
                </a:solidFill>
              </a:endParaRPr>
            </a:p>
          </p:txBody>
        </p:sp>
        <p:sp>
          <p:nvSpPr>
            <p:cNvPr id="21" name="Az Service Pie"/>
            <p:cNvSpPr/>
            <p:nvPr/>
          </p:nvSpPr>
          <p:spPr>
            <a:xfrm rot="10800000" flipH="1">
              <a:off x="3825170" y="1720127"/>
              <a:ext cx="4209640" cy="4096885"/>
            </a:xfrm>
            <a:prstGeom prst="pie">
              <a:avLst>
                <a:gd name="adj1" fmla="val 16243066"/>
                <a:gd name="adj2" fmla="val 5405998"/>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dirty="0">
                <a:solidFill>
                  <a:schemeClr val="bg1"/>
                </a:solidFill>
              </a:endParaRPr>
            </a:p>
          </p:txBody>
        </p:sp>
        <p:sp>
          <p:nvSpPr>
            <p:cNvPr id="22" name="Rectangle 21"/>
            <p:cNvSpPr/>
            <p:nvPr/>
          </p:nvSpPr>
          <p:spPr bwMode="invGray">
            <a:xfrm rot="16200000">
              <a:off x="4254523" y="2279014"/>
              <a:ext cx="3132263" cy="3021189"/>
            </a:xfrm>
            <a:prstGeom prst="rect">
              <a:avLst/>
            </a:prstGeom>
            <a:noFill/>
          </p:spPr>
          <p:txBody>
            <a:bodyPr spcFirstLastPara="1" wrap="none" lIns="93194" tIns="46598" rIns="93194" bIns="46598" numCol="1">
              <a:prstTxWarp prst="textArchUp">
                <a:avLst>
                  <a:gd name="adj" fmla="val 11970409"/>
                </a:avLst>
              </a:prstTxWarp>
              <a:spAutoFit/>
            </a:bodyPr>
            <a:lstStyle/>
            <a:p>
              <a:pPr algn="ctr" defTabSz="932060">
                <a:defRPr/>
              </a:pPr>
              <a:r>
                <a:rPr lang="en-US" sz="2000" kern="0" spc="100" dirty="0">
                  <a:ln w="0"/>
                  <a:gradFill>
                    <a:gsLst>
                      <a:gs pos="3623">
                        <a:schemeClr val="bg1"/>
                      </a:gs>
                      <a:gs pos="20000">
                        <a:schemeClr val="bg1"/>
                      </a:gs>
                    </a:gsLst>
                    <a:lin ang="5400000" scaled="0"/>
                  </a:gradFill>
                  <a:latin typeface="Segoe UI Semibold" panose="020B0702040204020203" pitchFamily="34" charset="0"/>
                  <a:cs typeface="Segoe UI Semibold" panose="020B0702040204020203" pitchFamily="34" charset="0"/>
                </a:rPr>
                <a:t>API MANAGEMENT</a:t>
              </a:r>
            </a:p>
          </p:txBody>
        </p:sp>
        <p:sp>
          <p:nvSpPr>
            <p:cNvPr id="23" name="Rectangle 22"/>
            <p:cNvSpPr/>
            <p:nvPr/>
          </p:nvSpPr>
          <p:spPr bwMode="invGray">
            <a:xfrm rot="5400000">
              <a:off x="4559274" y="2291263"/>
              <a:ext cx="3135460" cy="2954567"/>
            </a:xfrm>
            <a:prstGeom prst="rect">
              <a:avLst/>
            </a:prstGeom>
            <a:noFill/>
          </p:spPr>
          <p:txBody>
            <a:bodyPr spcFirstLastPara="1" wrap="none" lIns="93194" tIns="46598" rIns="93194" bIns="46598" numCol="1">
              <a:prstTxWarp prst="textArchUp">
                <a:avLst>
                  <a:gd name="adj" fmla="val 11970409"/>
                </a:avLst>
              </a:prstTxWarp>
              <a:spAutoFit/>
            </a:bodyPr>
            <a:lstStyle/>
            <a:p>
              <a:pPr algn="ctr" defTabSz="932060">
                <a:defRPr/>
              </a:pPr>
              <a:r>
                <a:rPr lang="en-US" kern="0" spc="100" dirty="0">
                  <a:ln w="0"/>
                  <a:gradFill>
                    <a:gsLst>
                      <a:gs pos="3623">
                        <a:schemeClr val="bg1"/>
                      </a:gs>
                      <a:gs pos="20000">
                        <a:schemeClr val="bg1"/>
                      </a:gs>
                    </a:gsLst>
                    <a:lin ang="5400000" scaled="0"/>
                  </a:gradFill>
                  <a:latin typeface="Segoe UI Semibold" panose="020B0702040204020203" pitchFamily="34" charset="0"/>
                  <a:cs typeface="Segoe UI Semibold" panose="020B0702040204020203" pitchFamily="34" charset="0"/>
                </a:rPr>
                <a:t>AZURE SERVICE BUS</a:t>
              </a:r>
            </a:p>
          </p:txBody>
        </p:sp>
      </p:grpSp>
      <p:pic>
        <p:nvPicPr>
          <p:cNvPr id="24" name="Picture 23"/>
          <p:cNvPicPr>
            <a:picLocks noChangeAspect="1"/>
          </p:cNvPicPr>
          <p:nvPr/>
        </p:nvPicPr>
        <p:blipFill>
          <a:blip r:embed="rId3"/>
          <a:stretch>
            <a:fillRect/>
          </a:stretch>
        </p:blipFill>
        <p:spPr>
          <a:xfrm>
            <a:off x="4799454" y="2543546"/>
            <a:ext cx="2553721" cy="2553721"/>
          </a:xfrm>
          <a:prstGeom prst="rect">
            <a:avLst/>
          </a:prstGeom>
        </p:spPr>
      </p:pic>
      <p:grpSp>
        <p:nvGrpSpPr>
          <p:cNvPr id="25" name="Group 24"/>
          <p:cNvGrpSpPr/>
          <p:nvPr/>
        </p:nvGrpSpPr>
        <p:grpSpPr>
          <a:xfrm>
            <a:off x="280830" y="1697062"/>
            <a:ext cx="3247503" cy="4244755"/>
            <a:chOff x="415110" y="1936723"/>
            <a:chExt cx="3248425" cy="4245960"/>
          </a:xfrm>
        </p:grpSpPr>
        <p:grpSp>
          <p:nvGrpSpPr>
            <p:cNvPr id="26" name="Group 25"/>
            <p:cNvGrpSpPr/>
            <p:nvPr/>
          </p:nvGrpSpPr>
          <p:grpSpPr>
            <a:xfrm>
              <a:off x="2918110" y="4236632"/>
              <a:ext cx="745425" cy="745425"/>
              <a:chOff x="2989406" y="5535051"/>
              <a:chExt cx="745531" cy="745531"/>
            </a:xfrm>
          </p:grpSpPr>
          <p:sp>
            <p:nvSpPr>
              <p:cNvPr id="55" name="Oval 54"/>
              <p:cNvSpPr/>
              <p:nvPr/>
            </p:nvSpPr>
            <p:spPr bwMode="auto">
              <a:xfrm>
                <a:off x="2989406" y="5535051"/>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5"/>
              <p:cNvSpPr>
                <a:spLocks noChangeAspect="1" noEditPoints="1"/>
              </p:cNvSpPr>
              <p:nvPr/>
            </p:nvSpPr>
            <p:spPr bwMode="black">
              <a:xfrm>
                <a:off x="3120102" y="5738321"/>
                <a:ext cx="484138" cy="338990"/>
              </a:xfrm>
              <a:custGeom>
                <a:avLst/>
                <a:gdLst>
                  <a:gd name="T0" fmla="*/ 606 w 2288"/>
                  <a:gd name="T1" fmla="*/ 756 h 1601"/>
                  <a:gd name="T2" fmla="*/ 606 w 2288"/>
                  <a:gd name="T3" fmla="*/ 756 h 1601"/>
                  <a:gd name="T4" fmla="*/ 606 w 2288"/>
                  <a:gd name="T5" fmla="*/ 756 h 1601"/>
                  <a:gd name="T6" fmla="*/ 865 w 2288"/>
                  <a:gd name="T7" fmla="*/ 698 h 1601"/>
                  <a:gd name="T8" fmla="*/ 606 w 2288"/>
                  <a:gd name="T9" fmla="*/ 824 h 1601"/>
                  <a:gd name="T10" fmla="*/ 606 w 2288"/>
                  <a:gd name="T11" fmla="*/ 824 h 1601"/>
                  <a:gd name="T12" fmla="*/ 940 w 2288"/>
                  <a:gd name="T13" fmla="*/ 698 h 1601"/>
                  <a:gd name="T14" fmla="*/ 1475 w 2288"/>
                  <a:gd name="T15" fmla="*/ 698 h 1601"/>
                  <a:gd name="T16" fmla="*/ 1475 w 2288"/>
                  <a:gd name="T17" fmla="*/ 698 h 1601"/>
                  <a:gd name="T18" fmla="*/ 556 w 2288"/>
                  <a:gd name="T19" fmla="*/ 792 h 1601"/>
                  <a:gd name="T20" fmla="*/ 556 w 2288"/>
                  <a:gd name="T21" fmla="*/ 792 h 1601"/>
                  <a:gd name="T22" fmla="*/ 865 w 2288"/>
                  <a:gd name="T23" fmla="*/ 698 h 1601"/>
                  <a:gd name="T24" fmla="*/ 1436 w 2288"/>
                  <a:gd name="T25" fmla="*/ 824 h 1601"/>
                  <a:gd name="T26" fmla="*/ 1436 w 2288"/>
                  <a:gd name="T27" fmla="*/ 824 h 1601"/>
                  <a:gd name="T28" fmla="*/ 940 w 2288"/>
                  <a:gd name="T29" fmla="*/ 698 h 1601"/>
                  <a:gd name="T30" fmla="*/ 606 w 2288"/>
                  <a:gd name="T31" fmla="*/ 756 h 1601"/>
                  <a:gd name="T32" fmla="*/ 382 w 2288"/>
                  <a:gd name="T33" fmla="*/ 1339 h 1601"/>
                  <a:gd name="T34" fmla="*/ 490 w 2288"/>
                  <a:gd name="T35" fmla="*/ 794 h 1601"/>
                  <a:gd name="T36" fmla="*/ 447 w 2288"/>
                  <a:gd name="T37" fmla="*/ 799 h 1601"/>
                  <a:gd name="T38" fmla="*/ 483 w 2288"/>
                  <a:gd name="T39" fmla="*/ 667 h 1601"/>
                  <a:gd name="T40" fmla="*/ 490 w 2288"/>
                  <a:gd name="T41" fmla="*/ 794 h 1601"/>
                  <a:gd name="T42" fmla="*/ 513 w 2288"/>
                  <a:gd name="T43" fmla="*/ 792 h 1601"/>
                  <a:gd name="T44" fmla="*/ 599 w 2288"/>
                  <a:gd name="T45" fmla="*/ 680 h 1601"/>
                  <a:gd name="T46" fmla="*/ 685 w 2288"/>
                  <a:gd name="T47" fmla="*/ 721 h 1601"/>
                  <a:gd name="T48" fmla="*/ 770 w 2288"/>
                  <a:gd name="T49" fmla="*/ 567 h 1601"/>
                  <a:gd name="T50" fmla="*/ 982 w 2288"/>
                  <a:gd name="T51" fmla="*/ 839 h 1601"/>
                  <a:gd name="T52" fmla="*/ 863 w 2288"/>
                  <a:gd name="T53" fmla="*/ 652 h 1601"/>
                  <a:gd name="T54" fmla="*/ 1018 w 2288"/>
                  <a:gd name="T55" fmla="*/ 830 h 1601"/>
                  <a:gd name="T56" fmla="*/ 1044 w 2288"/>
                  <a:gd name="T57" fmla="*/ 749 h 1601"/>
                  <a:gd name="T58" fmla="*/ 1074 w 2288"/>
                  <a:gd name="T59" fmla="*/ 685 h 1601"/>
                  <a:gd name="T60" fmla="*/ 1284 w 2288"/>
                  <a:gd name="T61" fmla="*/ 684 h 1601"/>
                  <a:gd name="T62" fmla="*/ 1145 w 2288"/>
                  <a:gd name="T63" fmla="*/ 911 h 1601"/>
                  <a:gd name="T64" fmla="*/ 1212 w 2288"/>
                  <a:gd name="T65" fmla="*/ 684 h 1601"/>
                  <a:gd name="T66" fmla="*/ 1363 w 2288"/>
                  <a:gd name="T67" fmla="*/ 563 h 1601"/>
                  <a:gd name="T68" fmla="*/ 1290 w 2288"/>
                  <a:gd name="T69" fmla="*/ 648 h 1601"/>
                  <a:gd name="T70" fmla="*/ 1364 w 2288"/>
                  <a:gd name="T71" fmla="*/ 828 h 1601"/>
                  <a:gd name="T72" fmla="*/ 1526 w 2288"/>
                  <a:gd name="T73" fmla="*/ 710 h 1601"/>
                  <a:gd name="T74" fmla="*/ 1615 w 2288"/>
                  <a:gd name="T75" fmla="*/ 716 h 1601"/>
                  <a:gd name="T76" fmla="*/ 1609 w 2288"/>
                  <a:gd name="T77" fmla="*/ 652 h 1601"/>
                  <a:gd name="T78" fmla="*/ 1697 w 2288"/>
                  <a:gd name="T79" fmla="*/ 751 h 1601"/>
                  <a:gd name="T80" fmla="*/ 1842 w 2288"/>
                  <a:gd name="T81" fmla="*/ 686 h 1601"/>
                  <a:gd name="T82" fmla="*/ 1857 w 2288"/>
                  <a:gd name="T83" fmla="*/ 844 h 1601"/>
                  <a:gd name="T84" fmla="*/ 2044 w 2288"/>
                  <a:gd name="T85" fmla="*/ 839 h 1601"/>
                  <a:gd name="T86" fmla="*/ 1925 w 2288"/>
                  <a:gd name="T87" fmla="*/ 652 h 1601"/>
                  <a:gd name="T88" fmla="*/ 2011 w 2288"/>
                  <a:gd name="T89" fmla="*/ 730 h 1601"/>
                  <a:gd name="T90" fmla="*/ 1488 w 2288"/>
                  <a:gd name="T91" fmla="*/ 752 h 1601"/>
                  <a:gd name="T92" fmla="*/ 568 w 2288"/>
                  <a:gd name="T93" fmla="*/ 766 h 1601"/>
                  <a:gd name="T94" fmla="*/ 606 w 2288"/>
                  <a:gd name="T95" fmla="*/ 756 h 1601"/>
                  <a:gd name="T96" fmla="*/ 940 w 2288"/>
                  <a:gd name="T97" fmla="*/ 698 h 1601"/>
                  <a:gd name="T98" fmla="*/ 1386 w 2288"/>
                  <a:gd name="T99" fmla="*/ 752 h 1601"/>
                  <a:gd name="T100" fmla="*/ 1386 w 2288"/>
                  <a:gd name="T101" fmla="*/ 752 h 1601"/>
                  <a:gd name="T102" fmla="*/ 854 w 2288"/>
                  <a:gd name="T103" fmla="*/ 730 h 1601"/>
                  <a:gd name="T104" fmla="*/ 642 w 2288"/>
                  <a:gd name="T105" fmla="*/ 820 h 1601"/>
                  <a:gd name="T106" fmla="*/ 642 w 2288"/>
                  <a:gd name="T107" fmla="*/ 820 h 1601"/>
                  <a:gd name="T108" fmla="*/ 940 w 2288"/>
                  <a:gd name="T109" fmla="*/ 698 h 1601"/>
                  <a:gd name="T110" fmla="*/ 560 w 2288"/>
                  <a:gd name="T111" fmla="*/ 808 h 1601"/>
                  <a:gd name="T112" fmla="*/ 560 w 2288"/>
                  <a:gd name="T113" fmla="*/ 808 h 1601"/>
                  <a:gd name="T114" fmla="*/ 854 w 2288"/>
                  <a:gd name="T115" fmla="*/ 730 h 1601"/>
                  <a:gd name="T116" fmla="*/ 606 w 2288"/>
                  <a:gd name="T117" fmla="*/ 756 h 1601"/>
                  <a:gd name="T118" fmla="*/ 606 w 2288"/>
                  <a:gd name="T119" fmla="*/ 756 h 1601"/>
                  <a:gd name="T120" fmla="*/ 606 w 2288"/>
                  <a:gd name="T121" fmla="*/ 756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8" h="1601">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1794" y="217"/>
                    </a:moveTo>
                    <a:cubicBezTo>
                      <a:pt x="1723" y="217"/>
                      <a:pt x="1655" y="231"/>
                      <a:pt x="1595" y="259"/>
                    </a:cubicBezTo>
                    <a:cubicBezTo>
                      <a:pt x="1525" y="133"/>
                      <a:pt x="1393" y="50"/>
                      <a:pt x="1241" y="50"/>
                    </a:cubicBezTo>
                    <a:cubicBezTo>
                      <a:pt x="1128" y="50"/>
                      <a:pt x="1026" y="97"/>
                      <a:pt x="952" y="174"/>
                    </a:cubicBezTo>
                    <a:cubicBezTo>
                      <a:pt x="871" y="68"/>
                      <a:pt x="743" y="0"/>
                      <a:pt x="599" y="0"/>
                    </a:cubicBezTo>
                    <a:cubicBezTo>
                      <a:pt x="353" y="0"/>
                      <a:pt x="154" y="197"/>
                      <a:pt x="154" y="442"/>
                    </a:cubicBezTo>
                    <a:cubicBezTo>
                      <a:pt x="154" y="505"/>
                      <a:pt x="168" y="566"/>
                      <a:pt x="191" y="620"/>
                    </a:cubicBezTo>
                    <a:cubicBezTo>
                      <a:pt x="77" y="686"/>
                      <a:pt x="0" y="811"/>
                      <a:pt x="0" y="954"/>
                    </a:cubicBezTo>
                    <a:cubicBezTo>
                      <a:pt x="0" y="1167"/>
                      <a:pt x="171" y="1339"/>
                      <a:pt x="382" y="1339"/>
                    </a:cubicBezTo>
                    <a:cubicBezTo>
                      <a:pt x="409" y="1339"/>
                      <a:pt x="435" y="1337"/>
                      <a:pt x="460" y="1332"/>
                    </a:cubicBezTo>
                    <a:cubicBezTo>
                      <a:pt x="518" y="1489"/>
                      <a:pt x="669" y="1601"/>
                      <a:pt x="846" y="1601"/>
                    </a:cubicBezTo>
                    <a:cubicBezTo>
                      <a:pt x="1016" y="1601"/>
                      <a:pt x="1162" y="1497"/>
                      <a:pt x="1225" y="1351"/>
                    </a:cubicBezTo>
                    <a:cubicBezTo>
                      <a:pt x="1272" y="1374"/>
                      <a:pt x="1326" y="1387"/>
                      <a:pt x="1382" y="1387"/>
                    </a:cubicBezTo>
                    <a:cubicBezTo>
                      <a:pt x="1517" y="1387"/>
                      <a:pt x="1635" y="1312"/>
                      <a:pt x="1697" y="1202"/>
                    </a:cubicBezTo>
                    <a:cubicBezTo>
                      <a:pt x="1729" y="1208"/>
                      <a:pt x="1761" y="1211"/>
                      <a:pt x="1794" y="1211"/>
                    </a:cubicBezTo>
                    <a:cubicBezTo>
                      <a:pt x="2066" y="1211"/>
                      <a:pt x="2288" y="989"/>
                      <a:pt x="2288" y="714"/>
                    </a:cubicBezTo>
                    <a:cubicBezTo>
                      <a:pt x="2288" y="439"/>
                      <a:pt x="2066" y="217"/>
                      <a:pt x="1794" y="217"/>
                    </a:cubicBezTo>
                    <a:close/>
                    <a:moveTo>
                      <a:pt x="490" y="794"/>
                    </a:moveTo>
                    <a:cubicBezTo>
                      <a:pt x="490" y="834"/>
                      <a:pt x="460" y="860"/>
                      <a:pt x="414" y="860"/>
                    </a:cubicBezTo>
                    <a:cubicBezTo>
                      <a:pt x="391" y="860"/>
                      <a:pt x="368" y="856"/>
                      <a:pt x="345" y="843"/>
                    </a:cubicBezTo>
                    <a:cubicBezTo>
                      <a:pt x="341" y="840"/>
                      <a:pt x="336" y="838"/>
                      <a:pt x="332" y="835"/>
                    </a:cubicBezTo>
                    <a:cubicBezTo>
                      <a:pt x="332" y="834"/>
                      <a:pt x="329" y="834"/>
                      <a:pt x="330" y="830"/>
                    </a:cubicBezTo>
                    <a:cubicBezTo>
                      <a:pt x="341" y="805"/>
                      <a:pt x="341" y="805"/>
                      <a:pt x="341" y="805"/>
                    </a:cubicBezTo>
                    <a:cubicBezTo>
                      <a:pt x="342" y="799"/>
                      <a:pt x="345" y="802"/>
                      <a:pt x="346" y="802"/>
                    </a:cubicBezTo>
                    <a:cubicBezTo>
                      <a:pt x="348" y="803"/>
                      <a:pt x="351" y="806"/>
                      <a:pt x="354" y="807"/>
                    </a:cubicBezTo>
                    <a:cubicBezTo>
                      <a:pt x="382" y="825"/>
                      <a:pt x="406" y="825"/>
                      <a:pt x="415" y="825"/>
                    </a:cubicBezTo>
                    <a:cubicBezTo>
                      <a:pt x="434" y="825"/>
                      <a:pt x="447" y="814"/>
                      <a:pt x="447" y="799"/>
                    </a:cubicBezTo>
                    <a:cubicBezTo>
                      <a:pt x="447" y="798"/>
                      <a:pt x="447" y="798"/>
                      <a:pt x="447" y="798"/>
                    </a:cubicBezTo>
                    <a:cubicBezTo>
                      <a:pt x="447" y="783"/>
                      <a:pt x="428" y="776"/>
                      <a:pt x="406" y="770"/>
                    </a:cubicBezTo>
                    <a:cubicBezTo>
                      <a:pt x="401" y="769"/>
                      <a:pt x="401" y="769"/>
                      <a:pt x="401" y="769"/>
                    </a:cubicBezTo>
                    <a:cubicBezTo>
                      <a:pt x="369" y="760"/>
                      <a:pt x="337" y="747"/>
                      <a:pt x="337" y="707"/>
                    </a:cubicBezTo>
                    <a:cubicBezTo>
                      <a:pt x="337" y="688"/>
                      <a:pt x="344" y="672"/>
                      <a:pt x="357" y="661"/>
                    </a:cubicBezTo>
                    <a:cubicBezTo>
                      <a:pt x="370" y="649"/>
                      <a:pt x="388" y="643"/>
                      <a:pt x="410" y="643"/>
                    </a:cubicBezTo>
                    <a:cubicBezTo>
                      <a:pt x="414" y="643"/>
                      <a:pt x="414" y="643"/>
                      <a:pt x="414" y="643"/>
                    </a:cubicBezTo>
                    <a:cubicBezTo>
                      <a:pt x="440" y="643"/>
                      <a:pt x="464" y="650"/>
                      <a:pt x="482" y="661"/>
                    </a:cubicBezTo>
                    <a:cubicBezTo>
                      <a:pt x="483" y="662"/>
                      <a:pt x="484" y="665"/>
                      <a:pt x="483" y="667"/>
                    </a:cubicBezTo>
                    <a:cubicBezTo>
                      <a:pt x="483" y="668"/>
                      <a:pt x="475" y="690"/>
                      <a:pt x="474" y="693"/>
                    </a:cubicBezTo>
                    <a:cubicBezTo>
                      <a:pt x="473" y="697"/>
                      <a:pt x="468" y="694"/>
                      <a:pt x="468" y="694"/>
                    </a:cubicBezTo>
                    <a:cubicBezTo>
                      <a:pt x="452" y="685"/>
                      <a:pt x="428" y="679"/>
                      <a:pt x="409" y="679"/>
                    </a:cubicBezTo>
                    <a:cubicBezTo>
                      <a:pt x="390" y="679"/>
                      <a:pt x="378" y="688"/>
                      <a:pt x="378" y="702"/>
                    </a:cubicBezTo>
                    <a:cubicBezTo>
                      <a:pt x="378" y="710"/>
                      <a:pt x="383" y="715"/>
                      <a:pt x="391" y="719"/>
                    </a:cubicBezTo>
                    <a:cubicBezTo>
                      <a:pt x="399" y="724"/>
                      <a:pt x="410" y="727"/>
                      <a:pt x="422" y="731"/>
                    </a:cubicBezTo>
                    <a:cubicBezTo>
                      <a:pt x="425" y="733"/>
                      <a:pt x="425" y="733"/>
                      <a:pt x="425" y="733"/>
                    </a:cubicBezTo>
                    <a:cubicBezTo>
                      <a:pt x="456" y="743"/>
                      <a:pt x="490" y="756"/>
                      <a:pt x="490" y="793"/>
                    </a:cubicBezTo>
                    <a:cubicBezTo>
                      <a:pt x="490" y="794"/>
                      <a:pt x="490" y="794"/>
                      <a:pt x="490" y="794"/>
                    </a:cubicBezTo>
                    <a:close/>
                    <a:moveTo>
                      <a:pt x="685" y="842"/>
                    </a:moveTo>
                    <a:cubicBezTo>
                      <a:pt x="685" y="842"/>
                      <a:pt x="685" y="846"/>
                      <a:pt x="682" y="847"/>
                    </a:cubicBezTo>
                    <a:cubicBezTo>
                      <a:pt x="682" y="847"/>
                      <a:pt x="677" y="848"/>
                      <a:pt x="672" y="848"/>
                    </a:cubicBezTo>
                    <a:cubicBezTo>
                      <a:pt x="668" y="849"/>
                      <a:pt x="652" y="853"/>
                      <a:pt x="638" y="855"/>
                    </a:cubicBezTo>
                    <a:cubicBezTo>
                      <a:pt x="626" y="857"/>
                      <a:pt x="613" y="858"/>
                      <a:pt x="599" y="858"/>
                    </a:cubicBezTo>
                    <a:cubicBezTo>
                      <a:pt x="586" y="858"/>
                      <a:pt x="574" y="857"/>
                      <a:pt x="564" y="855"/>
                    </a:cubicBezTo>
                    <a:cubicBezTo>
                      <a:pt x="552" y="852"/>
                      <a:pt x="543" y="848"/>
                      <a:pt x="537" y="843"/>
                    </a:cubicBezTo>
                    <a:cubicBezTo>
                      <a:pt x="529" y="838"/>
                      <a:pt x="523" y="830"/>
                      <a:pt x="519" y="823"/>
                    </a:cubicBezTo>
                    <a:cubicBezTo>
                      <a:pt x="515" y="814"/>
                      <a:pt x="513" y="805"/>
                      <a:pt x="513" y="792"/>
                    </a:cubicBezTo>
                    <a:cubicBezTo>
                      <a:pt x="513" y="780"/>
                      <a:pt x="515" y="770"/>
                      <a:pt x="520" y="762"/>
                    </a:cubicBezTo>
                    <a:cubicBezTo>
                      <a:pt x="525" y="753"/>
                      <a:pt x="532" y="745"/>
                      <a:pt x="540" y="739"/>
                    </a:cubicBezTo>
                    <a:cubicBezTo>
                      <a:pt x="547" y="734"/>
                      <a:pt x="556" y="730"/>
                      <a:pt x="567" y="726"/>
                    </a:cubicBezTo>
                    <a:cubicBezTo>
                      <a:pt x="578" y="724"/>
                      <a:pt x="588" y="722"/>
                      <a:pt x="600" y="722"/>
                    </a:cubicBezTo>
                    <a:cubicBezTo>
                      <a:pt x="608" y="722"/>
                      <a:pt x="615" y="722"/>
                      <a:pt x="620" y="724"/>
                    </a:cubicBezTo>
                    <a:cubicBezTo>
                      <a:pt x="620" y="724"/>
                      <a:pt x="631" y="724"/>
                      <a:pt x="642" y="726"/>
                    </a:cubicBezTo>
                    <a:cubicBezTo>
                      <a:pt x="642" y="720"/>
                      <a:pt x="642" y="720"/>
                      <a:pt x="642" y="720"/>
                    </a:cubicBezTo>
                    <a:cubicBezTo>
                      <a:pt x="642" y="703"/>
                      <a:pt x="638" y="694"/>
                      <a:pt x="632" y="689"/>
                    </a:cubicBezTo>
                    <a:cubicBezTo>
                      <a:pt x="624" y="683"/>
                      <a:pt x="613" y="680"/>
                      <a:pt x="599" y="680"/>
                    </a:cubicBezTo>
                    <a:cubicBezTo>
                      <a:pt x="599" y="680"/>
                      <a:pt x="567" y="680"/>
                      <a:pt x="541" y="693"/>
                    </a:cubicBezTo>
                    <a:cubicBezTo>
                      <a:pt x="540" y="694"/>
                      <a:pt x="538" y="694"/>
                      <a:pt x="538" y="694"/>
                    </a:cubicBezTo>
                    <a:cubicBezTo>
                      <a:pt x="538" y="694"/>
                      <a:pt x="536" y="695"/>
                      <a:pt x="534" y="693"/>
                    </a:cubicBezTo>
                    <a:cubicBezTo>
                      <a:pt x="525" y="667"/>
                      <a:pt x="525" y="667"/>
                      <a:pt x="525" y="667"/>
                    </a:cubicBezTo>
                    <a:cubicBezTo>
                      <a:pt x="524" y="663"/>
                      <a:pt x="527" y="662"/>
                      <a:pt x="527" y="662"/>
                    </a:cubicBezTo>
                    <a:cubicBezTo>
                      <a:pt x="538" y="653"/>
                      <a:pt x="567" y="647"/>
                      <a:pt x="567" y="647"/>
                    </a:cubicBezTo>
                    <a:cubicBezTo>
                      <a:pt x="577" y="645"/>
                      <a:pt x="592" y="644"/>
                      <a:pt x="602" y="644"/>
                    </a:cubicBezTo>
                    <a:cubicBezTo>
                      <a:pt x="629" y="644"/>
                      <a:pt x="650" y="649"/>
                      <a:pt x="664" y="662"/>
                    </a:cubicBezTo>
                    <a:cubicBezTo>
                      <a:pt x="678" y="675"/>
                      <a:pt x="685" y="694"/>
                      <a:pt x="685" y="721"/>
                    </a:cubicBezTo>
                    <a:cubicBezTo>
                      <a:pt x="685" y="842"/>
                      <a:pt x="685" y="842"/>
                      <a:pt x="685" y="842"/>
                    </a:cubicBezTo>
                    <a:close/>
                    <a:moveTo>
                      <a:pt x="770" y="851"/>
                    </a:moveTo>
                    <a:cubicBezTo>
                      <a:pt x="770" y="852"/>
                      <a:pt x="769" y="855"/>
                      <a:pt x="767" y="855"/>
                    </a:cubicBezTo>
                    <a:cubicBezTo>
                      <a:pt x="767" y="855"/>
                      <a:pt x="767" y="855"/>
                      <a:pt x="732" y="855"/>
                    </a:cubicBezTo>
                    <a:cubicBezTo>
                      <a:pt x="729" y="855"/>
                      <a:pt x="728" y="852"/>
                      <a:pt x="728" y="851"/>
                    </a:cubicBezTo>
                    <a:cubicBezTo>
                      <a:pt x="728" y="851"/>
                      <a:pt x="728" y="851"/>
                      <a:pt x="728" y="567"/>
                    </a:cubicBezTo>
                    <a:cubicBezTo>
                      <a:pt x="728" y="564"/>
                      <a:pt x="729" y="563"/>
                      <a:pt x="732" y="563"/>
                    </a:cubicBezTo>
                    <a:cubicBezTo>
                      <a:pt x="732" y="563"/>
                      <a:pt x="732" y="563"/>
                      <a:pt x="767" y="563"/>
                    </a:cubicBezTo>
                    <a:cubicBezTo>
                      <a:pt x="769" y="563"/>
                      <a:pt x="770" y="564"/>
                      <a:pt x="770" y="567"/>
                    </a:cubicBezTo>
                    <a:lnTo>
                      <a:pt x="770" y="851"/>
                    </a:lnTo>
                    <a:close/>
                    <a:moveTo>
                      <a:pt x="990" y="760"/>
                    </a:moveTo>
                    <a:cubicBezTo>
                      <a:pt x="990" y="762"/>
                      <a:pt x="986" y="762"/>
                      <a:pt x="986" y="762"/>
                    </a:cubicBezTo>
                    <a:cubicBezTo>
                      <a:pt x="854" y="762"/>
                      <a:pt x="854" y="762"/>
                      <a:pt x="854" y="762"/>
                    </a:cubicBezTo>
                    <a:cubicBezTo>
                      <a:pt x="855" y="783"/>
                      <a:pt x="859" y="797"/>
                      <a:pt x="869" y="807"/>
                    </a:cubicBezTo>
                    <a:cubicBezTo>
                      <a:pt x="878" y="816"/>
                      <a:pt x="894" y="823"/>
                      <a:pt x="914" y="823"/>
                    </a:cubicBezTo>
                    <a:cubicBezTo>
                      <a:pt x="946" y="823"/>
                      <a:pt x="959" y="816"/>
                      <a:pt x="969" y="812"/>
                    </a:cubicBezTo>
                    <a:cubicBezTo>
                      <a:pt x="969" y="812"/>
                      <a:pt x="973" y="811"/>
                      <a:pt x="974" y="815"/>
                    </a:cubicBezTo>
                    <a:cubicBezTo>
                      <a:pt x="982" y="839"/>
                      <a:pt x="982" y="839"/>
                      <a:pt x="982" y="839"/>
                    </a:cubicBezTo>
                    <a:cubicBezTo>
                      <a:pt x="985" y="843"/>
                      <a:pt x="983" y="844"/>
                      <a:pt x="982" y="846"/>
                    </a:cubicBezTo>
                    <a:cubicBezTo>
                      <a:pt x="973" y="849"/>
                      <a:pt x="953" y="858"/>
                      <a:pt x="915" y="858"/>
                    </a:cubicBezTo>
                    <a:cubicBezTo>
                      <a:pt x="896" y="858"/>
                      <a:pt x="880" y="856"/>
                      <a:pt x="867" y="851"/>
                    </a:cubicBezTo>
                    <a:cubicBezTo>
                      <a:pt x="854" y="846"/>
                      <a:pt x="842" y="838"/>
                      <a:pt x="833" y="829"/>
                    </a:cubicBezTo>
                    <a:cubicBezTo>
                      <a:pt x="824" y="819"/>
                      <a:pt x="818" y="808"/>
                      <a:pt x="814" y="794"/>
                    </a:cubicBezTo>
                    <a:cubicBezTo>
                      <a:pt x="810" y="783"/>
                      <a:pt x="808" y="767"/>
                      <a:pt x="808" y="752"/>
                    </a:cubicBezTo>
                    <a:cubicBezTo>
                      <a:pt x="808" y="738"/>
                      <a:pt x="810" y="724"/>
                      <a:pt x="814" y="710"/>
                    </a:cubicBezTo>
                    <a:cubicBezTo>
                      <a:pt x="818" y="697"/>
                      <a:pt x="824" y="685"/>
                      <a:pt x="832" y="676"/>
                    </a:cubicBezTo>
                    <a:cubicBezTo>
                      <a:pt x="840" y="666"/>
                      <a:pt x="850" y="658"/>
                      <a:pt x="863" y="652"/>
                    </a:cubicBezTo>
                    <a:cubicBezTo>
                      <a:pt x="874" y="647"/>
                      <a:pt x="890" y="644"/>
                      <a:pt x="906" y="644"/>
                    </a:cubicBezTo>
                    <a:cubicBezTo>
                      <a:pt x="921" y="644"/>
                      <a:pt x="933" y="647"/>
                      <a:pt x="944" y="652"/>
                    </a:cubicBezTo>
                    <a:cubicBezTo>
                      <a:pt x="953" y="656"/>
                      <a:pt x="960" y="662"/>
                      <a:pt x="969" y="671"/>
                    </a:cubicBezTo>
                    <a:cubicBezTo>
                      <a:pt x="974" y="676"/>
                      <a:pt x="983" y="689"/>
                      <a:pt x="986" y="702"/>
                    </a:cubicBezTo>
                    <a:cubicBezTo>
                      <a:pt x="995" y="731"/>
                      <a:pt x="990" y="757"/>
                      <a:pt x="990" y="760"/>
                    </a:cubicBezTo>
                    <a:close/>
                    <a:moveTo>
                      <a:pt x="1100" y="860"/>
                    </a:moveTo>
                    <a:cubicBezTo>
                      <a:pt x="1077" y="860"/>
                      <a:pt x="1055" y="856"/>
                      <a:pt x="1032" y="843"/>
                    </a:cubicBezTo>
                    <a:cubicBezTo>
                      <a:pt x="1027" y="840"/>
                      <a:pt x="1023" y="838"/>
                      <a:pt x="1019" y="835"/>
                    </a:cubicBezTo>
                    <a:cubicBezTo>
                      <a:pt x="1018" y="834"/>
                      <a:pt x="1017" y="834"/>
                      <a:pt x="1018" y="830"/>
                    </a:cubicBezTo>
                    <a:cubicBezTo>
                      <a:pt x="1027" y="805"/>
                      <a:pt x="1027" y="805"/>
                      <a:pt x="1027" y="805"/>
                    </a:cubicBezTo>
                    <a:cubicBezTo>
                      <a:pt x="1028" y="801"/>
                      <a:pt x="1032" y="802"/>
                      <a:pt x="1033" y="802"/>
                    </a:cubicBezTo>
                    <a:cubicBezTo>
                      <a:pt x="1036" y="805"/>
                      <a:pt x="1037" y="806"/>
                      <a:pt x="1041" y="807"/>
                    </a:cubicBezTo>
                    <a:cubicBezTo>
                      <a:pt x="1068" y="825"/>
                      <a:pt x="1094" y="825"/>
                      <a:pt x="1101" y="825"/>
                    </a:cubicBezTo>
                    <a:cubicBezTo>
                      <a:pt x="1122" y="825"/>
                      <a:pt x="1135" y="814"/>
                      <a:pt x="1135" y="799"/>
                    </a:cubicBezTo>
                    <a:cubicBezTo>
                      <a:pt x="1135" y="799"/>
                      <a:pt x="1135" y="799"/>
                      <a:pt x="1135" y="798"/>
                    </a:cubicBezTo>
                    <a:cubicBezTo>
                      <a:pt x="1135" y="783"/>
                      <a:pt x="1116" y="776"/>
                      <a:pt x="1092" y="770"/>
                    </a:cubicBezTo>
                    <a:cubicBezTo>
                      <a:pt x="1092" y="770"/>
                      <a:pt x="1092" y="770"/>
                      <a:pt x="1087" y="769"/>
                    </a:cubicBezTo>
                    <a:cubicBezTo>
                      <a:pt x="1072" y="764"/>
                      <a:pt x="1056" y="759"/>
                      <a:pt x="1044" y="749"/>
                    </a:cubicBezTo>
                    <a:cubicBezTo>
                      <a:pt x="1032" y="740"/>
                      <a:pt x="1023" y="727"/>
                      <a:pt x="1023" y="707"/>
                    </a:cubicBezTo>
                    <a:cubicBezTo>
                      <a:pt x="1023" y="670"/>
                      <a:pt x="1054" y="643"/>
                      <a:pt x="1096" y="643"/>
                    </a:cubicBezTo>
                    <a:cubicBezTo>
                      <a:pt x="1096" y="643"/>
                      <a:pt x="1096" y="643"/>
                      <a:pt x="1101" y="643"/>
                    </a:cubicBezTo>
                    <a:cubicBezTo>
                      <a:pt x="1127" y="643"/>
                      <a:pt x="1150" y="650"/>
                      <a:pt x="1168" y="661"/>
                    </a:cubicBezTo>
                    <a:cubicBezTo>
                      <a:pt x="1171" y="662"/>
                      <a:pt x="1172" y="665"/>
                      <a:pt x="1171" y="667"/>
                    </a:cubicBezTo>
                    <a:cubicBezTo>
                      <a:pt x="1169" y="668"/>
                      <a:pt x="1162" y="690"/>
                      <a:pt x="1162" y="693"/>
                    </a:cubicBezTo>
                    <a:cubicBezTo>
                      <a:pt x="1159" y="697"/>
                      <a:pt x="1155" y="694"/>
                      <a:pt x="1155" y="694"/>
                    </a:cubicBezTo>
                    <a:cubicBezTo>
                      <a:pt x="1140" y="685"/>
                      <a:pt x="1116" y="679"/>
                      <a:pt x="1095" y="679"/>
                    </a:cubicBezTo>
                    <a:cubicBezTo>
                      <a:pt x="1086" y="679"/>
                      <a:pt x="1079" y="681"/>
                      <a:pt x="1074" y="685"/>
                    </a:cubicBezTo>
                    <a:cubicBezTo>
                      <a:pt x="1068" y="689"/>
                      <a:pt x="1066" y="695"/>
                      <a:pt x="1066" y="702"/>
                    </a:cubicBezTo>
                    <a:cubicBezTo>
                      <a:pt x="1066" y="717"/>
                      <a:pt x="1086" y="724"/>
                      <a:pt x="1109" y="731"/>
                    </a:cubicBezTo>
                    <a:cubicBezTo>
                      <a:pt x="1109" y="731"/>
                      <a:pt x="1109" y="731"/>
                      <a:pt x="1113" y="733"/>
                    </a:cubicBezTo>
                    <a:cubicBezTo>
                      <a:pt x="1144" y="743"/>
                      <a:pt x="1177" y="756"/>
                      <a:pt x="1177" y="793"/>
                    </a:cubicBezTo>
                    <a:cubicBezTo>
                      <a:pt x="1177" y="793"/>
                      <a:pt x="1177" y="793"/>
                      <a:pt x="1177" y="794"/>
                    </a:cubicBezTo>
                    <a:cubicBezTo>
                      <a:pt x="1177" y="834"/>
                      <a:pt x="1148" y="860"/>
                      <a:pt x="1100" y="860"/>
                    </a:cubicBezTo>
                    <a:close/>
                    <a:moveTo>
                      <a:pt x="1332" y="680"/>
                    </a:moveTo>
                    <a:cubicBezTo>
                      <a:pt x="1331" y="684"/>
                      <a:pt x="1327" y="684"/>
                      <a:pt x="1327" y="684"/>
                    </a:cubicBezTo>
                    <a:cubicBezTo>
                      <a:pt x="1327" y="684"/>
                      <a:pt x="1327" y="684"/>
                      <a:pt x="1284" y="684"/>
                    </a:cubicBezTo>
                    <a:cubicBezTo>
                      <a:pt x="1284" y="684"/>
                      <a:pt x="1284" y="684"/>
                      <a:pt x="1254" y="853"/>
                    </a:cubicBezTo>
                    <a:cubicBezTo>
                      <a:pt x="1252" y="870"/>
                      <a:pt x="1248" y="885"/>
                      <a:pt x="1243" y="897"/>
                    </a:cubicBezTo>
                    <a:cubicBezTo>
                      <a:pt x="1237" y="910"/>
                      <a:pt x="1234" y="919"/>
                      <a:pt x="1226" y="928"/>
                    </a:cubicBezTo>
                    <a:cubicBezTo>
                      <a:pt x="1218" y="936"/>
                      <a:pt x="1210" y="941"/>
                      <a:pt x="1200" y="945"/>
                    </a:cubicBezTo>
                    <a:cubicBezTo>
                      <a:pt x="1191" y="947"/>
                      <a:pt x="1181" y="950"/>
                      <a:pt x="1168" y="950"/>
                    </a:cubicBezTo>
                    <a:cubicBezTo>
                      <a:pt x="1163" y="950"/>
                      <a:pt x="1157" y="950"/>
                      <a:pt x="1149" y="947"/>
                    </a:cubicBezTo>
                    <a:cubicBezTo>
                      <a:pt x="1144" y="946"/>
                      <a:pt x="1140" y="946"/>
                      <a:pt x="1136" y="945"/>
                    </a:cubicBezTo>
                    <a:cubicBezTo>
                      <a:pt x="1135" y="943"/>
                      <a:pt x="1134" y="942"/>
                      <a:pt x="1135" y="938"/>
                    </a:cubicBezTo>
                    <a:cubicBezTo>
                      <a:pt x="1136" y="936"/>
                      <a:pt x="1144" y="915"/>
                      <a:pt x="1145" y="911"/>
                    </a:cubicBezTo>
                    <a:cubicBezTo>
                      <a:pt x="1146" y="909"/>
                      <a:pt x="1149" y="910"/>
                      <a:pt x="1149" y="910"/>
                    </a:cubicBezTo>
                    <a:cubicBezTo>
                      <a:pt x="1151" y="911"/>
                      <a:pt x="1153" y="911"/>
                      <a:pt x="1157" y="912"/>
                    </a:cubicBezTo>
                    <a:cubicBezTo>
                      <a:pt x="1167" y="912"/>
                      <a:pt x="1167" y="912"/>
                      <a:pt x="1167" y="912"/>
                    </a:cubicBezTo>
                    <a:cubicBezTo>
                      <a:pt x="1173" y="912"/>
                      <a:pt x="1178" y="912"/>
                      <a:pt x="1182" y="911"/>
                    </a:cubicBezTo>
                    <a:cubicBezTo>
                      <a:pt x="1189" y="909"/>
                      <a:pt x="1191" y="906"/>
                      <a:pt x="1195" y="901"/>
                    </a:cubicBezTo>
                    <a:cubicBezTo>
                      <a:pt x="1198" y="897"/>
                      <a:pt x="1202" y="891"/>
                      <a:pt x="1204" y="883"/>
                    </a:cubicBezTo>
                    <a:cubicBezTo>
                      <a:pt x="1207" y="874"/>
                      <a:pt x="1209" y="864"/>
                      <a:pt x="1212" y="849"/>
                    </a:cubicBezTo>
                    <a:cubicBezTo>
                      <a:pt x="1212" y="849"/>
                      <a:pt x="1212" y="849"/>
                      <a:pt x="1241" y="684"/>
                    </a:cubicBezTo>
                    <a:cubicBezTo>
                      <a:pt x="1241" y="684"/>
                      <a:pt x="1241" y="684"/>
                      <a:pt x="1212" y="684"/>
                    </a:cubicBezTo>
                    <a:cubicBezTo>
                      <a:pt x="1209" y="684"/>
                      <a:pt x="1208" y="683"/>
                      <a:pt x="1208" y="680"/>
                    </a:cubicBezTo>
                    <a:cubicBezTo>
                      <a:pt x="1208" y="680"/>
                      <a:pt x="1208" y="680"/>
                      <a:pt x="1213" y="652"/>
                    </a:cubicBezTo>
                    <a:cubicBezTo>
                      <a:pt x="1214" y="648"/>
                      <a:pt x="1217" y="648"/>
                      <a:pt x="1217" y="648"/>
                    </a:cubicBezTo>
                    <a:cubicBezTo>
                      <a:pt x="1217" y="648"/>
                      <a:pt x="1217" y="648"/>
                      <a:pt x="1248" y="648"/>
                    </a:cubicBezTo>
                    <a:cubicBezTo>
                      <a:pt x="1248" y="648"/>
                      <a:pt x="1248" y="648"/>
                      <a:pt x="1249" y="639"/>
                    </a:cubicBezTo>
                    <a:cubicBezTo>
                      <a:pt x="1254" y="612"/>
                      <a:pt x="1263" y="591"/>
                      <a:pt x="1276" y="579"/>
                    </a:cubicBezTo>
                    <a:cubicBezTo>
                      <a:pt x="1289" y="566"/>
                      <a:pt x="1308" y="558"/>
                      <a:pt x="1332" y="558"/>
                    </a:cubicBezTo>
                    <a:cubicBezTo>
                      <a:pt x="1339" y="558"/>
                      <a:pt x="1345" y="559"/>
                      <a:pt x="1350" y="561"/>
                    </a:cubicBezTo>
                    <a:cubicBezTo>
                      <a:pt x="1355" y="561"/>
                      <a:pt x="1359" y="562"/>
                      <a:pt x="1363" y="563"/>
                    </a:cubicBezTo>
                    <a:cubicBezTo>
                      <a:pt x="1364" y="563"/>
                      <a:pt x="1367" y="564"/>
                      <a:pt x="1366" y="568"/>
                    </a:cubicBezTo>
                    <a:cubicBezTo>
                      <a:pt x="1366" y="568"/>
                      <a:pt x="1366" y="568"/>
                      <a:pt x="1355" y="595"/>
                    </a:cubicBezTo>
                    <a:cubicBezTo>
                      <a:pt x="1354" y="598"/>
                      <a:pt x="1354" y="599"/>
                      <a:pt x="1350" y="598"/>
                    </a:cubicBezTo>
                    <a:cubicBezTo>
                      <a:pt x="1349" y="598"/>
                      <a:pt x="1346" y="596"/>
                      <a:pt x="1343" y="596"/>
                    </a:cubicBezTo>
                    <a:cubicBezTo>
                      <a:pt x="1340" y="595"/>
                      <a:pt x="1336" y="595"/>
                      <a:pt x="1332" y="595"/>
                    </a:cubicBezTo>
                    <a:cubicBezTo>
                      <a:pt x="1327" y="595"/>
                      <a:pt x="1322" y="595"/>
                      <a:pt x="1318" y="596"/>
                    </a:cubicBezTo>
                    <a:cubicBezTo>
                      <a:pt x="1313" y="598"/>
                      <a:pt x="1311" y="600"/>
                      <a:pt x="1307" y="604"/>
                    </a:cubicBezTo>
                    <a:cubicBezTo>
                      <a:pt x="1303" y="607"/>
                      <a:pt x="1299" y="612"/>
                      <a:pt x="1298" y="618"/>
                    </a:cubicBezTo>
                    <a:cubicBezTo>
                      <a:pt x="1293" y="632"/>
                      <a:pt x="1290" y="647"/>
                      <a:pt x="1290" y="648"/>
                    </a:cubicBezTo>
                    <a:cubicBezTo>
                      <a:pt x="1290" y="648"/>
                      <a:pt x="1290" y="648"/>
                      <a:pt x="1332" y="648"/>
                    </a:cubicBezTo>
                    <a:cubicBezTo>
                      <a:pt x="1336" y="648"/>
                      <a:pt x="1337" y="649"/>
                      <a:pt x="1337" y="652"/>
                    </a:cubicBezTo>
                    <a:cubicBezTo>
                      <a:pt x="1337" y="652"/>
                      <a:pt x="1337" y="652"/>
                      <a:pt x="1332" y="680"/>
                    </a:cubicBezTo>
                    <a:close/>
                    <a:moveTo>
                      <a:pt x="1526" y="793"/>
                    </a:moveTo>
                    <a:cubicBezTo>
                      <a:pt x="1522" y="807"/>
                      <a:pt x="1516" y="817"/>
                      <a:pt x="1508" y="828"/>
                    </a:cubicBezTo>
                    <a:cubicBezTo>
                      <a:pt x="1500" y="837"/>
                      <a:pt x="1490" y="844"/>
                      <a:pt x="1479" y="851"/>
                    </a:cubicBezTo>
                    <a:cubicBezTo>
                      <a:pt x="1466" y="856"/>
                      <a:pt x="1452" y="858"/>
                      <a:pt x="1436" y="858"/>
                    </a:cubicBezTo>
                    <a:cubicBezTo>
                      <a:pt x="1421" y="858"/>
                      <a:pt x="1407" y="856"/>
                      <a:pt x="1394" y="851"/>
                    </a:cubicBezTo>
                    <a:cubicBezTo>
                      <a:pt x="1382" y="844"/>
                      <a:pt x="1372" y="837"/>
                      <a:pt x="1364" y="828"/>
                    </a:cubicBezTo>
                    <a:cubicBezTo>
                      <a:pt x="1357" y="817"/>
                      <a:pt x="1350" y="807"/>
                      <a:pt x="1346" y="793"/>
                    </a:cubicBezTo>
                    <a:cubicBezTo>
                      <a:pt x="1343" y="780"/>
                      <a:pt x="1340" y="766"/>
                      <a:pt x="1340" y="752"/>
                    </a:cubicBezTo>
                    <a:cubicBezTo>
                      <a:pt x="1340" y="736"/>
                      <a:pt x="1343" y="722"/>
                      <a:pt x="1346" y="710"/>
                    </a:cubicBezTo>
                    <a:cubicBezTo>
                      <a:pt x="1350" y="697"/>
                      <a:pt x="1357" y="685"/>
                      <a:pt x="1364" y="675"/>
                    </a:cubicBezTo>
                    <a:cubicBezTo>
                      <a:pt x="1372" y="666"/>
                      <a:pt x="1382" y="658"/>
                      <a:pt x="1394" y="652"/>
                    </a:cubicBezTo>
                    <a:cubicBezTo>
                      <a:pt x="1407" y="647"/>
                      <a:pt x="1421" y="644"/>
                      <a:pt x="1436" y="644"/>
                    </a:cubicBezTo>
                    <a:cubicBezTo>
                      <a:pt x="1452" y="644"/>
                      <a:pt x="1466" y="647"/>
                      <a:pt x="1479" y="652"/>
                    </a:cubicBezTo>
                    <a:cubicBezTo>
                      <a:pt x="1490" y="658"/>
                      <a:pt x="1500" y="666"/>
                      <a:pt x="1508" y="675"/>
                    </a:cubicBezTo>
                    <a:cubicBezTo>
                      <a:pt x="1516" y="685"/>
                      <a:pt x="1522" y="697"/>
                      <a:pt x="1526" y="710"/>
                    </a:cubicBezTo>
                    <a:cubicBezTo>
                      <a:pt x="1530" y="722"/>
                      <a:pt x="1532" y="736"/>
                      <a:pt x="1532" y="752"/>
                    </a:cubicBezTo>
                    <a:cubicBezTo>
                      <a:pt x="1532" y="766"/>
                      <a:pt x="1530" y="780"/>
                      <a:pt x="1526" y="793"/>
                    </a:cubicBezTo>
                    <a:close/>
                    <a:moveTo>
                      <a:pt x="1690" y="654"/>
                    </a:moveTo>
                    <a:cubicBezTo>
                      <a:pt x="1689" y="658"/>
                      <a:pt x="1683" y="676"/>
                      <a:pt x="1680" y="683"/>
                    </a:cubicBezTo>
                    <a:cubicBezTo>
                      <a:pt x="1680" y="685"/>
                      <a:pt x="1677" y="686"/>
                      <a:pt x="1675" y="686"/>
                    </a:cubicBezTo>
                    <a:cubicBezTo>
                      <a:pt x="1675" y="686"/>
                      <a:pt x="1667" y="684"/>
                      <a:pt x="1661" y="684"/>
                    </a:cubicBezTo>
                    <a:cubicBezTo>
                      <a:pt x="1656" y="684"/>
                      <a:pt x="1649" y="685"/>
                      <a:pt x="1643" y="686"/>
                    </a:cubicBezTo>
                    <a:cubicBezTo>
                      <a:pt x="1636" y="689"/>
                      <a:pt x="1631" y="692"/>
                      <a:pt x="1626" y="697"/>
                    </a:cubicBezTo>
                    <a:cubicBezTo>
                      <a:pt x="1622" y="702"/>
                      <a:pt x="1618" y="708"/>
                      <a:pt x="1615" y="716"/>
                    </a:cubicBezTo>
                    <a:cubicBezTo>
                      <a:pt x="1612" y="725"/>
                      <a:pt x="1611" y="738"/>
                      <a:pt x="1611" y="751"/>
                    </a:cubicBezTo>
                    <a:cubicBezTo>
                      <a:pt x="1611" y="751"/>
                      <a:pt x="1611" y="751"/>
                      <a:pt x="1611" y="851"/>
                    </a:cubicBezTo>
                    <a:cubicBezTo>
                      <a:pt x="1611" y="852"/>
                      <a:pt x="1609" y="855"/>
                      <a:pt x="1607" y="855"/>
                    </a:cubicBezTo>
                    <a:cubicBezTo>
                      <a:pt x="1607" y="855"/>
                      <a:pt x="1607" y="855"/>
                      <a:pt x="1572" y="855"/>
                    </a:cubicBezTo>
                    <a:cubicBezTo>
                      <a:pt x="1570" y="855"/>
                      <a:pt x="1568" y="852"/>
                      <a:pt x="1568" y="851"/>
                    </a:cubicBezTo>
                    <a:cubicBezTo>
                      <a:pt x="1568" y="851"/>
                      <a:pt x="1568" y="851"/>
                      <a:pt x="1568" y="652"/>
                    </a:cubicBezTo>
                    <a:cubicBezTo>
                      <a:pt x="1568" y="650"/>
                      <a:pt x="1570" y="648"/>
                      <a:pt x="1571" y="648"/>
                    </a:cubicBezTo>
                    <a:cubicBezTo>
                      <a:pt x="1571" y="648"/>
                      <a:pt x="1571" y="648"/>
                      <a:pt x="1606" y="648"/>
                    </a:cubicBezTo>
                    <a:cubicBezTo>
                      <a:pt x="1608" y="648"/>
                      <a:pt x="1609" y="650"/>
                      <a:pt x="1609" y="652"/>
                    </a:cubicBezTo>
                    <a:cubicBezTo>
                      <a:pt x="1609" y="652"/>
                      <a:pt x="1609" y="652"/>
                      <a:pt x="1609" y="668"/>
                    </a:cubicBezTo>
                    <a:cubicBezTo>
                      <a:pt x="1615" y="662"/>
                      <a:pt x="1624" y="656"/>
                      <a:pt x="1631" y="652"/>
                    </a:cubicBezTo>
                    <a:cubicBezTo>
                      <a:pt x="1640" y="648"/>
                      <a:pt x="1649" y="645"/>
                      <a:pt x="1666" y="647"/>
                    </a:cubicBezTo>
                    <a:cubicBezTo>
                      <a:pt x="1675" y="647"/>
                      <a:pt x="1686" y="649"/>
                      <a:pt x="1688" y="650"/>
                    </a:cubicBezTo>
                    <a:cubicBezTo>
                      <a:pt x="1689" y="650"/>
                      <a:pt x="1692" y="652"/>
                      <a:pt x="1690" y="654"/>
                    </a:cubicBezTo>
                    <a:close/>
                    <a:moveTo>
                      <a:pt x="1856" y="848"/>
                    </a:moveTo>
                    <a:cubicBezTo>
                      <a:pt x="1842" y="855"/>
                      <a:pt x="1821" y="858"/>
                      <a:pt x="1801" y="858"/>
                    </a:cubicBezTo>
                    <a:cubicBezTo>
                      <a:pt x="1767" y="858"/>
                      <a:pt x="1740" y="848"/>
                      <a:pt x="1724" y="829"/>
                    </a:cubicBezTo>
                    <a:cubicBezTo>
                      <a:pt x="1706" y="810"/>
                      <a:pt x="1697" y="784"/>
                      <a:pt x="1697" y="751"/>
                    </a:cubicBezTo>
                    <a:cubicBezTo>
                      <a:pt x="1697" y="736"/>
                      <a:pt x="1699" y="722"/>
                      <a:pt x="1703" y="710"/>
                    </a:cubicBezTo>
                    <a:cubicBezTo>
                      <a:pt x="1708" y="695"/>
                      <a:pt x="1715" y="685"/>
                      <a:pt x="1722" y="675"/>
                    </a:cubicBezTo>
                    <a:cubicBezTo>
                      <a:pt x="1731" y="666"/>
                      <a:pt x="1742" y="658"/>
                      <a:pt x="1754" y="652"/>
                    </a:cubicBezTo>
                    <a:cubicBezTo>
                      <a:pt x="1767" y="647"/>
                      <a:pt x="1781" y="644"/>
                      <a:pt x="1798" y="644"/>
                    </a:cubicBezTo>
                    <a:cubicBezTo>
                      <a:pt x="1808" y="644"/>
                      <a:pt x="1819" y="644"/>
                      <a:pt x="1828" y="645"/>
                    </a:cubicBezTo>
                    <a:cubicBezTo>
                      <a:pt x="1836" y="647"/>
                      <a:pt x="1848" y="650"/>
                      <a:pt x="1853" y="652"/>
                    </a:cubicBezTo>
                    <a:cubicBezTo>
                      <a:pt x="1854" y="653"/>
                      <a:pt x="1857" y="654"/>
                      <a:pt x="1856" y="657"/>
                    </a:cubicBezTo>
                    <a:cubicBezTo>
                      <a:pt x="1852" y="667"/>
                      <a:pt x="1849" y="674"/>
                      <a:pt x="1847" y="684"/>
                    </a:cubicBezTo>
                    <a:cubicBezTo>
                      <a:pt x="1844" y="688"/>
                      <a:pt x="1842" y="686"/>
                      <a:pt x="1842" y="686"/>
                    </a:cubicBezTo>
                    <a:cubicBezTo>
                      <a:pt x="1829" y="683"/>
                      <a:pt x="1816" y="680"/>
                      <a:pt x="1801" y="680"/>
                    </a:cubicBezTo>
                    <a:cubicBezTo>
                      <a:pt x="1781" y="680"/>
                      <a:pt x="1766" y="686"/>
                      <a:pt x="1757" y="699"/>
                    </a:cubicBezTo>
                    <a:cubicBezTo>
                      <a:pt x="1747" y="712"/>
                      <a:pt x="1742" y="729"/>
                      <a:pt x="1742" y="751"/>
                    </a:cubicBezTo>
                    <a:cubicBezTo>
                      <a:pt x="1742" y="775"/>
                      <a:pt x="1748" y="793"/>
                      <a:pt x="1758" y="805"/>
                    </a:cubicBezTo>
                    <a:cubicBezTo>
                      <a:pt x="1770" y="816"/>
                      <a:pt x="1784" y="821"/>
                      <a:pt x="1803" y="821"/>
                    </a:cubicBezTo>
                    <a:cubicBezTo>
                      <a:pt x="1811" y="821"/>
                      <a:pt x="1819" y="821"/>
                      <a:pt x="1825" y="820"/>
                    </a:cubicBezTo>
                    <a:cubicBezTo>
                      <a:pt x="1831" y="819"/>
                      <a:pt x="1838" y="817"/>
                      <a:pt x="1843" y="815"/>
                    </a:cubicBezTo>
                    <a:cubicBezTo>
                      <a:pt x="1843" y="815"/>
                      <a:pt x="1847" y="814"/>
                      <a:pt x="1848" y="817"/>
                    </a:cubicBezTo>
                    <a:cubicBezTo>
                      <a:pt x="1857" y="844"/>
                      <a:pt x="1857" y="844"/>
                      <a:pt x="1857" y="844"/>
                    </a:cubicBezTo>
                    <a:cubicBezTo>
                      <a:pt x="1858" y="847"/>
                      <a:pt x="1856" y="848"/>
                      <a:pt x="1856" y="848"/>
                    </a:cubicBezTo>
                    <a:close/>
                    <a:moveTo>
                      <a:pt x="2052" y="760"/>
                    </a:moveTo>
                    <a:cubicBezTo>
                      <a:pt x="2052" y="762"/>
                      <a:pt x="2048" y="762"/>
                      <a:pt x="2048" y="762"/>
                    </a:cubicBezTo>
                    <a:cubicBezTo>
                      <a:pt x="1916" y="762"/>
                      <a:pt x="1916" y="762"/>
                      <a:pt x="1916" y="762"/>
                    </a:cubicBezTo>
                    <a:cubicBezTo>
                      <a:pt x="1917" y="783"/>
                      <a:pt x="1921" y="797"/>
                      <a:pt x="1931" y="807"/>
                    </a:cubicBezTo>
                    <a:cubicBezTo>
                      <a:pt x="1940" y="816"/>
                      <a:pt x="1956" y="823"/>
                      <a:pt x="1976" y="823"/>
                    </a:cubicBezTo>
                    <a:cubicBezTo>
                      <a:pt x="2008" y="823"/>
                      <a:pt x="2021" y="816"/>
                      <a:pt x="2031" y="812"/>
                    </a:cubicBezTo>
                    <a:cubicBezTo>
                      <a:pt x="2031" y="812"/>
                      <a:pt x="2035" y="811"/>
                      <a:pt x="2037" y="815"/>
                    </a:cubicBezTo>
                    <a:cubicBezTo>
                      <a:pt x="2044" y="839"/>
                      <a:pt x="2044" y="839"/>
                      <a:pt x="2044" y="839"/>
                    </a:cubicBezTo>
                    <a:cubicBezTo>
                      <a:pt x="2047" y="843"/>
                      <a:pt x="2046" y="844"/>
                      <a:pt x="2044" y="846"/>
                    </a:cubicBezTo>
                    <a:cubicBezTo>
                      <a:pt x="2035" y="849"/>
                      <a:pt x="2015" y="858"/>
                      <a:pt x="1976" y="858"/>
                    </a:cubicBezTo>
                    <a:cubicBezTo>
                      <a:pt x="1958" y="858"/>
                      <a:pt x="1942" y="856"/>
                      <a:pt x="1929" y="851"/>
                    </a:cubicBezTo>
                    <a:cubicBezTo>
                      <a:pt x="1915" y="846"/>
                      <a:pt x="1904" y="838"/>
                      <a:pt x="1895" y="829"/>
                    </a:cubicBezTo>
                    <a:cubicBezTo>
                      <a:pt x="1887" y="819"/>
                      <a:pt x="1880" y="808"/>
                      <a:pt x="1876" y="794"/>
                    </a:cubicBezTo>
                    <a:cubicBezTo>
                      <a:pt x="1872" y="783"/>
                      <a:pt x="1870" y="767"/>
                      <a:pt x="1870" y="752"/>
                    </a:cubicBezTo>
                    <a:cubicBezTo>
                      <a:pt x="1870" y="738"/>
                      <a:pt x="1872" y="724"/>
                      <a:pt x="1876" y="710"/>
                    </a:cubicBezTo>
                    <a:cubicBezTo>
                      <a:pt x="1880" y="697"/>
                      <a:pt x="1887" y="685"/>
                      <a:pt x="1894" y="676"/>
                    </a:cubicBezTo>
                    <a:cubicBezTo>
                      <a:pt x="1902" y="666"/>
                      <a:pt x="1912" y="658"/>
                      <a:pt x="1925" y="652"/>
                    </a:cubicBezTo>
                    <a:cubicBezTo>
                      <a:pt x="1937" y="647"/>
                      <a:pt x="1952" y="644"/>
                      <a:pt x="1969" y="644"/>
                    </a:cubicBezTo>
                    <a:cubicBezTo>
                      <a:pt x="1983" y="644"/>
                      <a:pt x="1996" y="647"/>
                      <a:pt x="2006" y="652"/>
                    </a:cubicBezTo>
                    <a:cubicBezTo>
                      <a:pt x="2015" y="656"/>
                      <a:pt x="2022" y="662"/>
                      <a:pt x="2031" y="671"/>
                    </a:cubicBezTo>
                    <a:cubicBezTo>
                      <a:pt x="2037" y="676"/>
                      <a:pt x="2046" y="689"/>
                      <a:pt x="2048" y="702"/>
                    </a:cubicBezTo>
                    <a:cubicBezTo>
                      <a:pt x="2057" y="731"/>
                      <a:pt x="2052" y="757"/>
                      <a:pt x="2052" y="760"/>
                    </a:cubicBezTo>
                    <a:close/>
                    <a:moveTo>
                      <a:pt x="1965" y="679"/>
                    </a:moveTo>
                    <a:cubicBezTo>
                      <a:pt x="1948" y="679"/>
                      <a:pt x="1935" y="686"/>
                      <a:pt x="1928" y="698"/>
                    </a:cubicBezTo>
                    <a:cubicBezTo>
                      <a:pt x="1922" y="707"/>
                      <a:pt x="1919" y="717"/>
                      <a:pt x="1916" y="730"/>
                    </a:cubicBezTo>
                    <a:cubicBezTo>
                      <a:pt x="2011" y="730"/>
                      <a:pt x="2011" y="730"/>
                      <a:pt x="2011" y="730"/>
                    </a:cubicBezTo>
                    <a:cubicBezTo>
                      <a:pt x="2010" y="717"/>
                      <a:pt x="2008" y="707"/>
                      <a:pt x="2002" y="698"/>
                    </a:cubicBezTo>
                    <a:cubicBezTo>
                      <a:pt x="1994" y="686"/>
                      <a:pt x="1983" y="679"/>
                      <a:pt x="1965" y="679"/>
                    </a:cubicBezTo>
                    <a:close/>
                    <a:moveTo>
                      <a:pt x="1436" y="680"/>
                    </a:move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ubicBezTo>
                      <a:pt x="1466" y="686"/>
                      <a:pt x="1454" y="680"/>
                      <a:pt x="1436" y="680"/>
                    </a:cubicBezTo>
                    <a:close/>
                    <a:moveTo>
                      <a:pt x="903" y="679"/>
                    </a:moveTo>
                    <a:cubicBezTo>
                      <a:pt x="886" y="679"/>
                      <a:pt x="873" y="686"/>
                      <a:pt x="865" y="698"/>
                    </a:cubicBezTo>
                    <a:cubicBezTo>
                      <a:pt x="860" y="707"/>
                      <a:pt x="856" y="717"/>
                      <a:pt x="854" y="730"/>
                    </a:cubicBezTo>
                    <a:cubicBezTo>
                      <a:pt x="949" y="730"/>
                      <a:pt x="949" y="730"/>
                      <a:pt x="949" y="730"/>
                    </a:cubicBezTo>
                    <a:cubicBezTo>
                      <a:pt x="948" y="717"/>
                      <a:pt x="946" y="707"/>
                      <a:pt x="940" y="698"/>
                    </a:cubicBezTo>
                    <a:cubicBezTo>
                      <a:pt x="932" y="686"/>
                      <a:pt x="921" y="679"/>
                      <a:pt x="903" y="679"/>
                    </a:cubicBezTo>
                    <a:close/>
                    <a:moveTo>
                      <a:pt x="568" y="766"/>
                    </a:move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ubicBezTo>
                      <a:pt x="579" y="756"/>
                      <a:pt x="568" y="766"/>
                      <a:pt x="568" y="76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27" name="Group 26"/>
            <p:cNvGrpSpPr/>
            <p:nvPr/>
          </p:nvGrpSpPr>
          <p:grpSpPr>
            <a:xfrm>
              <a:off x="415110" y="4243457"/>
              <a:ext cx="745425" cy="745425"/>
              <a:chOff x="583429" y="5086345"/>
              <a:chExt cx="745531" cy="745531"/>
            </a:xfrm>
          </p:grpSpPr>
          <p:sp>
            <p:nvSpPr>
              <p:cNvPr id="53" name="Oval 52"/>
              <p:cNvSpPr/>
              <p:nvPr/>
            </p:nvSpPr>
            <p:spPr bwMode="auto">
              <a:xfrm>
                <a:off x="583429" y="5086345"/>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17"/>
              <p:cNvSpPr>
                <a:spLocks noChangeAspect="1" noEditPoints="1"/>
              </p:cNvSpPr>
              <p:nvPr/>
            </p:nvSpPr>
            <p:spPr bwMode="auto">
              <a:xfrm>
                <a:off x="712295" y="5324734"/>
                <a:ext cx="487798" cy="211225"/>
              </a:xfrm>
              <a:custGeom>
                <a:avLst/>
                <a:gdLst>
                  <a:gd name="T0" fmla="*/ 526 w 706"/>
                  <a:gd name="T1" fmla="*/ 122 h 304"/>
                  <a:gd name="T2" fmla="*/ 512 w 706"/>
                  <a:gd name="T3" fmla="*/ 90 h 304"/>
                  <a:gd name="T4" fmla="*/ 482 w 706"/>
                  <a:gd name="T5" fmla="*/ 121 h 304"/>
                  <a:gd name="T6" fmla="*/ 632 w 706"/>
                  <a:gd name="T7" fmla="*/ 40 h 304"/>
                  <a:gd name="T8" fmla="*/ 620 w 706"/>
                  <a:gd name="T9" fmla="*/ 137 h 304"/>
                  <a:gd name="T10" fmla="*/ 673 w 706"/>
                  <a:gd name="T11" fmla="*/ 0 h 304"/>
                  <a:gd name="T12" fmla="*/ 704 w 706"/>
                  <a:gd name="T13" fmla="*/ 10 h 304"/>
                  <a:gd name="T14" fmla="*/ 66 w 706"/>
                  <a:gd name="T15" fmla="*/ 164 h 304"/>
                  <a:gd name="T16" fmla="*/ 75 w 706"/>
                  <a:gd name="T17" fmla="*/ 227 h 304"/>
                  <a:gd name="T18" fmla="*/ 111 w 706"/>
                  <a:gd name="T19" fmla="*/ 174 h 304"/>
                  <a:gd name="T20" fmla="*/ 132 w 706"/>
                  <a:gd name="T21" fmla="*/ 290 h 304"/>
                  <a:gd name="T22" fmla="*/ 121 w 706"/>
                  <a:gd name="T23" fmla="*/ 210 h 304"/>
                  <a:gd name="T24" fmla="*/ 62 w 706"/>
                  <a:gd name="T25" fmla="*/ 301 h 304"/>
                  <a:gd name="T26" fmla="*/ 33 w 706"/>
                  <a:gd name="T27" fmla="*/ 290 h 304"/>
                  <a:gd name="T28" fmla="*/ 28 w 706"/>
                  <a:gd name="T29" fmla="*/ 175 h 304"/>
                  <a:gd name="T30" fmla="*/ 187 w 706"/>
                  <a:gd name="T31" fmla="*/ 284 h 304"/>
                  <a:gd name="T32" fmla="*/ 228 w 706"/>
                  <a:gd name="T33" fmla="*/ 289 h 304"/>
                  <a:gd name="T34" fmla="*/ 196 w 706"/>
                  <a:gd name="T35" fmla="*/ 296 h 304"/>
                  <a:gd name="T36" fmla="*/ 159 w 706"/>
                  <a:gd name="T37" fmla="*/ 253 h 304"/>
                  <a:gd name="T38" fmla="*/ 192 w 706"/>
                  <a:gd name="T39" fmla="*/ 229 h 304"/>
                  <a:gd name="T40" fmla="*/ 207 w 706"/>
                  <a:gd name="T41" fmla="*/ 195 h 304"/>
                  <a:gd name="T42" fmla="*/ 228 w 706"/>
                  <a:gd name="T43" fmla="*/ 289 h 304"/>
                  <a:gd name="T44" fmla="*/ 311 w 706"/>
                  <a:gd name="T45" fmla="*/ 224 h 304"/>
                  <a:gd name="T46" fmla="*/ 262 w 706"/>
                  <a:gd name="T47" fmla="*/ 301 h 304"/>
                  <a:gd name="T48" fmla="*/ 278 w 706"/>
                  <a:gd name="T49" fmla="*/ 197 h 304"/>
                  <a:gd name="T50" fmla="*/ 358 w 706"/>
                  <a:gd name="T51" fmla="*/ 164 h 304"/>
                  <a:gd name="T52" fmla="*/ 378 w 706"/>
                  <a:gd name="T53" fmla="*/ 205 h 304"/>
                  <a:gd name="T54" fmla="*/ 387 w 706"/>
                  <a:gd name="T55" fmla="*/ 233 h 304"/>
                  <a:gd name="T56" fmla="*/ 377 w 706"/>
                  <a:gd name="T57" fmla="*/ 301 h 304"/>
                  <a:gd name="T58" fmla="*/ 340 w 706"/>
                  <a:gd name="T59" fmla="*/ 290 h 304"/>
                  <a:gd name="T60" fmla="*/ 336 w 706"/>
                  <a:gd name="T61" fmla="*/ 175 h 304"/>
                  <a:gd name="T62" fmla="*/ 471 w 706"/>
                  <a:gd name="T63" fmla="*/ 223 h 304"/>
                  <a:gd name="T64" fmla="*/ 460 w 706"/>
                  <a:gd name="T65" fmla="*/ 237 h 304"/>
                  <a:gd name="T66" fmla="*/ 448 w 706"/>
                  <a:gd name="T67" fmla="*/ 304 h 304"/>
                  <a:gd name="T68" fmla="*/ 464 w 706"/>
                  <a:gd name="T69" fmla="*/ 194 h 304"/>
                  <a:gd name="T70" fmla="*/ 456 w 706"/>
                  <a:gd name="T71" fmla="*/ 256 h 304"/>
                  <a:gd name="T72" fmla="*/ 450 w 706"/>
                  <a:gd name="T73" fmla="*/ 282 h 304"/>
                  <a:gd name="T74" fmla="*/ 533 w 706"/>
                  <a:gd name="T75" fmla="*/ 174 h 304"/>
                  <a:gd name="T76" fmla="*/ 560 w 706"/>
                  <a:gd name="T77" fmla="*/ 186 h 304"/>
                  <a:gd name="T78" fmla="*/ 551 w 706"/>
                  <a:gd name="T79" fmla="*/ 226 h 304"/>
                  <a:gd name="T80" fmla="*/ 553 w 706"/>
                  <a:gd name="T81" fmla="*/ 281 h 304"/>
                  <a:gd name="T82" fmla="*/ 509 w 706"/>
                  <a:gd name="T83" fmla="*/ 275 h 304"/>
                  <a:gd name="T84" fmla="*/ 521 w 706"/>
                  <a:gd name="T85" fmla="*/ 197 h 304"/>
                  <a:gd name="T86" fmla="*/ 626 w 706"/>
                  <a:gd name="T87" fmla="*/ 223 h 304"/>
                  <a:gd name="T88" fmla="*/ 597 w 706"/>
                  <a:gd name="T89" fmla="*/ 272 h 304"/>
                  <a:gd name="T90" fmla="*/ 619 w 706"/>
                  <a:gd name="T91" fmla="*/ 257 h 304"/>
                  <a:gd name="T92" fmla="*/ 605 w 706"/>
                  <a:gd name="T93" fmla="*/ 303 h 304"/>
                  <a:gd name="T94" fmla="*/ 657 w 706"/>
                  <a:gd name="T95" fmla="*/ 223 h 304"/>
                  <a:gd name="T96" fmla="*/ 678 w 706"/>
                  <a:gd name="T97" fmla="*/ 202 h 304"/>
                  <a:gd name="T98" fmla="*/ 673 w 706"/>
                  <a:gd name="T99" fmla="*/ 215 h 304"/>
                  <a:gd name="T100" fmla="*/ 684 w 706"/>
                  <a:gd name="T101" fmla="*/ 204 h 304"/>
                  <a:gd name="T102" fmla="*/ 685 w 706"/>
                  <a:gd name="T103" fmla="*/ 215 h 304"/>
                  <a:gd name="T104" fmla="*/ 676 w 706"/>
                  <a:gd name="T105" fmla="*/ 209 h 304"/>
                  <a:gd name="T106" fmla="*/ 679 w 706"/>
                  <a:gd name="T107" fmla="*/ 218 h 304"/>
                  <a:gd name="T108" fmla="*/ 679 w 706"/>
                  <a:gd name="T109" fmla="*/ 194 h 304"/>
                  <a:gd name="T110" fmla="*/ 679 w 706"/>
                  <a:gd name="T111" fmla="*/ 19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6" h="304">
                    <a:moveTo>
                      <a:pt x="574" y="63"/>
                    </a:moveTo>
                    <a:cubicBezTo>
                      <a:pt x="550" y="63"/>
                      <a:pt x="550" y="63"/>
                      <a:pt x="550" y="63"/>
                    </a:cubicBezTo>
                    <a:cubicBezTo>
                      <a:pt x="545" y="63"/>
                      <a:pt x="539" y="68"/>
                      <a:pt x="537" y="73"/>
                    </a:cubicBezTo>
                    <a:cubicBezTo>
                      <a:pt x="526" y="122"/>
                      <a:pt x="526" y="122"/>
                      <a:pt x="526" y="122"/>
                    </a:cubicBezTo>
                    <a:cubicBezTo>
                      <a:pt x="542" y="123"/>
                      <a:pt x="556" y="124"/>
                      <a:pt x="569" y="126"/>
                    </a:cubicBezTo>
                    <a:cubicBezTo>
                      <a:pt x="582" y="73"/>
                      <a:pt x="582" y="73"/>
                      <a:pt x="582" y="73"/>
                    </a:cubicBezTo>
                    <a:cubicBezTo>
                      <a:pt x="583" y="68"/>
                      <a:pt x="579" y="63"/>
                      <a:pt x="574" y="63"/>
                    </a:cubicBezTo>
                    <a:moveTo>
                      <a:pt x="512" y="90"/>
                    </a:moveTo>
                    <a:cubicBezTo>
                      <a:pt x="489" y="90"/>
                      <a:pt x="489" y="90"/>
                      <a:pt x="489" y="90"/>
                    </a:cubicBezTo>
                    <a:cubicBezTo>
                      <a:pt x="483" y="90"/>
                      <a:pt x="477" y="95"/>
                      <a:pt x="476" y="100"/>
                    </a:cubicBezTo>
                    <a:cubicBezTo>
                      <a:pt x="471" y="122"/>
                      <a:pt x="471" y="122"/>
                      <a:pt x="471" y="122"/>
                    </a:cubicBezTo>
                    <a:cubicBezTo>
                      <a:pt x="475" y="121"/>
                      <a:pt x="478" y="121"/>
                      <a:pt x="482" y="121"/>
                    </a:cubicBezTo>
                    <a:cubicBezTo>
                      <a:pt x="494" y="121"/>
                      <a:pt x="505" y="121"/>
                      <a:pt x="515" y="122"/>
                    </a:cubicBezTo>
                    <a:cubicBezTo>
                      <a:pt x="520" y="100"/>
                      <a:pt x="520" y="100"/>
                      <a:pt x="520" y="100"/>
                    </a:cubicBezTo>
                    <a:cubicBezTo>
                      <a:pt x="522" y="95"/>
                      <a:pt x="518" y="90"/>
                      <a:pt x="512" y="90"/>
                    </a:cubicBezTo>
                    <a:moveTo>
                      <a:pt x="632" y="40"/>
                    </a:moveTo>
                    <a:cubicBezTo>
                      <a:pt x="609" y="40"/>
                      <a:pt x="609" y="40"/>
                      <a:pt x="609" y="40"/>
                    </a:cubicBezTo>
                    <a:cubicBezTo>
                      <a:pt x="603" y="40"/>
                      <a:pt x="597" y="45"/>
                      <a:pt x="596" y="50"/>
                    </a:cubicBezTo>
                    <a:cubicBezTo>
                      <a:pt x="578" y="128"/>
                      <a:pt x="578" y="128"/>
                      <a:pt x="578" y="128"/>
                    </a:cubicBezTo>
                    <a:cubicBezTo>
                      <a:pt x="594" y="130"/>
                      <a:pt x="608" y="133"/>
                      <a:pt x="620" y="137"/>
                    </a:cubicBezTo>
                    <a:cubicBezTo>
                      <a:pt x="640" y="50"/>
                      <a:pt x="640" y="50"/>
                      <a:pt x="640" y="50"/>
                    </a:cubicBezTo>
                    <a:cubicBezTo>
                      <a:pt x="642" y="45"/>
                      <a:pt x="638" y="40"/>
                      <a:pt x="632" y="40"/>
                    </a:cubicBezTo>
                    <a:moveTo>
                      <a:pt x="696" y="0"/>
                    </a:moveTo>
                    <a:cubicBezTo>
                      <a:pt x="673" y="0"/>
                      <a:pt x="673" y="0"/>
                      <a:pt x="673" y="0"/>
                    </a:cubicBezTo>
                    <a:cubicBezTo>
                      <a:pt x="667" y="0"/>
                      <a:pt x="661" y="4"/>
                      <a:pt x="660" y="10"/>
                    </a:cubicBezTo>
                    <a:cubicBezTo>
                      <a:pt x="630" y="139"/>
                      <a:pt x="630" y="139"/>
                      <a:pt x="630" y="139"/>
                    </a:cubicBezTo>
                    <a:cubicBezTo>
                      <a:pt x="646" y="144"/>
                      <a:pt x="659" y="150"/>
                      <a:pt x="670" y="155"/>
                    </a:cubicBezTo>
                    <a:cubicBezTo>
                      <a:pt x="704" y="10"/>
                      <a:pt x="704" y="10"/>
                      <a:pt x="704" y="10"/>
                    </a:cubicBezTo>
                    <a:cubicBezTo>
                      <a:pt x="706" y="4"/>
                      <a:pt x="702" y="0"/>
                      <a:pt x="696" y="0"/>
                    </a:cubicBezTo>
                    <a:moveTo>
                      <a:pt x="28" y="175"/>
                    </a:moveTo>
                    <a:cubicBezTo>
                      <a:pt x="30" y="169"/>
                      <a:pt x="36" y="164"/>
                      <a:pt x="42" y="164"/>
                    </a:cubicBezTo>
                    <a:cubicBezTo>
                      <a:pt x="66" y="164"/>
                      <a:pt x="66" y="164"/>
                      <a:pt x="66" y="164"/>
                    </a:cubicBezTo>
                    <a:cubicBezTo>
                      <a:pt x="72" y="164"/>
                      <a:pt x="77" y="169"/>
                      <a:pt x="77" y="175"/>
                    </a:cubicBezTo>
                    <a:cubicBezTo>
                      <a:pt x="76" y="191"/>
                      <a:pt x="76" y="191"/>
                      <a:pt x="76" y="191"/>
                    </a:cubicBezTo>
                    <a:cubicBezTo>
                      <a:pt x="76" y="197"/>
                      <a:pt x="75" y="207"/>
                      <a:pt x="75" y="214"/>
                    </a:cubicBezTo>
                    <a:cubicBezTo>
                      <a:pt x="75" y="214"/>
                      <a:pt x="75" y="223"/>
                      <a:pt x="75" y="227"/>
                    </a:cubicBezTo>
                    <a:cubicBezTo>
                      <a:pt x="74" y="238"/>
                      <a:pt x="74" y="248"/>
                      <a:pt x="73" y="261"/>
                    </a:cubicBezTo>
                    <a:cubicBezTo>
                      <a:pt x="76" y="254"/>
                      <a:pt x="79" y="246"/>
                      <a:pt x="83" y="238"/>
                    </a:cubicBezTo>
                    <a:cubicBezTo>
                      <a:pt x="86" y="231"/>
                      <a:pt x="90" y="221"/>
                      <a:pt x="92" y="216"/>
                    </a:cubicBezTo>
                    <a:cubicBezTo>
                      <a:pt x="111" y="174"/>
                      <a:pt x="111" y="174"/>
                      <a:pt x="111" y="174"/>
                    </a:cubicBezTo>
                    <a:cubicBezTo>
                      <a:pt x="113" y="168"/>
                      <a:pt x="120" y="164"/>
                      <a:pt x="126" y="164"/>
                    </a:cubicBezTo>
                    <a:cubicBezTo>
                      <a:pt x="150" y="164"/>
                      <a:pt x="150" y="164"/>
                      <a:pt x="150" y="164"/>
                    </a:cubicBezTo>
                    <a:cubicBezTo>
                      <a:pt x="156" y="164"/>
                      <a:pt x="160" y="169"/>
                      <a:pt x="158" y="175"/>
                    </a:cubicBezTo>
                    <a:cubicBezTo>
                      <a:pt x="132" y="290"/>
                      <a:pt x="132" y="290"/>
                      <a:pt x="132" y="290"/>
                    </a:cubicBezTo>
                    <a:cubicBezTo>
                      <a:pt x="130" y="296"/>
                      <a:pt x="124" y="301"/>
                      <a:pt x="118" y="301"/>
                    </a:cubicBezTo>
                    <a:cubicBezTo>
                      <a:pt x="109" y="301"/>
                      <a:pt x="109" y="301"/>
                      <a:pt x="109" y="301"/>
                    </a:cubicBezTo>
                    <a:cubicBezTo>
                      <a:pt x="103" y="301"/>
                      <a:pt x="99" y="296"/>
                      <a:pt x="101" y="290"/>
                    </a:cubicBezTo>
                    <a:cubicBezTo>
                      <a:pt x="121" y="210"/>
                      <a:pt x="121" y="210"/>
                      <a:pt x="121" y="210"/>
                    </a:cubicBezTo>
                    <a:cubicBezTo>
                      <a:pt x="123" y="204"/>
                      <a:pt x="122" y="204"/>
                      <a:pt x="119" y="209"/>
                    </a:cubicBezTo>
                    <a:cubicBezTo>
                      <a:pt x="83" y="291"/>
                      <a:pt x="83" y="291"/>
                      <a:pt x="83" y="291"/>
                    </a:cubicBezTo>
                    <a:cubicBezTo>
                      <a:pt x="80" y="296"/>
                      <a:pt x="73" y="301"/>
                      <a:pt x="67" y="301"/>
                    </a:cubicBezTo>
                    <a:cubicBezTo>
                      <a:pt x="62" y="301"/>
                      <a:pt x="62" y="301"/>
                      <a:pt x="62" y="301"/>
                    </a:cubicBezTo>
                    <a:cubicBezTo>
                      <a:pt x="56" y="301"/>
                      <a:pt x="51" y="296"/>
                      <a:pt x="51" y="290"/>
                    </a:cubicBezTo>
                    <a:cubicBezTo>
                      <a:pt x="51" y="210"/>
                      <a:pt x="51" y="210"/>
                      <a:pt x="51" y="210"/>
                    </a:cubicBezTo>
                    <a:cubicBezTo>
                      <a:pt x="51" y="204"/>
                      <a:pt x="50" y="204"/>
                      <a:pt x="49" y="210"/>
                    </a:cubicBezTo>
                    <a:cubicBezTo>
                      <a:pt x="33" y="290"/>
                      <a:pt x="33" y="290"/>
                      <a:pt x="33" y="290"/>
                    </a:cubicBezTo>
                    <a:cubicBezTo>
                      <a:pt x="31" y="296"/>
                      <a:pt x="25" y="301"/>
                      <a:pt x="19" y="301"/>
                    </a:cubicBezTo>
                    <a:cubicBezTo>
                      <a:pt x="11" y="301"/>
                      <a:pt x="11" y="301"/>
                      <a:pt x="11" y="301"/>
                    </a:cubicBezTo>
                    <a:cubicBezTo>
                      <a:pt x="4" y="301"/>
                      <a:pt x="0" y="296"/>
                      <a:pt x="2" y="290"/>
                    </a:cubicBezTo>
                    <a:lnTo>
                      <a:pt x="28" y="175"/>
                    </a:lnTo>
                    <a:close/>
                    <a:moveTo>
                      <a:pt x="207" y="252"/>
                    </a:moveTo>
                    <a:cubicBezTo>
                      <a:pt x="200" y="254"/>
                      <a:pt x="191" y="257"/>
                      <a:pt x="187" y="260"/>
                    </a:cubicBezTo>
                    <a:cubicBezTo>
                      <a:pt x="182" y="264"/>
                      <a:pt x="181" y="275"/>
                      <a:pt x="181" y="277"/>
                    </a:cubicBezTo>
                    <a:cubicBezTo>
                      <a:pt x="181" y="281"/>
                      <a:pt x="182" y="284"/>
                      <a:pt x="187" y="284"/>
                    </a:cubicBezTo>
                    <a:cubicBezTo>
                      <a:pt x="193" y="284"/>
                      <a:pt x="193" y="284"/>
                      <a:pt x="193" y="284"/>
                    </a:cubicBezTo>
                    <a:cubicBezTo>
                      <a:pt x="197" y="280"/>
                      <a:pt x="202" y="272"/>
                      <a:pt x="203" y="266"/>
                    </a:cubicBezTo>
                    <a:lnTo>
                      <a:pt x="207" y="252"/>
                    </a:lnTo>
                    <a:close/>
                    <a:moveTo>
                      <a:pt x="228" y="289"/>
                    </a:moveTo>
                    <a:cubicBezTo>
                      <a:pt x="227" y="291"/>
                      <a:pt x="227" y="292"/>
                      <a:pt x="227" y="294"/>
                    </a:cubicBezTo>
                    <a:cubicBezTo>
                      <a:pt x="227" y="299"/>
                      <a:pt x="228" y="300"/>
                      <a:pt x="230" y="301"/>
                    </a:cubicBezTo>
                    <a:cubicBezTo>
                      <a:pt x="206" y="301"/>
                      <a:pt x="206" y="301"/>
                      <a:pt x="206" y="301"/>
                    </a:cubicBezTo>
                    <a:cubicBezTo>
                      <a:pt x="200" y="301"/>
                      <a:pt x="195" y="299"/>
                      <a:pt x="196" y="296"/>
                    </a:cubicBezTo>
                    <a:cubicBezTo>
                      <a:pt x="197" y="293"/>
                      <a:pt x="193" y="293"/>
                      <a:pt x="189" y="298"/>
                    </a:cubicBezTo>
                    <a:cubicBezTo>
                      <a:pt x="189" y="298"/>
                      <a:pt x="181" y="304"/>
                      <a:pt x="169" y="304"/>
                    </a:cubicBezTo>
                    <a:cubicBezTo>
                      <a:pt x="167" y="304"/>
                      <a:pt x="149" y="304"/>
                      <a:pt x="149" y="285"/>
                    </a:cubicBezTo>
                    <a:cubicBezTo>
                      <a:pt x="149" y="278"/>
                      <a:pt x="153" y="260"/>
                      <a:pt x="159" y="253"/>
                    </a:cubicBezTo>
                    <a:cubicBezTo>
                      <a:pt x="165" y="245"/>
                      <a:pt x="175" y="243"/>
                      <a:pt x="211" y="232"/>
                    </a:cubicBezTo>
                    <a:cubicBezTo>
                      <a:pt x="212" y="228"/>
                      <a:pt x="214" y="221"/>
                      <a:pt x="214" y="220"/>
                    </a:cubicBezTo>
                    <a:cubicBezTo>
                      <a:pt x="214" y="214"/>
                      <a:pt x="208" y="214"/>
                      <a:pt x="205" y="214"/>
                    </a:cubicBezTo>
                    <a:cubicBezTo>
                      <a:pt x="196" y="214"/>
                      <a:pt x="195" y="219"/>
                      <a:pt x="192" y="229"/>
                    </a:cubicBezTo>
                    <a:cubicBezTo>
                      <a:pt x="174" y="229"/>
                      <a:pt x="174" y="229"/>
                      <a:pt x="174" y="229"/>
                    </a:cubicBezTo>
                    <a:cubicBezTo>
                      <a:pt x="167" y="229"/>
                      <a:pt x="164" y="224"/>
                      <a:pt x="165" y="218"/>
                    </a:cubicBezTo>
                    <a:cubicBezTo>
                      <a:pt x="165" y="218"/>
                      <a:pt x="169" y="205"/>
                      <a:pt x="179" y="200"/>
                    </a:cubicBezTo>
                    <a:cubicBezTo>
                      <a:pt x="186" y="197"/>
                      <a:pt x="196" y="195"/>
                      <a:pt x="207" y="195"/>
                    </a:cubicBezTo>
                    <a:cubicBezTo>
                      <a:pt x="225" y="195"/>
                      <a:pt x="243" y="199"/>
                      <a:pt x="243" y="218"/>
                    </a:cubicBezTo>
                    <a:cubicBezTo>
                      <a:pt x="243" y="221"/>
                      <a:pt x="243" y="221"/>
                      <a:pt x="243" y="221"/>
                    </a:cubicBezTo>
                    <a:cubicBezTo>
                      <a:pt x="242" y="226"/>
                      <a:pt x="240" y="234"/>
                      <a:pt x="239" y="240"/>
                    </a:cubicBezTo>
                    <a:lnTo>
                      <a:pt x="228" y="289"/>
                    </a:lnTo>
                    <a:close/>
                    <a:moveTo>
                      <a:pt x="292" y="218"/>
                    </a:moveTo>
                    <a:cubicBezTo>
                      <a:pt x="301" y="201"/>
                      <a:pt x="307" y="198"/>
                      <a:pt x="323" y="195"/>
                    </a:cubicBezTo>
                    <a:cubicBezTo>
                      <a:pt x="319" y="213"/>
                      <a:pt x="319" y="213"/>
                      <a:pt x="319" y="213"/>
                    </a:cubicBezTo>
                    <a:cubicBezTo>
                      <a:pt x="317" y="219"/>
                      <a:pt x="314" y="224"/>
                      <a:pt x="311" y="224"/>
                    </a:cubicBezTo>
                    <a:cubicBezTo>
                      <a:pt x="309" y="224"/>
                      <a:pt x="309" y="224"/>
                      <a:pt x="309" y="224"/>
                    </a:cubicBezTo>
                    <a:cubicBezTo>
                      <a:pt x="292" y="224"/>
                      <a:pt x="289" y="231"/>
                      <a:pt x="285" y="250"/>
                    </a:cubicBezTo>
                    <a:cubicBezTo>
                      <a:pt x="275" y="290"/>
                      <a:pt x="275" y="290"/>
                      <a:pt x="275" y="290"/>
                    </a:cubicBezTo>
                    <a:cubicBezTo>
                      <a:pt x="274" y="296"/>
                      <a:pt x="268" y="301"/>
                      <a:pt x="262" y="301"/>
                    </a:cubicBezTo>
                    <a:cubicBezTo>
                      <a:pt x="253" y="301"/>
                      <a:pt x="253" y="301"/>
                      <a:pt x="253" y="301"/>
                    </a:cubicBezTo>
                    <a:cubicBezTo>
                      <a:pt x="247" y="301"/>
                      <a:pt x="243" y="296"/>
                      <a:pt x="245" y="290"/>
                    </a:cubicBezTo>
                    <a:cubicBezTo>
                      <a:pt x="264" y="208"/>
                      <a:pt x="264" y="208"/>
                      <a:pt x="264" y="208"/>
                    </a:cubicBezTo>
                    <a:cubicBezTo>
                      <a:pt x="265" y="202"/>
                      <a:pt x="271" y="197"/>
                      <a:pt x="278" y="197"/>
                    </a:cubicBezTo>
                    <a:cubicBezTo>
                      <a:pt x="286" y="197"/>
                      <a:pt x="286" y="197"/>
                      <a:pt x="286" y="197"/>
                    </a:cubicBezTo>
                    <a:cubicBezTo>
                      <a:pt x="292" y="197"/>
                      <a:pt x="296" y="202"/>
                      <a:pt x="294" y="208"/>
                    </a:cubicBezTo>
                    <a:lnTo>
                      <a:pt x="292" y="218"/>
                    </a:lnTo>
                    <a:close/>
                    <a:moveTo>
                      <a:pt x="358" y="164"/>
                    </a:moveTo>
                    <a:cubicBezTo>
                      <a:pt x="365" y="164"/>
                      <a:pt x="368" y="169"/>
                      <a:pt x="367" y="175"/>
                    </a:cubicBezTo>
                    <a:cubicBezTo>
                      <a:pt x="355" y="225"/>
                      <a:pt x="355" y="225"/>
                      <a:pt x="355" y="225"/>
                    </a:cubicBezTo>
                    <a:cubicBezTo>
                      <a:pt x="354" y="231"/>
                      <a:pt x="356" y="232"/>
                      <a:pt x="360" y="227"/>
                    </a:cubicBezTo>
                    <a:cubicBezTo>
                      <a:pt x="378" y="205"/>
                      <a:pt x="378" y="205"/>
                      <a:pt x="378" y="205"/>
                    </a:cubicBezTo>
                    <a:cubicBezTo>
                      <a:pt x="382" y="201"/>
                      <a:pt x="390" y="197"/>
                      <a:pt x="396" y="197"/>
                    </a:cubicBezTo>
                    <a:cubicBezTo>
                      <a:pt x="409" y="197"/>
                      <a:pt x="409" y="197"/>
                      <a:pt x="409" y="197"/>
                    </a:cubicBezTo>
                    <a:cubicBezTo>
                      <a:pt x="415" y="197"/>
                      <a:pt x="417" y="201"/>
                      <a:pt x="412" y="205"/>
                    </a:cubicBezTo>
                    <a:cubicBezTo>
                      <a:pt x="387" y="233"/>
                      <a:pt x="387" y="233"/>
                      <a:pt x="387" y="233"/>
                    </a:cubicBezTo>
                    <a:cubicBezTo>
                      <a:pt x="383" y="238"/>
                      <a:pt x="381" y="247"/>
                      <a:pt x="383" y="253"/>
                    </a:cubicBezTo>
                    <a:cubicBezTo>
                      <a:pt x="394" y="290"/>
                      <a:pt x="394" y="290"/>
                      <a:pt x="394" y="290"/>
                    </a:cubicBezTo>
                    <a:cubicBezTo>
                      <a:pt x="396" y="296"/>
                      <a:pt x="392" y="301"/>
                      <a:pt x="386" y="301"/>
                    </a:cubicBezTo>
                    <a:cubicBezTo>
                      <a:pt x="377" y="301"/>
                      <a:pt x="377" y="301"/>
                      <a:pt x="377" y="301"/>
                    </a:cubicBezTo>
                    <a:cubicBezTo>
                      <a:pt x="371" y="301"/>
                      <a:pt x="364" y="296"/>
                      <a:pt x="363" y="290"/>
                    </a:cubicBezTo>
                    <a:cubicBezTo>
                      <a:pt x="354" y="256"/>
                      <a:pt x="354" y="256"/>
                      <a:pt x="354" y="256"/>
                    </a:cubicBezTo>
                    <a:cubicBezTo>
                      <a:pt x="352" y="250"/>
                      <a:pt x="350" y="250"/>
                      <a:pt x="348" y="256"/>
                    </a:cubicBezTo>
                    <a:cubicBezTo>
                      <a:pt x="340" y="290"/>
                      <a:pt x="340" y="290"/>
                      <a:pt x="340" y="290"/>
                    </a:cubicBezTo>
                    <a:cubicBezTo>
                      <a:pt x="339" y="296"/>
                      <a:pt x="333" y="301"/>
                      <a:pt x="327" y="301"/>
                    </a:cubicBezTo>
                    <a:cubicBezTo>
                      <a:pt x="318" y="301"/>
                      <a:pt x="318" y="301"/>
                      <a:pt x="318" y="301"/>
                    </a:cubicBezTo>
                    <a:cubicBezTo>
                      <a:pt x="312" y="301"/>
                      <a:pt x="308" y="296"/>
                      <a:pt x="309" y="290"/>
                    </a:cubicBezTo>
                    <a:cubicBezTo>
                      <a:pt x="336" y="175"/>
                      <a:pt x="336" y="175"/>
                      <a:pt x="336" y="175"/>
                    </a:cubicBezTo>
                    <a:cubicBezTo>
                      <a:pt x="338" y="169"/>
                      <a:pt x="344" y="164"/>
                      <a:pt x="350" y="164"/>
                    </a:cubicBezTo>
                    <a:lnTo>
                      <a:pt x="358" y="164"/>
                    </a:lnTo>
                    <a:close/>
                    <a:moveTo>
                      <a:pt x="469" y="237"/>
                    </a:moveTo>
                    <a:cubicBezTo>
                      <a:pt x="469" y="234"/>
                      <a:pt x="471" y="226"/>
                      <a:pt x="471" y="223"/>
                    </a:cubicBezTo>
                    <a:cubicBezTo>
                      <a:pt x="471" y="221"/>
                      <a:pt x="471" y="219"/>
                      <a:pt x="470" y="218"/>
                    </a:cubicBezTo>
                    <a:cubicBezTo>
                      <a:pt x="468" y="215"/>
                      <a:pt x="464" y="215"/>
                      <a:pt x="462" y="215"/>
                    </a:cubicBezTo>
                    <a:cubicBezTo>
                      <a:pt x="453" y="215"/>
                      <a:pt x="451" y="226"/>
                      <a:pt x="451" y="226"/>
                    </a:cubicBezTo>
                    <a:cubicBezTo>
                      <a:pt x="450" y="232"/>
                      <a:pt x="454" y="237"/>
                      <a:pt x="460" y="237"/>
                    </a:cubicBezTo>
                    <a:lnTo>
                      <a:pt x="469" y="237"/>
                    </a:lnTo>
                    <a:close/>
                    <a:moveTo>
                      <a:pt x="494" y="267"/>
                    </a:moveTo>
                    <a:cubicBezTo>
                      <a:pt x="492" y="275"/>
                      <a:pt x="490" y="284"/>
                      <a:pt x="483" y="291"/>
                    </a:cubicBezTo>
                    <a:cubicBezTo>
                      <a:pt x="477" y="299"/>
                      <a:pt x="467" y="304"/>
                      <a:pt x="448" y="304"/>
                    </a:cubicBezTo>
                    <a:cubicBezTo>
                      <a:pt x="443" y="304"/>
                      <a:pt x="429" y="303"/>
                      <a:pt x="419" y="296"/>
                    </a:cubicBezTo>
                    <a:cubicBezTo>
                      <a:pt x="415" y="292"/>
                      <a:pt x="411" y="287"/>
                      <a:pt x="411" y="276"/>
                    </a:cubicBezTo>
                    <a:cubicBezTo>
                      <a:pt x="411" y="262"/>
                      <a:pt x="421" y="224"/>
                      <a:pt x="424" y="216"/>
                    </a:cubicBezTo>
                    <a:cubicBezTo>
                      <a:pt x="428" y="207"/>
                      <a:pt x="436" y="194"/>
                      <a:pt x="464" y="194"/>
                    </a:cubicBezTo>
                    <a:cubicBezTo>
                      <a:pt x="477" y="194"/>
                      <a:pt x="501" y="197"/>
                      <a:pt x="501" y="220"/>
                    </a:cubicBezTo>
                    <a:cubicBezTo>
                      <a:pt x="501" y="224"/>
                      <a:pt x="500" y="228"/>
                      <a:pt x="499" y="233"/>
                    </a:cubicBezTo>
                    <a:cubicBezTo>
                      <a:pt x="498" y="241"/>
                      <a:pt x="496" y="248"/>
                      <a:pt x="494" y="256"/>
                    </a:cubicBezTo>
                    <a:cubicBezTo>
                      <a:pt x="456" y="256"/>
                      <a:pt x="456" y="256"/>
                      <a:pt x="456" y="256"/>
                    </a:cubicBezTo>
                    <a:cubicBezTo>
                      <a:pt x="449" y="256"/>
                      <a:pt x="443" y="261"/>
                      <a:pt x="442" y="267"/>
                    </a:cubicBezTo>
                    <a:cubicBezTo>
                      <a:pt x="442" y="267"/>
                      <a:pt x="441" y="271"/>
                      <a:pt x="441" y="275"/>
                    </a:cubicBezTo>
                    <a:cubicBezTo>
                      <a:pt x="441" y="276"/>
                      <a:pt x="441" y="278"/>
                      <a:pt x="441" y="278"/>
                    </a:cubicBezTo>
                    <a:cubicBezTo>
                      <a:pt x="443" y="281"/>
                      <a:pt x="446" y="282"/>
                      <a:pt x="450" y="282"/>
                    </a:cubicBezTo>
                    <a:cubicBezTo>
                      <a:pt x="459" y="282"/>
                      <a:pt x="460" y="278"/>
                      <a:pt x="460" y="278"/>
                    </a:cubicBezTo>
                    <a:cubicBezTo>
                      <a:pt x="461" y="272"/>
                      <a:pt x="467" y="267"/>
                      <a:pt x="473" y="267"/>
                    </a:cubicBezTo>
                    <a:lnTo>
                      <a:pt x="494" y="267"/>
                    </a:lnTo>
                    <a:close/>
                    <a:moveTo>
                      <a:pt x="533" y="174"/>
                    </a:moveTo>
                    <a:cubicBezTo>
                      <a:pt x="534" y="168"/>
                      <a:pt x="540" y="163"/>
                      <a:pt x="546" y="163"/>
                    </a:cubicBezTo>
                    <a:cubicBezTo>
                      <a:pt x="554" y="163"/>
                      <a:pt x="554" y="163"/>
                      <a:pt x="554" y="163"/>
                    </a:cubicBezTo>
                    <a:cubicBezTo>
                      <a:pt x="561" y="163"/>
                      <a:pt x="564" y="168"/>
                      <a:pt x="563" y="174"/>
                    </a:cubicBezTo>
                    <a:cubicBezTo>
                      <a:pt x="560" y="186"/>
                      <a:pt x="560" y="186"/>
                      <a:pt x="560" y="186"/>
                    </a:cubicBezTo>
                    <a:cubicBezTo>
                      <a:pt x="559" y="192"/>
                      <a:pt x="561" y="197"/>
                      <a:pt x="565" y="197"/>
                    </a:cubicBezTo>
                    <a:cubicBezTo>
                      <a:pt x="569" y="197"/>
                      <a:pt x="571" y="201"/>
                      <a:pt x="569" y="206"/>
                    </a:cubicBezTo>
                    <a:cubicBezTo>
                      <a:pt x="568" y="211"/>
                      <a:pt x="564" y="215"/>
                      <a:pt x="560" y="215"/>
                    </a:cubicBezTo>
                    <a:cubicBezTo>
                      <a:pt x="557" y="215"/>
                      <a:pt x="552" y="220"/>
                      <a:pt x="551" y="226"/>
                    </a:cubicBezTo>
                    <a:cubicBezTo>
                      <a:pt x="543" y="259"/>
                      <a:pt x="543" y="259"/>
                      <a:pt x="543" y="259"/>
                    </a:cubicBezTo>
                    <a:cubicBezTo>
                      <a:pt x="542" y="265"/>
                      <a:pt x="541" y="272"/>
                      <a:pt x="540" y="274"/>
                    </a:cubicBezTo>
                    <a:cubicBezTo>
                      <a:pt x="540" y="276"/>
                      <a:pt x="540" y="276"/>
                      <a:pt x="540" y="276"/>
                    </a:cubicBezTo>
                    <a:cubicBezTo>
                      <a:pt x="540" y="281"/>
                      <a:pt x="544" y="281"/>
                      <a:pt x="553" y="281"/>
                    </a:cubicBezTo>
                    <a:cubicBezTo>
                      <a:pt x="551" y="290"/>
                      <a:pt x="551" y="290"/>
                      <a:pt x="551" y="290"/>
                    </a:cubicBezTo>
                    <a:cubicBezTo>
                      <a:pt x="549" y="296"/>
                      <a:pt x="543" y="301"/>
                      <a:pt x="537" y="301"/>
                    </a:cubicBezTo>
                    <a:cubicBezTo>
                      <a:pt x="537" y="301"/>
                      <a:pt x="507" y="301"/>
                      <a:pt x="507" y="285"/>
                    </a:cubicBezTo>
                    <a:cubicBezTo>
                      <a:pt x="507" y="282"/>
                      <a:pt x="507" y="280"/>
                      <a:pt x="509" y="275"/>
                    </a:cubicBezTo>
                    <a:cubicBezTo>
                      <a:pt x="520" y="226"/>
                      <a:pt x="520" y="226"/>
                      <a:pt x="520" y="226"/>
                    </a:cubicBezTo>
                    <a:cubicBezTo>
                      <a:pt x="522" y="220"/>
                      <a:pt x="520" y="215"/>
                      <a:pt x="517" y="215"/>
                    </a:cubicBezTo>
                    <a:cubicBezTo>
                      <a:pt x="513" y="215"/>
                      <a:pt x="511" y="211"/>
                      <a:pt x="513" y="206"/>
                    </a:cubicBezTo>
                    <a:cubicBezTo>
                      <a:pt x="514" y="201"/>
                      <a:pt x="518" y="197"/>
                      <a:pt x="521" y="197"/>
                    </a:cubicBezTo>
                    <a:cubicBezTo>
                      <a:pt x="525" y="197"/>
                      <a:pt x="529" y="192"/>
                      <a:pt x="530" y="186"/>
                    </a:cubicBezTo>
                    <a:lnTo>
                      <a:pt x="533" y="174"/>
                    </a:lnTo>
                    <a:close/>
                    <a:moveTo>
                      <a:pt x="626" y="227"/>
                    </a:moveTo>
                    <a:cubicBezTo>
                      <a:pt x="626" y="225"/>
                      <a:pt x="626" y="224"/>
                      <a:pt x="626" y="223"/>
                    </a:cubicBezTo>
                    <a:cubicBezTo>
                      <a:pt x="627" y="218"/>
                      <a:pt x="623" y="215"/>
                      <a:pt x="618" y="215"/>
                    </a:cubicBezTo>
                    <a:cubicBezTo>
                      <a:pt x="610" y="215"/>
                      <a:pt x="608" y="222"/>
                      <a:pt x="607" y="227"/>
                    </a:cubicBezTo>
                    <a:cubicBezTo>
                      <a:pt x="600" y="257"/>
                      <a:pt x="600" y="257"/>
                      <a:pt x="600" y="257"/>
                    </a:cubicBezTo>
                    <a:cubicBezTo>
                      <a:pt x="598" y="263"/>
                      <a:pt x="597" y="270"/>
                      <a:pt x="597" y="272"/>
                    </a:cubicBezTo>
                    <a:cubicBezTo>
                      <a:pt x="597" y="274"/>
                      <a:pt x="597" y="274"/>
                      <a:pt x="597" y="274"/>
                    </a:cubicBezTo>
                    <a:cubicBezTo>
                      <a:pt x="597" y="278"/>
                      <a:pt x="599" y="282"/>
                      <a:pt x="605" y="282"/>
                    </a:cubicBezTo>
                    <a:cubicBezTo>
                      <a:pt x="613" y="282"/>
                      <a:pt x="614" y="279"/>
                      <a:pt x="614" y="279"/>
                    </a:cubicBezTo>
                    <a:cubicBezTo>
                      <a:pt x="615" y="273"/>
                      <a:pt x="618" y="263"/>
                      <a:pt x="619" y="257"/>
                    </a:cubicBezTo>
                    <a:lnTo>
                      <a:pt x="626" y="227"/>
                    </a:lnTo>
                    <a:close/>
                    <a:moveTo>
                      <a:pt x="657" y="223"/>
                    </a:moveTo>
                    <a:cubicBezTo>
                      <a:pt x="657" y="234"/>
                      <a:pt x="648" y="268"/>
                      <a:pt x="645" y="277"/>
                    </a:cubicBezTo>
                    <a:cubicBezTo>
                      <a:pt x="642" y="288"/>
                      <a:pt x="636" y="303"/>
                      <a:pt x="605" y="303"/>
                    </a:cubicBezTo>
                    <a:cubicBezTo>
                      <a:pt x="581" y="303"/>
                      <a:pt x="566" y="296"/>
                      <a:pt x="566" y="275"/>
                    </a:cubicBezTo>
                    <a:cubicBezTo>
                      <a:pt x="566" y="264"/>
                      <a:pt x="575" y="229"/>
                      <a:pt x="577" y="224"/>
                    </a:cubicBezTo>
                    <a:cubicBezTo>
                      <a:pt x="580" y="213"/>
                      <a:pt x="587" y="194"/>
                      <a:pt x="617" y="194"/>
                    </a:cubicBezTo>
                    <a:cubicBezTo>
                      <a:pt x="632" y="194"/>
                      <a:pt x="657" y="197"/>
                      <a:pt x="657" y="223"/>
                    </a:cubicBezTo>
                    <a:moveTo>
                      <a:pt x="676" y="207"/>
                    </a:moveTo>
                    <a:cubicBezTo>
                      <a:pt x="678" y="207"/>
                      <a:pt x="678" y="207"/>
                      <a:pt x="678" y="207"/>
                    </a:cubicBezTo>
                    <a:cubicBezTo>
                      <a:pt x="680" y="207"/>
                      <a:pt x="681" y="206"/>
                      <a:pt x="681" y="205"/>
                    </a:cubicBezTo>
                    <a:cubicBezTo>
                      <a:pt x="681" y="203"/>
                      <a:pt x="680" y="202"/>
                      <a:pt x="678" y="202"/>
                    </a:cubicBezTo>
                    <a:cubicBezTo>
                      <a:pt x="677" y="202"/>
                      <a:pt x="677" y="202"/>
                      <a:pt x="676" y="202"/>
                    </a:cubicBezTo>
                    <a:lnTo>
                      <a:pt x="676" y="207"/>
                    </a:lnTo>
                    <a:close/>
                    <a:moveTo>
                      <a:pt x="676" y="215"/>
                    </a:moveTo>
                    <a:cubicBezTo>
                      <a:pt x="673" y="215"/>
                      <a:pt x="673" y="215"/>
                      <a:pt x="673" y="215"/>
                    </a:cubicBezTo>
                    <a:cubicBezTo>
                      <a:pt x="673" y="200"/>
                      <a:pt x="673" y="200"/>
                      <a:pt x="673" y="200"/>
                    </a:cubicBezTo>
                    <a:cubicBezTo>
                      <a:pt x="674" y="200"/>
                      <a:pt x="676" y="200"/>
                      <a:pt x="678" y="200"/>
                    </a:cubicBezTo>
                    <a:cubicBezTo>
                      <a:pt x="680" y="200"/>
                      <a:pt x="682" y="200"/>
                      <a:pt x="683" y="201"/>
                    </a:cubicBezTo>
                    <a:cubicBezTo>
                      <a:pt x="684" y="202"/>
                      <a:pt x="684" y="203"/>
                      <a:pt x="684" y="204"/>
                    </a:cubicBezTo>
                    <a:cubicBezTo>
                      <a:pt x="684" y="206"/>
                      <a:pt x="683" y="207"/>
                      <a:pt x="681" y="208"/>
                    </a:cubicBezTo>
                    <a:cubicBezTo>
                      <a:pt x="681" y="208"/>
                      <a:pt x="681" y="208"/>
                      <a:pt x="681" y="208"/>
                    </a:cubicBezTo>
                    <a:cubicBezTo>
                      <a:pt x="683" y="208"/>
                      <a:pt x="684" y="209"/>
                      <a:pt x="684" y="212"/>
                    </a:cubicBezTo>
                    <a:cubicBezTo>
                      <a:pt x="684" y="214"/>
                      <a:pt x="684" y="215"/>
                      <a:pt x="685" y="215"/>
                    </a:cubicBezTo>
                    <a:cubicBezTo>
                      <a:pt x="681" y="215"/>
                      <a:pt x="681" y="215"/>
                      <a:pt x="681" y="215"/>
                    </a:cubicBezTo>
                    <a:cubicBezTo>
                      <a:pt x="681" y="215"/>
                      <a:pt x="681" y="213"/>
                      <a:pt x="680" y="211"/>
                    </a:cubicBezTo>
                    <a:cubicBezTo>
                      <a:pt x="680" y="210"/>
                      <a:pt x="679" y="209"/>
                      <a:pt x="678" y="209"/>
                    </a:cubicBezTo>
                    <a:cubicBezTo>
                      <a:pt x="676" y="209"/>
                      <a:pt x="676" y="209"/>
                      <a:pt x="676" y="209"/>
                    </a:cubicBezTo>
                    <a:lnTo>
                      <a:pt x="676" y="215"/>
                    </a:lnTo>
                    <a:close/>
                    <a:moveTo>
                      <a:pt x="678" y="197"/>
                    </a:moveTo>
                    <a:cubicBezTo>
                      <a:pt x="673" y="197"/>
                      <a:pt x="668" y="202"/>
                      <a:pt x="668" y="208"/>
                    </a:cubicBezTo>
                    <a:cubicBezTo>
                      <a:pt x="668" y="214"/>
                      <a:pt x="673" y="218"/>
                      <a:pt x="679" y="218"/>
                    </a:cubicBezTo>
                    <a:cubicBezTo>
                      <a:pt x="684" y="218"/>
                      <a:pt x="689" y="214"/>
                      <a:pt x="689" y="208"/>
                    </a:cubicBezTo>
                    <a:cubicBezTo>
                      <a:pt x="689" y="202"/>
                      <a:pt x="684" y="197"/>
                      <a:pt x="679" y="197"/>
                    </a:cubicBezTo>
                    <a:lnTo>
                      <a:pt x="678" y="197"/>
                    </a:lnTo>
                    <a:close/>
                    <a:moveTo>
                      <a:pt x="679" y="194"/>
                    </a:moveTo>
                    <a:cubicBezTo>
                      <a:pt x="686" y="194"/>
                      <a:pt x="692" y="200"/>
                      <a:pt x="692" y="207"/>
                    </a:cubicBezTo>
                    <a:cubicBezTo>
                      <a:pt x="692" y="215"/>
                      <a:pt x="686" y="221"/>
                      <a:pt x="679" y="221"/>
                    </a:cubicBezTo>
                    <a:cubicBezTo>
                      <a:pt x="671" y="221"/>
                      <a:pt x="665" y="215"/>
                      <a:pt x="665" y="207"/>
                    </a:cubicBezTo>
                    <a:cubicBezTo>
                      <a:pt x="665" y="200"/>
                      <a:pt x="671" y="194"/>
                      <a:pt x="679" y="194"/>
                    </a:cubicBez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28" name="Group 27"/>
            <p:cNvGrpSpPr/>
            <p:nvPr/>
          </p:nvGrpSpPr>
          <p:grpSpPr>
            <a:xfrm>
              <a:off x="1656378" y="4243458"/>
              <a:ext cx="745425" cy="745425"/>
              <a:chOff x="1715024" y="5735952"/>
              <a:chExt cx="745531" cy="745531"/>
            </a:xfrm>
          </p:grpSpPr>
          <p:sp>
            <p:nvSpPr>
              <p:cNvPr id="51" name="Oval 50"/>
              <p:cNvSpPr/>
              <p:nvPr/>
            </p:nvSpPr>
            <p:spPr bwMode="auto">
              <a:xfrm>
                <a:off x="1715024" y="5735952"/>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9"/>
              <p:cNvSpPr>
                <a:spLocks noChangeAspect="1" noEditPoints="1"/>
              </p:cNvSpPr>
              <p:nvPr/>
            </p:nvSpPr>
            <p:spPr bwMode="auto">
              <a:xfrm>
                <a:off x="1804519" y="6024292"/>
                <a:ext cx="566541" cy="168850"/>
              </a:xfrm>
              <a:custGeom>
                <a:avLst/>
                <a:gdLst>
                  <a:gd name="T0" fmla="*/ 602 w 1281"/>
                  <a:gd name="T1" fmla="*/ 0 h 379"/>
                  <a:gd name="T2" fmla="*/ 889 w 1281"/>
                  <a:gd name="T3" fmla="*/ 117 h 379"/>
                  <a:gd name="T4" fmla="*/ 1010 w 1281"/>
                  <a:gd name="T5" fmla="*/ 117 h 379"/>
                  <a:gd name="T6" fmla="*/ 369 w 1281"/>
                  <a:gd name="T7" fmla="*/ 142 h 379"/>
                  <a:gd name="T8" fmla="*/ 496 w 1281"/>
                  <a:gd name="T9" fmla="*/ 142 h 379"/>
                  <a:gd name="T10" fmla="*/ 327 w 1281"/>
                  <a:gd name="T11" fmla="*/ 73 h 379"/>
                  <a:gd name="T12" fmla="*/ 139 w 1281"/>
                  <a:gd name="T13" fmla="*/ 73 h 379"/>
                  <a:gd name="T14" fmla="*/ 833 w 1281"/>
                  <a:gd name="T15" fmla="*/ 27 h 379"/>
                  <a:gd name="T16" fmla="*/ 1074 w 1281"/>
                  <a:gd name="T17" fmla="*/ 117 h 379"/>
                  <a:gd name="T18" fmla="*/ 1167 w 1281"/>
                  <a:gd name="T19" fmla="*/ 2 h 379"/>
                  <a:gd name="T20" fmla="*/ 1181 w 1281"/>
                  <a:gd name="T21" fmla="*/ 17 h 379"/>
                  <a:gd name="T22" fmla="*/ 1192 w 1281"/>
                  <a:gd name="T23" fmla="*/ 2 h 379"/>
                  <a:gd name="T24" fmla="*/ 1197 w 1281"/>
                  <a:gd name="T25" fmla="*/ 18 h 379"/>
                  <a:gd name="T26" fmla="*/ 1187 w 1281"/>
                  <a:gd name="T27" fmla="*/ 25 h 379"/>
                  <a:gd name="T28" fmla="*/ 1192 w 1281"/>
                  <a:gd name="T29" fmla="*/ 10 h 379"/>
                  <a:gd name="T30" fmla="*/ 67 w 1281"/>
                  <a:gd name="T31" fmla="*/ 301 h 379"/>
                  <a:gd name="T32" fmla="*/ 69 w 1281"/>
                  <a:gd name="T33" fmla="*/ 362 h 379"/>
                  <a:gd name="T34" fmla="*/ 90 w 1281"/>
                  <a:gd name="T35" fmla="*/ 353 h 379"/>
                  <a:gd name="T36" fmla="*/ 210 w 1281"/>
                  <a:gd name="T37" fmla="*/ 321 h 379"/>
                  <a:gd name="T38" fmla="*/ 173 w 1281"/>
                  <a:gd name="T39" fmla="*/ 377 h 379"/>
                  <a:gd name="T40" fmla="*/ 193 w 1281"/>
                  <a:gd name="T41" fmla="*/ 319 h 379"/>
                  <a:gd name="T42" fmla="*/ 160 w 1281"/>
                  <a:gd name="T43" fmla="*/ 362 h 379"/>
                  <a:gd name="T44" fmla="*/ 175 w 1281"/>
                  <a:gd name="T45" fmla="*/ 337 h 379"/>
                  <a:gd name="T46" fmla="*/ 278 w 1281"/>
                  <a:gd name="T47" fmla="*/ 363 h 379"/>
                  <a:gd name="T48" fmla="*/ 312 w 1281"/>
                  <a:gd name="T49" fmla="*/ 357 h 379"/>
                  <a:gd name="T50" fmla="*/ 241 w 1281"/>
                  <a:gd name="T51" fmla="*/ 335 h 379"/>
                  <a:gd name="T52" fmla="*/ 391 w 1281"/>
                  <a:gd name="T53" fmla="*/ 351 h 379"/>
                  <a:gd name="T54" fmla="*/ 354 w 1281"/>
                  <a:gd name="T55" fmla="*/ 287 h 379"/>
                  <a:gd name="T56" fmla="*/ 359 w 1281"/>
                  <a:gd name="T57" fmla="*/ 303 h 379"/>
                  <a:gd name="T58" fmla="*/ 405 w 1281"/>
                  <a:gd name="T59" fmla="*/ 365 h 379"/>
                  <a:gd name="T60" fmla="*/ 450 w 1281"/>
                  <a:gd name="T61" fmla="*/ 286 h 379"/>
                  <a:gd name="T62" fmla="*/ 530 w 1281"/>
                  <a:gd name="T63" fmla="*/ 286 h 379"/>
                  <a:gd name="T64" fmla="*/ 574 w 1281"/>
                  <a:gd name="T65" fmla="*/ 377 h 379"/>
                  <a:gd name="T66" fmla="*/ 638 w 1281"/>
                  <a:gd name="T67" fmla="*/ 337 h 379"/>
                  <a:gd name="T68" fmla="*/ 679 w 1281"/>
                  <a:gd name="T69" fmla="*/ 346 h 379"/>
                  <a:gd name="T70" fmla="*/ 694 w 1281"/>
                  <a:gd name="T71" fmla="*/ 337 h 379"/>
                  <a:gd name="T72" fmla="*/ 733 w 1281"/>
                  <a:gd name="T73" fmla="*/ 312 h 379"/>
                  <a:gd name="T74" fmla="*/ 702 w 1281"/>
                  <a:gd name="T75" fmla="*/ 320 h 379"/>
                  <a:gd name="T76" fmla="*/ 672 w 1281"/>
                  <a:gd name="T77" fmla="*/ 371 h 379"/>
                  <a:gd name="T78" fmla="*/ 809 w 1281"/>
                  <a:gd name="T79" fmla="*/ 351 h 379"/>
                  <a:gd name="T80" fmla="*/ 772 w 1281"/>
                  <a:gd name="T81" fmla="*/ 287 h 379"/>
                  <a:gd name="T82" fmla="*/ 777 w 1281"/>
                  <a:gd name="T83" fmla="*/ 303 h 379"/>
                  <a:gd name="T84" fmla="*/ 824 w 1281"/>
                  <a:gd name="T85" fmla="*/ 365 h 379"/>
                  <a:gd name="T86" fmla="*/ 913 w 1281"/>
                  <a:gd name="T87" fmla="*/ 359 h 379"/>
                  <a:gd name="T88" fmla="*/ 900 w 1281"/>
                  <a:gd name="T89" fmla="*/ 328 h 379"/>
                  <a:gd name="T90" fmla="*/ 942 w 1281"/>
                  <a:gd name="T91" fmla="*/ 313 h 379"/>
                  <a:gd name="T92" fmla="*/ 949 w 1281"/>
                  <a:gd name="T93" fmla="*/ 327 h 379"/>
                  <a:gd name="T94" fmla="*/ 888 w 1281"/>
                  <a:gd name="T95" fmla="*/ 347 h 379"/>
                  <a:gd name="T96" fmla="*/ 1034 w 1281"/>
                  <a:gd name="T97" fmla="*/ 360 h 379"/>
                  <a:gd name="T98" fmla="*/ 1051 w 1281"/>
                  <a:gd name="T99" fmla="*/ 369 h 379"/>
                  <a:gd name="T100" fmla="*/ 985 w 1281"/>
                  <a:gd name="T101" fmla="*/ 286 h 379"/>
                  <a:gd name="T102" fmla="*/ 1147 w 1281"/>
                  <a:gd name="T103" fmla="*/ 301 h 379"/>
                  <a:gd name="T104" fmla="*/ 1147 w 1281"/>
                  <a:gd name="T105" fmla="*/ 377 h 379"/>
                  <a:gd name="T106" fmla="*/ 1276 w 1281"/>
                  <a:gd name="T107" fmla="*/ 321 h 379"/>
                  <a:gd name="T108" fmla="*/ 1280 w 1281"/>
                  <a:gd name="T109" fmla="*/ 20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1" h="379">
                    <a:moveTo>
                      <a:pt x="568" y="92"/>
                    </a:moveTo>
                    <a:cubicBezTo>
                      <a:pt x="638" y="92"/>
                      <a:pt x="638" y="92"/>
                      <a:pt x="638" y="92"/>
                    </a:cubicBezTo>
                    <a:cubicBezTo>
                      <a:pt x="602" y="32"/>
                      <a:pt x="602" y="32"/>
                      <a:pt x="602" y="32"/>
                    </a:cubicBezTo>
                    <a:cubicBezTo>
                      <a:pt x="535" y="142"/>
                      <a:pt x="535" y="142"/>
                      <a:pt x="535" y="142"/>
                    </a:cubicBezTo>
                    <a:cubicBezTo>
                      <a:pt x="503" y="142"/>
                      <a:pt x="503" y="142"/>
                      <a:pt x="503" y="142"/>
                    </a:cubicBezTo>
                    <a:cubicBezTo>
                      <a:pt x="586" y="10"/>
                      <a:pt x="586" y="10"/>
                      <a:pt x="586" y="10"/>
                    </a:cubicBezTo>
                    <a:cubicBezTo>
                      <a:pt x="589" y="4"/>
                      <a:pt x="595" y="0"/>
                      <a:pt x="602" y="0"/>
                    </a:cubicBezTo>
                    <a:cubicBezTo>
                      <a:pt x="608" y="0"/>
                      <a:pt x="614" y="4"/>
                      <a:pt x="618" y="10"/>
                    </a:cubicBezTo>
                    <a:cubicBezTo>
                      <a:pt x="701" y="142"/>
                      <a:pt x="701" y="142"/>
                      <a:pt x="701" y="142"/>
                    </a:cubicBezTo>
                    <a:cubicBezTo>
                      <a:pt x="669" y="142"/>
                      <a:pt x="669" y="142"/>
                      <a:pt x="669" y="142"/>
                    </a:cubicBezTo>
                    <a:cubicBezTo>
                      <a:pt x="654" y="117"/>
                      <a:pt x="654" y="117"/>
                      <a:pt x="654" y="117"/>
                    </a:cubicBezTo>
                    <a:cubicBezTo>
                      <a:pt x="584" y="117"/>
                      <a:pt x="584" y="117"/>
                      <a:pt x="584" y="117"/>
                    </a:cubicBezTo>
                    <a:cubicBezTo>
                      <a:pt x="568" y="92"/>
                      <a:pt x="568" y="92"/>
                      <a:pt x="568" y="92"/>
                    </a:cubicBezTo>
                    <a:close/>
                    <a:moveTo>
                      <a:pt x="889" y="117"/>
                    </a:moveTo>
                    <a:cubicBezTo>
                      <a:pt x="889" y="2"/>
                      <a:pt x="889" y="2"/>
                      <a:pt x="889" y="2"/>
                    </a:cubicBezTo>
                    <a:cubicBezTo>
                      <a:pt x="863" y="2"/>
                      <a:pt x="863" y="2"/>
                      <a:pt x="863" y="2"/>
                    </a:cubicBezTo>
                    <a:cubicBezTo>
                      <a:pt x="863" y="129"/>
                      <a:pt x="863" y="129"/>
                      <a:pt x="863" y="129"/>
                    </a:cubicBezTo>
                    <a:cubicBezTo>
                      <a:pt x="863" y="132"/>
                      <a:pt x="863" y="135"/>
                      <a:pt x="867" y="139"/>
                    </a:cubicBezTo>
                    <a:cubicBezTo>
                      <a:pt x="870" y="142"/>
                      <a:pt x="873" y="142"/>
                      <a:pt x="876" y="142"/>
                    </a:cubicBezTo>
                    <a:cubicBezTo>
                      <a:pt x="996" y="142"/>
                      <a:pt x="996" y="142"/>
                      <a:pt x="996" y="142"/>
                    </a:cubicBezTo>
                    <a:cubicBezTo>
                      <a:pt x="1010" y="117"/>
                      <a:pt x="1010" y="117"/>
                      <a:pt x="1010" y="117"/>
                    </a:cubicBezTo>
                    <a:cubicBezTo>
                      <a:pt x="889" y="117"/>
                      <a:pt x="889" y="117"/>
                      <a:pt x="889" y="117"/>
                    </a:cubicBezTo>
                    <a:close/>
                    <a:moveTo>
                      <a:pt x="456" y="97"/>
                    </a:moveTo>
                    <a:cubicBezTo>
                      <a:pt x="482" y="97"/>
                      <a:pt x="503" y="76"/>
                      <a:pt x="503" y="50"/>
                    </a:cubicBezTo>
                    <a:cubicBezTo>
                      <a:pt x="503" y="23"/>
                      <a:pt x="482" y="2"/>
                      <a:pt x="456" y="2"/>
                    </a:cubicBezTo>
                    <a:cubicBezTo>
                      <a:pt x="341" y="2"/>
                      <a:pt x="341" y="2"/>
                      <a:pt x="341" y="2"/>
                    </a:cubicBezTo>
                    <a:cubicBezTo>
                      <a:pt x="341" y="142"/>
                      <a:pt x="341" y="142"/>
                      <a:pt x="341" y="142"/>
                    </a:cubicBezTo>
                    <a:cubicBezTo>
                      <a:pt x="369" y="142"/>
                      <a:pt x="369" y="142"/>
                      <a:pt x="369" y="142"/>
                    </a:cubicBezTo>
                    <a:cubicBezTo>
                      <a:pt x="369" y="27"/>
                      <a:pt x="369" y="27"/>
                      <a:pt x="369" y="27"/>
                    </a:cubicBezTo>
                    <a:cubicBezTo>
                      <a:pt x="455" y="27"/>
                      <a:pt x="455" y="27"/>
                      <a:pt x="455" y="27"/>
                    </a:cubicBezTo>
                    <a:cubicBezTo>
                      <a:pt x="466" y="27"/>
                      <a:pt x="477" y="37"/>
                      <a:pt x="477" y="50"/>
                    </a:cubicBezTo>
                    <a:cubicBezTo>
                      <a:pt x="477" y="63"/>
                      <a:pt x="466" y="73"/>
                      <a:pt x="455" y="73"/>
                    </a:cubicBezTo>
                    <a:cubicBezTo>
                      <a:pt x="381" y="73"/>
                      <a:pt x="381" y="73"/>
                      <a:pt x="381" y="73"/>
                    </a:cubicBezTo>
                    <a:cubicBezTo>
                      <a:pt x="458" y="142"/>
                      <a:pt x="458" y="142"/>
                      <a:pt x="458" y="142"/>
                    </a:cubicBezTo>
                    <a:cubicBezTo>
                      <a:pt x="496" y="142"/>
                      <a:pt x="496" y="142"/>
                      <a:pt x="496" y="142"/>
                    </a:cubicBezTo>
                    <a:cubicBezTo>
                      <a:pt x="444" y="97"/>
                      <a:pt x="444" y="97"/>
                      <a:pt x="444" y="97"/>
                    </a:cubicBezTo>
                    <a:cubicBezTo>
                      <a:pt x="456" y="97"/>
                      <a:pt x="456" y="97"/>
                      <a:pt x="456" y="97"/>
                    </a:cubicBezTo>
                    <a:close/>
                    <a:moveTo>
                      <a:pt x="180" y="142"/>
                    </a:moveTo>
                    <a:cubicBezTo>
                      <a:pt x="144" y="142"/>
                      <a:pt x="113" y="111"/>
                      <a:pt x="113" y="73"/>
                    </a:cubicBezTo>
                    <a:cubicBezTo>
                      <a:pt x="113" y="33"/>
                      <a:pt x="144" y="2"/>
                      <a:pt x="180" y="2"/>
                    </a:cubicBezTo>
                    <a:cubicBezTo>
                      <a:pt x="260" y="2"/>
                      <a:pt x="260" y="2"/>
                      <a:pt x="260" y="2"/>
                    </a:cubicBezTo>
                    <a:cubicBezTo>
                      <a:pt x="297" y="2"/>
                      <a:pt x="327" y="33"/>
                      <a:pt x="327" y="73"/>
                    </a:cubicBezTo>
                    <a:cubicBezTo>
                      <a:pt x="327" y="111"/>
                      <a:pt x="297" y="142"/>
                      <a:pt x="260" y="142"/>
                    </a:cubicBezTo>
                    <a:cubicBezTo>
                      <a:pt x="180" y="142"/>
                      <a:pt x="180" y="142"/>
                      <a:pt x="180" y="142"/>
                    </a:cubicBezTo>
                    <a:close/>
                    <a:moveTo>
                      <a:pt x="259" y="117"/>
                    </a:moveTo>
                    <a:cubicBezTo>
                      <a:pt x="282" y="117"/>
                      <a:pt x="302" y="97"/>
                      <a:pt x="302" y="73"/>
                    </a:cubicBezTo>
                    <a:cubicBezTo>
                      <a:pt x="302" y="48"/>
                      <a:pt x="282" y="27"/>
                      <a:pt x="259" y="27"/>
                    </a:cubicBezTo>
                    <a:cubicBezTo>
                      <a:pt x="182" y="27"/>
                      <a:pt x="182" y="27"/>
                      <a:pt x="182" y="27"/>
                    </a:cubicBezTo>
                    <a:cubicBezTo>
                      <a:pt x="158" y="27"/>
                      <a:pt x="139" y="48"/>
                      <a:pt x="139" y="73"/>
                    </a:cubicBezTo>
                    <a:cubicBezTo>
                      <a:pt x="139" y="97"/>
                      <a:pt x="158" y="117"/>
                      <a:pt x="182" y="117"/>
                    </a:cubicBezTo>
                    <a:cubicBezTo>
                      <a:pt x="259" y="117"/>
                      <a:pt x="259" y="117"/>
                      <a:pt x="259" y="117"/>
                    </a:cubicBezTo>
                    <a:close/>
                    <a:moveTo>
                      <a:pt x="755" y="142"/>
                    </a:moveTo>
                    <a:cubicBezTo>
                      <a:pt x="717" y="142"/>
                      <a:pt x="686" y="111"/>
                      <a:pt x="686" y="73"/>
                    </a:cubicBezTo>
                    <a:cubicBezTo>
                      <a:pt x="686" y="33"/>
                      <a:pt x="717" y="2"/>
                      <a:pt x="755" y="2"/>
                    </a:cubicBezTo>
                    <a:cubicBezTo>
                      <a:pt x="849" y="2"/>
                      <a:pt x="849" y="2"/>
                      <a:pt x="849" y="2"/>
                    </a:cubicBezTo>
                    <a:cubicBezTo>
                      <a:pt x="833" y="27"/>
                      <a:pt x="833" y="27"/>
                      <a:pt x="833" y="27"/>
                    </a:cubicBezTo>
                    <a:cubicBezTo>
                      <a:pt x="756" y="27"/>
                      <a:pt x="756" y="27"/>
                      <a:pt x="756" y="27"/>
                    </a:cubicBezTo>
                    <a:cubicBezTo>
                      <a:pt x="732" y="27"/>
                      <a:pt x="712" y="48"/>
                      <a:pt x="712" y="73"/>
                    </a:cubicBezTo>
                    <a:cubicBezTo>
                      <a:pt x="712" y="97"/>
                      <a:pt x="732" y="117"/>
                      <a:pt x="756" y="117"/>
                    </a:cubicBezTo>
                    <a:cubicBezTo>
                      <a:pt x="851" y="117"/>
                      <a:pt x="851" y="117"/>
                      <a:pt x="851" y="117"/>
                    </a:cubicBezTo>
                    <a:cubicBezTo>
                      <a:pt x="835" y="142"/>
                      <a:pt x="835" y="142"/>
                      <a:pt x="835" y="142"/>
                    </a:cubicBezTo>
                    <a:cubicBezTo>
                      <a:pt x="755" y="142"/>
                      <a:pt x="755" y="142"/>
                      <a:pt x="755" y="142"/>
                    </a:cubicBezTo>
                    <a:close/>
                    <a:moveTo>
                      <a:pt x="1074" y="117"/>
                    </a:moveTo>
                    <a:cubicBezTo>
                      <a:pt x="1055" y="117"/>
                      <a:pt x="1037" y="104"/>
                      <a:pt x="1033" y="84"/>
                    </a:cubicBezTo>
                    <a:cubicBezTo>
                      <a:pt x="1144" y="84"/>
                      <a:pt x="1144" y="84"/>
                      <a:pt x="1144" y="84"/>
                    </a:cubicBezTo>
                    <a:cubicBezTo>
                      <a:pt x="1160" y="60"/>
                      <a:pt x="1160" y="60"/>
                      <a:pt x="1160" y="60"/>
                    </a:cubicBezTo>
                    <a:cubicBezTo>
                      <a:pt x="1033" y="60"/>
                      <a:pt x="1033" y="60"/>
                      <a:pt x="1033" y="60"/>
                    </a:cubicBezTo>
                    <a:cubicBezTo>
                      <a:pt x="1037" y="41"/>
                      <a:pt x="1055" y="27"/>
                      <a:pt x="1074" y="27"/>
                    </a:cubicBezTo>
                    <a:cubicBezTo>
                      <a:pt x="1151" y="27"/>
                      <a:pt x="1151" y="27"/>
                      <a:pt x="1151" y="27"/>
                    </a:cubicBezTo>
                    <a:cubicBezTo>
                      <a:pt x="1167" y="2"/>
                      <a:pt x="1167" y="2"/>
                      <a:pt x="1167" y="2"/>
                    </a:cubicBezTo>
                    <a:cubicBezTo>
                      <a:pt x="1072" y="2"/>
                      <a:pt x="1072" y="2"/>
                      <a:pt x="1072" y="2"/>
                    </a:cubicBezTo>
                    <a:cubicBezTo>
                      <a:pt x="1036" y="2"/>
                      <a:pt x="1005" y="33"/>
                      <a:pt x="1005" y="73"/>
                    </a:cubicBezTo>
                    <a:cubicBezTo>
                      <a:pt x="1005" y="111"/>
                      <a:pt x="1036" y="142"/>
                      <a:pt x="1072" y="142"/>
                    </a:cubicBezTo>
                    <a:cubicBezTo>
                      <a:pt x="1154" y="142"/>
                      <a:pt x="1154" y="142"/>
                      <a:pt x="1154" y="142"/>
                    </a:cubicBezTo>
                    <a:cubicBezTo>
                      <a:pt x="1168" y="117"/>
                      <a:pt x="1168" y="117"/>
                      <a:pt x="1168" y="117"/>
                    </a:cubicBezTo>
                    <a:cubicBezTo>
                      <a:pt x="1074" y="117"/>
                      <a:pt x="1074" y="117"/>
                      <a:pt x="1074" y="117"/>
                    </a:cubicBezTo>
                    <a:close/>
                    <a:moveTo>
                      <a:pt x="1181" y="17"/>
                    </a:moveTo>
                    <a:cubicBezTo>
                      <a:pt x="1181" y="10"/>
                      <a:pt x="1186" y="5"/>
                      <a:pt x="1192" y="5"/>
                    </a:cubicBezTo>
                    <a:cubicBezTo>
                      <a:pt x="1200" y="5"/>
                      <a:pt x="1205" y="10"/>
                      <a:pt x="1205" y="17"/>
                    </a:cubicBezTo>
                    <a:cubicBezTo>
                      <a:pt x="1205" y="25"/>
                      <a:pt x="1200" y="30"/>
                      <a:pt x="1192" y="30"/>
                    </a:cubicBezTo>
                    <a:cubicBezTo>
                      <a:pt x="1186" y="30"/>
                      <a:pt x="1181" y="25"/>
                      <a:pt x="1181" y="17"/>
                    </a:cubicBezTo>
                    <a:close/>
                    <a:moveTo>
                      <a:pt x="1192" y="33"/>
                    </a:moveTo>
                    <a:cubicBezTo>
                      <a:pt x="1202" y="33"/>
                      <a:pt x="1208" y="27"/>
                      <a:pt x="1208" y="17"/>
                    </a:cubicBezTo>
                    <a:cubicBezTo>
                      <a:pt x="1208" y="9"/>
                      <a:pt x="1202" y="2"/>
                      <a:pt x="1192" y="2"/>
                    </a:cubicBezTo>
                    <a:cubicBezTo>
                      <a:pt x="1184" y="2"/>
                      <a:pt x="1178" y="9"/>
                      <a:pt x="1178" y="17"/>
                    </a:cubicBezTo>
                    <a:cubicBezTo>
                      <a:pt x="1178" y="27"/>
                      <a:pt x="1184" y="33"/>
                      <a:pt x="1192" y="33"/>
                    </a:cubicBezTo>
                    <a:close/>
                    <a:moveTo>
                      <a:pt x="1192" y="9"/>
                    </a:moveTo>
                    <a:cubicBezTo>
                      <a:pt x="1194" y="9"/>
                      <a:pt x="1195" y="9"/>
                      <a:pt x="1195" y="9"/>
                    </a:cubicBezTo>
                    <a:cubicBezTo>
                      <a:pt x="1198" y="10"/>
                      <a:pt x="1198" y="12"/>
                      <a:pt x="1198" y="13"/>
                    </a:cubicBezTo>
                    <a:cubicBezTo>
                      <a:pt x="1198" y="13"/>
                      <a:pt x="1198" y="13"/>
                      <a:pt x="1198" y="15"/>
                    </a:cubicBezTo>
                    <a:cubicBezTo>
                      <a:pt x="1198" y="15"/>
                      <a:pt x="1198" y="17"/>
                      <a:pt x="1197" y="18"/>
                    </a:cubicBezTo>
                    <a:cubicBezTo>
                      <a:pt x="1197" y="18"/>
                      <a:pt x="1197" y="18"/>
                      <a:pt x="1195" y="18"/>
                    </a:cubicBezTo>
                    <a:cubicBezTo>
                      <a:pt x="1200" y="25"/>
                      <a:pt x="1200" y="25"/>
                      <a:pt x="1200" y="25"/>
                    </a:cubicBezTo>
                    <a:cubicBezTo>
                      <a:pt x="1197" y="25"/>
                      <a:pt x="1197" y="25"/>
                      <a:pt x="1197" y="25"/>
                    </a:cubicBezTo>
                    <a:cubicBezTo>
                      <a:pt x="1192" y="18"/>
                      <a:pt x="1192" y="18"/>
                      <a:pt x="1192" y="18"/>
                    </a:cubicBezTo>
                    <a:cubicBezTo>
                      <a:pt x="1190" y="18"/>
                      <a:pt x="1190" y="18"/>
                      <a:pt x="1190" y="18"/>
                    </a:cubicBezTo>
                    <a:cubicBezTo>
                      <a:pt x="1190" y="25"/>
                      <a:pt x="1190" y="25"/>
                      <a:pt x="1190" y="25"/>
                    </a:cubicBezTo>
                    <a:cubicBezTo>
                      <a:pt x="1187" y="25"/>
                      <a:pt x="1187" y="25"/>
                      <a:pt x="1187" y="25"/>
                    </a:cubicBezTo>
                    <a:cubicBezTo>
                      <a:pt x="1187" y="9"/>
                      <a:pt x="1187" y="9"/>
                      <a:pt x="1187" y="9"/>
                    </a:cubicBezTo>
                    <a:cubicBezTo>
                      <a:pt x="1192" y="9"/>
                      <a:pt x="1192" y="9"/>
                      <a:pt x="1192" y="9"/>
                    </a:cubicBezTo>
                    <a:close/>
                    <a:moveTo>
                      <a:pt x="1192" y="17"/>
                    </a:moveTo>
                    <a:cubicBezTo>
                      <a:pt x="1194" y="17"/>
                      <a:pt x="1195" y="15"/>
                      <a:pt x="1195" y="15"/>
                    </a:cubicBezTo>
                    <a:cubicBezTo>
                      <a:pt x="1195" y="13"/>
                      <a:pt x="1195" y="13"/>
                      <a:pt x="1195" y="13"/>
                    </a:cubicBezTo>
                    <a:cubicBezTo>
                      <a:pt x="1195" y="12"/>
                      <a:pt x="1195" y="12"/>
                      <a:pt x="1194" y="12"/>
                    </a:cubicBezTo>
                    <a:cubicBezTo>
                      <a:pt x="1194" y="10"/>
                      <a:pt x="1194" y="10"/>
                      <a:pt x="1192" y="10"/>
                    </a:cubicBezTo>
                    <a:cubicBezTo>
                      <a:pt x="1190" y="10"/>
                      <a:pt x="1190" y="10"/>
                      <a:pt x="1190" y="10"/>
                    </a:cubicBezTo>
                    <a:cubicBezTo>
                      <a:pt x="1190" y="17"/>
                      <a:pt x="1190" y="17"/>
                      <a:pt x="1190" y="17"/>
                    </a:cubicBezTo>
                    <a:cubicBezTo>
                      <a:pt x="1192" y="17"/>
                      <a:pt x="1192" y="17"/>
                      <a:pt x="1192" y="17"/>
                    </a:cubicBezTo>
                    <a:close/>
                    <a:moveTo>
                      <a:pt x="0" y="377"/>
                    </a:moveTo>
                    <a:cubicBezTo>
                      <a:pt x="0" y="286"/>
                      <a:pt x="0" y="286"/>
                      <a:pt x="0" y="286"/>
                    </a:cubicBezTo>
                    <a:cubicBezTo>
                      <a:pt x="67" y="286"/>
                      <a:pt x="67" y="286"/>
                      <a:pt x="67" y="286"/>
                    </a:cubicBezTo>
                    <a:cubicBezTo>
                      <a:pt x="67" y="301"/>
                      <a:pt x="67" y="301"/>
                      <a:pt x="67" y="301"/>
                    </a:cubicBezTo>
                    <a:cubicBezTo>
                      <a:pt x="18" y="301"/>
                      <a:pt x="18" y="301"/>
                      <a:pt x="18" y="301"/>
                    </a:cubicBezTo>
                    <a:cubicBezTo>
                      <a:pt x="18" y="321"/>
                      <a:pt x="18" y="321"/>
                      <a:pt x="18" y="321"/>
                    </a:cubicBezTo>
                    <a:cubicBezTo>
                      <a:pt x="64" y="321"/>
                      <a:pt x="64" y="321"/>
                      <a:pt x="64" y="321"/>
                    </a:cubicBezTo>
                    <a:cubicBezTo>
                      <a:pt x="64" y="337"/>
                      <a:pt x="64" y="337"/>
                      <a:pt x="64" y="337"/>
                    </a:cubicBezTo>
                    <a:cubicBezTo>
                      <a:pt x="18" y="337"/>
                      <a:pt x="18" y="337"/>
                      <a:pt x="18" y="337"/>
                    </a:cubicBezTo>
                    <a:cubicBezTo>
                      <a:pt x="18" y="362"/>
                      <a:pt x="18" y="362"/>
                      <a:pt x="18" y="362"/>
                    </a:cubicBezTo>
                    <a:cubicBezTo>
                      <a:pt x="69" y="362"/>
                      <a:pt x="69" y="362"/>
                      <a:pt x="69" y="362"/>
                    </a:cubicBezTo>
                    <a:cubicBezTo>
                      <a:pt x="69" y="377"/>
                      <a:pt x="69" y="377"/>
                      <a:pt x="69" y="377"/>
                    </a:cubicBezTo>
                    <a:lnTo>
                      <a:pt x="0" y="377"/>
                    </a:lnTo>
                    <a:close/>
                    <a:moveTo>
                      <a:pt x="90" y="353"/>
                    </a:moveTo>
                    <a:cubicBezTo>
                      <a:pt x="90" y="335"/>
                      <a:pt x="90" y="335"/>
                      <a:pt x="90" y="335"/>
                    </a:cubicBezTo>
                    <a:cubicBezTo>
                      <a:pt x="124" y="335"/>
                      <a:pt x="124" y="335"/>
                      <a:pt x="124" y="335"/>
                    </a:cubicBezTo>
                    <a:cubicBezTo>
                      <a:pt x="124" y="353"/>
                      <a:pt x="124" y="353"/>
                      <a:pt x="124" y="353"/>
                    </a:cubicBezTo>
                    <a:lnTo>
                      <a:pt x="90" y="353"/>
                    </a:lnTo>
                    <a:close/>
                    <a:moveTo>
                      <a:pt x="142" y="286"/>
                    </a:moveTo>
                    <a:cubicBezTo>
                      <a:pt x="178" y="286"/>
                      <a:pt x="178" y="286"/>
                      <a:pt x="178" y="286"/>
                    </a:cubicBezTo>
                    <a:cubicBezTo>
                      <a:pt x="185" y="286"/>
                      <a:pt x="191" y="286"/>
                      <a:pt x="194" y="287"/>
                    </a:cubicBezTo>
                    <a:cubicBezTo>
                      <a:pt x="198" y="287"/>
                      <a:pt x="201" y="289"/>
                      <a:pt x="204" y="290"/>
                    </a:cubicBezTo>
                    <a:cubicBezTo>
                      <a:pt x="207" y="292"/>
                      <a:pt x="209" y="295"/>
                      <a:pt x="211" y="298"/>
                    </a:cubicBezTo>
                    <a:cubicBezTo>
                      <a:pt x="213" y="301"/>
                      <a:pt x="214" y="305"/>
                      <a:pt x="214" y="309"/>
                    </a:cubicBezTo>
                    <a:cubicBezTo>
                      <a:pt x="214" y="313"/>
                      <a:pt x="212" y="317"/>
                      <a:pt x="210" y="321"/>
                    </a:cubicBezTo>
                    <a:cubicBezTo>
                      <a:pt x="208" y="324"/>
                      <a:pt x="205" y="327"/>
                      <a:pt x="201" y="329"/>
                    </a:cubicBezTo>
                    <a:cubicBezTo>
                      <a:pt x="206" y="330"/>
                      <a:pt x="211" y="333"/>
                      <a:pt x="214" y="337"/>
                    </a:cubicBezTo>
                    <a:cubicBezTo>
                      <a:pt x="217" y="341"/>
                      <a:pt x="218" y="345"/>
                      <a:pt x="218" y="351"/>
                    </a:cubicBezTo>
                    <a:cubicBezTo>
                      <a:pt x="218" y="355"/>
                      <a:pt x="217" y="359"/>
                      <a:pt x="215" y="363"/>
                    </a:cubicBezTo>
                    <a:cubicBezTo>
                      <a:pt x="213" y="367"/>
                      <a:pt x="211" y="370"/>
                      <a:pt x="207" y="372"/>
                    </a:cubicBezTo>
                    <a:cubicBezTo>
                      <a:pt x="204" y="375"/>
                      <a:pt x="200" y="376"/>
                      <a:pt x="195" y="377"/>
                    </a:cubicBezTo>
                    <a:cubicBezTo>
                      <a:pt x="192" y="377"/>
                      <a:pt x="184" y="377"/>
                      <a:pt x="173" y="377"/>
                    </a:cubicBezTo>
                    <a:cubicBezTo>
                      <a:pt x="142" y="377"/>
                      <a:pt x="142" y="377"/>
                      <a:pt x="142" y="377"/>
                    </a:cubicBezTo>
                    <a:lnTo>
                      <a:pt x="142" y="286"/>
                    </a:lnTo>
                    <a:close/>
                    <a:moveTo>
                      <a:pt x="160" y="301"/>
                    </a:moveTo>
                    <a:cubicBezTo>
                      <a:pt x="160" y="322"/>
                      <a:pt x="160" y="322"/>
                      <a:pt x="160" y="322"/>
                    </a:cubicBezTo>
                    <a:cubicBezTo>
                      <a:pt x="172" y="322"/>
                      <a:pt x="172" y="322"/>
                      <a:pt x="172" y="322"/>
                    </a:cubicBezTo>
                    <a:cubicBezTo>
                      <a:pt x="179" y="322"/>
                      <a:pt x="184" y="322"/>
                      <a:pt x="185" y="322"/>
                    </a:cubicBezTo>
                    <a:cubicBezTo>
                      <a:pt x="189" y="321"/>
                      <a:pt x="191" y="320"/>
                      <a:pt x="193" y="319"/>
                    </a:cubicBezTo>
                    <a:cubicBezTo>
                      <a:pt x="195" y="317"/>
                      <a:pt x="196" y="314"/>
                      <a:pt x="196" y="311"/>
                    </a:cubicBezTo>
                    <a:cubicBezTo>
                      <a:pt x="196" y="309"/>
                      <a:pt x="195" y="306"/>
                      <a:pt x="193" y="305"/>
                    </a:cubicBezTo>
                    <a:cubicBezTo>
                      <a:pt x="192" y="303"/>
                      <a:pt x="189" y="302"/>
                      <a:pt x="186" y="301"/>
                    </a:cubicBezTo>
                    <a:cubicBezTo>
                      <a:pt x="185" y="301"/>
                      <a:pt x="179" y="301"/>
                      <a:pt x="171" y="301"/>
                    </a:cubicBezTo>
                    <a:lnTo>
                      <a:pt x="160" y="301"/>
                    </a:lnTo>
                    <a:close/>
                    <a:moveTo>
                      <a:pt x="160" y="337"/>
                    </a:moveTo>
                    <a:cubicBezTo>
                      <a:pt x="160" y="362"/>
                      <a:pt x="160" y="362"/>
                      <a:pt x="160" y="362"/>
                    </a:cubicBezTo>
                    <a:cubicBezTo>
                      <a:pt x="177" y="362"/>
                      <a:pt x="177" y="362"/>
                      <a:pt x="177" y="362"/>
                    </a:cubicBezTo>
                    <a:cubicBezTo>
                      <a:pt x="184" y="362"/>
                      <a:pt x="188" y="362"/>
                      <a:pt x="190" y="361"/>
                    </a:cubicBezTo>
                    <a:cubicBezTo>
                      <a:pt x="192" y="361"/>
                      <a:pt x="195" y="360"/>
                      <a:pt x="196" y="358"/>
                    </a:cubicBezTo>
                    <a:cubicBezTo>
                      <a:pt x="198" y="356"/>
                      <a:pt x="199" y="353"/>
                      <a:pt x="199" y="350"/>
                    </a:cubicBezTo>
                    <a:cubicBezTo>
                      <a:pt x="199" y="347"/>
                      <a:pt x="198" y="345"/>
                      <a:pt x="197" y="343"/>
                    </a:cubicBezTo>
                    <a:cubicBezTo>
                      <a:pt x="196" y="341"/>
                      <a:pt x="194" y="340"/>
                      <a:pt x="191" y="339"/>
                    </a:cubicBezTo>
                    <a:cubicBezTo>
                      <a:pt x="189" y="338"/>
                      <a:pt x="183" y="337"/>
                      <a:pt x="175" y="337"/>
                    </a:cubicBezTo>
                    <a:lnTo>
                      <a:pt x="160" y="337"/>
                    </a:lnTo>
                    <a:close/>
                    <a:moveTo>
                      <a:pt x="241" y="286"/>
                    </a:moveTo>
                    <a:cubicBezTo>
                      <a:pt x="259" y="286"/>
                      <a:pt x="259" y="286"/>
                      <a:pt x="259" y="286"/>
                    </a:cubicBezTo>
                    <a:cubicBezTo>
                      <a:pt x="259" y="335"/>
                      <a:pt x="259" y="335"/>
                      <a:pt x="259" y="335"/>
                    </a:cubicBezTo>
                    <a:cubicBezTo>
                      <a:pt x="259" y="343"/>
                      <a:pt x="259" y="348"/>
                      <a:pt x="260" y="351"/>
                    </a:cubicBezTo>
                    <a:cubicBezTo>
                      <a:pt x="261" y="354"/>
                      <a:pt x="262" y="357"/>
                      <a:pt x="265" y="360"/>
                    </a:cubicBezTo>
                    <a:cubicBezTo>
                      <a:pt x="268" y="362"/>
                      <a:pt x="272" y="363"/>
                      <a:pt x="278" y="363"/>
                    </a:cubicBezTo>
                    <a:cubicBezTo>
                      <a:pt x="283" y="363"/>
                      <a:pt x="287" y="362"/>
                      <a:pt x="289" y="360"/>
                    </a:cubicBezTo>
                    <a:cubicBezTo>
                      <a:pt x="292" y="358"/>
                      <a:pt x="294" y="355"/>
                      <a:pt x="294" y="352"/>
                    </a:cubicBezTo>
                    <a:cubicBezTo>
                      <a:pt x="295" y="349"/>
                      <a:pt x="295" y="344"/>
                      <a:pt x="295" y="336"/>
                    </a:cubicBezTo>
                    <a:cubicBezTo>
                      <a:pt x="295" y="286"/>
                      <a:pt x="295" y="286"/>
                      <a:pt x="295" y="286"/>
                    </a:cubicBezTo>
                    <a:cubicBezTo>
                      <a:pt x="313" y="286"/>
                      <a:pt x="313" y="286"/>
                      <a:pt x="313" y="286"/>
                    </a:cubicBezTo>
                    <a:cubicBezTo>
                      <a:pt x="313" y="334"/>
                      <a:pt x="313" y="334"/>
                      <a:pt x="313" y="334"/>
                    </a:cubicBezTo>
                    <a:cubicBezTo>
                      <a:pt x="313" y="345"/>
                      <a:pt x="313" y="353"/>
                      <a:pt x="312" y="357"/>
                    </a:cubicBezTo>
                    <a:cubicBezTo>
                      <a:pt x="311" y="362"/>
                      <a:pt x="309" y="365"/>
                      <a:pt x="306" y="369"/>
                    </a:cubicBezTo>
                    <a:cubicBezTo>
                      <a:pt x="304" y="372"/>
                      <a:pt x="300" y="374"/>
                      <a:pt x="296" y="376"/>
                    </a:cubicBezTo>
                    <a:cubicBezTo>
                      <a:pt x="291" y="378"/>
                      <a:pt x="285" y="379"/>
                      <a:pt x="278" y="379"/>
                    </a:cubicBezTo>
                    <a:cubicBezTo>
                      <a:pt x="269" y="379"/>
                      <a:pt x="263" y="378"/>
                      <a:pt x="258" y="376"/>
                    </a:cubicBezTo>
                    <a:cubicBezTo>
                      <a:pt x="254" y="374"/>
                      <a:pt x="250" y="371"/>
                      <a:pt x="248" y="368"/>
                    </a:cubicBezTo>
                    <a:cubicBezTo>
                      <a:pt x="245" y="365"/>
                      <a:pt x="243" y="361"/>
                      <a:pt x="242" y="358"/>
                    </a:cubicBezTo>
                    <a:cubicBezTo>
                      <a:pt x="241" y="352"/>
                      <a:pt x="241" y="345"/>
                      <a:pt x="241" y="335"/>
                    </a:cubicBezTo>
                    <a:lnTo>
                      <a:pt x="241" y="286"/>
                    </a:lnTo>
                    <a:close/>
                    <a:moveTo>
                      <a:pt x="335" y="347"/>
                    </a:moveTo>
                    <a:cubicBezTo>
                      <a:pt x="353" y="346"/>
                      <a:pt x="353" y="346"/>
                      <a:pt x="353" y="346"/>
                    </a:cubicBezTo>
                    <a:cubicBezTo>
                      <a:pt x="354" y="352"/>
                      <a:pt x="356" y="356"/>
                      <a:pt x="360" y="359"/>
                    </a:cubicBezTo>
                    <a:cubicBezTo>
                      <a:pt x="363" y="362"/>
                      <a:pt x="368" y="363"/>
                      <a:pt x="373" y="363"/>
                    </a:cubicBezTo>
                    <a:cubicBezTo>
                      <a:pt x="379" y="363"/>
                      <a:pt x="384" y="362"/>
                      <a:pt x="387" y="359"/>
                    </a:cubicBezTo>
                    <a:cubicBezTo>
                      <a:pt x="390" y="357"/>
                      <a:pt x="391" y="354"/>
                      <a:pt x="391" y="351"/>
                    </a:cubicBezTo>
                    <a:cubicBezTo>
                      <a:pt x="391" y="348"/>
                      <a:pt x="390" y="347"/>
                      <a:pt x="389" y="345"/>
                    </a:cubicBezTo>
                    <a:cubicBezTo>
                      <a:pt x="388" y="344"/>
                      <a:pt x="386" y="342"/>
                      <a:pt x="383" y="341"/>
                    </a:cubicBezTo>
                    <a:cubicBezTo>
                      <a:pt x="380" y="340"/>
                      <a:pt x="376" y="339"/>
                      <a:pt x="368" y="337"/>
                    </a:cubicBezTo>
                    <a:cubicBezTo>
                      <a:pt x="358" y="335"/>
                      <a:pt x="351" y="332"/>
                      <a:pt x="347" y="328"/>
                    </a:cubicBezTo>
                    <a:cubicBezTo>
                      <a:pt x="341" y="323"/>
                      <a:pt x="339" y="317"/>
                      <a:pt x="339" y="310"/>
                    </a:cubicBezTo>
                    <a:cubicBezTo>
                      <a:pt x="339" y="305"/>
                      <a:pt x="340" y="301"/>
                      <a:pt x="343" y="297"/>
                    </a:cubicBezTo>
                    <a:cubicBezTo>
                      <a:pt x="345" y="293"/>
                      <a:pt x="349" y="290"/>
                      <a:pt x="354" y="287"/>
                    </a:cubicBezTo>
                    <a:cubicBezTo>
                      <a:pt x="359" y="285"/>
                      <a:pt x="365" y="284"/>
                      <a:pt x="372" y="284"/>
                    </a:cubicBezTo>
                    <a:cubicBezTo>
                      <a:pt x="383" y="284"/>
                      <a:pt x="392" y="287"/>
                      <a:pt x="398" y="292"/>
                    </a:cubicBezTo>
                    <a:cubicBezTo>
                      <a:pt x="404" y="297"/>
                      <a:pt x="407" y="304"/>
                      <a:pt x="407" y="312"/>
                    </a:cubicBezTo>
                    <a:cubicBezTo>
                      <a:pt x="389" y="313"/>
                      <a:pt x="389" y="313"/>
                      <a:pt x="389" y="313"/>
                    </a:cubicBezTo>
                    <a:cubicBezTo>
                      <a:pt x="388" y="308"/>
                      <a:pt x="386" y="305"/>
                      <a:pt x="383" y="303"/>
                    </a:cubicBezTo>
                    <a:cubicBezTo>
                      <a:pt x="381" y="301"/>
                      <a:pt x="377" y="299"/>
                      <a:pt x="372" y="299"/>
                    </a:cubicBezTo>
                    <a:cubicBezTo>
                      <a:pt x="366" y="299"/>
                      <a:pt x="362" y="301"/>
                      <a:pt x="359" y="303"/>
                    </a:cubicBezTo>
                    <a:cubicBezTo>
                      <a:pt x="357" y="304"/>
                      <a:pt x="356" y="306"/>
                      <a:pt x="356" y="308"/>
                    </a:cubicBezTo>
                    <a:cubicBezTo>
                      <a:pt x="356" y="311"/>
                      <a:pt x="357" y="312"/>
                      <a:pt x="359" y="314"/>
                    </a:cubicBezTo>
                    <a:cubicBezTo>
                      <a:pt x="361" y="316"/>
                      <a:pt x="367" y="318"/>
                      <a:pt x="376" y="320"/>
                    </a:cubicBezTo>
                    <a:cubicBezTo>
                      <a:pt x="385" y="322"/>
                      <a:pt x="392" y="324"/>
                      <a:pt x="396" y="327"/>
                    </a:cubicBezTo>
                    <a:cubicBezTo>
                      <a:pt x="400" y="329"/>
                      <a:pt x="404" y="332"/>
                      <a:pt x="406" y="336"/>
                    </a:cubicBezTo>
                    <a:cubicBezTo>
                      <a:pt x="408" y="340"/>
                      <a:pt x="410" y="345"/>
                      <a:pt x="410" y="351"/>
                    </a:cubicBezTo>
                    <a:cubicBezTo>
                      <a:pt x="410" y="356"/>
                      <a:pt x="408" y="361"/>
                      <a:pt x="405" y="365"/>
                    </a:cubicBezTo>
                    <a:cubicBezTo>
                      <a:pt x="402" y="370"/>
                      <a:pt x="398" y="373"/>
                      <a:pt x="393" y="375"/>
                    </a:cubicBezTo>
                    <a:cubicBezTo>
                      <a:pt x="388" y="378"/>
                      <a:pt x="381" y="379"/>
                      <a:pt x="373" y="379"/>
                    </a:cubicBezTo>
                    <a:cubicBezTo>
                      <a:pt x="361" y="379"/>
                      <a:pt x="353" y="376"/>
                      <a:pt x="346" y="371"/>
                    </a:cubicBezTo>
                    <a:cubicBezTo>
                      <a:pt x="340" y="365"/>
                      <a:pt x="336" y="358"/>
                      <a:pt x="335" y="347"/>
                    </a:cubicBezTo>
                    <a:close/>
                    <a:moveTo>
                      <a:pt x="432" y="377"/>
                    </a:moveTo>
                    <a:cubicBezTo>
                      <a:pt x="432" y="286"/>
                      <a:pt x="432" y="286"/>
                      <a:pt x="432" y="286"/>
                    </a:cubicBezTo>
                    <a:cubicBezTo>
                      <a:pt x="450" y="286"/>
                      <a:pt x="450" y="286"/>
                      <a:pt x="450" y="286"/>
                    </a:cubicBezTo>
                    <a:cubicBezTo>
                      <a:pt x="450" y="377"/>
                      <a:pt x="450" y="377"/>
                      <a:pt x="450" y="377"/>
                    </a:cubicBezTo>
                    <a:lnTo>
                      <a:pt x="432" y="377"/>
                    </a:lnTo>
                    <a:close/>
                    <a:moveTo>
                      <a:pt x="475" y="377"/>
                    </a:moveTo>
                    <a:cubicBezTo>
                      <a:pt x="475" y="286"/>
                      <a:pt x="475" y="286"/>
                      <a:pt x="475" y="286"/>
                    </a:cubicBezTo>
                    <a:cubicBezTo>
                      <a:pt x="493" y="286"/>
                      <a:pt x="493" y="286"/>
                      <a:pt x="493" y="286"/>
                    </a:cubicBezTo>
                    <a:cubicBezTo>
                      <a:pt x="530" y="347"/>
                      <a:pt x="530" y="347"/>
                      <a:pt x="530" y="347"/>
                    </a:cubicBezTo>
                    <a:cubicBezTo>
                      <a:pt x="530" y="286"/>
                      <a:pt x="530" y="286"/>
                      <a:pt x="530" y="286"/>
                    </a:cubicBezTo>
                    <a:cubicBezTo>
                      <a:pt x="547" y="286"/>
                      <a:pt x="547" y="286"/>
                      <a:pt x="547" y="286"/>
                    </a:cubicBezTo>
                    <a:cubicBezTo>
                      <a:pt x="547" y="377"/>
                      <a:pt x="547" y="377"/>
                      <a:pt x="547" y="377"/>
                    </a:cubicBezTo>
                    <a:cubicBezTo>
                      <a:pt x="529" y="377"/>
                      <a:pt x="529" y="377"/>
                      <a:pt x="529" y="377"/>
                    </a:cubicBezTo>
                    <a:cubicBezTo>
                      <a:pt x="492" y="318"/>
                      <a:pt x="492" y="318"/>
                      <a:pt x="492" y="318"/>
                    </a:cubicBezTo>
                    <a:cubicBezTo>
                      <a:pt x="492" y="377"/>
                      <a:pt x="492" y="377"/>
                      <a:pt x="492" y="377"/>
                    </a:cubicBezTo>
                    <a:lnTo>
                      <a:pt x="475" y="377"/>
                    </a:lnTo>
                    <a:close/>
                    <a:moveTo>
                      <a:pt x="574" y="377"/>
                    </a:moveTo>
                    <a:cubicBezTo>
                      <a:pt x="574" y="286"/>
                      <a:pt x="574" y="286"/>
                      <a:pt x="574" y="286"/>
                    </a:cubicBezTo>
                    <a:cubicBezTo>
                      <a:pt x="642" y="286"/>
                      <a:pt x="642" y="286"/>
                      <a:pt x="642" y="286"/>
                    </a:cubicBezTo>
                    <a:cubicBezTo>
                      <a:pt x="642" y="301"/>
                      <a:pt x="642" y="301"/>
                      <a:pt x="642" y="301"/>
                    </a:cubicBezTo>
                    <a:cubicBezTo>
                      <a:pt x="592" y="301"/>
                      <a:pt x="592" y="301"/>
                      <a:pt x="592" y="301"/>
                    </a:cubicBezTo>
                    <a:cubicBezTo>
                      <a:pt x="592" y="321"/>
                      <a:pt x="592" y="321"/>
                      <a:pt x="592" y="321"/>
                    </a:cubicBezTo>
                    <a:cubicBezTo>
                      <a:pt x="638" y="321"/>
                      <a:pt x="638" y="321"/>
                      <a:pt x="638" y="321"/>
                    </a:cubicBezTo>
                    <a:cubicBezTo>
                      <a:pt x="638" y="337"/>
                      <a:pt x="638" y="337"/>
                      <a:pt x="638" y="337"/>
                    </a:cubicBezTo>
                    <a:cubicBezTo>
                      <a:pt x="592" y="337"/>
                      <a:pt x="592" y="337"/>
                      <a:pt x="592" y="337"/>
                    </a:cubicBezTo>
                    <a:cubicBezTo>
                      <a:pt x="592" y="362"/>
                      <a:pt x="592" y="362"/>
                      <a:pt x="592" y="362"/>
                    </a:cubicBezTo>
                    <a:cubicBezTo>
                      <a:pt x="643" y="362"/>
                      <a:pt x="643" y="362"/>
                      <a:pt x="643" y="362"/>
                    </a:cubicBezTo>
                    <a:cubicBezTo>
                      <a:pt x="643" y="377"/>
                      <a:pt x="643" y="377"/>
                      <a:pt x="643" y="377"/>
                    </a:cubicBezTo>
                    <a:lnTo>
                      <a:pt x="574" y="377"/>
                    </a:lnTo>
                    <a:close/>
                    <a:moveTo>
                      <a:pt x="661" y="347"/>
                    </a:moveTo>
                    <a:cubicBezTo>
                      <a:pt x="679" y="346"/>
                      <a:pt x="679" y="346"/>
                      <a:pt x="679" y="346"/>
                    </a:cubicBezTo>
                    <a:cubicBezTo>
                      <a:pt x="680" y="352"/>
                      <a:pt x="683" y="356"/>
                      <a:pt x="686" y="359"/>
                    </a:cubicBezTo>
                    <a:cubicBezTo>
                      <a:pt x="689" y="362"/>
                      <a:pt x="694" y="363"/>
                      <a:pt x="699" y="363"/>
                    </a:cubicBezTo>
                    <a:cubicBezTo>
                      <a:pt x="705" y="363"/>
                      <a:pt x="710" y="362"/>
                      <a:pt x="713" y="359"/>
                    </a:cubicBezTo>
                    <a:cubicBezTo>
                      <a:pt x="716" y="357"/>
                      <a:pt x="717" y="354"/>
                      <a:pt x="717" y="351"/>
                    </a:cubicBezTo>
                    <a:cubicBezTo>
                      <a:pt x="717" y="348"/>
                      <a:pt x="717" y="347"/>
                      <a:pt x="715" y="345"/>
                    </a:cubicBezTo>
                    <a:cubicBezTo>
                      <a:pt x="714" y="344"/>
                      <a:pt x="712" y="342"/>
                      <a:pt x="709" y="341"/>
                    </a:cubicBezTo>
                    <a:cubicBezTo>
                      <a:pt x="707" y="340"/>
                      <a:pt x="702" y="339"/>
                      <a:pt x="694" y="337"/>
                    </a:cubicBezTo>
                    <a:cubicBezTo>
                      <a:pt x="684" y="335"/>
                      <a:pt x="677" y="332"/>
                      <a:pt x="673" y="328"/>
                    </a:cubicBezTo>
                    <a:cubicBezTo>
                      <a:pt x="668" y="323"/>
                      <a:pt x="665" y="317"/>
                      <a:pt x="665" y="310"/>
                    </a:cubicBezTo>
                    <a:cubicBezTo>
                      <a:pt x="665" y="305"/>
                      <a:pt x="666" y="301"/>
                      <a:pt x="669" y="297"/>
                    </a:cubicBezTo>
                    <a:cubicBezTo>
                      <a:pt x="671" y="293"/>
                      <a:pt x="675" y="290"/>
                      <a:pt x="680" y="287"/>
                    </a:cubicBezTo>
                    <a:cubicBezTo>
                      <a:pt x="685" y="285"/>
                      <a:pt x="691" y="284"/>
                      <a:pt x="698" y="284"/>
                    </a:cubicBezTo>
                    <a:cubicBezTo>
                      <a:pt x="710" y="284"/>
                      <a:pt x="718" y="287"/>
                      <a:pt x="724" y="292"/>
                    </a:cubicBezTo>
                    <a:cubicBezTo>
                      <a:pt x="730" y="297"/>
                      <a:pt x="733" y="304"/>
                      <a:pt x="733" y="312"/>
                    </a:cubicBezTo>
                    <a:cubicBezTo>
                      <a:pt x="715" y="313"/>
                      <a:pt x="715" y="313"/>
                      <a:pt x="715" y="313"/>
                    </a:cubicBezTo>
                    <a:cubicBezTo>
                      <a:pt x="714" y="308"/>
                      <a:pt x="712" y="305"/>
                      <a:pt x="710" y="303"/>
                    </a:cubicBezTo>
                    <a:cubicBezTo>
                      <a:pt x="707" y="301"/>
                      <a:pt x="703" y="299"/>
                      <a:pt x="698" y="299"/>
                    </a:cubicBezTo>
                    <a:cubicBezTo>
                      <a:pt x="693" y="299"/>
                      <a:pt x="688" y="301"/>
                      <a:pt x="685" y="303"/>
                    </a:cubicBezTo>
                    <a:cubicBezTo>
                      <a:pt x="683" y="304"/>
                      <a:pt x="682" y="306"/>
                      <a:pt x="682" y="308"/>
                    </a:cubicBezTo>
                    <a:cubicBezTo>
                      <a:pt x="682" y="311"/>
                      <a:pt x="683" y="312"/>
                      <a:pt x="685" y="314"/>
                    </a:cubicBezTo>
                    <a:cubicBezTo>
                      <a:pt x="687" y="316"/>
                      <a:pt x="693" y="318"/>
                      <a:pt x="702" y="320"/>
                    </a:cubicBezTo>
                    <a:cubicBezTo>
                      <a:pt x="711" y="322"/>
                      <a:pt x="718" y="324"/>
                      <a:pt x="722" y="327"/>
                    </a:cubicBezTo>
                    <a:cubicBezTo>
                      <a:pt x="726" y="329"/>
                      <a:pt x="730" y="332"/>
                      <a:pt x="732" y="336"/>
                    </a:cubicBezTo>
                    <a:cubicBezTo>
                      <a:pt x="734" y="340"/>
                      <a:pt x="736" y="345"/>
                      <a:pt x="736" y="351"/>
                    </a:cubicBezTo>
                    <a:cubicBezTo>
                      <a:pt x="736" y="356"/>
                      <a:pt x="734" y="361"/>
                      <a:pt x="731" y="365"/>
                    </a:cubicBezTo>
                    <a:cubicBezTo>
                      <a:pt x="728" y="370"/>
                      <a:pt x="724" y="373"/>
                      <a:pt x="719" y="375"/>
                    </a:cubicBezTo>
                    <a:cubicBezTo>
                      <a:pt x="714" y="378"/>
                      <a:pt x="707" y="379"/>
                      <a:pt x="699" y="379"/>
                    </a:cubicBezTo>
                    <a:cubicBezTo>
                      <a:pt x="688" y="379"/>
                      <a:pt x="679" y="376"/>
                      <a:pt x="672" y="371"/>
                    </a:cubicBezTo>
                    <a:cubicBezTo>
                      <a:pt x="666" y="365"/>
                      <a:pt x="663" y="358"/>
                      <a:pt x="661" y="347"/>
                    </a:cubicBezTo>
                    <a:close/>
                    <a:moveTo>
                      <a:pt x="754" y="347"/>
                    </a:moveTo>
                    <a:cubicBezTo>
                      <a:pt x="772" y="346"/>
                      <a:pt x="772" y="346"/>
                      <a:pt x="772" y="346"/>
                    </a:cubicBezTo>
                    <a:cubicBezTo>
                      <a:pt x="773" y="352"/>
                      <a:pt x="775" y="356"/>
                      <a:pt x="778" y="359"/>
                    </a:cubicBezTo>
                    <a:cubicBezTo>
                      <a:pt x="781" y="362"/>
                      <a:pt x="786" y="363"/>
                      <a:pt x="791" y="363"/>
                    </a:cubicBezTo>
                    <a:cubicBezTo>
                      <a:pt x="797" y="363"/>
                      <a:pt x="802" y="362"/>
                      <a:pt x="805" y="359"/>
                    </a:cubicBezTo>
                    <a:cubicBezTo>
                      <a:pt x="808" y="357"/>
                      <a:pt x="809" y="354"/>
                      <a:pt x="809" y="351"/>
                    </a:cubicBezTo>
                    <a:cubicBezTo>
                      <a:pt x="809" y="348"/>
                      <a:pt x="809" y="347"/>
                      <a:pt x="808" y="345"/>
                    </a:cubicBezTo>
                    <a:cubicBezTo>
                      <a:pt x="806" y="344"/>
                      <a:pt x="804" y="342"/>
                      <a:pt x="801" y="341"/>
                    </a:cubicBezTo>
                    <a:cubicBezTo>
                      <a:pt x="799" y="340"/>
                      <a:pt x="794" y="339"/>
                      <a:pt x="786" y="337"/>
                    </a:cubicBezTo>
                    <a:cubicBezTo>
                      <a:pt x="776" y="335"/>
                      <a:pt x="769" y="332"/>
                      <a:pt x="765" y="328"/>
                    </a:cubicBezTo>
                    <a:cubicBezTo>
                      <a:pt x="760" y="323"/>
                      <a:pt x="757" y="317"/>
                      <a:pt x="757" y="310"/>
                    </a:cubicBezTo>
                    <a:cubicBezTo>
                      <a:pt x="757" y="305"/>
                      <a:pt x="758" y="301"/>
                      <a:pt x="761" y="297"/>
                    </a:cubicBezTo>
                    <a:cubicBezTo>
                      <a:pt x="763" y="293"/>
                      <a:pt x="767" y="290"/>
                      <a:pt x="772" y="287"/>
                    </a:cubicBezTo>
                    <a:cubicBezTo>
                      <a:pt x="777" y="285"/>
                      <a:pt x="783" y="284"/>
                      <a:pt x="790" y="284"/>
                    </a:cubicBezTo>
                    <a:cubicBezTo>
                      <a:pt x="802" y="284"/>
                      <a:pt x="810" y="287"/>
                      <a:pt x="816" y="292"/>
                    </a:cubicBezTo>
                    <a:cubicBezTo>
                      <a:pt x="822" y="297"/>
                      <a:pt x="825" y="304"/>
                      <a:pt x="825" y="312"/>
                    </a:cubicBezTo>
                    <a:cubicBezTo>
                      <a:pt x="807" y="313"/>
                      <a:pt x="807" y="313"/>
                      <a:pt x="807" y="313"/>
                    </a:cubicBezTo>
                    <a:cubicBezTo>
                      <a:pt x="806" y="308"/>
                      <a:pt x="804" y="305"/>
                      <a:pt x="802" y="303"/>
                    </a:cubicBezTo>
                    <a:cubicBezTo>
                      <a:pt x="799" y="301"/>
                      <a:pt x="795" y="299"/>
                      <a:pt x="790" y="299"/>
                    </a:cubicBezTo>
                    <a:cubicBezTo>
                      <a:pt x="785" y="299"/>
                      <a:pt x="780" y="301"/>
                      <a:pt x="777" y="303"/>
                    </a:cubicBezTo>
                    <a:cubicBezTo>
                      <a:pt x="776" y="304"/>
                      <a:pt x="775" y="306"/>
                      <a:pt x="775" y="308"/>
                    </a:cubicBezTo>
                    <a:cubicBezTo>
                      <a:pt x="775" y="311"/>
                      <a:pt x="775" y="312"/>
                      <a:pt x="777" y="314"/>
                    </a:cubicBezTo>
                    <a:cubicBezTo>
                      <a:pt x="780" y="316"/>
                      <a:pt x="785" y="318"/>
                      <a:pt x="794" y="320"/>
                    </a:cubicBezTo>
                    <a:cubicBezTo>
                      <a:pt x="803" y="322"/>
                      <a:pt x="810" y="324"/>
                      <a:pt x="814" y="327"/>
                    </a:cubicBezTo>
                    <a:cubicBezTo>
                      <a:pt x="818" y="329"/>
                      <a:pt x="822" y="332"/>
                      <a:pt x="824" y="336"/>
                    </a:cubicBezTo>
                    <a:cubicBezTo>
                      <a:pt x="827" y="340"/>
                      <a:pt x="828" y="345"/>
                      <a:pt x="828" y="351"/>
                    </a:cubicBezTo>
                    <a:cubicBezTo>
                      <a:pt x="828" y="356"/>
                      <a:pt x="826" y="361"/>
                      <a:pt x="824" y="365"/>
                    </a:cubicBezTo>
                    <a:cubicBezTo>
                      <a:pt x="821" y="370"/>
                      <a:pt x="817" y="373"/>
                      <a:pt x="811" y="375"/>
                    </a:cubicBezTo>
                    <a:cubicBezTo>
                      <a:pt x="806" y="378"/>
                      <a:pt x="799" y="379"/>
                      <a:pt x="791" y="379"/>
                    </a:cubicBezTo>
                    <a:cubicBezTo>
                      <a:pt x="780" y="379"/>
                      <a:pt x="771" y="376"/>
                      <a:pt x="765" y="371"/>
                    </a:cubicBezTo>
                    <a:cubicBezTo>
                      <a:pt x="758" y="365"/>
                      <a:pt x="755" y="358"/>
                      <a:pt x="754" y="347"/>
                    </a:cubicBezTo>
                    <a:close/>
                    <a:moveTo>
                      <a:pt x="888" y="347"/>
                    </a:moveTo>
                    <a:cubicBezTo>
                      <a:pt x="906" y="346"/>
                      <a:pt x="906" y="346"/>
                      <a:pt x="906" y="346"/>
                    </a:cubicBezTo>
                    <a:cubicBezTo>
                      <a:pt x="907" y="352"/>
                      <a:pt x="910" y="356"/>
                      <a:pt x="913" y="359"/>
                    </a:cubicBezTo>
                    <a:cubicBezTo>
                      <a:pt x="916" y="362"/>
                      <a:pt x="921" y="363"/>
                      <a:pt x="926" y="363"/>
                    </a:cubicBezTo>
                    <a:cubicBezTo>
                      <a:pt x="932" y="363"/>
                      <a:pt x="937" y="362"/>
                      <a:pt x="940" y="359"/>
                    </a:cubicBezTo>
                    <a:cubicBezTo>
                      <a:pt x="943" y="357"/>
                      <a:pt x="944" y="354"/>
                      <a:pt x="944" y="351"/>
                    </a:cubicBezTo>
                    <a:cubicBezTo>
                      <a:pt x="944" y="348"/>
                      <a:pt x="944" y="347"/>
                      <a:pt x="942" y="345"/>
                    </a:cubicBezTo>
                    <a:cubicBezTo>
                      <a:pt x="941" y="344"/>
                      <a:pt x="939" y="342"/>
                      <a:pt x="936" y="341"/>
                    </a:cubicBezTo>
                    <a:cubicBezTo>
                      <a:pt x="933" y="340"/>
                      <a:pt x="929" y="339"/>
                      <a:pt x="921" y="337"/>
                    </a:cubicBezTo>
                    <a:cubicBezTo>
                      <a:pt x="911" y="335"/>
                      <a:pt x="904" y="332"/>
                      <a:pt x="900" y="328"/>
                    </a:cubicBezTo>
                    <a:cubicBezTo>
                      <a:pt x="894" y="323"/>
                      <a:pt x="892" y="317"/>
                      <a:pt x="892" y="310"/>
                    </a:cubicBezTo>
                    <a:cubicBezTo>
                      <a:pt x="892" y="305"/>
                      <a:pt x="893" y="301"/>
                      <a:pt x="896" y="297"/>
                    </a:cubicBezTo>
                    <a:cubicBezTo>
                      <a:pt x="898" y="293"/>
                      <a:pt x="902" y="290"/>
                      <a:pt x="907" y="287"/>
                    </a:cubicBezTo>
                    <a:cubicBezTo>
                      <a:pt x="912" y="285"/>
                      <a:pt x="918" y="284"/>
                      <a:pt x="925" y="284"/>
                    </a:cubicBezTo>
                    <a:cubicBezTo>
                      <a:pt x="936" y="284"/>
                      <a:pt x="945" y="287"/>
                      <a:pt x="951" y="292"/>
                    </a:cubicBezTo>
                    <a:cubicBezTo>
                      <a:pt x="957" y="297"/>
                      <a:pt x="960" y="304"/>
                      <a:pt x="960" y="312"/>
                    </a:cubicBezTo>
                    <a:cubicBezTo>
                      <a:pt x="942" y="313"/>
                      <a:pt x="942" y="313"/>
                      <a:pt x="942" y="313"/>
                    </a:cubicBezTo>
                    <a:cubicBezTo>
                      <a:pt x="941" y="308"/>
                      <a:pt x="939" y="305"/>
                      <a:pt x="936" y="303"/>
                    </a:cubicBezTo>
                    <a:cubicBezTo>
                      <a:pt x="934" y="301"/>
                      <a:pt x="930" y="299"/>
                      <a:pt x="925" y="299"/>
                    </a:cubicBezTo>
                    <a:cubicBezTo>
                      <a:pt x="919" y="299"/>
                      <a:pt x="915" y="301"/>
                      <a:pt x="912" y="303"/>
                    </a:cubicBezTo>
                    <a:cubicBezTo>
                      <a:pt x="910" y="304"/>
                      <a:pt x="909" y="306"/>
                      <a:pt x="909" y="308"/>
                    </a:cubicBezTo>
                    <a:cubicBezTo>
                      <a:pt x="909" y="311"/>
                      <a:pt x="910" y="312"/>
                      <a:pt x="912" y="314"/>
                    </a:cubicBezTo>
                    <a:cubicBezTo>
                      <a:pt x="914" y="316"/>
                      <a:pt x="920" y="318"/>
                      <a:pt x="929" y="320"/>
                    </a:cubicBezTo>
                    <a:cubicBezTo>
                      <a:pt x="938" y="322"/>
                      <a:pt x="945" y="324"/>
                      <a:pt x="949" y="327"/>
                    </a:cubicBezTo>
                    <a:cubicBezTo>
                      <a:pt x="953" y="329"/>
                      <a:pt x="957" y="332"/>
                      <a:pt x="959" y="336"/>
                    </a:cubicBezTo>
                    <a:cubicBezTo>
                      <a:pt x="961" y="340"/>
                      <a:pt x="963" y="345"/>
                      <a:pt x="963" y="351"/>
                    </a:cubicBezTo>
                    <a:cubicBezTo>
                      <a:pt x="963" y="356"/>
                      <a:pt x="961" y="361"/>
                      <a:pt x="958" y="365"/>
                    </a:cubicBezTo>
                    <a:cubicBezTo>
                      <a:pt x="955" y="370"/>
                      <a:pt x="951" y="373"/>
                      <a:pt x="946" y="375"/>
                    </a:cubicBezTo>
                    <a:cubicBezTo>
                      <a:pt x="941" y="378"/>
                      <a:pt x="934" y="379"/>
                      <a:pt x="926" y="379"/>
                    </a:cubicBezTo>
                    <a:cubicBezTo>
                      <a:pt x="914" y="379"/>
                      <a:pt x="906" y="376"/>
                      <a:pt x="899" y="371"/>
                    </a:cubicBezTo>
                    <a:cubicBezTo>
                      <a:pt x="893" y="365"/>
                      <a:pt x="889" y="358"/>
                      <a:pt x="888" y="347"/>
                    </a:cubicBezTo>
                    <a:close/>
                    <a:moveTo>
                      <a:pt x="985" y="286"/>
                    </a:moveTo>
                    <a:cubicBezTo>
                      <a:pt x="1003" y="286"/>
                      <a:pt x="1003" y="286"/>
                      <a:pt x="1003" y="286"/>
                    </a:cubicBezTo>
                    <a:cubicBezTo>
                      <a:pt x="1003" y="335"/>
                      <a:pt x="1003" y="335"/>
                      <a:pt x="1003" y="335"/>
                    </a:cubicBezTo>
                    <a:cubicBezTo>
                      <a:pt x="1003" y="343"/>
                      <a:pt x="1004" y="348"/>
                      <a:pt x="1004" y="351"/>
                    </a:cubicBezTo>
                    <a:cubicBezTo>
                      <a:pt x="1005" y="354"/>
                      <a:pt x="1007" y="357"/>
                      <a:pt x="1010" y="360"/>
                    </a:cubicBezTo>
                    <a:cubicBezTo>
                      <a:pt x="1013" y="362"/>
                      <a:pt x="1017" y="363"/>
                      <a:pt x="1022" y="363"/>
                    </a:cubicBezTo>
                    <a:cubicBezTo>
                      <a:pt x="1027" y="363"/>
                      <a:pt x="1031" y="362"/>
                      <a:pt x="1034" y="360"/>
                    </a:cubicBezTo>
                    <a:cubicBezTo>
                      <a:pt x="1037" y="358"/>
                      <a:pt x="1038" y="355"/>
                      <a:pt x="1039" y="352"/>
                    </a:cubicBezTo>
                    <a:cubicBezTo>
                      <a:pt x="1039" y="349"/>
                      <a:pt x="1039" y="344"/>
                      <a:pt x="1039" y="336"/>
                    </a:cubicBezTo>
                    <a:cubicBezTo>
                      <a:pt x="1039" y="286"/>
                      <a:pt x="1039" y="286"/>
                      <a:pt x="1039" y="286"/>
                    </a:cubicBezTo>
                    <a:cubicBezTo>
                      <a:pt x="1058" y="286"/>
                      <a:pt x="1058" y="286"/>
                      <a:pt x="1058" y="286"/>
                    </a:cubicBezTo>
                    <a:cubicBezTo>
                      <a:pt x="1058" y="334"/>
                      <a:pt x="1058" y="334"/>
                      <a:pt x="1058" y="334"/>
                    </a:cubicBezTo>
                    <a:cubicBezTo>
                      <a:pt x="1058" y="345"/>
                      <a:pt x="1057" y="353"/>
                      <a:pt x="1056" y="357"/>
                    </a:cubicBezTo>
                    <a:cubicBezTo>
                      <a:pt x="1055" y="362"/>
                      <a:pt x="1054" y="365"/>
                      <a:pt x="1051" y="369"/>
                    </a:cubicBezTo>
                    <a:cubicBezTo>
                      <a:pt x="1048" y="372"/>
                      <a:pt x="1045" y="374"/>
                      <a:pt x="1040" y="376"/>
                    </a:cubicBezTo>
                    <a:cubicBezTo>
                      <a:pt x="1036" y="378"/>
                      <a:pt x="1030" y="379"/>
                      <a:pt x="1023" y="379"/>
                    </a:cubicBezTo>
                    <a:cubicBezTo>
                      <a:pt x="1014" y="379"/>
                      <a:pt x="1007" y="378"/>
                      <a:pt x="1003" y="376"/>
                    </a:cubicBezTo>
                    <a:cubicBezTo>
                      <a:pt x="998" y="374"/>
                      <a:pt x="995" y="371"/>
                      <a:pt x="992" y="368"/>
                    </a:cubicBezTo>
                    <a:cubicBezTo>
                      <a:pt x="989" y="365"/>
                      <a:pt x="988" y="361"/>
                      <a:pt x="987" y="358"/>
                    </a:cubicBezTo>
                    <a:cubicBezTo>
                      <a:pt x="986" y="352"/>
                      <a:pt x="985" y="345"/>
                      <a:pt x="985" y="335"/>
                    </a:cubicBezTo>
                    <a:lnTo>
                      <a:pt x="985" y="286"/>
                    </a:lnTo>
                    <a:close/>
                    <a:moveTo>
                      <a:pt x="1084" y="377"/>
                    </a:moveTo>
                    <a:cubicBezTo>
                      <a:pt x="1084" y="286"/>
                      <a:pt x="1084" y="286"/>
                      <a:pt x="1084" y="286"/>
                    </a:cubicBezTo>
                    <a:cubicBezTo>
                      <a:pt x="1102" y="286"/>
                      <a:pt x="1102" y="286"/>
                      <a:pt x="1102" y="286"/>
                    </a:cubicBezTo>
                    <a:cubicBezTo>
                      <a:pt x="1102" y="377"/>
                      <a:pt x="1102" y="377"/>
                      <a:pt x="1102" y="377"/>
                    </a:cubicBezTo>
                    <a:lnTo>
                      <a:pt x="1084" y="377"/>
                    </a:lnTo>
                    <a:close/>
                    <a:moveTo>
                      <a:pt x="1147" y="377"/>
                    </a:moveTo>
                    <a:cubicBezTo>
                      <a:pt x="1147" y="301"/>
                      <a:pt x="1147" y="301"/>
                      <a:pt x="1147" y="301"/>
                    </a:cubicBezTo>
                    <a:cubicBezTo>
                      <a:pt x="1120" y="301"/>
                      <a:pt x="1120" y="301"/>
                      <a:pt x="1120" y="301"/>
                    </a:cubicBezTo>
                    <a:cubicBezTo>
                      <a:pt x="1120" y="286"/>
                      <a:pt x="1120" y="286"/>
                      <a:pt x="1120" y="286"/>
                    </a:cubicBezTo>
                    <a:cubicBezTo>
                      <a:pt x="1193" y="286"/>
                      <a:pt x="1193" y="286"/>
                      <a:pt x="1193" y="286"/>
                    </a:cubicBezTo>
                    <a:cubicBezTo>
                      <a:pt x="1193" y="301"/>
                      <a:pt x="1193" y="301"/>
                      <a:pt x="1193" y="301"/>
                    </a:cubicBezTo>
                    <a:cubicBezTo>
                      <a:pt x="1166" y="301"/>
                      <a:pt x="1166" y="301"/>
                      <a:pt x="1166" y="301"/>
                    </a:cubicBezTo>
                    <a:cubicBezTo>
                      <a:pt x="1166" y="377"/>
                      <a:pt x="1166" y="377"/>
                      <a:pt x="1166" y="377"/>
                    </a:cubicBezTo>
                    <a:lnTo>
                      <a:pt x="1147" y="377"/>
                    </a:lnTo>
                    <a:close/>
                    <a:moveTo>
                      <a:pt x="1212" y="377"/>
                    </a:moveTo>
                    <a:cubicBezTo>
                      <a:pt x="1212" y="286"/>
                      <a:pt x="1212" y="286"/>
                      <a:pt x="1212" y="286"/>
                    </a:cubicBezTo>
                    <a:cubicBezTo>
                      <a:pt x="1280" y="286"/>
                      <a:pt x="1280" y="286"/>
                      <a:pt x="1280" y="286"/>
                    </a:cubicBezTo>
                    <a:cubicBezTo>
                      <a:pt x="1280" y="301"/>
                      <a:pt x="1280" y="301"/>
                      <a:pt x="1280" y="301"/>
                    </a:cubicBezTo>
                    <a:cubicBezTo>
                      <a:pt x="1230" y="301"/>
                      <a:pt x="1230" y="301"/>
                      <a:pt x="1230" y="301"/>
                    </a:cubicBezTo>
                    <a:cubicBezTo>
                      <a:pt x="1230" y="321"/>
                      <a:pt x="1230" y="321"/>
                      <a:pt x="1230" y="321"/>
                    </a:cubicBezTo>
                    <a:cubicBezTo>
                      <a:pt x="1276" y="321"/>
                      <a:pt x="1276" y="321"/>
                      <a:pt x="1276" y="321"/>
                    </a:cubicBezTo>
                    <a:cubicBezTo>
                      <a:pt x="1276" y="337"/>
                      <a:pt x="1276" y="337"/>
                      <a:pt x="1276" y="337"/>
                    </a:cubicBezTo>
                    <a:cubicBezTo>
                      <a:pt x="1230" y="337"/>
                      <a:pt x="1230" y="337"/>
                      <a:pt x="1230" y="337"/>
                    </a:cubicBezTo>
                    <a:cubicBezTo>
                      <a:pt x="1230" y="362"/>
                      <a:pt x="1230" y="362"/>
                      <a:pt x="1230" y="362"/>
                    </a:cubicBezTo>
                    <a:cubicBezTo>
                      <a:pt x="1281" y="362"/>
                      <a:pt x="1281" y="362"/>
                      <a:pt x="1281" y="362"/>
                    </a:cubicBezTo>
                    <a:cubicBezTo>
                      <a:pt x="1281" y="377"/>
                      <a:pt x="1281" y="377"/>
                      <a:pt x="1281" y="377"/>
                    </a:cubicBezTo>
                    <a:lnTo>
                      <a:pt x="1212" y="377"/>
                    </a:lnTo>
                    <a:close/>
                    <a:moveTo>
                      <a:pt x="1280" y="206"/>
                    </a:moveTo>
                    <a:cubicBezTo>
                      <a:pt x="0" y="206"/>
                      <a:pt x="0" y="206"/>
                      <a:pt x="0" y="206"/>
                    </a:cubicBezTo>
                    <a:cubicBezTo>
                      <a:pt x="0" y="218"/>
                      <a:pt x="0" y="218"/>
                      <a:pt x="0" y="218"/>
                    </a:cubicBezTo>
                    <a:cubicBezTo>
                      <a:pt x="1280" y="218"/>
                      <a:pt x="1280" y="218"/>
                      <a:pt x="1280" y="218"/>
                    </a:cubicBezTo>
                    <a:lnTo>
                      <a:pt x="1280" y="206"/>
                    </a:ln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29" name="Group 28"/>
            <p:cNvGrpSpPr/>
            <p:nvPr/>
          </p:nvGrpSpPr>
          <p:grpSpPr>
            <a:xfrm>
              <a:off x="1669271" y="3064089"/>
              <a:ext cx="745425" cy="745425"/>
              <a:chOff x="1486650" y="3524013"/>
              <a:chExt cx="745531" cy="745531"/>
            </a:xfrm>
          </p:grpSpPr>
          <p:sp>
            <p:nvSpPr>
              <p:cNvPr id="49" name="Oval 48"/>
              <p:cNvSpPr/>
              <p:nvPr/>
            </p:nvSpPr>
            <p:spPr bwMode="auto">
              <a:xfrm>
                <a:off x="1486650" y="3524013"/>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5"/>
              <p:cNvSpPr>
                <a:spLocks noChangeAspect="1" noEditPoints="1"/>
              </p:cNvSpPr>
              <p:nvPr/>
            </p:nvSpPr>
            <p:spPr bwMode="black">
              <a:xfrm>
                <a:off x="1670542" y="3788884"/>
                <a:ext cx="434896" cy="215788"/>
              </a:xfrm>
              <a:custGeom>
                <a:avLst/>
                <a:gdLst>
                  <a:gd name="T0" fmla="*/ 0 w 1328"/>
                  <a:gd name="T1" fmla="*/ 0 h 657"/>
                  <a:gd name="T2" fmla="*/ 671 w 1328"/>
                  <a:gd name="T3" fmla="*/ 657 h 657"/>
                  <a:gd name="T4" fmla="*/ 788 w 1328"/>
                  <a:gd name="T5" fmla="*/ 123 h 657"/>
                  <a:gd name="T6" fmla="*/ 658 w 1328"/>
                  <a:gd name="T7" fmla="*/ 434 h 657"/>
                  <a:gd name="T8" fmla="*/ 430 w 1328"/>
                  <a:gd name="T9" fmla="*/ 123 h 657"/>
                  <a:gd name="T10" fmla="*/ 201 w 1328"/>
                  <a:gd name="T11" fmla="*/ 278 h 657"/>
                  <a:gd name="T12" fmla="*/ 189 w 1328"/>
                  <a:gd name="T13" fmla="*/ 205 h 657"/>
                  <a:gd name="T14" fmla="*/ 330 w 1328"/>
                  <a:gd name="T15" fmla="*/ 151 h 657"/>
                  <a:gd name="T16" fmla="*/ 181 w 1328"/>
                  <a:gd name="T17" fmla="*/ 116 h 657"/>
                  <a:gd name="T18" fmla="*/ 19 w 1328"/>
                  <a:gd name="T19" fmla="*/ 240 h 657"/>
                  <a:gd name="T20" fmla="*/ 153 w 1328"/>
                  <a:gd name="T21" fmla="*/ 372 h 657"/>
                  <a:gd name="T22" fmla="*/ 210 w 1328"/>
                  <a:gd name="T23" fmla="*/ 434 h 657"/>
                  <a:gd name="T24" fmla="*/ 60 w 1328"/>
                  <a:gd name="T25" fmla="*/ 417 h 657"/>
                  <a:gd name="T26" fmla="*/ 167 w 1328"/>
                  <a:gd name="T27" fmla="*/ 536 h 657"/>
                  <a:gd name="T28" fmla="*/ 286 w 1328"/>
                  <a:gd name="T29" fmla="*/ 498 h 657"/>
                  <a:gd name="T30" fmla="*/ 278 w 1328"/>
                  <a:gd name="T31" fmla="*/ 529 h 657"/>
                  <a:gd name="T32" fmla="*/ 417 w 1328"/>
                  <a:gd name="T33" fmla="*/ 469 h 657"/>
                  <a:gd name="T34" fmla="*/ 554 w 1328"/>
                  <a:gd name="T35" fmla="*/ 469 h 657"/>
                  <a:gd name="T36" fmla="*/ 767 w 1328"/>
                  <a:gd name="T37" fmla="*/ 529 h 657"/>
                  <a:gd name="T38" fmla="*/ 809 w 1328"/>
                  <a:gd name="T39" fmla="*/ 404 h 657"/>
                  <a:gd name="T40" fmla="*/ 788 w 1328"/>
                  <a:gd name="T41" fmla="*/ 123 h 657"/>
                  <a:gd name="T42" fmla="*/ 445 w 1328"/>
                  <a:gd name="T43" fmla="*/ 382 h 657"/>
                  <a:gd name="T44" fmla="*/ 487 w 1328"/>
                  <a:gd name="T45" fmla="*/ 251 h 657"/>
                  <a:gd name="T46" fmla="*/ 486 w 1328"/>
                  <a:gd name="T47" fmla="*/ 389 h 657"/>
                  <a:gd name="T48" fmla="*/ 767 w 1328"/>
                  <a:gd name="T49" fmla="*/ 314 h 657"/>
                  <a:gd name="T50" fmla="*/ 796 w 1328"/>
                  <a:gd name="T51" fmla="*/ 209 h 657"/>
                  <a:gd name="T52" fmla="*/ 796 w 1328"/>
                  <a:gd name="T53" fmla="*/ 314 h 657"/>
                  <a:gd name="T54" fmla="*/ 868 w 1328"/>
                  <a:gd name="T55" fmla="*/ 578 h 657"/>
                  <a:gd name="T56" fmla="*/ 868 w 1328"/>
                  <a:gd name="T57" fmla="*/ 649 h 657"/>
                  <a:gd name="T58" fmla="*/ 868 w 1328"/>
                  <a:gd name="T59" fmla="*/ 657 h 657"/>
                  <a:gd name="T60" fmla="*/ 868 w 1328"/>
                  <a:gd name="T61" fmla="*/ 571 h 657"/>
                  <a:gd name="T62" fmla="*/ 868 w 1328"/>
                  <a:gd name="T63" fmla="*/ 657 h 657"/>
                  <a:gd name="T64" fmla="*/ 867 w 1328"/>
                  <a:gd name="T65" fmla="*/ 617 h 657"/>
                  <a:gd name="T66" fmla="*/ 889 w 1328"/>
                  <a:gd name="T67" fmla="*/ 638 h 657"/>
                  <a:gd name="T68" fmla="*/ 887 w 1328"/>
                  <a:gd name="T69" fmla="*/ 603 h 657"/>
                  <a:gd name="T70" fmla="*/ 851 w 1328"/>
                  <a:gd name="T71" fmla="*/ 589 h 657"/>
                  <a:gd name="T72" fmla="*/ 859 w 1328"/>
                  <a:gd name="T73" fmla="*/ 638 h 657"/>
                  <a:gd name="T74" fmla="*/ 859 w 1328"/>
                  <a:gd name="T75" fmla="*/ 611 h 657"/>
                  <a:gd name="T76" fmla="*/ 869 w 1328"/>
                  <a:gd name="T77" fmla="*/ 596 h 657"/>
                  <a:gd name="T78" fmla="*/ 868 w 1328"/>
                  <a:gd name="T79" fmla="*/ 61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8" h="657">
                    <a:moveTo>
                      <a:pt x="0" y="657"/>
                    </a:moveTo>
                    <a:cubicBezTo>
                      <a:pt x="0" y="0"/>
                      <a:pt x="0" y="0"/>
                      <a:pt x="0" y="0"/>
                    </a:cubicBezTo>
                    <a:cubicBezTo>
                      <a:pt x="1328" y="0"/>
                      <a:pt x="1328" y="0"/>
                      <a:pt x="1328" y="0"/>
                    </a:cubicBezTo>
                    <a:cubicBezTo>
                      <a:pt x="671" y="657"/>
                      <a:pt x="671" y="657"/>
                      <a:pt x="671" y="657"/>
                    </a:cubicBezTo>
                    <a:cubicBezTo>
                      <a:pt x="0" y="657"/>
                      <a:pt x="0" y="657"/>
                      <a:pt x="0" y="657"/>
                    </a:cubicBezTo>
                    <a:moveTo>
                      <a:pt x="788" y="123"/>
                    </a:moveTo>
                    <a:cubicBezTo>
                      <a:pt x="658" y="123"/>
                      <a:pt x="658" y="123"/>
                      <a:pt x="658" y="123"/>
                    </a:cubicBezTo>
                    <a:cubicBezTo>
                      <a:pt x="658" y="434"/>
                      <a:pt x="658" y="434"/>
                      <a:pt x="658" y="434"/>
                    </a:cubicBezTo>
                    <a:cubicBezTo>
                      <a:pt x="544" y="123"/>
                      <a:pt x="544" y="123"/>
                      <a:pt x="544" y="123"/>
                    </a:cubicBezTo>
                    <a:cubicBezTo>
                      <a:pt x="430" y="123"/>
                      <a:pt x="430" y="123"/>
                      <a:pt x="430" y="123"/>
                    </a:cubicBezTo>
                    <a:cubicBezTo>
                      <a:pt x="333" y="383"/>
                      <a:pt x="333" y="383"/>
                      <a:pt x="333" y="383"/>
                    </a:cubicBezTo>
                    <a:cubicBezTo>
                      <a:pt x="323" y="318"/>
                      <a:pt x="255" y="295"/>
                      <a:pt x="201" y="278"/>
                    </a:cubicBezTo>
                    <a:cubicBezTo>
                      <a:pt x="166" y="267"/>
                      <a:pt x="129" y="250"/>
                      <a:pt x="129" y="232"/>
                    </a:cubicBezTo>
                    <a:cubicBezTo>
                      <a:pt x="130" y="217"/>
                      <a:pt x="149" y="203"/>
                      <a:pt x="189" y="205"/>
                    </a:cubicBezTo>
                    <a:cubicBezTo>
                      <a:pt x="215" y="206"/>
                      <a:pt x="238" y="208"/>
                      <a:pt x="284" y="231"/>
                    </a:cubicBezTo>
                    <a:cubicBezTo>
                      <a:pt x="330" y="151"/>
                      <a:pt x="330" y="151"/>
                      <a:pt x="330" y="151"/>
                    </a:cubicBezTo>
                    <a:cubicBezTo>
                      <a:pt x="287" y="130"/>
                      <a:pt x="229" y="117"/>
                      <a:pt x="182" y="116"/>
                    </a:cubicBezTo>
                    <a:cubicBezTo>
                      <a:pt x="181" y="116"/>
                      <a:pt x="181" y="116"/>
                      <a:pt x="181" y="116"/>
                    </a:cubicBezTo>
                    <a:cubicBezTo>
                      <a:pt x="126" y="116"/>
                      <a:pt x="79" y="134"/>
                      <a:pt x="51" y="164"/>
                    </a:cubicBezTo>
                    <a:cubicBezTo>
                      <a:pt x="31" y="185"/>
                      <a:pt x="20" y="211"/>
                      <a:pt x="19" y="240"/>
                    </a:cubicBezTo>
                    <a:cubicBezTo>
                      <a:pt x="19" y="280"/>
                      <a:pt x="33" y="309"/>
                      <a:pt x="64" y="332"/>
                    </a:cubicBezTo>
                    <a:cubicBezTo>
                      <a:pt x="90" y="351"/>
                      <a:pt x="124" y="363"/>
                      <a:pt x="153" y="372"/>
                    </a:cubicBezTo>
                    <a:cubicBezTo>
                      <a:pt x="189" y="383"/>
                      <a:pt x="219" y="393"/>
                      <a:pt x="218" y="414"/>
                    </a:cubicBezTo>
                    <a:cubicBezTo>
                      <a:pt x="218" y="422"/>
                      <a:pt x="215" y="429"/>
                      <a:pt x="210" y="434"/>
                    </a:cubicBezTo>
                    <a:cubicBezTo>
                      <a:pt x="201" y="444"/>
                      <a:pt x="187" y="447"/>
                      <a:pt x="168" y="448"/>
                    </a:cubicBezTo>
                    <a:cubicBezTo>
                      <a:pt x="131" y="448"/>
                      <a:pt x="103" y="443"/>
                      <a:pt x="60" y="417"/>
                    </a:cubicBezTo>
                    <a:cubicBezTo>
                      <a:pt x="19" y="497"/>
                      <a:pt x="19" y="497"/>
                      <a:pt x="19" y="497"/>
                    </a:cubicBezTo>
                    <a:cubicBezTo>
                      <a:pt x="63" y="522"/>
                      <a:pt x="115" y="536"/>
                      <a:pt x="167" y="536"/>
                    </a:cubicBezTo>
                    <a:cubicBezTo>
                      <a:pt x="174" y="536"/>
                      <a:pt x="174" y="536"/>
                      <a:pt x="174" y="536"/>
                    </a:cubicBezTo>
                    <a:cubicBezTo>
                      <a:pt x="220" y="535"/>
                      <a:pt x="257" y="522"/>
                      <a:pt x="286" y="498"/>
                    </a:cubicBezTo>
                    <a:cubicBezTo>
                      <a:pt x="288" y="497"/>
                      <a:pt x="290" y="496"/>
                      <a:pt x="291" y="494"/>
                    </a:cubicBezTo>
                    <a:cubicBezTo>
                      <a:pt x="278" y="529"/>
                      <a:pt x="278" y="529"/>
                      <a:pt x="278" y="529"/>
                    </a:cubicBezTo>
                    <a:cubicBezTo>
                      <a:pt x="397" y="529"/>
                      <a:pt x="397" y="529"/>
                      <a:pt x="397" y="529"/>
                    </a:cubicBezTo>
                    <a:cubicBezTo>
                      <a:pt x="417" y="469"/>
                      <a:pt x="417" y="469"/>
                      <a:pt x="417" y="469"/>
                    </a:cubicBezTo>
                    <a:cubicBezTo>
                      <a:pt x="438" y="476"/>
                      <a:pt x="461" y="480"/>
                      <a:pt x="486" y="480"/>
                    </a:cubicBezTo>
                    <a:cubicBezTo>
                      <a:pt x="511" y="480"/>
                      <a:pt x="534" y="476"/>
                      <a:pt x="554" y="469"/>
                    </a:cubicBezTo>
                    <a:cubicBezTo>
                      <a:pt x="574" y="529"/>
                      <a:pt x="574" y="529"/>
                      <a:pt x="574" y="529"/>
                    </a:cubicBezTo>
                    <a:cubicBezTo>
                      <a:pt x="767" y="529"/>
                      <a:pt x="767" y="529"/>
                      <a:pt x="767" y="529"/>
                    </a:cubicBezTo>
                    <a:cubicBezTo>
                      <a:pt x="767" y="404"/>
                      <a:pt x="767" y="404"/>
                      <a:pt x="767" y="404"/>
                    </a:cubicBezTo>
                    <a:cubicBezTo>
                      <a:pt x="809" y="404"/>
                      <a:pt x="809" y="404"/>
                      <a:pt x="809" y="404"/>
                    </a:cubicBezTo>
                    <a:cubicBezTo>
                      <a:pt x="911" y="404"/>
                      <a:pt x="972" y="352"/>
                      <a:pt x="972" y="265"/>
                    </a:cubicBezTo>
                    <a:cubicBezTo>
                      <a:pt x="972" y="168"/>
                      <a:pt x="913" y="123"/>
                      <a:pt x="788" y="123"/>
                    </a:cubicBezTo>
                    <a:moveTo>
                      <a:pt x="486" y="389"/>
                    </a:moveTo>
                    <a:cubicBezTo>
                      <a:pt x="471" y="389"/>
                      <a:pt x="457" y="387"/>
                      <a:pt x="445" y="382"/>
                    </a:cubicBezTo>
                    <a:cubicBezTo>
                      <a:pt x="486" y="251"/>
                      <a:pt x="486" y="251"/>
                      <a:pt x="486" y="251"/>
                    </a:cubicBezTo>
                    <a:cubicBezTo>
                      <a:pt x="487" y="251"/>
                      <a:pt x="487" y="251"/>
                      <a:pt x="487" y="251"/>
                    </a:cubicBezTo>
                    <a:cubicBezTo>
                      <a:pt x="527" y="382"/>
                      <a:pt x="527" y="382"/>
                      <a:pt x="527" y="382"/>
                    </a:cubicBezTo>
                    <a:cubicBezTo>
                      <a:pt x="515" y="387"/>
                      <a:pt x="501" y="389"/>
                      <a:pt x="486" y="389"/>
                    </a:cubicBezTo>
                    <a:close/>
                    <a:moveTo>
                      <a:pt x="796" y="314"/>
                    </a:moveTo>
                    <a:cubicBezTo>
                      <a:pt x="767" y="314"/>
                      <a:pt x="767" y="314"/>
                      <a:pt x="767" y="314"/>
                    </a:cubicBezTo>
                    <a:cubicBezTo>
                      <a:pt x="767" y="209"/>
                      <a:pt x="767" y="209"/>
                      <a:pt x="767" y="209"/>
                    </a:cubicBezTo>
                    <a:cubicBezTo>
                      <a:pt x="796" y="209"/>
                      <a:pt x="796" y="209"/>
                      <a:pt x="796" y="209"/>
                    </a:cubicBezTo>
                    <a:cubicBezTo>
                      <a:pt x="834" y="209"/>
                      <a:pt x="865" y="222"/>
                      <a:pt x="865" y="261"/>
                    </a:cubicBezTo>
                    <a:cubicBezTo>
                      <a:pt x="865" y="301"/>
                      <a:pt x="834" y="314"/>
                      <a:pt x="796" y="314"/>
                    </a:cubicBezTo>
                    <a:moveTo>
                      <a:pt x="833" y="614"/>
                    </a:moveTo>
                    <a:cubicBezTo>
                      <a:pt x="833" y="594"/>
                      <a:pt x="848" y="578"/>
                      <a:pt x="868" y="578"/>
                    </a:cubicBezTo>
                    <a:cubicBezTo>
                      <a:pt x="887" y="578"/>
                      <a:pt x="902" y="594"/>
                      <a:pt x="902" y="614"/>
                    </a:cubicBezTo>
                    <a:cubicBezTo>
                      <a:pt x="902" y="634"/>
                      <a:pt x="887" y="649"/>
                      <a:pt x="868" y="649"/>
                    </a:cubicBezTo>
                    <a:cubicBezTo>
                      <a:pt x="848" y="649"/>
                      <a:pt x="833" y="634"/>
                      <a:pt x="833" y="614"/>
                    </a:cubicBezTo>
                    <a:moveTo>
                      <a:pt x="868" y="657"/>
                    </a:moveTo>
                    <a:cubicBezTo>
                      <a:pt x="891" y="657"/>
                      <a:pt x="911" y="638"/>
                      <a:pt x="911" y="614"/>
                    </a:cubicBezTo>
                    <a:cubicBezTo>
                      <a:pt x="911" y="589"/>
                      <a:pt x="891" y="571"/>
                      <a:pt x="868" y="571"/>
                    </a:cubicBezTo>
                    <a:cubicBezTo>
                      <a:pt x="844" y="571"/>
                      <a:pt x="825" y="589"/>
                      <a:pt x="825" y="614"/>
                    </a:cubicBezTo>
                    <a:cubicBezTo>
                      <a:pt x="825" y="638"/>
                      <a:pt x="844" y="657"/>
                      <a:pt x="868" y="657"/>
                    </a:cubicBezTo>
                    <a:close/>
                    <a:moveTo>
                      <a:pt x="859" y="617"/>
                    </a:moveTo>
                    <a:cubicBezTo>
                      <a:pt x="867" y="617"/>
                      <a:pt x="867" y="617"/>
                      <a:pt x="867" y="617"/>
                    </a:cubicBezTo>
                    <a:cubicBezTo>
                      <a:pt x="880" y="638"/>
                      <a:pt x="880" y="638"/>
                      <a:pt x="880" y="638"/>
                    </a:cubicBezTo>
                    <a:cubicBezTo>
                      <a:pt x="889" y="638"/>
                      <a:pt x="889" y="638"/>
                      <a:pt x="889" y="638"/>
                    </a:cubicBezTo>
                    <a:cubicBezTo>
                      <a:pt x="875" y="617"/>
                      <a:pt x="875" y="617"/>
                      <a:pt x="875" y="617"/>
                    </a:cubicBezTo>
                    <a:cubicBezTo>
                      <a:pt x="882" y="616"/>
                      <a:pt x="887" y="612"/>
                      <a:pt x="887" y="603"/>
                    </a:cubicBezTo>
                    <a:cubicBezTo>
                      <a:pt x="887" y="594"/>
                      <a:pt x="882" y="589"/>
                      <a:pt x="870" y="589"/>
                    </a:cubicBezTo>
                    <a:cubicBezTo>
                      <a:pt x="851" y="589"/>
                      <a:pt x="851" y="589"/>
                      <a:pt x="851" y="589"/>
                    </a:cubicBezTo>
                    <a:cubicBezTo>
                      <a:pt x="851" y="638"/>
                      <a:pt x="851" y="638"/>
                      <a:pt x="851" y="638"/>
                    </a:cubicBezTo>
                    <a:cubicBezTo>
                      <a:pt x="859" y="638"/>
                      <a:pt x="859" y="638"/>
                      <a:pt x="859" y="638"/>
                    </a:cubicBezTo>
                    <a:lnTo>
                      <a:pt x="859" y="617"/>
                    </a:lnTo>
                    <a:close/>
                    <a:moveTo>
                      <a:pt x="859" y="611"/>
                    </a:moveTo>
                    <a:cubicBezTo>
                      <a:pt x="859" y="596"/>
                      <a:pt x="859" y="596"/>
                      <a:pt x="859" y="596"/>
                    </a:cubicBezTo>
                    <a:cubicBezTo>
                      <a:pt x="869" y="596"/>
                      <a:pt x="869" y="596"/>
                      <a:pt x="869" y="596"/>
                    </a:cubicBezTo>
                    <a:cubicBezTo>
                      <a:pt x="874" y="596"/>
                      <a:pt x="879" y="597"/>
                      <a:pt x="879" y="603"/>
                    </a:cubicBezTo>
                    <a:cubicBezTo>
                      <a:pt x="879" y="610"/>
                      <a:pt x="874" y="611"/>
                      <a:pt x="868" y="611"/>
                    </a:cubicBezTo>
                    <a:lnTo>
                      <a:pt x="859" y="611"/>
                    </a:lnTo>
                    <a:close/>
                  </a:path>
                </a:pathLst>
              </a:custGeom>
              <a:solidFill>
                <a:schemeClr val="accent2"/>
              </a:solidFill>
              <a:ln>
                <a:noFill/>
              </a:ln>
              <a:extLst/>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30" name="Group 29"/>
            <p:cNvGrpSpPr/>
            <p:nvPr/>
          </p:nvGrpSpPr>
          <p:grpSpPr>
            <a:xfrm>
              <a:off x="2906363" y="3059927"/>
              <a:ext cx="745425" cy="745425"/>
              <a:chOff x="2358247" y="2642988"/>
              <a:chExt cx="745425" cy="745425"/>
            </a:xfrm>
          </p:grpSpPr>
          <p:sp>
            <p:nvSpPr>
              <p:cNvPr id="47" name="Oval 46"/>
              <p:cNvSpPr/>
              <p:nvPr/>
            </p:nvSpPr>
            <p:spPr bwMode="auto">
              <a:xfrm>
                <a:off x="2358247" y="264298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Freeform 23"/>
              <p:cNvSpPr>
                <a:spLocks noChangeAspect="1" noEditPoints="1"/>
              </p:cNvSpPr>
              <p:nvPr/>
            </p:nvSpPr>
            <p:spPr bwMode="auto">
              <a:xfrm>
                <a:off x="2603339" y="2840574"/>
                <a:ext cx="324670" cy="328998"/>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chemeClr val="accent2"/>
              </a:solidFill>
              <a:extLst/>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31" name="Group 30"/>
            <p:cNvGrpSpPr/>
            <p:nvPr/>
          </p:nvGrpSpPr>
          <p:grpSpPr>
            <a:xfrm>
              <a:off x="421112" y="3082046"/>
              <a:ext cx="745425" cy="745425"/>
              <a:chOff x="-3306352" y="2218228"/>
              <a:chExt cx="745425" cy="745425"/>
            </a:xfrm>
          </p:grpSpPr>
          <p:sp>
            <p:nvSpPr>
              <p:cNvPr id="45" name="Oval 44"/>
              <p:cNvSpPr/>
              <p:nvPr/>
            </p:nvSpPr>
            <p:spPr bwMode="auto">
              <a:xfrm>
                <a:off x="-3306352" y="221822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3"/>
              <p:cNvSpPr>
                <a:spLocks noChangeAspect="1" noEditPoints="1"/>
              </p:cNvSpPr>
              <p:nvPr/>
            </p:nvSpPr>
            <p:spPr bwMode="auto">
              <a:xfrm>
                <a:off x="-3148035" y="2485751"/>
                <a:ext cx="393196" cy="240526"/>
              </a:xfrm>
              <a:custGeom>
                <a:avLst/>
                <a:gdLst>
                  <a:gd name="T0" fmla="*/ 257 w 462"/>
                  <a:gd name="T1" fmla="*/ 14 h 294"/>
                  <a:gd name="T2" fmla="*/ 231 w 462"/>
                  <a:gd name="T3" fmla="*/ 14 h 294"/>
                  <a:gd name="T4" fmla="*/ 0 w 462"/>
                  <a:gd name="T5" fmla="*/ 0 h 294"/>
                  <a:gd name="T6" fmla="*/ 377 w 462"/>
                  <a:gd name="T7" fmla="*/ 39 h 294"/>
                  <a:gd name="T8" fmla="*/ 342 w 462"/>
                  <a:gd name="T9" fmla="*/ 39 h 294"/>
                  <a:gd name="T10" fmla="*/ 102 w 462"/>
                  <a:gd name="T11" fmla="*/ 26 h 294"/>
                  <a:gd name="T12" fmla="*/ 0 w 462"/>
                  <a:gd name="T13" fmla="*/ 39 h 294"/>
                  <a:gd name="T14" fmla="*/ 437 w 462"/>
                  <a:gd name="T15" fmla="*/ 65 h 294"/>
                  <a:gd name="T16" fmla="*/ 283 w 462"/>
                  <a:gd name="T17" fmla="*/ 51 h 294"/>
                  <a:gd name="T18" fmla="*/ 25 w 462"/>
                  <a:gd name="T19" fmla="*/ 65 h 294"/>
                  <a:gd name="T20" fmla="*/ 45 w 462"/>
                  <a:gd name="T21" fmla="*/ 58 h 294"/>
                  <a:gd name="T22" fmla="*/ 147 w 462"/>
                  <a:gd name="T23" fmla="*/ 58 h 294"/>
                  <a:gd name="T24" fmla="*/ 437 w 462"/>
                  <a:gd name="T25" fmla="*/ 76 h 294"/>
                  <a:gd name="T26" fmla="*/ 321 w 462"/>
                  <a:gd name="T27" fmla="*/ 80 h 294"/>
                  <a:gd name="T28" fmla="*/ 128 w 462"/>
                  <a:gd name="T29" fmla="*/ 76 h 294"/>
                  <a:gd name="T30" fmla="*/ 25 w 462"/>
                  <a:gd name="T31" fmla="*/ 90 h 294"/>
                  <a:gd name="T32" fmla="*/ 399 w 462"/>
                  <a:gd name="T33" fmla="*/ 115 h 294"/>
                  <a:gd name="T34" fmla="*/ 321 w 462"/>
                  <a:gd name="T35" fmla="*/ 115 h 294"/>
                  <a:gd name="T36" fmla="*/ 328 w 462"/>
                  <a:gd name="T37" fmla="*/ 102 h 294"/>
                  <a:gd name="T38" fmla="*/ 64 w 462"/>
                  <a:gd name="T39" fmla="*/ 102 h 294"/>
                  <a:gd name="T40" fmla="*/ 399 w 462"/>
                  <a:gd name="T41" fmla="*/ 127 h 294"/>
                  <a:gd name="T42" fmla="*/ 321 w 462"/>
                  <a:gd name="T43" fmla="*/ 127 h 294"/>
                  <a:gd name="T44" fmla="*/ 383 w 462"/>
                  <a:gd name="T45" fmla="*/ 127 h 294"/>
                  <a:gd name="T46" fmla="*/ 128 w 462"/>
                  <a:gd name="T47" fmla="*/ 141 h 294"/>
                  <a:gd name="T48" fmla="*/ 206 w 462"/>
                  <a:gd name="T49" fmla="*/ 127 h 294"/>
                  <a:gd name="T50" fmla="*/ 45 w 462"/>
                  <a:gd name="T51" fmla="*/ 134 h 294"/>
                  <a:gd name="T52" fmla="*/ 399 w 462"/>
                  <a:gd name="T53" fmla="*/ 166 h 294"/>
                  <a:gd name="T54" fmla="*/ 257 w 462"/>
                  <a:gd name="T55" fmla="*/ 166 h 294"/>
                  <a:gd name="T56" fmla="*/ 369 w 462"/>
                  <a:gd name="T57" fmla="*/ 166 h 294"/>
                  <a:gd name="T58" fmla="*/ 0 w 462"/>
                  <a:gd name="T59" fmla="*/ 152 h 294"/>
                  <a:gd name="T60" fmla="*/ 102 w 462"/>
                  <a:gd name="T61" fmla="*/ 152 h 294"/>
                  <a:gd name="T62" fmla="*/ 399 w 462"/>
                  <a:gd name="T63" fmla="*/ 191 h 294"/>
                  <a:gd name="T64" fmla="*/ 431 w 462"/>
                  <a:gd name="T65" fmla="*/ 185 h 294"/>
                  <a:gd name="T66" fmla="*/ 321 w 462"/>
                  <a:gd name="T67" fmla="*/ 191 h 294"/>
                  <a:gd name="T68" fmla="*/ 0 w 462"/>
                  <a:gd name="T69" fmla="*/ 178 h 294"/>
                  <a:gd name="T70" fmla="*/ 10 w 462"/>
                  <a:gd name="T71" fmla="*/ 260 h 294"/>
                  <a:gd name="T72" fmla="*/ 56 w 462"/>
                  <a:gd name="T73" fmla="*/ 248 h 294"/>
                  <a:gd name="T74" fmla="*/ 81 w 462"/>
                  <a:gd name="T75" fmla="*/ 287 h 294"/>
                  <a:gd name="T76" fmla="*/ 138 w 462"/>
                  <a:gd name="T77" fmla="*/ 264 h 294"/>
                  <a:gd name="T78" fmla="*/ 116 w 462"/>
                  <a:gd name="T79" fmla="*/ 253 h 294"/>
                  <a:gd name="T80" fmla="*/ 185 w 462"/>
                  <a:gd name="T81" fmla="*/ 264 h 294"/>
                  <a:gd name="T82" fmla="*/ 163 w 462"/>
                  <a:gd name="T83" fmla="*/ 253 h 294"/>
                  <a:gd name="T84" fmla="*/ 219 w 462"/>
                  <a:gd name="T85" fmla="*/ 294 h 294"/>
                  <a:gd name="T86" fmla="*/ 240 w 462"/>
                  <a:gd name="T87" fmla="*/ 278 h 294"/>
                  <a:gd name="T88" fmla="*/ 253 w 462"/>
                  <a:gd name="T89" fmla="*/ 269 h 294"/>
                  <a:gd name="T90" fmla="*/ 284 w 462"/>
                  <a:gd name="T91" fmla="*/ 262 h 294"/>
                  <a:gd name="T92" fmla="*/ 302 w 462"/>
                  <a:gd name="T93" fmla="*/ 293 h 294"/>
                  <a:gd name="T94" fmla="*/ 300 w 462"/>
                  <a:gd name="T95" fmla="*/ 234 h 294"/>
                  <a:gd name="T96" fmla="*/ 322 w 462"/>
                  <a:gd name="T97" fmla="*/ 229 h 294"/>
                  <a:gd name="T98" fmla="*/ 322 w 462"/>
                  <a:gd name="T99" fmla="*/ 292 h 294"/>
                  <a:gd name="T100" fmla="*/ 364 w 462"/>
                  <a:gd name="T101" fmla="*/ 269 h 294"/>
                  <a:gd name="T102" fmla="*/ 398 w 462"/>
                  <a:gd name="T103" fmla="*/ 252 h 294"/>
                  <a:gd name="T104" fmla="*/ 386 w 462"/>
                  <a:gd name="T105" fmla="*/ 253 h 294"/>
                  <a:gd name="T106" fmla="*/ 440 w 462"/>
                  <a:gd name="T107" fmla="*/ 264 h 294"/>
                  <a:gd name="T108" fmla="*/ 453 w 462"/>
                  <a:gd name="T10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2" h="294">
                    <a:moveTo>
                      <a:pt x="462" y="14"/>
                    </a:moveTo>
                    <a:cubicBezTo>
                      <a:pt x="385" y="14"/>
                      <a:pt x="385" y="14"/>
                      <a:pt x="385" y="14"/>
                    </a:cubicBezTo>
                    <a:cubicBezTo>
                      <a:pt x="390" y="0"/>
                      <a:pt x="390" y="0"/>
                      <a:pt x="390" y="0"/>
                    </a:cubicBezTo>
                    <a:cubicBezTo>
                      <a:pt x="462" y="0"/>
                      <a:pt x="462" y="0"/>
                      <a:pt x="462" y="0"/>
                    </a:cubicBezTo>
                    <a:cubicBezTo>
                      <a:pt x="462" y="14"/>
                      <a:pt x="462" y="14"/>
                      <a:pt x="462" y="14"/>
                    </a:cubicBezTo>
                    <a:cubicBezTo>
                      <a:pt x="462" y="14"/>
                      <a:pt x="462" y="14"/>
                      <a:pt x="462" y="14"/>
                    </a:cubicBezTo>
                    <a:close/>
                    <a:moveTo>
                      <a:pt x="257" y="14"/>
                    </a:moveTo>
                    <a:cubicBezTo>
                      <a:pt x="257" y="14"/>
                      <a:pt x="333" y="14"/>
                      <a:pt x="333" y="14"/>
                    </a:cubicBezTo>
                    <a:cubicBezTo>
                      <a:pt x="329" y="0"/>
                      <a:pt x="329" y="0"/>
                      <a:pt x="329" y="0"/>
                    </a:cubicBezTo>
                    <a:cubicBezTo>
                      <a:pt x="257" y="0"/>
                      <a:pt x="257" y="0"/>
                      <a:pt x="257" y="0"/>
                    </a:cubicBezTo>
                    <a:cubicBezTo>
                      <a:pt x="257" y="0"/>
                      <a:pt x="257" y="14"/>
                      <a:pt x="257" y="14"/>
                    </a:cubicBezTo>
                    <a:close/>
                    <a:moveTo>
                      <a:pt x="102" y="0"/>
                    </a:moveTo>
                    <a:cubicBezTo>
                      <a:pt x="102" y="0"/>
                      <a:pt x="102" y="14"/>
                      <a:pt x="102" y="14"/>
                    </a:cubicBezTo>
                    <a:cubicBezTo>
                      <a:pt x="231" y="14"/>
                      <a:pt x="231" y="14"/>
                      <a:pt x="231" y="14"/>
                    </a:cubicBezTo>
                    <a:cubicBezTo>
                      <a:pt x="223" y="5"/>
                      <a:pt x="212" y="1"/>
                      <a:pt x="201" y="0"/>
                    </a:cubicBezTo>
                    <a:cubicBezTo>
                      <a:pt x="102" y="0"/>
                      <a:pt x="102" y="0"/>
                      <a:pt x="102" y="0"/>
                    </a:cubicBezTo>
                    <a:cubicBezTo>
                      <a:pt x="102" y="0"/>
                      <a:pt x="102" y="0"/>
                      <a:pt x="102" y="0"/>
                    </a:cubicBezTo>
                    <a:close/>
                    <a:moveTo>
                      <a:pt x="0" y="14"/>
                    </a:moveTo>
                    <a:cubicBezTo>
                      <a:pt x="90" y="14"/>
                      <a:pt x="90" y="14"/>
                      <a:pt x="90" y="14"/>
                    </a:cubicBezTo>
                    <a:cubicBezTo>
                      <a:pt x="90" y="0"/>
                      <a:pt x="90" y="0"/>
                      <a:pt x="90" y="0"/>
                    </a:cubicBezTo>
                    <a:cubicBezTo>
                      <a:pt x="0" y="0"/>
                      <a:pt x="0" y="0"/>
                      <a:pt x="0" y="0"/>
                    </a:cubicBezTo>
                    <a:cubicBezTo>
                      <a:pt x="0" y="14"/>
                      <a:pt x="0" y="14"/>
                      <a:pt x="0" y="14"/>
                    </a:cubicBezTo>
                    <a:cubicBezTo>
                      <a:pt x="0" y="14"/>
                      <a:pt x="0" y="14"/>
                      <a:pt x="0" y="14"/>
                    </a:cubicBezTo>
                    <a:close/>
                    <a:moveTo>
                      <a:pt x="45" y="7"/>
                    </a:moveTo>
                    <a:cubicBezTo>
                      <a:pt x="45" y="7"/>
                      <a:pt x="45" y="7"/>
                      <a:pt x="45" y="7"/>
                    </a:cubicBezTo>
                    <a:moveTo>
                      <a:pt x="462" y="26"/>
                    </a:moveTo>
                    <a:cubicBezTo>
                      <a:pt x="381" y="26"/>
                      <a:pt x="381" y="26"/>
                      <a:pt x="381" y="26"/>
                    </a:cubicBezTo>
                    <a:cubicBezTo>
                      <a:pt x="377" y="39"/>
                      <a:pt x="377" y="39"/>
                      <a:pt x="377" y="39"/>
                    </a:cubicBezTo>
                    <a:cubicBezTo>
                      <a:pt x="462" y="39"/>
                      <a:pt x="462" y="39"/>
                      <a:pt x="462" y="39"/>
                    </a:cubicBezTo>
                    <a:cubicBezTo>
                      <a:pt x="462" y="26"/>
                      <a:pt x="462" y="26"/>
                      <a:pt x="462" y="26"/>
                    </a:cubicBezTo>
                    <a:cubicBezTo>
                      <a:pt x="462" y="26"/>
                      <a:pt x="462" y="26"/>
                      <a:pt x="462" y="26"/>
                    </a:cubicBezTo>
                    <a:close/>
                    <a:moveTo>
                      <a:pt x="338" y="26"/>
                    </a:moveTo>
                    <a:cubicBezTo>
                      <a:pt x="257" y="26"/>
                      <a:pt x="257" y="26"/>
                      <a:pt x="257" y="26"/>
                    </a:cubicBezTo>
                    <a:cubicBezTo>
                      <a:pt x="257" y="39"/>
                      <a:pt x="257" y="39"/>
                      <a:pt x="257" y="39"/>
                    </a:cubicBezTo>
                    <a:cubicBezTo>
                      <a:pt x="342" y="39"/>
                      <a:pt x="342" y="39"/>
                      <a:pt x="342" y="39"/>
                    </a:cubicBezTo>
                    <a:cubicBezTo>
                      <a:pt x="338" y="26"/>
                      <a:pt x="338" y="26"/>
                      <a:pt x="338" y="26"/>
                    </a:cubicBezTo>
                    <a:cubicBezTo>
                      <a:pt x="338" y="26"/>
                      <a:pt x="338" y="26"/>
                      <a:pt x="338" y="26"/>
                    </a:cubicBezTo>
                    <a:close/>
                    <a:moveTo>
                      <a:pt x="102" y="26"/>
                    </a:moveTo>
                    <a:cubicBezTo>
                      <a:pt x="102" y="39"/>
                      <a:pt x="102" y="39"/>
                      <a:pt x="102" y="39"/>
                    </a:cubicBezTo>
                    <a:cubicBezTo>
                      <a:pt x="245" y="39"/>
                      <a:pt x="245" y="39"/>
                      <a:pt x="245" y="39"/>
                    </a:cubicBezTo>
                    <a:cubicBezTo>
                      <a:pt x="245" y="34"/>
                      <a:pt x="243" y="30"/>
                      <a:pt x="241" y="26"/>
                    </a:cubicBezTo>
                    <a:cubicBezTo>
                      <a:pt x="102" y="26"/>
                      <a:pt x="102" y="26"/>
                      <a:pt x="102" y="26"/>
                    </a:cubicBezTo>
                    <a:cubicBezTo>
                      <a:pt x="102" y="26"/>
                      <a:pt x="102" y="26"/>
                      <a:pt x="102" y="26"/>
                    </a:cubicBezTo>
                    <a:close/>
                    <a:moveTo>
                      <a:pt x="0" y="39"/>
                    </a:moveTo>
                    <a:cubicBezTo>
                      <a:pt x="90" y="39"/>
                      <a:pt x="90" y="39"/>
                      <a:pt x="90" y="39"/>
                    </a:cubicBezTo>
                    <a:cubicBezTo>
                      <a:pt x="90" y="26"/>
                      <a:pt x="90" y="26"/>
                      <a:pt x="90" y="26"/>
                    </a:cubicBezTo>
                    <a:cubicBezTo>
                      <a:pt x="0" y="26"/>
                      <a:pt x="0" y="26"/>
                      <a:pt x="0" y="26"/>
                    </a:cubicBezTo>
                    <a:cubicBezTo>
                      <a:pt x="0" y="39"/>
                      <a:pt x="0" y="39"/>
                      <a:pt x="0" y="39"/>
                    </a:cubicBezTo>
                    <a:cubicBezTo>
                      <a:pt x="0" y="39"/>
                      <a:pt x="0" y="39"/>
                      <a:pt x="0" y="39"/>
                    </a:cubicBezTo>
                    <a:close/>
                    <a:moveTo>
                      <a:pt x="45" y="32"/>
                    </a:moveTo>
                    <a:cubicBezTo>
                      <a:pt x="45" y="32"/>
                      <a:pt x="45" y="32"/>
                      <a:pt x="45" y="32"/>
                    </a:cubicBezTo>
                    <a:moveTo>
                      <a:pt x="437" y="65"/>
                    </a:moveTo>
                    <a:cubicBezTo>
                      <a:pt x="437" y="51"/>
                      <a:pt x="437" y="51"/>
                      <a:pt x="437" y="51"/>
                    </a:cubicBezTo>
                    <a:cubicBezTo>
                      <a:pt x="372" y="51"/>
                      <a:pt x="372" y="51"/>
                      <a:pt x="372" y="51"/>
                    </a:cubicBezTo>
                    <a:cubicBezTo>
                      <a:pt x="368" y="65"/>
                      <a:pt x="368" y="65"/>
                      <a:pt x="368" y="65"/>
                    </a:cubicBezTo>
                    <a:cubicBezTo>
                      <a:pt x="437" y="65"/>
                      <a:pt x="437" y="65"/>
                      <a:pt x="437" y="65"/>
                    </a:cubicBezTo>
                    <a:cubicBezTo>
                      <a:pt x="437" y="65"/>
                      <a:pt x="437" y="65"/>
                      <a:pt x="437" y="65"/>
                    </a:cubicBezTo>
                    <a:close/>
                    <a:moveTo>
                      <a:pt x="283" y="51"/>
                    </a:moveTo>
                    <a:cubicBezTo>
                      <a:pt x="283" y="65"/>
                      <a:pt x="283" y="65"/>
                      <a:pt x="283" y="65"/>
                    </a:cubicBezTo>
                    <a:cubicBezTo>
                      <a:pt x="351" y="65"/>
                      <a:pt x="351" y="65"/>
                      <a:pt x="351" y="65"/>
                    </a:cubicBezTo>
                    <a:cubicBezTo>
                      <a:pt x="346" y="51"/>
                      <a:pt x="346" y="51"/>
                      <a:pt x="346" y="51"/>
                    </a:cubicBezTo>
                    <a:cubicBezTo>
                      <a:pt x="283" y="51"/>
                      <a:pt x="283" y="51"/>
                      <a:pt x="283" y="51"/>
                    </a:cubicBezTo>
                    <a:cubicBezTo>
                      <a:pt x="283" y="51"/>
                      <a:pt x="283" y="51"/>
                      <a:pt x="283" y="51"/>
                    </a:cubicBezTo>
                    <a:close/>
                    <a:moveTo>
                      <a:pt x="205" y="51"/>
                    </a:moveTo>
                    <a:cubicBezTo>
                      <a:pt x="205" y="65"/>
                      <a:pt x="205" y="65"/>
                      <a:pt x="205" y="65"/>
                    </a:cubicBezTo>
                    <a:cubicBezTo>
                      <a:pt x="244" y="65"/>
                      <a:pt x="244" y="65"/>
                      <a:pt x="244" y="65"/>
                    </a:cubicBezTo>
                    <a:cubicBezTo>
                      <a:pt x="246" y="61"/>
                      <a:pt x="246" y="56"/>
                      <a:pt x="246" y="51"/>
                    </a:cubicBezTo>
                    <a:cubicBezTo>
                      <a:pt x="205" y="51"/>
                      <a:pt x="205" y="51"/>
                      <a:pt x="205" y="51"/>
                    </a:cubicBezTo>
                    <a:cubicBezTo>
                      <a:pt x="205" y="51"/>
                      <a:pt x="205" y="51"/>
                      <a:pt x="205" y="51"/>
                    </a:cubicBezTo>
                    <a:close/>
                    <a:moveTo>
                      <a:pt x="25" y="65"/>
                    </a:moveTo>
                    <a:cubicBezTo>
                      <a:pt x="64" y="65"/>
                      <a:pt x="64" y="65"/>
                      <a:pt x="64" y="65"/>
                    </a:cubicBezTo>
                    <a:cubicBezTo>
                      <a:pt x="64" y="51"/>
                      <a:pt x="64" y="51"/>
                      <a:pt x="64" y="51"/>
                    </a:cubicBezTo>
                    <a:cubicBezTo>
                      <a:pt x="25" y="51"/>
                      <a:pt x="25" y="51"/>
                      <a:pt x="25" y="51"/>
                    </a:cubicBezTo>
                    <a:cubicBezTo>
                      <a:pt x="25" y="65"/>
                      <a:pt x="25" y="65"/>
                      <a:pt x="25" y="65"/>
                    </a:cubicBezTo>
                    <a:cubicBezTo>
                      <a:pt x="25" y="65"/>
                      <a:pt x="25" y="65"/>
                      <a:pt x="25" y="65"/>
                    </a:cubicBezTo>
                    <a:close/>
                    <a:moveTo>
                      <a:pt x="45" y="58"/>
                    </a:moveTo>
                    <a:cubicBezTo>
                      <a:pt x="45" y="58"/>
                      <a:pt x="45" y="58"/>
                      <a:pt x="45" y="58"/>
                    </a:cubicBezTo>
                    <a:moveTo>
                      <a:pt x="128" y="65"/>
                    </a:moveTo>
                    <a:cubicBezTo>
                      <a:pt x="167" y="65"/>
                      <a:pt x="167" y="65"/>
                      <a:pt x="167" y="65"/>
                    </a:cubicBezTo>
                    <a:cubicBezTo>
                      <a:pt x="167" y="51"/>
                      <a:pt x="167" y="51"/>
                      <a:pt x="167" y="51"/>
                    </a:cubicBezTo>
                    <a:cubicBezTo>
                      <a:pt x="128" y="51"/>
                      <a:pt x="128" y="51"/>
                      <a:pt x="128" y="51"/>
                    </a:cubicBezTo>
                    <a:cubicBezTo>
                      <a:pt x="128" y="65"/>
                      <a:pt x="128" y="65"/>
                      <a:pt x="128" y="65"/>
                    </a:cubicBezTo>
                    <a:cubicBezTo>
                      <a:pt x="128" y="65"/>
                      <a:pt x="128" y="65"/>
                      <a:pt x="128" y="65"/>
                    </a:cubicBezTo>
                    <a:close/>
                    <a:moveTo>
                      <a:pt x="147" y="58"/>
                    </a:moveTo>
                    <a:cubicBezTo>
                      <a:pt x="147" y="58"/>
                      <a:pt x="147" y="58"/>
                      <a:pt x="147" y="58"/>
                    </a:cubicBezTo>
                    <a:moveTo>
                      <a:pt x="324" y="90"/>
                    </a:moveTo>
                    <a:cubicBezTo>
                      <a:pt x="396" y="90"/>
                      <a:pt x="396" y="90"/>
                      <a:pt x="396" y="90"/>
                    </a:cubicBezTo>
                    <a:cubicBezTo>
                      <a:pt x="399" y="80"/>
                      <a:pt x="399" y="80"/>
                      <a:pt x="399" y="80"/>
                    </a:cubicBezTo>
                    <a:cubicBezTo>
                      <a:pt x="399" y="90"/>
                      <a:pt x="399" y="90"/>
                      <a:pt x="399" y="90"/>
                    </a:cubicBezTo>
                    <a:cubicBezTo>
                      <a:pt x="437" y="90"/>
                      <a:pt x="437" y="90"/>
                      <a:pt x="437" y="90"/>
                    </a:cubicBezTo>
                    <a:cubicBezTo>
                      <a:pt x="437" y="76"/>
                      <a:pt x="437" y="76"/>
                      <a:pt x="437" y="76"/>
                    </a:cubicBezTo>
                    <a:cubicBezTo>
                      <a:pt x="364" y="76"/>
                      <a:pt x="364" y="76"/>
                      <a:pt x="364" y="76"/>
                    </a:cubicBezTo>
                    <a:cubicBezTo>
                      <a:pt x="360" y="89"/>
                      <a:pt x="360" y="89"/>
                      <a:pt x="360" y="89"/>
                    </a:cubicBezTo>
                    <a:cubicBezTo>
                      <a:pt x="355" y="76"/>
                      <a:pt x="355" y="76"/>
                      <a:pt x="355" y="76"/>
                    </a:cubicBezTo>
                    <a:cubicBezTo>
                      <a:pt x="283" y="76"/>
                      <a:pt x="283" y="76"/>
                      <a:pt x="283" y="76"/>
                    </a:cubicBezTo>
                    <a:cubicBezTo>
                      <a:pt x="283" y="90"/>
                      <a:pt x="283" y="90"/>
                      <a:pt x="283" y="90"/>
                    </a:cubicBezTo>
                    <a:cubicBezTo>
                      <a:pt x="321" y="90"/>
                      <a:pt x="321" y="90"/>
                      <a:pt x="321" y="90"/>
                    </a:cubicBezTo>
                    <a:cubicBezTo>
                      <a:pt x="321" y="80"/>
                      <a:pt x="321" y="80"/>
                      <a:pt x="321" y="80"/>
                    </a:cubicBezTo>
                    <a:cubicBezTo>
                      <a:pt x="324" y="90"/>
                      <a:pt x="324" y="90"/>
                      <a:pt x="324" y="90"/>
                    </a:cubicBezTo>
                    <a:cubicBezTo>
                      <a:pt x="324" y="90"/>
                      <a:pt x="324" y="90"/>
                      <a:pt x="324" y="90"/>
                    </a:cubicBezTo>
                    <a:close/>
                    <a:moveTo>
                      <a:pt x="128" y="90"/>
                    </a:moveTo>
                    <a:cubicBezTo>
                      <a:pt x="228" y="90"/>
                      <a:pt x="228" y="90"/>
                      <a:pt x="228" y="90"/>
                    </a:cubicBezTo>
                    <a:cubicBezTo>
                      <a:pt x="232" y="86"/>
                      <a:pt x="236" y="81"/>
                      <a:pt x="239" y="76"/>
                    </a:cubicBezTo>
                    <a:cubicBezTo>
                      <a:pt x="239" y="76"/>
                      <a:pt x="239" y="76"/>
                      <a:pt x="239" y="76"/>
                    </a:cubicBezTo>
                    <a:cubicBezTo>
                      <a:pt x="128" y="76"/>
                      <a:pt x="128" y="76"/>
                      <a:pt x="128" y="76"/>
                    </a:cubicBezTo>
                    <a:cubicBezTo>
                      <a:pt x="128" y="90"/>
                      <a:pt x="128" y="90"/>
                      <a:pt x="128" y="90"/>
                    </a:cubicBezTo>
                    <a:close/>
                    <a:moveTo>
                      <a:pt x="25" y="90"/>
                    </a:moveTo>
                    <a:cubicBezTo>
                      <a:pt x="64" y="90"/>
                      <a:pt x="64" y="90"/>
                      <a:pt x="64" y="90"/>
                    </a:cubicBezTo>
                    <a:cubicBezTo>
                      <a:pt x="64" y="76"/>
                      <a:pt x="64" y="76"/>
                      <a:pt x="64" y="76"/>
                    </a:cubicBezTo>
                    <a:cubicBezTo>
                      <a:pt x="25" y="76"/>
                      <a:pt x="25" y="76"/>
                      <a:pt x="25" y="76"/>
                    </a:cubicBezTo>
                    <a:cubicBezTo>
                      <a:pt x="25" y="90"/>
                      <a:pt x="25" y="90"/>
                      <a:pt x="25" y="90"/>
                    </a:cubicBezTo>
                    <a:cubicBezTo>
                      <a:pt x="25" y="90"/>
                      <a:pt x="25" y="90"/>
                      <a:pt x="25" y="90"/>
                    </a:cubicBezTo>
                    <a:close/>
                    <a:moveTo>
                      <a:pt x="45" y="83"/>
                    </a:moveTo>
                    <a:cubicBezTo>
                      <a:pt x="45" y="83"/>
                      <a:pt x="45" y="83"/>
                      <a:pt x="45" y="83"/>
                    </a:cubicBezTo>
                    <a:moveTo>
                      <a:pt x="399" y="115"/>
                    </a:moveTo>
                    <a:cubicBezTo>
                      <a:pt x="437" y="115"/>
                      <a:pt x="437" y="115"/>
                      <a:pt x="437" y="115"/>
                    </a:cubicBezTo>
                    <a:cubicBezTo>
                      <a:pt x="437" y="102"/>
                      <a:pt x="437" y="102"/>
                      <a:pt x="437" y="102"/>
                    </a:cubicBezTo>
                    <a:cubicBezTo>
                      <a:pt x="399" y="102"/>
                      <a:pt x="399" y="102"/>
                      <a:pt x="399" y="102"/>
                    </a:cubicBezTo>
                    <a:cubicBezTo>
                      <a:pt x="399" y="115"/>
                      <a:pt x="399" y="115"/>
                      <a:pt x="399" y="115"/>
                    </a:cubicBezTo>
                    <a:cubicBezTo>
                      <a:pt x="399" y="115"/>
                      <a:pt x="399" y="115"/>
                      <a:pt x="399" y="115"/>
                    </a:cubicBezTo>
                    <a:close/>
                    <a:moveTo>
                      <a:pt x="418" y="109"/>
                    </a:moveTo>
                    <a:cubicBezTo>
                      <a:pt x="418" y="109"/>
                      <a:pt x="418" y="109"/>
                      <a:pt x="418" y="109"/>
                    </a:cubicBezTo>
                    <a:moveTo>
                      <a:pt x="321" y="102"/>
                    </a:moveTo>
                    <a:cubicBezTo>
                      <a:pt x="283" y="102"/>
                      <a:pt x="283" y="102"/>
                      <a:pt x="283" y="102"/>
                    </a:cubicBezTo>
                    <a:cubicBezTo>
                      <a:pt x="283" y="115"/>
                      <a:pt x="283" y="115"/>
                      <a:pt x="283" y="115"/>
                    </a:cubicBezTo>
                    <a:cubicBezTo>
                      <a:pt x="321" y="115"/>
                      <a:pt x="321" y="115"/>
                      <a:pt x="321" y="115"/>
                    </a:cubicBezTo>
                    <a:cubicBezTo>
                      <a:pt x="321" y="115"/>
                      <a:pt x="321" y="102"/>
                      <a:pt x="321" y="102"/>
                    </a:cubicBezTo>
                    <a:close/>
                    <a:moveTo>
                      <a:pt x="328" y="102"/>
                    </a:moveTo>
                    <a:cubicBezTo>
                      <a:pt x="333" y="115"/>
                      <a:pt x="333" y="115"/>
                      <a:pt x="333" y="115"/>
                    </a:cubicBezTo>
                    <a:cubicBezTo>
                      <a:pt x="387" y="115"/>
                      <a:pt x="387" y="115"/>
                      <a:pt x="387" y="115"/>
                    </a:cubicBezTo>
                    <a:cubicBezTo>
                      <a:pt x="387" y="115"/>
                      <a:pt x="391" y="102"/>
                      <a:pt x="391" y="102"/>
                    </a:cubicBezTo>
                    <a:cubicBezTo>
                      <a:pt x="328" y="102"/>
                      <a:pt x="328" y="102"/>
                      <a:pt x="328" y="102"/>
                    </a:cubicBezTo>
                    <a:cubicBezTo>
                      <a:pt x="328" y="102"/>
                      <a:pt x="328" y="102"/>
                      <a:pt x="328" y="102"/>
                    </a:cubicBezTo>
                    <a:close/>
                    <a:moveTo>
                      <a:pt x="128" y="115"/>
                    </a:moveTo>
                    <a:cubicBezTo>
                      <a:pt x="128" y="115"/>
                      <a:pt x="240" y="115"/>
                      <a:pt x="239" y="115"/>
                    </a:cubicBezTo>
                    <a:cubicBezTo>
                      <a:pt x="236" y="111"/>
                      <a:pt x="232" y="106"/>
                      <a:pt x="227" y="102"/>
                    </a:cubicBezTo>
                    <a:cubicBezTo>
                      <a:pt x="128" y="102"/>
                      <a:pt x="128" y="102"/>
                      <a:pt x="128" y="102"/>
                    </a:cubicBezTo>
                    <a:cubicBezTo>
                      <a:pt x="128" y="115"/>
                      <a:pt x="128" y="115"/>
                      <a:pt x="128" y="115"/>
                    </a:cubicBezTo>
                    <a:close/>
                    <a:moveTo>
                      <a:pt x="64" y="115"/>
                    </a:moveTo>
                    <a:cubicBezTo>
                      <a:pt x="64" y="102"/>
                      <a:pt x="64" y="102"/>
                      <a:pt x="64" y="102"/>
                    </a:cubicBezTo>
                    <a:cubicBezTo>
                      <a:pt x="26" y="102"/>
                      <a:pt x="26" y="102"/>
                      <a:pt x="26" y="102"/>
                    </a:cubicBezTo>
                    <a:cubicBezTo>
                      <a:pt x="26" y="115"/>
                      <a:pt x="26" y="115"/>
                      <a:pt x="26" y="115"/>
                    </a:cubicBezTo>
                    <a:cubicBezTo>
                      <a:pt x="26" y="115"/>
                      <a:pt x="64" y="115"/>
                      <a:pt x="64" y="115"/>
                    </a:cubicBezTo>
                    <a:close/>
                    <a:moveTo>
                      <a:pt x="399" y="141"/>
                    </a:moveTo>
                    <a:cubicBezTo>
                      <a:pt x="437" y="141"/>
                      <a:pt x="437" y="141"/>
                      <a:pt x="437" y="141"/>
                    </a:cubicBezTo>
                    <a:cubicBezTo>
                      <a:pt x="437" y="127"/>
                      <a:pt x="437" y="127"/>
                      <a:pt x="437" y="127"/>
                    </a:cubicBezTo>
                    <a:cubicBezTo>
                      <a:pt x="399" y="127"/>
                      <a:pt x="399" y="127"/>
                      <a:pt x="399" y="127"/>
                    </a:cubicBezTo>
                    <a:cubicBezTo>
                      <a:pt x="399" y="141"/>
                      <a:pt x="399" y="141"/>
                      <a:pt x="399" y="141"/>
                    </a:cubicBezTo>
                    <a:cubicBezTo>
                      <a:pt x="399" y="141"/>
                      <a:pt x="399" y="141"/>
                      <a:pt x="399" y="141"/>
                    </a:cubicBezTo>
                    <a:close/>
                    <a:moveTo>
                      <a:pt x="418" y="134"/>
                    </a:moveTo>
                    <a:cubicBezTo>
                      <a:pt x="418" y="134"/>
                      <a:pt x="418" y="134"/>
                      <a:pt x="418" y="134"/>
                    </a:cubicBezTo>
                    <a:moveTo>
                      <a:pt x="283" y="141"/>
                    </a:moveTo>
                    <a:cubicBezTo>
                      <a:pt x="321" y="141"/>
                      <a:pt x="321" y="141"/>
                      <a:pt x="321" y="141"/>
                    </a:cubicBezTo>
                    <a:cubicBezTo>
                      <a:pt x="321" y="127"/>
                      <a:pt x="321" y="127"/>
                      <a:pt x="321" y="127"/>
                    </a:cubicBezTo>
                    <a:cubicBezTo>
                      <a:pt x="283" y="127"/>
                      <a:pt x="283" y="127"/>
                      <a:pt x="283" y="127"/>
                    </a:cubicBezTo>
                    <a:cubicBezTo>
                      <a:pt x="283" y="141"/>
                      <a:pt x="283" y="141"/>
                      <a:pt x="283" y="141"/>
                    </a:cubicBezTo>
                    <a:cubicBezTo>
                      <a:pt x="283" y="141"/>
                      <a:pt x="283" y="141"/>
                      <a:pt x="283" y="141"/>
                    </a:cubicBezTo>
                    <a:close/>
                    <a:moveTo>
                      <a:pt x="302" y="134"/>
                    </a:moveTo>
                    <a:cubicBezTo>
                      <a:pt x="302" y="134"/>
                      <a:pt x="302" y="134"/>
                      <a:pt x="302" y="134"/>
                    </a:cubicBezTo>
                    <a:moveTo>
                      <a:pt x="378" y="141"/>
                    </a:moveTo>
                    <a:cubicBezTo>
                      <a:pt x="378" y="141"/>
                      <a:pt x="383" y="127"/>
                      <a:pt x="383" y="127"/>
                    </a:cubicBezTo>
                    <a:cubicBezTo>
                      <a:pt x="337" y="127"/>
                      <a:pt x="337" y="127"/>
                      <a:pt x="337" y="127"/>
                    </a:cubicBezTo>
                    <a:cubicBezTo>
                      <a:pt x="342" y="141"/>
                      <a:pt x="342" y="141"/>
                      <a:pt x="342" y="141"/>
                    </a:cubicBezTo>
                    <a:cubicBezTo>
                      <a:pt x="378" y="141"/>
                      <a:pt x="378" y="141"/>
                      <a:pt x="378" y="141"/>
                    </a:cubicBezTo>
                    <a:close/>
                    <a:moveTo>
                      <a:pt x="167" y="141"/>
                    </a:moveTo>
                    <a:cubicBezTo>
                      <a:pt x="167" y="141"/>
                      <a:pt x="167" y="127"/>
                      <a:pt x="167" y="127"/>
                    </a:cubicBezTo>
                    <a:cubicBezTo>
                      <a:pt x="128" y="127"/>
                      <a:pt x="128" y="127"/>
                      <a:pt x="128" y="127"/>
                    </a:cubicBezTo>
                    <a:cubicBezTo>
                      <a:pt x="128" y="141"/>
                      <a:pt x="128" y="141"/>
                      <a:pt x="128" y="141"/>
                    </a:cubicBezTo>
                    <a:cubicBezTo>
                      <a:pt x="128" y="141"/>
                      <a:pt x="167" y="141"/>
                      <a:pt x="167" y="141"/>
                    </a:cubicBezTo>
                    <a:close/>
                    <a:moveTo>
                      <a:pt x="206" y="127"/>
                    </a:moveTo>
                    <a:cubicBezTo>
                      <a:pt x="206" y="141"/>
                      <a:pt x="206" y="141"/>
                      <a:pt x="206" y="141"/>
                    </a:cubicBezTo>
                    <a:cubicBezTo>
                      <a:pt x="247" y="141"/>
                      <a:pt x="247" y="141"/>
                      <a:pt x="247" y="141"/>
                    </a:cubicBezTo>
                    <a:cubicBezTo>
                      <a:pt x="247" y="136"/>
                      <a:pt x="247" y="131"/>
                      <a:pt x="245" y="127"/>
                    </a:cubicBezTo>
                    <a:cubicBezTo>
                      <a:pt x="206" y="127"/>
                      <a:pt x="206" y="127"/>
                      <a:pt x="206" y="127"/>
                    </a:cubicBezTo>
                    <a:cubicBezTo>
                      <a:pt x="206" y="127"/>
                      <a:pt x="206" y="127"/>
                      <a:pt x="206" y="127"/>
                    </a:cubicBezTo>
                    <a:close/>
                    <a:moveTo>
                      <a:pt x="26" y="141"/>
                    </a:moveTo>
                    <a:cubicBezTo>
                      <a:pt x="64" y="141"/>
                      <a:pt x="64" y="141"/>
                      <a:pt x="64" y="141"/>
                    </a:cubicBezTo>
                    <a:cubicBezTo>
                      <a:pt x="64" y="127"/>
                      <a:pt x="64" y="127"/>
                      <a:pt x="64" y="127"/>
                    </a:cubicBezTo>
                    <a:cubicBezTo>
                      <a:pt x="26" y="127"/>
                      <a:pt x="26" y="127"/>
                      <a:pt x="26" y="127"/>
                    </a:cubicBezTo>
                    <a:cubicBezTo>
                      <a:pt x="26" y="141"/>
                      <a:pt x="26" y="141"/>
                      <a:pt x="26" y="141"/>
                    </a:cubicBezTo>
                    <a:cubicBezTo>
                      <a:pt x="26" y="141"/>
                      <a:pt x="26" y="141"/>
                      <a:pt x="26" y="141"/>
                    </a:cubicBezTo>
                    <a:close/>
                    <a:moveTo>
                      <a:pt x="45" y="134"/>
                    </a:moveTo>
                    <a:cubicBezTo>
                      <a:pt x="45" y="134"/>
                      <a:pt x="45" y="134"/>
                      <a:pt x="45" y="134"/>
                    </a:cubicBezTo>
                    <a:moveTo>
                      <a:pt x="399" y="166"/>
                    </a:moveTo>
                    <a:cubicBezTo>
                      <a:pt x="462" y="166"/>
                      <a:pt x="462" y="166"/>
                      <a:pt x="462" y="166"/>
                    </a:cubicBezTo>
                    <a:cubicBezTo>
                      <a:pt x="462" y="152"/>
                      <a:pt x="462" y="152"/>
                      <a:pt x="462" y="152"/>
                    </a:cubicBezTo>
                    <a:cubicBezTo>
                      <a:pt x="399" y="152"/>
                      <a:pt x="399" y="152"/>
                      <a:pt x="399" y="152"/>
                    </a:cubicBezTo>
                    <a:cubicBezTo>
                      <a:pt x="399" y="166"/>
                      <a:pt x="399" y="166"/>
                      <a:pt x="399" y="166"/>
                    </a:cubicBezTo>
                    <a:cubicBezTo>
                      <a:pt x="399" y="166"/>
                      <a:pt x="399" y="166"/>
                      <a:pt x="399" y="166"/>
                    </a:cubicBezTo>
                    <a:close/>
                    <a:moveTo>
                      <a:pt x="431" y="159"/>
                    </a:moveTo>
                    <a:cubicBezTo>
                      <a:pt x="431" y="159"/>
                      <a:pt x="431" y="159"/>
                      <a:pt x="431" y="159"/>
                    </a:cubicBezTo>
                    <a:moveTo>
                      <a:pt x="257" y="166"/>
                    </a:moveTo>
                    <a:cubicBezTo>
                      <a:pt x="321" y="166"/>
                      <a:pt x="321" y="166"/>
                      <a:pt x="321" y="166"/>
                    </a:cubicBezTo>
                    <a:cubicBezTo>
                      <a:pt x="321" y="152"/>
                      <a:pt x="321" y="152"/>
                      <a:pt x="321" y="152"/>
                    </a:cubicBezTo>
                    <a:cubicBezTo>
                      <a:pt x="257" y="152"/>
                      <a:pt x="257" y="152"/>
                      <a:pt x="257" y="152"/>
                    </a:cubicBezTo>
                    <a:cubicBezTo>
                      <a:pt x="257" y="166"/>
                      <a:pt x="257" y="166"/>
                      <a:pt x="257" y="166"/>
                    </a:cubicBezTo>
                    <a:cubicBezTo>
                      <a:pt x="257" y="166"/>
                      <a:pt x="257" y="166"/>
                      <a:pt x="257" y="166"/>
                    </a:cubicBezTo>
                    <a:close/>
                    <a:moveTo>
                      <a:pt x="289" y="159"/>
                    </a:moveTo>
                    <a:cubicBezTo>
                      <a:pt x="289" y="159"/>
                      <a:pt x="289" y="159"/>
                      <a:pt x="289" y="159"/>
                    </a:cubicBezTo>
                    <a:moveTo>
                      <a:pt x="374" y="152"/>
                    </a:moveTo>
                    <a:cubicBezTo>
                      <a:pt x="346" y="152"/>
                      <a:pt x="346" y="152"/>
                      <a:pt x="346" y="152"/>
                    </a:cubicBezTo>
                    <a:cubicBezTo>
                      <a:pt x="350" y="166"/>
                      <a:pt x="350" y="166"/>
                      <a:pt x="350" y="166"/>
                    </a:cubicBezTo>
                    <a:cubicBezTo>
                      <a:pt x="369" y="166"/>
                      <a:pt x="369" y="166"/>
                      <a:pt x="369" y="166"/>
                    </a:cubicBezTo>
                    <a:cubicBezTo>
                      <a:pt x="374" y="152"/>
                      <a:pt x="374" y="152"/>
                      <a:pt x="374" y="152"/>
                    </a:cubicBezTo>
                    <a:cubicBezTo>
                      <a:pt x="374" y="152"/>
                      <a:pt x="374" y="152"/>
                      <a:pt x="374" y="152"/>
                    </a:cubicBezTo>
                    <a:close/>
                    <a:moveTo>
                      <a:pt x="0" y="152"/>
                    </a:moveTo>
                    <a:cubicBezTo>
                      <a:pt x="0" y="166"/>
                      <a:pt x="0" y="166"/>
                      <a:pt x="0" y="166"/>
                    </a:cubicBezTo>
                    <a:cubicBezTo>
                      <a:pt x="90" y="166"/>
                      <a:pt x="90" y="166"/>
                      <a:pt x="90" y="166"/>
                    </a:cubicBezTo>
                    <a:cubicBezTo>
                      <a:pt x="90" y="152"/>
                      <a:pt x="90" y="152"/>
                      <a:pt x="90" y="152"/>
                    </a:cubicBezTo>
                    <a:cubicBezTo>
                      <a:pt x="0" y="152"/>
                      <a:pt x="0" y="152"/>
                      <a:pt x="0" y="152"/>
                    </a:cubicBezTo>
                    <a:close/>
                    <a:moveTo>
                      <a:pt x="102" y="152"/>
                    </a:moveTo>
                    <a:cubicBezTo>
                      <a:pt x="102" y="166"/>
                      <a:pt x="102" y="166"/>
                      <a:pt x="102" y="166"/>
                    </a:cubicBezTo>
                    <a:cubicBezTo>
                      <a:pt x="240" y="166"/>
                      <a:pt x="240" y="166"/>
                      <a:pt x="240" y="166"/>
                    </a:cubicBezTo>
                    <a:cubicBezTo>
                      <a:pt x="241" y="166"/>
                      <a:pt x="241" y="166"/>
                      <a:pt x="241" y="166"/>
                    </a:cubicBezTo>
                    <a:cubicBezTo>
                      <a:pt x="244" y="162"/>
                      <a:pt x="245" y="157"/>
                      <a:pt x="246" y="152"/>
                    </a:cubicBezTo>
                    <a:cubicBezTo>
                      <a:pt x="102" y="152"/>
                      <a:pt x="102" y="152"/>
                      <a:pt x="102" y="152"/>
                    </a:cubicBezTo>
                    <a:cubicBezTo>
                      <a:pt x="102" y="152"/>
                      <a:pt x="102" y="152"/>
                      <a:pt x="102" y="152"/>
                    </a:cubicBezTo>
                    <a:close/>
                    <a:moveTo>
                      <a:pt x="365" y="178"/>
                    </a:moveTo>
                    <a:cubicBezTo>
                      <a:pt x="354" y="178"/>
                      <a:pt x="354" y="178"/>
                      <a:pt x="354" y="178"/>
                    </a:cubicBezTo>
                    <a:cubicBezTo>
                      <a:pt x="359" y="191"/>
                      <a:pt x="359" y="191"/>
                      <a:pt x="359" y="191"/>
                    </a:cubicBezTo>
                    <a:cubicBezTo>
                      <a:pt x="361" y="191"/>
                      <a:pt x="361" y="191"/>
                      <a:pt x="361" y="191"/>
                    </a:cubicBezTo>
                    <a:cubicBezTo>
                      <a:pt x="365" y="178"/>
                      <a:pt x="365" y="178"/>
                      <a:pt x="365" y="178"/>
                    </a:cubicBezTo>
                    <a:cubicBezTo>
                      <a:pt x="365" y="178"/>
                      <a:pt x="365" y="178"/>
                      <a:pt x="365" y="178"/>
                    </a:cubicBezTo>
                    <a:close/>
                    <a:moveTo>
                      <a:pt x="399" y="191"/>
                    </a:moveTo>
                    <a:cubicBezTo>
                      <a:pt x="462" y="191"/>
                      <a:pt x="462" y="191"/>
                      <a:pt x="462" y="191"/>
                    </a:cubicBezTo>
                    <a:cubicBezTo>
                      <a:pt x="462" y="178"/>
                      <a:pt x="462" y="178"/>
                      <a:pt x="462" y="178"/>
                    </a:cubicBezTo>
                    <a:cubicBezTo>
                      <a:pt x="399" y="178"/>
                      <a:pt x="399" y="178"/>
                      <a:pt x="399" y="178"/>
                    </a:cubicBezTo>
                    <a:cubicBezTo>
                      <a:pt x="399" y="191"/>
                      <a:pt x="399" y="191"/>
                      <a:pt x="399" y="191"/>
                    </a:cubicBezTo>
                    <a:cubicBezTo>
                      <a:pt x="399" y="191"/>
                      <a:pt x="399" y="191"/>
                      <a:pt x="399" y="191"/>
                    </a:cubicBezTo>
                    <a:close/>
                    <a:moveTo>
                      <a:pt x="431" y="185"/>
                    </a:moveTo>
                    <a:cubicBezTo>
                      <a:pt x="431" y="185"/>
                      <a:pt x="431" y="185"/>
                      <a:pt x="431" y="185"/>
                    </a:cubicBezTo>
                    <a:moveTo>
                      <a:pt x="102" y="191"/>
                    </a:moveTo>
                    <a:cubicBezTo>
                      <a:pt x="199" y="191"/>
                      <a:pt x="199" y="191"/>
                      <a:pt x="199" y="191"/>
                    </a:cubicBezTo>
                    <a:cubicBezTo>
                      <a:pt x="212" y="191"/>
                      <a:pt x="223" y="186"/>
                      <a:pt x="232" y="178"/>
                    </a:cubicBezTo>
                    <a:cubicBezTo>
                      <a:pt x="232" y="178"/>
                      <a:pt x="102" y="178"/>
                      <a:pt x="102" y="178"/>
                    </a:cubicBezTo>
                    <a:cubicBezTo>
                      <a:pt x="102" y="191"/>
                      <a:pt x="102" y="191"/>
                      <a:pt x="102" y="191"/>
                    </a:cubicBezTo>
                    <a:moveTo>
                      <a:pt x="257" y="191"/>
                    </a:moveTo>
                    <a:cubicBezTo>
                      <a:pt x="321" y="191"/>
                      <a:pt x="321" y="191"/>
                      <a:pt x="321" y="191"/>
                    </a:cubicBezTo>
                    <a:cubicBezTo>
                      <a:pt x="321" y="178"/>
                      <a:pt x="321" y="178"/>
                      <a:pt x="321" y="178"/>
                    </a:cubicBezTo>
                    <a:cubicBezTo>
                      <a:pt x="257" y="178"/>
                      <a:pt x="257" y="178"/>
                      <a:pt x="257" y="178"/>
                    </a:cubicBezTo>
                    <a:cubicBezTo>
                      <a:pt x="257" y="191"/>
                      <a:pt x="257" y="191"/>
                      <a:pt x="257" y="191"/>
                    </a:cubicBezTo>
                    <a:cubicBezTo>
                      <a:pt x="257" y="191"/>
                      <a:pt x="257" y="191"/>
                      <a:pt x="257" y="191"/>
                    </a:cubicBezTo>
                    <a:close/>
                    <a:moveTo>
                      <a:pt x="289" y="185"/>
                    </a:moveTo>
                    <a:cubicBezTo>
                      <a:pt x="289" y="185"/>
                      <a:pt x="289" y="185"/>
                      <a:pt x="289" y="185"/>
                    </a:cubicBezTo>
                    <a:moveTo>
                      <a:pt x="0" y="178"/>
                    </a:moveTo>
                    <a:cubicBezTo>
                      <a:pt x="0" y="191"/>
                      <a:pt x="0" y="191"/>
                      <a:pt x="0" y="191"/>
                    </a:cubicBezTo>
                    <a:cubicBezTo>
                      <a:pt x="90" y="191"/>
                      <a:pt x="90" y="191"/>
                      <a:pt x="90" y="191"/>
                    </a:cubicBezTo>
                    <a:cubicBezTo>
                      <a:pt x="90" y="178"/>
                      <a:pt x="90" y="178"/>
                      <a:pt x="90" y="178"/>
                    </a:cubicBezTo>
                    <a:cubicBezTo>
                      <a:pt x="0" y="178"/>
                      <a:pt x="0" y="178"/>
                      <a:pt x="0" y="178"/>
                    </a:cubicBezTo>
                    <a:close/>
                    <a:moveTo>
                      <a:pt x="48" y="248"/>
                    </a:moveTo>
                    <a:cubicBezTo>
                      <a:pt x="46" y="237"/>
                      <a:pt x="36" y="235"/>
                      <a:pt x="30" y="235"/>
                    </a:cubicBezTo>
                    <a:cubicBezTo>
                      <a:pt x="19" y="235"/>
                      <a:pt x="10" y="244"/>
                      <a:pt x="10" y="260"/>
                    </a:cubicBezTo>
                    <a:cubicBezTo>
                      <a:pt x="10" y="275"/>
                      <a:pt x="15" y="287"/>
                      <a:pt x="31" y="287"/>
                    </a:cubicBezTo>
                    <a:cubicBezTo>
                      <a:pt x="36" y="287"/>
                      <a:pt x="46" y="284"/>
                      <a:pt x="49" y="269"/>
                    </a:cubicBezTo>
                    <a:cubicBezTo>
                      <a:pt x="57" y="269"/>
                      <a:pt x="57" y="269"/>
                      <a:pt x="57" y="269"/>
                    </a:cubicBezTo>
                    <a:cubicBezTo>
                      <a:pt x="53" y="293"/>
                      <a:pt x="34" y="294"/>
                      <a:pt x="29" y="294"/>
                    </a:cubicBezTo>
                    <a:cubicBezTo>
                      <a:pt x="15" y="294"/>
                      <a:pt x="1" y="285"/>
                      <a:pt x="1" y="260"/>
                    </a:cubicBezTo>
                    <a:cubicBezTo>
                      <a:pt x="1" y="241"/>
                      <a:pt x="12" y="228"/>
                      <a:pt x="30" y="228"/>
                    </a:cubicBezTo>
                    <a:cubicBezTo>
                      <a:pt x="47" y="228"/>
                      <a:pt x="55" y="238"/>
                      <a:pt x="56" y="248"/>
                    </a:cubicBezTo>
                    <a:lnTo>
                      <a:pt x="48" y="248"/>
                    </a:lnTo>
                    <a:close/>
                    <a:moveTo>
                      <a:pt x="81" y="245"/>
                    </a:moveTo>
                    <a:cubicBezTo>
                      <a:pt x="95" y="245"/>
                      <a:pt x="102" y="257"/>
                      <a:pt x="102" y="269"/>
                    </a:cubicBezTo>
                    <a:cubicBezTo>
                      <a:pt x="102" y="281"/>
                      <a:pt x="95" y="294"/>
                      <a:pt x="81" y="294"/>
                    </a:cubicBezTo>
                    <a:cubicBezTo>
                      <a:pt x="66" y="294"/>
                      <a:pt x="59" y="281"/>
                      <a:pt x="59" y="269"/>
                    </a:cubicBezTo>
                    <a:cubicBezTo>
                      <a:pt x="59" y="257"/>
                      <a:pt x="66" y="245"/>
                      <a:pt x="81" y="245"/>
                    </a:cubicBezTo>
                    <a:close/>
                    <a:moveTo>
                      <a:pt x="81" y="287"/>
                    </a:moveTo>
                    <a:cubicBezTo>
                      <a:pt x="92" y="287"/>
                      <a:pt x="94" y="276"/>
                      <a:pt x="94" y="269"/>
                    </a:cubicBezTo>
                    <a:cubicBezTo>
                      <a:pt x="94" y="263"/>
                      <a:pt x="92" y="252"/>
                      <a:pt x="81" y="252"/>
                    </a:cubicBezTo>
                    <a:cubicBezTo>
                      <a:pt x="69" y="252"/>
                      <a:pt x="67" y="263"/>
                      <a:pt x="67" y="269"/>
                    </a:cubicBezTo>
                    <a:cubicBezTo>
                      <a:pt x="67" y="276"/>
                      <a:pt x="69" y="287"/>
                      <a:pt x="81" y="287"/>
                    </a:cubicBezTo>
                    <a:close/>
                    <a:moveTo>
                      <a:pt x="146" y="292"/>
                    </a:moveTo>
                    <a:cubicBezTo>
                      <a:pt x="138" y="292"/>
                      <a:pt x="138" y="292"/>
                      <a:pt x="138" y="292"/>
                    </a:cubicBezTo>
                    <a:cubicBezTo>
                      <a:pt x="138" y="264"/>
                      <a:pt x="138" y="264"/>
                      <a:pt x="138" y="264"/>
                    </a:cubicBezTo>
                    <a:cubicBezTo>
                      <a:pt x="138" y="256"/>
                      <a:pt x="136" y="252"/>
                      <a:pt x="128" y="252"/>
                    </a:cubicBezTo>
                    <a:cubicBezTo>
                      <a:pt x="124" y="252"/>
                      <a:pt x="116" y="255"/>
                      <a:pt x="116" y="267"/>
                    </a:cubicBezTo>
                    <a:cubicBezTo>
                      <a:pt x="116" y="292"/>
                      <a:pt x="116" y="292"/>
                      <a:pt x="116" y="292"/>
                    </a:cubicBezTo>
                    <a:cubicBezTo>
                      <a:pt x="108" y="292"/>
                      <a:pt x="108" y="292"/>
                      <a:pt x="108" y="292"/>
                    </a:cubicBezTo>
                    <a:cubicBezTo>
                      <a:pt x="108" y="246"/>
                      <a:pt x="108" y="246"/>
                      <a:pt x="108" y="246"/>
                    </a:cubicBezTo>
                    <a:cubicBezTo>
                      <a:pt x="116" y="246"/>
                      <a:pt x="116" y="246"/>
                      <a:pt x="116" y="246"/>
                    </a:cubicBezTo>
                    <a:cubicBezTo>
                      <a:pt x="116" y="253"/>
                      <a:pt x="116" y="253"/>
                      <a:pt x="116" y="253"/>
                    </a:cubicBezTo>
                    <a:cubicBezTo>
                      <a:pt x="116" y="253"/>
                      <a:pt x="116" y="253"/>
                      <a:pt x="116" y="253"/>
                    </a:cubicBezTo>
                    <a:cubicBezTo>
                      <a:pt x="118" y="250"/>
                      <a:pt x="122" y="245"/>
                      <a:pt x="130" y="245"/>
                    </a:cubicBezTo>
                    <a:cubicBezTo>
                      <a:pt x="137" y="245"/>
                      <a:pt x="146" y="248"/>
                      <a:pt x="146" y="261"/>
                    </a:cubicBezTo>
                    <a:lnTo>
                      <a:pt x="146" y="292"/>
                    </a:lnTo>
                    <a:close/>
                    <a:moveTo>
                      <a:pt x="193" y="292"/>
                    </a:moveTo>
                    <a:cubicBezTo>
                      <a:pt x="185" y="292"/>
                      <a:pt x="185" y="292"/>
                      <a:pt x="185" y="292"/>
                    </a:cubicBezTo>
                    <a:cubicBezTo>
                      <a:pt x="185" y="264"/>
                      <a:pt x="185" y="264"/>
                      <a:pt x="185" y="264"/>
                    </a:cubicBezTo>
                    <a:cubicBezTo>
                      <a:pt x="185" y="256"/>
                      <a:pt x="183" y="252"/>
                      <a:pt x="175" y="252"/>
                    </a:cubicBezTo>
                    <a:cubicBezTo>
                      <a:pt x="171" y="252"/>
                      <a:pt x="163" y="255"/>
                      <a:pt x="163" y="267"/>
                    </a:cubicBezTo>
                    <a:cubicBezTo>
                      <a:pt x="163" y="292"/>
                      <a:pt x="163" y="292"/>
                      <a:pt x="163" y="292"/>
                    </a:cubicBezTo>
                    <a:cubicBezTo>
                      <a:pt x="155" y="292"/>
                      <a:pt x="155" y="292"/>
                      <a:pt x="155" y="292"/>
                    </a:cubicBezTo>
                    <a:cubicBezTo>
                      <a:pt x="155" y="246"/>
                      <a:pt x="155" y="246"/>
                      <a:pt x="155" y="246"/>
                    </a:cubicBezTo>
                    <a:cubicBezTo>
                      <a:pt x="163" y="246"/>
                      <a:pt x="163" y="246"/>
                      <a:pt x="163" y="246"/>
                    </a:cubicBezTo>
                    <a:cubicBezTo>
                      <a:pt x="163" y="253"/>
                      <a:pt x="163" y="253"/>
                      <a:pt x="163" y="253"/>
                    </a:cubicBezTo>
                    <a:cubicBezTo>
                      <a:pt x="163" y="253"/>
                      <a:pt x="163" y="253"/>
                      <a:pt x="163" y="253"/>
                    </a:cubicBezTo>
                    <a:cubicBezTo>
                      <a:pt x="164" y="250"/>
                      <a:pt x="169" y="245"/>
                      <a:pt x="177" y="245"/>
                    </a:cubicBezTo>
                    <a:cubicBezTo>
                      <a:pt x="184" y="245"/>
                      <a:pt x="193" y="248"/>
                      <a:pt x="193" y="261"/>
                    </a:cubicBezTo>
                    <a:lnTo>
                      <a:pt x="193" y="292"/>
                    </a:lnTo>
                    <a:close/>
                    <a:moveTo>
                      <a:pt x="240" y="278"/>
                    </a:moveTo>
                    <a:cubicBezTo>
                      <a:pt x="239" y="280"/>
                      <a:pt x="237" y="287"/>
                      <a:pt x="232" y="291"/>
                    </a:cubicBezTo>
                    <a:cubicBezTo>
                      <a:pt x="229" y="292"/>
                      <a:pt x="226" y="294"/>
                      <a:pt x="219" y="294"/>
                    </a:cubicBezTo>
                    <a:cubicBezTo>
                      <a:pt x="206" y="294"/>
                      <a:pt x="198" y="284"/>
                      <a:pt x="198" y="271"/>
                    </a:cubicBezTo>
                    <a:cubicBezTo>
                      <a:pt x="198" y="256"/>
                      <a:pt x="205" y="245"/>
                      <a:pt x="221" y="245"/>
                    </a:cubicBezTo>
                    <a:cubicBezTo>
                      <a:pt x="234" y="245"/>
                      <a:pt x="240" y="256"/>
                      <a:pt x="240" y="272"/>
                    </a:cubicBezTo>
                    <a:cubicBezTo>
                      <a:pt x="207" y="272"/>
                      <a:pt x="207" y="272"/>
                      <a:pt x="207" y="272"/>
                    </a:cubicBezTo>
                    <a:cubicBezTo>
                      <a:pt x="207" y="282"/>
                      <a:pt x="211" y="287"/>
                      <a:pt x="220" y="287"/>
                    </a:cubicBezTo>
                    <a:cubicBezTo>
                      <a:pt x="227" y="287"/>
                      <a:pt x="232" y="281"/>
                      <a:pt x="232" y="278"/>
                    </a:cubicBezTo>
                    <a:lnTo>
                      <a:pt x="240" y="278"/>
                    </a:lnTo>
                    <a:close/>
                    <a:moveTo>
                      <a:pt x="232" y="266"/>
                    </a:moveTo>
                    <a:cubicBezTo>
                      <a:pt x="232" y="259"/>
                      <a:pt x="229" y="252"/>
                      <a:pt x="219" y="252"/>
                    </a:cubicBezTo>
                    <a:cubicBezTo>
                      <a:pt x="212" y="252"/>
                      <a:pt x="207" y="259"/>
                      <a:pt x="207" y="266"/>
                    </a:cubicBezTo>
                    <a:lnTo>
                      <a:pt x="232" y="266"/>
                    </a:lnTo>
                    <a:close/>
                    <a:moveTo>
                      <a:pt x="276" y="262"/>
                    </a:moveTo>
                    <a:cubicBezTo>
                      <a:pt x="275" y="256"/>
                      <a:pt x="272" y="252"/>
                      <a:pt x="265" y="252"/>
                    </a:cubicBezTo>
                    <a:cubicBezTo>
                      <a:pt x="256" y="252"/>
                      <a:pt x="253" y="261"/>
                      <a:pt x="253" y="269"/>
                    </a:cubicBezTo>
                    <a:cubicBezTo>
                      <a:pt x="253" y="277"/>
                      <a:pt x="254" y="287"/>
                      <a:pt x="265" y="287"/>
                    </a:cubicBezTo>
                    <a:cubicBezTo>
                      <a:pt x="270" y="287"/>
                      <a:pt x="275" y="283"/>
                      <a:pt x="276" y="276"/>
                    </a:cubicBezTo>
                    <a:cubicBezTo>
                      <a:pt x="284" y="276"/>
                      <a:pt x="284" y="276"/>
                      <a:pt x="284" y="276"/>
                    </a:cubicBezTo>
                    <a:cubicBezTo>
                      <a:pt x="283" y="283"/>
                      <a:pt x="278" y="294"/>
                      <a:pt x="265" y="294"/>
                    </a:cubicBezTo>
                    <a:cubicBezTo>
                      <a:pt x="252" y="294"/>
                      <a:pt x="244" y="284"/>
                      <a:pt x="244" y="271"/>
                    </a:cubicBezTo>
                    <a:cubicBezTo>
                      <a:pt x="244" y="256"/>
                      <a:pt x="251" y="245"/>
                      <a:pt x="266" y="245"/>
                    </a:cubicBezTo>
                    <a:cubicBezTo>
                      <a:pt x="278" y="245"/>
                      <a:pt x="283" y="254"/>
                      <a:pt x="284" y="262"/>
                    </a:cubicBezTo>
                    <a:lnTo>
                      <a:pt x="276" y="262"/>
                    </a:lnTo>
                    <a:close/>
                    <a:moveTo>
                      <a:pt x="300" y="253"/>
                    </a:moveTo>
                    <a:cubicBezTo>
                      <a:pt x="300" y="283"/>
                      <a:pt x="300" y="283"/>
                      <a:pt x="300" y="283"/>
                    </a:cubicBezTo>
                    <a:cubicBezTo>
                      <a:pt x="300" y="286"/>
                      <a:pt x="304" y="286"/>
                      <a:pt x="305" y="286"/>
                    </a:cubicBezTo>
                    <a:cubicBezTo>
                      <a:pt x="308" y="286"/>
                      <a:pt x="308" y="286"/>
                      <a:pt x="308" y="286"/>
                    </a:cubicBezTo>
                    <a:cubicBezTo>
                      <a:pt x="308" y="292"/>
                      <a:pt x="308" y="292"/>
                      <a:pt x="308" y="292"/>
                    </a:cubicBezTo>
                    <a:cubicBezTo>
                      <a:pt x="305" y="293"/>
                      <a:pt x="303" y="293"/>
                      <a:pt x="302" y="293"/>
                    </a:cubicBezTo>
                    <a:cubicBezTo>
                      <a:pt x="294" y="293"/>
                      <a:pt x="293" y="289"/>
                      <a:pt x="293" y="283"/>
                    </a:cubicBezTo>
                    <a:cubicBezTo>
                      <a:pt x="293" y="253"/>
                      <a:pt x="293" y="253"/>
                      <a:pt x="293" y="253"/>
                    </a:cubicBezTo>
                    <a:cubicBezTo>
                      <a:pt x="286" y="253"/>
                      <a:pt x="286" y="253"/>
                      <a:pt x="286" y="253"/>
                    </a:cubicBezTo>
                    <a:cubicBezTo>
                      <a:pt x="286" y="246"/>
                      <a:pt x="286" y="246"/>
                      <a:pt x="286" y="246"/>
                    </a:cubicBezTo>
                    <a:cubicBezTo>
                      <a:pt x="293" y="246"/>
                      <a:pt x="293" y="246"/>
                      <a:pt x="293" y="246"/>
                    </a:cubicBezTo>
                    <a:cubicBezTo>
                      <a:pt x="293" y="234"/>
                      <a:pt x="293" y="234"/>
                      <a:pt x="293" y="234"/>
                    </a:cubicBezTo>
                    <a:cubicBezTo>
                      <a:pt x="300" y="234"/>
                      <a:pt x="300" y="234"/>
                      <a:pt x="300" y="234"/>
                    </a:cubicBezTo>
                    <a:cubicBezTo>
                      <a:pt x="300" y="246"/>
                      <a:pt x="300" y="246"/>
                      <a:pt x="300" y="246"/>
                    </a:cubicBezTo>
                    <a:cubicBezTo>
                      <a:pt x="308" y="246"/>
                      <a:pt x="308" y="246"/>
                      <a:pt x="308" y="246"/>
                    </a:cubicBezTo>
                    <a:cubicBezTo>
                      <a:pt x="308" y="253"/>
                      <a:pt x="308" y="253"/>
                      <a:pt x="308" y="253"/>
                    </a:cubicBezTo>
                    <a:lnTo>
                      <a:pt x="300" y="253"/>
                    </a:lnTo>
                    <a:close/>
                    <a:moveTo>
                      <a:pt x="314" y="238"/>
                    </a:moveTo>
                    <a:cubicBezTo>
                      <a:pt x="314" y="229"/>
                      <a:pt x="314" y="229"/>
                      <a:pt x="314" y="229"/>
                    </a:cubicBezTo>
                    <a:cubicBezTo>
                      <a:pt x="322" y="229"/>
                      <a:pt x="322" y="229"/>
                      <a:pt x="322" y="229"/>
                    </a:cubicBezTo>
                    <a:cubicBezTo>
                      <a:pt x="322" y="238"/>
                      <a:pt x="322" y="238"/>
                      <a:pt x="322" y="238"/>
                    </a:cubicBezTo>
                    <a:lnTo>
                      <a:pt x="314" y="238"/>
                    </a:lnTo>
                    <a:close/>
                    <a:moveTo>
                      <a:pt x="322" y="292"/>
                    </a:moveTo>
                    <a:cubicBezTo>
                      <a:pt x="314" y="292"/>
                      <a:pt x="314" y="292"/>
                      <a:pt x="314" y="292"/>
                    </a:cubicBezTo>
                    <a:cubicBezTo>
                      <a:pt x="314" y="246"/>
                      <a:pt x="314" y="246"/>
                      <a:pt x="314" y="246"/>
                    </a:cubicBezTo>
                    <a:cubicBezTo>
                      <a:pt x="322" y="246"/>
                      <a:pt x="322" y="246"/>
                      <a:pt x="322" y="246"/>
                    </a:cubicBezTo>
                    <a:lnTo>
                      <a:pt x="322" y="292"/>
                    </a:lnTo>
                    <a:close/>
                    <a:moveTo>
                      <a:pt x="351" y="245"/>
                    </a:moveTo>
                    <a:cubicBezTo>
                      <a:pt x="365" y="245"/>
                      <a:pt x="372" y="257"/>
                      <a:pt x="372" y="269"/>
                    </a:cubicBezTo>
                    <a:cubicBezTo>
                      <a:pt x="372" y="281"/>
                      <a:pt x="365" y="294"/>
                      <a:pt x="351" y="294"/>
                    </a:cubicBezTo>
                    <a:cubicBezTo>
                      <a:pt x="336" y="294"/>
                      <a:pt x="329" y="281"/>
                      <a:pt x="329" y="269"/>
                    </a:cubicBezTo>
                    <a:cubicBezTo>
                      <a:pt x="329" y="257"/>
                      <a:pt x="336" y="245"/>
                      <a:pt x="351" y="245"/>
                    </a:cubicBezTo>
                    <a:close/>
                    <a:moveTo>
                      <a:pt x="351" y="287"/>
                    </a:moveTo>
                    <a:cubicBezTo>
                      <a:pt x="362" y="287"/>
                      <a:pt x="364" y="276"/>
                      <a:pt x="364" y="269"/>
                    </a:cubicBezTo>
                    <a:cubicBezTo>
                      <a:pt x="364" y="263"/>
                      <a:pt x="362" y="252"/>
                      <a:pt x="351" y="252"/>
                    </a:cubicBezTo>
                    <a:cubicBezTo>
                      <a:pt x="339" y="252"/>
                      <a:pt x="337" y="263"/>
                      <a:pt x="337" y="269"/>
                    </a:cubicBezTo>
                    <a:cubicBezTo>
                      <a:pt x="337" y="276"/>
                      <a:pt x="339" y="287"/>
                      <a:pt x="351" y="287"/>
                    </a:cubicBezTo>
                    <a:close/>
                    <a:moveTo>
                      <a:pt x="416" y="292"/>
                    </a:moveTo>
                    <a:cubicBezTo>
                      <a:pt x="408" y="292"/>
                      <a:pt x="408" y="292"/>
                      <a:pt x="408" y="292"/>
                    </a:cubicBezTo>
                    <a:cubicBezTo>
                      <a:pt x="408" y="264"/>
                      <a:pt x="408" y="264"/>
                      <a:pt x="408" y="264"/>
                    </a:cubicBezTo>
                    <a:cubicBezTo>
                      <a:pt x="408" y="256"/>
                      <a:pt x="406" y="252"/>
                      <a:pt x="398" y="252"/>
                    </a:cubicBezTo>
                    <a:cubicBezTo>
                      <a:pt x="394" y="252"/>
                      <a:pt x="386" y="255"/>
                      <a:pt x="386" y="267"/>
                    </a:cubicBezTo>
                    <a:cubicBezTo>
                      <a:pt x="386" y="292"/>
                      <a:pt x="386" y="292"/>
                      <a:pt x="386" y="292"/>
                    </a:cubicBezTo>
                    <a:cubicBezTo>
                      <a:pt x="379" y="292"/>
                      <a:pt x="379" y="292"/>
                      <a:pt x="379" y="292"/>
                    </a:cubicBezTo>
                    <a:cubicBezTo>
                      <a:pt x="379" y="246"/>
                      <a:pt x="379" y="246"/>
                      <a:pt x="379" y="246"/>
                    </a:cubicBezTo>
                    <a:cubicBezTo>
                      <a:pt x="386" y="246"/>
                      <a:pt x="386" y="246"/>
                      <a:pt x="386" y="246"/>
                    </a:cubicBezTo>
                    <a:cubicBezTo>
                      <a:pt x="386" y="253"/>
                      <a:pt x="386" y="253"/>
                      <a:pt x="386" y="253"/>
                    </a:cubicBezTo>
                    <a:cubicBezTo>
                      <a:pt x="386" y="253"/>
                      <a:pt x="386" y="253"/>
                      <a:pt x="386" y="253"/>
                    </a:cubicBezTo>
                    <a:cubicBezTo>
                      <a:pt x="388" y="250"/>
                      <a:pt x="392" y="245"/>
                      <a:pt x="400" y="245"/>
                    </a:cubicBezTo>
                    <a:cubicBezTo>
                      <a:pt x="407" y="245"/>
                      <a:pt x="416" y="248"/>
                      <a:pt x="416" y="261"/>
                    </a:cubicBezTo>
                    <a:lnTo>
                      <a:pt x="416" y="292"/>
                    </a:lnTo>
                    <a:close/>
                    <a:moveTo>
                      <a:pt x="451" y="260"/>
                    </a:moveTo>
                    <a:cubicBezTo>
                      <a:pt x="451" y="257"/>
                      <a:pt x="450" y="252"/>
                      <a:pt x="441" y="252"/>
                    </a:cubicBezTo>
                    <a:cubicBezTo>
                      <a:pt x="438" y="252"/>
                      <a:pt x="431" y="253"/>
                      <a:pt x="431" y="258"/>
                    </a:cubicBezTo>
                    <a:cubicBezTo>
                      <a:pt x="431" y="262"/>
                      <a:pt x="434" y="263"/>
                      <a:pt x="440" y="264"/>
                    </a:cubicBezTo>
                    <a:cubicBezTo>
                      <a:pt x="447" y="266"/>
                      <a:pt x="447" y="266"/>
                      <a:pt x="447" y="266"/>
                    </a:cubicBezTo>
                    <a:cubicBezTo>
                      <a:pt x="457" y="269"/>
                      <a:pt x="460" y="272"/>
                      <a:pt x="460" y="279"/>
                    </a:cubicBezTo>
                    <a:cubicBezTo>
                      <a:pt x="460" y="288"/>
                      <a:pt x="453" y="294"/>
                      <a:pt x="442" y="294"/>
                    </a:cubicBezTo>
                    <a:cubicBezTo>
                      <a:pt x="424" y="294"/>
                      <a:pt x="423" y="283"/>
                      <a:pt x="422" y="278"/>
                    </a:cubicBezTo>
                    <a:cubicBezTo>
                      <a:pt x="430" y="278"/>
                      <a:pt x="430" y="278"/>
                      <a:pt x="430" y="278"/>
                    </a:cubicBezTo>
                    <a:cubicBezTo>
                      <a:pt x="430" y="281"/>
                      <a:pt x="431" y="287"/>
                      <a:pt x="442" y="287"/>
                    </a:cubicBezTo>
                    <a:cubicBezTo>
                      <a:pt x="448" y="287"/>
                      <a:pt x="453" y="285"/>
                      <a:pt x="453" y="280"/>
                    </a:cubicBezTo>
                    <a:cubicBezTo>
                      <a:pt x="453" y="276"/>
                      <a:pt x="450" y="275"/>
                      <a:pt x="444" y="273"/>
                    </a:cubicBezTo>
                    <a:cubicBezTo>
                      <a:pt x="435" y="271"/>
                      <a:pt x="435" y="271"/>
                      <a:pt x="435" y="271"/>
                    </a:cubicBezTo>
                    <a:cubicBezTo>
                      <a:pt x="428" y="269"/>
                      <a:pt x="424" y="266"/>
                      <a:pt x="424" y="260"/>
                    </a:cubicBezTo>
                    <a:cubicBezTo>
                      <a:pt x="424" y="250"/>
                      <a:pt x="432" y="245"/>
                      <a:pt x="441" y="245"/>
                    </a:cubicBezTo>
                    <a:cubicBezTo>
                      <a:pt x="458" y="245"/>
                      <a:pt x="459" y="257"/>
                      <a:pt x="459" y="260"/>
                    </a:cubicBezTo>
                    <a:lnTo>
                      <a:pt x="451" y="260"/>
                    </a:ln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sp>
          <p:nvSpPr>
            <p:cNvPr id="32" name="Oval 31"/>
            <p:cNvSpPr/>
            <p:nvPr/>
          </p:nvSpPr>
          <p:spPr bwMode="auto">
            <a:xfrm>
              <a:off x="1669271" y="194088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2906363" y="193672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421112" y="1958842"/>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4"/>
            <a:stretch>
              <a:fillRect/>
            </a:stretch>
          </p:blipFill>
          <p:spPr>
            <a:xfrm>
              <a:off x="3072576" y="2169044"/>
              <a:ext cx="404684" cy="223288"/>
            </a:xfrm>
            <a:prstGeom prst="rect">
              <a:avLst/>
            </a:prstGeom>
          </p:spPr>
        </p:pic>
        <p:pic>
          <p:nvPicPr>
            <p:cNvPr id="36" name="Picture 35"/>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Lst>
            </a:blip>
            <a:srcRect l="25959" t="9610" r="25959" b="9610"/>
            <a:stretch/>
          </p:blipFill>
          <p:spPr>
            <a:xfrm>
              <a:off x="586268" y="2093652"/>
              <a:ext cx="407507" cy="456569"/>
            </a:xfrm>
            <a:prstGeom prst="rect">
              <a:avLst/>
            </a:prstGeom>
          </p:spPr>
        </p:pic>
        <p:sp>
          <p:nvSpPr>
            <p:cNvPr id="37" name="Oval 36"/>
            <p:cNvSpPr/>
            <p:nvPr/>
          </p:nvSpPr>
          <p:spPr bwMode="auto">
            <a:xfrm>
              <a:off x="2918110" y="5430432"/>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1656378" y="543725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7">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5300"/>
                      </a14:imgEffect>
                      <a14:imgEffect>
                        <a14:saturation sat="400000"/>
                      </a14:imgEffect>
                      <a14:imgEffect>
                        <a14:brightnessContrast bright="22000" contrast="100000"/>
                      </a14:imgEffect>
                    </a14:imgLayer>
                  </a14:imgProps>
                </a:ext>
              </a:extLst>
            </a:blip>
            <a:stretch>
              <a:fillRect/>
            </a:stretch>
          </p:blipFill>
          <p:spPr>
            <a:xfrm>
              <a:off x="1731259" y="5748889"/>
              <a:ext cx="571098" cy="122160"/>
            </a:xfrm>
            <a:prstGeom prst="rect">
              <a:avLst/>
            </a:prstGeom>
          </p:spPr>
        </p:pic>
        <p:pic>
          <p:nvPicPr>
            <p:cNvPr id="40" name="Picture 39"/>
            <p:cNvPicPr>
              <a:picLocks noChangeAspect="1"/>
            </p:cNvPicPr>
            <p:nvPr/>
          </p:nvPicPr>
          <p:blipFill rotWithShape="1">
            <a:blip r:embed="rId9">
              <a:duotone>
                <a:schemeClr val="accent2">
                  <a:shade val="45000"/>
                  <a:satMod val="135000"/>
                </a:schemeClr>
                <a:prstClr val="white"/>
              </a:duotone>
              <a:extLst>
                <a:ext uri="{BEBA8EAE-BF5A-486C-A8C5-ECC9F3942E4B}">
                  <a14:imgProps xmlns:a14="http://schemas.microsoft.com/office/drawing/2010/main">
                    <a14:imgLayer r:embed="rId10">
                      <a14:imgEffect>
                        <a14:saturation sat="300000"/>
                      </a14:imgEffect>
                    </a14:imgLayer>
                  </a14:imgProps>
                </a:ext>
              </a:extLst>
            </a:blip>
            <a:srcRect t="30510" b="30510"/>
            <a:stretch/>
          </p:blipFill>
          <p:spPr>
            <a:xfrm>
              <a:off x="3052561" y="5710228"/>
              <a:ext cx="476728" cy="185832"/>
            </a:xfrm>
            <a:prstGeom prst="rect">
              <a:avLst/>
            </a:prstGeom>
          </p:spPr>
        </p:pic>
        <p:grpSp>
          <p:nvGrpSpPr>
            <p:cNvPr id="41" name="Group 40"/>
            <p:cNvGrpSpPr/>
            <p:nvPr/>
          </p:nvGrpSpPr>
          <p:grpSpPr>
            <a:xfrm>
              <a:off x="415110" y="5437257"/>
              <a:ext cx="745425" cy="745425"/>
              <a:chOff x="415110" y="5437257"/>
              <a:chExt cx="745425" cy="745425"/>
            </a:xfrm>
          </p:grpSpPr>
          <p:sp>
            <p:nvSpPr>
              <p:cNvPr id="43" name="Oval 42"/>
              <p:cNvSpPr/>
              <p:nvPr/>
            </p:nvSpPr>
            <p:spPr bwMode="auto">
              <a:xfrm>
                <a:off x="415110" y="5437257"/>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11">
                <a:duotone>
                  <a:schemeClr val="accent2">
                    <a:shade val="45000"/>
                    <a:satMod val="135000"/>
                  </a:schemeClr>
                  <a:prstClr val="white"/>
                </a:duotone>
              </a:blip>
              <a:stretch>
                <a:fillRect/>
              </a:stretch>
            </p:blipFill>
            <p:spPr>
              <a:xfrm>
                <a:off x="481047" y="5646925"/>
                <a:ext cx="607640" cy="303820"/>
              </a:xfrm>
              <a:prstGeom prst="rect">
                <a:avLst/>
              </a:prstGeom>
            </p:spPr>
          </p:pic>
        </p:grpSp>
        <p:sp>
          <p:nvSpPr>
            <p:cNvPr id="42" name="Freeform 5"/>
            <p:cNvSpPr>
              <a:spLocks noChangeAspect="1" noEditPoints="1"/>
            </p:cNvSpPr>
            <p:nvPr/>
          </p:nvSpPr>
          <p:spPr bwMode="black">
            <a:xfrm>
              <a:off x="1864428" y="2130688"/>
              <a:ext cx="338431" cy="339462"/>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914049">
                <a:defRPr/>
              </a:pPr>
              <a:endParaRPr lang="en-US" kern="0">
                <a:solidFill>
                  <a:srgbClr val="505050"/>
                </a:solidFill>
              </a:endParaRPr>
            </a:p>
          </p:txBody>
        </p:sp>
      </p:grpSp>
      <p:grpSp>
        <p:nvGrpSpPr>
          <p:cNvPr id="57" name="Group 56"/>
          <p:cNvGrpSpPr/>
          <p:nvPr/>
        </p:nvGrpSpPr>
        <p:grpSpPr>
          <a:xfrm>
            <a:off x="8526580" y="1699158"/>
            <a:ext cx="3255113" cy="4632518"/>
            <a:chOff x="13685837" y="1976919"/>
            <a:chExt cx="3256037" cy="4633832"/>
          </a:xfrm>
        </p:grpSpPr>
        <p:sp>
          <p:nvSpPr>
            <p:cNvPr id="58" name="Oval 57"/>
            <p:cNvSpPr/>
            <p:nvPr/>
          </p:nvSpPr>
          <p:spPr bwMode="auto">
            <a:xfrm flipH="1">
              <a:off x="16181469" y="309677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59" name="Oval 58"/>
            <p:cNvSpPr/>
            <p:nvPr/>
          </p:nvSpPr>
          <p:spPr bwMode="auto">
            <a:xfrm flipH="1">
              <a:off x="13685838" y="42747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0" name="Oval 59"/>
            <p:cNvSpPr/>
            <p:nvPr/>
          </p:nvSpPr>
          <p:spPr bwMode="auto">
            <a:xfrm flipH="1">
              <a:off x="16181469" y="19769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b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b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1" name="Oval 60"/>
            <p:cNvSpPr/>
            <p:nvPr/>
          </p:nvSpPr>
          <p:spPr bwMode="auto">
            <a:xfrm flipH="1">
              <a:off x="14933654" y="309677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2" name="Oval 61"/>
            <p:cNvSpPr/>
            <p:nvPr/>
          </p:nvSpPr>
          <p:spPr bwMode="auto">
            <a:xfrm flipH="1">
              <a:off x="14933654" y="19769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3" name="Oval 62"/>
            <p:cNvSpPr/>
            <p:nvPr/>
          </p:nvSpPr>
          <p:spPr bwMode="auto">
            <a:xfrm flipH="1">
              <a:off x="13685838" y="3119504"/>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4" name="Oval 63"/>
            <p:cNvSpPr/>
            <p:nvPr/>
          </p:nvSpPr>
          <p:spPr bwMode="auto">
            <a:xfrm flipH="1">
              <a:off x="13685838" y="19769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spc="-5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pic>
          <p:nvPicPr>
            <p:cNvPr id="65" name="Picture 64"/>
            <p:cNvPicPr>
              <a:picLocks noChangeAspect="1"/>
            </p:cNvPicPr>
            <p:nvPr/>
          </p:nvPicPr>
          <p:blipFill>
            <a:blip r:embed="rId12"/>
            <a:stretch>
              <a:fillRect/>
            </a:stretch>
          </p:blipFill>
          <p:spPr>
            <a:xfrm>
              <a:off x="13875458" y="2167918"/>
              <a:ext cx="323821" cy="323821"/>
            </a:xfrm>
            <a:prstGeom prst="rect">
              <a:avLst/>
            </a:prstGeom>
          </p:spPr>
        </p:pic>
        <p:pic>
          <p:nvPicPr>
            <p:cNvPr id="66" name="Picture 65"/>
            <p:cNvPicPr>
              <a:picLocks noChangeAspect="1"/>
            </p:cNvPicPr>
            <p:nvPr/>
          </p:nvPicPr>
          <p:blipFill>
            <a:blip r:embed="rId13"/>
            <a:stretch>
              <a:fillRect/>
            </a:stretch>
          </p:blipFill>
          <p:spPr>
            <a:xfrm>
              <a:off x="15092032" y="2119643"/>
              <a:ext cx="410201" cy="410198"/>
            </a:xfrm>
            <a:prstGeom prst="rect">
              <a:avLst/>
            </a:prstGeom>
          </p:spPr>
        </p:pic>
        <p:pic>
          <p:nvPicPr>
            <p:cNvPr id="67" name="Picture 66"/>
            <p:cNvPicPr>
              <a:picLocks noChangeAspect="1"/>
            </p:cNvPicPr>
            <p:nvPr/>
          </p:nvPicPr>
          <p:blipFill>
            <a:blip r:embed="rId14"/>
            <a:stretch>
              <a:fillRect/>
            </a:stretch>
          </p:blipFill>
          <p:spPr>
            <a:xfrm>
              <a:off x="16367454" y="2156181"/>
              <a:ext cx="365410" cy="365410"/>
            </a:xfrm>
            <a:prstGeom prst="rect">
              <a:avLst/>
            </a:prstGeom>
          </p:spPr>
        </p:pic>
        <p:sp>
          <p:nvSpPr>
            <p:cNvPr id="68" name="Rectangle 67"/>
            <p:cNvSpPr/>
            <p:nvPr/>
          </p:nvSpPr>
          <p:spPr bwMode="auto">
            <a:xfrm flipH="1">
              <a:off x="16181468" y="3813625"/>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Functions</a:t>
              </a:r>
            </a:p>
          </p:txBody>
        </p:sp>
        <p:sp>
          <p:nvSpPr>
            <p:cNvPr id="69" name="Rectangle 68"/>
            <p:cNvSpPr/>
            <p:nvPr/>
          </p:nvSpPr>
          <p:spPr bwMode="auto">
            <a:xfrm flipH="1">
              <a:off x="13685837" y="50017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Machine Learning</a:t>
              </a:r>
            </a:p>
          </p:txBody>
        </p:sp>
        <p:sp>
          <p:nvSpPr>
            <p:cNvPr id="70" name="Rectangle 69"/>
            <p:cNvSpPr/>
            <p:nvPr/>
          </p:nvSpPr>
          <p:spPr bwMode="auto">
            <a:xfrm flipH="1">
              <a:off x="16181468" y="26747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SQL Database</a:t>
              </a:r>
            </a:p>
          </p:txBody>
        </p:sp>
        <p:sp>
          <p:nvSpPr>
            <p:cNvPr id="71" name="Rectangle 70"/>
            <p:cNvSpPr/>
            <p:nvPr/>
          </p:nvSpPr>
          <p:spPr bwMode="auto">
            <a:xfrm flipH="1">
              <a:off x="14724417" y="3813625"/>
              <a:ext cx="1163896"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BLOB Storage</a:t>
              </a:r>
            </a:p>
          </p:txBody>
        </p:sp>
        <p:sp>
          <p:nvSpPr>
            <p:cNvPr id="72" name="Rectangle 71"/>
            <p:cNvSpPr/>
            <p:nvPr/>
          </p:nvSpPr>
          <p:spPr bwMode="auto">
            <a:xfrm flipH="1">
              <a:off x="14933653" y="26747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Azure Search</a:t>
              </a:r>
            </a:p>
          </p:txBody>
        </p:sp>
        <p:sp>
          <p:nvSpPr>
            <p:cNvPr id="73" name="Rectangle 72"/>
            <p:cNvSpPr/>
            <p:nvPr/>
          </p:nvSpPr>
          <p:spPr bwMode="auto">
            <a:xfrm flipH="1">
              <a:off x="13685837" y="3836354"/>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err="1">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DocDB</a:t>
              </a: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74" name="Rectangle 73"/>
            <p:cNvSpPr/>
            <p:nvPr/>
          </p:nvSpPr>
          <p:spPr bwMode="auto">
            <a:xfrm flipH="1">
              <a:off x="13685837" y="26747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spc="-50" dirty="0" err="1">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IoT</a:t>
              </a:r>
              <a:r>
                <a:rPr lang="en-US" sz="1000" kern="0" spc="-5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/Event Hub</a:t>
              </a:r>
            </a:p>
          </p:txBody>
        </p:sp>
        <p:pic>
          <p:nvPicPr>
            <p:cNvPr id="75" name="Picture 74"/>
            <p:cNvPicPr>
              <a:picLocks noChangeAspect="1"/>
            </p:cNvPicPr>
            <p:nvPr/>
          </p:nvPicPr>
          <p:blipFill>
            <a:blip r:embed="rId15"/>
            <a:stretch>
              <a:fillRect/>
            </a:stretch>
          </p:blipFill>
          <p:spPr>
            <a:xfrm>
              <a:off x="13895073" y="3329839"/>
              <a:ext cx="318430" cy="318428"/>
            </a:xfrm>
            <a:prstGeom prst="rect">
              <a:avLst/>
            </a:prstGeom>
          </p:spPr>
        </p:pic>
        <p:pic>
          <p:nvPicPr>
            <p:cNvPr id="76" name="Picture 75"/>
            <p:cNvPicPr>
              <a:picLocks noChangeAspect="1"/>
            </p:cNvPicPr>
            <p:nvPr/>
          </p:nvPicPr>
          <p:blipFill>
            <a:blip r:embed="rId16"/>
            <a:stretch>
              <a:fillRect/>
            </a:stretch>
          </p:blipFill>
          <p:spPr>
            <a:xfrm>
              <a:off x="15128224" y="3281965"/>
              <a:ext cx="350516" cy="350514"/>
            </a:xfrm>
            <a:prstGeom prst="rect">
              <a:avLst/>
            </a:prstGeom>
          </p:spPr>
        </p:pic>
        <p:pic>
          <p:nvPicPr>
            <p:cNvPr id="77" name="Picture 76"/>
            <p:cNvPicPr>
              <a:picLocks noChangeAspect="1"/>
            </p:cNvPicPr>
            <p:nvPr/>
          </p:nvPicPr>
          <p:blipFill>
            <a:blip r:embed="rId17"/>
            <a:stretch>
              <a:fillRect/>
            </a:stretch>
          </p:blipFill>
          <p:spPr>
            <a:xfrm>
              <a:off x="13886985" y="4465556"/>
              <a:ext cx="336042" cy="336042"/>
            </a:xfrm>
            <a:prstGeom prst="rect">
              <a:avLst/>
            </a:prstGeom>
          </p:spPr>
        </p:pic>
        <p:pic>
          <p:nvPicPr>
            <p:cNvPr id="78" name="Picture 77"/>
            <p:cNvPicPr>
              <a:picLocks noChangeAspect="1"/>
            </p:cNvPicPr>
            <p:nvPr/>
          </p:nvPicPr>
          <p:blipFill>
            <a:blip r:embed="rId18">
              <a:clrChange>
                <a:clrFrom>
                  <a:srgbClr val="FFFFFF"/>
                </a:clrFrom>
                <a:clrTo>
                  <a:srgbClr val="FFFFFF">
                    <a:alpha val="0"/>
                  </a:srgbClr>
                </a:clrTo>
              </a:clrChange>
            </a:blip>
            <a:stretch>
              <a:fillRect/>
            </a:stretch>
          </p:blipFill>
          <p:spPr>
            <a:xfrm>
              <a:off x="16158443" y="3266884"/>
              <a:ext cx="783431" cy="404948"/>
            </a:xfrm>
            <a:prstGeom prst="rect">
              <a:avLst/>
            </a:prstGeom>
          </p:spPr>
        </p:pic>
        <p:sp>
          <p:nvSpPr>
            <p:cNvPr id="79" name="Oval 78"/>
            <p:cNvSpPr/>
            <p:nvPr/>
          </p:nvSpPr>
          <p:spPr bwMode="auto">
            <a:xfrm flipH="1">
              <a:off x="14933653" y="42747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80" name="Rectangle 79"/>
            <p:cNvSpPr/>
            <p:nvPr/>
          </p:nvSpPr>
          <p:spPr bwMode="auto">
            <a:xfrm flipH="1">
              <a:off x="14933652" y="50017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HD Insight</a:t>
              </a:r>
            </a:p>
          </p:txBody>
        </p:sp>
        <p:sp>
          <p:nvSpPr>
            <p:cNvPr id="81" name="Oval 80"/>
            <p:cNvSpPr/>
            <p:nvPr/>
          </p:nvSpPr>
          <p:spPr bwMode="auto">
            <a:xfrm flipH="1">
              <a:off x="16181468" y="42747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82" name="Rectangle 81"/>
            <p:cNvSpPr/>
            <p:nvPr/>
          </p:nvSpPr>
          <p:spPr bwMode="auto">
            <a:xfrm flipH="1">
              <a:off x="16181467" y="50017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Site Recovery</a:t>
              </a:r>
            </a:p>
          </p:txBody>
        </p:sp>
        <p:pic>
          <p:nvPicPr>
            <p:cNvPr id="83" name="Picture 82"/>
            <p:cNvPicPr>
              <a:picLocks noChangeAspect="1"/>
            </p:cNvPicPr>
            <p:nvPr/>
          </p:nvPicPr>
          <p:blipFill>
            <a:blip r:embed="rId19"/>
            <a:stretch>
              <a:fillRect/>
            </a:stretch>
          </p:blipFill>
          <p:spPr>
            <a:xfrm>
              <a:off x="15095615" y="4429712"/>
              <a:ext cx="407730" cy="407730"/>
            </a:xfrm>
            <a:prstGeom prst="rect">
              <a:avLst/>
            </a:prstGeom>
          </p:spPr>
        </p:pic>
        <p:pic>
          <p:nvPicPr>
            <p:cNvPr id="84" name="Picture 83"/>
            <p:cNvPicPr>
              <a:picLocks noChangeAspect="1"/>
            </p:cNvPicPr>
            <p:nvPr/>
          </p:nvPicPr>
          <p:blipFill>
            <a:blip r:embed="rId20"/>
            <a:stretch>
              <a:fillRect/>
            </a:stretch>
          </p:blipFill>
          <p:spPr>
            <a:xfrm>
              <a:off x="16353164" y="4428516"/>
              <a:ext cx="393988" cy="393988"/>
            </a:xfrm>
            <a:prstGeom prst="rect">
              <a:avLst/>
            </a:prstGeom>
          </p:spPr>
        </p:pic>
        <p:sp>
          <p:nvSpPr>
            <p:cNvPr id="85" name="Rectangle 84"/>
            <p:cNvSpPr/>
            <p:nvPr/>
          </p:nvSpPr>
          <p:spPr bwMode="auto">
            <a:xfrm flipH="1">
              <a:off x="13685837" y="61955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Tables</a:t>
              </a:r>
            </a:p>
          </p:txBody>
        </p:sp>
        <p:sp>
          <p:nvSpPr>
            <p:cNvPr id="86" name="Oval 85"/>
            <p:cNvSpPr/>
            <p:nvPr/>
          </p:nvSpPr>
          <p:spPr bwMode="auto">
            <a:xfrm flipH="1">
              <a:off x="14933653" y="54685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87" name="Rectangle 86"/>
            <p:cNvSpPr/>
            <p:nvPr/>
          </p:nvSpPr>
          <p:spPr bwMode="auto">
            <a:xfrm flipH="1">
              <a:off x="14933652" y="61955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Cognitive Services</a:t>
              </a:r>
            </a:p>
          </p:txBody>
        </p:sp>
        <p:sp>
          <p:nvSpPr>
            <p:cNvPr id="88" name="Oval 87"/>
            <p:cNvSpPr/>
            <p:nvPr/>
          </p:nvSpPr>
          <p:spPr bwMode="auto">
            <a:xfrm flipH="1">
              <a:off x="16181468" y="54685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89" name="Rectangle 88"/>
            <p:cNvSpPr/>
            <p:nvPr/>
          </p:nvSpPr>
          <p:spPr bwMode="auto">
            <a:xfrm flipH="1">
              <a:off x="16181467" y="61955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rPr>
                <a:t>DNS</a:t>
              </a:r>
            </a:p>
          </p:txBody>
        </p:sp>
        <p:pic>
          <p:nvPicPr>
            <p:cNvPr id="90" name="Picture 89"/>
            <p:cNvPicPr>
              <a:picLocks noChangeAspect="1"/>
            </p:cNvPicPr>
            <p:nvPr/>
          </p:nvPicPr>
          <p:blipFill>
            <a:blip r:embed="rId21"/>
            <a:stretch>
              <a:fillRect/>
            </a:stretch>
          </p:blipFill>
          <p:spPr>
            <a:xfrm>
              <a:off x="16359980" y="5639121"/>
              <a:ext cx="376514" cy="376512"/>
            </a:xfrm>
            <a:prstGeom prst="rect">
              <a:avLst/>
            </a:prstGeom>
          </p:spPr>
        </p:pic>
        <p:grpSp>
          <p:nvGrpSpPr>
            <p:cNvPr id="91" name="Group 90"/>
            <p:cNvGrpSpPr/>
            <p:nvPr/>
          </p:nvGrpSpPr>
          <p:grpSpPr>
            <a:xfrm>
              <a:off x="13685838" y="5468533"/>
              <a:ext cx="745425" cy="745425"/>
              <a:chOff x="8677795" y="5316133"/>
              <a:chExt cx="745425" cy="745425"/>
            </a:xfrm>
          </p:grpSpPr>
          <p:sp>
            <p:nvSpPr>
              <p:cNvPr id="93" name="Oval 92"/>
              <p:cNvSpPr/>
              <p:nvPr/>
            </p:nvSpPr>
            <p:spPr bwMode="auto">
              <a:xfrm flipH="1">
                <a:off x="8677795" y="53161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pic>
            <p:nvPicPr>
              <p:cNvPr id="94" name="Picture 93"/>
              <p:cNvPicPr>
                <a:picLocks noChangeAspect="1"/>
              </p:cNvPicPr>
              <p:nvPr/>
            </p:nvPicPr>
            <p:blipFill>
              <a:blip r:embed="rId22"/>
              <a:stretch>
                <a:fillRect/>
              </a:stretch>
            </p:blipFill>
            <p:spPr>
              <a:xfrm>
                <a:off x="8868611" y="5495925"/>
                <a:ext cx="367482" cy="367482"/>
              </a:xfrm>
              <a:prstGeom prst="rect">
                <a:avLst/>
              </a:prstGeom>
            </p:spPr>
          </p:pic>
        </p:grpSp>
        <p:pic>
          <p:nvPicPr>
            <p:cNvPr id="92" name="Picture 91"/>
            <p:cNvPicPr>
              <a:picLocks noChangeAspect="1"/>
            </p:cNvPicPr>
            <p:nvPr/>
          </p:nvPicPr>
          <p:blipFill>
            <a:blip r:embed="rId23"/>
            <a:stretch>
              <a:fillRect/>
            </a:stretch>
          </p:blipFill>
          <p:spPr>
            <a:xfrm>
              <a:off x="15103358" y="5638238"/>
              <a:ext cx="406014" cy="406014"/>
            </a:xfrm>
            <a:prstGeom prst="rect">
              <a:avLst/>
            </a:prstGeom>
          </p:spPr>
        </p:pic>
      </p:grpSp>
      <p:pic>
        <p:nvPicPr>
          <p:cNvPr id="95" name="Picture 94"/>
          <p:cNvPicPr>
            <a:picLocks noChangeAspect="1"/>
          </p:cNvPicPr>
          <p:nvPr/>
        </p:nvPicPr>
        <p:blipFill>
          <a:blip r:embed="rId24"/>
          <a:stretch>
            <a:fillRect/>
          </a:stretch>
        </p:blipFill>
        <p:spPr>
          <a:xfrm>
            <a:off x="4787095" y="2599404"/>
            <a:ext cx="2555652" cy="2468530"/>
          </a:xfrm>
          <a:prstGeom prst="rect">
            <a:avLst/>
          </a:prstGeom>
        </p:spPr>
      </p:pic>
    </p:spTree>
    <p:extLst>
      <p:ext uri="{BB962C8B-B14F-4D97-AF65-F5344CB8AC3E}">
        <p14:creationId xmlns:p14="http://schemas.microsoft.com/office/powerpoint/2010/main" val="39512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6" presetClass="emph" presetSubtype="0" accel="100000" autoRev="1" fill="hold" nodeType="withEffect">
                                  <p:stCondLst>
                                    <p:cond delay="0"/>
                                  </p:stCondLst>
                                  <p:childTnLst>
                                    <p:animScale>
                                      <p:cBhvr>
                                        <p:cTn id="9" dur="500" fill="hold"/>
                                        <p:tgtEl>
                                          <p:spTgt spid="19"/>
                                        </p:tgtEl>
                                      </p:cBhvr>
                                      <p:by x="60000" y="60000"/>
                                    </p:animScale>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nodeType="clickEffect">
                                  <p:stCondLst>
                                    <p:cond delay="0"/>
                                  </p:stCondLst>
                                  <p:childTnLst>
                                    <p:animEffect transition="out" filter="wipe(up)">
                                      <p:cBhvr>
                                        <p:cTn id="13" dur="500"/>
                                        <p:tgtEl>
                                          <p:spTgt spid="19"/>
                                        </p:tgtEl>
                                      </p:cBhvr>
                                    </p:animEffect>
                                    <p:set>
                                      <p:cBhvr>
                                        <p:cTn id="14" dur="1" fill="hold">
                                          <p:stCondLst>
                                            <p:cond delay="499"/>
                                          </p:stCondLst>
                                        </p:cTn>
                                        <p:tgtEl>
                                          <p:spTgt spid="19"/>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500"/>
                                  </p:stCondLst>
                                  <p:childTnLst>
                                    <p:set>
                                      <p:cBhvr>
                                        <p:cTn id="21" dur="1" fill="hold">
                                          <p:stCondLst>
                                            <p:cond delay="0"/>
                                          </p:stCondLst>
                                        </p:cTn>
                                        <p:tgtEl>
                                          <p:spTgt spid="57"/>
                                        </p:tgtEl>
                                        <p:attrNameLst>
                                          <p:attrName>style.visibility</p:attrName>
                                        </p:attrNameLst>
                                      </p:cBhvr>
                                      <p:to>
                                        <p:strVal val="visible"/>
                                      </p:to>
                                    </p:set>
                                  </p:childTnLst>
                                </p:cTn>
                              </p:par>
                              <p:par>
                                <p:cTn id="22" presetID="6" presetClass="emph" presetSubtype="0" accel="100000" autoRev="1" fill="hold" nodeType="withEffect">
                                  <p:stCondLst>
                                    <p:cond delay="0"/>
                                  </p:stCondLst>
                                  <p:childTnLst>
                                    <p:animScale>
                                      <p:cBhvr>
                                        <p:cTn id="23" dur="500" fill="hold"/>
                                        <p:tgtEl>
                                          <p:spTgt spid="57"/>
                                        </p:tgtEl>
                                      </p:cBhvr>
                                      <p:by x="0" y="0"/>
                                    </p:animScale>
                                  </p:childTnLst>
                                </p:cTn>
                              </p:par>
                              <p:par>
                                <p:cTn id="24" presetID="42" presetClass="path" presetSubtype="0" decel="100000" fill="hold" nodeType="withEffect">
                                  <p:stCondLst>
                                    <p:cond delay="500"/>
                                  </p:stCondLst>
                                  <p:childTnLst>
                                    <p:animMotion origin="layout" path="M -0.13544 0.00068 L 1.05693E-6 1.42079E-6 " pathEditMode="relative" rAng="0" ptsTypes="AA">
                                      <p:cBhvr>
                                        <p:cTn id="25" dur="500" fill="hold"/>
                                        <p:tgtEl>
                                          <p:spTgt spid="57"/>
                                        </p:tgtEl>
                                        <p:attrNameLst>
                                          <p:attrName>ppt_x</p:attrName>
                                          <p:attrName>ppt_y</p:attrName>
                                        </p:attrNameLst>
                                      </p:cBhvr>
                                      <p:rCtr x="6765" y="-45"/>
                                    </p:animMotion>
                                  </p:childTnLst>
                                </p:cTn>
                              </p:par>
                              <p:par>
                                <p:cTn id="26" presetID="1" presetClass="entr" presetSubtype="0"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childTnLst>
                                </p:cTn>
                              </p:par>
                              <p:par>
                                <p:cTn id="28" presetID="6" presetClass="emph" presetSubtype="0" accel="100000" autoRev="1" fill="hold" nodeType="withEffect">
                                  <p:stCondLst>
                                    <p:cond delay="0"/>
                                  </p:stCondLst>
                                  <p:childTnLst>
                                    <p:animScale>
                                      <p:cBhvr>
                                        <p:cTn id="29" dur="500" fill="hold"/>
                                        <p:tgtEl>
                                          <p:spTgt spid="25"/>
                                        </p:tgtEl>
                                      </p:cBhvr>
                                      <p:by x="0" y="0"/>
                                    </p:animScale>
                                  </p:childTnLst>
                                </p:cTn>
                              </p:par>
                              <p:par>
                                <p:cTn id="30" presetID="42" presetClass="path" presetSubtype="0" decel="100000" fill="hold" nodeType="withEffect">
                                  <p:stCondLst>
                                    <p:cond delay="500"/>
                                  </p:stCondLst>
                                  <p:childTnLst>
                                    <p:animMotion origin="layout" path="M 0.13544 0.00091 L -9.446E-7 -2.10168E-6 " pathEditMode="relative" rAng="0" ptsTypes="AA">
                                      <p:cBhvr>
                                        <p:cTn id="31" dur="500" fill="hold"/>
                                        <p:tgtEl>
                                          <p:spTgt spid="25"/>
                                        </p:tgtEl>
                                        <p:attrNameLst>
                                          <p:attrName>ppt_x</p:attrName>
                                          <p:attrName>ppt_y</p:attrName>
                                        </p:attrNameLst>
                                      </p:cBhvr>
                                      <p:rCtr x="-6778" y="-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INTEGRATION ACCOUNTS</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AKA Enterprise Integration Pack</a:t>
            </a:r>
            <a:endParaRPr lang="nl-NL" dirty="0"/>
          </a:p>
        </p:txBody>
      </p:sp>
      <p:graphicFrame>
        <p:nvGraphicFramePr>
          <p:cNvPr id="6" name="Object 5"/>
          <p:cNvGraphicFramePr>
            <a:graphicFrameLocks noChangeAspect="1"/>
          </p:cNvGraphicFramePr>
          <p:nvPr>
            <p:extLst>
              <p:ext uri="{D42A27DB-BD31-4B8C-83A1-F6EECF244321}">
                <p14:modId xmlns:p14="http://schemas.microsoft.com/office/powerpoint/2010/main" val="1944450037"/>
              </p:ext>
            </p:extLst>
          </p:nvPr>
        </p:nvGraphicFramePr>
        <p:xfrm>
          <a:off x="5262891" y="688663"/>
          <a:ext cx="1666211" cy="1672644"/>
        </p:xfrm>
        <a:graphic>
          <a:graphicData uri="http://schemas.openxmlformats.org/presentationml/2006/ole">
            <mc:AlternateContent xmlns:mc="http://schemas.openxmlformats.org/markup-compatibility/2006">
              <mc:Choice xmlns:v="urn:schemas-microsoft-com:vml" Requires="v">
                <p:oleObj spid="_x0000_s9266" r:id="rId4" imgW="2466360" imgH="2476080" progId="">
                  <p:embed/>
                </p:oleObj>
              </mc:Choice>
              <mc:Fallback>
                <p:oleObj r:id="rId4" imgW="2466360" imgH="2476080" progId="">
                  <p:embed/>
                  <p:pic>
                    <p:nvPicPr>
                      <p:cNvPr id="5" name="Object 4"/>
                      <p:cNvPicPr/>
                      <p:nvPr/>
                    </p:nvPicPr>
                    <p:blipFill>
                      <a:blip r:embed="rId5"/>
                      <a:stretch>
                        <a:fillRect/>
                      </a:stretch>
                    </p:blipFill>
                    <p:spPr>
                      <a:xfrm>
                        <a:off x="5262891" y="688663"/>
                        <a:ext cx="1666211" cy="1672644"/>
                      </a:xfrm>
                      <a:prstGeom prst="rect">
                        <a:avLst/>
                      </a:prstGeom>
                    </p:spPr>
                  </p:pic>
                </p:oleObj>
              </mc:Fallback>
            </mc:AlternateContent>
          </a:graphicData>
        </a:graphic>
      </p:graphicFrame>
      <p:pic>
        <p:nvPicPr>
          <p:cNvPr id="9221" name="Picture 5" descr="Afbeeldingsresultaat voor BizTalk maps"/>
          <p:cNvPicPr>
            <a:picLocks noChangeAspect="1" noChangeArrowheads="1"/>
          </p:cNvPicPr>
          <p:nvPr/>
        </p:nvPicPr>
        <p:blipFill rotWithShape="1">
          <a:blip r:embed="rId6">
            <a:extLst>
              <a:ext uri="{28A0092B-C50C-407E-A947-70E740481C1C}">
                <a14:useLocalDpi xmlns:a14="http://schemas.microsoft.com/office/drawing/2010/main" val="0"/>
              </a:ext>
            </a:extLst>
          </a:blip>
          <a:srcRect t="1" r="2476" b="2567"/>
          <a:stretch/>
        </p:blipFill>
        <p:spPr bwMode="auto">
          <a:xfrm>
            <a:off x="5012873" y="4275143"/>
            <a:ext cx="2175721" cy="1721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68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INTEGRATION ACCOUNTS</a:t>
            </a:r>
          </a:p>
        </p:txBody>
      </p:sp>
      <p:sp>
        <p:nvSpPr>
          <p:cNvPr id="3" name="Content Placeholder 2"/>
          <p:cNvSpPr>
            <a:spLocks noGrp="1"/>
          </p:cNvSpPr>
          <p:nvPr>
            <p:ph idx="1"/>
          </p:nvPr>
        </p:nvSpPr>
        <p:spPr>
          <a:xfrm>
            <a:off x="838200" y="1537854"/>
            <a:ext cx="5222966" cy="4639109"/>
          </a:xfrm>
        </p:spPr>
        <p:txBody>
          <a:bodyPr>
            <a:normAutofit/>
          </a:bodyPr>
          <a:lstStyle/>
          <a:p>
            <a:r>
              <a:rPr lang="nl-NL" dirty="0" err="1"/>
              <a:t>Placeholder</a:t>
            </a:r>
            <a:r>
              <a:rPr lang="nl-NL" dirty="0"/>
              <a:t> </a:t>
            </a:r>
            <a:r>
              <a:rPr lang="nl-NL" dirty="0" err="1"/>
              <a:t>for</a:t>
            </a:r>
            <a:r>
              <a:rPr lang="nl-NL" dirty="0"/>
              <a:t>:</a:t>
            </a:r>
          </a:p>
          <a:p>
            <a:pPr lvl="1"/>
            <a:r>
              <a:rPr lang="en-US" dirty="0"/>
              <a:t>Schemas</a:t>
            </a:r>
          </a:p>
          <a:p>
            <a:pPr lvl="1"/>
            <a:r>
              <a:rPr lang="en-US" dirty="0"/>
              <a:t>Maps</a:t>
            </a:r>
          </a:p>
          <a:p>
            <a:pPr lvl="1"/>
            <a:r>
              <a:rPr lang="en-US" dirty="0"/>
              <a:t>Partners</a:t>
            </a:r>
          </a:p>
          <a:p>
            <a:pPr lvl="1"/>
            <a:r>
              <a:rPr lang="en-US" dirty="0"/>
              <a:t>Agreements</a:t>
            </a:r>
          </a:p>
          <a:p>
            <a:pPr lvl="1"/>
            <a:r>
              <a:rPr lang="en-US" dirty="0"/>
              <a:t>Certificates (</a:t>
            </a:r>
            <a:r>
              <a:rPr lang="en-US" dirty="0" err="1"/>
              <a:t>KeyVault</a:t>
            </a:r>
            <a:r>
              <a:rPr lang="en-US" dirty="0"/>
              <a:t> integration)</a:t>
            </a:r>
          </a:p>
          <a:p>
            <a:r>
              <a:rPr lang="en-US" dirty="0"/>
              <a:t>Works together with Logic Apps</a:t>
            </a:r>
          </a:p>
          <a:p>
            <a:r>
              <a:rPr lang="en-US" dirty="0"/>
              <a:t>Easy to manage</a:t>
            </a:r>
          </a:p>
          <a:p>
            <a:pPr lvl="1"/>
            <a:r>
              <a:rPr lang="en-US" dirty="0"/>
              <a:t>REST API, PowerShell, Portal, Visual Studio</a:t>
            </a:r>
          </a:p>
          <a:p>
            <a:pPr lvl="1"/>
            <a:r>
              <a:rPr lang="en-US" dirty="0"/>
              <a:t>Secure, scalable, manageable</a:t>
            </a:r>
          </a:p>
          <a:p>
            <a:endParaRPr lang="en-US" dirty="0"/>
          </a:p>
          <a:p>
            <a:pPr lvl="1"/>
            <a:endParaRPr lang="nl-NL" dirty="0"/>
          </a:p>
        </p:txBody>
      </p:sp>
      <p:pic>
        <p:nvPicPr>
          <p:cNvPr id="5" name="Picture 4"/>
          <p:cNvPicPr>
            <a:picLocks noChangeAspect="1"/>
          </p:cNvPicPr>
          <p:nvPr/>
        </p:nvPicPr>
        <p:blipFill>
          <a:blip r:embed="rId3"/>
          <a:stretch>
            <a:fillRect/>
          </a:stretch>
        </p:blipFill>
        <p:spPr>
          <a:xfrm>
            <a:off x="7447651" y="0"/>
            <a:ext cx="4080346" cy="6005570"/>
          </a:xfrm>
          <a:prstGeom prst="rect">
            <a:avLst/>
          </a:prstGeom>
        </p:spPr>
      </p:pic>
      <p:pic>
        <p:nvPicPr>
          <p:cNvPr id="6" name="Picture 5"/>
          <p:cNvPicPr>
            <a:picLocks noChangeAspect="1"/>
          </p:cNvPicPr>
          <p:nvPr/>
        </p:nvPicPr>
        <p:blipFill>
          <a:blip r:embed="rId4"/>
          <a:stretch>
            <a:fillRect/>
          </a:stretch>
        </p:blipFill>
        <p:spPr>
          <a:xfrm>
            <a:off x="7946991" y="182612"/>
            <a:ext cx="2277476" cy="4982082"/>
          </a:xfrm>
          <a:prstGeom prst="rect">
            <a:avLst/>
          </a:prstGeom>
        </p:spPr>
      </p:pic>
      <p:pic>
        <p:nvPicPr>
          <p:cNvPr id="7" name="Picture 6"/>
          <p:cNvPicPr>
            <a:picLocks noChangeAspect="1"/>
          </p:cNvPicPr>
          <p:nvPr/>
        </p:nvPicPr>
        <p:blipFill>
          <a:blip r:embed="rId5"/>
          <a:stretch>
            <a:fillRect/>
          </a:stretch>
        </p:blipFill>
        <p:spPr>
          <a:xfrm>
            <a:off x="8685009" y="171550"/>
            <a:ext cx="1469766" cy="4030600"/>
          </a:xfrm>
          <a:prstGeom prst="rect">
            <a:avLst/>
          </a:prstGeom>
        </p:spPr>
      </p:pic>
      <p:pic>
        <p:nvPicPr>
          <p:cNvPr id="8" name="Picture 7"/>
          <p:cNvPicPr>
            <a:picLocks noChangeAspect="1"/>
          </p:cNvPicPr>
          <p:nvPr/>
        </p:nvPicPr>
        <p:blipFill>
          <a:blip r:embed="rId6"/>
          <a:stretch>
            <a:fillRect/>
          </a:stretch>
        </p:blipFill>
        <p:spPr>
          <a:xfrm>
            <a:off x="10181300" y="182611"/>
            <a:ext cx="741504" cy="2028514"/>
          </a:xfrm>
          <a:prstGeom prst="rect">
            <a:avLst/>
          </a:prstGeom>
        </p:spPr>
      </p:pic>
      <p:pic>
        <p:nvPicPr>
          <p:cNvPr id="9" name="Picture 8"/>
          <p:cNvPicPr>
            <a:picLocks noChangeAspect="1"/>
          </p:cNvPicPr>
          <p:nvPr/>
        </p:nvPicPr>
        <p:blipFill>
          <a:blip r:embed="rId7"/>
          <a:stretch>
            <a:fillRect/>
          </a:stretch>
        </p:blipFill>
        <p:spPr>
          <a:xfrm>
            <a:off x="9447052" y="191437"/>
            <a:ext cx="734883" cy="3026249"/>
          </a:xfrm>
          <a:prstGeom prst="rect">
            <a:avLst/>
          </a:prstGeom>
        </p:spPr>
      </p:pic>
      <p:pic>
        <p:nvPicPr>
          <p:cNvPr id="10" name="Picture 9"/>
          <p:cNvPicPr>
            <a:picLocks noChangeAspect="1"/>
          </p:cNvPicPr>
          <p:nvPr/>
        </p:nvPicPr>
        <p:blipFill>
          <a:blip r:embed="rId8"/>
          <a:stretch>
            <a:fillRect/>
          </a:stretch>
        </p:blipFill>
        <p:spPr>
          <a:xfrm>
            <a:off x="8504328" y="3808282"/>
            <a:ext cx="1018736" cy="1900840"/>
          </a:xfrm>
          <a:prstGeom prst="rect">
            <a:avLst/>
          </a:prstGeom>
        </p:spPr>
      </p:pic>
      <p:sp>
        <p:nvSpPr>
          <p:cNvPr id="11" name="Rectangle 10"/>
          <p:cNvSpPr/>
          <p:nvPr/>
        </p:nvSpPr>
        <p:spPr>
          <a:xfrm>
            <a:off x="10080401" y="1774136"/>
            <a:ext cx="842244" cy="779616"/>
          </a:xfrm>
          <a:prstGeom prst="rect">
            <a:avLst/>
          </a:prstGeom>
          <a:solidFill>
            <a:srgbClr val="D63F27"/>
          </a:solidFill>
          <a:ln>
            <a:solidFill>
              <a:srgbClr val="D63F2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9" kern="0" dirty="0">
                <a:solidFill>
                  <a:srgbClr val="FFFFFF"/>
                </a:solidFill>
                <a:latin typeface="Segoe UI Light"/>
              </a:rPr>
              <a:t>Schemas</a:t>
            </a:r>
            <a:endParaRPr lang="en-US" kern="0" dirty="0">
              <a:solidFill>
                <a:srgbClr val="FFFFFF"/>
              </a:solidFill>
              <a:latin typeface="Segoe UI Light"/>
            </a:endParaRPr>
          </a:p>
        </p:txBody>
      </p:sp>
      <p:sp>
        <p:nvSpPr>
          <p:cNvPr id="12" name="Rectangle 11"/>
          <p:cNvSpPr/>
          <p:nvPr/>
        </p:nvSpPr>
        <p:spPr>
          <a:xfrm>
            <a:off x="10080400" y="2755464"/>
            <a:ext cx="842244" cy="7796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Maps</a:t>
            </a:r>
          </a:p>
        </p:txBody>
      </p:sp>
      <p:sp>
        <p:nvSpPr>
          <p:cNvPr id="13" name="Rectangle 12"/>
          <p:cNvSpPr/>
          <p:nvPr/>
        </p:nvSpPr>
        <p:spPr>
          <a:xfrm>
            <a:off x="10080400" y="3743243"/>
            <a:ext cx="842244" cy="779616"/>
          </a:xfrm>
          <a:prstGeom prst="rect">
            <a:avLst/>
          </a:prstGeom>
          <a:solidFill>
            <a:srgbClr val="00B0F0"/>
          </a:solidFill>
          <a:ln>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TPM</a:t>
            </a:r>
          </a:p>
        </p:txBody>
      </p:sp>
      <p:sp>
        <p:nvSpPr>
          <p:cNvPr id="14" name="Rectangle 13"/>
          <p:cNvSpPr/>
          <p:nvPr/>
        </p:nvSpPr>
        <p:spPr>
          <a:xfrm>
            <a:off x="10080400" y="4766486"/>
            <a:ext cx="842244" cy="7796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9" kern="0" dirty="0">
                <a:solidFill>
                  <a:srgbClr val="FFFFFF"/>
                </a:solidFill>
                <a:latin typeface="Segoe UI Light"/>
              </a:rPr>
              <a:t>Custom</a:t>
            </a:r>
          </a:p>
          <a:p>
            <a:pPr algn="ctr"/>
            <a:r>
              <a:rPr lang="en-US" sz="1599" kern="0" dirty="0" err="1">
                <a:solidFill>
                  <a:srgbClr val="FFFFFF"/>
                </a:solidFill>
                <a:latin typeface="Segoe UI Light"/>
              </a:rPr>
              <a:t>Config</a:t>
            </a:r>
            <a:endParaRPr lang="en-US" sz="1599" kern="0" dirty="0">
              <a:solidFill>
                <a:srgbClr val="FFFFFF"/>
              </a:solidFill>
              <a:latin typeface="Segoe UI Light"/>
            </a:endParaRPr>
          </a:p>
        </p:txBody>
      </p:sp>
    </p:spTree>
    <p:extLst>
      <p:ext uri="{BB962C8B-B14F-4D97-AF65-F5344CB8AC3E}">
        <p14:creationId xmlns:p14="http://schemas.microsoft.com/office/powerpoint/2010/main" val="36730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nodeType="withEffect">
                                  <p:stCondLst>
                                    <p:cond delay="1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nodeType="withEffect">
                                  <p:stCondLst>
                                    <p:cond delay="2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3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INTEGRATION ACCOUNTS</a:t>
            </a:r>
          </a:p>
        </p:txBody>
      </p:sp>
      <p:sp>
        <p:nvSpPr>
          <p:cNvPr id="3" name="Content Placeholder 2"/>
          <p:cNvSpPr>
            <a:spLocks noGrp="1"/>
          </p:cNvSpPr>
          <p:nvPr>
            <p:ph idx="1"/>
          </p:nvPr>
        </p:nvSpPr>
        <p:spPr>
          <a:xfrm>
            <a:off x="838200" y="1537854"/>
            <a:ext cx="6407388" cy="4639109"/>
          </a:xfrm>
        </p:spPr>
        <p:txBody>
          <a:bodyPr/>
          <a:lstStyle/>
          <a:p>
            <a:r>
              <a:rPr lang="nl-NL" dirty="0"/>
              <a:t>For </a:t>
            </a:r>
            <a:r>
              <a:rPr lang="nl-NL" dirty="0" err="1"/>
              <a:t>whom</a:t>
            </a:r>
            <a:r>
              <a:rPr lang="nl-NL" dirty="0"/>
              <a:t>?</a:t>
            </a:r>
          </a:p>
          <a:p>
            <a:pPr lvl="1"/>
            <a:r>
              <a:rPr lang="nl-NL" dirty="0" err="1"/>
              <a:t>Businesses</a:t>
            </a:r>
            <a:r>
              <a:rPr lang="nl-NL" dirty="0"/>
              <a:t> </a:t>
            </a:r>
            <a:r>
              <a:rPr lang="nl-NL" dirty="0" err="1"/>
              <a:t>that</a:t>
            </a:r>
            <a:r>
              <a:rPr lang="nl-NL" dirty="0"/>
              <a:t> are </a:t>
            </a:r>
            <a:r>
              <a:rPr lang="nl-NL" dirty="0" err="1"/>
              <a:t>still</a:t>
            </a:r>
            <a:r>
              <a:rPr lang="nl-NL" dirty="0"/>
              <a:t> </a:t>
            </a:r>
            <a:r>
              <a:rPr lang="nl-NL" dirty="0" err="1"/>
              <a:t>using</a:t>
            </a:r>
            <a:r>
              <a:rPr lang="nl-NL" dirty="0"/>
              <a:t> </a:t>
            </a:r>
            <a:r>
              <a:rPr lang="nl-NL" dirty="0" err="1"/>
              <a:t>classical</a:t>
            </a:r>
            <a:r>
              <a:rPr lang="nl-NL" dirty="0"/>
              <a:t> messaging </a:t>
            </a:r>
            <a:r>
              <a:rPr lang="nl-NL" dirty="0" err="1"/>
              <a:t>and</a:t>
            </a:r>
            <a:r>
              <a:rPr lang="nl-NL" dirty="0"/>
              <a:t> want </a:t>
            </a:r>
            <a:r>
              <a:rPr lang="nl-NL" dirty="0" err="1"/>
              <a:t>to</a:t>
            </a:r>
            <a:r>
              <a:rPr lang="nl-NL" dirty="0"/>
              <a:t> move stuff </a:t>
            </a:r>
            <a:r>
              <a:rPr lang="nl-NL" dirty="0" err="1"/>
              <a:t>to</a:t>
            </a:r>
            <a:r>
              <a:rPr lang="nl-NL" dirty="0"/>
              <a:t> </a:t>
            </a:r>
            <a:r>
              <a:rPr lang="nl-NL" dirty="0" err="1"/>
              <a:t>the</a:t>
            </a:r>
            <a:r>
              <a:rPr lang="nl-NL" dirty="0"/>
              <a:t> </a:t>
            </a:r>
            <a:r>
              <a:rPr lang="nl-NL" dirty="0" err="1"/>
              <a:t>cloud</a:t>
            </a:r>
            <a:endParaRPr lang="nl-NL" dirty="0"/>
          </a:p>
          <a:p>
            <a:r>
              <a:rPr lang="nl-NL" dirty="0" err="1"/>
              <a:t>Typical</a:t>
            </a:r>
            <a:r>
              <a:rPr lang="nl-NL" dirty="0"/>
              <a:t> </a:t>
            </a:r>
            <a:r>
              <a:rPr lang="nl-NL" dirty="0" err="1"/>
              <a:t>scenarios</a:t>
            </a:r>
            <a:endParaRPr lang="nl-NL" dirty="0"/>
          </a:p>
          <a:p>
            <a:pPr lvl="1"/>
            <a:r>
              <a:rPr lang="nl-NL" dirty="0" err="1"/>
              <a:t>Working</a:t>
            </a:r>
            <a:r>
              <a:rPr lang="nl-NL" dirty="0"/>
              <a:t> </a:t>
            </a:r>
            <a:r>
              <a:rPr lang="nl-NL" dirty="0" err="1"/>
              <a:t>with</a:t>
            </a:r>
            <a:r>
              <a:rPr lang="nl-NL" dirty="0"/>
              <a:t> data in flat files</a:t>
            </a:r>
          </a:p>
          <a:p>
            <a:pPr lvl="1"/>
            <a:r>
              <a:rPr lang="nl-NL" dirty="0" err="1"/>
              <a:t>Classical</a:t>
            </a:r>
            <a:r>
              <a:rPr lang="nl-NL" dirty="0"/>
              <a:t> SOAP/ XML services</a:t>
            </a:r>
          </a:p>
          <a:p>
            <a:pPr lvl="1"/>
            <a:r>
              <a:rPr lang="nl-NL" dirty="0"/>
              <a:t>EDI </a:t>
            </a:r>
            <a:r>
              <a:rPr lang="nl-NL" dirty="0" err="1"/>
              <a:t>integration</a:t>
            </a:r>
            <a:r>
              <a:rPr lang="nl-NL" dirty="0"/>
              <a:t> </a:t>
            </a:r>
            <a:r>
              <a:rPr lang="nl-NL" dirty="0" err="1"/>
              <a:t>solutions</a:t>
            </a:r>
            <a:endParaRPr lang="nl-NL" dirty="0"/>
          </a:p>
          <a:p>
            <a:r>
              <a:rPr lang="nl-NL" dirty="0" err="1"/>
              <a:t>Use</a:t>
            </a:r>
            <a:r>
              <a:rPr lang="nl-NL" dirty="0"/>
              <a:t> Visual Studio </a:t>
            </a:r>
            <a:r>
              <a:rPr lang="nl-NL" dirty="0" err="1"/>
              <a:t>to</a:t>
            </a:r>
            <a:r>
              <a:rPr lang="nl-NL" dirty="0"/>
              <a:t> </a:t>
            </a:r>
            <a:r>
              <a:rPr lang="nl-NL" dirty="0" err="1"/>
              <a:t>develop</a:t>
            </a:r>
            <a:r>
              <a:rPr lang="nl-NL" dirty="0"/>
              <a:t> </a:t>
            </a:r>
            <a:r>
              <a:rPr lang="nl-NL" dirty="0" err="1"/>
              <a:t>schemas</a:t>
            </a:r>
            <a:r>
              <a:rPr lang="nl-NL" dirty="0"/>
              <a:t> </a:t>
            </a:r>
            <a:r>
              <a:rPr lang="nl-NL" dirty="0" err="1"/>
              <a:t>and</a:t>
            </a:r>
            <a:r>
              <a:rPr lang="nl-NL" dirty="0"/>
              <a:t> </a:t>
            </a:r>
            <a:r>
              <a:rPr lang="nl-NL" dirty="0" err="1"/>
              <a:t>maps</a:t>
            </a:r>
            <a:endParaRPr lang="nl-NL" dirty="0"/>
          </a:p>
          <a:p>
            <a:pPr lvl="1"/>
            <a:r>
              <a:rPr lang="nl-NL" dirty="0"/>
              <a:t>Upload </a:t>
            </a:r>
            <a:r>
              <a:rPr lang="nl-NL" dirty="0" err="1"/>
              <a:t>artifacts</a:t>
            </a:r>
            <a:r>
              <a:rPr lang="nl-NL" dirty="0"/>
              <a:t> </a:t>
            </a:r>
            <a:r>
              <a:rPr lang="nl-NL" dirty="0" err="1"/>
              <a:t>to</a:t>
            </a:r>
            <a:r>
              <a:rPr lang="nl-NL" dirty="0"/>
              <a:t> </a:t>
            </a:r>
            <a:r>
              <a:rPr lang="nl-NL" dirty="0" err="1"/>
              <a:t>the</a:t>
            </a:r>
            <a:r>
              <a:rPr lang="nl-NL" dirty="0"/>
              <a:t> Azure portal</a:t>
            </a:r>
          </a:p>
          <a:p>
            <a:pPr marL="0" indent="0">
              <a:buNone/>
            </a:pPr>
            <a:endParaRPr lang="nl-NL" dirty="0"/>
          </a:p>
        </p:txBody>
      </p:sp>
      <p:pic>
        <p:nvPicPr>
          <p:cNvPr id="4" name="Picture 3"/>
          <p:cNvPicPr>
            <a:picLocks noChangeAspect="1"/>
          </p:cNvPicPr>
          <p:nvPr/>
        </p:nvPicPr>
        <p:blipFill>
          <a:blip r:embed="rId2"/>
          <a:stretch>
            <a:fillRect/>
          </a:stretch>
        </p:blipFill>
        <p:spPr>
          <a:xfrm>
            <a:off x="7447651" y="0"/>
            <a:ext cx="4080346" cy="6005570"/>
          </a:xfrm>
          <a:prstGeom prst="rect">
            <a:avLst/>
          </a:prstGeom>
        </p:spPr>
      </p:pic>
      <p:pic>
        <p:nvPicPr>
          <p:cNvPr id="5" name="Picture 4"/>
          <p:cNvPicPr>
            <a:picLocks noChangeAspect="1"/>
          </p:cNvPicPr>
          <p:nvPr/>
        </p:nvPicPr>
        <p:blipFill>
          <a:blip r:embed="rId3"/>
          <a:stretch>
            <a:fillRect/>
          </a:stretch>
        </p:blipFill>
        <p:spPr>
          <a:xfrm>
            <a:off x="7946991" y="182612"/>
            <a:ext cx="2277476" cy="4982082"/>
          </a:xfrm>
          <a:prstGeom prst="rect">
            <a:avLst/>
          </a:prstGeom>
        </p:spPr>
      </p:pic>
      <p:pic>
        <p:nvPicPr>
          <p:cNvPr id="6" name="Picture 5"/>
          <p:cNvPicPr>
            <a:picLocks noChangeAspect="1"/>
          </p:cNvPicPr>
          <p:nvPr/>
        </p:nvPicPr>
        <p:blipFill>
          <a:blip r:embed="rId4"/>
          <a:stretch>
            <a:fillRect/>
          </a:stretch>
        </p:blipFill>
        <p:spPr>
          <a:xfrm>
            <a:off x="8685009" y="171550"/>
            <a:ext cx="1469766" cy="4030600"/>
          </a:xfrm>
          <a:prstGeom prst="rect">
            <a:avLst/>
          </a:prstGeom>
        </p:spPr>
      </p:pic>
      <p:pic>
        <p:nvPicPr>
          <p:cNvPr id="7" name="Picture 6"/>
          <p:cNvPicPr>
            <a:picLocks noChangeAspect="1"/>
          </p:cNvPicPr>
          <p:nvPr/>
        </p:nvPicPr>
        <p:blipFill>
          <a:blip r:embed="rId5"/>
          <a:stretch>
            <a:fillRect/>
          </a:stretch>
        </p:blipFill>
        <p:spPr>
          <a:xfrm>
            <a:off x="10181300" y="182611"/>
            <a:ext cx="741504" cy="2028514"/>
          </a:xfrm>
          <a:prstGeom prst="rect">
            <a:avLst/>
          </a:prstGeom>
        </p:spPr>
      </p:pic>
      <p:pic>
        <p:nvPicPr>
          <p:cNvPr id="8" name="Picture 7"/>
          <p:cNvPicPr>
            <a:picLocks noChangeAspect="1"/>
          </p:cNvPicPr>
          <p:nvPr/>
        </p:nvPicPr>
        <p:blipFill>
          <a:blip r:embed="rId6"/>
          <a:stretch>
            <a:fillRect/>
          </a:stretch>
        </p:blipFill>
        <p:spPr>
          <a:xfrm>
            <a:off x="9447052" y="191437"/>
            <a:ext cx="734883" cy="3026249"/>
          </a:xfrm>
          <a:prstGeom prst="rect">
            <a:avLst/>
          </a:prstGeom>
        </p:spPr>
      </p:pic>
      <p:pic>
        <p:nvPicPr>
          <p:cNvPr id="9" name="Picture 8"/>
          <p:cNvPicPr>
            <a:picLocks noChangeAspect="1"/>
          </p:cNvPicPr>
          <p:nvPr/>
        </p:nvPicPr>
        <p:blipFill>
          <a:blip r:embed="rId7"/>
          <a:stretch>
            <a:fillRect/>
          </a:stretch>
        </p:blipFill>
        <p:spPr>
          <a:xfrm>
            <a:off x="8504328" y="3808282"/>
            <a:ext cx="1018736" cy="1900840"/>
          </a:xfrm>
          <a:prstGeom prst="rect">
            <a:avLst/>
          </a:prstGeom>
        </p:spPr>
      </p:pic>
      <p:sp>
        <p:nvSpPr>
          <p:cNvPr id="10" name="Rectangle 9"/>
          <p:cNvSpPr/>
          <p:nvPr/>
        </p:nvSpPr>
        <p:spPr>
          <a:xfrm>
            <a:off x="10080401" y="1774136"/>
            <a:ext cx="842244" cy="779616"/>
          </a:xfrm>
          <a:prstGeom prst="rect">
            <a:avLst/>
          </a:prstGeom>
          <a:solidFill>
            <a:srgbClr val="D63F27"/>
          </a:solidFill>
          <a:ln>
            <a:solidFill>
              <a:srgbClr val="D63F27"/>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599" kern="0" dirty="0">
                <a:solidFill>
                  <a:srgbClr val="FFFFFF"/>
                </a:solidFill>
                <a:latin typeface="Segoe UI Light"/>
              </a:rPr>
              <a:t>Schemas</a:t>
            </a:r>
            <a:endParaRPr lang="en-US" kern="0" dirty="0">
              <a:solidFill>
                <a:srgbClr val="FFFFFF"/>
              </a:solidFill>
              <a:latin typeface="Segoe UI Light"/>
            </a:endParaRPr>
          </a:p>
        </p:txBody>
      </p:sp>
      <p:sp>
        <p:nvSpPr>
          <p:cNvPr id="11" name="Rectangle 10"/>
          <p:cNvSpPr/>
          <p:nvPr/>
        </p:nvSpPr>
        <p:spPr>
          <a:xfrm>
            <a:off x="10080400" y="2755464"/>
            <a:ext cx="842244" cy="7796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Maps</a:t>
            </a:r>
          </a:p>
        </p:txBody>
      </p:sp>
      <p:sp>
        <p:nvSpPr>
          <p:cNvPr id="12" name="Rectangle 11"/>
          <p:cNvSpPr/>
          <p:nvPr/>
        </p:nvSpPr>
        <p:spPr>
          <a:xfrm>
            <a:off x="10080400" y="3743243"/>
            <a:ext cx="842244" cy="779616"/>
          </a:xfrm>
          <a:prstGeom prst="rect">
            <a:avLst/>
          </a:prstGeom>
          <a:solidFill>
            <a:srgbClr val="00B0F0"/>
          </a:solidFill>
          <a:ln>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rgbClr val="FFFFFF"/>
                </a:solidFill>
                <a:latin typeface="Segoe UI Light"/>
              </a:rPr>
              <a:t>TPM</a:t>
            </a:r>
          </a:p>
        </p:txBody>
      </p:sp>
      <p:sp>
        <p:nvSpPr>
          <p:cNvPr id="13" name="Rectangle 12"/>
          <p:cNvSpPr/>
          <p:nvPr/>
        </p:nvSpPr>
        <p:spPr>
          <a:xfrm>
            <a:off x="10080400" y="4766486"/>
            <a:ext cx="842244" cy="7796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99" kern="0" dirty="0">
                <a:solidFill>
                  <a:srgbClr val="FFFFFF"/>
                </a:solidFill>
                <a:latin typeface="Segoe UI Light"/>
              </a:rPr>
              <a:t>Custom</a:t>
            </a:r>
          </a:p>
          <a:p>
            <a:pPr algn="ctr"/>
            <a:r>
              <a:rPr lang="en-US" sz="1599" kern="0" dirty="0" err="1">
                <a:solidFill>
                  <a:srgbClr val="FFFFFF"/>
                </a:solidFill>
                <a:latin typeface="Segoe UI Light"/>
              </a:rPr>
              <a:t>Config</a:t>
            </a:r>
            <a:endParaRPr lang="en-US" sz="1599" kern="0" dirty="0">
              <a:solidFill>
                <a:srgbClr val="FFFFFF"/>
              </a:solidFill>
              <a:latin typeface="Segoe UI Light"/>
            </a:endParaRPr>
          </a:p>
        </p:txBody>
      </p:sp>
    </p:spTree>
    <p:extLst>
      <p:ext uri="{BB962C8B-B14F-4D97-AF65-F5344CB8AC3E}">
        <p14:creationId xmlns:p14="http://schemas.microsoft.com/office/powerpoint/2010/main" val="272636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1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nodeType="withEffect">
                                  <p:stCondLst>
                                    <p:cond delay="2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3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ACCOUNTS: Enterprise Messaging</a:t>
            </a:r>
            <a:endParaRPr lang="nl-NL" dirty="0"/>
          </a:p>
        </p:txBody>
      </p:sp>
      <p:sp>
        <p:nvSpPr>
          <p:cNvPr id="12" name="Text Placeholder 5"/>
          <p:cNvSpPr txBox="1">
            <a:spLocks/>
          </p:cNvSpPr>
          <p:nvPr/>
        </p:nvSpPr>
        <p:spPr>
          <a:xfrm>
            <a:off x="1406689" y="2079523"/>
            <a:ext cx="10667338" cy="543516"/>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70C0"/>
                </a:solidFill>
                <a:latin typeface="Franklin Gothic Medium Cond" panose="020B0606030402020204" pitchFamily="34" charset="0"/>
              </a:rPr>
              <a:t>VETER Pipeline</a:t>
            </a:r>
          </a:p>
        </p:txBody>
      </p:sp>
      <p:graphicFrame>
        <p:nvGraphicFramePr>
          <p:cNvPr id="13" name="Diagram 12"/>
          <p:cNvGraphicFramePr/>
          <p:nvPr>
            <p:extLst>
              <p:ext uri="{D42A27DB-BD31-4B8C-83A1-F6EECF244321}">
                <p14:modId xmlns:p14="http://schemas.microsoft.com/office/powerpoint/2010/main" val="387408793"/>
              </p:ext>
            </p:extLst>
          </p:nvPr>
        </p:nvGraphicFramePr>
        <p:xfrm>
          <a:off x="1406689" y="485941"/>
          <a:ext cx="9598477" cy="6114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3158790" y="4378193"/>
            <a:ext cx="2132995" cy="793979"/>
          </a:xfrm>
          <a:prstGeom prst="rect">
            <a:avLst/>
          </a:prstGeom>
          <a:noFill/>
        </p:spPr>
        <p:txBody>
          <a:bodyPr wrap="square" lIns="182828" tIns="146262" rIns="182828" bIns="146262" rtlCol="0">
            <a:spAutoFit/>
          </a:bodyPr>
          <a:lstStyle/>
          <a:p>
            <a:pPr>
              <a:lnSpc>
                <a:spcPct val="90000"/>
              </a:lnSpc>
              <a:spcAft>
                <a:spcPts val="600"/>
              </a:spcAft>
            </a:pPr>
            <a:r>
              <a:rPr lang="en-US" dirty="0">
                <a:gradFill>
                  <a:gsLst>
                    <a:gs pos="2917">
                      <a:schemeClr val="tx1"/>
                    </a:gs>
                    <a:gs pos="30000">
                      <a:schemeClr val="tx1"/>
                    </a:gs>
                  </a:gsLst>
                  <a:lin ang="5400000" scaled="0"/>
                </a:gradFill>
                <a:latin typeface="Franklin Gothic Medium Cond" panose="020B0606030402020204" pitchFamily="34" charset="0"/>
              </a:rPr>
              <a:t>Select literals, single nodes or node-sets</a:t>
            </a:r>
          </a:p>
        </p:txBody>
      </p:sp>
      <p:sp>
        <p:nvSpPr>
          <p:cNvPr id="15" name="TextBox 14"/>
          <p:cNvSpPr txBox="1"/>
          <p:nvPr/>
        </p:nvSpPr>
        <p:spPr>
          <a:xfrm>
            <a:off x="1330510" y="4395363"/>
            <a:ext cx="2132995" cy="793979"/>
          </a:xfrm>
          <a:prstGeom prst="rect">
            <a:avLst/>
          </a:prstGeom>
          <a:noFill/>
        </p:spPr>
        <p:txBody>
          <a:bodyPr wrap="square" lIns="182828" tIns="146262" rIns="182828" bIns="146262" rtlCol="0">
            <a:spAutoFit/>
          </a:bodyPr>
          <a:lstStyle/>
          <a:p>
            <a:pPr>
              <a:lnSpc>
                <a:spcPct val="90000"/>
              </a:lnSpc>
              <a:spcAft>
                <a:spcPts val="600"/>
              </a:spcAft>
            </a:pPr>
            <a:r>
              <a:rPr lang="en-US" dirty="0">
                <a:gradFill>
                  <a:gsLst>
                    <a:gs pos="2917">
                      <a:schemeClr val="tx1"/>
                    </a:gs>
                    <a:gs pos="30000">
                      <a:schemeClr val="tx1"/>
                    </a:gs>
                  </a:gsLst>
                  <a:lin ang="5400000" scaled="0"/>
                </a:gradFill>
                <a:latin typeface="Franklin Gothic Medium Cond" panose="020B0606030402020204" pitchFamily="34" charset="0"/>
              </a:rPr>
              <a:t>Reference schema in Integration Account</a:t>
            </a:r>
          </a:p>
        </p:txBody>
      </p:sp>
      <p:sp>
        <p:nvSpPr>
          <p:cNvPr id="16" name="TextBox 15"/>
          <p:cNvSpPr txBox="1"/>
          <p:nvPr/>
        </p:nvSpPr>
        <p:spPr>
          <a:xfrm>
            <a:off x="5101340" y="4378194"/>
            <a:ext cx="2132995" cy="1390904"/>
          </a:xfrm>
          <a:prstGeom prst="rect">
            <a:avLst/>
          </a:prstGeom>
          <a:noFill/>
        </p:spPr>
        <p:txBody>
          <a:bodyPr wrap="square" lIns="182828" tIns="146262" rIns="182828" bIns="146262" rtlCol="0">
            <a:spAutoFit/>
          </a:bodyPr>
          <a:lstStyle/>
          <a:p>
            <a:pPr>
              <a:lnSpc>
                <a:spcPct val="90000"/>
              </a:lnSpc>
              <a:spcAft>
                <a:spcPts val="600"/>
              </a:spcAft>
            </a:pPr>
            <a:r>
              <a:rPr lang="en-US" dirty="0">
                <a:gradFill>
                  <a:gsLst>
                    <a:gs pos="2917">
                      <a:schemeClr val="tx1"/>
                    </a:gs>
                    <a:gs pos="30000">
                      <a:schemeClr val="tx1"/>
                    </a:gs>
                  </a:gsLst>
                  <a:lin ang="5400000" scaled="0"/>
                </a:gradFill>
                <a:latin typeface="Franklin Gothic Medium Cond" panose="020B0606030402020204" pitchFamily="34" charset="0"/>
              </a:rPr>
              <a:t>BizTalk mapper compatibility</a:t>
            </a:r>
          </a:p>
          <a:p>
            <a:pPr>
              <a:lnSpc>
                <a:spcPct val="90000"/>
              </a:lnSpc>
              <a:spcAft>
                <a:spcPts val="600"/>
              </a:spcAft>
            </a:pPr>
            <a:r>
              <a:rPr lang="en-US" dirty="0">
                <a:gradFill>
                  <a:gsLst>
                    <a:gs pos="2917">
                      <a:schemeClr val="tx1"/>
                    </a:gs>
                    <a:gs pos="30000">
                      <a:schemeClr val="tx1"/>
                    </a:gs>
                  </a:gsLst>
                  <a:lin ang="5400000" scaled="0"/>
                </a:gradFill>
                <a:latin typeface="Franklin Gothic Medium Cond" panose="020B0606030402020204" pitchFamily="34" charset="0"/>
              </a:rPr>
              <a:t>Parameter support (enrich)</a:t>
            </a:r>
          </a:p>
        </p:txBody>
      </p:sp>
      <p:sp>
        <p:nvSpPr>
          <p:cNvPr id="17" name="TextBox 16"/>
          <p:cNvSpPr txBox="1"/>
          <p:nvPr/>
        </p:nvSpPr>
        <p:spPr>
          <a:xfrm>
            <a:off x="6853440" y="4378193"/>
            <a:ext cx="2132995" cy="803833"/>
          </a:xfrm>
          <a:prstGeom prst="rect">
            <a:avLst/>
          </a:prstGeom>
          <a:noFill/>
        </p:spPr>
        <p:txBody>
          <a:bodyPr wrap="square" lIns="182828" tIns="146262" rIns="182828" bIns="146262" rtlCol="0">
            <a:spAutoFit/>
          </a:bodyPr>
          <a:lstStyle/>
          <a:p>
            <a:pPr>
              <a:lnSpc>
                <a:spcPct val="90000"/>
              </a:lnSpc>
              <a:spcAft>
                <a:spcPts val="600"/>
              </a:spcAft>
            </a:pPr>
            <a:r>
              <a:rPr lang="en-US" dirty="0">
                <a:gradFill>
                  <a:gsLst>
                    <a:gs pos="2917">
                      <a:schemeClr val="tx1"/>
                    </a:gs>
                    <a:gs pos="30000">
                      <a:schemeClr val="tx1"/>
                    </a:gs>
                  </a:gsLst>
                  <a:lin ang="5400000" scaled="0"/>
                </a:gradFill>
                <a:latin typeface="Franklin Gothic Medium Cond" panose="020B0606030402020204" pitchFamily="34" charset="0"/>
              </a:rPr>
              <a:t>Construct a new message</a:t>
            </a:r>
          </a:p>
        </p:txBody>
      </p:sp>
    </p:spTree>
    <p:extLst>
      <p:ext uri="{BB962C8B-B14F-4D97-AF65-F5344CB8AC3E}">
        <p14:creationId xmlns:p14="http://schemas.microsoft.com/office/powerpoint/2010/main" val="112823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graphicEl>
                                              <a:dgm id="{0F1FC9C8-89B4-4890-8087-B8D11334D0A3}"/>
                                            </p:graphicEl>
                                          </p:spTgt>
                                        </p:tgtEl>
                                        <p:attrNameLst>
                                          <p:attrName>style.visibility</p:attrName>
                                        </p:attrNameLst>
                                      </p:cBhvr>
                                      <p:to>
                                        <p:strVal val="visible"/>
                                      </p:to>
                                    </p:set>
                                    <p:anim calcmode="lin" valueType="num">
                                      <p:cBhvr additive="base">
                                        <p:cTn id="7" dur="500" fill="hold"/>
                                        <p:tgtEl>
                                          <p:spTgt spid="13">
                                            <p:graphicEl>
                                              <a:dgm id="{0F1FC9C8-89B4-4890-8087-B8D11334D0A3}"/>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graphicEl>
                                              <a:dgm id="{0F1FC9C8-89B4-4890-8087-B8D11334D0A3}"/>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graphicEl>
                                              <a:dgm id="{B3FF1E74-8D43-40C3-9C7A-B6F49F7ED9E1}"/>
                                            </p:graphicEl>
                                          </p:spTgt>
                                        </p:tgtEl>
                                        <p:attrNameLst>
                                          <p:attrName>style.visibility</p:attrName>
                                        </p:attrNameLst>
                                      </p:cBhvr>
                                      <p:to>
                                        <p:strVal val="visible"/>
                                      </p:to>
                                    </p:set>
                                    <p:anim calcmode="lin" valueType="num">
                                      <p:cBhvr additive="base">
                                        <p:cTn id="11" dur="500" fill="hold"/>
                                        <p:tgtEl>
                                          <p:spTgt spid="13">
                                            <p:graphicEl>
                                              <a:dgm id="{B3FF1E74-8D43-40C3-9C7A-B6F49F7ED9E1}"/>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graphicEl>
                                              <a:dgm id="{B3FF1E74-8D43-40C3-9C7A-B6F49F7ED9E1}"/>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
                                            <p:graphicEl>
                                              <a:dgm id="{E8806B15-15EF-49E9-9A5D-F2F10FD3CC23}"/>
                                            </p:graphicEl>
                                          </p:spTgt>
                                        </p:tgtEl>
                                        <p:attrNameLst>
                                          <p:attrName>style.visibility</p:attrName>
                                        </p:attrNameLst>
                                      </p:cBhvr>
                                      <p:to>
                                        <p:strVal val="visible"/>
                                      </p:to>
                                    </p:set>
                                    <p:anim calcmode="lin" valueType="num">
                                      <p:cBhvr additive="base">
                                        <p:cTn id="24" dur="500" fill="hold"/>
                                        <p:tgtEl>
                                          <p:spTgt spid="13">
                                            <p:graphicEl>
                                              <a:dgm id="{E8806B15-15EF-49E9-9A5D-F2F10FD3CC23}"/>
                                            </p:graphic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graphicEl>
                                              <a:dgm id="{E8806B15-15EF-49E9-9A5D-F2F10FD3CC23}"/>
                                            </p:graphic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graphicEl>
                                              <a:dgm id="{8111D7F1-6587-45A4-BE71-5EF75F80B485}"/>
                                            </p:graphicEl>
                                          </p:spTgt>
                                        </p:tgtEl>
                                        <p:attrNameLst>
                                          <p:attrName>style.visibility</p:attrName>
                                        </p:attrNameLst>
                                      </p:cBhvr>
                                      <p:to>
                                        <p:strVal val="visible"/>
                                      </p:to>
                                    </p:set>
                                    <p:anim calcmode="lin" valueType="num">
                                      <p:cBhvr additive="base">
                                        <p:cTn id="28" dur="500" fill="hold"/>
                                        <p:tgtEl>
                                          <p:spTgt spid="13">
                                            <p:graphicEl>
                                              <a:dgm id="{8111D7F1-6587-45A4-BE71-5EF75F80B485}"/>
                                            </p:graphic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3">
                                            <p:graphicEl>
                                              <a:dgm id="{8111D7F1-6587-45A4-BE71-5EF75F80B485}"/>
                                            </p:graphic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3">
                                            <p:graphicEl>
                                              <a:dgm id="{0A38A6A3-E34D-4118-972E-F6D778A1CD3F}"/>
                                            </p:graphicEl>
                                          </p:spTgt>
                                        </p:tgtEl>
                                        <p:attrNameLst>
                                          <p:attrName>style.visibility</p:attrName>
                                        </p:attrNameLst>
                                      </p:cBhvr>
                                      <p:to>
                                        <p:strVal val="visible"/>
                                      </p:to>
                                    </p:set>
                                    <p:anim calcmode="lin" valueType="num">
                                      <p:cBhvr additive="base">
                                        <p:cTn id="41" dur="500" fill="hold"/>
                                        <p:tgtEl>
                                          <p:spTgt spid="13">
                                            <p:graphicEl>
                                              <a:dgm id="{0A38A6A3-E34D-4118-972E-F6D778A1CD3F}"/>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3">
                                            <p:graphicEl>
                                              <a:dgm id="{0A38A6A3-E34D-4118-972E-F6D778A1CD3F}"/>
                                            </p:graphic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3">
                                            <p:graphicEl>
                                              <a:dgm id="{A50CC603-0913-48F9-B480-38A8E765D029}"/>
                                            </p:graphicEl>
                                          </p:spTgt>
                                        </p:tgtEl>
                                        <p:attrNameLst>
                                          <p:attrName>style.visibility</p:attrName>
                                        </p:attrNameLst>
                                      </p:cBhvr>
                                      <p:to>
                                        <p:strVal val="visible"/>
                                      </p:to>
                                    </p:set>
                                    <p:anim calcmode="lin" valueType="num">
                                      <p:cBhvr additive="base">
                                        <p:cTn id="45" dur="500" fill="hold"/>
                                        <p:tgtEl>
                                          <p:spTgt spid="13">
                                            <p:graphicEl>
                                              <a:dgm id="{A50CC603-0913-48F9-B480-38A8E765D029}"/>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3">
                                            <p:graphicEl>
                                              <a:dgm id="{A50CC603-0913-48F9-B480-38A8E765D029}"/>
                                            </p:graphic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graphicEl>
                                              <a:dgm id="{4C212879-E3AB-4C3B-A389-FC6D23183098}"/>
                                            </p:graphicEl>
                                          </p:spTgt>
                                        </p:tgtEl>
                                        <p:attrNameLst>
                                          <p:attrName>style.visibility</p:attrName>
                                        </p:attrNameLst>
                                      </p:cBhvr>
                                      <p:to>
                                        <p:strVal val="visible"/>
                                      </p:to>
                                    </p:set>
                                    <p:anim calcmode="lin" valueType="num">
                                      <p:cBhvr additive="base">
                                        <p:cTn id="58" dur="500" fill="hold"/>
                                        <p:tgtEl>
                                          <p:spTgt spid="13">
                                            <p:graphicEl>
                                              <a:dgm id="{4C212879-E3AB-4C3B-A389-FC6D23183098}"/>
                                            </p:graphic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3">
                                            <p:graphicEl>
                                              <a:dgm id="{4C212879-E3AB-4C3B-A389-FC6D23183098}"/>
                                            </p:graphicEl>
                                          </p:spTgt>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3">
                                            <p:graphicEl>
                                              <a:dgm id="{2B21E11D-82C3-40DD-AB8D-1995B10E20C1}"/>
                                            </p:graphicEl>
                                          </p:spTgt>
                                        </p:tgtEl>
                                        <p:attrNameLst>
                                          <p:attrName>style.visibility</p:attrName>
                                        </p:attrNameLst>
                                      </p:cBhvr>
                                      <p:to>
                                        <p:strVal val="visible"/>
                                      </p:to>
                                    </p:set>
                                    <p:anim calcmode="lin" valueType="num">
                                      <p:cBhvr additive="base">
                                        <p:cTn id="62" dur="500" fill="hold"/>
                                        <p:tgtEl>
                                          <p:spTgt spid="13">
                                            <p:graphicEl>
                                              <a:dgm id="{2B21E11D-82C3-40DD-AB8D-1995B10E20C1}"/>
                                            </p:graphic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3">
                                            <p:graphicEl>
                                              <a:dgm id="{2B21E11D-82C3-40DD-AB8D-1995B10E20C1}"/>
                                            </p:graphic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13">
                                            <p:graphicEl>
                                              <a:dgm id="{C82ADFB8-00F9-41DE-AAF1-7812E0136D52}"/>
                                            </p:graphicEl>
                                          </p:spTgt>
                                        </p:tgtEl>
                                        <p:attrNameLst>
                                          <p:attrName>style.visibility</p:attrName>
                                        </p:attrNameLst>
                                      </p:cBhvr>
                                      <p:to>
                                        <p:strVal val="visible"/>
                                      </p:to>
                                    </p:set>
                                    <p:anim calcmode="lin" valueType="num">
                                      <p:cBhvr additive="base">
                                        <p:cTn id="75" dur="500" fill="hold"/>
                                        <p:tgtEl>
                                          <p:spTgt spid="13">
                                            <p:graphicEl>
                                              <a:dgm id="{C82ADFB8-00F9-41DE-AAF1-7812E0136D52}"/>
                                            </p:graphic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13">
                                            <p:graphicEl>
                                              <a:dgm id="{C82ADFB8-00F9-41DE-AAF1-7812E0136D52}"/>
                                            </p:graphicEl>
                                          </p:spTgt>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3">
                                            <p:graphicEl>
                                              <a:dgm id="{85964F40-4251-4934-AFA5-D1AA82EC1E47}"/>
                                            </p:graphicEl>
                                          </p:spTgt>
                                        </p:tgtEl>
                                        <p:attrNameLst>
                                          <p:attrName>style.visibility</p:attrName>
                                        </p:attrNameLst>
                                      </p:cBhvr>
                                      <p:to>
                                        <p:strVal val="visible"/>
                                      </p:to>
                                    </p:set>
                                    <p:anim calcmode="lin" valueType="num">
                                      <p:cBhvr additive="base">
                                        <p:cTn id="79" dur="500" fill="hold"/>
                                        <p:tgtEl>
                                          <p:spTgt spid="13">
                                            <p:graphicEl>
                                              <a:dgm id="{85964F40-4251-4934-AFA5-D1AA82EC1E47}"/>
                                            </p:graphic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3">
                                            <p:graphicEl>
                                              <a:dgm id="{85964F40-4251-4934-AFA5-D1AA82EC1E4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P spid="14" grpId="0"/>
      <p:bldP spid="15" grpId="0"/>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4303</TotalTime>
  <Words>2139</Words>
  <Application>Microsoft Office PowerPoint</Application>
  <PresentationFormat>Widescreen</PresentationFormat>
  <Paragraphs>345</Paragraphs>
  <Slides>40</Slides>
  <Notes>20</Notes>
  <HiddenSlides>6</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0</vt:i4>
      </vt:variant>
      <vt:variant>
        <vt:lpstr>Slide Titles</vt:lpstr>
      </vt:variant>
      <vt:variant>
        <vt:i4>40</vt:i4>
      </vt:variant>
    </vt:vector>
  </HeadingPairs>
  <TitlesOfParts>
    <vt:vector size="54" baseType="lpstr">
      <vt:lpstr>Arial</vt:lpstr>
      <vt:lpstr>Calibri</vt:lpstr>
      <vt:lpstr>Consolas</vt:lpstr>
      <vt:lpstr>DINPro-Medium</vt:lpstr>
      <vt:lpstr>Franklin Gothic Demi Cond</vt:lpstr>
      <vt:lpstr>Franklin Gothic Medium Cond</vt:lpstr>
      <vt:lpstr>Segoe UI</vt:lpstr>
      <vt:lpstr>Segoe UI Light</vt:lpstr>
      <vt:lpstr>Segoe UI Semibold</vt:lpstr>
      <vt:lpstr>Segoe UI Semilight</vt:lpstr>
      <vt:lpstr>Wingdings</vt:lpstr>
      <vt:lpstr>Office Theme</vt:lpstr>
      <vt:lpstr>1_5-30721_Build_2016_Template_Light</vt:lpstr>
      <vt:lpstr>5-30721_Build_2016_Template_Dark</vt:lpstr>
      <vt:lpstr>HYBRID INTEGRATION Integration Accounts - Service Bus - On-Premises Data Gateway</vt:lpstr>
      <vt:lpstr>PowerPoint Presentation</vt:lpstr>
      <vt:lpstr>WHY IS INTEGRATION MORE IMPORTANT THAN EVER?</vt:lpstr>
      <vt:lpstr>INTEGRATION THE CENTER OF DIGITAL TRANSFORMATION</vt:lpstr>
      <vt:lpstr>PowerPoint Presentation</vt:lpstr>
      <vt:lpstr>INTEGRATION ACCOUNTS</vt:lpstr>
      <vt:lpstr>INTEGRATION ACCOUNTS</vt:lpstr>
      <vt:lpstr>INTEGRATION ACCOUNTS</vt:lpstr>
      <vt:lpstr>INTEGRATION ACCOUNTS: Enterprise Messaging</vt:lpstr>
      <vt:lpstr>PRICING</vt:lpstr>
      <vt:lpstr>DEMO</vt:lpstr>
      <vt:lpstr>SERVICE BUS</vt:lpstr>
      <vt:lpstr>Service Bus</vt:lpstr>
      <vt:lpstr>ADVANCED MESSAGE QUEUING PROTOCOL</vt:lpstr>
      <vt:lpstr>QUEUES</vt:lpstr>
      <vt:lpstr>QUEUES</vt:lpstr>
      <vt:lpstr>TOPICS</vt:lpstr>
      <vt:lpstr>TOPICS</vt:lpstr>
      <vt:lpstr>RELAYS</vt:lpstr>
      <vt:lpstr>RELAYS</vt:lpstr>
      <vt:lpstr>SERVICE BUS EXPLORER</vt:lpstr>
      <vt:lpstr>PRICING</vt:lpstr>
      <vt:lpstr>PRICING – WHAT’S INCLUDED</vt:lpstr>
      <vt:lpstr>PowerPoint Presentation</vt:lpstr>
      <vt:lpstr>PRICING – MESSAGING OPERATIONS</vt:lpstr>
      <vt:lpstr>PRICING – BROKERED CONNECTIONS</vt:lpstr>
      <vt:lpstr>PRICING - RELAYS</vt:lpstr>
      <vt:lpstr>DEMO</vt:lpstr>
      <vt:lpstr>ON-PREMISES DATA GATEWAY</vt:lpstr>
      <vt:lpstr>On-Premises Data Gateway</vt:lpstr>
      <vt:lpstr>ONE GATEWAY FOR MULTIPLE CLOUD SERVICES AND EXPERIENCES</vt:lpstr>
      <vt:lpstr>DATA SOURCES</vt:lpstr>
      <vt:lpstr>ACCOUNTS</vt:lpstr>
      <vt:lpstr>DOWNLOAD AND INSTALL</vt:lpstr>
      <vt:lpstr>CONFIGURE</vt:lpstr>
      <vt:lpstr>CONNECT WITH AZURE</vt:lpstr>
      <vt:lpstr>USING THE GATEWAY</vt:lpstr>
      <vt:lpstr>DEMO</vt:lpstr>
      <vt:lpstr>LAB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 and Logic Apps: Better Together</dc:title>
  <dc:creator>Steef-Jan Wiggers</dc:creator>
  <cp:lastModifiedBy>Rob Fox</cp:lastModifiedBy>
  <cp:revision>104</cp:revision>
  <dcterms:created xsi:type="dcterms:W3CDTF">2017-01-21T17:33:23Z</dcterms:created>
  <dcterms:modified xsi:type="dcterms:W3CDTF">2017-03-24T15:05:09Z</dcterms:modified>
</cp:coreProperties>
</file>