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Lst>
  <p:notesMasterIdLst>
    <p:notesMasterId r:id="rId36"/>
  </p:notesMasterIdLst>
  <p:sldIdLst>
    <p:sldId id="256" r:id="rId4"/>
    <p:sldId id="296" r:id="rId5"/>
    <p:sldId id="312" r:id="rId6"/>
    <p:sldId id="297" r:id="rId7"/>
    <p:sldId id="322" r:id="rId8"/>
    <p:sldId id="302" r:id="rId9"/>
    <p:sldId id="325" r:id="rId10"/>
    <p:sldId id="303" r:id="rId11"/>
    <p:sldId id="313" r:id="rId12"/>
    <p:sldId id="308" r:id="rId13"/>
    <p:sldId id="310" r:id="rId14"/>
    <p:sldId id="315" r:id="rId15"/>
    <p:sldId id="309" r:id="rId16"/>
    <p:sldId id="316" r:id="rId17"/>
    <p:sldId id="311" r:id="rId18"/>
    <p:sldId id="323" r:id="rId19"/>
    <p:sldId id="314" r:id="rId20"/>
    <p:sldId id="318" r:id="rId21"/>
    <p:sldId id="319" r:id="rId22"/>
    <p:sldId id="320" r:id="rId23"/>
    <p:sldId id="321" r:id="rId24"/>
    <p:sldId id="324" r:id="rId25"/>
    <p:sldId id="306" r:id="rId26"/>
    <p:sldId id="298" r:id="rId27"/>
    <p:sldId id="299" r:id="rId28"/>
    <p:sldId id="300" r:id="rId29"/>
    <p:sldId id="301" r:id="rId30"/>
    <p:sldId id="304" r:id="rId31"/>
    <p:sldId id="305" r:id="rId32"/>
    <p:sldId id="328" r:id="rId33"/>
    <p:sldId id="326" r:id="rId34"/>
    <p:sldId id="327" r:id="rId3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95959"/>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8150" autoAdjust="0"/>
  </p:normalViewPr>
  <p:slideViewPr>
    <p:cSldViewPr snapToGrid="0">
      <p:cViewPr varScale="1">
        <p:scale>
          <a:sx n="114" d="100"/>
          <a:sy n="114" d="100"/>
        </p:scale>
        <p:origin x="41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593E6-7884-43BC-A319-5F8FF4A56164}" type="datetimeFigureOut">
              <a:rPr lang="nl-NL" smtClean="0"/>
              <a:t>20-3-2017</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3F8BC-8B96-4053-AEC9-D75DD23EA97F}" type="slidenum">
              <a:rPr lang="nl-NL" smtClean="0"/>
              <a:t>‹#›</a:t>
            </a:fld>
            <a:endParaRPr lang="nl-NL"/>
          </a:p>
        </p:txBody>
      </p:sp>
    </p:spTree>
    <p:extLst>
      <p:ext uri="{BB962C8B-B14F-4D97-AF65-F5344CB8AC3E}">
        <p14:creationId xmlns:p14="http://schemas.microsoft.com/office/powerpoint/2010/main" val="142710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documentation/services/service-bu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nl-nl/azure/logic-apps/logic-apps-enterprise-integration-create-integration-accoun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zure.microsoft.com/pricing/details/logic-apps" TargetMode="External"/><Relationship Id="rId5" Type="http://schemas.openxmlformats.org/officeDocument/2006/relationships/hyperlink" Target="https://docs.microsoft.com/nl-nl/azure/logic-apps/logic-apps-enterprise-integration-xml" TargetMode="External"/><Relationship Id="rId4" Type="http://schemas.openxmlformats.org/officeDocument/2006/relationships/hyperlink" Target="https://docs.microsoft.com/nl-nl/azure/logic-apps/logic-apps-enterprise-integration-b2b"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3</a:t>
            </a:fld>
            <a:endParaRPr lang="nl-NL"/>
          </a:p>
        </p:txBody>
      </p:sp>
    </p:spTree>
    <p:extLst>
      <p:ext uri="{BB962C8B-B14F-4D97-AF65-F5344CB8AC3E}">
        <p14:creationId xmlns:p14="http://schemas.microsoft.com/office/powerpoint/2010/main" val="123654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17</a:t>
            </a:fld>
            <a:endParaRPr lang="nl-NL"/>
          </a:p>
        </p:txBody>
      </p:sp>
    </p:spTree>
    <p:extLst>
      <p:ext uri="{BB962C8B-B14F-4D97-AF65-F5344CB8AC3E}">
        <p14:creationId xmlns:p14="http://schemas.microsoft.com/office/powerpoint/2010/main" val="9772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30000" dirty="0">
                <a:effectLst/>
              </a:rPr>
              <a:t>1</a:t>
            </a:r>
            <a:r>
              <a:rPr lang="en-US" dirty="0"/>
              <a:t>1,000 Brokered Connections are included with the Standard Messaging tier (via the Base Charge) and can be shared across all queues, topics/subscriptions and Event Hubs within the associated Azure </a:t>
            </a:r>
            <a:r>
              <a:rPr lang="en-US" dirty="0" err="1"/>
              <a:t>Subscription.Service</a:t>
            </a:r>
            <a:r>
              <a:rPr lang="en-US" dirty="0"/>
              <a:t> Bus Premium runs in dedicated resources to provide higher throughput and more consistent performance.</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18</a:t>
            </a:fld>
            <a:endParaRPr lang="nl-NL"/>
          </a:p>
        </p:txBody>
      </p:sp>
    </p:spTree>
    <p:extLst>
      <p:ext uri="{BB962C8B-B14F-4D97-AF65-F5344CB8AC3E}">
        <p14:creationId xmlns:p14="http://schemas.microsoft.com/office/powerpoint/2010/main" val="29640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19</a:t>
            </a:fld>
            <a:endParaRPr lang="nl-NL"/>
          </a:p>
        </p:txBody>
      </p:sp>
    </p:spTree>
    <p:extLst>
      <p:ext uri="{BB962C8B-B14F-4D97-AF65-F5344CB8AC3E}">
        <p14:creationId xmlns:p14="http://schemas.microsoft.com/office/powerpoint/2010/main" val="140491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 query will be created by the cloud service, along with the encrypted credentials for the on-premises data source, and sent to the queue for the gateway to process.</a:t>
            </a:r>
          </a:p>
          <a:p>
            <a:r>
              <a:rPr lang="en-US" sz="1200" b="0" i="0" kern="1200" dirty="0">
                <a:solidFill>
                  <a:schemeClr val="tx1"/>
                </a:solidFill>
                <a:effectLst/>
                <a:latin typeface="+mn-lt"/>
                <a:ea typeface="+mn-ea"/>
                <a:cs typeface="+mn-cs"/>
              </a:rPr>
              <a:t>2) The gateway cloud service will analyze the query and will push the request to the </a:t>
            </a:r>
            <a:r>
              <a:rPr lang="en-US" sz="1200" b="0" i="0" u="none" strike="noStrike" kern="1200" dirty="0">
                <a:solidFill>
                  <a:schemeClr val="tx1"/>
                </a:solidFill>
                <a:effectLst/>
                <a:latin typeface="+mn-lt"/>
                <a:ea typeface="+mn-ea"/>
                <a:cs typeface="+mn-cs"/>
                <a:hlinkClick r:id="rId3"/>
              </a:rPr>
              <a:t>Azure Service Bus</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3) The on-premises data gateway polls the </a:t>
            </a:r>
            <a:r>
              <a:rPr lang="en-US" sz="1200" b="0" i="0" u="none" strike="noStrike" kern="1200" dirty="0">
                <a:solidFill>
                  <a:schemeClr val="tx1"/>
                </a:solidFill>
                <a:effectLst/>
                <a:latin typeface="+mn-lt"/>
                <a:ea typeface="+mn-ea"/>
                <a:cs typeface="+mn-cs"/>
                <a:hlinkClick r:id="rId3"/>
              </a:rPr>
              <a:t>Azure Service Bus</a:t>
            </a:r>
            <a:r>
              <a:rPr lang="en-US" sz="1200" b="0" i="0" kern="1200" dirty="0">
                <a:solidFill>
                  <a:schemeClr val="tx1"/>
                </a:solidFill>
                <a:effectLst/>
                <a:latin typeface="+mn-lt"/>
                <a:ea typeface="+mn-ea"/>
                <a:cs typeface="+mn-cs"/>
              </a:rPr>
              <a:t> for pending requests.</a:t>
            </a:r>
          </a:p>
          <a:p>
            <a:r>
              <a:rPr lang="en-US" sz="1200" b="0" i="0" kern="1200" dirty="0">
                <a:solidFill>
                  <a:schemeClr val="tx1"/>
                </a:solidFill>
                <a:effectLst/>
                <a:latin typeface="+mn-lt"/>
                <a:ea typeface="+mn-ea"/>
                <a:cs typeface="+mn-cs"/>
              </a:rPr>
              <a:t>4) The gateway gets the query, decrypts the credentials and connects to the data source(s) with those credentials.</a:t>
            </a:r>
          </a:p>
          <a:p>
            <a:r>
              <a:rPr lang="en-US" sz="1200" b="0" i="0" kern="1200" dirty="0">
                <a:solidFill>
                  <a:schemeClr val="tx1"/>
                </a:solidFill>
                <a:effectLst/>
                <a:latin typeface="+mn-lt"/>
                <a:ea typeface="+mn-ea"/>
                <a:cs typeface="+mn-cs"/>
              </a:rPr>
              <a:t>5) The gateway sends the query to the data source for execution.</a:t>
            </a:r>
          </a:p>
          <a:p>
            <a:r>
              <a:rPr lang="en-US" sz="1200" b="0" i="0" kern="1200" dirty="0">
                <a:solidFill>
                  <a:schemeClr val="tx1"/>
                </a:solidFill>
                <a:effectLst/>
                <a:latin typeface="+mn-lt"/>
                <a:ea typeface="+mn-ea"/>
                <a:cs typeface="+mn-cs"/>
              </a:rPr>
              <a:t>6) The results are sent from the data source, back to the gateway, and then onto the cloud service. The service then uses the results.</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24</a:t>
            </a:fld>
            <a:endParaRPr lang="nl-NL"/>
          </a:p>
        </p:txBody>
      </p:sp>
    </p:spTree>
    <p:extLst>
      <p:ext uri="{BB962C8B-B14F-4D97-AF65-F5344CB8AC3E}">
        <p14:creationId xmlns:p14="http://schemas.microsoft.com/office/powerpoint/2010/main" val="159439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integration account allows enterprise integration apps to manage artifacts, including schemas, maps, certificates, partners and agreements. Any integration app you create uses an integration account to access these schemas, maps, certificates, and so on.</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4</a:t>
            </a:fld>
            <a:endParaRPr lang="nl-NL"/>
          </a:p>
        </p:txBody>
      </p:sp>
    </p:spTree>
    <p:extLst>
      <p:ext uri="{BB962C8B-B14F-4D97-AF65-F5344CB8AC3E}">
        <p14:creationId xmlns:p14="http://schemas.microsoft.com/office/powerpoint/2010/main" val="52944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Included in consumption-based usage is an </a:t>
            </a:r>
            <a:r>
              <a:rPr lang="en-US" sz="1200" b="0" i="0" u="none" strike="noStrike" kern="1200" dirty="0">
                <a:solidFill>
                  <a:schemeClr val="tx1"/>
                </a:solidFill>
                <a:effectLst/>
                <a:latin typeface="+mn-lt"/>
                <a:ea typeface="+mn-ea"/>
                <a:cs typeface="+mn-cs"/>
                <a:hlinkClick r:id="rId3"/>
              </a:rPr>
              <a:t>integration account</a:t>
            </a:r>
            <a:r>
              <a:rPr lang="en-US" sz="1200" b="0" i="0" kern="1200" dirty="0">
                <a:solidFill>
                  <a:schemeClr val="tx1"/>
                </a:solidFill>
                <a:effectLst/>
                <a:latin typeface="+mn-lt"/>
                <a:ea typeface="+mn-ea"/>
                <a:cs typeface="+mn-cs"/>
              </a:rPr>
              <a:t> for exploration, development, and testing purposes allowing you to use the </a:t>
            </a:r>
            <a:r>
              <a:rPr lang="en-US" sz="1200" b="0" i="0" u="none" strike="noStrike" kern="1200" dirty="0">
                <a:solidFill>
                  <a:schemeClr val="tx1"/>
                </a:solidFill>
                <a:effectLst/>
                <a:latin typeface="+mn-lt"/>
                <a:ea typeface="+mn-ea"/>
                <a:cs typeface="+mn-cs"/>
                <a:hlinkClick r:id="rId4"/>
              </a:rPr>
              <a:t>B2B/EDI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XML processing</a:t>
            </a:r>
            <a:r>
              <a:rPr lang="en-US" sz="1200" b="0" i="0" kern="1200" dirty="0">
                <a:solidFill>
                  <a:schemeClr val="tx1"/>
                </a:solidFill>
                <a:effectLst/>
                <a:latin typeface="+mn-lt"/>
                <a:ea typeface="+mn-ea"/>
                <a:cs typeface="+mn-cs"/>
              </a:rPr>
              <a:t> features of Logic Apps at no additional cost. You are able to create a maximum of one account per region and store up to 10 Agreements and 25 maps. Schemas, certificates, and partners have no limits and you can upload as many as you need.</a:t>
            </a:r>
          </a:p>
          <a:p>
            <a:r>
              <a:rPr lang="en-US" sz="1200" b="0" i="0" kern="1200" dirty="0">
                <a:solidFill>
                  <a:schemeClr val="tx1"/>
                </a:solidFill>
                <a:effectLst/>
                <a:latin typeface="+mn-lt"/>
                <a:ea typeface="+mn-ea"/>
                <a:cs typeface="+mn-cs"/>
              </a:rPr>
              <a:t>In addition to the inclusion of integration accounts with consumption, you can also create standard integration accounts without these limits and with our standard Logic Apps SLA. For more information, see </a:t>
            </a:r>
            <a:r>
              <a:rPr lang="en-US" sz="1200" b="0" i="0" u="none" strike="noStrike" kern="1200" dirty="0">
                <a:solidFill>
                  <a:schemeClr val="tx1"/>
                </a:solidFill>
                <a:effectLst/>
                <a:latin typeface="+mn-lt"/>
                <a:ea typeface="+mn-ea"/>
                <a:cs typeface="+mn-cs"/>
                <a:hlinkClick r:id="rId6"/>
              </a:rPr>
              <a:t>Azure pricing</a:t>
            </a:r>
            <a:r>
              <a:rPr lang="en-US" sz="1200" b="0" i="0" kern="1200" dirty="0">
                <a:solidFill>
                  <a:schemeClr val="tx1"/>
                </a:solidFill>
                <a:effectLst/>
                <a:latin typeface="+mn-lt"/>
                <a:ea typeface="+mn-ea"/>
                <a:cs typeface="+mn-cs"/>
              </a:rPr>
              <a:t>.</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6</a:t>
            </a:fld>
            <a:endParaRPr lang="nl-NL"/>
          </a:p>
        </p:txBody>
      </p:sp>
    </p:spTree>
    <p:extLst>
      <p:ext uri="{BB962C8B-B14F-4D97-AF65-F5344CB8AC3E}">
        <p14:creationId xmlns:p14="http://schemas.microsoft.com/office/powerpoint/2010/main" val="377246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Show </a:t>
            </a:r>
            <a:r>
              <a:rPr lang="nl-NL" dirty="0" err="1"/>
              <a:t>how</a:t>
            </a:r>
            <a:r>
              <a:rPr lang="nl-NL" dirty="0"/>
              <a:t> </a:t>
            </a:r>
            <a:r>
              <a:rPr lang="nl-NL" dirty="0" err="1"/>
              <a:t>to</a:t>
            </a:r>
            <a:r>
              <a:rPr lang="nl-NL" dirty="0"/>
              <a:t> upload </a:t>
            </a:r>
            <a:r>
              <a:rPr lang="nl-NL" dirty="0" err="1"/>
              <a:t>schemas</a:t>
            </a:r>
            <a:endParaRPr lang="nl-NL" dirty="0"/>
          </a:p>
          <a:p>
            <a:r>
              <a:rPr lang="nl-NL" dirty="0"/>
              <a:t>Show </a:t>
            </a:r>
            <a:r>
              <a:rPr lang="nl-NL" dirty="0" err="1"/>
              <a:t>how</a:t>
            </a:r>
            <a:r>
              <a:rPr lang="nl-NL" dirty="0"/>
              <a:t> </a:t>
            </a:r>
            <a:r>
              <a:rPr lang="nl-NL" dirty="0" err="1"/>
              <a:t>to</a:t>
            </a:r>
            <a:r>
              <a:rPr lang="nl-NL" dirty="0"/>
              <a:t> link </a:t>
            </a:r>
            <a:r>
              <a:rPr lang="nl-NL" dirty="0" err="1"/>
              <a:t>to</a:t>
            </a:r>
            <a:r>
              <a:rPr lang="nl-NL" dirty="0"/>
              <a:t> logic app</a:t>
            </a:r>
          </a:p>
          <a:p>
            <a:r>
              <a:rPr lang="nl-NL" dirty="0"/>
              <a:t>Show </a:t>
            </a:r>
            <a:r>
              <a:rPr lang="nl-NL" dirty="0" err="1"/>
              <a:t>how</a:t>
            </a:r>
            <a:r>
              <a:rPr lang="nl-NL" dirty="0"/>
              <a:t> </a:t>
            </a:r>
            <a:r>
              <a:rPr lang="nl-NL" dirty="0" err="1"/>
              <a:t>to</a:t>
            </a:r>
            <a:r>
              <a:rPr lang="nl-NL" dirty="0"/>
              <a:t> call in logic app</a:t>
            </a:r>
          </a:p>
        </p:txBody>
      </p:sp>
      <p:sp>
        <p:nvSpPr>
          <p:cNvPr id="4" name="Slide Number Placeholder 3"/>
          <p:cNvSpPr>
            <a:spLocks noGrp="1"/>
          </p:cNvSpPr>
          <p:nvPr>
            <p:ph type="sldNum" sz="quarter" idx="10"/>
          </p:nvPr>
        </p:nvSpPr>
        <p:spPr/>
        <p:txBody>
          <a:bodyPr/>
          <a:lstStyle/>
          <a:p>
            <a:fld id="{FE73F8BC-8B96-4053-AEC9-D75DD23EA97F}" type="slidenum">
              <a:rPr lang="nl-NL" smtClean="0"/>
              <a:t>7</a:t>
            </a:fld>
            <a:endParaRPr lang="nl-NL"/>
          </a:p>
        </p:txBody>
      </p:sp>
    </p:spTree>
    <p:extLst>
      <p:ext uri="{BB962C8B-B14F-4D97-AF65-F5344CB8AC3E}">
        <p14:creationId xmlns:p14="http://schemas.microsoft.com/office/powerpoint/2010/main" val="106488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Service Bus Messaging</a:t>
            </a:r>
            <a:r>
              <a:rPr lang="en-US" dirty="0"/>
              <a:t>, or brokered messaging can be thought of as asynchronous, or "temporally decoupled." Producers (senders) and consumers (receivers) do not have to be online at the same time. The messaging infrastructure reliably stores messages in a "broker" (such as a queue) until the consuming party is ready to receive them. This allows the components of the distributed application to be disconnected, either voluntarily; for example, for maintenance, or due to a component crash, without affecting the entire system. Furthermore, the receiving application may only have to come online during certain times of the day, such as an inventory management system that only is required to run at the end of the business day.</a:t>
            </a:r>
          </a:p>
          <a:p>
            <a:endParaRPr lang="en-US" dirty="0"/>
          </a:p>
          <a:p>
            <a:r>
              <a:rPr lang="en-US" dirty="0"/>
              <a:t>The </a:t>
            </a:r>
            <a:r>
              <a:rPr lang="en-US" b="1" dirty="0"/>
              <a:t>WCF Relay component </a:t>
            </a:r>
            <a:r>
              <a:rPr lang="en-US" dirty="0"/>
              <a:t>of Service Bus is a centralized (but highly load-balanced) service that supports a variety of different transport protocols and Web services standards. This includes SOAP, WS-*, and even REST. The relay service provides a variety of different relay connectivity options and can help negotiate direct peer-to-peer connections when it is possible. Service Bus is optimized for .NET developers who use the Windows Communication Foundation (WCF), both with regard to performance and usability, and provides full access to its relay service through SOAP and REST interfaces. This makes it possible for any SOAP or REST programming environment to integrate with Service Bus.</a:t>
            </a:r>
          </a:p>
        </p:txBody>
      </p:sp>
      <p:sp>
        <p:nvSpPr>
          <p:cNvPr id="4" name="Slide Number Placeholder 3"/>
          <p:cNvSpPr>
            <a:spLocks noGrp="1"/>
          </p:cNvSpPr>
          <p:nvPr>
            <p:ph type="sldNum" sz="quarter" idx="10"/>
          </p:nvPr>
        </p:nvSpPr>
        <p:spPr/>
        <p:txBody>
          <a:bodyPr/>
          <a:lstStyle/>
          <a:p>
            <a:fld id="{FE73F8BC-8B96-4053-AEC9-D75DD23EA97F}" type="slidenum">
              <a:rPr lang="nl-NL" smtClean="0"/>
              <a:t>9</a:t>
            </a:fld>
            <a:endParaRPr lang="nl-NL"/>
          </a:p>
        </p:txBody>
      </p:sp>
    </p:spTree>
    <p:extLst>
      <p:ext uri="{BB962C8B-B14F-4D97-AF65-F5344CB8AC3E}">
        <p14:creationId xmlns:p14="http://schemas.microsoft.com/office/powerpoint/2010/main" val="99658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namespace is a common container for all messaging components. Multiple queues and topics can reside in a single namespace, and namespaces often serve as application containers. There are currently two different ways to create a Service Bus namespace.</a:t>
            </a:r>
          </a:p>
          <a:p>
            <a:br>
              <a:rPr lang="en-US" sz="1200" b="0" i="0" kern="1200" dirty="0">
                <a:solidFill>
                  <a:schemeClr val="tx1"/>
                </a:solidFill>
                <a:effectLst/>
                <a:latin typeface="+mn-lt"/>
                <a:ea typeface="+mn-ea"/>
                <a:cs typeface="+mn-cs"/>
              </a:rPr>
            </a:b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10</a:t>
            </a:fld>
            <a:endParaRPr lang="nl-NL"/>
          </a:p>
        </p:txBody>
      </p:sp>
    </p:spTree>
    <p:extLst>
      <p:ext uri="{BB962C8B-B14F-4D97-AF65-F5344CB8AC3E}">
        <p14:creationId xmlns:p14="http://schemas.microsoft.com/office/powerpoint/2010/main" val="376779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 Service Bus queue is an entity in which messages are stored. Queues are particularly useful when you have multiple applications, or multiple parts of a distributed application that need to communicate with each other. The queue is similar to a distribution center in that multiple products (messages) are received and then sent from that location.</a:t>
            </a:r>
            <a:endParaRPr lang="nl-NL" i="1"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Queues offer </a:t>
            </a:r>
            <a:r>
              <a:rPr lang="en-US" sz="1200" b="0" i="1" kern="1200" dirty="0">
                <a:solidFill>
                  <a:schemeClr val="tx1"/>
                </a:solidFill>
                <a:effectLst/>
                <a:latin typeface="+mn-lt"/>
                <a:ea typeface="+mn-ea"/>
                <a:cs typeface="+mn-cs"/>
              </a:rPr>
              <a:t>First In, First Out</a:t>
            </a:r>
            <a:r>
              <a:rPr lang="en-US" sz="1200" b="0" i="0" kern="1200" dirty="0">
                <a:solidFill>
                  <a:schemeClr val="tx1"/>
                </a:solidFill>
                <a:effectLst/>
                <a:latin typeface="+mn-lt"/>
                <a:ea typeface="+mn-ea"/>
                <a:cs typeface="+mn-cs"/>
              </a:rPr>
              <a:t> (FIFO) message delivery to one or more competing consumers. That is, messages are typically expected to be received and processed by the receivers in the order in which they were added to the queue, and each message is received and processed by only one message consumer. A key benefit of using queues is to achieve "temporal decoupling"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73F8BC-8B96-4053-AEC9-D75DD23EA97F}" type="slidenum">
              <a:rPr lang="nl-NL" smtClean="0"/>
              <a:t>11</a:t>
            </a:fld>
            <a:endParaRPr lang="nl-NL"/>
          </a:p>
        </p:txBody>
      </p:sp>
    </p:spTree>
    <p:extLst>
      <p:ext uri="{BB962C8B-B14F-4D97-AF65-F5344CB8AC3E}">
        <p14:creationId xmlns:p14="http://schemas.microsoft.com/office/powerpoint/2010/main" val="1367611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 topic can be visualized as a queue and when using multiple subscriptions, it becomes a richer messaging model; essentially a one-to-many communication tool. This publish/subscribe model (or pub/sub) enables an application that sends a message to a topic with multiple subscriptions to have that message received by multiple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queues, in which each message is processed by a single consumer, </a:t>
            </a:r>
            <a:r>
              <a:rPr lang="en-US" sz="1200" b="0" i="1" kern="1200" dirty="0">
                <a:solidFill>
                  <a:schemeClr val="tx1"/>
                </a:solidFill>
                <a:effectLst/>
                <a:latin typeface="+mn-lt"/>
                <a:ea typeface="+mn-ea"/>
                <a:cs typeface="+mn-cs"/>
              </a:rPr>
              <a:t>topics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subscriptions</a:t>
            </a:r>
            <a:r>
              <a:rPr lang="en-US" sz="1200" b="0" i="0" kern="1200" dirty="0">
                <a:solidFill>
                  <a:schemeClr val="tx1"/>
                </a:solidFill>
                <a:effectLst/>
                <a:latin typeface="+mn-lt"/>
                <a:ea typeface="+mn-ea"/>
                <a:cs typeface="+mn-cs"/>
              </a:rPr>
              <a:t> provide a one-to-many form of communication, in a </a:t>
            </a:r>
            <a:r>
              <a:rPr lang="en-US" sz="1200" b="0" i="1" kern="1200" dirty="0">
                <a:solidFill>
                  <a:schemeClr val="tx1"/>
                </a:solidFill>
                <a:effectLst/>
                <a:latin typeface="+mn-lt"/>
                <a:ea typeface="+mn-ea"/>
                <a:cs typeface="+mn-cs"/>
              </a:rPr>
              <a:t>publish/subscribe</a:t>
            </a:r>
            <a:r>
              <a:rPr lang="en-US" sz="1200" b="0" i="0" kern="1200" dirty="0">
                <a:solidFill>
                  <a:schemeClr val="tx1"/>
                </a:solidFill>
                <a:effectLst/>
                <a:latin typeface="+mn-lt"/>
                <a:ea typeface="+mn-ea"/>
                <a:cs typeface="+mn-cs"/>
              </a:rPr>
              <a:t> pattern. Useful for scaling to very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13</a:t>
            </a:fld>
            <a:endParaRPr lang="nl-NL"/>
          </a:p>
        </p:txBody>
      </p:sp>
    </p:spTree>
    <p:extLst>
      <p:ext uri="{BB962C8B-B14F-4D97-AF65-F5344CB8AC3E}">
        <p14:creationId xmlns:p14="http://schemas.microsoft.com/office/powerpoint/2010/main" val="317831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relay service supports traditional one-way messaging, request/response messaging, and peer-to-peer messaging. It also supports event distribution at Internet-scope to enable publish-subscribe scenarios and bi-directional socket communication for increased point-to-point efficiency. In the relayed messaging pattern, an on-premises service connects to the relay service through an outbound port and creates a bi-directional socket for communication tied to a particular rendezvous address. The client can then communicate with the on-premises service by sending messages to the relay service targeting the rendezvous address. The relay service will then "relay" messages to the on-premises service through the bi-directional socket already in place. The client does not need a direct connection to the on-premises service, nor is it required to know where the service resides, and the on-premises service does not need any inbound ports open on the firewall.</a:t>
            </a:r>
          </a:p>
          <a:p>
            <a:r>
              <a:rPr lang="en-US" sz="1200" b="0" i="0" kern="1200" dirty="0">
                <a:solidFill>
                  <a:schemeClr val="tx1"/>
                </a:solidFill>
                <a:effectLst/>
                <a:latin typeface="+mn-lt"/>
                <a:ea typeface="+mn-ea"/>
                <a:cs typeface="+mn-cs"/>
              </a:rPr>
              <a:t>You initiate the connection between your on-premises service and the relay service, using a suite of WCF "relay" bindings. Behind the scenes, the relay bindings map to transport binding elements designed to create WCF channel components that integrate with Service Bus in the cloud.</a:t>
            </a:r>
          </a:p>
          <a:p>
            <a:r>
              <a:rPr lang="en-US" sz="1200" b="0" i="0" kern="1200" dirty="0">
                <a:solidFill>
                  <a:schemeClr val="tx1"/>
                </a:solidFill>
                <a:effectLst/>
                <a:latin typeface="+mn-lt"/>
                <a:ea typeface="+mn-ea"/>
                <a:cs typeface="+mn-cs"/>
              </a:rPr>
              <a:t>WCF Relay provides many benefits, but requires the server and client to both be online at the same time in order to send and receive messages. This is not optimal for HTTP-style communication, in which the requests may not be typically long-lived, nor for clients that connect only occasionally, such as browsers, mobile applications, and so on. Brokered messaging supports decoupled communication, and has its own advantages; clients and servers can connect when needed and perform their operations in an asynchronous manner.</a:t>
            </a:r>
          </a:p>
          <a:p>
            <a:endParaRPr lang="nl-NL" dirty="0"/>
          </a:p>
        </p:txBody>
      </p:sp>
      <p:sp>
        <p:nvSpPr>
          <p:cNvPr id="4" name="Slide Number Placeholder 3"/>
          <p:cNvSpPr>
            <a:spLocks noGrp="1"/>
          </p:cNvSpPr>
          <p:nvPr>
            <p:ph type="sldNum" sz="quarter" idx="10"/>
          </p:nvPr>
        </p:nvSpPr>
        <p:spPr/>
        <p:txBody>
          <a:bodyPr/>
          <a:lstStyle/>
          <a:p>
            <a:fld id="{FE73F8BC-8B96-4053-AEC9-D75DD23EA97F}" type="slidenum">
              <a:rPr lang="nl-NL" smtClean="0"/>
              <a:t>15</a:t>
            </a:fld>
            <a:endParaRPr lang="nl-NL"/>
          </a:p>
        </p:txBody>
      </p:sp>
    </p:spTree>
    <p:extLst>
      <p:ext uri="{BB962C8B-B14F-4D97-AF65-F5344CB8AC3E}">
        <p14:creationId xmlns:p14="http://schemas.microsoft.com/office/powerpoint/2010/main" val="189940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4800"/>
            </a:lvl1pPr>
          </a:lstStyle>
          <a:p>
            <a:r>
              <a:rPr lang="en-US" dirty="0"/>
              <a:t>CLICK TO EDIT MASTER TITLE STYLE</a:t>
            </a:r>
            <a:endParaRPr lang="nl-NL"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4CEF5C84-8D97-47AA-B412-6D21CB079766}" type="datetimeFigureOut">
              <a:rPr lang="nl-NL" smtClean="0"/>
              <a:t>20-3-2017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8586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4CEF5C84-8D97-47AA-B412-6D21CB079766}" type="datetimeFigureOut">
              <a:rPr lang="nl-NL" smtClean="0"/>
              <a:t>20-3-2017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382490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4CEF5C84-8D97-47AA-B412-6D21CB079766}" type="datetimeFigureOut">
              <a:rPr lang="nl-NL" smtClean="0"/>
              <a:t>20-3-2017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1408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78859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4"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9"/>
            <a:ext cx="1408078" cy="300619"/>
          </a:xfrm>
          <a:prstGeom prst="rect">
            <a:avLst/>
          </a:prstGeom>
        </p:spPr>
      </p:pic>
      <p:sp>
        <p:nvSpPr>
          <p:cNvPr id="12" name="Freeform 11"/>
          <p:cNvSpPr>
            <a:spLocks noEditPoints="1"/>
          </p:cNvSpPr>
          <p:nvPr/>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30" tIns="44814" rIns="89630" bIns="44814"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3736529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3" y="3878574"/>
            <a:ext cx="9860611"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9"/>
            <a:ext cx="1421436" cy="300619"/>
          </a:xfrm>
          <a:prstGeom prst="rect">
            <a:avLst/>
          </a:prstGeom>
        </p:spPr>
      </p:pic>
      <p:sp>
        <p:nvSpPr>
          <p:cNvPr id="7" name="Text Placeholder 2"/>
          <p:cNvSpPr>
            <a:spLocks noGrp="1"/>
          </p:cNvSpPr>
          <p:nvPr>
            <p:ph type="body" sz="quarter" idx="13" hasCustomPrompt="1"/>
          </p:nvPr>
        </p:nvSpPr>
        <p:spPr>
          <a:xfrm>
            <a:off x="8337064" y="301618"/>
            <a:ext cx="3584143"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 Here</a:t>
            </a:r>
          </a:p>
        </p:txBody>
      </p:sp>
      <p:sp>
        <p:nvSpPr>
          <p:cNvPr id="2" name="TextBox 1"/>
          <p:cNvSpPr txBox="1"/>
          <p:nvPr/>
        </p:nvSpPr>
        <p:spPr>
          <a:xfrm>
            <a:off x="283308" y="5954047"/>
            <a:ext cx="1892940" cy="622056"/>
          </a:xfrm>
          <a:prstGeom prst="rect">
            <a:avLst/>
          </a:prstGeom>
          <a:noFill/>
        </p:spPr>
        <p:txBody>
          <a:bodyPr wrap="none" lIns="179259" tIns="143407" rIns="179259" bIns="143407"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364374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4"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3"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3" y="3878574"/>
            <a:ext cx="9860611"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4" y="301618"/>
            <a:ext cx="3584143" cy="567015"/>
          </a:xfrm>
        </p:spPr>
        <p:txBody>
          <a:bodyPr lIns="182880" tIns="146304" rIns="182880" bIns="146304"/>
          <a:lstStyle>
            <a:lvl1pPr marL="0" indent="0" algn="r">
              <a:buNone/>
              <a:defRPr sz="1961">
                <a:latin typeface="+mn-lt"/>
              </a:defRPr>
            </a:lvl1pPr>
            <a:lvl2pPr marL="336080" indent="0">
              <a:buNone/>
              <a:defRPr sz="1961"/>
            </a:lvl2pPr>
            <a:lvl3pPr marL="560134" indent="0">
              <a:buNone/>
              <a:defRPr sz="1961"/>
            </a:lvl3pPr>
            <a:lvl4pPr marL="784187" indent="0">
              <a:buNone/>
              <a:defRPr sz="1961"/>
            </a:lvl4pPr>
            <a:lvl5pPr marL="1008241" indent="0">
              <a:buNone/>
              <a:defRPr sz="1961"/>
            </a:lvl5pPr>
          </a:lstStyle>
          <a:p>
            <a:pPr lvl="0"/>
            <a:r>
              <a:rPr lang="en-US" dirty="0"/>
              <a:t>Session Code Here</a:t>
            </a:r>
          </a:p>
        </p:txBody>
      </p:sp>
      <p:sp>
        <p:nvSpPr>
          <p:cNvPr id="8" name="Freeform 7"/>
          <p:cNvSpPr>
            <a:spLocks noChangeAspect="1" noEditPoints="1"/>
          </p:cNvSpPr>
          <p:nvPr/>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endParaRPr lang="en-US" sz="1765" dirty="0">
              <a:solidFill>
                <a:srgbClr val="404040"/>
              </a:solidFill>
            </a:endParaRPr>
          </a:p>
        </p:txBody>
      </p:sp>
      <p:sp>
        <p:nvSpPr>
          <p:cNvPr id="9" name="TextBox 8"/>
          <p:cNvSpPr txBox="1"/>
          <p:nvPr/>
        </p:nvSpPr>
        <p:spPr>
          <a:xfrm>
            <a:off x="283308" y="5954047"/>
            <a:ext cx="1892940" cy="622056"/>
          </a:xfrm>
          <a:prstGeom prst="rect">
            <a:avLst/>
          </a:prstGeom>
          <a:noFill/>
        </p:spPr>
        <p:txBody>
          <a:bodyPr wrap="none" lIns="179259" tIns="143407" rIns="179259" bIns="143407"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484940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9907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21714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936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3030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172729"/>
          </a:xfrm>
        </p:spPr>
        <p:txBody>
          <a:bodyPr/>
          <a:lstStyle>
            <a:lvl1pPr>
              <a:defRPr>
                <a:solidFill>
                  <a:srgbClr val="0070C0"/>
                </a:solidFill>
                <a:latin typeface="Franklin Gothic Demi Cond" panose="020B0706030402020204" pitchFamily="34" charset="0"/>
              </a:defRPr>
            </a:lvl1pPr>
          </a:lstStyle>
          <a:p>
            <a:r>
              <a:rPr lang="en-US" dirty="0"/>
              <a:t>CLICK TO EDIT MASTER TITLE STYLE</a:t>
            </a:r>
            <a:endParaRPr lang="nl-NL" dirty="0"/>
          </a:p>
        </p:txBody>
      </p:sp>
      <p:sp>
        <p:nvSpPr>
          <p:cNvPr id="3" name="Content Placeholder 2"/>
          <p:cNvSpPr>
            <a:spLocks noGrp="1"/>
          </p:cNvSpPr>
          <p:nvPr>
            <p:ph idx="1"/>
          </p:nvPr>
        </p:nvSpPr>
        <p:spPr>
          <a:xfrm>
            <a:off x="838200" y="1820487"/>
            <a:ext cx="10515600" cy="4356476"/>
          </a:xfrm>
        </p:spPr>
        <p:txBody>
          <a:bodyPr/>
          <a:lstStyle>
            <a:lvl1pPr>
              <a:defRPr>
                <a:solidFill>
                  <a:schemeClr val="bg2">
                    <a:lumMod val="25000"/>
                  </a:schemeClr>
                </a:solidFill>
                <a:latin typeface="Franklin Gothic Demi Cond" panose="020B0706030402020204" pitchFamily="34" charset="0"/>
              </a:defRPr>
            </a:lvl1pPr>
            <a:lvl2pPr>
              <a:defRPr>
                <a:solidFill>
                  <a:schemeClr val="bg2">
                    <a:lumMod val="25000"/>
                  </a:schemeClr>
                </a:solidFill>
                <a:latin typeface="Franklin Gothic Demi Cond" panose="020B0706030402020204" pitchFamily="34" charset="0"/>
              </a:defRPr>
            </a:lvl2pPr>
            <a:lvl3pPr>
              <a:defRPr>
                <a:solidFill>
                  <a:schemeClr val="bg2">
                    <a:lumMod val="25000"/>
                  </a:schemeClr>
                </a:solidFill>
                <a:latin typeface="Franklin Gothic Demi Cond" panose="020B0706030402020204" pitchFamily="34" charset="0"/>
              </a:defRPr>
            </a:lvl3pPr>
            <a:lvl4pPr>
              <a:defRPr>
                <a:solidFill>
                  <a:schemeClr val="bg2">
                    <a:lumMod val="25000"/>
                  </a:schemeClr>
                </a:solidFill>
                <a:latin typeface="Franklin Gothic Demi Cond" panose="020B0706030402020204" pitchFamily="34" charset="0"/>
              </a:defRPr>
            </a:lvl4pPr>
            <a:lvl5pPr>
              <a:defRPr>
                <a:solidFill>
                  <a:schemeClr val="bg2">
                    <a:lumMod val="25000"/>
                  </a:schemeClr>
                </a:solidFill>
                <a:latin typeface="Franklin Gothic Demi Cond" panose="020B07060304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p:cNvSpPr>
            <a:spLocks noGrp="1"/>
          </p:cNvSpPr>
          <p:nvPr>
            <p:ph type="dt" sz="half" idx="10"/>
          </p:nvPr>
        </p:nvSpPr>
        <p:spPr/>
        <p:txBody>
          <a:bodyPr/>
          <a:lstStyle/>
          <a:p>
            <a:fld id="{4CEF5C84-8D97-47AA-B412-6D21CB079766}" type="datetimeFigureOut">
              <a:rPr lang="nl-NL" smtClean="0"/>
              <a:t>20-3-2017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475380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3719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41992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29610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80696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119895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2"/>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926657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7"/>
            <a:ext cx="8964248" cy="1158793"/>
          </a:xfrm>
          <a:noFill/>
        </p:spPr>
        <p:txBody>
          <a:bodyPr wrap="square" tIns="91440" bIns="91440" anchor="t" anchorCtr="0">
            <a:spAutoFit/>
          </a:bodyPr>
          <a:lstStyle>
            <a:lvl1pPr>
              <a:defRPr sz="7056" spc="-98"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7"/>
            <a:ext cx="8964247" cy="724246"/>
          </a:xfrm>
          <a:noFill/>
        </p:spPr>
        <p:txBody>
          <a:bodyPr wrap="square" lIns="182880" tIns="146304" rIns="182880" bIns="146304">
            <a:spAutoFit/>
          </a:bodyPr>
          <a:lstStyle>
            <a:lvl1pPr marL="0" indent="0">
              <a:spcBef>
                <a:spcPts val="0"/>
              </a:spcBef>
              <a:buNone/>
              <a:defRPr sz="3136"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146636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7"/>
            <a:ext cx="8964247" cy="1158793"/>
          </a:xfrm>
          <a:noFill/>
        </p:spPr>
        <p:txBody>
          <a:bodyPr wrap="square"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462571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72179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30138049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800"/>
            </a:lvl1pPr>
          </a:lstStyle>
          <a:p>
            <a:r>
              <a:rPr lang="en-US" dirty="0"/>
              <a:t>CLICK TO EDIT MASTER TITLE STYLE</a:t>
            </a:r>
            <a:endParaRPr lang="nl-NL"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EF5C84-8D97-47AA-B412-6D21CB079766}" type="datetimeFigureOut">
              <a:rPr lang="nl-NL" smtClean="0"/>
              <a:t>20-3-2017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33875529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625137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2809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6956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00934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7"/>
            <a:ext cx="11653522"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40747129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459218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513510"/>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04BDCA09-46AC-453E-93C0-0A90C6851E93}" type="datetimeFigureOut">
              <a:rPr lang="en-US" smtClean="0"/>
              <a:t>3/20/2017</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EE25CC11-B8CC-4AD2-83E4-15B2D21BA109}" type="slidenum">
              <a:rPr lang="en-US" smtClean="0"/>
              <a:t>‹#›</a:t>
            </a:fld>
            <a:endParaRPr lang="en-US" dirty="0"/>
          </a:p>
        </p:txBody>
      </p:sp>
    </p:spTree>
    <p:extLst>
      <p:ext uri="{BB962C8B-B14F-4D97-AF65-F5344CB8AC3E}">
        <p14:creationId xmlns:p14="http://schemas.microsoft.com/office/powerpoint/2010/main" val="1834703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5472589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TextBox 7"/>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774063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763788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4CEF5C84-8D97-47AA-B412-6D21CB079766}" type="datetimeFigureOut">
              <a:rPr lang="nl-NL" smtClean="0"/>
              <a:t>20-3-2017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2572595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028128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02376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23632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1671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4107771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17303572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141595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145914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4659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3333079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4CEF5C84-8D97-47AA-B412-6D21CB079766}" type="datetimeFigureOut">
              <a:rPr lang="nl-NL" smtClean="0"/>
              <a:t>20-3-2017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2609612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4204448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777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830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34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585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2635247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65379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4CEF5C84-8D97-47AA-B412-6D21CB079766}" type="datetimeFigureOut">
              <a:rPr lang="nl-NL" smtClean="0"/>
              <a:t>20-3-2017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16634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F5C84-8D97-47AA-B412-6D21CB079766}" type="datetimeFigureOut">
              <a:rPr lang="nl-NL" smtClean="0"/>
              <a:t>20-3-2017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89986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EF5C84-8D97-47AA-B412-6D21CB079766}" type="datetimeFigureOut">
              <a:rPr lang="nl-NL" smtClean="0"/>
              <a:t>20-3-2017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9634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EF5C84-8D97-47AA-B412-6D21CB079766}" type="datetimeFigureOut">
              <a:rPr lang="nl-NL" smtClean="0"/>
              <a:t>20-3-2017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1384C249-3D69-4E9F-9A30-3843D760A177}" type="slidenum">
              <a:rPr lang="nl-NL" smtClean="0"/>
              <a:t>‹#›</a:t>
            </a:fld>
            <a:endParaRPr lang="nl-NL"/>
          </a:p>
        </p:txBody>
      </p:sp>
    </p:spTree>
    <p:extLst>
      <p:ext uri="{BB962C8B-B14F-4D97-AF65-F5344CB8AC3E}">
        <p14:creationId xmlns:p14="http://schemas.microsoft.com/office/powerpoint/2010/main" val="181915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theme" Target="../theme/theme3.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F5C84-8D97-47AA-B412-6D21CB079766}" type="datetimeFigureOut">
              <a:rPr lang="nl-NL" smtClean="0"/>
              <a:t>20-3-2017</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4C249-3D69-4E9F-9A30-3843D760A177}" type="slidenum">
              <a:rPr lang="nl-NL" smtClean="0"/>
              <a:t>‹#›</a:t>
            </a:fld>
            <a:endParaRPr lang="nl-NL"/>
          </a:p>
        </p:txBody>
      </p:sp>
    </p:spTree>
    <p:extLst>
      <p:ext uri="{BB962C8B-B14F-4D97-AF65-F5344CB8AC3E}">
        <p14:creationId xmlns:p14="http://schemas.microsoft.com/office/powerpoint/2010/main" val="100284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0070C0"/>
          </a:solidFill>
          <a:latin typeface="Franklin Gothic Demi Cond" panose="020B07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p:nvGrpSpPr>
        <p:grpSpPr>
          <a:xfrm>
            <a:off x="12370902" y="-8231"/>
            <a:ext cx="936855" cy="5662633"/>
            <a:chOff x="12618967" y="-8396"/>
            <a:chExt cx="955641" cy="5775361"/>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3927" fontAlgn="base">
                  <a:lnSpc>
                    <a:spcPct val="100000"/>
                  </a:lnSpc>
                  <a:spcBef>
                    <a:spcPct val="0"/>
                  </a:spcBef>
                  <a:spcAft>
                    <a:spcPct val="0"/>
                  </a:spcAft>
                </a:pPr>
                <a:r>
                  <a:rPr lang="en-US" sz="490" dirty="0">
                    <a:gradFill>
                      <a:gsLst>
                        <a:gs pos="7965">
                          <a:srgbClr val="000000"/>
                        </a:gs>
                        <a:gs pos="28319">
                          <a:srgbClr val="000000"/>
                        </a:gs>
                      </a:gsLst>
                      <a:lin ang="5400000" scaled="0"/>
                    </a:gradFill>
                    <a:ea typeface="Segoe UI" pitchFamily="34" charset="0"/>
                    <a:cs typeface="Segoe UI" pitchFamily="34" charset="0"/>
                  </a:rPr>
                  <a:t>R:</a:t>
                </a:r>
                <a:r>
                  <a:rPr lang="en-US" sz="49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49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3927" fontAlgn="base">
                  <a:lnSpc>
                    <a:spcPct val="100000"/>
                  </a:lnSpc>
                  <a:spcBef>
                    <a:spcPct val="0"/>
                  </a:spcBef>
                  <a:spcAft>
                    <a:spcPct val="0"/>
                  </a:spcAft>
                </a:pPr>
                <a:r>
                  <a:rPr lang="en-US" sz="49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3927" fontAlgn="base">
                  <a:lnSpc>
                    <a:spcPct val="100000"/>
                  </a:lnSpc>
                  <a:spcBef>
                    <a:spcPct val="0"/>
                  </a:spcBef>
                  <a:spcAft>
                    <a:spcPct val="0"/>
                  </a:spcAft>
                </a:pPr>
                <a:r>
                  <a:rPr lang="en-US" sz="490" dirty="0">
                    <a:gradFill>
                      <a:gsLst>
                        <a:gs pos="92035">
                          <a:srgbClr val="505050"/>
                        </a:gs>
                        <a:gs pos="27000">
                          <a:srgbClr val="505050"/>
                        </a:gs>
                      </a:gsLst>
                      <a:lin ang="5400000" scaled="0"/>
                    </a:gradFill>
                    <a:ea typeface="Segoe UI" pitchFamily="34" charset="0"/>
                    <a:cs typeface="Segoe UI" pitchFamily="34" charset="0"/>
                  </a:rPr>
                  <a:t>R:</a:t>
                </a:r>
                <a:r>
                  <a:rPr lang="en-US" sz="49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13927" fontAlgn="base">
                  <a:lnSpc>
                    <a:spcPct val="100000"/>
                  </a:lnSpc>
                  <a:spcBef>
                    <a:spcPct val="0"/>
                  </a:spcBef>
                  <a:spcAft>
                    <a:spcPct val="0"/>
                  </a:spcAft>
                </a:pPr>
                <a:r>
                  <a:rPr lang="en-US" sz="490" dirty="0">
                    <a:gradFill>
                      <a:gsLst>
                        <a:gs pos="0">
                          <a:srgbClr val="FFFFFF"/>
                        </a:gs>
                        <a:gs pos="100000">
                          <a:srgbClr val="FFFFFF"/>
                        </a:gs>
                      </a:gsLst>
                      <a:lin ang="5400000" scaled="0"/>
                    </a:gradFill>
                    <a:ea typeface="Segoe UI" pitchFamily="34" charset="0"/>
                    <a:cs typeface="Segoe UI" pitchFamily="34" charset="0"/>
                  </a:rPr>
                  <a:t>R:</a:t>
                </a:r>
                <a:r>
                  <a:rPr lang="en-US" sz="490" baseline="0" dirty="0">
                    <a:gradFill>
                      <a:gsLst>
                        <a:gs pos="0">
                          <a:srgbClr val="FFFFFF"/>
                        </a:gs>
                        <a:gs pos="100000">
                          <a:srgbClr val="FFFFFF"/>
                        </a:gs>
                      </a:gsLst>
                      <a:lin ang="5400000" scaled="0"/>
                    </a:gradFill>
                    <a:ea typeface="Segoe UI" pitchFamily="34" charset="0"/>
                    <a:cs typeface="Segoe UI" pitchFamily="34" charset="0"/>
                  </a:rPr>
                  <a:t>0 G:32 B:80</a:t>
                </a:r>
                <a:endParaRPr lang="en-US" sz="49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13927" rtl="0" eaLnBrk="1" fontAlgn="base" latinLnBrk="0" hangingPunct="1">
                  <a:lnSpc>
                    <a:spcPct val="100000"/>
                  </a:lnSpc>
                  <a:spcBef>
                    <a:spcPct val="0"/>
                  </a:spcBef>
                  <a:spcAft>
                    <a:spcPct val="0"/>
                  </a:spcAft>
                </a:pPr>
                <a:r>
                  <a:rPr lang="en-US" sz="49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3927" rtl="0" eaLnBrk="1" fontAlgn="base" latinLnBrk="0" hangingPunct="1">
                  <a:lnSpc>
                    <a:spcPct val="100000"/>
                  </a:lnSpc>
                  <a:spcBef>
                    <a:spcPct val="0"/>
                  </a:spcBef>
                  <a:spcAft>
                    <a:spcPct val="0"/>
                  </a:spcAft>
                </a:pPr>
                <a:r>
                  <a:rPr lang="en-US" sz="49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13927" fontAlgn="base">
                  <a:lnSpc>
                    <a:spcPct val="100000"/>
                  </a:lnSpc>
                  <a:spcBef>
                    <a:spcPct val="0"/>
                  </a:spcBef>
                  <a:spcAft>
                    <a:spcPct val="0"/>
                  </a:spcAft>
                </a:pPr>
                <a:r>
                  <a:rPr lang="en-US" sz="490" dirty="0">
                    <a:gradFill>
                      <a:gsLst>
                        <a:gs pos="2092">
                          <a:srgbClr val="F8F8F8"/>
                        </a:gs>
                        <a:gs pos="10042">
                          <a:srgbClr val="F8F8F8"/>
                        </a:gs>
                      </a:gsLst>
                      <a:lin ang="5400000" scaled="0"/>
                    </a:gradFill>
                    <a:ea typeface="Segoe UI" pitchFamily="34" charset="0"/>
                    <a:cs typeface="Segoe UI" pitchFamily="34" charset="0"/>
                  </a:rPr>
                  <a:t>R:</a:t>
                </a:r>
                <a:r>
                  <a:rPr lang="en-US" sz="49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49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2"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dirty="0">
                  <a:gradFill>
                    <a:gsLst>
                      <a:gs pos="2917">
                        <a:schemeClr val="tx1"/>
                      </a:gs>
                      <a:gs pos="30000">
                        <a:schemeClr val="tx1"/>
                      </a:gs>
                    </a:gsLst>
                    <a:lin ang="5400000" scaled="0"/>
                  </a:gradFill>
                </a:rPr>
                <a:t>Secondary colors (use only when</a:t>
              </a:r>
              <a:r>
                <a:rPr lang="en-US" sz="980" baseline="0" dirty="0">
                  <a:gradFill>
                    <a:gsLst>
                      <a:gs pos="2917">
                        <a:schemeClr val="tx1"/>
                      </a:gs>
                      <a:gs pos="30000">
                        <a:schemeClr val="tx1"/>
                      </a:gs>
                    </a:gsLst>
                    <a:lin ang="5400000" scaled="0"/>
                  </a:gradFill>
                </a:rPr>
                <a:t> necessary)</a:t>
              </a:r>
              <a:endParaRPr lang="en-US" sz="98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9182782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370906" y="-217"/>
            <a:ext cx="935477" cy="5654618"/>
            <a:chOff x="12618967" y="-221"/>
            <a:chExt cx="954235" cy="5767186"/>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14102" fontAlgn="base">
                  <a:lnSpc>
                    <a:spcPct val="100000"/>
                  </a:lnSpc>
                  <a:spcBef>
                    <a:spcPct val="0"/>
                  </a:spcBef>
                  <a:spcAft>
                    <a:spcPct val="0"/>
                  </a:spcAft>
                </a:pPr>
                <a:r>
                  <a:rPr lang="en-US" sz="49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14102" fontAlgn="base">
                  <a:lnSpc>
                    <a:spcPct val="100000"/>
                  </a:lnSpc>
                  <a:spcBef>
                    <a:spcPct val="0"/>
                  </a:spcBef>
                  <a:spcAft>
                    <a:spcPct val="0"/>
                  </a:spcAft>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52683554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hdphoto" Target="../media/hdphoto4.wdp"/><Relationship Id="rId5" Type="http://schemas.microsoft.com/office/2007/relationships/hdphoto" Target="../media/hdphoto3.wdp"/><Relationship Id="rId10" Type="http://schemas.openxmlformats.org/officeDocument/2006/relationships/image" Target="../media/image24.png"/><Relationship Id="rId4" Type="http://schemas.openxmlformats.org/officeDocument/2006/relationships/image" Target="../media/image22.png"/><Relationship Id="rId9" Type="http://schemas.microsoft.com/office/2007/relationships/hdphoto" Target="../media/hdphoto2.wdp"/><Relationship Id="rId14" Type="http://schemas.microsoft.com/office/2007/relationships/hdphoto" Target="../media/hdphoto5.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5.wdp"/><Relationship Id="rId11" Type="http://schemas.microsoft.com/office/2007/relationships/hdphoto" Target="../media/hdphoto7.wdp"/><Relationship Id="rId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image" Target="../media/image20.png"/><Relationship Id="rId9" Type="http://schemas.microsoft.com/office/2007/relationships/hdphoto" Target="../media/hdphoto6.wdp"/></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8.png"/><Relationship Id="rId10" Type="http://schemas.microsoft.com/office/2007/relationships/hdphoto" Target="../media/hdphoto8.wdp"/><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microsoft.com/en-us/download/details.aspx?id=53127"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9.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nl-NL" dirty="0">
                <a:latin typeface="Franklin Gothic Demi Cond" panose="020B0706030402020204" pitchFamily="34" charset="0"/>
              </a:rPr>
              <a:t>ENTERPRISE INTEGRATION</a:t>
            </a:r>
            <a:br>
              <a:rPr lang="nl-NL" dirty="0"/>
            </a:br>
            <a:r>
              <a:rPr lang="nl-NL" sz="2400" dirty="0">
                <a:solidFill>
                  <a:srgbClr val="0070C0"/>
                </a:solidFill>
                <a:latin typeface="Franklin Gothic Demi Cond" panose="020B0706030402020204" pitchFamily="34" charset="0"/>
              </a:rPr>
              <a:t>Service Bus – Integration Accounts – On-</a:t>
            </a:r>
            <a:r>
              <a:rPr lang="nl-NL" sz="2400" dirty="0" err="1">
                <a:solidFill>
                  <a:srgbClr val="0070C0"/>
                </a:solidFill>
                <a:latin typeface="Franklin Gothic Demi Cond" panose="020B0706030402020204" pitchFamily="34" charset="0"/>
              </a:rPr>
              <a:t>Premises</a:t>
            </a:r>
            <a:r>
              <a:rPr lang="nl-NL" sz="2400" dirty="0">
                <a:solidFill>
                  <a:srgbClr val="0070C0"/>
                </a:solidFill>
                <a:latin typeface="Franklin Gothic Demi Cond" panose="020B0706030402020204" pitchFamily="34" charset="0"/>
              </a:rPr>
              <a:t> Data Gateway</a:t>
            </a:r>
            <a:endParaRPr lang="nl-NL" dirty="0">
              <a:solidFill>
                <a:srgbClr val="0070C0"/>
              </a:solidFill>
              <a:latin typeface="Franklin Gothic Demi Cond" panose="020B0706030402020204" pitchFamily="34" charset="0"/>
            </a:endParaRPr>
          </a:p>
        </p:txBody>
      </p:sp>
      <p:sp>
        <p:nvSpPr>
          <p:cNvPr id="3" name="Subtitle 2"/>
          <p:cNvSpPr>
            <a:spLocks noGrp="1"/>
          </p:cNvSpPr>
          <p:nvPr>
            <p:ph type="subTitle" idx="1"/>
          </p:nvPr>
        </p:nvSpPr>
        <p:spPr>
          <a:xfrm>
            <a:off x="1524000" y="3781494"/>
            <a:ext cx="7570573" cy="1655762"/>
          </a:xfrm>
        </p:spPr>
        <p:txBody>
          <a:bodyPr/>
          <a:lstStyle/>
          <a:p>
            <a:r>
              <a:rPr lang="nl-NL" dirty="0">
                <a:latin typeface="Franklin Gothic Demi Cond" panose="020B0706030402020204" pitchFamily="34" charset="0"/>
              </a:rPr>
              <a:t>ROB FOX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00050"/>
            <a:ext cx="5715000" cy="571500"/>
          </a:xfrm>
          <a:prstGeom prst="rect">
            <a:avLst/>
          </a:prstGeom>
        </p:spPr>
      </p:pic>
      <p:pic>
        <p:nvPicPr>
          <p:cNvPr id="2050" name="Picture 2" descr="Team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053" y="3857301"/>
            <a:ext cx="1657104" cy="2241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29269" y="4147968"/>
            <a:ext cx="1408784" cy="369332"/>
          </a:xfrm>
          <a:prstGeom prst="rect">
            <a:avLst/>
          </a:prstGeom>
          <a:noFill/>
        </p:spPr>
        <p:txBody>
          <a:bodyPr wrap="none" rtlCol="0">
            <a:spAutoFit/>
          </a:bodyPr>
          <a:lstStyle/>
          <a:p>
            <a:r>
              <a:rPr lang="nl-NL" dirty="0">
                <a:solidFill>
                  <a:srgbClr val="0070C0"/>
                </a:solidFill>
                <a:latin typeface="Franklin Gothic Demi Cond" panose="020B0706030402020204" pitchFamily="34" charset="0"/>
              </a:rPr>
              <a:t>www.robfox.io</a:t>
            </a:r>
            <a:endParaRPr lang="nl-NL" dirty="0"/>
          </a:p>
        </p:txBody>
      </p:sp>
      <p:sp>
        <p:nvSpPr>
          <p:cNvPr id="9" name="TextBox 8"/>
          <p:cNvSpPr txBox="1"/>
          <p:nvPr/>
        </p:nvSpPr>
        <p:spPr>
          <a:xfrm>
            <a:off x="4971442" y="4452079"/>
            <a:ext cx="966611" cy="369332"/>
          </a:xfrm>
          <a:prstGeom prst="rect">
            <a:avLst/>
          </a:prstGeom>
          <a:noFill/>
        </p:spPr>
        <p:txBody>
          <a:bodyPr wrap="none" rtlCol="0">
            <a:spAutoFit/>
          </a:bodyPr>
          <a:lstStyle/>
          <a:p>
            <a:r>
              <a:rPr lang="nl-NL" dirty="0">
                <a:solidFill>
                  <a:srgbClr val="0070C0"/>
                </a:solidFill>
                <a:latin typeface="Franklin Gothic Demi Cond" panose="020B0706030402020204" pitchFamily="34" charset="0"/>
              </a:rPr>
              <a:t>@</a:t>
            </a:r>
            <a:r>
              <a:rPr lang="nl-NL" dirty="0" err="1">
                <a:solidFill>
                  <a:srgbClr val="0070C0"/>
                </a:solidFill>
                <a:latin typeface="Franklin Gothic Demi Cond" panose="020B0706030402020204" pitchFamily="34" charset="0"/>
              </a:rPr>
              <a:t>xrobfox</a:t>
            </a:r>
            <a:endParaRPr lang="nl-NL" dirty="0"/>
          </a:p>
        </p:txBody>
      </p:sp>
    </p:spTree>
    <p:extLst>
      <p:ext uri="{BB962C8B-B14F-4D97-AF65-F5344CB8AC3E}">
        <p14:creationId xmlns:p14="http://schemas.microsoft.com/office/powerpoint/2010/main" val="148828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a:t>ADVANCED MESSAGE QUEUING PROTOCOL (AMQP)</a:t>
            </a:r>
          </a:p>
        </p:txBody>
      </p:sp>
      <p:sp>
        <p:nvSpPr>
          <p:cNvPr id="5" name="Rectangle 4"/>
          <p:cNvSpPr/>
          <p:nvPr/>
        </p:nvSpPr>
        <p:spPr>
          <a:xfrm>
            <a:off x="4752975" y="1931910"/>
            <a:ext cx="2447926"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38200" y="1931910"/>
            <a:ext cx="3914774"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7200901" y="1931910"/>
            <a:ext cx="4067175" cy="22971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p:cNvSpPr txBox="1"/>
          <p:nvPr/>
        </p:nvSpPr>
        <p:spPr>
          <a:xfrm>
            <a:off x="2092522"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1</a:t>
            </a:r>
          </a:p>
        </p:txBody>
      </p:sp>
      <p:pic>
        <p:nvPicPr>
          <p:cNvPr id="9"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49834" y="2847523"/>
            <a:ext cx="780290" cy="780290"/>
          </a:xfrm>
        </p:spPr>
      </p:pic>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342" y="2847523"/>
            <a:ext cx="780290" cy="7802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6793" y="2847523"/>
            <a:ext cx="780290" cy="78029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4549" y="2847523"/>
            <a:ext cx="780290" cy="78029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575" y="2847523"/>
            <a:ext cx="780290" cy="78029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706" y="2847523"/>
            <a:ext cx="780290" cy="780290"/>
          </a:xfrm>
          <a:prstGeom prst="rect">
            <a:avLst/>
          </a:prstGeom>
        </p:spPr>
      </p:pic>
      <p:pic>
        <p:nvPicPr>
          <p:cNvPr id="1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178" y="2847523"/>
            <a:ext cx="780290" cy="780290"/>
          </a:xfrm>
          <a:prstGeom prst="rect">
            <a:avLst/>
          </a:prstGeom>
        </p:spPr>
      </p:pic>
      <p:sp>
        <p:nvSpPr>
          <p:cNvPr id="18" name="TextBox 17"/>
          <p:cNvSpPr txBox="1"/>
          <p:nvPr/>
        </p:nvSpPr>
        <p:spPr>
          <a:xfrm>
            <a:off x="5331024"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2</a:t>
            </a:r>
          </a:p>
        </p:txBody>
      </p:sp>
      <p:sp>
        <p:nvSpPr>
          <p:cNvPr id="19" name="TextBox 18"/>
          <p:cNvSpPr txBox="1"/>
          <p:nvPr/>
        </p:nvSpPr>
        <p:spPr>
          <a:xfrm>
            <a:off x="8588574" y="2011407"/>
            <a:ext cx="129182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NAMESPACE 3</a:t>
            </a:r>
          </a:p>
        </p:txBody>
      </p:sp>
      <p:sp>
        <p:nvSpPr>
          <p:cNvPr id="20" name="TextBox 19"/>
          <p:cNvSpPr txBox="1"/>
          <p:nvPr/>
        </p:nvSpPr>
        <p:spPr>
          <a:xfrm>
            <a:off x="1204626" y="3627813"/>
            <a:ext cx="734496"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Queue A</a:t>
            </a:r>
          </a:p>
        </p:txBody>
      </p:sp>
      <p:sp>
        <p:nvSpPr>
          <p:cNvPr id="21" name="TextBox 20"/>
          <p:cNvSpPr txBox="1"/>
          <p:nvPr/>
        </p:nvSpPr>
        <p:spPr>
          <a:xfrm>
            <a:off x="2362637" y="3631383"/>
            <a:ext cx="744114"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Queue B</a:t>
            </a:r>
          </a:p>
        </p:txBody>
      </p:sp>
      <p:sp>
        <p:nvSpPr>
          <p:cNvPr id="23" name="TextBox 22"/>
          <p:cNvSpPr txBox="1"/>
          <p:nvPr/>
        </p:nvSpPr>
        <p:spPr>
          <a:xfrm>
            <a:off x="3566677" y="3629288"/>
            <a:ext cx="649473"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A</a:t>
            </a:r>
          </a:p>
        </p:txBody>
      </p:sp>
      <p:cxnSp>
        <p:nvCxnSpPr>
          <p:cNvPr id="24" name="Straight Arrow Connector 23"/>
          <p:cNvCxnSpPr>
            <a:cxnSpLocks/>
            <a:stCxn id="8" idx="2"/>
            <a:endCxn id="17" idx="0"/>
          </p:cNvCxnSpPr>
          <p:nvPr/>
        </p:nvCxnSpPr>
        <p:spPr>
          <a:xfrm>
            <a:off x="2738437" y="2349961"/>
            <a:ext cx="1134886"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8" idx="2"/>
            <a:endCxn id="14" idx="0"/>
          </p:cNvCxnSpPr>
          <p:nvPr/>
        </p:nvCxnSpPr>
        <p:spPr>
          <a:xfrm flipH="1">
            <a:off x="2734694" y="2349961"/>
            <a:ext cx="3743"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a:stCxn id="8" idx="2"/>
            <a:endCxn id="15" idx="0"/>
          </p:cNvCxnSpPr>
          <p:nvPr/>
        </p:nvCxnSpPr>
        <p:spPr>
          <a:xfrm flipH="1">
            <a:off x="1603720" y="2349961"/>
            <a:ext cx="1134717"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645653" y="3620679"/>
            <a:ext cx="665183" cy="307777"/>
          </a:xfrm>
          <a:prstGeom prst="rect">
            <a:avLst/>
          </a:prstGeom>
          <a:noFill/>
        </p:spPr>
        <p:txBody>
          <a:bodyPr wrap="none" rtlCol="0">
            <a:spAutoFit/>
          </a:bodyPr>
          <a:lstStyle/>
          <a:p>
            <a:pPr algn="ctr"/>
            <a:r>
              <a:rPr lang="nl-NL" sz="1400" dirty="0" err="1">
                <a:solidFill>
                  <a:schemeClr val="tx1">
                    <a:lumMod val="50000"/>
                    <a:lumOff val="50000"/>
                  </a:schemeClr>
                </a:solidFill>
                <a:latin typeface="Franklin Gothic Medium Cond" panose="020B0606030402020204" pitchFamily="34" charset="0"/>
              </a:rPr>
              <a:t>Relay</a:t>
            </a:r>
            <a:r>
              <a:rPr lang="nl-NL" sz="1400" dirty="0">
                <a:solidFill>
                  <a:schemeClr val="tx1">
                    <a:lumMod val="50000"/>
                    <a:lumOff val="50000"/>
                  </a:schemeClr>
                </a:solidFill>
                <a:latin typeface="Franklin Gothic Medium Cond" panose="020B0606030402020204" pitchFamily="34" charset="0"/>
              </a:rPr>
              <a:t> A</a:t>
            </a:r>
          </a:p>
        </p:txBody>
      </p:sp>
      <p:sp>
        <p:nvSpPr>
          <p:cNvPr id="38" name="TextBox 37"/>
          <p:cNvSpPr txBox="1"/>
          <p:nvPr/>
        </p:nvSpPr>
        <p:spPr>
          <a:xfrm>
            <a:off x="7697885" y="3627812"/>
            <a:ext cx="649473"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A</a:t>
            </a:r>
          </a:p>
        </p:txBody>
      </p:sp>
      <p:sp>
        <p:nvSpPr>
          <p:cNvPr id="41" name="TextBox 40"/>
          <p:cNvSpPr txBox="1"/>
          <p:nvPr/>
        </p:nvSpPr>
        <p:spPr>
          <a:xfrm>
            <a:off x="8903582" y="3627812"/>
            <a:ext cx="659091" cy="307777"/>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Topic B</a:t>
            </a:r>
          </a:p>
        </p:txBody>
      </p:sp>
      <p:sp>
        <p:nvSpPr>
          <p:cNvPr id="42" name="TextBox 41"/>
          <p:cNvSpPr txBox="1"/>
          <p:nvPr/>
        </p:nvSpPr>
        <p:spPr>
          <a:xfrm>
            <a:off x="10035038" y="3627813"/>
            <a:ext cx="665183" cy="307777"/>
          </a:xfrm>
          <a:prstGeom prst="rect">
            <a:avLst/>
          </a:prstGeom>
          <a:noFill/>
        </p:spPr>
        <p:txBody>
          <a:bodyPr wrap="none" rtlCol="0">
            <a:spAutoFit/>
          </a:bodyPr>
          <a:lstStyle/>
          <a:p>
            <a:pPr algn="ctr"/>
            <a:r>
              <a:rPr lang="nl-NL" sz="1400" dirty="0" err="1">
                <a:solidFill>
                  <a:schemeClr val="tx1">
                    <a:lumMod val="50000"/>
                    <a:lumOff val="50000"/>
                  </a:schemeClr>
                </a:solidFill>
                <a:latin typeface="Franklin Gothic Medium Cond" panose="020B0606030402020204" pitchFamily="34" charset="0"/>
              </a:rPr>
              <a:t>Relay</a:t>
            </a:r>
            <a:r>
              <a:rPr lang="nl-NL" sz="1400" dirty="0">
                <a:solidFill>
                  <a:schemeClr val="tx1">
                    <a:lumMod val="50000"/>
                    <a:lumOff val="50000"/>
                  </a:schemeClr>
                </a:solidFill>
                <a:latin typeface="Franklin Gothic Medium Cond" panose="020B0606030402020204" pitchFamily="34" charset="0"/>
              </a:rPr>
              <a:t> A</a:t>
            </a:r>
          </a:p>
        </p:txBody>
      </p:sp>
      <p:cxnSp>
        <p:nvCxnSpPr>
          <p:cNvPr id="43" name="Straight Arrow Connector 42"/>
          <p:cNvCxnSpPr>
            <a:cxnSpLocks/>
            <a:stCxn id="18" idx="2"/>
            <a:endCxn id="12" idx="0"/>
          </p:cNvCxnSpPr>
          <p:nvPr/>
        </p:nvCxnSpPr>
        <p:spPr>
          <a:xfrm flipH="1">
            <a:off x="5976938" y="2349961"/>
            <a:ext cx="1"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19" idx="2"/>
            <a:endCxn id="9" idx="0"/>
          </p:cNvCxnSpPr>
          <p:nvPr/>
        </p:nvCxnSpPr>
        <p:spPr>
          <a:xfrm flipH="1">
            <a:off x="8039979" y="2349961"/>
            <a:ext cx="1194510"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endCxn id="16" idx="0"/>
          </p:cNvCxnSpPr>
          <p:nvPr/>
        </p:nvCxnSpPr>
        <p:spPr>
          <a:xfrm>
            <a:off x="9233127" y="2349961"/>
            <a:ext cx="1164724"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endCxn id="10" idx="0"/>
          </p:cNvCxnSpPr>
          <p:nvPr/>
        </p:nvCxnSpPr>
        <p:spPr>
          <a:xfrm>
            <a:off x="9233127" y="2349961"/>
            <a:ext cx="1360" cy="497562"/>
          </a:xfrm>
          <a:prstGeom prst="straightConnector1">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718960" y="4567654"/>
            <a:ext cx="780290" cy="780290"/>
          </a:xfrm>
          <a:prstGeom prst="rect">
            <a:avLst/>
          </a:prstGeom>
        </p:spPr>
      </p:pic>
      <p:pic>
        <p:nvPicPr>
          <p:cNvPr id="58" name="Picture 57"/>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865858" y="5144713"/>
            <a:ext cx="780290" cy="780290"/>
          </a:xfrm>
          <a:prstGeom prst="rect">
            <a:avLst/>
          </a:prstGeom>
        </p:spPr>
      </p:pic>
      <p:pic>
        <p:nvPicPr>
          <p:cNvPr id="59" name="Picture 58"/>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2718960" y="5144713"/>
            <a:ext cx="780290" cy="780290"/>
          </a:xfrm>
          <a:prstGeom prst="rect">
            <a:avLst/>
          </a:prstGeom>
        </p:spPr>
      </p:pic>
      <p:pic>
        <p:nvPicPr>
          <p:cNvPr id="60" name="Picture 59"/>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620127" y="4567654"/>
            <a:ext cx="780290" cy="780290"/>
          </a:xfrm>
          <a:prstGeom prst="rect">
            <a:avLst/>
          </a:prstGeom>
        </p:spPr>
      </p:pic>
      <p:pic>
        <p:nvPicPr>
          <p:cNvPr id="61" name="Picture 60"/>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473229" y="4567654"/>
            <a:ext cx="780290" cy="780290"/>
          </a:xfrm>
          <a:prstGeom prst="rect">
            <a:avLst/>
          </a:prstGeom>
        </p:spPr>
      </p:pic>
      <p:pic>
        <p:nvPicPr>
          <p:cNvPr id="62" name="Picture 61"/>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620127" y="5144713"/>
            <a:ext cx="780290" cy="780290"/>
          </a:xfrm>
          <a:prstGeom prst="rect">
            <a:avLst/>
          </a:prstGeom>
        </p:spPr>
      </p:pic>
      <p:pic>
        <p:nvPicPr>
          <p:cNvPr id="63" name="Picture 62"/>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9473229" y="5144713"/>
            <a:ext cx="780290" cy="780290"/>
          </a:xfrm>
          <a:prstGeom prst="rect">
            <a:avLst/>
          </a:prstGeom>
        </p:spPr>
      </p:pic>
      <p:pic>
        <p:nvPicPr>
          <p:cNvPr id="64" name="Picture 63"/>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171236" y="4567654"/>
            <a:ext cx="780290" cy="780290"/>
          </a:xfrm>
          <a:prstGeom prst="rect">
            <a:avLst/>
          </a:prstGeom>
        </p:spPr>
      </p:pic>
      <p:pic>
        <p:nvPicPr>
          <p:cNvPr id="65" name="Picture 64"/>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024338" y="4567654"/>
            <a:ext cx="780290" cy="780290"/>
          </a:xfrm>
          <a:prstGeom prst="rect">
            <a:avLst/>
          </a:prstGeom>
        </p:spPr>
      </p:pic>
      <p:pic>
        <p:nvPicPr>
          <p:cNvPr id="66" name="Picture 65"/>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171236" y="5144713"/>
            <a:ext cx="780290" cy="780290"/>
          </a:xfrm>
          <a:prstGeom prst="rect">
            <a:avLst/>
          </a:prstGeom>
        </p:spPr>
      </p:pic>
      <p:pic>
        <p:nvPicPr>
          <p:cNvPr id="67" name="Picture 66"/>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024338" y="5144713"/>
            <a:ext cx="780290" cy="780290"/>
          </a:xfrm>
          <a:prstGeom prst="rect">
            <a:avLst/>
          </a:prstGeom>
        </p:spPr>
      </p:pic>
      <p:cxnSp>
        <p:nvCxnSpPr>
          <p:cNvPr id="68" name="Straight Arrow Connector 67"/>
          <p:cNvCxnSpPr>
            <a:cxnSpLocks/>
            <a:stCxn id="7" idx="2"/>
            <a:endCxn id="60" idx="0"/>
          </p:cNvCxnSpPr>
          <p:nvPr/>
        </p:nvCxnSpPr>
        <p:spPr>
          <a:xfrm flipH="1">
            <a:off x="9010272" y="4229100"/>
            <a:ext cx="224217"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a:stCxn id="7" idx="2"/>
            <a:endCxn id="61" idx="0"/>
          </p:cNvCxnSpPr>
          <p:nvPr/>
        </p:nvCxnSpPr>
        <p:spPr>
          <a:xfrm>
            <a:off x="9234489" y="4229100"/>
            <a:ext cx="628885"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cxnSpLocks/>
            <a:stCxn id="5" idx="2"/>
            <a:endCxn id="64" idx="0"/>
          </p:cNvCxnSpPr>
          <p:nvPr/>
        </p:nvCxnSpPr>
        <p:spPr>
          <a:xfrm flipH="1">
            <a:off x="5561381" y="4229100"/>
            <a:ext cx="415557"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5" idx="2"/>
            <a:endCxn id="65" idx="0"/>
          </p:cNvCxnSpPr>
          <p:nvPr/>
        </p:nvCxnSpPr>
        <p:spPr>
          <a:xfrm>
            <a:off x="5976938" y="4229100"/>
            <a:ext cx="437545"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cxnSpLocks/>
            <a:stCxn id="6" idx="2"/>
          </p:cNvCxnSpPr>
          <p:nvPr/>
        </p:nvCxnSpPr>
        <p:spPr>
          <a:xfrm flipH="1">
            <a:off x="2256003" y="4229100"/>
            <a:ext cx="539584"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a:stCxn id="6" idx="2"/>
            <a:endCxn id="57" idx="0"/>
          </p:cNvCxnSpPr>
          <p:nvPr/>
        </p:nvCxnSpPr>
        <p:spPr>
          <a:xfrm>
            <a:off x="2795587" y="4229100"/>
            <a:ext cx="313518" cy="338554"/>
          </a:xfrm>
          <a:prstGeom prst="straightConnector1">
            <a:avLst/>
          </a:prstGeom>
          <a:ln w="38100">
            <a:solidFill>
              <a:schemeClr val="tx1">
                <a:lumMod val="65000"/>
                <a:lumOff val="3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036640" y="5779954"/>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sp>
        <p:nvSpPr>
          <p:cNvPr id="91" name="TextBox 90"/>
          <p:cNvSpPr txBox="1"/>
          <p:nvPr/>
        </p:nvSpPr>
        <p:spPr>
          <a:xfrm>
            <a:off x="5343333" y="5779954"/>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sp>
        <p:nvSpPr>
          <p:cNvPr id="92" name="TextBox 91"/>
          <p:cNvSpPr txBox="1"/>
          <p:nvPr/>
        </p:nvSpPr>
        <p:spPr>
          <a:xfrm>
            <a:off x="8792224" y="5812367"/>
            <a:ext cx="128919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APPLICATIONS</a:t>
            </a:r>
          </a:p>
        </p:txBody>
      </p:sp>
      <p:pic>
        <p:nvPicPr>
          <p:cNvPr id="93" name="Picture 92"/>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1865858" y="4554931"/>
            <a:ext cx="780290" cy="780290"/>
          </a:xfrm>
          <a:prstGeom prst="rect">
            <a:avLst/>
          </a:prstGeom>
        </p:spPr>
      </p:pic>
    </p:spTree>
    <p:extLst>
      <p:ext uri="{BB962C8B-B14F-4D97-AF65-F5344CB8AC3E}">
        <p14:creationId xmlns:p14="http://schemas.microsoft.com/office/powerpoint/2010/main" val="149595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QUEUES</a:t>
            </a:r>
          </a:p>
        </p:txBody>
      </p:sp>
      <p:sp>
        <p:nvSpPr>
          <p:cNvPr id="4" name="Rectangle 3"/>
          <p:cNvSpPr/>
          <p:nvPr/>
        </p:nvSpPr>
        <p:spPr>
          <a:xfrm>
            <a:off x="3572758" y="2065259"/>
            <a:ext cx="4417971" cy="24784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5445753" y="2557663"/>
            <a:ext cx="67197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Queue</a:t>
            </a:r>
          </a:p>
        </p:txBody>
      </p:sp>
      <p:sp>
        <p:nvSpPr>
          <p:cNvPr id="13" name="TextBox 12"/>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14" name="Rectangle 13"/>
          <p:cNvSpPr/>
          <p:nvPr/>
        </p:nvSpPr>
        <p:spPr>
          <a:xfrm>
            <a:off x="984144" y="2065257"/>
            <a:ext cx="2037317" cy="24784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16" name="Rectangle 15"/>
          <p:cNvSpPr/>
          <p:nvPr/>
        </p:nvSpPr>
        <p:spPr>
          <a:xfrm>
            <a:off x="8541385" y="2065259"/>
            <a:ext cx="2037317" cy="247846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p:cNvSpPr txBox="1"/>
          <p:nvPr/>
        </p:nvSpPr>
        <p:spPr>
          <a:xfrm>
            <a:off x="8541385" y="1726704"/>
            <a:ext cx="939681"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722" y="3518523"/>
            <a:ext cx="680064" cy="680064"/>
          </a:xfrm>
          <a:prstGeom prst="rect">
            <a:avLst/>
          </a:prstGeom>
        </p:spPr>
      </p:pic>
      <p:cxnSp>
        <p:nvCxnSpPr>
          <p:cNvPr id="19" name="Straight Arrow Connector 18"/>
          <p:cNvCxnSpPr>
            <a:cxnSpLocks/>
          </p:cNvCxnSpPr>
          <p:nvPr/>
        </p:nvCxnSpPr>
        <p:spPr>
          <a:xfrm>
            <a:off x="2583057" y="2845807"/>
            <a:ext cx="2620539" cy="2661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571434" y="3518523"/>
            <a:ext cx="2632162" cy="35686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35453" y="2984163"/>
            <a:ext cx="649180" cy="649180"/>
          </a:xfrm>
          <a:prstGeom prst="rect">
            <a:avLst/>
          </a:prstGeom>
        </p:spPr>
      </p:pic>
      <p:cxnSp>
        <p:nvCxnSpPr>
          <p:cNvPr id="24" name="Straight Arrow Connector 23"/>
          <p:cNvCxnSpPr>
            <a:cxnSpLocks/>
          </p:cNvCxnSpPr>
          <p:nvPr/>
        </p:nvCxnSpPr>
        <p:spPr>
          <a:xfrm>
            <a:off x="6369030" y="3304488"/>
            <a:ext cx="264219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235453" y="3656220"/>
            <a:ext cx="535724"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Logic</a:t>
            </a: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168" y="2914343"/>
            <a:ext cx="780290" cy="780290"/>
          </a:xfrm>
          <a:prstGeom prst="rect">
            <a:avLst/>
          </a:prstGeom>
        </p:spPr>
      </p:pic>
      <p:cxnSp>
        <p:nvCxnSpPr>
          <p:cNvPr id="41" name="Straight Connector 40"/>
          <p:cNvCxnSpPr>
            <a:cxnSpLocks/>
          </p:cNvCxnSpPr>
          <p:nvPr/>
        </p:nvCxnSpPr>
        <p:spPr>
          <a:xfrm>
            <a:off x="5538788" y="3328988"/>
            <a:ext cx="247396" cy="1452203"/>
          </a:xfrm>
          <a:prstGeom prst="line">
            <a:avLst/>
          </a:prstGeom>
          <a:ln w="28575">
            <a:solidFill>
              <a:schemeClr val="tx1"/>
            </a:solidFill>
            <a:prstDash val="dash"/>
            <a:headEnd type="oval" w="med" len="med"/>
            <a:tailEnd type="triangle" w="lg"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203596" y="4933862"/>
            <a:ext cx="2450969" cy="1435461"/>
          </a:xfrm>
          <a:prstGeom prst="rect">
            <a:avLst/>
          </a:prstGeom>
          <a:solidFill>
            <a:srgbClr val="0070C0"/>
          </a:solidFill>
          <a:ln w="412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9" name="Picture 58"/>
          <p:cNvPicPr>
            <a:picLocks noChangeAspect="1"/>
          </p:cNvPicPr>
          <p:nvPr/>
        </p:nvPicPr>
        <p:blipFill>
          <a:blip r:embed="rId8">
            <a:biLevel thresh="75000"/>
            <a:extLst>
              <a:ext uri="{28A0092B-C50C-407E-A947-70E740481C1C}">
                <a14:useLocalDpi xmlns:a14="http://schemas.microsoft.com/office/drawing/2010/main" val="0"/>
              </a:ext>
            </a:extLst>
          </a:blip>
          <a:stretch>
            <a:fillRect/>
          </a:stretch>
        </p:blipFill>
        <p:spPr>
          <a:xfrm>
            <a:off x="5388486" y="5444977"/>
            <a:ext cx="780290" cy="780290"/>
          </a:xfrm>
          <a:prstGeom prst="rect">
            <a:avLst/>
          </a:prstGeom>
        </p:spPr>
      </p:pic>
      <p:sp>
        <p:nvSpPr>
          <p:cNvPr id="60" name="Rectangle 59"/>
          <p:cNvSpPr/>
          <p:nvPr/>
        </p:nvSpPr>
        <p:spPr>
          <a:xfrm>
            <a:off x="6448168" y="5451774"/>
            <a:ext cx="980387" cy="721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NL" sz="1050" dirty="0">
                <a:solidFill>
                  <a:schemeClr val="bg1"/>
                </a:solidFill>
              </a:rPr>
              <a:t>Key1     Value1</a:t>
            </a:r>
          </a:p>
          <a:p>
            <a:pPr algn="ctr"/>
            <a:r>
              <a:rPr lang="nl-NL" sz="1050" dirty="0">
                <a:solidFill>
                  <a:schemeClr val="bg1"/>
                </a:solidFill>
              </a:rPr>
              <a:t>Key2     Value2</a:t>
            </a:r>
          </a:p>
          <a:p>
            <a:pPr algn="ctr"/>
            <a:r>
              <a:rPr lang="nl-NL" sz="1050" dirty="0">
                <a:solidFill>
                  <a:schemeClr val="bg1"/>
                </a:solidFill>
              </a:rPr>
              <a:t>Key3     Value3</a:t>
            </a:r>
          </a:p>
          <a:p>
            <a:pPr algn="ctr"/>
            <a:r>
              <a:rPr lang="nl-NL" sz="1050" dirty="0">
                <a:solidFill>
                  <a:schemeClr val="bg1"/>
                </a:solidFill>
              </a:rPr>
              <a:t>Key4     Value4</a:t>
            </a:r>
          </a:p>
          <a:p>
            <a:pPr algn="ctr"/>
            <a:endParaRPr lang="nl-NL" sz="1050" dirty="0">
              <a:solidFill>
                <a:schemeClr val="bg1"/>
              </a:solidFill>
            </a:endParaRPr>
          </a:p>
        </p:txBody>
      </p:sp>
      <p:sp>
        <p:nvSpPr>
          <p:cNvPr id="61" name="TextBox 60"/>
          <p:cNvSpPr txBox="1"/>
          <p:nvPr/>
        </p:nvSpPr>
        <p:spPr>
          <a:xfrm>
            <a:off x="5444925" y="5035531"/>
            <a:ext cx="514885" cy="307777"/>
          </a:xfrm>
          <a:prstGeom prst="rect">
            <a:avLst/>
          </a:prstGeom>
          <a:noFill/>
        </p:spPr>
        <p:txBody>
          <a:bodyPr wrap="none" rtlCol="0">
            <a:spAutoFit/>
          </a:bodyPr>
          <a:lstStyle/>
          <a:p>
            <a:r>
              <a:rPr lang="nl-NL" sz="1400" dirty="0">
                <a:solidFill>
                  <a:schemeClr val="bg1"/>
                </a:solidFill>
                <a:latin typeface="Franklin Gothic Medium Cond" panose="020B0606030402020204" pitchFamily="34" charset="0"/>
              </a:rPr>
              <a:t>Body</a:t>
            </a:r>
          </a:p>
        </p:txBody>
      </p:sp>
      <p:sp>
        <p:nvSpPr>
          <p:cNvPr id="62" name="TextBox 61"/>
          <p:cNvSpPr txBox="1"/>
          <p:nvPr/>
        </p:nvSpPr>
        <p:spPr>
          <a:xfrm>
            <a:off x="6507019" y="5037497"/>
            <a:ext cx="871201" cy="307777"/>
          </a:xfrm>
          <a:prstGeom prst="rect">
            <a:avLst/>
          </a:prstGeom>
          <a:noFill/>
        </p:spPr>
        <p:txBody>
          <a:bodyPr wrap="none" rtlCol="0">
            <a:spAutoFit/>
          </a:bodyPr>
          <a:lstStyle/>
          <a:p>
            <a:r>
              <a:rPr lang="nl-NL" sz="1400" dirty="0" err="1">
                <a:solidFill>
                  <a:schemeClr val="bg1"/>
                </a:solidFill>
                <a:latin typeface="Franklin Gothic Medium Cond" panose="020B0606030402020204" pitchFamily="34" charset="0"/>
              </a:rPr>
              <a:t>Properties</a:t>
            </a:r>
            <a:endParaRPr lang="nl-NL" sz="1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10278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QUEUES</a:t>
            </a:r>
          </a:p>
        </p:txBody>
      </p:sp>
      <p:sp>
        <p:nvSpPr>
          <p:cNvPr id="3" name="Content Placeholder 2"/>
          <p:cNvSpPr>
            <a:spLocks noGrp="1"/>
          </p:cNvSpPr>
          <p:nvPr>
            <p:ph idx="1"/>
          </p:nvPr>
        </p:nvSpPr>
        <p:spPr/>
        <p:txBody>
          <a:bodyPr/>
          <a:lstStyle/>
          <a:p>
            <a:r>
              <a:rPr lang="nl-NL" dirty="0"/>
              <a:t>Queues are </a:t>
            </a:r>
            <a:r>
              <a:rPr lang="nl-NL" dirty="0" err="1"/>
              <a:t>just</a:t>
            </a:r>
            <a:r>
              <a:rPr lang="nl-NL" dirty="0"/>
              <a:t> like, uhm… queues. </a:t>
            </a:r>
            <a:r>
              <a:rPr lang="nl-NL" dirty="0" err="1"/>
              <a:t>So</a:t>
            </a:r>
            <a:r>
              <a:rPr lang="nl-NL" dirty="0"/>
              <a:t> </a:t>
            </a:r>
            <a:r>
              <a:rPr lang="nl-NL" dirty="0" err="1"/>
              <a:t>it’s</a:t>
            </a:r>
            <a:r>
              <a:rPr lang="nl-NL" dirty="0"/>
              <a:t> First In, First Out (FIFO)</a:t>
            </a:r>
          </a:p>
          <a:p>
            <a:r>
              <a:rPr lang="en-US" dirty="0"/>
              <a:t>A queue can have only one (competing) consumer</a:t>
            </a:r>
          </a:p>
        </p:txBody>
      </p:sp>
    </p:spTree>
    <p:extLst>
      <p:ext uri="{BB962C8B-B14F-4D97-AF65-F5344CB8AC3E}">
        <p14:creationId xmlns:p14="http://schemas.microsoft.com/office/powerpoint/2010/main" val="216952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572758" y="2065259"/>
            <a:ext cx="4417971"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le 1"/>
          <p:cNvSpPr>
            <a:spLocks noGrp="1"/>
          </p:cNvSpPr>
          <p:nvPr>
            <p:ph type="title"/>
          </p:nvPr>
        </p:nvSpPr>
        <p:spPr>
          <a:xfrm>
            <a:off x="820744" y="412573"/>
            <a:ext cx="10515600" cy="1172729"/>
          </a:xfrm>
        </p:spPr>
        <p:txBody>
          <a:bodyPr/>
          <a:lstStyle/>
          <a:p>
            <a:r>
              <a:rPr lang="nl-NL" dirty="0"/>
              <a:t>TOPICS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5402" y="3503980"/>
            <a:ext cx="780290" cy="780290"/>
          </a:xfrm>
        </p:spPr>
      </p:pic>
      <p:pic>
        <p:nvPicPr>
          <p:cNvPr id="9" name="Picture 8"/>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693801" y="2065259"/>
            <a:ext cx="1837808" cy="1837808"/>
          </a:xfrm>
          <a:prstGeom prst="rect">
            <a:avLst/>
          </a:prstGeom>
        </p:spPr>
      </p:pic>
      <p:cxnSp>
        <p:nvCxnSpPr>
          <p:cNvPr id="14" name="Straight Arrow Connector 13"/>
          <p:cNvCxnSpPr>
            <a:cxnSpLocks/>
          </p:cNvCxnSpPr>
          <p:nvPr/>
        </p:nvCxnSpPr>
        <p:spPr>
          <a:xfrm flipV="1">
            <a:off x="4702024" y="2984163"/>
            <a:ext cx="903444" cy="51982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4718335" y="4248063"/>
            <a:ext cx="887133" cy="37325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80585" y="2384139"/>
            <a:ext cx="1277914"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Subscription 1</a:t>
            </a:r>
          </a:p>
        </p:txBody>
      </p:sp>
      <p:pic>
        <p:nvPicPr>
          <p:cNvPr id="30" name="Picture 29"/>
          <p:cNvPicPr>
            <a:picLocks noChangeAspect="1"/>
          </p:cNvPicPr>
          <p:nvPr/>
        </p:nvPicPr>
        <p:blipFill>
          <a:blip r:embed="rId6">
            <a:extLst>
              <a:ext uri="{BEBA8EAE-BF5A-486C-A8C5-ECC9F3942E4B}">
                <a14:imgProps xmlns:a14="http://schemas.microsoft.com/office/drawing/2010/main">
                  <a14:imgLayer r:embed="rId5">
                    <a14:imgEffect>
                      <a14:colorTemperature colorTemp="47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692002" y="3702418"/>
            <a:ext cx="1837808" cy="1837808"/>
          </a:xfrm>
          <a:prstGeom prst="rect">
            <a:avLst/>
          </a:prstGeom>
        </p:spPr>
      </p:pic>
      <p:sp>
        <p:nvSpPr>
          <p:cNvPr id="32" name="TextBox 31"/>
          <p:cNvSpPr txBox="1"/>
          <p:nvPr/>
        </p:nvSpPr>
        <p:spPr>
          <a:xfrm>
            <a:off x="5690203" y="4020176"/>
            <a:ext cx="1277914"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Subscription 2</a:t>
            </a:r>
          </a:p>
        </p:txBody>
      </p:sp>
      <p:sp>
        <p:nvSpPr>
          <p:cNvPr id="34" name="TextBox 33"/>
          <p:cNvSpPr txBox="1"/>
          <p:nvPr/>
        </p:nvSpPr>
        <p:spPr>
          <a:xfrm>
            <a:off x="3866483" y="3165426"/>
            <a:ext cx="574773"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Topic</a:t>
            </a:r>
          </a:p>
        </p:txBody>
      </p:sp>
      <p:sp>
        <p:nvSpPr>
          <p:cNvPr id="37" name="TextBox 36"/>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38" name="Rectangle 37"/>
          <p:cNvSpPr/>
          <p:nvPr/>
        </p:nvSpPr>
        <p:spPr>
          <a:xfrm>
            <a:off x="984144" y="2065257"/>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9" name="TextBox 38"/>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40" name="Rectangle 39"/>
          <p:cNvSpPr/>
          <p:nvPr/>
        </p:nvSpPr>
        <p:spPr>
          <a:xfrm>
            <a:off x="8541385" y="2065258"/>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TextBox 40"/>
          <p:cNvSpPr txBox="1"/>
          <p:nvPr/>
        </p:nvSpPr>
        <p:spPr>
          <a:xfrm>
            <a:off x="8541385" y="1726704"/>
            <a:ext cx="939681"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a:t>
            </a:r>
          </a:p>
        </p:txBody>
      </p:sp>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2214" y="4614280"/>
            <a:ext cx="680064" cy="680064"/>
          </a:xfrm>
          <a:prstGeom prst="rect">
            <a:avLst/>
          </a:prstGeom>
        </p:spPr>
      </p:pic>
      <p:cxnSp>
        <p:nvCxnSpPr>
          <p:cNvPr id="45" name="Straight Arrow Connector 44"/>
          <p:cNvCxnSpPr>
            <a:cxnSpLocks/>
          </p:cNvCxnSpPr>
          <p:nvPr/>
        </p:nvCxnSpPr>
        <p:spPr>
          <a:xfrm>
            <a:off x="2583057" y="2984163"/>
            <a:ext cx="1066917" cy="5600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flipV="1">
            <a:off x="2681018" y="4198587"/>
            <a:ext cx="968956" cy="6030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flipV="1">
            <a:off x="2571434" y="3859693"/>
            <a:ext cx="1120858" cy="1569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52467" y="2659573"/>
            <a:ext cx="649180" cy="649180"/>
          </a:xfrm>
          <a:prstGeom prst="rect">
            <a:avLst/>
          </a:prstGeom>
        </p:spPr>
      </p:pic>
      <p:pic>
        <p:nvPicPr>
          <p:cNvPr id="62" name="Picture 61"/>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252467" y="4231177"/>
            <a:ext cx="780290" cy="780290"/>
          </a:xfrm>
          <a:prstGeom prst="rect">
            <a:avLst/>
          </a:prstGeom>
        </p:spPr>
      </p:pic>
      <p:cxnSp>
        <p:nvCxnSpPr>
          <p:cNvPr id="64" name="Straight Arrow Connector 63"/>
          <p:cNvCxnSpPr>
            <a:cxnSpLocks/>
          </p:cNvCxnSpPr>
          <p:nvPr/>
        </p:nvCxnSpPr>
        <p:spPr>
          <a:xfrm flipV="1">
            <a:off x="7658988" y="2984163"/>
            <a:ext cx="1352237" cy="704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flipV="1">
            <a:off x="7706853" y="4614280"/>
            <a:ext cx="1352237" cy="704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307574" y="3308299"/>
            <a:ext cx="535724"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Logic</a:t>
            </a:r>
          </a:p>
        </p:txBody>
      </p:sp>
      <p:sp>
        <p:nvSpPr>
          <p:cNvPr id="68" name="TextBox 67"/>
          <p:cNvSpPr txBox="1"/>
          <p:nvPr/>
        </p:nvSpPr>
        <p:spPr>
          <a:xfrm>
            <a:off x="9296329" y="5011467"/>
            <a:ext cx="705450" cy="307777"/>
          </a:xfrm>
          <a:prstGeom prst="rect">
            <a:avLst/>
          </a:prstGeom>
          <a:noFill/>
        </p:spPr>
        <p:txBody>
          <a:bodyPr wrap="none" rtlCol="0">
            <a:spAutoFit/>
          </a:bodyPr>
          <a:lstStyle/>
          <a:p>
            <a:r>
              <a:rPr lang="nl-NL" sz="1400" dirty="0">
                <a:solidFill>
                  <a:schemeClr val="tx1">
                    <a:lumMod val="50000"/>
                    <a:lumOff val="50000"/>
                  </a:schemeClr>
                </a:solidFill>
                <a:latin typeface="Franklin Gothic Medium Cond" panose="020B0606030402020204" pitchFamily="34" charset="0"/>
              </a:rPr>
              <a:t>Storage</a:t>
            </a:r>
          </a:p>
        </p:txBody>
      </p:sp>
      <p:pic>
        <p:nvPicPr>
          <p:cNvPr id="65" name="Picture 6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70" name="Picture 69"/>
          <p:cNvPicPr>
            <a:picLocks noChangeAspect="1"/>
          </p:cNvPicPr>
          <p:nvPr/>
        </p:nvPicPr>
        <p:blipFill>
          <a:blip r:embed="rId13">
            <a:extLst>
              <a:ext uri="{BEBA8EAE-BF5A-486C-A8C5-ECC9F3942E4B}">
                <a14:imgProps xmlns:a14="http://schemas.microsoft.com/office/drawing/2010/main">
                  <a14:imgLayer r:embed="rId14">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632214" y="3538445"/>
            <a:ext cx="660142" cy="660142"/>
          </a:xfrm>
          <a:prstGeom prst="rect">
            <a:avLst/>
          </a:prstGeom>
        </p:spPr>
      </p:pic>
    </p:spTree>
    <p:extLst>
      <p:ext uri="{BB962C8B-B14F-4D97-AF65-F5344CB8AC3E}">
        <p14:creationId xmlns:p14="http://schemas.microsoft.com/office/powerpoint/2010/main" val="266339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TOPICS</a:t>
            </a:r>
          </a:p>
        </p:txBody>
      </p:sp>
      <p:sp>
        <p:nvSpPr>
          <p:cNvPr id="3" name="Content Placeholder 2"/>
          <p:cNvSpPr>
            <a:spLocks noGrp="1"/>
          </p:cNvSpPr>
          <p:nvPr>
            <p:ph idx="1"/>
          </p:nvPr>
        </p:nvSpPr>
        <p:spPr/>
        <p:txBody>
          <a:bodyPr/>
          <a:lstStyle/>
          <a:p>
            <a:r>
              <a:rPr lang="nl-NL" dirty="0" err="1"/>
              <a:t>One-to-many</a:t>
            </a:r>
            <a:r>
              <a:rPr lang="nl-NL" dirty="0"/>
              <a:t>: 1 topic </a:t>
            </a:r>
            <a:r>
              <a:rPr lang="nl-NL" dirty="0" err="1"/>
              <a:t>can</a:t>
            </a:r>
            <a:r>
              <a:rPr lang="nl-NL" dirty="0"/>
              <a:t> have multiple </a:t>
            </a:r>
            <a:r>
              <a:rPr lang="nl-NL" dirty="0" err="1"/>
              <a:t>subscribers</a:t>
            </a:r>
            <a:endParaRPr lang="nl-NL" dirty="0"/>
          </a:p>
          <a:p>
            <a:r>
              <a:rPr lang="en-US" dirty="0"/>
              <a:t>S</a:t>
            </a:r>
            <a:r>
              <a:rPr lang="nl-NL" dirty="0" err="1"/>
              <a:t>ubscription</a:t>
            </a:r>
            <a:r>
              <a:rPr lang="nl-NL" dirty="0"/>
              <a:t> is a virtual queue </a:t>
            </a:r>
            <a:r>
              <a:rPr lang="nl-NL" dirty="0" err="1"/>
              <a:t>that</a:t>
            </a:r>
            <a:r>
              <a:rPr lang="nl-NL" dirty="0"/>
              <a:t> </a:t>
            </a:r>
            <a:r>
              <a:rPr lang="nl-NL" dirty="0" err="1"/>
              <a:t>receives</a:t>
            </a:r>
            <a:r>
              <a:rPr lang="nl-NL" dirty="0"/>
              <a:t> a copy of a </a:t>
            </a:r>
            <a:r>
              <a:rPr lang="nl-NL" dirty="0" err="1"/>
              <a:t>message</a:t>
            </a:r>
            <a:r>
              <a:rPr lang="nl-NL" dirty="0"/>
              <a:t> sent </a:t>
            </a:r>
            <a:r>
              <a:rPr lang="nl-NL" dirty="0" err="1"/>
              <a:t>to</a:t>
            </a:r>
            <a:r>
              <a:rPr lang="nl-NL" dirty="0"/>
              <a:t> </a:t>
            </a:r>
            <a:r>
              <a:rPr lang="nl-NL" dirty="0" err="1"/>
              <a:t>the</a:t>
            </a:r>
            <a:r>
              <a:rPr lang="nl-NL" dirty="0"/>
              <a:t> topic</a:t>
            </a:r>
          </a:p>
          <a:p>
            <a:r>
              <a:rPr lang="en-US" dirty="0"/>
              <a:t>Filters are written in </a:t>
            </a:r>
            <a:r>
              <a:rPr lang="nl-NL" dirty="0"/>
              <a:t>SQL92 </a:t>
            </a:r>
            <a:r>
              <a:rPr lang="nl-NL" dirty="0" err="1"/>
              <a:t>style</a:t>
            </a:r>
            <a:r>
              <a:rPr lang="nl-NL" dirty="0"/>
              <a:t> </a:t>
            </a:r>
          </a:p>
          <a:p>
            <a:pPr lvl="1"/>
            <a:r>
              <a:rPr lang="nl-NL" dirty="0"/>
              <a:t>e.g. </a:t>
            </a:r>
            <a:r>
              <a:rPr lang="nl-NL" dirty="0" err="1">
                <a:solidFill>
                  <a:schemeClr val="accent1"/>
                </a:solidFill>
                <a:latin typeface="Consolas" panose="020B0609020204030204" pitchFamily="49" charset="0"/>
              </a:rPr>
              <a:t>firstname</a:t>
            </a:r>
            <a:r>
              <a:rPr lang="nl-NL" dirty="0">
                <a:solidFill>
                  <a:schemeClr val="accent1"/>
                </a:solidFill>
                <a:latin typeface="Consolas" panose="020B0609020204030204" pitchFamily="49" charset="0"/>
              </a:rPr>
              <a:t> = “Rob” AND </a:t>
            </a:r>
            <a:r>
              <a:rPr lang="nl-NL" dirty="0" err="1">
                <a:solidFill>
                  <a:schemeClr val="accent1"/>
                </a:solidFill>
                <a:latin typeface="Consolas" panose="020B0609020204030204" pitchFamily="49" charset="0"/>
              </a:rPr>
              <a:t>lastname</a:t>
            </a:r>
            <a:r>
              <a:rPr lang="nl-NL" dirty="0">
                <a:solidFill>
                  <a:schemeClr val="accent1"/>
                </a:solidFill>
                <a:latin typeface="Consolas" panose="020B0609020204030204" pitchFamily="49" charset="0"/>
              </a:rPr>
              <a:t> = “Fox”</a:t>
            </a:r>
          </a:p>
          <a:p>
            <a:pPr lvl="1"/>
            <a:endParaRPr lang="nl-NL" dirty="0"/>
          </a:p>
          <a:p>
            <a:endParaRPr lang="nl-NL" dirty="0"/>
          </a:p>
        </p:txBody>
      </p:sp>
    </p:spTree>
    <p:extLst>
      <p:ext uri="{BB962C8B-B14F-4D97-AF65-F5344CB8AC3E}">
        <p14:creationId xmlns:p14="http://schemas.microsoft.com/office/powerpoint/2010/main" val="276029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RELAYS</a:t>
            </a:r>
          </a:p>
        </p:txBody>
      </p:sp>
      <p:sp>
        <p:nvSpPr>
          <p:cNvPr id="4" name="Rectangle 3"/>
          <p:cNvSpPr/>
          <p:nvPr/>
        </p:nvSpPr>
        <p:spPr>
          <a:xfrm>
            <a:off x="3572759" y="2065259"/>
            <a:ext cx="3212089"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p:cNvSpPr txBox="1"/>
          <p:nvPr/>
        </p:nvSpPr>
        <p:spPr>
          <a:xfrm>
            <a:off x="4709992" y="3146691"/>
            <a:ext cx="1163204" cy="338554"/>
          </a:xfrm>
          <a:prstGeom prst="rect">
            <a:avLst/>
          </a:prstGeom>
          <a:noFill/>
        </p:spPr>
        <p:txBody>
          <a:bodyPr wrap="none" rtlCol="0">
            <a:spAutoFit/>
          </a:bodyPr>
          <a:lstStyle/>
          <a:p>
            <a:r>
              <a:rPr lang="nl-NL" sz="1600" b="1" dirty="0" err="1">
                <a:solidFill>
                  <a:schemeClr val="tx1">
                    <a:lumMod val="65000"/>
                    <a:lumOff val="35000"/>
                  </a:schemeClr>
                </a:solidFill>
                <a:latin typeface="Franklin Gothic Medium Cond" panose="020B0606030402020204" pitchFamily="34" charset="0"/>
              </a:rPr>
              <a:t>Relay</a:t>
            </a:r>
            <a:r>
              <a:rPr lang="nl-NL" sz="1600" b="1" dirty="0">
                <a:solidFill>
                  <a:schemeClr val="tx1">
                    <a:lumMod val="65000"/>
                    <a:lumOff val="35000"/>
                  </a:schemeClr>
                </a:solidFill>
                <a:latin typeface="Franklin Gothic Medium Cond" panose="020B0606030402020204" pitchFamily="34" charset="0"/>
              </a:rPr>
              <a:t> service</a:t>
            </a:r>
          </a:p>
        </p:txBody>
      </p:sp>
      <p:sp>
        <p:nvSpPr>
          <p:cNvPr id="13" name="TextBox 12"/>
          <p:cNvSpPr txBox="1"/>
          <p:nvPr/>
        </p:nvSpPr>
        <p:spPr>
          <a:xfrm>
            <a:off x="3572758" y="1734086"/>
            <a:ext cx="22135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SERVICE BUS NAMESPACE</a:t>
            </a:r>
          </a:p>
        </p:txBody>
      </p:sp>
      <p:sp>
        <p:nvSpPr>
          <p:cNvPr id="14" name="Rectangle 13"/>
          <p:cNvSpPr/>
          <p:nvPr/>
        </p:nvSpPr>
        <p:spPr>
          <a:xfrm>
            <a:off x="984144" y="2065257"/>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984144" y="1726704"/>
            <a:ext cx="819455"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SENDER</a:t>
            </a:r>
          </a:p>
        </p:txBody>
      </p:sp>
      <p:sp>
        <p:nvSpPr>
          <p:cNvPr id="16" name="Rectangle 15"/>
          <p:cNvSpPr/>
          <p:nvPr/>
        </p:nvSpPr>
        <p:spPr>
          <a:xfrm>
            <a:off x="8541385" y="2065258"/>
            <a:ext cx="2037317" cy="360024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p:cNvSpPr txBox="1"/>
          <p:nvPr/>
        </p:nvSpPr>
        <p:spPr>
          <a:xfrm>
            <a:off x="8541385" y="1726704"/>
            <a:ext cx="2076209" cy="338554"/>
          </a:xfrm>
          <a:prstGeom prst="rect">
            <a:avLst/>
          </a:prstGeom>
          <a:noFill/>
        </p:spPr>
        <p:txBody>
          <a:bodyPr wrap="none" rtlCol="0">
            <a:spAutoFit/>
          </a:bodyPr>
          <a:lstStyle/>
          <a:p>
            <a:r>
              <a:rPr lang="nl-NL" sz="1600" b="1" dirty="0">
                <a:solidFill>
                  <a:schemeClr val="tx1">
                    <a:lumMod val="65000"/>
                    <a:lumOff val="35000"/>
                  </a:schemeClr>
                </a:solidFill>
                <a:latin typeface="Franklin Gothic Medium Cond" panose="020B0606030402020204" pitchFamily="34" charset="0"/>
              </a:rPr>
              <a:t>RECEIVER (ON-PREMISE)</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214" y="4614280"/>
            <a:ext cx="680064" cy="680064"/>
          </a:xfrm>
          <a:prstGeom prst="rect">
            <a:avLst/>
          </a:prstGeom>
        </p:spPr>
      </p:pic>
      <p:cxnSp>
        <p:nvCxnSpPr>
          <p:cNvPr id="19" name="Straight Arrow Connector 18"/>
          <p:cNvCxnSpPr>
            <a:cxnSpLocks/>
          </p:cNvCxnSpPr>
          <p:nvPr/>
        </p:nvCxnSpPr>
        <p:spPr>
          <a:xfrm>
            <a:off x="2583057" y="2984163"/>
            <a:ext cx="2126935" cy="554282"/>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2681018" y="4198587"/>
            <a:ext cx="2028974" cy="60308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V="1">
            <a:off x="2571434" y="3859692"/>
            <a:ext cx="2108101" cy="15698"/>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786313" y="3859692"/>
            <a:ext cx="3224912" cy="1"/>
          </a:xfrm>
          <a:prstGeom prst="straightConnector1">
            <a:avLst/>
          </a:prstGeom>
          <a:ln w="57150">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06242" y="4188750"/>
            <a:ext cx="1007007" cy="523220"/>
          </a:xfrm>
          <a:prstGeom prst="rect">
            <a:avLst/>
          </a:prstGeom>
          <a:noFill/>
        </p:spPr>
        <p:txBody>
          <a:bodyPr wrap="none" rtlCol="0">
            <a:spAutoFit/>
          </a:bodyPr>
          <a:lstStyle/>
          <a:p>
            <a:pPr algn="ctr"/>
            <a:r>
              <a:rPr lang="nl-NL" sz="1400" dirty="0">
                <a:solidFill>
                  <a:schemeClr val="tx1">
                    <a:lumMod val="50000"/>
                    <a:lumOff val="50000"/>
                  </a:schemeClr>
                </a:solidFill>
                <a:latin typeface="Franklin Gothic Medium Cond" panose="020B0606030402020204" pitchFamily="34" charset="0"/>
              </a:rPr>
              <a:t>On-</a:t>
            </a:r>
            <a:r>
              <a:rPr lang="nl-NL" sz="1400" dirty="0" err="1">
                <a:solidFill>
                  <a:schemeClr val="tx1">
                    <a:lumMod val="50000"/>
                    <a:lumOff val="50000"/>
                  </a:schemeClr>
                </a:solidFill>
                <a:latin typeface="Franklin Gothic Medium Cond" panose="020B0606030402020204" pitchFamily="34" charset="0"/>
              </a:rPr>
              <a:t>Premise</a:t>
            </a:r>
            <a:endParaRPr lang="nl-NL" sz="1400" dirty="0">
              <a:solidFill>
                <a:schemeClr val="tx1">
                  <a:lumMod val="50000"/>
                  <a:lumOff val="50000"/>
                </a:schemeClr>
              </a:solidFill>
              <a:latin typeface="Franklin Gothic Medium Cond" panose="020B0606030402020204" pitchFamily="34" charset="0"/>
            </a:endParaRPr>
          </a:p>
          <a:p>
            <a:pPr algn="ctr"/>
            <a:r>
              <a:rPr lang="en-US" sz="1400" dirty="0">
                <a:solidFill>
                  <a:schemeClr val="tx1">
                    <a:lumMod val="50000"/>
                    <a:lumOff val="50000"/>
                  </a:schemeClr>
                </a:solidFill>
                <a:latin typeface="Franklin Gothic Medium Cond" panose="020B0606030402020204" pitchFamily="34" charset="0"/>
              </a:rPr>
              <a:t>A</a:t>
            </a:r>
            <a:r>
              <a:rPr lang="nl-NL" sz="1400" dirty="0" err="1">
                <a:solidFill>
                  <a:schemeClr val="tx1">
                    <a:lumMod val="50000"/>
                    <a:lumOff val="50000"/>
                  </a:schemeClr>
                </a:solidFill>
                <a:latin typeface="Franklin Gothic Medium Cond" panose="020B0606030402020204" pitchFamily="34" charset="0"/>
              </a:rPr>
              <a:t>pplications</a:t>
            </a:r>
            <a:endParaRPr lang="nl-NL" sz="1400" dirty="0">
              <a:solidFill>
                <a:schemeClr val="tx1">
                  <a:lumMod val="50000"/>
                  <a:lumOff val="50000"/>
                </a:schemeClr>
              </a:solidFill>
              <a:latin typeface="Franklin Gothic Medium Cond" panose="020B0606030402020204" pitchFamily="34" charset="0"/>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9907" y="2510303"/>
            <a:ext cx="621876" cy="621876"/>
          </a:xfrm>
          <a:prstGeom prst="rect">
            <a:avLst/>
          </a:prstGeom>
        </p:spPr>
      </p:pic>
      <p:pic>
        <p:nvPicPr>
          <p:cNvPr id="29" name="Picture 28"/>
          <p:cNvPicPr>
            <a:picLocks noChangeAspect="1"/>
          </p:cNvPicPr>
          <p:nvPr/>
        </p:nvPicPr>
        <p:blipFill>
          <a:blip r:embed="rId5">
            <a:extLst>
              <a:ext uri="{BEBA8EAE-BF5A-486C-A8C5-ECC9F3942E4B}">
                <a14:imgProps xmlns:a14="http://schemas.microsoft.com/office/drawing/2010/main">
                  <a14:imgLayer r:embed="rId6">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1632214" y="3538445"/>
            <a:ext cx="660142" cy="660142"/>
          </a:xfrm>
          <a:prstGeom prst="rect">
            <a:avLst/>
          </a:prstGeom>
        </p:spPr>
      </p:pic>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8908" y="3485245"/>
            <a:ext cx="780290" cy="780290"/>
          </a:xfrm>
          <a:prstGeom prst="rect">
            <a:avLst/>
          </a:prstGeom>
        </p:spPr>
      </p:pic>
      <p:pic>
        <p:nvPicPr>
          <p:cNvPr id="36" name="Picture 35"/>
          <p:cNvPicPr>
            <a:picLocks noChangeAspect="1"/>
          </p:cNvPicPr>
          <p:nvPr/>
        </p:nvPicPr>
        <p:blipFill>
          <a:blip r:embed="rId8">
            <a:extLst>
              <a:ext uri="{BEBA8EAE-BF5A-486C-A8C5-ECC9F3942E4B}">
                <a14:imgProps xmlns:a14="http://schemas.microsoft.com/office/drawing/2010/main">
                  <a14:imgLayer r:embed="rId9">
                    <a14:imgEffect>
                      <a14:backgroundRemoval t="9961" b="97656" l="9961" r="89844">
                        <a14:foregroundMark x1="63867" y1="74219" x2="63867" y2="74219"/>
                        <a14:foregroundMark x1="65430" y1="80664" x2="65430" y2="80664"/>
                        <a14:foregroundMark x1="12305" y1="82227" x2="12305" y2="82227"/>
                        <a14:foregroundMark x1="20508" y1="93945" x2="20508" y2="93945"/>
                        <a14:foregroundMark x1="50391" y1="97656" x2="50391" y2="97656"/>
                        <a14:foregroundMark x1="71484" y1="84180" x2="71484" y2="84180"/>
                        <a14:foregroundMark x1="64063" y1="88867" x2="64063" y2="88867"/>
                        <a14:foregroundMark x1="69336" y1="92578" x2="69336" y2="92578"/>
                      </a14:backgroundRemoval>
                    </a14:imgEffect>
                    <a14:imgEffect>
                      <a14:saturation sat="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230637" y="3315968"/>
            <a:ext cx="780290" cy="780290"/>
          </a:xfrm>
          <a:prstGeom prst="rect">
            <a:avLst/>
          </a:prstGeom>
        </p:spPr>
      </p:pic>
      <p:sp>
        <p:nvSpPr>
          <p:cNvPr id="41" name="Rectangle 40"/>
          <p:cNvSpPr/>
          <p:nvPr/>
        </p:nvSpPr>
        <p:spPr>
          <a:xfrm>
            <a:off x="7472697" y="2067416"/>
            <a:ext cx="422910" cy="3600249"/>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rgbClr val="595959"/>
                </a:solidFill>
                <a:latin typeface="Franklin Gothic Medium Cond" panose="020B0606030402020204" pitchFamily="34" charset="0"/>
              </a:rPr>
              <a:t>FIREWALL</a:t>
            </a:r>
            <a:endParaRPr lang="nl-NL" b="1" dirty="0">
              <a:solidFill>
                <a:srgbClr val="595959"/>
              </a:solidFill>
              <a:latin typeface="Franklin Gothic Medium Cond" panose="020B0606030402020204" pitchFamily="34" charset="0"/>
            </a:endParaRPr>
          </a:p>
        </p:txBody>
      </p:sp>
      <p:pic>
        <p:nvPicPr>
          <p:cNvPr id="53" name="Picture 52"/>
          <p:cNvPicPr>
            <a:picLocks noChangeAspect="1"/>
          </p:cNvPicPr>
          <p:nvPr/>
        </p:nvPicPr>
        <p:blipFill>
          <a:blip r:embed="rId10">
            <a:extLst>
              <a:ext uri="{BEBA8EAE-BF5A-486C-A8C5-ECC9F3942E4B}">
                <a14:imgProps xmlns:a14="http://schemas.microsoft.com/office/drawing/2010/main">
                  <a14:imgLayer r:embed="rId11">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7530467" y="5294344"/>
            <a:ext cx="307370" cy="307370"/>
          </a:xfrm>
          <a:prstGeom prst="rect">
            <a:avLst/>
          </a:prstGeom>
        </p:spPr>
      </p:pic>
      <p:sp>
        <p:nvSpPr>
          <p:cNvPr id="54" name="Rectangle 53"/>
          <p:cNvSpPr/>
          <p:nvPr/>
        </p:nvSpPr>
        <p:spPr>
          <a:xfrm>
            <a:off x="7991360" y="2075265"/>
            <a:ext cx="422910" cy="3600249"/>
          </a:xfrm>
          <a:prstGeom prst="rect">
            <a:avLst/>
          </a:prstGeom>
          <a:solidFill>
            <a:srgbClr val="F2F2F2">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rgbClr val="595959"/>
                </a:solidFill>
                <a:latin typeface="Franklin Gothic Medium Cond" panose="020B0606030402020204" pitchFamily="34" charset="0"/>
              </a:rPr>
              <a:t>NAT</a:t>
            </a:r>
            <a:endParaRPr lang="nl-NL" b="1" dirty="0">
              <a:solidFill>
                <a:srgbClr val="595959"/>
              </a:solidFill>
              <a:latin typeface="Franklin Gothic Medium Cond" panose="020B0606030402020204" pitchFamily="34" charset="0"/>
            </a:endParaRPr>
          </a:p>
        </p:txBody>
      </p:sp>
      <p:cxnSp>
        <p:nvCxnSpPr>
          <p:cNvPr id="55" name="Straight Arrow Connector 54"/>
          <p:cNvCxnSpPr>
            <a:cxnSpLocks/>
          </p:cNvCxnSpPr>
          <p:nvPr/>
        </p:nvCxnSpPr>
        <p:spPr>
          <a:xfrm>
            <a:off x="8037460" y="5383643"/>
            <a:ext cx="339777" cy="0"/>
          </a:xfrm>
          <a:prstGeom prst="straightConnector1">
            <a:avLst/>
          </a:prstGeom>
          <a:ln w="571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8034412" y="5507849"/>
            <a:ext cx="309487" cy="0"/>
          </a:xfrm>
          <a:prstGeom prst="straightConnector1">
            <a:avLst/>
          </a:prstGeom>
          <a:ln w="571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98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endParaRPr lang="nl-NL" dirty="0"/>
          </a:p>
        </p:txBody>
      </p:sp>
      <p:pic>
        <p:nvPicPr>
          <p:cNvPr id="4" name="Picture 3"/>
          <p:cNvPicPr>
            <a:picLocks noChangeAspect="1"/>
          </p:cNvPicPr>
          <p:nvPr/>
        </p:nvPicPr>
        <p:blipFill>
          <a:blip r:embed="rId2"/>
          <a:stretch>
            <a:fillRect/>
          </a:stretch>
        </p:blipFill>
        <p:spPr>
          <a:xfrm>
            <a:off x="2777181" y="1537854"/>
            <a:ext cx="6637638" cy="4761028"/>
          </a:xfrm>
          <a:prstGeom prst="rect">
            <a:avLst/>
          </a:prstGeom>
        </p:spPr>
      </p:pic>
    </p:spTree>
    <p:extLst>
      <p:ext uri="{BB962C8B-B14F-4D97-AF65-F5344CB8AC3E}">
        <p14:creationId xmlns:p14="http://schemas.microsoft.com/office/powerpoint/2010/main" val="376945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WHAT’S INCLUDED</a:t>
            </a:r>
          </a:p>
        </p:txBody>
      </p:sp>
      <p:sp>
        <p:nvSpPr>
          <p:cNvPr id="3" name="Content Placeholder 2"/>
          <p:cNvSpPr>
            <a:spLocks noGrp="1"/>
          </p:cNvSpPr>
          <p:nvPr>
            <p:ph idx="1"/>
          </p:nvPr>
        </p:nvSpPr>
        <p:spPr>
          <a:xfrm>
            <a:off x="838200" y="1820487"/>
            <a:ext cx="4475205" cy="4356476"/>
          </a:xfrm>
        </p:spPr>
        <p:txBody>
          <a:bodyPr>
            <a:normAutofit/>
          </a:bodyPr>
          <a:lstStyle/>
          <a:p>
            <a:r>
              <a:rPr lang="nl-NL" dirty="0"/>
              <a:t>Basic</a:t>
            </a:r>
          </a:p>
          <a:p>
            <a:pPr lvl="1"/>
            <a:r>
              <a:rPr lang="nl-NL" dirty="0"/>
              <a:t>No base charge</a:t>
            </a:r>
          </a:p>
          <a:p>
            <a:pPr lvl="1"/>
            <a:r>
              <a:rPr lang="nl-NL" dirty="0" err="1"/>
              <a:t>Only</a:t>
            </a:r>
            <a:r>
              <a:rPr lang="nl-NL" dirty="0"/>
              <a:t> queues</a:t>
            </a:r>
          </a:p>
          <a:p>
            <a:pPr lvl="1"/>
            <a:r>
              <a:rPr lang="nl-NL" dirty="0"/>
              <a:t>Max. </a:t>
            </a:r>
            <a:r>
              <a:rPr lang="nl-NL" dirty="0" err="1"/>
              <a:t>message</a:t>
            </a:r>
            <a:r>
              <a:rPr lang="nl-NL" dirty="0"/>
              <a:t> </a:t>
            </a:r>
            <a:r>
              <a:rPr lang="nl-NL" dirty="0" err="1"/>
              <a:t>size</a:t>
            </a:r>
            <a:r>
              <a:rPr lang="nl-NL" dirty="0"/>
              <a:t> 256 kB</a:t>
            </a:r>
          </a:p>
          <a:p>
            <a:pPr lvl="1"/>
            <a:r>
              <a:rPr lang="nl-NL" dirty="0"/>
              <a:t>100 </a:t>
            </a:r>
            <a:r>
              <a:rPr lang="nl-NL" dirty="0" err="1"/>
              <a:t>brokered</a:t>
            </a:r>
            <a:r>
              <a:rPr lang="nl-NL" dirty="0"/>
              <a:t> </a:t>
            </a:r>
            <a:r>
              <a:rPr lang="nl-NL" dirty="0" err="1"/>
              <a:t>connections</a:t>
            </a:r>
            <a:endParaRPr lang="nl-NL" dirty="0"/>
          </a:p>
          <a:p>
            <a:r>
              <a:rPr lang="nl-NL" dirty="0"/>
              <a:t>Standard</a:t>
            </a:r>
          </a:p>
          <a:p>
            <a:pPr lvl="1"/>
            <a:r>
              <a:rPr lang="nl-NL" dirty="0"/>
              <a:t>$10/</a:t>
            </a:r>
            <a:r>
              <a:rPr lang="nl-NL" dirty="0" err="1"/>
              <a:t>month</a:t>
            </a:r>
            <a:endParaRPr lang="nl-NL" dirty="0"/>
          </a:p>
          <a:p>
            <a:pPr lvl="1"/>
            <a:r>
              <a:rPr lang="nl-NL" dirty="0"/>
              <a:t>All</a:t>
            </a:r>
          </a:p>
          <a:p>
            <a:pPr lvl="1"/>
            <a:r>
              <a:rPr lang="nl-NL" dirty="0"/>
              <a:t>Max. </a:t>
            </a:r>
            <a:r>
              <a:rPr lang="nl-NL" dirty="0" err="1"/>
              <a:t>message</a:t>
            </a:r>
            <a:r>
              <a:rPr lang="nl-NL" dirty="0"/>
              <a:t> </a:t>
            </a:r>
            <a:r>
              <a:rPr lang="nl-NL" dirty="0" err="1"/>
              <a:t>size</a:t>
            </a:r>
            <a:r>
              <a:rPr lang="nl-NL" dirty="0"/>
              <a:t> 256 kB</a:t>
            </a:r>
          </a:p>
          <a:p>
            <a:pPr lvl="1"/>
            <a:r>
              <a:rPr lang="nl-NL" dirty="0"/>
              <a:t>1000 </a:t>
            </a:r>
            <a:r>
              <a:rPr lang="nl-NL" dirty="0" err="1"/>
              <a:t>brokered</a:t>
            </a:r>
            <a:r>
              <a:rPr lang="nl-NL" dirty="0"/>
              <a:t> </a:t>
            </a:r>
            <a:r>
              <a:rPr lang="nl-NL" dirty="0" err="1"/>
              <a:t>connections</a:t>
            </a:r>
            <a:endParaRPr lang="nl-NL" dirty="0"/>
          </a:p>
          <a:p>
            <a:pPr lvl="1"/>
            <a:endParaRPr lang="nl-NL" dirty="0"/>
          </a:p>
        </p:txBody>
      </p:sp>
      <p:sp>
        <p:nvSpPr>
          <p:cNvPr id="6" name="Content Placeholder 2"/>
          <p:cNvSpPr txBox="1">
            <a:spLocks/>
          </p:cNvSpPr>
          <p:nvPr/>
        </p:nvSpPr>
        <p:spPr>
          <a:xfrm>
            <a:off x="5744862" y="1820487"/>
            <a:ext cx="5376219" cy="4356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Premium</a:t>
            </a:r>
          </a:p>
          <a:p>
            <a:pPr lvl="1"/>
            <a:r>
              <a:rPr lang="nl-NL" dirty="0"/>
              <a:t>$22.26 </a:t>
            </a:r>
            <a:r>
              <a:rPr lang="nl-NL" dirty="0" err="1"/>
              <a:t>fixed</a:t>
            </a:r>
            <a:r>
              <a:rPr lang="nl-NL" dirty="0"/>
              <a:t> </a:t>
            </a:r>
            <a:r>
              <a:rPr lang="nl-NL" dirty="0" err="1"/>
              <a:t>rate</a:t>
            </a:r>
            <a:r>
              <a:rPr lang="nl-NL" dirty="0"/>
              <a:t>/</a:t>
            </a:r>
            <a:r>
              <a:rPr lang="nl-NL" dirty="0" err="1"/>
              <a:t>day</a:t>
            </a:r>
            <a:r>
              <a:rPr lang="nl-NL" dirty="0"/>
              <a:t>/MU</a:t>
            </a:r>
          </a:p>
          <a:p>
            <a:pPr lvl="1"/>
            <a:r>
              <a:rPr lang="nl-NL" dirty="0"/>
              <a:t>All</a:t>
            </a:r>
          </a:p>
          <a:p>
            <a:pPr lvl="1"/>
            <a:r>
              <a:rPr lang="nl-NL" dirty="0"/>
              <a:t>Max. </a:t>
            </a:r>
            <a:r>
              <a:rPr lang="nl-NL" dirty="0" err="1"/>
              <a:t>message</a:t>
            </a:r>
            <a:r>
              <a:rPr lang="nl-NL" dirty="0"/>
              <a:t> </a:t>
            </a:r>
            <a:r>
              <a:rPr lang="nl-NL" dirty="0" err="1"/>
              <a:t>size</a:t>
            </a:r>
            <a:r>
              <a:rPr lang="nl-NL" dirty="0"/>
              <a:t> 1 MB</a:t>
            </a:r>
          </a:p>
          <a:p>
            <a:pPr lvl="1"/>
            <a:r>
              <a:rPr lang="nl-NL" dirty="0"/>
              <a:t>1000 </a:t>
            </a:r>
            <a:r>
              <a:rPr lang="nl-NL" dirty="0" err="1"/>
              <a:t>brokered</a:t>
            </a:r>
            <a:r>
              <a:rPr lang="nl-NL" dirty="0"/>
              <a:t> </a:t>
            </a:r>
            <a:r>
              <a:rPr lang="nl-NL" dirty="0" err="1"/>
              <a:t>connections</a:t>
            </a:r>
            <a:r>
              <a:rPr lang="nl-NL" dirty="0"/>
              <a:t> per MU</a:t>
            </a:r>
          </a:p>
        </p:txBody>
      </p:sp>
    </p:spTree>
    <p:extLst>
      <p:ext uri="{BB962C8B-B14F-4D97-AF65-F5344CB8AC3E}">
        <p14:creationId xmlns:p14="http://schemas.microsoft.com/office/powerpoint/2010/main" val="51627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8307" y="661601"/>
            <a:ext cx="11355385" cy="5534797"/>
          </a:xfrm>
          <a:prstGeom prst="rect">
            <a:avLst/>
          </a:prstGeom>
        </p:spPr>
      </p:pic>
    </p:spTree>
    <p:extLst>
      <p:ext uri="{BB962C8B-B14F-4D97-AF65-F5344CB8AC3E}">
        <p14:creationId xmlns:p14="http://schemas.microsoft.com/office/powerpoint/2010/main" val="3861528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MESSAGING OPERATIONS</a:t>
            </a:r>
          </a:p>
        </p:txBody>
      </p:sp>
      <p:sp>
        <p:nvSpPr>
          <p:cNvPr id="3" name="Content Placeholder 2"/>
          <p:cNvSpPr>
            <a:spLocks noGrp="1"/>
          </p:cNvSpPr>
          <p:nvPr>
            <p:ph idx="1"/>
          </p:nvPr>
        </p:nvSpPr>
        <p:spPr/>
        <p:txBody>
          <a:bodyPr/>
          <a:lstStyle/>
          <a:p>
            <a:r>
              <a:rPr lang="en-US" dirty="0"/>
              <a:t>An operation is any API call to the Service Bus service.</a:t>
            </a:r>
          </a:p>
          <a:p>
            <a:endParaRPr lang="nl-NL" dirty="0"/>
          </a:p>
        </p:txBody>
      </p:sp>
      <p:pic>
        <p:nvPicPr>
          <p:cNvPr id="4" name="Picture 3"/>
          <p:cNvPicPr>
            <a:picLocks noChangeAspect="1"/>
          </p:cNvPicPr>
          <p:nvPr/>
        </p:nvPicPr>
        <p:blipFill>
          <a:blip r:embed="rId3"/>
          <a:stretch>
            <a:fillRect/>
          </a:stretch>
        </p:blipFill>
        <p:spPr>
          <a:xfrm>
            <a:off x="1122406" y="2328326"/>
            <a:ext cx="3057952" cy="1038370"/>
          </a:xfrm>
          <a:prstGeom prst="rect">
            <a:avLst/>
          </a:prstGeom>
        </p:spPr>
      </p:pic>
      <p:pic>
        <p:nvPicPr>
          <p:cNvPr id="6" name="Picture 5"/>
          <p:cNvPicPr>
            <a:picLocks noChangeAspect="1"/>
          </p:cNvPicPr>
          <p:nvPr/>
        </p:nvPicPr>
        <p:blipFill>
          <a:blip r:embed="rId4"/>
          <a:stretch>
            <a:fillRect/>
          </a:stretch>
        </p:blipFill>
        <p:spPr>
          <a:xfrm>
            <a:off x="6833208" y="3468662"/>
            <a:ext cx="3362794" cy="1009791"/>
          </a:xfrm>
          <a:prstGeom prst="rect">
            <a:avLst/>
          </a:prstGeom>
        </p:spPr>
      </p:pic>
      <p:pic>
        <p:nvPicPr>
          <p:cNvPr id="7" name="Picture 6"/>
          <p:cNvPicPr>
            <a:picLocks noChangeAspect="1"/>
          </p:cNvPicPr>
          <p:nvPr/>
        </p:nvPicPr>
        <p:blipFill>
          <a:blip r:embed="rId5"/>
          <a:stretch>
            <a:fillRect/>
          </a:stretch>
        </p:blipFill>
        <p:spPr>
          <a:xfrm>
            <a:off x="1122406" y="3366696"/>
            <a:ext cx="5649113" cy="3038899"/>
          </a:xfrm>
          <a:prstGeom prst="rect">
            <a:avLst/>
          </a:prstGeom>
        </p:spPr>
      </p:pic>
    </p:spTree>
    <p:extLst>
      <p:ext uri="{BB962C8B-B14F-4D97-AF65-F5344CB8AC3E}">
        <p14:creationId xmlns:p14="http://schemas.microsoft.com/office/powerpoint/2010/main" val="326461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511377945"/>
              </p:ext>
            </p:extLst>
          </p:nvPr>
        </p:nvGraphicFramePr>
        <p:xfrm>
          <a:off x="8015518" y="2819039"/>
          <a:ext cx="2487045" cy="2478586"/>
        </p:xfrm>
        <a:graphic>
          <a:graphicData uri="http://schemas.openxmlformats.org/presentationml/2006/ole">
            <mc:AlternateContent xmlns:mc="http://schemas.openxmlformats.org/markup-compatibility/2006">
              <mc:Choice xmlns:v="urn:schemas-microsoft-com:vml" Requires="v">
                <p:oleObj spid="_x0000_s7356" r:id="rId3" imgW="2799720" imgH="2790360" progId="">
                  <p:embed/>
                </p:oleObj>
              </mc:Choice>
              <mc:Fallback>
                <p:oleObj r:id="rId3" imgW="2799720" imgH="2790360" progId="">
                  <p:embed/>
                  <p:pic>
                    <p:nvPicPr>
                      <p:cNvPr id="0" name=""/>
                      <p:cNvPicPr/>
                      <p:nvPr/>
                    </p:nvPicPr>
                    <p:blipFill>
                      <a:blip r:embed="rId4"/>
                      <a:stretch>
                        <a:fillRect/>
                      </a:stretch>
                    </p:blipFill>
                    <p:spPr>
                      <a:xfrm>
                        <a:off x="8015518" y="2819039"/>
                        <a:ext cx="2487045" cy="2478586"/>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94490371"/>
              </p:ext>
            </p:extLst>
          </p:nvPr>
        </p:nvGraphicFramePr>
        <p:xfrm>
          <a:off x="1609724" y="2821125"/>
          <a:ext cx="2466975" cy="2476500"/>
        </p:xfrm>
        <a:graphic>
          <a:graphicData uri="http://schemas.openxmlformats.org/presentationml/2006/ole">
            <mc:AlternateContent xmlns:mc="http://schemas.openxmlformats.org/markup-compatibility/2006">
              <mc:Choice xmlns:v="urn:schemas-microsoft-com:vml" Requires="v">
                <p:oleObj spid="_x0000_s7357" r:id="rId5" imgW="2466360" imgH="2476080" progId="">
                  <p:embed/>
                </p:oleObj>
              </mc:Choice>
              <mc:Fallback>
                <p:oleObj r:id="rId5" imgW="2466360" imgH="2476080" progId="">
                  <p:embed/>
                  <p:pic>
                    <p:nvPicPr>
                      <p:cNvPr id="0" name=""/>
                      <p:cNvPicPr/>
                      <p:nvPr/>
                    </p:nvPicPr>
                    <p:blipFill>
                      <a:blip r:embed="rId6"/>
                      <a:stretch>
                        <a:fillRect/>
                      </a:stretch>
                    </p:blipFill>
                    <p:spPr>
                      <a:xfrm>
                        <a:off x="1609724" y="2821125"/>
                        <a:ext cx="2466975" cy="24765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9053402"/>
              </p:ext>
            </p:extLst>
          </p:nvPr>
        </p:nvGraphicFramePr>
        <p:xfrm>
          <a:off x="4861270" y="2821125"/>
          <a:ext cx="2468217" cy="2476500"/>
        </p:xfrm>
        <a:graphic>
          <a:graphicData uri="http://schemas.openxmlformats.org/presentationml/2006/ole">
            <mc:AlternateContent xmlns:mc="http://schemas.openxmlformats.org/markup-compatibility/2006">
              <mc:Choice xmlns:v="urn:schemas-microsoft-com:vml" Requires="v">
                <p:oleObj spid="_x0000_s7358" r:id="rId7" imgW="2837880" imgH="2847600" progId="">
                  <p:embed/>
                </p:oleObj>
              </mc:Choice>
              <mc:Fallback>
                <p:oleObj r:id="rId7" imgW="2837880" imgH="2847600" progId="">
                  <p:embed/>
                  <p:pic>
                    <p:nvPicPr>
                      <p:cNvPr id="0" name=""/>
                      <p:cNvPicPr/>
                      <p:nvPr/>
                    </p:nvPicPr>
                    <p:blipFill>
                      <a:blip r:embed="rId8"/>
                      <a:stretch>
                        <a:fillRect/>
                      </a:stretch>
                    </p:blipFill>
                    <p:spPr>
                      <a:xfrm>
                        <a:off x="4861270" y="2821125"/>
                        <a:ext cx="2468217" cy="2476500"/>
                      </a:xfrm>
                      <a:prstGeom prst="rect">
                        <a:avLst/>
                      </a:prstGeom>
                    </p:spPr>
                  </p:pic>
                </p:oleObj>
              </mc:Fallback>
            </mc:AlternateContent>
          </a:graphicData>
        </a:graphic>
      </p:graphicFrame>
    </p:spTree>
    <p:extLst>
      <p:ext uri="{BB962C8B-B14F-4D97-AF65-F5344CB8AC3E}">
        <p14:creationId xmlns:p14="http://schemas.microsoft.com/office/powerpoint/2010/main" val="292948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BROKERED CONNECTIONS</a:t>
            </a:r>
          </a:p>
        </p:txBody>
      </p:sp>
      <p:sp>
        <p:nvSpPr>
          <p:cNvPr id="3" name="Content Placeholder 2"/>
          <p:cNvSpPr>
            <a:spLocks noGrp="1"/>
          </p:cNvSpPr>
          <p:nvPr>
            <p:ph idx="1"/>
          </p:nvPr>
        </p:nvSpPr>
        <p:spPr/>
        <p:txBody>
          <a:bodyPr/>
          <a:lstStyle/>
          <a:p>
            <a:r>
              <a:rPr lang="en-US" dirty="0"/>
              <a:t>Number of AMQP connections or HTTP calls to Service Bus.</a:t>
            </a:r>
          </a:p>
          <a:p>
            <a:endParaRPr lang="en-US" dirty="0"/>
          </a:p>
          <a:p>
            <a:endParaRPr lang="nl-NL" dirty="0"/>
          </a:p>
        </p:txBody>
      </p:sp>
      <p:pic>
        <p:nvPicPr>
          <p:cNvPr id="5" name="Picture 4"/>
          <p:cNvPicPr>
            <a:picLocks noChangeAspect="1"/>
          </p:cNvPicPr>
          <p:nvPr/>
        </p:nvPicPr>
        <p:blipFill>
          <a:blip r:embed="rId2"/>
          <a:stretch>
            <a:fillRect/>
          </a:stretch>
        </p:blipFill>
        <p:spPr>
          <a:xfrm>
            <a:off x="1136756" y="2385484"/>
            <a:ext cx="4629796" cy="3791479"/>
          </a:xfrm>
          <a:prstGeom prst="rect">
            <a:avLst/>
          </a:prstGeom>
        </p:spPr>
      </p:pic>
    </p:spTree>
    <p:extLst>
      <p:ext uri="{BB962C8B-B14F-4D97-AF65-F5344CB8AC3E}">
        <p14:creationId xmlns:p14="http://schemas.microsoft.com/office/powerpoint/2010/main" val="228175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 - RELAYS</a:t>
            </a:r>
          </a:p>
        </p:txBody>
      </p:sp>
      <p:sp>
        <p:nvSpPr>
          <p:cNvPr id="3" name="Content Placeholder 2"/>
          <p:cNvSpPr>
            <a:spLocks noGrp="1"/>
          </p:cNvSpPr>
          <p:nvPr>
            <p:ph idx="1"/>
          </p:nvPr>
        </p:nvSpPr>
        <p:spPr/>
        <p:txBody>
          <a:bodyPr/>
          <a:lstStyle/>
          <a:p>
            <a:r>
              <a:rPr lang="en-US" dirty="0"/>
              <a:t>Hybrid connections are charged per Listener unit and for any data overage exceeding the included 5GB/Month. WCF Relays are charged by message volume and relay hours.</a:t>
            </a:r>
            <a:endParaRPr lang="nl-NL" dirty="0"/>
          </a:p>
        </p:txBody>
      </p:sp>
      <p:pic>
        <p:nvPicPr>
          <p:cNvPr id="5" name="Picture 4"/>
          <p:cNvPicPr>
            <a:picLocks noChangeAspect="1"/>
          </p:cNvPicPr>
          <p:nvPr/>
        </p:nvPicPr>
        <p:blipFill>
          <a:blip r:embed="rId2"/>
          <a:stretch>
            <a:fillRect/>
          </a:stretch>
        </p:blipFill>
        <p:spPr>
          <a:xfrm>
            <a:off x="1101290" y="3079028"/>
            <a:ext cx="7468642" cy="3591426"/>
          </a:xfrm>
          <a:prstGeom prst="rect">
            <a:avLst/>
          </a:prstGeom>
        </p:spPr>
      </p:pic>
    </p:spTree>
    <p:extLst>
      <p:ext uri="{BB962C8B-B14F-4D97-AF65-F5344CB8AC3E}">
        <p14:creationId xmlns:p14="http://schemas.microsoft.com/office/powerpoint/2010/main" val="324198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nl-NL" dirty="0"/>
              <a:t>Service Bus Queues, Topics </a:t>
            </a:r>
            <a:r>
              <a:rPr lang="nl-NL" dirty="0" err="1"/>
              <a:t>and</a:t>
            </a:r>
            <a:r>
              <a:rPr lang="nl-NL" dirty="0"/>
              <a:t> </a:t>
            </a:r>
            <a:r>
              <a:rPr lang="nl-NL" dirty="0" err="1"/>
              <a:t>Relays</a:t>
            </a:r>
            <a:endParaRPr lang="nl-NL" dirty="0"/>
          </a:p>
        </p:txBody>
      </p:sp>
    </p:spTree>
    <p:extLst>
      <p:ext uri="{BB962C8B-B14F-4D97-AF65-F5344CB8AC3E}">
        <p14:creationId xmlns:p14="http://schemas.microsoft.com/office/powerpoint/2010/main" val="673586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ON-PREMISES DATA GATEWAY</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One gateway to rule them all</a:t>
            </a:r>
            <a:endParaRPr lang="nl-NL" dirty="0"/>
          </a:p>
        </p:txBody>
      </p:sp>
      <p:pic>
        <p:nvPicPr>
          <p:cNvPr id="6146" name="Picture 2" descr="Afbeeldingsresultaat voor ring lord of the r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103" y="4295503"/>
            <a:ext cx="2805793" cy="22446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nvGraphicFramePr>
        <p:xfrm>
          <a:off x="5254415" y="739143"/>
          <a:ext cx="1683167" cy="1677442"/>
        </p:xfrm>
        <a:graphic>
          <a:graphicData uri="http://schemas.openxmlformats.org/presentationml/2006/ole">
            <mc:AlternateContent xmlns:mc="http://schemas.openxmlformats.org/markup-compatibility/2006">
              <mc:Choice xmlns:v="urn:schemas-microsoft-com:vml" Requires="v">
                <p:oleObj spid="_x0000_s8256" r:id="rId4" imgW="2799720" imgH="2790360" progId="">
                  <p:embed/>
                </p:oleObj>
              </mc:Choice>
              <mc:Fallback>
                <p:oleObj r:id="rId4" imgW="2799720" imgH="2790360" progId="">
                  <p:embed/>
                  <p:pic>
                    <p:nvPicPr>
                      <p:cNvPr id="8" name="Object 7"/>
                      <p:cNvPicPr/>
                      <p:nvPr/>
                    </p:nvPicPr>
                    <p:blipFill>
                      <a:blip r:embed="rId5"/>
                      <a:stretch>
                        <a:fillRect/>
                      </a:stretch>
                    </p:blipFill>
                    <p:spPr>
                      <a:xfrm>
                        <a:off x="5254415" y="739143"/>
                        <a:ext cx="1683167" cy="1677442"/>
                      </a:xfrm>
                      <a:prstGeom prst="rect">
                        <a:avLst/>
                      </a:prstGeom>
                    </p:spPr>
                  </p:pic>
                </p:oleObj>
              </mc:Fallback>
            </mc:AlternateContent>
          </a:graphicData>
        </a:graphic>
      </p:graphicFrame>
    </p:spTree>
    <p:extLst>
      <p:ext uri="{BB962C8B-B14F-4D97-AF65-F5344CB8AC3E}">
        <p14:creationId xmlns:p14="http://schemas.microsoft.com/office/powerpoint/2010/main" val="113495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403181" y="5428213"/>
            <a:ext cx="9560741" cy="10962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600" dirty="0">
              <a:solidFill>
                <a:schemeClr val="tx1">
                  <a:lumMod val="65000"/>
                  <a:lumOff val="35000"/>
                </a:schemeClr>
              </a:solidFill>
              <a:latin typeface="Franklin Gothic Medium Cond" panose="020B06060304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157" y="5569318"/>
            <a:ext cx="447295" cy="447295"/>
          </a:xfrm>
          <a:prstGeom prst="rect">
            <a:avLst/>
          </a:prstGeom>
        </p:spPr>
      </p:pic>
      <p:pic>
        <p:nvPicPr>
          <p:cNvPr id="7" name="Picture 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00160" y="5569318"/>
            <a:ext cx="484620" cy="484620"/>
          </a:xfrm>
          <a:prstGeom prst="rect">
            <a:avLst/>
          </a:prstGeom>
        </p:spPr>
      </p:pic>
      <p:sp>
        <p:nvSpPr>
          <p:cNvPr id="19" name="Rectangle 18"/>
          <p:cNvSpPr/>
          <p:nvPr/>
        </p:nvSpPr>
        <p:spPr>
          <a:xfrm>
            <a:off x="1515812" y="5869161"/>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SQL SERVER</a:t>
            </a:r>
          </a:p>
        </p:txBody>
      </p:sp>
      <p:sp>
        <p:nvSpPr>
          <p:cNvPr id="2" name="Title 1"/>
          <p:cNvSpPr>
            <a:spLocks noGrp="1"/>
          </p:cNvSpPr>
          <p:nvPr>
            <p:ph type="title"/>
          </p:nvPr>
        </p:nvSpPr>
        <p:spPr>
          <a:xfrm>
            <a:off x="838200" y="365125"/>
            <a:ext cx="10515600" cy="683499"/>
          </a:xfrm>
        </p:spPr>
        <p:txBody>
          <a:bodyPr>
            <a:normAutofit/>
          </a:bodyPr>
          <a:lstStyle/>
          <a:p>
            <a:r>
              <a:rPr lang="nl-NL" sz="3200" dirty="0">
                <a:solidFill>
                  <a:srgbClr val="0070C0"/>
                </a:solidFill>
              </a:rPr>
              <a:t>ONE GATEWAY FOR MULTIPLE CLOUD SERVICES AND EXPERIENCES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8169" y="3494859"/>
            <a:ext cx="526335" cy="526335"/>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9593" y="2696751"/>
            <a:ext cx="583485" cy="58348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8170" y="4481406"/>
            <a:ext cx="531865" cy="53186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2992" y="5569318"/>
            <a:ext cx="437770" cy="437770"/>
          </a:xfrm>
          <a:prstGeom prst="rect">
            <a:avLst/>
          </a:prstGeom>
        </p:spPr>
      </p:pic>
      <p:pic>
        <p:nvPicPr>
          <p:cNvPr id="9" name="Picture 8"/>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artisticGlowEdges/>
                    </a14:imgEffect>
                  </a14:imgLayer>
                </a14:imgProps>
              </a:ext>
              <a:ext uri="{28A0092B-C50C-407E-A947-70E740481C1C}">
                <a14:useLocalDpi xmlns:a14="http://schemas.microsoft.com/office/drawing/2010/main" val="0"/>
              </a:ext>
            </a:extLst>
          </a:blip>
          <a:stretch>
            <a:fillRect/>
          </a:stretch>
        </p:blipFill>
        <p:spPr>
          <a:xfrm>
            <a:off x="9157293" y="5578843"/>
            <a:ext cx="437770" cy="437770"/>
          </a:xfrm>
          <a:prstGeom prst="rect">
            <a:avLst/>
          </a:prstGeom>
        </p:spPr>
      </p:pic>
      <p:sp>
        <p:nvSpPr>
          <p:cNvPr id="11" name="Rectangle 10"/>
          <p:cNvSpPr/>
          <p:nvPr/>
        </p:nvSpPr>
        <p:spPr>
          <a:xfrm>
            <a:off x="1515811" y="1721572"/>
            <a:ext cx="2245986"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AZURE ANAYSIS SERVICES</a:t>
            </a:r>
          </a:p>
        </p:txBody>
      </p:sp>
      <p:sp>
        <p:nvSpPr>
          <p:cNvPr id="12" name="Rectangle 11"/>
          <p:cNvSpPr/>
          <p:nvPr/>
        </p:nvSpPr>
        <p:spPr>
          <a:xfrm>
            <a:off x="3852274" y="1729772"/>
            <a:ext cx="1022791"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POWER BI</a:t>
            </a:r>
          </a:p>
        </p:txBody>
      </p:sp>
      <p:sp>
        <p:nvSpPr>
          <p:cNvPr id="13" name="Rectangle 12"/>
          <p:cNvSpPr/>
          <p:nvPr/>
        </p:nvSpPr>
        <p:spPr>
          <a:xfrm>
            <a:off x="4965542" y="1721572"/>
            <a:ext cx="1351592"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POWER APPS</a:t>
            </a:r>
          </a:p>
        </p:txBody>
      </p:sp>
      <p:sp>
        <p:nvSpPr>
          <p:cNvPr id="14" name="Rectangle 13"/>
          <p:cNvSpPr/>
          <p:nvPr/>
        </p:nvSpPr>
        <p:spPr>
          <a:xfrm>
            <a:off x="6407611" y="1713026"/>
            <a:ext cx="1565024"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MICROSOFT FLOW</a:t>
            </a:r>
          </a:p>
        </p:txBody>
      </p:sp>
      <p:sp>
        <p:nvSpPr>
          <p:cNvPr id="15" name="Rectangle 14"/>
          <p:cNvSpPr/>
          <p:nvPr/>
        </p:nvSpPr>
        <p:spPr>
          <a:xfrm>
            <a:off x="8063112" y="1713026"/>
            <a:ext cx="1645515" cy="5253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AZURE LOGIC APPS</a:t>
            </a:r>
          </a:p>
        </p:txBody>
      </p:sp>
      <p:sp>
        <p:nvSpPr>
          <p:cNvPr id="10" name="TextBox 9"/>
          <p:cNvSpPr txBox="1"/>
          <p:nvPr/>
        </p:nvSpPr>
        <p:spPr>
          <a:xfrm>
            <a:off x="1515811" y="1210216"/>
            <a:ext cx="1413785" cy="369332"/>
          </a:xfrm>
          <a:prstGeom prst="rect">
            <a:avLst/>
          </a:prstGeom>
          <a:noFill/>
        </p:spPr>
        <p:txBody>
          <a:bodyPr wrap="none" rtlCol="0">
            <a:spAutoFit/>
          </a:bodyPr>
          <a:lstStyle/>
          <a:p>
            <a:r>
              <a:rPr lang="nl-NL" b="1" dirty="0">
                <a:solidFill>
                  <a:srgbClr val="0070C0"/>
                </a:solidFill>
                <a:latin typeface="Franklin Gothic Medium Cond" panose="020B0606030402020204" pitchFamily="34" charset="0"/>
              </a:rPr>
              <a:t>Cloud services</a:t>
            </a:r>
          </a:p>
        </p:txBody>
      </p:sp>
      <p:cxnSp>
        <p:nvCxnSpPr>
          <p:cNvPr id="17" name="Straight Connector 16"/>
          <p:cNvCxnSpPr>
            <a:cxnSpLocks/>
          </p:cNvCxnSpPr>
          <p:nvPr/>
        </p:nvCxnSpPr>
        <p:spPr>
          <a:xfrm>
            <a:off x="1403181" y="4248150"/>
            <a:ext cx="9560741" cy="0"/>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20856" y="5862365"/>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OTHER DATA SOURCES</a:t>
            </a:r>
          </a:p>
        </p:txBody>
      </p:sp>
      <p:sp>
        <p:nvSpPr>
          <p:cNvPr id="22" name="Rectangle 21"/>
          <p:cNvSpPr/>
          <p:nvPr/>
        </p:nvSpPr>
        <p:spPr>
          <a:xfrm>
            <a:off x="8573378" y="5862365"/>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FILES, SHAREPOINT</a:t>
            </a:r>
          </a:p>
        </p:txBody>
      </p:sp>
      <p:cxnSp>
        <p:nvCxnSpPr>
          <p:cNvPr id="25" name="Straight Arrow Connector 24"/>
          <p:cNvCxnSpPr>
            <a:cxnSpLocks/>
            <a:stCxn id="13" idx="2"/>
            <a:endCxn id="4" idx="0"/>
          </p:cNvCxnSpPr>
          <p:nvPr/>
        </p:nvCxnSpPr>
        <p:spPr>
          <a:xfrm flipH="1">
            <a:off x="5641336" y="2246904"/>
            <a:ext cx="2" cy="449847"/>
          </a:xfrm>
          <a:prstGeom prst="straightConnector1">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4" idx="2"/>
            <a:endCxn id="4" idx="0"/>
          </p:cNvCxnSpPr>
          <p:nvPr/>
        </p:nvCxnSpPr>
        <p:spPr>
          <a:xfrm rot="5400000">
            <a:off x="6186534" y="1693161"/>
            <a:ext cx="458393" cy="1548787"/>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15" idx="2"/>
            <a:endCxn id="4" idx="0"/>
          </p:cNvCxnSpPr>
          <p:nvPr/>
        </p:nvCxnSpPr>
        <p:spPr>
          <a:xfrm rot="5400000">
            <a:off x="7034407" y="845287"/>
            <a:ext cx="458393" cy="3244534"/>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2" idx="2"/>
            <a:endCxn id="4" idx="0"/>
          </p:cNvCxnSpPr>
          <p:nvPr/>
        </p:nvCxnSpPr>
        <p:spPr>
          <a:xfrm rot="16200000" flipH="1">
            <a:off x="4781680" y="1837094"/>
            <a:ext cx="441647" cy="1277666"/>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11" idx="2"/>
            <a:endCxn id="4" idx="0"/>
          </p:cNvCxnSpPr>
          <p:nvPr/>
        </p:nvCxnSpPr>
        <p:spPr>
          <a:xfrm rot="16200000" flipH="1">
            <a:off x="3915147" y="970561"/>
            <a:ext cx="449847" cy="3002532"/>
          </a:xfrm>
          <a:prstGeom prst="bentConnector3">
            <a:avLst>
              <a:gd name="adj1" fmla="val 50000"/>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4" idx="2"/>
            <a:endCxn id="3" idx="0"/>
          </p:cNvCxnSpPr>
          <p:nvPr/>
        </p:nvCxnSpPr>
        <p:spPr>
          <a:xfrm>
            <a:off x="5641336" y="3280236"/>
            <a:ext cx="1" cy="214623"/>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641336" y="4084669"/>
            <a:ext cx="0" cy="319118"/>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a:off x="5641336" y="5067300"/>
            <a:ext cx="0" cy="298053"/>
          </a:xfrm>
          <a:prstGeom prst="straightConnector1">
            <a:avLst/>
          </a:prstGeom>
          <a:ln w="28575">
            <a:solidFill>
              <a:srgbClr val="0070C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15811" y="4951888"/>
            <a:ext cx="2370777" cy="369332"/>
          </a:xfrm>
          <a:prstGeom prst="rect">
            <a:avLst/>
          </a:prstGeom>
          <a:noFill/>
        </p:spPr>
        <p:txBody>
          <a:bodyPr wrap="none" rtlCol="0">
            <a:spAutoFit/>
          </a:bodyPr>
          <a:lstStyle/>
          <a:p>
            <a:r>
              <a:rPr lang="nl-NL" b="1" dirty="0">
                <a:solidFill>
                  <a:srgbClr val="0070C0"/>
                </a:solidFill>
                <a:latin typeface="Franklin Gothic Medium Cond" panose="020B0606030402020204" pitchFamily="34" charset="0"/>
              </a:rPr>
              <a:t>On </a:t>
            </a:r>
            <a:r>
              <a:rPr lang="nl-NL" b="1" dirty="0" err="1">
                <a:solidFill>
                  <a:srgbClr val="0070C0"/>
                </a:solidFill>
                <a:latin typeface="Franklin Gothic Medium Cond" panose="020B0606030402020204" pitchFamily="34" charset="0"/>
              </a:rPr>
              <a:t>premises</a:t>
            </a:r>
            <a:r>
              <a:rPr lang="nl-NL" b="1" dirty="0">
                <a:solidFill>
                  <a:srgbClr val="0070C0"/>
                </a:solidFill>
                <a:latin typeface="Franklin Gothic Medium Cond" panose="020B0606030402020204" pitchFamily="34" charset="0"/>
              </a:rPr>
              <a:t> data sources</a:t>
            </a:r>
          </a:p>
        </p:txBody>
      </p:sp>
      <p:sp>
        <p:nvSpPr>
          <p:cNvPr id="65" name="TextBox 64"/>
          <p:cNvSpPr txBox="1"/>
          <p:nvPr/>
        </p:nvSpPr>
        <p:spPr>
          <a:xfrm>
            <a:off x="6004734" y="3605409"/>
            <a:ext cx="1182568" cy="276999"/>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Azure Service Bus</a:t>
            </a:r>
          </a:p>
        </p:txBody>
      </p:sp>
      <p:sp>
        <p:nvSpPr>
          <p:cNvPr id="66" name="TextBox 65"/>
          <p:cNvSpPr txBox="1"/>
          <p:nvPr/>
        </p:nvSpPr>
        <p:spPr>
          <a:xfrm>
            <a:off x="5981713" y="2756522"/>
            <a:ext cx="2968441" cy="461665"/>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Gateway Cloud Service</a:t>
            </a:r>
            <a:br>
              <a:rPr lang="nl-NL" sz="1200" b="1" dirty="0">
                <a:solidFill>
                  <a:schemeClr val="tx1">
                    <a:lumMod val="65000"/>
                    <a:lumOff val="35000"/>
                  </a:schemeClr>
                </a:solidFill>
                <a:latin typeface="Franklin Gothic Medium Cond" panose="020B0606030402020204" pitchFamily="34" charset="0"/>
              </a:rPr>
            </a:br>
            <a:r>
              <a:rPr lang="nl-NL" sz="1200" dirty="0">
                <a:solidFill>
                  <a:schemeClr val="tx1">
                    <a:lumMod val="65000"/>
                    <a:lumOff val="35000"/>
                  </a:schemeClr>
                </a:solidFill>
                <a:latin typeface="Franklin Gothic Medium Cond" panose="020B0606030402020204" pitchFamily="34" charset="0"/>
              </a:rPr>
              <a:t>Date source </a:t>
            </a:r>
            <a:r>
              <a:rPr lang="nl-NL" sz="1200" dirty="0" err="1">
                <a:solidFill>
                  <a:schemeClr val="tx1">
                    <a:lumMod val="65000"/>
                    <a:lumOff val="35000"/>
                  </a:schemeClr>
                </a:solidFill>
                <a:latin typeface="Franklin Gothic Medium Cond" panose="020B0606030402020204" pitchFamily="34" charset="0"/>
              </a:rPr>
              <a:t>connection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credentials</a:t>
            </a:r>
            <a:r>
              <a:rPr lang="nl-NL" sz="1200" dirty="0">
                <a:solidFill>
                  <a:schemeClr val="tx1">
                    <a:lumMod val="65000"/>
                    <a:lumOff val="35000"/>
                  </a:schemeClr>
                </a:solidFill>
                <a:latin typeface="Franklin Gothic Medium Cond" panose="020B0606030402020204" pitchFamily="34" charset="0"/>
              </a:rPr>
              <a:t> are </a:t>
            </a:r>
            <a:r>
              <a:rPr lang="nl-NL" sz="1200" dirty="0" err="1">
                <a:solidFill>
                  <a:schemeClr val="tx1">
                    <a:lumMod val="65000"/>
                    <a:lumOff val="35000"/>
                  </a:schemeClr>
                </a:solidFill>
                <a:latin typeface="Franklin Gothic Medium Cond" panose="020B0606030402020204" pitchFamily="34" charset="0"/>
              </a:rPr>
              <a:t>encrypted</a:t>
            </a:r>
            <a:endParaRPr lang="nl-NL" sz="1200" dirty="0">
              <a:solidFill>
                <a:schemeClr val="tx1">
                  <a:lumMod val="65000"/>
                  <a:lumOff val="35000"/>
                </a:schemeClr>
              </a:solidFill>
              <a:latin typeface="Franklin Gothic Medium Cond" panose="020B0606030402020204" pitchFamily="34" charset="0"/>
            </a:endParaRPr>
          </a:p>
        </p:txBody>
      </p:sp>
      <p:sp>
        <p:nvSpPr>
          <p:cNvPr id="68" name="TextBox 67"/>
          <p:cNvSpPr txBox="1"/>
          <p:nvPr/>
        </p:nvSpPr>
        <p:spPr>
          <a:xfrm>
            <a:off x="6096000" y="4525278"/>
            <a:ext cx="2856744" cy="646331"/>
          </a:xfrm>
          <a:prstGeom prst="rect">
            <a:avLst/>
          </a:prstGeom>
          <a:noFill/>
        </p:spPr>
        <p:txBody>
          <a:bodyPr wrap="none" rtlCol="0">
            <a:spAutoFit/>
          </a:bodyPr>
          <a:lstStyle/>
          <a:p>
            <a:r>
              <a:rPr lang="nl-NL" sz="1200" b="1" dirty="0">
                <a:solidFill>
                  <a:schemeClr val="tx1">
                    <a:lumMod val="65000"/>
                    <a:lumOff val="35000"/>
                  </a:schemeClr>
                </a:solidFill>
                <a:latin typeface="Franklin Gothic Medium Cond" panose="020B0606030402020204" pitchFamily="34" charset="0"/>
              </a:rPr>
              <a:t>Application Gateway</a:t>
            </a:r>
            <a:br>
              <a:rPr lang="nl-NL" sz="1200" b="1" dirty="0">
                <a:solidFill>
                  <a:schemeClr val="tx1">
                    <a:lumMod val="65000"/>
                    <a:lumOff val="35000"/>
                  </a:schemeClr>
                </a:solidFill>
                <a:latin typeface="Franklin Gothic Medium Cond" panose="020B0606030402020204" pitchFamily="34" charset="0"/>
              </a:rPr>
            </a:br>
            <a:r>
              <a:rPr lang="nl-NL" sz="1200" dirty="0">
                <a:solidFill>
                  <a:schemeClr val="tx1">
                    <a:lumMod val="65000"/>
                    <a:lumOff val="35000"/>
                  </a:schemeClr>
                </a:solidFill>
                <a:latin typeface="Franklin Gothic Medium Cond" panose="020B0606030402020204" pitchFamily="34" charset="0"/>
              </a:rPr>
              <a:t>Date source </a:t>
            </a:r>
            <a:r>
              <a:rPr lang="nl-NL" sz="1200" dirty="0" err="1">
                <a:solidFill>
                  <a:schemeClr val="tx1">
                    <a:lumMod val="65000"/>
                    <a:lumOff val="35000"/>
                  </a:schemeClr>
                </a:solidFill>
                <a:latin typeface="Franklin Gothic Medium Cond" panose="020B0606030402020204" pitchFamily="34" charset="0"/>
              </a:rPr>
              <a:t>connection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credentials</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can</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only</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be</a:t>
            </a:r>
            <a:r>
              <a:rPr lang="nl-NL" sz="1200" dirty="0">
                <a:solidFill>
                  <a:schemeClr val="tx1">
                    <a:lumMod val="65000"/>
                    <a:lumOff val="35000"/>
                  </a:schemeClr>
                </a:solidFill>
                <a:latin typeface="Franklin Gothic Medium Cond" panose="020B0606030402020204" pitchFamily="34" charset="0"/>
              </a:rPr>
              <a:t> </a:t>
            </a:r>
          </a:p>
          <a:p>
            <a:r>
              <a:rPr lang="nl-NL" sz="1200" dirty="0" err="1">
                <a:solidFill>
                  <a:schemeClr val="tx1">
                    <a:lumMod val="65000"/>
                    <a:lumOff val="35000"/>
                  </a:schemeClr>
                </a:solidFill>
                <a:latin typeface="Franklin Gothic Medium Cond" panose="020B0606030402020204" pitchFamily="34" charset="0"/>
              </a:rPr>
              <a:t>decrypted</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by</a:t>
            </a:r>
            <a:r>
              <a:rPr lang="nl-NL" sz="1200" dirty="0">
                <a:solidFill>
                  <a:schemeClr val="tx1">
                    <a:lumMod val="65000"/>
                    <a:lumOff val="35000"/>
                  </a:schemeClr>
                </a:solidFill>
                <a:latin typeface="Franklin Gothic Medium Cond" panose="020B0606030402020204" pitchFamily="34" charset="0"/>
              </a:rPr>
              <a:t> </a:t>
            </a:r>
            <a:r>
              <a:rPr lang="nl-NL" sz="1200" dirty="0" err="1">
                <a:solidFill>
                  <a:schemeClr val="tx1">
                    <a:lumMod val="65000"/>
                    <a:lumOff val="35000"/>
                  </a:schemeClr>
                </a:solidFill>
                <a:latin typeface="Franklin Gothic Medium Cond" panose="020B0606030402020204" pitchFamily="34" charset="0"/>
              </a:rPr>
              <a:t>the</a:t>
            </a:r>
            <a:r>
              <a:rPr lang="nl-NL" sz="1200" dirty="0">
                <a:solidFill>
                  <a:schemeClr val="tx1">
                    <a:lumMod val="65000"/>
                    <a:lumOff val="35000"/>
                  </a:schemeClr>
                </a:solidFill>
                <a:latin typeface="Franklin Gothic Medium Cond" panose="020B0606030402020204" pitchFamily="34" charset="0"/>
              </a:rPr>
              <a:t> gateway</a:t>
            </a:r>
          </a:p>
        </p:txBody>
      </p:sp>
      <p:pic>
        <p:nvPicPr>
          <p:cNvPr id="1053" name="Picture 10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73458" y="5577077"/>
            <a:ext cx="584168" cy="584168"/>
          </a:xfrm>
          <a:prstGeom prst="rect">
            <a:avLst/>
          </a:prstGeom>
        </p:spPr>
      </p:pic>
      <p:sp>
        <p:nvSpPr>
          <p:cNvPr id="20" name="Rectangle 19"/>
          <p:cNvSpPr/>
          <p:nvPr/>
        </p:nvSpPr>
        <p:spPr>
          <a:xfrm>
            <a:off x="3868334" y="5869161"/>
            <a:ext cx="2245986" cy="525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lumMod val="65000"/>
                    <a:lumOff val="35000"/>
                  </a:schemeClr>
                </a:solidFill>
                <a:latin typeface="Franklin Gothic Medium Cond" panose="020B0606030402020204" pitchFamily="34" charset="0"/>
              </a:rPr>
              <a:t>SQL SERVER ANALYSIS SERVICES</a:t>
            </a:r>
          </a:p>
        </p:txBody>
      </p:sp>
    </p:spTree>
    <p:extLst>
      <p:ext uri="{BB962C8B-B14F-4D97-AF65-F5344CB8AC3E}">
        <p14:creationId xmlns:p14="http://schemas.microsoft.com/office/powerpoint/2010/main" val="1352780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DATA SOURCES</a:t>
            </a:r>
          </a:p>
        </p:txBody>
      </p:sp>
      <p:sp>
        <p:nvSpPr>
          <p:cNvPr id="4" name="Content Placeholder 3"/>
          <p:cNvSpPr>
            <a:spLocks noGrp="1"/>
          </p:cNvSpPr>
          <p:nvPr>
            <p:ph idx="1"/>
          </p:nvPr>
        </p:nvSpPr>
        <p:spPr>
          <a:xfrm>
            <a:off x="838200" y="1820487"/>
            <a:ext cx="5631180" cy="4356476"/>
          </a:xfrm>
        </p:spPr>
        <p:txBody>
          <a:bodyPr>
            <a:normAutofit/>
          </a:bodyPr>
          <a:lstStyle/>
          <a:p>
            <a:r>
              <a:rPr lang="nl-NL" sz="2400" dirty="0"/>
              <a:t>Analysis Services </a:t>
            </a:r>
            <a:r>
              <a:rPr lang="nl-NL" sz="2400" dirty="0" err="1"/>
              <a:t>Tabular</a:t>
            </a:r>
            <a:endParaRPr lang="nl-NL" sz="2400" dirty="0"/>
          </a:p>
          <a:p>
            <a:r>
              <a:rPr lang="nl-NL" sz="2400" dirty="0"/>
              <a:t>Analysis Services </a:t>
            </a:r>
            <a:r>
              <a:rPr lang="nl-NL" sz="2400" dirty="0" err="1"/>
              <a:t>Multidimensional</a:t>
            </a:r>
            <a:endParaRPr lang="nl-NL" sz="2400" dirty="0"/>
          </a:p>
          <a:p>
            <a:r>
              <a:rPr lang="nl-NL" sz="2400" dirty="0"/>
              <a:t>SQL Server</a:t>
            </a:r>
          </a:p>
          <a:p>
            <a:r>
              <a:rPr lang="nl-NL" sz="2400" dirty="0"/>
              <a:t>SAP HANA</a:t>
            </a:r>
          </a:p>
          <a:p>
            <a:r>
              <a:rPr lang="nl-NL" sz="2400" dirty="0"/>
              <a:t>Oracle</a:t>
            </a:r>
          </a:p>
          <a:p>
            <a:r>
              <a:rPr lang="nl-NL" sz="2400" dirty="0" err="1"/>
              <a:t>Teradata</a:t>
            </a:r>
            <a:endParaRPr lang="nl-NL" sz="2400" dirty="0"/>
          </a:p>
          <a:p>
            <a:r>
              <a:rPr lang="nl-NL" sz="2400" dirty="0"/>
              <a:t>File</a:t>
            </a:r>
          </a:p>
          <a:p>
            <a:r>
              <a:rPr lang="nl-NL" sz="2400" dirty="0"/>
              <a:t>Folder</a:t>
            </a:r>
          </a:p>
          <a:p>
            <a:r>
              <a:rPr lang="nl-NL" sz="2400" dirty="0"/>
              <a:t>SharePoint list (on-</a:t>
            </a:r>
            <a:r>
              <a:rPr lang="nl-NL" sz="2400" dirty="0" err="1"/>
              <a:t>premises</a:t>
            </a:r>
            <a:r>
              <a:rPr lang="nl-NL" sz="2400" dirty="0"/>
              <a:t>)</a:t>
            </a:r>
          </a:p>
          <a:p>
            <a:endParaRPr lang="nl-NL" sz="2400" dirty="0"/>
          </a:p>
        </p:txBody>
      </p:sp>
      <p:sp>
        <p:nvSpPr>
          <p:cNvPr id="10" name="Content Placeholder 3"/>
          <p:cNvSpPr txBox="1">
            <a:spLocks/>
          </p:cNvSpPr>
          <p:nvPr/>
        </p:nvSpPr>
        <p:spPr>
          <a:xfrm>
            <a:off x="5722620" y="1820487"/>
            <a:ext cx="5631180" cy="4356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Franklin Gothic Demi Cond" panose="020B07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Franklin Gothic Demi Cond" panose="020B07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Franklin Gothic Demi Cond" panose="020B07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Franklin Gothic Demi Cond" panose="020B07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400" dirty="0"/>
              <a:t>Web</a:t>
            </a:r>
          </a:p>
          <a:p>
            <a:r>
              <a:rPr lang="nl-NL" sz="2400" dirty="0" err="1"/>
              <a:t>OData</a:t>
            </a:r>
            <a:endParaRPr lang="nl-NL" sz="2400" dirty="0"/>
          </a:p>
          <a:p>
            <a:r>
              <a:rPr lang="nl-NL" sz="2400" dirty="0"/>
              <a:t>IBM DB2</a:t>
            </a:r>
          </a:p>
          <a:p>
            <a:r>
              <a:rPr lang="nl-NL" sz="2400" dirty="0" err="1"/>
              <a:t>MySQL</a:t>
            </a:r>
            <a:endParaRPr lang="nl-NL" sz="2400" dirty="0"/>
          </a:p>
          <a:p>
            <a:r>
              <a:rPr lang="nl-NL" sz="2400" dirty="0" err="1"/>
              <a:t>Sybase</a:t>
            </a:r>
            <a:endParaRPr lang="nl-NL" sz="2400" dirty="0"/>
          </a:p>
          <a:p>
            <a:r>
              <a:rPr lang="nl-NL" sz="2400" dirty="0"/>
              <a:t>SAP BW</a:t>
            </a:r>
          </a:p>
          <a:p>
            <a:r>
              <a:rPr lang="nl-NL" sz="2400" dirty="0"/>
              <a:t>IBM </a:t>
            </a:r>
            <a:r>
              <a:rPr lang="nl-NL" sz="2400" dirty="0" err="1"/>
              <a:t>Informix</a:t>
            </a:r>
            <a:r>
              <a:rPr lang="nl-NL" sz="2400" dirty="0"/>
              <a:t> Database</a:t>
            </a:r>
          </a:p>
          <a:p>
            <a:r>
              <a:rPr lang="nl-NL" sz="2400" dirty="0"/>
              <a:t>ODBC</a:t>
            </a:r>
          </a:p>
        </p:txBody>
      </p:sp>
    </p:spTree>
    <p:extLst>
      <p:ext uri="{BB962C8B-B14F-4D97-AF65-F5344CB8AC3E}">
        <p14:creationId xmlns:p14="http://schemas.microsoft.com/office/powerpoint/2010/main" val="3933918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ACCOUNTS</a:t>
            </a:r>
            <a:endParaRPr lang="nl-NL" dirty="0"/>
          </a:p>
        </p:txBody>
      </p:sp>
      <p:sp>
        <p:nvSpPr>
          <p:cNvPr id="3" name="Content Placeholder 2"/>
          <p:cNvSpPr>
            <a:spLocks noGrp="1"/>
          </p:cNvSpPr>
          <p:nvPr>
            <p:ph idx="1"/>
          </p:nvPr>
        </p:nvSpPr>
        <p:spPr/>
        <p:txBody>
          <a:bodyPr/>
          <a:lstStyle/>
          <a:p>
            <a:r>
              <a:rPr lang="en-US" dirty="0"/>
              <a:t>Personal accounts (like @outlook.com or @hotmail.com) won’t work</a:t>
            </a:r>
          </a:p>
          <a:p>
            <a:r>
              <a:rPr lang="en-US" dirty="0"/>
              <a:t>You have two options:</a:t>
            </a:r>
          </a:p>
          <a:p>
            <a:pPr lvl="1"/>
            <a:endParaRPr lang="en-US" dirty="0"/>
          </a:p>
          <a:p>
            <a:pPr marL="914400" lvl="1" indent="-457200">
              <a:buFont typeface="+mj-lt"/>
              <a:buAutoNum type="arabicPeriod"/>
            </a:pPr>
            <a:r>
              <a:rPr lang="en-US" dirty="0"/>
              <a:t>Use a school or work account to create an account </a:t>
            </a:r>
          </a:p>
          <a:p>
            <a:pPr marL="914400" lvl="1" indent="-457200">
              <a:buFont typeface="+mj-lt"/>
              <a:buAutoNum type="arabicPeriod"/>
            </a:pPr>
            <a:r>
              <a:rPr lang="en-US" dirty="0"/>
              <a:t>Setup your own active directory in Azure	</a:t>
            </a:r>
            <a:endParaRPr lang="nl-NL" dirty="0"/>
          </a:p>
        </p:txBody>
      </p:sp>
    </p:spTree>
    <p:extLst>
      <p:ext uri="{BB962C8B-B14F-4D97-AF65-F5344CB8AC3E}">
        <p14:creationId xmlns:p14="http://schemas.microsoft.com/office/powerpoint/2010/main" val="74393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a:t>
            </a:r>
            <a:endParaRPr lang="nl-NL" dirty="0"/>
          </a:p>
        </p:txBody>
      </p:sp>
      <p:sp>
        <p:nvSpPr>
          <p:cNvPr id="3" name="Content Placeholder 2"/>
          <p:cNvSpPr>
            <a:spLocks noGrp="1"/>
          </p:cNvSpPr>
          <p:nvPr>
            <p:ph idx="1"/>
          </p:nvPr>
        </p:nvSpPr>
        <p:spPr/>
        <p:txBody>
          <a:bodyPr/>
          <a:lstStyle/>
          <a:p>
            <a:r>
              <a:rPr lang="nl-NL" dirty="0">
                <a:hlinkClick r:id="rId2"/>
              </a:rPr>
              <a:t>https://www.microsoft.com/en-us/download/details.aspx?id=53127</a:t>
            </a:r>
            <a:endParaRPr lang="nl-NL" dirty="0"/>
          </a:p>
          <a:p>
            <a:endParaRPr lang="nl-NL" dirty="0"/>
          </a:p>
        </p:txBody>
      </p:sp>
      <p:pic>
        <p:nvPicPr>
          <p:cNvPr id="4" name="Picture 3"/>
          <p:cNvPicPr>
            <a:picLocks noChangeAspect="1"/>
          </p:cNvPicPr>
          <p:nvPr/>
        </p:nvPicPr>
        <p:blipFill>
          <a:blip r:embed="rId3"/>
          <a:stretch>
            <a:fillRect/>
          </a:stretch>
        </p:blipFill>
        <p:spPr>
          <a:xfrm>
            <a:off x="1147670" y="2766973"/>
            <a:ext cx="3260740" cy="2292707"/>
          </a:xfrm>
          <a:prstGeom prst="rect">
            <a:avLst/>
          </a:prstGeom>
        </p:spPr>
      </p:pic>
      <p:pic>
        <p:nvPicPr>
          <p:cNvPr id="5" name="Picture 4"/>
          <p:cNvPicPr>
            <a:picLocks noChangeAspect="1"/>
          </p:cNvPicPr>
          <p:nvPr/>
        </p:nvPicPr>
        <p:blipFill>
          <a:blip r:embed="rId4"/>
          <a:stretch>
            <a:fillRect/>
          </a:stretch>
        </p:blipFill>
        <p:spPr>
          <a:xfrm>
            <a:off x="4493621" y="2766972"/>
            <a:ext cx="3260739" cy="2292707"/>
          </a:xfrm>
          <a:prstGeom prst="rect">
            <a:avLst/>
          </a:prstGeom>
        </p:spPr>
      </p:pic>
      <p:pic>
        <p:nvPicPr>
          <p:cNvPr id="6" name="Picture 5"/>
          <p:cNvPicPr>
            <a:picLocks noChangeAspect="1"/>
          </p:cNvPicPr>
          <p:nvPr/>
        </p:nvPicPr>
        <p:blipFill>
          <a:blip r:embed="rId5"/>
          <a:stretch>
            <a:fillRect/>
          </a:stretch>
        </p:blipFill>
        <p:spPr>
          <a:xfrm>
            <a:off x="7839571" y="2766972"/>
            <a:ext cx="3246311" cy="2292707"/>
          </a:xfrm>
          <a:prstGeom prst="rect">
            <a:avLst/>
          </a:prstGeom>
        </p:spPr>
      </p:pic>
    </p:spTree>
    <p:extLst>
      <p:ext uri="{BB962C8B-B14F-4D97-AF65-F5344CB8AC3E}">
        <p14:creationId xmlns:p14="http://schemas.microsoft.com/office/powerpoint/2010/main" val="375520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a:t>
            </a:r>
            <a:endParaRPr lang="nl-NL" dirty="0"/>
          </a:p>
        </p:txBody>
      </p:sp>
      <p:sp>
        <p:nvSpPr>
          <p:cNvPr id="3" name="Content Placeholder 2"/>
          <p:cNvSpPr>
            <a:spLocks noGrp="1"/>
          </p:cNvSpPr>
          <p:nvPr>
            <p:ph idx="1"/>
          </p:nvPr>
        </p:nvSpPr>
        <p:spPr/>
        <p:txBody>
          <a:bodyPr/>
          <a:lstStyle/>
          <a:p>
            <a:r>
              <a:rPr lang="en-US" dirty="0"/>
              <a:t>After successful login, configure the gateway</a:t>
            </a:r>
            <a:endParaRPr lang="nl-NL" dirty="0"/>
          </a:p>
        </p:txBody>
      </p:sp>
      <p:pic>
        <p:nvPicPr>
          <p:cNvPr id="4" name="Picture 3"/>
          <p:cNvPicPr>
            <a:picLocks noChangeAspect="1"/>
          </p:cNvPicPr>
          <p:nvPr/>
        </p:nvPicPr>
        <p:blipFill>
          <a:blip r:embed="rId2"/>
          <a:stretch>
            <a:fillRect/>
          </a:stretch>
        </p:blipFill>
        <p:spPr>
          <a:xfrm>
            <a:off x="838200" y="2719922"/>
            <a:ext cx="3258318" cy="3151404"/>
          </a:xfrm>
          <a:prstGeom prst="rect">
            <a:avLst/>
          </a:prstGeom>
        </p:spPr>
      </p:pic>
      <p:pic>
        <p:nvPicPr>
          <p:cNvPr id="5" name="Picture 4"/>
          <p:cNvPicPr>
            <a:picLocks noChangeAspect="1"/>
          </p:cNvPicPr>
          <p:nvPr/>
        </p:nvPicPr>
        <p:blipFill>
          <a:blip r:embed="rId3"/>
          <a:stretch>
            <a:fillRect/>
          </a:stretch>
        </p:blipFill>
        <p:spPr>
          <a:xfrm>
            <a:off x="4256811" y="2719922"/>
            <a:ext cx="3259183" cy="3152241"/>
          </a:xfrm>
          <a:prstGeom prst="rect">
            <a:avLst/>
          </a:prstGeom>
        </p:spPr>
      </p:pic>
      <p:pic>
        <p:nvPicPr>
          <p:cNvPr id="6" name="Picture 5"/>
          <p:cNvPicPr>
            <a:picLocks noChangeAspect="1"/>
          </p:cNvPicPr>
          <p:nvPr/>
        </p:nvPicPr>
        <p:blipFill>
          <a:blip r:embed="rId4"/>
          <a:stretch>
            <a:fillRect/>
          </a:stretch>
        </p:blipFill>
        <p:spPr>
          <a:xfrm>
            <a:off x="7676287" y="2719922"/>
            <a:ext cx="3418472" cy="3151404"/>
          </a:xfrm>
          <a:prstGeom prst="rect">
            <a:avLst/>
          </a:prstGeom>
        </p:spPr>
      </p:pic>
    </p:spTree>
    <p:extLst>
      <p:ext uri="{BB962C8B-B14F-4D97-AF65-F5344CB8AC3E}">
        <p14:creationId xmlns:p14="http://schemas.microsoft.com/office/powerpoint/2010/main" val="717075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WITH AZURE</a:t>
            </a:r>
            <a:endParaRPr lang="nl-NL" dirty="0"/>
          </a:p>
        </p:txBody>
      </p:sp>
      <p:pic>
        <p:nvPicPr>
          <p:cNvPr id="4" name="Picture 3"/>
          <p:cNvPicPr>
            <a:picLocks noChangeAspect="1"/>
          </p:cNvPicPr>
          <p:nvPr/>
        </p:nvPicPr>
        <p:blipFill>
          <a:blip r:embed="rId2"/>
          <a:stretch>
            <a:fillRect/>
          </a:stretch>
        </p:blipFill>
        <p:spPr>
          <a:xfrm>
            <a:off x="2834780" y="1731456"/>
            <a:ext cx="3000794" cy="4534533"/>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6105526" y="2826985"/>
            <a:ext cx="2981741" cy="23434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994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INTEGRATION ACCOUNTS</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AKA Enterprise Integration Pack</a:t>
            </a:r>
            <a:endParaRPr lang="nl-NL" dirty="0"/>
          </a:p>
        </p:txBody>
      </p:sp>
      <p:graphicFrame>
        <p:nvGraphicFramePr>
          <p:cNvPr id="6" name="Object 5"/>
          <p:cNvGraphicFramePr>
            <a:graphicFrameLocks noChangeAspect="1"/>
          </p:cNvGraphicFramePr>
          <p:nvPr>
            <p:extLst>
              <p:ext uri="{D42A27DB-BD31-4B8C-83A1-F6EECF244321}">
                <p14:modId xmlns:p14="http://schemas.microsoft.com/office/powerpoint/2010/main" val="1944450037"/>
              </p:ext>
            </p:extLst>
          </p:nvPr>
        </p:nvGraphicFramePr>
        <p:xfrm>
          <a:off x="5262891" y="688663"/>
          <a:ext cx="1666211" cy="1672644"/>
        </p:xfrm>
        <a:graphic>
          <a:graphicData uri="http://schemas.openxmlformats.org/presentationml/2006/ole">
            <mc:AlternateContent xmlns:mc="http://schemas.openxmlformats.org/markup-compatibility/2006">
              <mc:Choice xmlns:v="urn:schemas-microsoft-com:vml" Requires="v">
                <p:oleObj spid="_x0000_s9263" r:id="rId4" imgW="2466360" imgH="2476080" progId="">
                  <p:embed/>
                </p:oleObj>
              </mc:Choice>
              <mc:Fallback>
                <p:oleObj r:id="rId4" imgW="2466360" imgH="2476080" progId="">
                  <p:embed/>
                  <p:pic>
                    <p:nvPicPr>
                      <p:cNvPr id="5" name="Object 4"/>
                      <p:cNvPicPr/>
                      <p:nvPr/>
                    </p:nvPicPr>
                    <p:blipFill>
                      <a:blip r:embed="rId5"/>
                      <a:stretch>
                        <a:fillRect/>
                      </a:stretch>
                    </p:blipFill>
                    <p:spPr>
                      <a:xfrm>
                        <a:off x="5262891" y="688663"/>
                        <a:ext cx="1666211" cy="1672644"/>
                      </a:xfrm>
                      <a:prstGeom prst="rect">
                        <a:avLst/>
                      </a:prstGeom>
                    </p:spPr>
                  </p:pic>
                </p:oleObj>
              </mc:Fallback>
            </mc:AlternateContent>
          </a:graphicData>
        </a:graphic>
      </p:graphicFrame>
      <p:pic>
        <p:nvPicPr>
          <p:cNvPr id="9221" name="Picture 5" descr="Afbeeldingsresultaat voor BizTalk maps"/>
          <p:cNvPicPr>
            <a:picLocks noChangeAspect="1" noChangeArrowheads="1"/>
          </p:cNvPicPr>
          <p:nvPr/>
        </p:nvPicPr>
        <p:blipFill rotWithShape="1">
          <a:blip r:embed="rId6">
            <a:extLst>
              <a:ext uri="{28A0092B-C50C-407E-A947-70E740481C1C}">
                <a14:useLocalDpi xmlns:a14="http://schemas.microsoft.com/office/drawing/2010/main" val="0"/>
              </a:ext>
            </a:extLst>
          </a:blip>
          <a:srcRect t="1" r="2476" b="2567"/>
          <a:stretch/>
        </p:blipFill>
        <p:spPr bwMode="auto">
          <a:xfrm>
            <a:off x="4753381" y="4299857"/>
            <a:ext cx="2564653" cy="202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68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GATEWAY</a:t>
            </a:r>
            <a:endParaRPr lang="nl-NL" dirty="0"/>
          </a:p>
        </p:txBody>
      </p:sp>
      <p:sp>
        <p:nvSpPr>
          <p:cNvPr id="3" name="Content Placeholder 2"/>
          <p:cNvSpPr>
            <a:spLocks noGrp="1"/>
          </p:cNvSpPr>
          <p:nvPr>
            <p:ph idx="1"/>
          </p:nvPr>
        </p:nvSpPr>
        <p:spPr>
          <a:xfrm>
            <a:off x="838200" y="1820487"/>
            <a:ext cx="5998828" cy="4356476"/>
          </a:xfrm>
        </p:spPr>
        <p:txBody>
          <a:bodyPr/>
          <a:lstStyle/>
          <a:p>
            <a:r>
              <a:rPr lang="en-US" dirty="0"/>
              <a:t>Use within Logic Apps</a:t>
            </a:r>
          </a:p>
          <a:p>
            <a:r>
              <a:rPr lang="en-US" dirty="0"/>
              <a:t>Free of charge</a:t>
            </a:r>
          </a:p>
          <a:p>
            <a:pPr lvl="1"/>
            <a:r>
              <a:rPr lang="en-US" dirty="0"/>
              <a:t>Your usage of the components will be charged</a:t>
            </a:r>
          </a:p>
          <a:p>
            <a:endParaRPr lang="nl-NL" dirty="0"/>
          </a:p>
        </p:txBody>
      </p:sp>
      <p:pic>
        <p:nvPicPr>
          <p:cNvPr id="4" name="Picture 3"/>
          <p:cNvPicPr>
            <a:picLocks noChangeAspect="1"/>
          </p:cNvPicPr>
          <p:nvPr/>
        </p:nvPicPr>
        <p:blipFill>
          <a:blip r:embed="rId2"/>
          <a:stretch>
            <a:fillRect/>
          </a:stretch>
        </p:blipFill>
        <p:spPr>
          <a:xfrm>
            <a:off x="7314850" y="693137"/>
            <a:ext cx="4038950" cy="5366380"/>
          </a:xfrm>
          <a:prstGeom prst="rect">
            <a:avLst/>
          </a:prstGeom>
        </p:spPr>
      </p:pic>
    </p:spTree>
    <p:extLst>
      <p:ext uri="{BB962C8B-B14F-4D97-AF65-F5344CB8AC3E}">
        <p14:creationId xmlns:p14="http://schemas.microsoft.com/office/powerpoint/2010/main" val="3855182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nl-NL" dirty="0"/>
              <a:t>On-</a:t>
            </a:r>
            <a:r>
              <a:rPr lang="nl-NL" dirty="0" err="1"/>
              <a:t>premise</a:t>
            </a:r>
            <a:r>
              <a:rPr lang="nl-NL" dirty="0"/>
              <a:t> Data Gateway</a:t>
            </a:r>
          </a:p>
        </p:txBody>
      </p:sp>
    </p:spTree>
    <p:extLst>
      <p:ext uri="{BB962C8B-B14F-4D97-AF65-F5344CB8AC3E}">
        <p14:creationId xmlns:p14="http://schemas.microsoft.com/office/powerpoint/2010/main" val="2315570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2</a:t>
            </a:r>
            <a:endParaRPr lang="nl-NL" dirty="0"/>
          </a:p>
        </p:txBody>
      </p:sp>
      <p:sp>
        <p:nvSpPr>
          <p:cNvPr id="5" name="Content Placeholder 4"/>
          <p:cNvSpPr>
            <a:spLocks noGrp="1"/>
          </p:cNvSpPr>
          <p:nvPr>
            <p:ph idx="1"/>
          </p:nvPr>
        </p:nvSpPr>
        <p:spPr/>
        <p:txBody>
          <a:bodyPr/>
          <a:lstStyle/>
          <a:p>
            <a:r>
              <a:rPr lang="en-US" dirty="0"/>
              <a:t>Try it yourself with Lab 2: Enterprise Accounts and the On-premises Data Gateway</a:t>
            </a:r>
          </a:p>
        </p:txBody>
      </p:sp>
    </p:spTree>
    <p:extLst>
      <p:ext uri="{BB962C8B-B14F-4D97-AF65-F5344CB8AC3E}">
        <p14:creationId xmlns:p14="http://schemas.microsoft.com/office/powerpoint/2010/main" val="372917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INTEGRATION ACCOUNTS</a:t>
            </a:r>
          </a:p>
        </p:txBody>
      </p:sp>
      <p:sp>
        <p:nvSpPr>
          <p:cNvPr id="3" name="Content Placeholder 2"/>
          <p:cNvSpPr>
            <a:spLocks noGrp="1"/>
          </p:cNvSpPr>
          <p:nvPr>
            <p:ph idx="1"/>
          </p:nvPr>
        </p:nvSpPr>
        <p:spPr>
          <a:xfrm>
            <a:off x="838200" y="1820487"/>
            <a:ext cx="5222966" cy="4356476"/>
          </a:xfrm>
        </p:spPr>
        <p:txBody>
          <a:bodyPr/>
          <a:lstStyle/>
          <a:p>
            <a:r>
              <a:rPr lang="nl-NL" dirty="0" err="1"/>
              <a:t>Placeholder</a:t>
            </a:r>
            <a:r>
              <a:rPr lang="nl-NL" dirty="0"/>
              <a:t> </a:t>
            </a:r>
            <a:r>
              <a:rPr lang="nl-NL" dirty="0" err="1"/>
              <a:t>for</a:t>
            </a:r>
            <a:r>
              <a:rPr lang="nl-NL" dirty="0"/>
              <a:t>:</a:t>
            </a:r>
          </a:p>
          <a:p>
            <a:pPr lvl="1"/>
            <a:r>
              <a:rPr lang="en-US" dirty="0"/>
              <a:t>Schemas</a:t>
            </a:r>
          </a:p>
          <a:p>
            <a:pPr lvl="1"/>
            <a:r>
              <a:rPr lang="en-US" dirty="0"/>
              <a:t>Maps</a:t>
            </a:r>
          </a:p>
          <a:p>
            <a:pPr lvl="1"/>
            <a:r>
              <a:rPr lang="en-US" dirty="0"/>
              <a:t>Certificates</a:t>
            </a:r>
          </a:p>
          <a:p>
            <a:pPr lvl="1"/>
            <a:r>
              <a:rPr lang="en-US" dirty="0"/>
              <a:t>Partners</a:t>
            </a:r>
          </a:p>
          <a:p>
            <a:pPr lvl="1"/>
            <a:r>
              <a:rPr lang="en-US" dirty="0"/>
              <a:t>Agreements</a:t>
            </a:r>
          </a:p>
          <a:p>
            <a:r>
              <a:rPr lang="en-US" dirty="0"/>
              <a:t>Works together with Logic Apps</a:t>
            </a:r>
          </a:p>
          <a:p>
            <a:pPr lvl="1"/>
            <a:endParaRPr lang="nl-NL" dirty="0"/>
          </a:p>
        </p:txBody>
      </p:sp>
      <p:pic>
        <p:nvPicPr>
          <p:cNvPr id="4" name="Picture 3"/>
          <p:cNvPicPr>
            <a:picLocks noChangeAspect="1"/>
          </p:cNvPicPr>
          <p:nvPr/>
        </p:nvPicPr>
        <p:blipFill>
          <a:blip r:embed="rId3"/>
          <a:stretch>
            <a:fillRect/>
          </a:stretch>
        </p:blipFill>
        <p:spPr>
          <a:xfrm>
            <a:off x="6418217" y="1820487"/>
            <a:ext cx="5366703" cy="4684816"/>
          </a:xfrm>
          <a:prstGeom prst="rect">
            <a:avLst/>
          </a:prstGeom>
        </p:spPr>
      </p:pic>
    </p:spTree>
    <p:extLst>
      <p:ext uri="{BB962C8B-B14F-4D97-AF65-F5344CB8AC3E}">
        <p14:creationId xmlns:p14="http://schemas.microsoft.com/office/powerpoint/2010/main" val="367304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INTEGRATION ACCOUNTS</a:t>
            </a:r>
          </a:p>
        </p:txBody>
      </p:sp>
      <p:sp>
        <p:nvSpPr>
          <p:cNvPr id="3" name="Content Placeholder 2"/>
          <p:cNvSpPr>
            <a:spLocks noGrp="1"/>
          </p:cNvSpPr>
          <p:nvPr>
            <p:ph idx="1"/>
          </p:nvPr>
        </p:nvSpPr>
        <p:spPr/>
        <p:txBody>
          <a:bodyPr/>
          <a:lstStyle/>
          <a:p>
            <a:r>
              <a:rPr lang="nl-NL" dirty="0"/>
              <a:t>For </a:t>
            </a:r>
            <a:r>
              <a:rPr lang="nl-NL" dirty="0" err="1"/>
              <a:t>whom</a:t>
            </a:r>
            <a:r>
              <a:rPr lang="nl-NL" dirty="0"/>
              <a:t>?</a:t>
            </a:r>
          </a:p>
          <a:p>
            <a:pPr lvl="1"/>
            <a:r>
              <a:rPr lang="nl-NL" dirty="0" err="1"/>
              <a:t>Businesses</a:t>
            </a:r>
            <a:r>
              <a:rPr lang="nl-NL" dirty="0"/>
              <a:t> </a:t>
            </a:r>
            <a:r>
              <a:rPr lang="nl-NL" dirty="0" err="1"/>
              <a:t>that</a:t>
            </a:r>
            <a:r>
              <a:rPr lang="nl-NL" dirty="0"/>
              <a:t> are </a:t>
            </a:r>
            <a:r>
              <a:rPr lang="nl-NL" dirty="0" err="1"/>
              <a:t>still</a:t>
            </a:r>
            <a:r>
              <a:rPr lang="nl-NL" dirty="0"/>
              <a:t> </a:t>
            </a:r>
            <a:r>
              <a:rPr lang="nl-NL" dirty="0" err="1"/>
              <a:t>using</a:t>
            </a:r>
            <a:r>
              <a:rPr lang="nl-NL" dirty="0"/>
              <a:t> </a:t>
            </a:r>
            <a:r>
              <a:rPr lang="nl-NL" dirty="0" err="1"/>
              <a:t>classical</a:t>
            </a:r>
            <a:r>
              <a:rPr lang="nl-NL" dirty="0"/>
              <a:t> messaging </a:t>
            </a:r>
            <a:r>
              <a:rPr lang="nl-NL" dirty="0" err="1"/>
              <a:t>and</a:t>
            </a:r>
            <a:r>
              <a:rPr lang="nl-NL" dirty="0"/>
              <a:t> want </a:t>
            </a:r>
            <a:r>
              <a:rPr lang="nl-NL" dirty="0" err="1"/>
              <a:t>to</a:t>
            </a:r>
            <a:r>
              <a:rPr lang="nl-NL" dirty="0"/>
              <a:t> move </a:t>
            </a:r>
            <a:r>
              <a:rPr lang="nl-NL" dirty="0" err="1"/>
              <a:t>to</a:t>
            </a:r>
            <a:r>
              <a:rPr lang="nl-NL" dirty="0"/>
              <a:t> </a:t>
            </a:r>
            <a:r>
              <a:rPr lang="nl-NL" dirty="0" err="1"/>
              <a:t>the</a:t>
            </a:r>
            <a:r>
              <a:rPr lang="nl-NL" dirty="0"/>
              <a:t> </a:t>
            </a:r>
            <a:r>
              <a:rPr lang="nl-NL" dirty="0" err="1"/>
              <a:t>cloud</a:t>
            </a:r>
            <a:endParaRPr lang="nl-NL" dirty="0"/>
          </a:p>
          <a:p>
            <a:r>
              <a:rPr lang="nl-NL" dirty="0" err="1"/>
              <a:t>Typical</a:t>
            </a:r>
            <a:r>
              <a:rPr lang="nl-NL" dirty="0"/>
              <a:t> </a:t>
            </a:r>
            <a:r>
              <a:rPr lang="nl-NL" dirty="0" err="1"/>
              <a:t>scenarios</a:t>
            </a:r>
            <a:endParaRPr lang="nl-NL" dirty="0"/>
          </a:p>
          <a:p>
            <a:pPr lvl="1"/>
            <a:r>
              <a:rPr lang="nl-NL" dirty="0" err="1"/>
              <a:t>Working</a:t>
            </a:r>
            <a:r>
              <a:rPr lang="nl-NL" dirty="0"/>
              <a:t> </a:t>
            </a:r>
            <a:r>
              <a:rPr lang="nl-NL" dirty="0" err="1"/>
              <a:t>with</a:t>
            </a:r>
            <a:r>
              <a:rPr lang="nl-NL" dirty="0"/>
              <a:t> data in flat files</a:t>
            </a:r>
          </a:p>
          <a:p>
            <a:pPr lvl="1"/>
            <a:r>
              <a:rPr lang="nl-NL" dirty="0" err="1"/>
              <a:t>Classical</a:t>
            </a:r>
            <a:r>
              <a:rPr lang="nl-NL" dirty="0"/>
              <a:t> SOAP/ XML services</a:t>
            </a:r>
          </a:p>
          <a:p>
            <a:pPr lvl="1"/>
            <a:r>
              <a:rPr lang="nl-NL" dirty="0"/>
              <a:t>EDI </a:t>
            </a:r>
            <a:r>
              <a:rPr lang="nl-NL" dirty="0" err="1"/>
              <a:t>integration</a:t>
            </a:r>
            <a:r>
              <a:rPr lang="nl-NL" dirty="0"/>
              <a:t> </a:t>
            </a:r>
            <a:r>
              <a:rPr lang="nl-NL" dirty="0" err="1"/>
              <a:t>solutions</a:t>
            </a:r>
            <a:endParaRPr lang="nl-NL" dirty="0"/>
          </a:p>
          <a:p>
            <a:r>
              <a:rPr lang="nl-NL" dirty="0" err="1"/>
              <a:t>Use</a:t>
            </a:r>
            <a:r>
              <a:rPr lang="nl-NL" dirty="0"/>
              <a:t> Visual Studio </a:t>
            </a:r>
            <a:r>
              <a:rPr lang="nl-NL" dirty="0" err="1"/>
              <a:t>to</a:t>
            </a:r>
            <a:r>
              <a:rPr lang="nl-NL" dirty="0"/>
              <a:t> </a:t>
            </a:r>
            <a:r>
              <a:rPr lang="nl-NL" dirty="0" err="1"/>
              <a:t>develop</a:t>
            </a:r>
            <a:r>
              <a:rPr lang="nl-NL" dirty="0"/>
              <a:t> </a:t>
            </a:r>
            <a:r>
              <a:rPr lang="nl-NL" dirty="0" err="1"/>
              <a:t>schemas</a:t>
            </a:r>
            <a:r>
              <a:rPr lang="nl-NL" dirty="0"/>
              <a:t> </a:t>
            </a:r>
            <a:r>
              <a:rPr lang="nl-NL" dirty="0" err="1"/>
              <a:t>and</a:t>
            </a:r>
            <a:r>
              <a:rPr lang="nl-NL" dirty="0"/>
              <a:t> </a:t>
            </a:r>
            <a:r>
              <a:rPr lang="nl-NL" dirty="0" err="1"/>
              <a:t>maps</a:t>
            </a:r>
            <a:endParaRPr lang="nl-NL" dirty="0"/>
          </a:p>
          <a:p>
            <a:pPr lvl="1"/>
            <a:r>
              <a:rPr lang="nl-NL" dirty="0"/>
              <a:t>Upload </a:t>
            </a:r>
            <a:r>
              <a:rPr lang="nl-NL" dirty="0" err="1"/>
              <a:t>artifacts</a:t>
            </a:r>
            <a:r>
              <a:rPr lang="nl-NL" dirty="0"/>
              <a:t> </a:t>
            </a:r>
            <a:r>
              <a:rPr lang="nl-NL" dirty="0" err="1"/>
              <a:t>to</a:t>
            </a:r>
            <a:r>
              <a:rPr lang="nl-NL" dirty="0"/>
              <a:t> </a:t>
            </a:r>
            <a:r>
              <a:rPr lang="nl-NL" dirty="0" err="1"/>
              <a:t>the</a:t>
            </a:r>
            <a:r>
              <a:rPr lang="nl-NL" dirty="0"/>
              <a:t> Azure portal</a:t>
            </a:r>
          </a:p>
          <a:p>
            <a:pPr marL="0" indent="0">
              <a:buNone/>
            </a:pPr>
            <a:endParaRPr lang="nl-NL" dirty="0"/>
          </a:p>
        </p:txBody>
      </p:sp>
    </p:spTree>
    <p:extLst>
      <p:ext uri="{BB962C8B-B14F-4D97-AF65-F5344CB8AC3E}">
        <p14:creationId xmlns:p14="http://schemas.microsoft.com/office/powerpoint/2010/main" val="272636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PRICING</a:t>
            </a:r>
          </a:p>
        </p:txBody>
      </p:sp>
      <p:sp>
        <p:nvSpPr>
          <p:cNvPr id="3" name="Content Placeholder 2"/>
          <p:cNvSpPr>
            <a:spLocks noGrp="1"/>
          </p:cNvSpPr>
          <p:nvPr>
            <p:ph idx="1"/>
          </p:nvPr>
        </p:nvSpPr>
        <p:spPr/>
        <p:txBody>
          <a:bodyPr/>
          <a:lstStyle/>
          <a:p>
            <a:r>
              <a:rPr lang="nl-NL" dirty="0"/>
              <a:t>Integration Account</a:t>
            </a:r>
          </a:p>
          <a:p>
            <a:pPr lvl="1"/>
            <a:r>
              <a:rPr lang="nl-NL" dirty="0"/>
              <a:t>$ 1000 / </a:t>
            </a:r>
            <a:r>
              <a:rPr lang="nl-NL" dirty="0" err="1"/>
              <a:t>month</a:t>
            </a:r>
            <a:endParaRPr lang="nl-NL" dirty="0"/>
          </a:p>
          <a:p>
            <a:r>
              <a:rPr lang="en-US" dirty="0"/>
              <a:t>Enterprise Connection (e.g. SAP)</a:t>
            </a:r>
          </a:p>
          <a:p>
            <a:pPr lvl="1"/>
            <a:r>
              <a:rPr lang="en-US" dirty="0"/>
              <a:t>$ 800 / connection / month</a:t>
            </a:r>
          </a:p>
          <a:p>
            <a:r>
              <a:rPr lang="en-US" dirty="0"/>
              <a:t>Free tier for development</a:t>
            </a:r>
          </a:p>
          <a:p>
            <a:pPr lvl="1"/>
            <a:r>
              <a:rPr lang="en-US" dirty="0"/>
              <a:t>1 integration account per region</a:t>
            </a:r>
          </a:p>
          <a:p>
            <a:pPr lvl="1"/>
            <a:r>
              <a:rPr lang="en-US" dirty="0"/>
              <a:t>10 agreements</a:t>
            </a:r>
          </a:p>
          <a:p>
            <a:pPr lvl="1"/>
            <a:r>
              <a:rPr lang="en-US" dirty="0"/>
              <a:t>25 maps</a:t>
            </a:r>
          </a:p>
          <a:p>
            <a:pPr lvl="1"/>
            <a:endParaRPr lang="en-US" dirty="0"/>
          </a:p>
          <a:p>
            <a:endParaRPr lang="en-US" dirty="0"/>
          </a:p>
          <a:p>
            <a:endParaRPr lang="nl-NL" dirty="0"/>
          </a:p>
          <a:p>
            <a:endParaRPr lang="nl-NL" dirty="0"/>
          </a:p>
          <a:p>
            <a:endParaRPr lang="nl-NL" dirty="0"/>
          </a:p>
        </p:txBody>
      </p:sp>
    </p:spTree>
    <p:extLst>
      <p:ext uri="{BB962C8B-B14F-4D97-AF65-F5344CB8AC3E}">
        <p14:creationId xmlns:p14="http://schemas.microsoft.com/office/powerpoint/2010/main" val="267971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dirty="0"/>
              <a:t>DEMO</a:t>
            </a:r>
          </a:p>
        </p:txBody>
      </p:sp>
      <p:sp>
        <p:nvSpPr>
          <p:cNvPr id="5" name="Text Placeholder 4"/>
          <p:cNvSpPr>
            <a:spLocks noGrp="1"/>
          </p:cNvSpPr>
          <p:nvPr>
            <p:ph type="body" idx="1"/>
          </p:nvPr>
        </p:nvSpPr>
        <p:spPr/>
        <p:txBody>
          <a:bodyPr/>
          <a:lstStyle/>
          <a:p>
            <a:r>
              <a:rPr lang="nl-NL" dirty="0"/>
              <a:t>Integration Accounts</a:t>
            </a:r>
          </a:p>
        </p:txBody>
      </p:sp>
    </p:spTree>
    <p:extLst>
      <p:ext uri="{BB962C8B-B14F-4D97-AF65-F5344CB8AC3E}">
        <p14:creationId xmlns:p14="http://schemas.microsoft.com/office/powerpoint/2010/main" val="151209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SERVICE BUS</a:t>
            </a:r>
            <a:endParaRPr lang="nl-NL" dirty="0"/>
          </a:p>
        </p:txBody>
      </p:sp>
      <p:sp>
        <p:nvSpPr>
          <p:cNvPr id="5" name="Subtitle 4"/>
          <p:cNvSpPr>
            <a:spLocks noGrp="1"/>
          </p:cNvSpPr>
          <p:nvPr>
            <p:ph type="subTitle" idx="1"/>
          </p:nvPr>
        </p:nvSpPr>
        <p:spPr>
          <a:xfrm>
            <a:off x="1524000" y="3602038"/>
            <a:ext cx="9144000" cy="1649231"/>
          </a:xfrm>
        </p:spPr>
        <p:txBody>
          <a:bodyPr/>
          <a:lstStyle/>
          <a:p>
            <a:r>
              <a:rPr lang="en-US" dirty="0"/>
              <a:t>The online postal service</a:t>
            </a:r>
            <a:endParaRPr lang="nl-NL" dirty="0"/>
          </a:p>
        </p:txBody>
      </p:sp>
      <p:graphicFrame>
        <p:nvGraphicFramePr>
          <p:cNvPr id="9" name="Object 8"/>
          <p:cNvGraphicFramePr>
            <a:graphicFrameLocks noChangeAspect="1"/>
          </p:cNvGraphicFramePr>
          <p:nvPr>
            <p:extLst>
              <p:ext uri="{D42A27DB-BD31-4B8C-83A1-F6EECF244321}">
                <p14:modId xmlns:p14="http://schemas.microsoft.com/office/powerpoint/2010/main" val="2526527595"/>
              </p:ext>
            </p:extLst>
          </p:nvPr>
        </p:nvGraphicFramePr>
        <p:xfrm>
          <a:off x="5262893" y="747601"/>
          <a:ext cx="1666211" cy="1671803"/>
        </p:xfrm>
        <a:graphic>
          <a:graphicData uri="http://schemas.openxmlformats.org/presentationml/2006/ole">
            <mc:AlternateContent xmlns:mc="http://schemas.openxmlformats.org/markup-compatibility/2006">
              <mc:Choice xmlns:v="urn:schemas-microsoft-com:vml" Requires="v">
                <p:oleObj spid="_x0000_s6217" r:id="rId3" imgW="2837880" imgH="2847600" progId="">
                  <p:embed/>
                </p:oleObj>
              </mc:Choice>
              <mc:Fallback>
                <p:oleObj r:id="rId3" imgW="2837880" imgH="2847600" progId="">
                  <p:embed/>
                  <p:pic>
                    <p:nvPicPr>
                      <p:cNvPr id="6" name="Object 5"/>
                      <p:cNvPicPr/>
                      <p:nvPr/>
                    </p:nvPicPr>
                    <p:blipFill>
                      <a:blip r:embed="rId4"/>
                      <a:stretch>
                        <a:fillRect/>
                      </a:stretch>
                    </p:blipFill>
                    <p:spPr>
                      <a:xfrm>
                        <a:off x="5262893" y="747601"/>
                        <a:ext cx="1666211" cy="1671803"/>
                      </a:xfrm>
                      <a:prstGeom prst="rect">
                        <a:avLst/>
                      </a:prstGeom>
                    </p:spPr>
                  </p:pic>
                </p:oleObj>
              </mc:Fallback>
            </mc:AlternateContent>
          </a:graphicData>
        </a:graphic>
      </p:graphicFrame>
      <p:pic>
        <p:nvPicPr>
          <p:cNvPr id="6179" name="Picture 35" descr="Afbeeldingsresultaat voor us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968" y="4424531"/>
            <a:ext cx="2491652" cy="198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0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Service Bus</a:t>
            </a:r>
          </a:p>
        </p:txBody>
      </p:sp>
      <p:sp>
        <p:nvSpPr>
          <p:cNvPr id="3" name="Content Placeholder 2"/>
          <p:cNvSpPr>
            <a:spLocks noGrp="1"/>
          </p:cNvSpPr>
          <p:nvPr>
            <p:ph idx="1"/>
          </p:nvPr>
        </p:nvSpPr>
        <p:spPr/>
        <p:txBody>
          <a:bodyPr/>
          <a:lstStyle/>
          <a:p>
            <a:r>
              <a:rPr lang="nl-NL" dirty="0"/>
              <a:t>Service Bus Messaging (AMQP)</a:t>
            </a:r>
          </a:p>
          <a:p>
            <a:pPr lvl="1"/>
            <a:r>
              <a:rPr lang="nl-NL" dirty="0"/>
              <a:t>Queues</a:t>
            </a:r>
          </a:p>
          <a:p>
            <a:pPr lvl="1"/>
            <a:r>
              <a:rPr lang="nl-NL" dirty="0"/>
              <a:t>Topics</a:t>
            </a:r>
          </a:p>
          <a:p>
            <a:r>
              <a:rPr lang="nl-NL" dirty="0"/>
              <a:t>Azure </a:t>
            </a:r>
            <a:r>
              <a:rPr lang="nl-NL" dirty="0" err="1"/>
              <a:t>Relay</a:t>
            </a:r>
            <a:r>
              <a:rPr lang="nl-NL" dirty="0"/>
              <a:t> (WCF </a:t>
            </a:r>
            <a:r>
              <a:rPr lang="nl-NL" dirty="0" err="1"/>
              <a:t>Relay</a:t>
            </a:r>
            <a:r>
              <a:rPr lang="nl-NL" dirty="0"/>
              <a:t>)</a:t>
            </a:r>
          </a:p>
          <a:p>
            <a:pPr lvl="1"/>
            <a:r>
              <a:rPr lang="nl-NL" dirty="0"/>
              <a:t>SOAP, WS-* </a:t>
            </a:r>
            <a:r>
              <a:rPr lang="nl-NL" dirty="0" err="1"/>
              <a:t>and</a:t>
            </a:r>
            <a:r>
              <a:rPr lang="nl-NL" dirty="0"/>
              <a:t> REST</a:t>
            </a:r>
          </a:p>
          <a:p>
            <a:pPr lvl="1"/>
            <a:r>
              <a:rPr lang="nl-NL" dirty="0" err="1"/>
              <a:t>Optimized</a:t>
            </a:r>
            <a:r>
              <a:rPr lang="nl-NL" dirty="0"/>
              <a:t> </a:t>
            </a:r>
            <a:r>
              <a:rPr lang="nl-NL" dirty="0" err="1"/>
              <a:t>for</a:t>
            </a:r>
            <a:r>
              <a:rPr lang="nl-NL" dirty="0"/>
              <a:t> .Net</a:t>
            </a:r>
          </a:p>
          <a:p>
            <a:pPr marL="914400" lvl="2" indent="0">
              <a:buNone/>
            </a:pPr>
            <a:endParaRPr lang="nl-NL" b="1" dirty="0"/>
          </a:p>
        </p:txBody>
      </p:sp>
    </p:spTree>
    <p:extLst>
      <p:ext uri="{BB962C8B-B14F-4D97-AF65-F5344CB8AC3E}">
        <p14:creationId xmlns:p14="http://schemas.microsoft.com/office/powerpoint/2010/main" val="2902731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3.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3597</TotalTime>
  <Words>1548</Words>
  <Application>Microsoft Office PowerPoint</Application>
  <PresentationFormat>Widescreen</PresentationFormat>
  <Paragraphs>218</Paragraphs>
  <Slides>32</Slides>
  <Notes>13</Notes>
  <HiddenSlides>4</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0</vt:i4>
      </vt:variant>
      <vt:variant>
        <vt:lpstr>Slide Titles</vt:lpstr>
      </vt:variant>
      <vt:variant>
        <vt:i4>32</vt:i4>
      </vt:variant>
    </vt:vector>
  </HeadingPairs>
  <TitlesOfParts>
    <vt:vector size="43" baseType="lpstr">
      <vt:lpstr>Arial</vt:lpstr>
      <vt:lpstr>Calibri</vt:lpstr>
      <vt:lpstr>Consolas</vt:lpstr>
      <vt:lpstr>Franklin Gothic Demi Cond</vt:lpstr>
      <vt:lpstr>Franklin Gothic Medium Cond</vt:lpstr>
      <vt:lpstr>Segoe UI</vt:lpstr>
      <vt:lpstr>Segoe UI Light</vt:lpstr>
      <vt:lpstr>Wingdings</vt:lpstr>
      <vt:lpstr>Office Theme</vt:lpstr>
      <vt:lpstr>1_5-30721_Build_2016_Template_Light</vt:lpstr>
      <vt:lpstr>5-30721_Build_2016_Template_Dark</vt:lpstr>
      <vt:lpstr>ENTERPRISE INTEGRATION Service Bus – Integration Accounts – On-Premises Data Gateway</vt:lpstr>
      <vt:lpstr>PowerPoint Presentation</vt:lpstr>
      <vt:lpstr>INTEGRATION ACCOUNTS</vt:lpstr>
      <vt:lpstr>INTEGRATION ACCOUNTS</vt:lpstr>
      <vt:lpstr>INTEGRATION ACCOUNTS</vt:lpstr>
      <vt:lpstr>PRICING</vt:lpstr>
      <vt:lpstr>DEMO</vt:lpstr>
      <vt:lpstr>SERVICE BUS</vt:lpstr>
      <vt:lpstr>Service Bus</vt:lpstr>
      <vt:lpstr>ADVANCED MESSAGE QUEUING PROTOCOL (AMQP)</vt:lpstr>
      <vt:lpstr>QUEUES</vt:lpstr>
      <vt:lpstr>QUEUES</vt:lpstr>
      <vt:lpstr>TOPICS</vt:lpstr>
      <vt:lpstr>TOPICS</vt:lpstr>
      <vt:lpstr>RELAYS</vt:lpstr>
      <vt:lpstr>PRICING</vt:lpstr>
      <vt:lpstr>PRICING – WHAT’S INCLUDED</vt:lpstr>
      <vt:lpstr>PowerPoint Presentation</vt:lpstr>
      <vt:lpstr>PRICING – MESSAGING OPERATIONS</vt:lpstr>
      <vt:lpstr>PRICING – BROKERED CONNECTIONS</vt:lpstr>
      <vt:lpstr>PRICING - RELAYS</vt:lpstr>
      <vt:lpstr>DEMO</vt:lpstr>
      <vt:lpstr>ON-PREMISES DATA GATEWAY</vt:lpstr>
      <vt:lpstr>ONE GATEWAY FOR MULTIPLE CLOUD SERVICES AND EXPERIENCES</vt:lpstr>
      <vt:lpstr>DATA SOURCES</vt:lpstr>
      <vt:lpstr>ACCOUNTS</vt:lpstr>
      <vt:lpstr>DOWNLOAD AND INSTALL</vt:lpstr>
      <vt:lpstr>CONFIGURE</vt:lpstr>
      <vt:lpstr>CONNECT WITH AZURE</vt:lpstr>
      <vt:lpstr>USING THE GATEWAY</vt:lpstr>
      <vt:lpstr>DEMO</vt:lpstr>
      <vt:lpstr>LAB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 and Logic Apps: Better Together</dc:title>
  <dc:creator>Steef-Jan Wiggers</dc:creator>
  <cp:lastModifiedBy>Rob Fox</cp:lastModifiedBy>
  <cp:revision>92</cp:revision>
  <dcterms:created xsi:type="dcterms:W3CDTF">2017-01-21T17:33:23Z</dcterms:created>
  <dcterms:modified xsi:type="dcterms:W3CDTF">2017-03-20T19:57:42Z</dcterms:modified>
</cp:coreProperties>
</file>