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5"/>
  </p:notesMasterIdLst>
  <p:handoutMasterIdLst>
    <p:handoutMasterId r:id="rId36"/>
  </p:handoutMasterIdLst>
  <p:sldIdLst>
    <p:sldId id="256" r:id="rId3"/>
    <p:sldId id="2076137840" r:id="rId4"/>
    <p:sldId id="2076137832" r:id="rId5"/>
    <p:sldId id="353" r:id="rId6"/>
    <p:sldId id="2076137858" r:id="rId7"/>
    <p:sldId id="2076137854" r:id="rId8"/>
    <p:sldId id="2076137847" r:id="rId9"/>
    <p:sldId id="2076137844" r:id="rId10"/>
    <p:sldId id="2076137835" r:id="rId11"/>
    <p:sldId id="2076137855" r:id="rId12"/>
    <p:sldId id="1882" r:id="rId13"/>
    <p:sldId id="1883" r:id="rId14"/>
    <p:sldId id="1884" r:id="rId15"/>
    <p:sldId id="265" r:id="rId16"/>
    <p:sldId id="2076137859" r:id="rId17"/>
    <p:sldId id="2076137842" r:id="rId18"/>
    <p:sldId id="2076137851" r:id="rId19"/>
    <p:sldId id="2076137856" r:id="rId20"/>
    <p:sldId id="2076137853" r:id="rId21"/>
    <p:sldId id="2076137786" r:id="rId22"/>
    <p:sldId id="550" r:id="rId23"/>
    <p:sldId id="2076137784" r:id="rId24"/>
    <p:sldId id="2076137843" r:id="rId25"/>
    <p:sldId id="2076137852" r:id="rId26"/>
    <p:sldId id="2076137837" r:id="rId27"/>
    <p:sldId id="2076137838" r:id="rId28"/>
    <p:sldId id="368" r:id="rId29"/>
    <p:sldId id="8419" r:id="rId30"/>
    <p:sldId id="2076137829" r:id="rId31"/>
    <p:sldId id="2076137849" r:id="rId32"/>
    <p:sldId id="2076137857" r:id="rId33"/>
    <p:sldId id="20761378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3185E-4D2B-4438-8DF8-5474F5446621}" v="198" dt="2021-03-29T10:47:26.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notesViewPr>
    <p:cSldViewPr snapToGrid="0">
      <p:cViewPr varScale="1">
        <p:scale>
          <a:sx n="94" d="100"/>
          <a:sy n="94" d="100"/>
        </p:scale>
        <p:origin x="4080" y="10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3-29T10:47:26.786" v="2113"/>
      <pc:docMkLst>
        <pc:docMk/>
      </pc:docMkLst>
      <pc:sldChg chg="addSp delSp modSp mod ord modTransition modClrScheme chgLayout modNotesTx">
        <pc:chgData name="Eldert Grootenboer" userId="3fe8758b2c2b58d2" providerId="LiveId" clId="{80D3185E-4D2B-4438-8DF8-5474F5446621}" dt="2021-03-29T10:40:09.709" v="2066" actId="27636"/>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pc:chgData name="Eldert Grootenboer" userId="3fe8758b2c2b58d2" providerId="LiveId" clId="{80D3185E-4D2B-4438-8DF8-5474F5446621}" dt="2021-03-29T10:40:09.547" v="2060"/>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pc:chgData name="Eldert Grootenboer" userId="3fe8758b2c2b58d2" providerId="LiveId" clId="{80D3185E-4D2B-4438-8DF8-5474F5446621}" dt="2021-03-29T10:40:09.547" v="2060"/>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pc:chgData name="Eldert Grootenboer" userId="3fe8758b2c2b58d2" providerId="LiveId" clId="{80D3185E-4D2B-4438-8DF8-5474F5446621}" dt="2021-03-29T10:40:09.547" v="2060"/>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pc:chgData name="Eldert Grootenboer" userId="3fe8758b2c2b58d2" providerId="LiveId" clId="{80D3185E-4D2B-4438-8DF8-5474F5446621}" dt="2021-03-29T10:40:54.429" v="2070" actId="12"/>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3-29T10:40:09.547" v="2060"/>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3-29T10:40:09.547" v="2060"/>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3-29T10:47:26.786" v="2113"/>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ac:chgData name="Eldert Grootenboer" userId="3fe8758b2c2b58d2" providerId="LiveId" clId="{80D3185E-4D2B-4438-8DF8-5474F5446621}" dt="2021-03-29T10:47:26.786" v="2113"/>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3-29T10:40:09.547" v="2060"/>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3-29T10:40:09.547" v="2060"/>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pc:chgData name="Eldert Grootenboer" userId="3fe8758b2c2b58d2" providerId="LiveId" clId="{80D3185E-4D2B-4438-8DF8-5474F5446621}" dt="2021-03-29T10:40:09.547" v="2060"/>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3-29T10:40:09.547" v="2060"/>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3-29T10:41:56.293" v="2082"/>
        <pc:sldMkLst>
          <pc:docMk/>
          <pc:sldMk cId="3602349568" sldId="2076137858"/>
        </pc:sldMkLst>
        <pc:spChg chg="mod">
          <ac:chgData name="Eldert Grootenboer" userId="3fe8758b2c2b58d2" providerId="LiveId" clId="{80D3185E-4D2B-4438-8DF8-5474F5446621}" dt="2021-03-29T10:41:32.656" v="20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0" presStyleCnt="3">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1" presStyleCnt="3">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2" presStyleCnt="3">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0"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2"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1" destOrd="0" parTransId="{9A77D34E-7354-4ACB-A1AF-C9E427173916}" sibTransId="{63E9B86A-A6AE-4DEA-8D6A-0478B1D3F141}"/>
    <dgm:cxn modelId="{EA7E69A7-1EAF-4F90-B580-9E914DE12C0E}" type="presParOf" srcId="{9D89A0D9-2F7D-4E4E-A344-0495CE095B33}" destId="{03ABB790-BBF6-49EF-9773-9FEEBD9AC768}" srcOrd="0"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1" destOrd="0" presId="urn:microsoft.com/office/officeart/2018/2/layout/IconLabelList"/>
    <dgm:cxn modelId="{1D194715-462C-45BD-9BE1-EC78092802FC}" type="presParOf" srcId="{9D89A0D9-2F7D-4E4E-A344-0495CE095B33}" destId="{BDCBE398-8826-46D8-87D6-D466EEDF27CA}" srcOrd="2"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3" destOrd="0" presId="urn:microsoft.com/office/officeart/2018/2/layout/IconLabelList"/>
    <dgm:cxn modelId="{54B886FD-CC22-4FB6-BE41-48E59E70D310}" type="presParOf" srcId="{9D89A0D9-2F7D-4E4E-A344-0495CE095B33}" destId="{D8E7928E-5C4B-4F6C-A5A6-18503E359590}" srcOrd="4"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9E882CF-68D3-4A5F-A3D0-1E444A97D4B3}">
      <dgm:prSet/>
      <dgm:spPr/>
      <dgm:t>
        <a:bodyPr/>
        <a:lstStyle/>
        <a:p>
          <a:r>
            <a:rPr lang="en-US">
              <a:solidFill>
                <a:schemeClr val="bg2"/>
              </a:solidFill>
            </a:rPr>
            <a:t>Use event-sourcing with heavy write loads</a:t>
          </a:r>
        </a:p>
      </dgm:t>
    </dgm:pt>
    <dgm:pt modelId="{08CCD8BA-3E81-4FB9-9416-5C0538AB4B90}" type="parTrans" cxnId="{405E548C-C7F3-4AC1-959F-45FA93DD0823}">
      <dgm:prSet/>
      <dgm:spPr/>
      <dgm:t>
        <a:bodyPr/>
        <a:lstStyle/>
        <a:p>
          <a:endParaRPr lang="en-US"/>
        </a:p>
      </dgm:t>
    </dgm:pt>
    <dgm:pt modelId="{4AD92C0D-555C-42D1-BC70-1862561B5081}" type="sibTrans" cxnId="{405E548C-C7F3-4AC1-959F-45FA93DD0823}">
      <dgm:prSet/>
      <dgm:spPr/>
      <dgm:t>
        <a:bodyPr/>
        <a:lstStyle/>
        <a:p>
          <a:endParaRPr lang="en-US"/>
        </a:p>
      </dgm:t>
    </dgm:pt>
    <dgm:pt modelId="{11373729-2170-46BD-AD35-AF26A66444AB}">
      <dgm:prSet/>
      <dgm:spPr/>
      <dgm:t>
        <a:bodyPr/>
        <a:lstStyle/>
        <a:p>
          <a:r>
            <a:rPr lang="en-US">
              <a:solidFill>
                <a:schemeClr val="bg2"/>
              </a:solidFill>
            </a:rPr>
            <a:t>Cosmos DB is perfect for storing events</a:t>
          </a:r>
        </a:p>
      </dgm:t>
    </dgm:pt>
    <dgm:pt modelId="{922C55F2-605F-4C66-9867-F30131E9DEF8}" type="parTrans" cxnId="{013E6C92-3E2D-4E6B-96C9-CA682C904DB2}">
      <dgm:prSet/>
      <dgm:spPr/>
      <dgm:t>
        <a:bodyPr/>
        <a:lstStyle/>
        <a:p>
          <a:endParaRPr lang="en-US"/>
        </a:p>
      </dgm:t>
    </dgm:pt>
    <dgm:pt modelId="{B0429A14-50AD-4292-8810-EB3CF3BFBE6D}" type="sibTrans" cxnId="{013E6C92-3E2D-4E6B-96C9-CA682C904DB2}">
      <dgm:prSet/>
      <dgm:spPr/>
      <dgm:t>
        <a:bodyPr/>
        <a:lstStyle/>
        <a:p>
          <a:endParaRPr lang="en-US"/>
        </a:p>
      </dgm:t>
    </dgm:pt>
    <dgm:pt modelId="{16E19189-EE18-40F7-AD2C-1D1BD4F077FE}">
      <dgm:prSet/>
      <dgm:spPr/>
      <dgm:t>
        <a:bodyPr/>
        <a:lstStyle/>
        <a:p>
          <a:r>
            <a:rPr lang="en-US">
              <a:solidFill>
                <a:schemeClr val="bg2"/>
              </a:solidFill>
            </a:rPr>
            <a:t>Prepare materialized views for various consumers</a:t>
          </a:r>
        </a:p>
      </dgm:t>
    </dgm:pt>
    <dgm:pt modelId="{13C8C014-D72A-40AD-88F0-A694EB7AB163}" type="parTrans" cxnId="{2F75C207-5540-46E0-8556-85CC929FA36E}">
      <dgm:prSet/>
      <dgm:spPr/>
      <dgm:t>
        <a:bodyPr/>
        <a:lstStyle/>
        <a:p>
          <a:endParaRPr lang="en-US"/>
        </a:p>
      </dgm:t>
    </dgm:pt>
    <dgm:pt modelId="{C3CCD389-066F-4EA2-94C3-78DE099FCCD7}" type="sibTrans" cxnId="{2F75C207-5540-46E0-8556-85CC929FA36E}">
      <dgm:prSet/>
      <dgm:spPr/>
      <dgm:t>
        <a:bodyPr/>
        <a:lstStyle/>
        <a:p>
          <a:endParaRPr lang="en-US"/>
        </a:p>
      </dgm:t>
    </dgm:pt>
    <dgm:pt modelId="{A866ED42-65DA-444A-B9F8-63293C2EAD7E}">
      <dgm:prSet/>
      <dgm:spPr/>
      <dgm:t>
        <a:bodyPr/>
        <a:lstStyle/>
        <a:p>
          <a:r>
            <a:rPr lang="en-US">
              <a:solidFill>
                <a:schemeClr val="bg2"/>
              </a:solidFill>
            </a:rPr>
            <a:t>Use the Azure eco-system for easy and quick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64BD62D9-54A0-4DB1-A0D4-1E46A60E7E20}" type="pres">
      <dgm:prSet presAssocID="{9D8EC71A-76CC-4792-9542-C041E31CAF48}" presName="root" presStyleCnt="0">
        <dgm:presLayoutVars>
          <dgm:dir/>
          <dgm:resizeHandles val="exact"/>
        </dgm:presLayoutVars>
      </dgm:prSet>
      <dgm:spPr/>
    </dgm:pt>
    <dgm:pt modelId="{6457ACAD-D2B0-4900-9F49-923A57B40898}" type="pres">
      <dgm:prSet presAssocID="{69E882CF-68D3-4A5F-A3D0-1E444A97D4B3}" presName="compNode" presStyleCnt="0"/>
      <dgm:spPr/>
    </dgm:pt>
    <dgm:pt modelId="{2409CF45-D72F-40F5-AC8A-5CFBC71A13DD}" type="pres">
      <dgm:prSet presAssocID="{69E882CF-68D3-4A5F-A3D0-1E444A97D4B3}" presName="bgRect" presStyleLbl="bgShp" presStyleIdx="0" presStyleCnt="4"/>
      <dgm:spPr>
        <a:noFill/>
      </dgm:spPr>
    </dgm:pt>
    <dgm:pt modelId="{C226325B-4765-4805-B83F-9DB2C9B5B039}" type="pres">
      <dgm:prSet presAssocID="{69E882CF-68D3-4A5F-A3D0-1E444A97D4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p truck"/>
        </a:ext>
      </dgm:extLst>
    </dgm:pt>
    <dgm:pt modelId="{8D123851-A39A-4FBC-BDC1-FA54A9D8BF34}" type="pres">
      <dgm:prSet presAssocID="{69E882CF-68D3-4A5F-A3D0-1E444A97D4B3}" presName="spaceRect" presStyleCnt="0"/>
      <dgm:spPr/>
    </dgm:pt>
    <dgm:pt modelId="{4CB9F6D4-8CD4-4556-A058-C30FD23BF925}" type="pres">
      <dgm:prSet presAssocID="{69E882CF-68D3-4A5F-A3D0-1E444A97D4B3}" presName="parTx" presStyleLbl="revTx" presStyleIdx="0" presStyleCnt="4">
        <dgm:presLayoutVars>
          <dgm:chMax val="0"/>
          <dgm:chPref val="0"/>
        </dgm:presLayoutVars>
      </dgm:prSet>
      <dgm:spPr/>
    </dgm:pt>
    <dgm:pt modelId="{4BE411E6-E1BC-4C5B-9AD1-B41120FF0D19}" type="pres">
      <dgm:prSet presAssocID="{4AD92C0D-555C-42D1-BC70-1862561B5081}" presName="sibTrans" presStyleCnt="0"/>
      <dgm:spPr/>
    </dgm:pt>
    <dgm:pt modelId="{A03FCDBA-6761-45B5-8109-A42581BE62EC}" type="pres">
      <dgm:prSet presAssocID="{11373729-2170-46BD-AD35-AF26A66444AB}" presName="compNode" presStyleCnt="0"/>
      <dgm:spPr/>
    </dgm:pt>
    <dgm:pt modelId="{3DB7857D-8CDA-473E-95E2-9C51DC65ECB7}" type="pres">
      <dgm:prSet presAssocID="{11373729-2170-46BD-AD35-AF26A66444AB}" presName="bgRect" presStyleLbl="bgShp" presStyleIdx="1" presStyleCnt="4"/>
      <dgm:spPr>
        <a:noFill/>
      </dgm:spPr>
    </dgm:pt>
    <dgm:pt modelId="{7E3EEFBD-0EA0-47AB-AC9C-7D6692A2960D}" type="pres">
      <dgm:prSet presAssocID="{11373729-2170-46BD-AD35-AF26A66444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3BCADC-E644-49D1-ADE2-AF662122F180}" type="pres">
      <dgm:prSet presAssocID="{11373729-2170-46BD-AD35-AF26A66444AB}" presName="spaceRect" presStyleCnt="0"/>
      <dgm:spPr/>
    </dgm:pt>
    <dgm:pt modelId="{57912C95-11D7-4E60-A5AB-AC059EEFBF0B}" type="pres">
      <dgm:prSet presAssocID="{11373729-2170-46BD-AD35-AF26A66444AB}" presName="parTx" presStyleLbl="revTx" presStyleIdx="1" presStyleCnt="4">
        <dgm:presLayoutVars>
          <dgm:chMax val="0"/>
          <dgm:chPref val="0"/>
        </dgm:presLayoutVars>
      </dgm:prSet>
      <dgm:spPr/>
    </dgm:pt>
    <dgm:pt modelId="{749A67DF-5D3E-4454-B1D7-6C2FAD182C4E}" type="pres">
      <dgm:prSet presAssocID="{B0429A14-50AD-4292-8810-EB3CF3BFBE6D}"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1B7F581E-5336-4F42-BC90-FDFB3E0A9486}" type="presOf" srcId="{9D8EC71A-76CC-4792-9542-C041E31CAF48}" destId="{64BD62D9-54A0-4DB1-A0D4-1E46A60E7E20}" srcOrd="0" destOrd="0" presId="urn:microsoft.com/office/officeart/2018/2/layout/IconVerticalSolidList"/>
    <dgm:cxn modelId="{2977C364-DCFF-4CB1-AB41-455C047B2755}" type="presOf" srcId="{A866ED42-65DA-444A-B9F8-63293C2EAD7E}" destId="{75C3218D-EC53-41AA-89BB-5103A7B529D8}" srcOrd="0" destOrd="0" presId="urn:microsoft.com/office/officeart/2018/2/layout/IconVerticalSolidList"/>
    <dgm:cxn modelId="{7207B279-D5E3-4CBD-B13D-0F337B774C70}" type="presOf" srcId="{69E882CF-68D3-4A5F-A3D0-1E444A97D4B3}" destId="{4CB9F6D4-8CD4-4556-A058-C30FD23BF925}" srcOrd="0" destOrd="0" presId="urn:microsoft.com/office/officeart/2018/2/layout/IconVerticalSolidList"/>
    <dgm:cxn modelId="{3CA6DD8B-D87E-4FC7-8D92-F698C17D920B}" srcId="{9D8EC71A-76CC-4792-9542-C041E31CAF48}" destId="{A866ED42-65DA-444A-B9F8-63293C2EAD7E}" srcOrd="3" destOrd="0" parTransId="{D82FDDF5-475E-4FE9-BE27-344AFCC478D3}" sibTransId="{BA899ED7-7751-4DAC-80B4-390669BC900D}"/>
    <dgm:cxn modelId="{405E548C-C7F3-4AC1-959F-45FA93DD0823}" srcId="{9D8EC71A-76CC-4792-9542-C041E31CAF48}" destId="{69E882CF-68D3-4A5F-A3D0-1E444A97D4B3}" srcOrd="0" destOrd="0" parTransId="{08CCD8BA-3E81-4FB9-9416-5C0538AB4B90}" sibTransId="{4AD92C0D-555C-42D1-BC70-1862561B5081}"/>
    <dgm:cxn modelId="{013E6C92-3E2D-4E6B-96C9-CA682C904DB2}" srcId="{9D8EC71A-76CC-4792-9542-C041E31CAF48}" destId="{11373729-2170-46BD-AD35-AF26A66444AB}" srcOrd="1" destOrd="0" parTransId="{922C55F2-605F-4C66-9867-F30131E9DEF8}" sibTransId="{B0429A14-50AD-4292-8810-EB3CF3BFBE6D}"/>
    <dgm:cxn modelId="{7E9B7DD9-8267-4D14-B723-BFA4D3C8B0E8}" type="presOf" srcId="{11373729-2170-46BD-AD35-AF26A66444AB}" destId="{57912C95-11D7-4E60-A5AB-AC059EEFBF0B}" srcOrd="0" destOrd="0" presId="urn:microsoft.com/office/officeart/2018/2/layout/IconVerticalSolidList"/>
    <dgm:cxn modelId="{813F8ADA-ABCC-4D4F-8F93-9D6AE8CC374C}" type="presOf" srcId="{16E19189-EE18-40F7-AD2C-1D1BD4F077FE}" destId="{164B9622-2391-492C-9053-15D0DF2EB845}" srcOrd="0" destOrd="0" presId="urn:microsoft.com/office/officeart/2018/2/layout/IconVerticalSolidList"/>
    <dgm:cxn modelId="{FD2EF99E-A49F-4046-B67A-54A66D6D07CE}" type="presParOf" srcId="{64BD62D9-54A0-4DB1-A0D4-1E46A60E7E20}" destId="{6457ACAD-D2B0-4900-9F49-923A57B40898}" srcOrd="0" destOrd="0" presId="urn:microsoft.com/office/officeart/2018/2/layout/IconVerticalSolidList"/>
    <dgm:cxn modelId="{ECE6CAD2-83A9-45C3-A867-7686357E527D}" type="presParOf" srcId="{6457ACAD-D2B0-4900-9F49-923A57B40898}" destId="{2409CF45-D72F-40F5-AC8A-5CFBC71A13DD}" srcOrd="0" destOrd="0" presId="urn:microsoft.com/office/officeart/2018/2/layout/IconVerticalSolidList"/>
    <dgm:cxn modelId="{5E8D01E8-40B9-4F5F-AFFF-2E66E4D0093C}" type="presParOf" srcId="{6457ACAD-D2B0-4900-9F49-923A57B40898}" destId="{C226325B-4765-4805-B83F-9DB2C9B5B039}" srcOrd="1" destOrd="0" presId="urn:microsoft.com/office/officeart/2018/2/layout/IconVerticalSolidList"/>
    <dgm:cxn modelId="{43868172-15A6-4D18-9F4A-2A0876DF1098}" type="presParOf" srcId="{6457ACAD-D2B0-4900-9F49-923A57B40898}" destId="{8D123851-A39A-4FBC-BDC1-FA54A9D8BF34}" srcOrd="2" destOrd="0" presId="urn:microsoft.com/office/officeart/2018/2/layout/IconVerticalSolidList"/>
    <dgm:cxn modelId="{1B4DD485-E9AB-45DE-9A3A-37E3C9EA5C0D}" type="presParOf" srcId="{6457ACAD-D2B0-4900-9F49-923A57B40898}" destId="{4CB9F6D4-8CD4-4556-A058-C30FD23BF925}" srcOrd="3" destOrd="0" presId="urn:microsoft.com/office/officeart/2018/2/layout/IconVerticalSolidList"/>
    <dgm:cxn modelId="{7BD6D4C6-6BEB-43C6-932D-DAA7BA8C5CFA}" type="presParOf" srcId="{64BD62D9-54A0-4DB1-A0D4-1E46A60E7E20}" destId="{4BE411E6-E1BC-4C5B-9AD1-B41120FF0D19}" srcOrd="1" destOrd="0" presId="urn:microsoft.com/office/officeart/2018/2/layout/IconVerticalSolidList"/>
    <dgm:cxn modelId="{90D241EA-0229-4A03-8C34-226150949527}" type="presParOf" srcId="{64BD62D9-54A0-4DB1-A0D4-1E46A60E7E20}" destId="{A03FCDBA-6761-45B5-8109-A42581BE62EC}" srcOrd="2" destOrd="0" presId="urn:microsoft.com/office/officeart/2018/2/layout/IconVerticalSolidList"/>
    <dgm:cxn modelId="{A3B279B0-645E-4493-B9F0-B4902ECEF8DB}" type="presParOf" srcId="{A03FCDBA-6761-45B5-8109-A42581BE62EC}" destId="{3DB7857D-8CDA-473E-95E2-9C51DC65ECB7}" srcOrd="0" destOrd="0" presId="urn:microsoft.com/office/officeart/2018/2/layout/IconVerticalSolidList"/>
    <dgm:cxn modelId="{F0A5B891-E1E4-40B2-B8AA-B8E131CDB4A5}" type="presParOf" srcId="{A03FCDBA-6761-45B5-8109-A42581BE62EC}" destId="{7E3EEFBD-0EA0-47AB-AC9C-7D6692A2960D}" srcOrd="1" destOrd="0" presId="urn:microsoft.com/office/officeart/2018/2/layout/IconVerticalSolidList"/>
    <dgm:cxn modelId="{EF7B6B63-BD5D-478C-962A-052B7D5FE909}" type="presParOf" srcId="{A03FCDBA-6761-45B5-8109-A42581BE62EC}" destId="{843BCADC-E644-49D1-ADE2-AF662122F180}" srcOrd="2" destOrd="0" presId="urn:microsoft.com/office/officeart/2018/2/layout/IconVerticalSolidList"/>
    <dgm:cxn modelId="{FF708EC7-BC86-4ADD-BECD-0091B470513B}" type="presParOf" srcId="{A03FCDBA-6761-45B5-8109-A42581BE62EC}" destId="{57912C95-11D7-4E60-A5AB-AC059EEFBF0B}" srcOrd="3" destOrd="0" presId="urn:microsoft.com/office/officeart/2018/2/layout/IconVerticalSolidList"/>
    <dgm:cxn modelId="{41030DB3-2DD0-4798-B071-94E3727D6CD6}" type="presParOf" srcId="{64BD62D9-54A0-4DB1-A0D4-1E46A60E7E20}" destId="{749A67DF-5D3E-4454-B1D7-6C2FAD182C4E}" srcOrd="3" destOrd="0" presId="urn:microsoft.com/office/officeart/2018/2/layout/IconVerticalSolidList"/>
    <dgm:cxn modelId="{2F3B7973-1752-474F-85F8-CAF190859BF0}" type="presParOf" srcId="{64BD62D9-54A0-4DB1-A0D4-1E46A60E7E20}" destId="{9D2BBC2E-09AF-45C3-A961-8442A5A375F5}" srcOrd="4" destOrd="0" presId="urn:microsoft.com/office/officeart/2018/2/layout/IconVerticalSolidList"/>
    <dgm:cxn modelId="{7361BC8C-774A-40C6-93AC-EA87786FDC9C}" type="presParOf" srcId="{9D2BBC2E-09AF-45C3-A961-8442A5A375F5}" destId="{33C1E2F7-1619-4CEF-9E78-7D55FB3EFD55}" srcOrd="0" destOrd="0" presId="urn:microsoft.com/office/officeart/2018/2/layout/IconVerticalSolidList"/>
    <dgm:cxn modelId="{D1288523-F481-4A6E-B3EE-52751974758E}" type="presParOf" srcId="{9D2BBC2E-09AF-45C3-A961-8442A5A375F5}" destId="{50C0BEAC-6379-4922-8409-7DF82D6129CB}" srcOrd="1" destOrd="0" presId="urn:microsoft.com/office/officeart/2018/2/layout/IconVerticalSolidList"/>
    <dgm:cxn modelId="{83676248-1199-437B-A161-33FF9C12D505}" type="presParOf" srcId="{9D2BBC2E-09AF-45C3-A961-8442A5A375F5}" destId="{C5D84208-3AFE-474C-AEC5-91570451765C}" srcOrd="2" destOrd="0" presId="urn:microsoft.com/office/officeart/2018/2/layout/IconVerticalSolidList"/>
    <dgm:cxn modelId="{1CEB6DD4-9704-4C8B-A827-8E06CE189F70}" type="presParOf" srcId="{9D2BBC2E-09AF-45C3-A961-8442A5A375F5}" destId="{164B9622-2391-492C-9053-15D0DF2EB845}" srcOrd="3" destOrd="0" presId="urn:microsoft.com/office/officeart/2018/2/layout/IconVerticalSolidList"/>
    <dgm:cxn modelId="{7166F48F-B3AF-4302-84B2-DCA1949107AA}" type="presParOf" srcId="{64BD62D9-54A0-4DB1-A0D4-1E46A60E7E20}" destId="{AAD4CD26-9E0B-4EE0-BF10-B9692B4D3162}" srcOrd="5" destOrd="0" presId="urn:microsoft.com/office/officeart/2018/2/layout/IconVerticalSolidList"/>
    <dgm:cxn modelId="{6A8BD65C-4D85-4AA7-814B-44F8ADADC69C}" type="presParOf" srcId="{64BD62D9-54A0-4DB1-A0D4-1E46A60E7E20}" destId="{55873BD4-1692-4397-9759-3F2F8AA5F019}" srcOrd="6" destOrd="0" presId="urn:microsoft.com/office/officeart/2018/2/layout/IconVerticalSolidList"/>
    <dgm:cxn modelId="{36FC63C5-2A26-4BC0-86D6-4FA3A49C8BDA}" type="presParOf" srcId="{55873BD4-1692-4397-9759-3F2F8AA5F019}" destId="{A12C6D79-B8F3-4AA5-B39F-5CA306DFA524}" srcOrd="0" destOrd="0" presId="urn:microsoft.com/office/officeart/2018/2/layout/IconVerticalSolidList"/>
    <dgm:cxn modelId="{A2ABF1EC-9FE9-43E9-B729-9539D21F8C44}" type="presParOf" srcId="{55873BD4-1692-4397-9759-3F2F8AA5F019}" destId="{B14A1576-0C1E-41E3-9A4E-97C21D901C11}" srcOrd="1" destOrd="0" presId="urn:microsoft.com/office/officeart/2018/2/layout/IconVerticalSolidList"/>
    <dgm:cxn modelId="{B4F3C25C-1F63-4B22-9A24-FE30277F77F6}" type="presParOf" srcId="{55873BD4-1692-4397-9759-3F2F8AA5F019}" destId="{1C919F1A-BB2C-4695-A493-75DEAFF7F169}" srcOrd="2" destOrd="0" presId="urn:microsoft.com/office/officeart/2018/2/layout/IconVerticalSolidList"/>
    <dgm:cxn modelId="{2089E6FF-EDAF-42AB-8539-184025086CE3}"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4621"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Order Created</a:t>
          </a:r>
          <a:endParaRPr lang="nl-NL" sz="3000" kern="1200"/>
        </a:p>
      </dsp:txBody>
      <dsp:txXfrm>
        <a:off x="40127" y="1605038"/>
        <a:ext cx="1949441" cy="1141260"/>
      </dsp:txXfrm>
    </dsp:sp>
    <dsp:sp modelId="{AB49A2AC-9863-47C6-A191-FC03A3101B4B}">
      <dsp:nvSpPr>
        <dsp:cNvPr id="0" name=""/>
        <dsp:cNvSpPr/>
      </dsp:nvSpPr>
      <dsp:spPr>
        <a:xfrm>
          <a:off x="222711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2227119" y="2025346"/>
        <a:ext cx="299835" cy="300644"/>
      </dsp:txXfrm>
    </dsp:sp>
    <dsp:sp modelId="{57304819-EA60-4A3D-8053-5DE7A644329A}">
      <dsp:nvSpPr>
        <dsp:cNvPr id="0" name=""/>
        <dsp:cNvSpPr/>
      </dsp:nvSpPr>
      <dsp:spPr>
        <a:xfrm>
          <a:off x="2833255" y="1569532"/>
          <a:ext cx="2020453" cy="1212272"/>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2 Shirts</a:t>
          </a:r>
        </a:p>
      </dsp:txBody>
      <dsp:txXfrm>
        <a:off x="2868761" y="1605038"/>
        <a:ext cx="1949441" cy="1141260"/>
      </dsp:txXfrm>
    </dsp:sp>
    <dsp:sp modelId="{828F6950-69C5-4A3E-81E3-3AFD043823E5}">
      <dsp:nvSpPr>
        <dsp:cNvPr id="0" name=""/>
        <dsp:cNvSpPr/>
      </dsp:nvSpPr>
      <dsp:spPr>
        <a:xfrm>
          <a:off x="5055754" y="1925132"/>
          <a:ext cx="428336" cy="501072"/>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5055754" y="2025346"/>
        <a:ext cx="299835" cy="300644"/>
      </dsp:txXfrm>
    </dsp:sp>
    <dsp:sp modelId="{2DF68E86-5F9E-4087-A99F-D502D29839CD}">
      <dsp:nvSpPr>
        <dsp:cNvPr id="0" name=""/>
        <dsp:cNvSpPr/>
      </dsp:nvSpPr>
      <dsp:spPr>
        <a:xfrm>
          <a:off x="5661890" y="1569532"/>
          <a:ext cx="2020453" cy="1212272"/>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4 Hats</a:t>
          </a:r>
        </a:p>
      </dsp:txBody>
      <dsp:txXfrm>
        <a:off x="5697396" y="1605038"/>
        <a:ext cx="1949441" cy="1141260"/>
      </dsp:txXfrm>
    </dsp:sp>
    <dsp:sp modelId="{480D9A91-6FB3-458F-8F5A-031820F7816F}">
      <dsp:nvSpPr>
        <dsp:cNvPr id="0" name=""/>
        <dsp:cNvSpPr/>
      </dsp:nvSpPr>
      <dsp:spPr>
        <a:xfrm>
          <a:off x="7884389" y="1925132"/>
          <a:ext cx="428336" cy="501072"/>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7884389" y="2025346"/>
        <a:ext cx="299835" cy="300644"/>
      </dsp:txXfrm>
    </dsp:sp>
    <dsp:sp modelId="{C9FA342A-4B44-4C9A-B5B4-6ABD551879E9}">
      <dsp:nvSpPr>
        <dsp:cNvPr id="0" name=""/>
        <dsp:cNvSpPr/>
      </dsp:nvSpPr>
      <dsp:spPr>
        <a:xfrm>
          <a:off x="8490525" y="1569532"/>
          <a:ext cx="2020453" cy="1212272"/>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Shipping Info Added</a:t>
          </a: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622800" y="1275667"/>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127800" y="2355670"/>
        <a:ext cx="1800000" cy="720000"/>
      </dsp:txXfrm>
    </dsp:sp>
    <dsp:sp modelId="{927FD1DD-11AF-4466-88A8-614F57529720}">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242800" y="2355670"/>
        <a:ext cx="1800000" cy="720000"/>
      </dsp:txXfrm>
    </dsp:sp>
    <dsp:sp modelId="{B901E739-FF76-4798-8489-E586BCF3B36C}">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4357800" y="2355670"/>
        <a:ext cx="1800000" cy="720000"/>
      </dsp:txXfrm>
    </dsp:sp>
    <dsp:sp modelId="{4BECC7D1-9E02-49A6-B2A5-98C5D7BF6E2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6472800" y="2355670"/>
        <a:ext cx="1800000" cy="720000"/>
      </dsp:txXfrm>
    </dsp:sp>
    <dsp:sp modelId="{B1EEA7B8-C7E3-4551-BA2B-703741B03AF1}">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5917A-7F23-4F60-984A-B3A5D445DFB4}">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417971" y="2644140"/>
        <a:ext cx="2889450" cy="720000"/>
      </dsp:txXfrm>
    </dsp:sp>
    <dsp:sp modelId="{60651019-179B-4F17-B9A8-59932E38AEA9}">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3813075" y="2644140"/>
        <a:ext cx="2889450" cy="720000"/>
      </dsp:txXfrm>
    </dsp:sp>
    <dsp:sp modelId="{84545E97-22F8-4872-9B77-3623EE10DC8D}">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7208178" y="2644140"/>
        <a:ext cx="28894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212569" y="987197"/>
          <a:ext cx="1300252" cy="130025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Cosmos DB</a:t>
          </a:r>
        </a:p>
      </dsp:txBody>
      <dsp:txXfrm>
        <a:off x="417971" y="2644140"/>
        <a:ext cx="2889450" cy="720000"/>
      </dsp:txXfrm>
    </dsp:sp>
    <dsp:sp modelId="{7884CCAA-E3FA-4A52-80E5-BE25F2FA7C95}">
      <dsp:nvSpPr>
        <dsp:cNvPr id="0" name=""/>
        <dsp:cNvSpPr/>
      </dsp:nvSpPr>
      <dsp:spPr>
        <a:xfrm>
          <a:off x="4607673" y="987197"/>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Event Hubs</a:t>
          </a:r>
        </a:p>
      </dsp:txBody>
      <dsp:txXfrm>
        <a:off x="3813075" y="2644140"/>
        <a:ext cx="2889450" cy="720000"/>
      </dsp:txXfrm>
    </dsp:sp>
    <dsp:sp modelId="{7E5971A5-0439-4ABE-8835-A4FBD999A507}">
      <dsp:nvSpPr>
        <dsp:cNvPr id="0" name=""/>
        <dsp:cNvSpPr/>
      </dsp:nvSpPr>
      <dsp:spPr>
        <a:xfrm>
          <a:off x="8002777" y="987197"/>
          <a:ext cx="1300252" cy="130025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Azure Functions</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569079" y="2427788"/>
        <a:ext cx="2072362" cy="720000"/>
      </dsp:txXfrm>
    </dsp:sp>
    <dsp:sp modelId="{949ABF20-6D26-49E2-AA3E-A3E84728F55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004105" y="2427788"/>
        <a:ext cx="2072362" cy="720000"/>
      </dsp:txXfrm>
    </dsp:sp>
    <dsp:sp modelId="{56317322-AA77-4A18-96EE-F8143403975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5439131" y="2427788"/>
        <a:ext cx="2072362" cy="720000"/>
      </dsp:txXfrm>
    </dsp:sp>
    <dsp:sp modelId="{DE4A8923-6DA6-423B-874F-31465C7797B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7874157" y="2427788"/>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9CF45-D72F-40F5-AC8A-5CFBC71A13DD}">
      <dsp:nvSpPr>
        <dsp:cNvPr id="0" name=""/>
        <dsp:cNvSpPr/>
      </dsp:nvSpPr>
      <dsp:spPr>
        <a:xfrm>
          <a:off x="0" y="1805"/>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226325B-4765-4805-B83F-9DB2C9B5B03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B9F6D4-8CD4-4556-A058-C30FD23BF92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Use event-sourcing with heavy write loads</a:t>
          </a:r>
        </a:p>
      </dsp:txBody>
      <dsp:txXfrm>
        <a:off x="1057183" y="1805"/>
        <a:ext cx="9458416" cy="915310"/>
      </dsp:txXfrm>
    </dsp:sp>
    <dsp:sp modelId="{3DB7857D-8CDA-473E-95E2-9C51DC65ECB7}">
      <dsp:nvSpPr>
        <dsp:cNvPr id="0" name=""/>
        <dsp:cNvSpPr/>
      </dsp:nvSpPr>
      <dsp:spPr>
        <a:xfrm>
          <a:off x="0" y="1145944"/>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E3EEFBD-0EA0-47AB-AC9C-7D6692A2960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12C95-11D7-4E60-A5AB-AC059EEFBF0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Cosmos DB is perfect for storing events</a:t>
          </a:r>
        </a:p>
      </dsp:txBody>
      <dsp:txXfrm>
        <a:off x="1057183" y="1145944"/>
        <a:ext cx="9458416" cy="915310"/>
      </dsp:txXfrm>
    </dsp:sp>
    <dsp:sp modelId="{33C1E2F7-1619-4CEF-9E78-7D55FB3EFD55}">
      <dsp:nvSpPr>
        <dsp:cNvPr id="0" name=""/>
        <dsp:cNvSpPr/>
      </dsp:nvSpPr>
      <dsp:spPr>
        <a:xfrm>
          <a:off x="0" y="2290082"/>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Prepare materialized views for various consumers</a:t>
          </a:r>
        </a:p>
      </dsp:txBody>
      <dsp:txXfrm>
        <a:off x="1057183" y="2290082"/>
        <a:ext cx="9458416" cy="915310"/>
      </dsp:txXfrm>
    </dsp:sp>
    <dsp:sp modelId="{A12C6D79-B8F3-4AA5-B39F-5CA306DFA524}">
      <dsp:nvSpPr>
        <dsp:cNvPr id="0" name=""/>
        <dsp:cNvSpPr/>
      </dsp:nvSpPr>
      <dsp:spPr>
        <a:xfrm>
          <a:off x="0" y="3434221"/>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Use the Azure eco-system for easy and quick solutions</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29-3-2021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29-3-2021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3/29/2021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31</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4</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dirty="0"/>
              <a:t>The CRUD approach has some limitations:</a:t>
            </a:r>
          </a:p>
          <a:p>
            <a:r>
              <a:rPr lang="en-US" dirty="0"/>
              <a:t>CRUD systems perform update operations directly against a data store, which can slow down performance and responsiveness, and limit scalability, due to the processing overhead it requires.</a:t>
            </a:r>
          </a:p>
          <a:p>
            <a:r>
              <a:rPr lang="en-US" dirty="0"/>
              <a:t>In a collaborative domain with many concurrent users, data update conflicts are more likely because the update operations take place on a single item of data.</a:t>
            </a:r>
          </a:p>
          <a:p>
            <a:r>
              <a:rPr lang="en-US" dirty="0"/>
              <a:t>Unless there's an additional auditing mechanism that records the details of each operation in a separate log, history is lost.</a:t>
            </a:r>
          </a:p>
          <a:p>
            <a:endParaRPr lang="nl-NL" dirty="0"/>
          </a:p>
          <a:p>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5</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Write-heavy workloads. Store each event as an immutable document, instead of updating state in-place</a:t>
            </a:r>
          </a:p>
          <a:p>
            <a:pPr lvl="1"/>
            <a:r>
              <a:rPr lang="en-US" err="1"/>
              <a:t>AddEventForObject</a:t>
            </a:r>
            <a:r>
              <a:rPr lang="en-US"/>
              <a:t>(</a:t>
            </a:r>
            <a:r>
              <a:rPr lang="en-US" err="1"/>
              <a:t>ObjectId</a:t>
            </a:r>
            <a:r>
              <a:rPr lang="en-US"/>
              <a:t>, </a:t>
            </a:r>
            <a:r>
              <a:rPr lang="en-US" err="1"/>
              <a:t>EventType</a:t>
            </a:r>
            <a:r>
              <a:rPr lang="en-US"/>
              <a:t>, Timestamp)</a:t>
            </a:r>
          </a:p>
          <a:p>
            <a:pPr lvl="1"/>
            <a:r>
              <a:rPr lang="en-US" err="1"/>
              <a:t>GetEventsForObject</a:t>
            </a:r>
            <a:r>
              <a:rPr lang="en-US"/>
              <a:t>(</a:t>
            </a:r>
            <a:r>
              <a:rPr lang="en-US" err="1"/>
              <a:t>ObjectId</a:t>
            </a:r>
            <a:r>
              <a:rPr lang="en-US"/>
              <a:t>, </a:t>
            </a:r>
            <a:r>
              <a:rPr lang="en-US" err="1"/>
              <a:t>EventType</a:t>
            </a:r>
            <a:r>
              <a:rPr lang="en-US"/>
              <a:t>)</a:t>
            </a:r>
          </a:p>
          <a:p>
            <a:pPr lvl="1"/>
            <a:r>
              <a:rPr lang="en-US" err="1"/>
              <a:t>GetEventsSinceTimestamp</a:t>
            </a:r>
            <a:r>
              <a:rPr lang="en-US"/>
              <a:t>(Timestamp)</a:t>
            </a:r>
          </a:p>
          <a:p>
            <a:r>
              <a:rPr lang="en-US"/>
              <a:t>Why event-driven architectures?</a:t>
            </a:r>
          </a:p>
          <a:p>
            <a:pPr lvl="1"/>
            <a:r>
              <a:rPr lang="en-US"/>
              <a:t>Inserts are more efficient than update at scale</a:t>
            </a:r>
          </a:p>
          <a:p>
            <a:pPr lvl="1"/>
            <a:r>
              <a:rPr lang="en-US"/>
              <a:t>Built-in audit log of events</a:t>
            </a:r>
          </a:p>
          <a:p>
            <a:pPr lvl="1"/>
            <a:r>
              <a:rPr lang="en-US"/>
              <a:t>Decoupled micro-services that act on events</a:t>
            </a:r>
          </a:p>
          <a:p>
            <a:r>
              <a:rPr lang="en-US" err="1"/>
              <a:t>GetEventsForObject</a:t>
            </a:r>
            <a:r>
              <a:rPr lang="en-US"/>
              <a:t> is a single-partition query to get latest state on read</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3/29/2021 12:47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3/29/2021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29-3-2021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4.svg"/><Relationship Id="rId7" Type="http://schemas.openxmlformats.org/officeDocument/2006/relationships/image" Target="../media/image22.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image" Target="../media/image54.svg"/><Relationship Id="rId4" Type="http://schemas.openxmlformats.org/officeDocument/2006/relationships/image" Target="../media/image19.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54.svg"/><Relationship Id="rId3" Type="http://schemas.openxmlformats.org/officeDocument/2006/relationships/image" Target="../media/image20.svg"/><Relationship Id="rId7" Type="http://schemas.openxmlformats.org/officeDocument/2006/relationships/image" Target="../media/image23.png"/><Relationship Id="rId12" Type="http://schemas.openxmlformats.org/officeDocument/2006/relationships/image" Target="../media/image5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63.svg"/><Relationship Id="rId5" Type="http://schemas.openxmlformats.org/officeDocument/2006/relationships/image" Target="../media/image22.svg"/><Relationship Id="rId10" Type="http://schemas.openxmlformats.org/officeDocument/2006/relationships/image" Target="../media/image62.png"/><Relationship Id="rId4" Type="http://schemas.openxmlformats.org/officeDocument/2006/relationships/image" Target="../media/image21.png"/><Relationship Id="rId9"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fontScale="90000"/>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9861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dirty="0"/>
              <a:t>Azure Functions</a:t>
            </a:r>
            <a:endParaRPr lang="nl-NL" dirty="0"/>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dirty="0"/>
              <a:t>Motion10</a:t>
            </a:r>
          </a:p>
          <a:p>
            <a:pPr marL="0" indent="0">
              <a:buNone/>
            </a:pPr>
            <a:r>
              <a:rPr lang="en-US" dirty="0"/>
              <a:t>Azure MVP</a:t>
            </a:r>
          </a:p>
          <a:p>
            <a:pPr marL="0" indent="0">
              <a:buNone/>
            </a:pPr>
            <a:r>
              <a:rPr lang="nl-NL" dirty="0"/>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dirty="0" err="1"/>
              <a:t>Durstexpress</a:t>
            </a:r>
            <a:endParaRPr lang="en-US" dirty="0">
              <a:cs typeface="Calibri"/>
            </a:endParaRPr>
          </a:p>
          <a:p>
            <a:pPr marL="0" indent="0">
              <a:buNone/>
            </a:pPr>
            <a:r>
              <a:rPr lang="en-US" dirty="0">
                <a:cs typeface="Calibri"/>
              </a:rPr>
              <a:t>@</a:t>
            </a:r>
            <a:r>
              <a:rPr lang="en-US" dirty="0">
                <a:ea typeface="+mn-lt"/>
                <a:cs typeface="+mn-lt"/>
              </a:rPr>
              <a:t>borzenko_lena</a:t>
            </a:r>
            <a:endParaRPr lang="en-US" dirty="0">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92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480"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6805" y="4083137"/>
            <a:ext cx="510501"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10497"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lnSpcReduction="1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lnSpcReduction="1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6902"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3936959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226325B-4765-4805-B83F-9DB2C9B5B039}"/>
                                            </p:graphicEl>
                                          </p:spTgt>
                                        </p:tgtEl>
                                        <p:attrNameLst>
                                          <p:attrName>style.visibility</p:attrName>
                                        </p:attrNameLst>
                                      </p:cBhvr>
                                      <p:to>
                                        <p:strVal val="visible"/>
                                      </p:to>
                                    </p:set>
                                    <p:animEffect transition="in" filter="fade">
                                      <p:cBhvr>
                                        <p:cTn id="7" dur="500"/>
                                        <p:tgtEl>
                                          <p:spTgt spid="5">
                                            <p:graphicEl>
                                              <a:dgm id="{C226325B-4765-4805-B83F-9DB2C9B5B03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2409CF45-D72F-40F5-AC8A-5CFBC71A13DD}"/>
                                            </p:graphicEl>
                                          </p:spTgt>
                                        </p:tgtEl>
                                        <p:attrNameLst>
                                          <p:attrName>style.visibility</p:attrName>
                                        </p:attrNameLst>
                                      </p:cBhvr>
                                      <p:to>
                                        <p:strVal val="visible"/>
                                      </p:to>
                                    </p:set>
                                    <p:animEffect transition="in" filter="fade">
                                      <p:cBhvr>
                                        <p:cTn id="10" dur="500"/>
                                        <p:tgtEl>
                                          <p:spTgt spid="5">
                                            <p:graphicEl>
                                              <a:dgm id="{2409CF45-D72F-40F5-AC8A-5CFBC71A13DD}"/>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4CB9F6D4-8CD4-4556-A058-C30FD23BF925}"/>
                                            </p:graphicEl>
                                          </p:spTgt>
                                        </p:tgtEl>
                                        <p:attrNameLst>
                                          <p:attrName>style.visibility</p:attrName>
                                        </p:attrNameLst>
                                      </p:cBhvr>
                                      <p:to>
                                        <p:strVal val="visible"/>
                                      </p:to>
                                    </p:set>
                                    <p:animEffect transition="in" filter="fade">
                                      <p:cBhvr>
                                        <p:cTn id="13" dur="500"/>
                                        <p:tgtEl>
                                          <p:spTgt spid="5">
                                            <p:graphicEl>
                                              <a:dgm id="{4CB9F6D4-8CD4-4556-A058-C30FD23BF92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3DB7857D-8CDA-473E-95E2-9C51DC65ECB7}"/>
                                            </p:graphicEl>
                                          </p:spTgt>
                                        </p:tgtEl>
                                        <p:attrNameLst>
                                          <p:attrName>style.visibility</p:attrName>
                                        </p:attrNameLst>
                                      </p:cBhvr>
                                      <p:to>
                                        <p:strVal val="visible"/>
                                      </p:to>
                                    </p:set>
                                    <p:animEffect transition="in" filter="fade">
                                      <p:cBhvr>
                                        <p:cTn id="18" dur="500"/>
                                        <p:tgtEl>
                                          <p:spTgt spid="5">
                                            <p:graphicEl>
                                              <a:dgm id="{3DB7857D-8CDA-473E-95E2-9C51DC65ECB7}"/>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7E3EEFBD-0EA0-47AB-AC9C-7D6692A2960D}"/>
                                            </p:graphicEl>
                                          </p:spTgt>
                                        </p:tgtEl>
                                        <p:attrNameLst>
                                          <p:attrName>style.visibility</p:attrName>
                                        </p:attrNameLst>
                                      </p:cBhvr>
                                      <p:to>
                                        <p:strVal val="visible"/>
                                      </p:to>
                                    </p:set>
                                    <p:animEffect transition="in" filter="fade">
                                      <p:cBhvr>
                                        <p:cTn id="21" dur="500"/>
                                        <p:tgtEl>
                                          <p:spTgt spid="5">
                                            <p:graphicEl>
                                              <a:dgm id="{7E3EEFBD-0EA0-47AB-AC9C-7D6692A2960D}"/>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57912C95-11D7-4E60-A5AB-AC059EEFBF0B}"/>
                                            </p:graphicEl>
                                          </p:spTgt>
                                        </p:tgtEl>
                                        <p:attrNameLst>
                                          <p:attrName>style.visibility</p:attrName>
                                        </p:attrNameLst>
                                      </p:cBhvr>
                                      <p:to>
                                        <p:strVal val="visible"/>
                                      </p:to>
                                    </p:set>
                                    <p:animEffect transition="in" filter="fade">
                                      <p:cBhvr>
                                        <p:cTn id="24" dur="500"/>
                                        <p:tgtEl>
                                          <p:spTgt spid="5">
                                            <p:graphicEl>
                                              <a:dgm id="{57912C95-11D7-4E60-A5AB-AC059EEFBF0B}"/>
                                            </p:graphicEl>
                                          </p:spTgt>
                                        </p:tgtEl>
                                      </p:cBhvr>
                                    </p:animEffect>
                                  </p:childTnLst>
                                </p:cTn>
                              </p:par>
                              <p:par>
                                <p:cTn id="25" presetID="9" presetClass="emph" presetSubtype="0" grpId="1" nodeType="withEffect">
                                  <p:stCondLst>
                                    <p:cond delay="0"/>
                                  </p:stCondLst>
                                  <p:childTnLst>
                                    <p:set>
                                      <p:cBhvr>
                                        <p:cTn id="26" dur="indefinite"/>
                                        <p:tgtEl>
                                          <p:spTgt spid="5">
                                            <p:graphicEl>
                                              <a:dgm id="{C226325B-4765-4805-B83F-9DB2C9B5B039}"/>
                                            </p:graphicEl>
                                          </p:spTgt>
                                        </p:tgtEl>
                                        <p:attrNameLst>
                                          <p:attrName>style.opacity</p:attrName>
                                        </p:attrNameLst>
                                      </p:cBhvr>
                                      <p:to>
                                        <p:strVal val="0.25"/>
                                      </p:to>
                                    </p:set>
                                    <p:animEffect filter="image" prLst="opacity: 0.25">
                                      <p:cBhvr rctx="IE">
                                        <p:cTn id="27" dur="indefinite"/>
                                        <p:tgtEl>
                                          <p:spTgt spid="5">
                                            <p:graphicEl>
                                              <a:dgm id="{C226325B-4765-4805-B83F-9DB2C9B5B039}"/>
                                            </p:graphicEl>
                                          </p:spTgt>
                                        </p:tgtEl>
                                      </p:cBhvr>
                                    </p:animEffect>
                                  </p:childTnLst>
                                </p:cTn>
                              </p:par>
                              <p:par>
                                <p:cTn id="28" presetID="9" presetClass="emph" presetSubtype="0" grpId="1" nodeType="withEffect">
                                  <p:stCondLst>
                                    <p:cond delay="0"/>
                                  </p:stCondLst>
                                  <p:childTnLst>
                                    <p:set>
                                      <p:cBhvr>
                                        <p:cTn id="29" dur="indefinite"/>
                                        <p:tgtEl>
                                          <p:spTgt spid="5">
                                            <p:graphicEl>
                                              <a:dgm id="{2409CF45-D72F-40F5-AC8A-5CFBC71A13DD}"/>
                                            </p:graphicEl>
                                          </p:spTgt>
                                        </p:tgtEl>
                                        <p:attrNameLst>
                                          <p:attrName>style.opacity</p:attrName>
                                        </p:attrNameLst>
                                      </p:cBhvr>
                                      <p:to>
                                        <p:strVal val="0.25"/>
                                      </p:to>
                                    </p:set>
                                    <p:animEffect filter="image" prLst="opacity: 0.25">
                                      <p:cBhvr rctx="IE">
                                        <p:cTn id="30" dur="indefinite"/>
                                        <p:tgtEl>
                                          <p:spTgt spid="5">
                                            <p:graphicEl>
                                              <a:dgm id="{2409CF45-D72F-40F5-AC8A-5CFBC71A13DD}"/>
                                            </p:graphicEl>
                                          </p:spTgt>
                                        </p:tgtEl>
                                      </p:cBhvr>
                                    </p:animEffect>
                                  </p:childTnLst>
                                </p:cTn>
                              </p:par>
                              <p:par>
                                <p:cTn id="31" presetID="9" presetClass="emph" presetSubtype="0" grpId="1" nodeType="withEffect">
                                  <p:stCondLst>
                                    <p:cond delay="0"/>
                                  </p:stCondLst>
                                  <p:childTnLst>
                                    <p:set>
                                      <p:cBhvr>
                                        <p:cTn id="32" dur="indefinite"/>
                                        <p:tgtEl>
                                          <p:spTgt spid="5">
                                            <p:graphicEl>
                                              <a:dgm id="{4CB9F6D4-8CD4-4556-A058-C30FD23BF925}"/>
                                            </p:graphicEl>
                                          </p:spTgt>
                                        </p:tgtEl>
                                        <p:attrNameLst>
                                          <p:attrName>style.opacity</p:attrName>
                                        </p:attrNameLst>
                                      </p:cBhvr>
                                      <p:to>
                                        <p:strVal val="0.25"/>
                                      </p:to>
                                    </p:set>
                                    <p:animEffect filter="image" prLst="opacity: 0.25">
                                      <p:cBhvr rctx="IE">
                                        <p:cTn id="33" dur="indefinite"/>
                                        <p:tgtEl>
                                          <p:spTgt spid="5">
                                            <p:graphicEl>
                                              <a:dgm id="{4CB9F6D4-8CD4-4556-A058-C30FD23BF92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3DB7857D-8CDA-473E-95E2-9C51DC65ECB7}"/>
                                            </p:graphicEl>
                                          </p:spTgt>
                                        </p:tgtEl>
                                        <p:attrNameLst>
                                          <p:attrName>style.opacity</p:attrName>
                                        </p:attrNameLst>
                                      </p:cBhvr>
                                      <p:to>
                                        <p:strVal val="0.25"/>
                                      </p:to>
                                    </p:set>
                                    <p:animEffect filter="image" prLst="opacity: 0.25">
                                      <p:cBhvr rctx="IE">
                                        <p:cTn id="47" dur="indefinite"/>
                                        <p:tgtEl>
                                          <p:spTgt spid="5">
                                            <p:graphicEl>
                                              <a:dgm id="{3DB7857D-8CDA-473E-95E2-9C51DC65ECB7}"/>
                                            </p:graphicEl>
                                          </p:spTgt>
                                        </p:tgtEl>
                                      </p:cBhvr>
                                    </p:animEffect>
                                  </p:childTnLst>
                                </p:cTn>
                              </p:par>
                              <p:par>
                                <p:cTn id="48" presetID="9" presetClass="emph" presetSubtype="0" grpId="1" nodeType="withEffect">
                                  <p:stCondLst>
                                    <p:cond delay="0"/>
                                  </p:stCondLst>
                                  <p:childTnLst>
                                    <p:set>
                                      <p:cBhvr>
                                        <p:cTn id="49" dur="indefinite"/>
                                        <p:tgtEl>
                                          <p:spTgt spid="5">
                                            <p:graphicEl>
                                              <a:dgm id="{7E3EEFBD-0EA0-47AB-AC9C-7D6692A2960D}"/>
                                            </p:graphicEl>
                                          </p:spTgt>
                                        </p:tgtEl>
                                        <p:attrNameLst>
                                          <p:attrName>style.opacity</p:attrName>
                                        </p:attrNameLst>
                                      </p:cBhvr>
                                      <p:to>
                                        <p:strVal val="0.25"/>
                                      </p:to>
                                    </p:set>
                                    <p:animEffect filter="image" prLst="opacity: 0.25">
                                      <p:cBhvr rctx="IE">
                                        <p:cTn id="50" dur="indefinite"/>
                                        <p:tgtEl>
                                          <p:spTgt spid="5">
                                            <p:graphicEl>
                                              <a:dgm id="{7E3EEFBD-0EA0-47AB-AC9C-7D6692A2960D}"/>
                                            </p:graphicEl>
                                          </p:spTgt>
                                        </p:tgtEl>
                                      </p:cBhvr>
                                    </p:animEffect>
                                  </p:childTnLst>
                                </p:cTn>
                              </p:par>
                              <p:par>
                                <p:cTn id="51" presetID="9" presetClass="emph" presetSubtype="0" grpId="1" nodeType="withEffect">
                                  <p:stCondLst>
                                    <p:cond delay="0"/>
                                  </p:stCondLst>
                                  <p:childTnLst>
                                    <p:set>
                                      <p:cBhvr>
                                        <p:cTn id="52" dur="indefinite"/>
                                        <p:tgtEl>
                                          <p:spTgt spid="5">
                                            <p:graphicEl>
                                              <a:dgm id="{57912C95-11D7-4E60-A5AB-AC059EEFBF0B}"/>
                                            </p:graphicEl>
                                          </p:spTgt>
                                        </p:tgtEl>
                                        <p:attrNameLst>
                                          <p:attrName>style.opacity</p:attrName>
                                        </p:attrNameLst>
                                      </p:cBhvr>
                                      <p:to>
                                        <p:strVal val="0.25"/>
                                      </p:to>
                                    </p:set>
                                    <p:animEffect filter="image" prLst="opacity: 0.25">
                                      <p:cBhvr rctx="IE">
                                        <p:cTn id="53" dur="indefinite"/>
                                        <p:tgtEl>
                                          <p:spTgt spid="5">
                                            <p:graphicEl>
                                              <a:dgm id="{57912C95-11D7-4E60-A5AB-AC059EEFBF0B}"/>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en-US"/>
              <a:t>eldert@eldert.net</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a:lstStyle/>
          <a:p>
            <a:r>
              <a:rPr lang="en-US"/>
              <a:t>Olena info…</a:t>
            </a:r>
            <a:endParaRPr lang="nl-NL"/>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dirty="0"/>
              <a:t>Context and problem</a:t>
            </a:r>
            <a:endParaRPr lang="nl-NL" dirty="0"/>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dirty="0"/>
              <a:t>Event sourcing pattern</a:t>
            </a:r>
            <a:endParaRPr lang="en-US" dirty="0"/>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243497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7" dur="500"/>
                                        <p:tgtEl>
                                          <p:spTgt spid="6">
                                            <p:graphicEl>
                                              <a:dgm id="{A0E5917A-7F23-4F60-984A-B3A5D445DF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0" dur="500"/>
                                        <p:tgtEl>
                                          <p:spTgt spid="6">
                                            <p:graphicEl>
                                              <a:dgm id="{05E30CEE-A021-45F9-8F5C-826F06ED365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15" dur="500"/>
                                        <p:tgtEl>
                                          <p:spTgt spid="6">
                                            <p:graphicEl>
                                              <a:dgm id="{60651019-179B-4F17-B9A8-59932E38AEA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18" dur="500"/>
                                        <p:tgtEl>
                                          <p:spTgt spid="6">
                                            <p:graphicEl>
                                              <a:dgm id="{A9EAAA24-ABE2-49D2-9FEC-5697CAB81861}"/>
                                            </p:graphicEl>
                                          </p:spTgt>
                                        </p:tgtEl>
                                      </p:cBhvr>
                                    </p:animEffect>
                                  </p:childTnLst>
                                </p:cTn>
                              </p:par>
                              <p:par>
                                <p:cTn id="19" presetID="9" presetClass="emph" presetSubtype="0" grpId="1" nodeType="withEffect">
                                  <p:stCondLst>
                                    <p:cond delay="0"/>
                                  </p:stCondLst>
                                  <p:childTnLst>
                                    <p:set>
                                      <p:cBhvr>
                                        <p:cTn id="20" dur="indefinite"/>
                                        <p:tgtEl>
                                          <p:spTgt spid="6">
                                            <p:graphicEl>
                                              <a:dgm id="{A0E5917A-7F23-4F60-984A-B3A5D445DFB4}"/>
                                            </p:graphicEl>
                                          </p:spTgt>
                                        </p:tgtEl>
                                        <p:attrNameLst>
                                          <p:attrName>style.opacity</p:attrName>
                                        </p:attrNameLst>
                                      </p:cBhvr>
                                      <p:to>
                                        <p:strVal val="0.25"/>
                                      </p:to>
                                    </p:set>
                                    <p:animEffect filter="image" prLst="opacity: 0.25">
                                      <p:cBhvr rctx="IE">
                                        <p:cTn id="21" dur="indefinite"/>
                                        <p:tgtEl>
                                          <p:spTgt spid="6">
                                            <p:graphicEl>
                                              <a:dgm id="{A0E5917A-7F23-4F60-984A-B3A5D445DFB4}"/>
                                            </p:graphicEl>
                                          </p:spTgt>
                                        </p:tgtEl>
                                      </p:cBhvr>
                                    </p:animEffect>
                                  </p:childTnLst>
                                </p:cTn>
                              </p:par>
                              <p:par>
                                <p:cTn id="22" presetID="9" presetClass="emph" presetSubtype="0" grpId="1" nodeType="withEffect">
                                  <p:stCondLst>
                                    <p:cond delay="0"/>
                                  </p:stCondLst>
                                  <p:childTnLst>
                                    <p:set>
                                      <p:cBhvr>
                                        <p:cTn id="23" dur="indefinite"/>
                                        <p:tgtEl>
                                          <p:spTgt spid="6">
                                            <p:graphicEl>
                                              <a:dgm id="{05E30CEE-A021-45F9-8F5C-826F06ED3659}"/>
                                            </p:graphicEl>
                                          </p:spTgt>
                                        </p:tgtEl>
                                        <p:attrNameLst>
                                          <p:attrName>style.opacity</p:attrName>
                                        </p:attrNameLst>
                                      </p:cBhvr>
                                      <p:to>
                                        <p:strVal val="0.25"/>
                                      </p:to>
                                    </p:set>
                                    <p:animEffect filter="image" prLst="opacity: 0.25">
                                      <p:cBhvr rctx="IE">
                                        <p:cTn id="24" dur="indefinite"/>
                                        <p:tgtEl>
                                          <p:spTgt spid="6">
                                            <p:graphicEl>
                                              <a:dgm id="{05E30CEE-A021-45F9-8F5C-826F06ED365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29" dur="500"/>
                                        <p:tgtEl>
                                          <p:spTgt spid="6">
                                            <p:graphicEl>
                                              <a:dgm id="{84545E97-22F8-4872-9B77-3623EE10DC8D}"/>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32" dur="500"/>
                                        <p:tgtEl>
                                          <p:spTgt spid="6">
                                            <p:graphicEl>
                                              <a:dgm id="{C01D6985-E4ED-4ED6-B8DC-F1D2FAF4D459}"/>
                                            </p:graphicEl>
                                          </p:spTgt>
                                        </p:tgtEl>
                                      </p:cBhvr>
                                    </p:animEffect>
                                  </p:childTnLst>
                                </p:cTn>
                              </p:par>
                              <p:par>
                                <p:cTn id="33" presetID="9" presetClass="emph" presetSubtype="0" grpId="1" nodeType="withEffect">
                                  <p:stCondLst>
                                    <p:cond delay="0"/>
                                  </p:stCondLst>
                                  <p:childTnLst>
                                    <p:set>
                                      <p:cBhvr>
                                        <p:cTn id="34" dur="indefinite"/>
                                        <p:tgtEl>
                                          <p:spTgt spid="6">
                                            <p:graphicEl>
                                              <a:dgm id="{60651019-179B-4F17-B9A8-59932E38AEA9}"/>
                                            </p:graphicEl>
                                          </p:spTgt>
                                        </p:tgtEl>
                                        <p:attrNameLst>
                                          <p:attrName>style.opacity</p:attrName>
                                        </p:attrNameLst>
                                      </p:cBhvr>
                                      <p:to>
                                        <p:strVal val="0.25"/>
                                      </p:to>
                                    </p:set>
                                    <p:animEffect filter="image" prLst="opacity: 0.25">
                                      <p:cBhvr rctx="IE">
                                        <p:cTn id="35" dur="indefinite"/>
                                        <p:tgtEl>
                                          <p:spTgt spid="6">
                                            <p:graphicEl>
                                              <a:dgm id="{60651019-179B-4F17-B9A8-59932E38AEA9}"/>
                                            </p:graphicEl>
                                          </p:spTgt>
                                        </p:tgtEl>
                                      </p:cBhvr>
                                    </p:animEffect>
                                  </p:childTnLst>
                                </p:cTn>
                              </p:par>
                              <p:par>
                                <p:cTn id="36" presetID="9" presetClass="emph" presetSubtype="0" grpId="1" nodeType="withEffect">
                                  <p:stCondLst>
                                    <p:cond delay="0"/>
                                  </p:stCondLst>
                                  <p:childTnLst>
                                    <p:set>
                                      <p:cBhvr>
                                        <p:cTn id="37" dur="indefinite"/>
                                        <p:tgtEl>
                                          <p:spTgt spid="6">
                                            <p:graphicEl>
                                              <a:dgm id="{A9EAAA24-ABE2-49D2-9FEC-5697CAB81861}"/>
                                            </p:graphicEl>
                                          </p:spTgt>
                                        </p:tgtEl>
                                        <p:attrNameLst>
                                          <p:attrName>style.opacity</p:attrName>
                                        </p:attrNameLst>
                                      </p:cBhvr>
                                      <p:to>
                                        <p:strVal val="0.25"/>
                                      </p:to>
                                    </p:set>
                                    <p:animEffect filter="image" prLst="opacity: 0.25">
                                      <p:cBhvr rctx="IE">
                                        <p:cTn id="38"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47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55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TotalTime>0</TotalTime>
  <Words>2349</Words>
  <Application>Microsoft Office PowerPoint</Application>
  <PresentationFormat>Widescreen</PresentationFormat>
  <Paragraphs>251</Paragraphs>
  <Slides>32</Slides>
  <Notes>12</Notes>
  <HiddenSlides>16</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Calibri Light</vt:lpstr>
      <vt:lpstr>Franklin Gothic Book</vt:lpstr>
      <vt:lpstr>Segoe UI</vt:lpstr>
      <vt:lpstr>Segoe UI Semibold</vt:lpstr>
      <vt:lpstr>Segoe UI Semilight</vt:lpstr>
      <vt:lpstr>Wingdings</vt:lpstr>
      <vt:lpstr>Azure Cosmos DB Conf Template</vt:lpstr>
      <vt:lpstr>1_Office Theme</vt:lpstr>
      <vt:lpstr>Implementing an Event Sourcing strategy on Azure</vt:lpstr>
      <vt:lpstr>Eldert Grootenboer &amp; Olena Borzenko</vt:lpstr>
      <vt:lpstr>Event Sourcing</vt:lpstr>
      <vt:lpstr>Event Sourcing</vt:lpstr>
      <vt:lpstr>Context and problem</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lastModifiedBy>Eldert Grootenboer</cp:lastModifiedBy>
  <cp:revision>1</cp:revision>
  <dcterms:created xsi:type="dcterms:W3CDTF">2021-03-23T11:27:25Z</dcterms:created>
  <dcterms:modified xsi:type="dcterms:W3CDTF">2021-03-29T10:47:52Z</dcterms:modified>
</cp:coreProperties>
</file>