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58" r:id="rId4"/>
    <p:sldId id="259" r:id="rId5"/>
    <p:sldId id="260" r:id="rId6"/>
    <p:sldId id="257" r:id="rId7"/>
    <p:sldId id="261"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9E8CC-C9BE-40DD-9C1B-EC1F33150F28}" type="datetimeFigureOut">
              <a:rPr lang="de-CH" smtClean="0"/>
              <a:t>08.11.2024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29212-5B27-42EF-B6FB-28D93A831DB8}" type="slidenum">
              <a:rPr lang="de-CH" smtClean="0"/>
              <a:t>‹Nr.›</a:t>
            </a:fld>
            <a:endParaRPr lang="de-CH"/>
          </a:p>
        </p:txBody>
      </p:sp>
    </p:spTree>
    <p:extLst>
      <p:ext uri="{BB962C8B-B14F-4D97-AF65-F5344CB8AC3E}">
        <p14:creationId xmlns:p14="http://schemas.microsoft.com/office/powerpoint/2010/main" val="2218697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100'000 Geschenke</a:t>
            </a:r>
          </a:p>
        </p:txBody>
      </p:sp>
      <p:sp>
        <p:nvSpPr>
          <p:cNvPr id="4" name="Foliennummernplatzhalter 3"/>
          <p:cNvSpPr>
            <a:spLocks noGrp="1"/>
          </p:cNvSpPr>
          <p:nvPr>
            <p:ph type="sldNum" sz="quarter" idx="5"/>
          </p:nvPr>
        </p:nvSpPr>
        <p:spPr/>
        <p:txBody>
          <a:bodyPr/>
          <a:lstStyle/>
          <a:p>
            <a:fld id="{4D829212-5B27-42EF-B6FB-28D93A831DB8}" type="slidenum">
              <a:rPr lang="de-CH" smtClean="0"/>
              <a:t>4</a:t>
            </a:fld>
            <a:endParaRPr lang="de-CH"/>
          </a:p>
        </p:txBody>
      </p:sp>
    </p:spTree>
    <p:extLst>
      <p:ext uri="{BB962C8B-B14F-4D97-AF65-F5344CB8AC3E}">
        <p14:creationId xmlns:p14="http://schemas.microsoft.com/office/powerpoint/2010/main" val="2148121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CH"/>
          </a:p>
        </p:txBody>
      </p:sp>
      <p:sp>
        <p:nvSpPr>
          <p:cNvPr id="4" name="Datumsplatzhalter 3"/>
          <p:cNvSpPr>
            <a:spLocks noGrp="1"/>
          </p:cNvSpPr>
          <p:nvPr>
            <p:ph type="dt" sz="half" idx="10"/>
          </p:nvPr>
        </p:nvSpPr>
        <p:spPr/>
        <p:txBody>
          <a:bodyPr/>
          <a:lstStyle/>
          <a:p>
            <a:fld id="{C818A9BB-F2D0-468C-9F40-5A91E891DBA9}" type="datetimeFigureOut">
              <a:rPr lang="de-CH" smtClean="0"/>
              <a:t>08.11.2024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201077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C818A9BB-F2D0-468C-9F40-5A91E891DBA9}" type="datetimeFigureOut">
              <a:rPr lang="de-CH" smtClean="0"/>
              <a:t>08.11.2024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132201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C818A9BB-F2D0-468C-9F40-5A91E891DBA9}" type="datetimeFigureOut">
              <a:rPr lang="de-CH" smtClean="0"/>
              <a:t>08.11.2024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101962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C818A9BB-F2D0-468C-9F40-5A91E891DBA9}" type="datetimeFigureOut">
              <a:rPr lang="de-CH" smtClean="0"/>
              <a:t>08.11.2024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181904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C818A9BB-F2D0-468C-9F40-5A91E891DBA9}" type="datetimeFigureOut">
              <a:rPr lang="de-CH" smtClean="0"/>
              <a:t>08.11.2024</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181481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p:cNvSpPr>
            <a:spLocks noGrp="1"/>
          </p:cNvSpPr>
          <p:nvPr>
            <p:ph type="dt" sz="half" idx="10"/>
          </p:nvPr>
        </p:nvSpPr>
        <p:spPr/>
        <p:txBody>
          <a:bodyPr/>
          <a:lstStyle/>
          <a:p>
            <a:fld id="{C818A9BB-F2D0-468C-9F40-5A91E891DBA9}" type="datetimeFigureOut">
              <a:rPr lang="de-CH" smtClean="0"/>
              <a:t>08.11.2024</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285815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p:cNvSpPr>
            <a:spLocks noGrp="1"/>
          </p:cNvSpPr>
          <p:nvPr>
            <p:ph type="dt" sz="half" idx="10"/>
          </p:nvPr>
        </p:nvSpPr>
        <p:spPr/>
        <p:txBody>
          <a:bodyPr/>
          <a:lstStyle/>
          <a:p>
            <a:fld id="{C818A9BB-F2D0-468C-9F40-5A91E891DBA9}" type="datetimeFigureOut">
              <a:rPr lang="de-CH" smtClean="0"/>
              <a:t>08.11.2024</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312979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Datumsplatzhalter 2"/>
          <p:cNvSpPr>
            <a:spLocks noGrp="1"/>
          </p:cNvSpPr>
          <p:nvPr>
            <p:ph type="dt" sz="half" idx="10"/>
          </p:nvPr>
        </p:nvSpPr>
        <p:spPr/>
        <p:txBody>
          <a:bodyPr/>
          <a:lstStyle/>
          <a:p>
            <a:fld id="{C818A9BB-F2D0-468C-9F40-5A91E891DBA9}" type="datetimeFigureOut">
              <a:rPr lang="de-CH" smtClean="0"/>
              <a:t>08.11.2024</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33907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818A9BB-F2D0-468C-9F40-5A91E891DBA9}" type="datetimeFigureOut">
              <a:rPr lang="de-CH" smtClean="0"/>
              <a:t>08.11.2024</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422371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C818A9BB-F2D0-468C-9F40-5A91E891DBA9}" type="datetimeFigureOut">
              <a:rPr lang="de-CH" smtClean="0"/>
              <a:t>08.11.2024</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77931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C818A9BB-F2D0-468C-9F40-5A91E891DBA9}" type="datetimeFigureOut">
              <a:rPr lang="de-CH" smtClean="0"/>
              <a:t>08.11.2024</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B1BA892D-B66C-43E9-ABE3-9A0E3021326E}" type="slidenum">
              <a:rPr lang="de-CH" smtClean="0"/>
              <a:t>‹Nr.›</a:t>
            </a:fld>
            <a:endParaRPr lang="de-CH"/>
          </a:p>
        </p:txBody>
      </p:sp>
    </p:spTree>
    <p:extLst>
      <p:ext uri="{BB962C8B-B14F-4D97-AF65-F5344CB8AC3E}">
        <p14:creationId xmlns:p14="http://schemas.microsoft.com/office/powerpoint/2010/main" val="424088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8A9BB-F2D0-468C-9F40-5A91E891DBA9}" type="datetimeFigureOut">
              <a:rPr lang="de-CH" smtClean="0"/>
              <a:t>08.11.2024</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A892D-B66C-43E9-ABE3-9A0E3021326E}" type="slidenum">
              <a:rPr lang="de-CH" smtClean="0"/>
              <a:t>‹Nr.›</a:t>
            </a:fld>
            <a:endParaRPr lang="de-CH"/>
          </a:p>
        </p:txBody>
      </p:sp>
    </p:spTree>
    <p:extLst>
      <p:ext uri="{BB962C8B-B14F-4D97-AF65-F5344CB8AC3E}">
        <p14:creationId xmlns:p14="http://schemas.microsoft.com/office/powerpoint/2010/main" val="360818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Haversine_formu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Distance" TargetMode="External"/><Relationship Id="rId13" Type="http://schemas.openxmlformats.org/officeDocument/2006/relationships/hyperlink" Target="https://en.wikipedia.org/wiki/Great_circle" TargetMode="External"/><Relationship Id="rId3" Type="http://schemas.openxmlformats.org/officeDocument/2006/relationships/hyperlink" Target="https://en.wikipedia.org/wiki/Great-circle_distance" TargetMode="External"/><Relationship Id="rId7" Type="http://schemas.openxmlformats.org/officeDocument/2006/relationships/hyperlink" Target="https://en.wikipedia.org/wiki/Great_Circle" TargetMode="External"/><Relationship Id="rId12" Type="http://schemas.openxmlformats.org/officeDocument/2006/relationships/hyperlink" Target="https://en.wikipedia.org/wiki/Geodesic" TargetMode="External"/><Relationship Id="rId2" Type="http://schemas.openxmlformats.org/officeDocument/2006/relationships/hyperlink" Target="https://en.wikipedia.org/wiki/Navigation" TargetMode="External"/><Relationship Id="rId1" Type="http://schemas.openxmlformats.org/officeDocument/2006/relationships/slideLayout" Target="../slideLayouts/slideLayout2.xml"/><Relationship Id="rId6" Type="http://schemas.openxmlformats.org/officeDocument/2006/relationships/hyperlink" Target="https://en.wikipedia.org/wiki/Latitude" TargetMode="External"/><Relationship Id="rId11" Type="http://schemas.openxmlformats.org/officeDocument/2006/relationships/hyperlink" Target="https://en.wikipedia.org/wiki/Non-Euclidean_geometry" TargetMode="External"/><Relationship Id="rId5" Type="http://schemas.openxmlformats.org/officeDocument/2006/relationships/hyperlink" Target="https://en.wikipedia.org/wiki/Longitude" TargetMode="External"/><Relationship Id="rId15" Type="http://schemas.openxmlformats.org/officeDocument/2006/relationships/image" Target="../media/image5.png"/><Relationship Id="rId10" Type="http://schemas.openxmlformats.org/officeDocument/2006/relationships/hyperlink" Target="https://en.wikipedia.org/wiki/Euclidean_space" TargetMode="External"/><Relationship Id="rId4" Type="http://schemas.openxmlformats.org/officeDocument/2006/relationships/hyperlink" Target="https://en.wikipedia.org/wiki/Sphere" TargetMode="External"/><Relationship Id="rId9" Type="http://schemas.openxmlformats.org/officeDocument/2006/relationships/hyperlink" Target="https://en.wikipedia.org/wiki/Point_(geometry)" TargetMode="External"/><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forms/d/e/1FAIpQLSdsHGTbE5Mdu1chxiB2417i2QahYYLVmvIyvvvBOKASC3Pmzw/viewform?usp=sf_link" TargetMode="External"/><Relationship Id="rId2" Type="http://schemas.openxmlformats.org/officeDocument/2006/relationships/hyperlink" Target="https://www.kaggle.com/competitions/santas-stolen-sleig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en-US" sz="4400" b="1" dirty="0"/>
              <a:t>♫ Alarm bells ring, are you listening? </a:t>
            </a:r>
            <a:br>
              <a:rPr lang="en-US" sz="4400" b="1" dirty="0"/>
            </a:br>
            <a:r>
              <a:rPr lang="en-US" sz="4400" b="1" dirty="0"/>
              <a:t>Santa's sleigh has gone missing ♫</a:t>
            </a:r>
            <a:br>
              <a:rPr lang="en-US" sz="4400" b="1" dirty="0"/>
            </a:br>
            <a:endParaRPr lang="de-CH" sz="4400" b="1" dirty="0"/>
          </a:p>
        </p:txBody>
      </p:sp>
      <p:pic>
        <p:nvPicPr>
          <p:cNvPr id="1026" name="Picture 2" descr="https://kaggle2.blob.core.windows.net/competitions/kaggle/4704/media/santabanner2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720" y="3894137"/>
            <a:ext cx="5715000"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94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Kickoff Santa Claus Challenge</a:t>
            </a:r>
          </a:p>
        </p:txBody>
      </p:sp>
      <p:sp>
        <p:nvSpPr>
          <p:cNvPr id="3" name="Inhaltsplatzhalter 2"/>
          <p:cNvSpPr>
            <a:spLocks noGrp="1"/>
          </p:cNvSpPr>
          <p:nvPr>
            <p:ph idx="1"/>
          </p:nvPr>
        </p:nvSpPr>
        <p:spPr/>
        <p:txBody>
          <a:bodyPr>
            <a:normAutofit lnSpcReduction="10000"/>
          </a:bodyPr>
          <a:lstStyle/>
          <a:p>
            <a:r>
              <a:rPr lang="en-US" dirty="0"/>
              <a:t>Presentation of Challenge (10min)</a:t>
            </a:r>
          </a:p>
          <a:p>
            <a:endParaRPr lang="en-US" dirty="0"/>
          </a:p>
          <a:p>
            <a:r>
              <a:rPr lang="en-US" dirty="0"/>
              <a:t>Examine task individually (15min)</a:t>
            </a:r>
          </a:p>
          <a:p>
            <a:endParaRPr lang="en-US" dirty="0"/>
          </a:p>
          <a:p>
            <a:r>
              <a:rPr lang="en-US" dirty="0"/>
              <a:t>Brainstorming / Open Questions (10min)</a:t>
            </a:r>
          </a:p>
          <a:p>
            <a:endParaRPr lang="en-US" dirty="0"/>
          </a:p>
          <a:p>
            <a:r>
              <a:rPr lang="en-US" dirty="0"/>
              <a:t>Form groups of 2-5 people (5min)</a:t>
            </a:r>
          </a:p>
          <a:p>
            <a:endParaRPr lang="en-US" dirty="0"/>
          </a:p>
          <a:p>
            <a:r>
              <a:rPr lang="en-US" dirty="0"/>
              <a:t>Breakout sessions within the groups (20min)</a:t>
            </a:r>
          </a:p>
        </p:txBody>
      </p:sp>
    </p:spTree>
    <p:extLst>
      <p:ext uri="{BB962C8B-B14F-4D97-AF65-F5344CB8AC3E}">
        <p14:creationId xmlns:p14="http://schemas.microsoft.com/office/powerpoint/2010/main" val="226476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92500" lnSpcReduction="10000"/>
          </a:bodyPr>
          <a:lstStyle/>
          <a:p>
            <a:pPr marL="0" indent="0">
              <a:buNone/>
            </a:pPr>
            <a:r>
              <a:rPr lang="en-US" dirty="0"/>
              <a:t>The North Pole is in an uproar over news that Santa's magic sleigh has been stolen. Able to carry all the world's presents in one trip, it was considered crucial to successfully delivering holiday goodies across the globe in one night.</a:t>
            </a:r>
          </a:p>
          <a:p>
            <a:pPr marL="0" indent="0">
              <a:buNone/>
            </a:pPr>
            <a:r>
              <a:rPr lang="en-US" dirty="0"/>
              <a:t>Unwilling to cancel Christmas, Santa is determined to deliver toys to all the good girls and boys using his day-to-day, magic-less sleigh. With so little time to pull off this plan, Santa is once again counting on </a:t>
            </a:r>
            <a:r>
              <a:rPr lang="en-US" dirty="0" err="1"/>
              <a:t>Kagglers</a:t>
            </a:r>
            <a:r>
              <a:rPr lang="en-US" dirty="0"/>
              <a:t> to help.</a:t>
            </a:r>
          </a:p>
          <a:p>
            <a:pPr marL="0" indent="0">
              <a:buNone/>
            </a:pPr>
            <a:r>
              <a:rPr lang="en-US" dirty="0"/>
              <a:t>Given the sleigh's antiquated, weight-limited specifications, your challenge is to optimize the routes and loads Santa will take to and from the North Pole. And don't forget about Dasher, Dancer, Prancer, and Vixen; Santa is adamant that the best solutions will minimize the toll of this hectic night on his reindeer friends.</a:t>
            </a:r>
          </a:p>
          <a:p>
            <a:endParaRPr lang="de-CH" dirty="0"/>
          </a:p>
        </p:txBody>
      </p:sp>
      <p:pic>
        <p:nvPicPr>
          <p:cNvPr id="4" name="Picture 2" descr="https://kaggle2.blob.core.windows.net/competitions/kaggle/4704/media/santabanner2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184" y="318293"/>
            <a:ext cx="5043616" cy="1252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39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7736174" cy="1325563"/>
          </a:xfrm>
        </p:spPr>
        <p:txBody>
          <a:bodyPr/>
          <a:lstStyle/>
          <a:p>
            <a:r>
              <a:rPr lang="de-CH" dirty="0" err="1"/>
              <a:t>Your</a:t>
            </a:r>
            <a:r>
              <a:rPr lang="de-CH" dirty="0"/>
              <a:t> Task: Help Santa!</a:t>
            </a:r>
          </a:p>
        </p:txBody>
      </p:sp>
      <p:sp>
        <p:nvSpPr>
          <p:cNvPr id="4" name="Rectangle 1"/>
          <p:cNvSpPr>
            <a:spLocks noGrp="1" noChangeArrowheads="1"/>
          </p:cNvSpPr>
          <p:nvPr>
            <p:ph idx="1"/>
          </p:nvPr>
        </p:nvSpPr>
        <p:spPr bwMode="auto">
          <a:xfrm>
            <a:off x="838200" y="1698822"/>
            <a:ext cx="10184934" cy="46049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err="1">
                <a:ln>
                  <a:noFill/>
                </a:ln>
                <a:effectLst/>
                <a:latin typeface="Open Sans"/>
              </a:rPr>
              <a:t>Your</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goal</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is</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to</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minimize</a:t>
            </a:r>
            <a:r>
              <a:rPr kumimoji="0" lang="de-DE" altLang="de-DE" sz="2000" b="0" i="0" u="none" strike="noStrike" cap="none" normalizeH="0" baseline="0" dirty="0">
                <a:ln>
                  <a:noFill/>
                </a:ln>
                <a:effectLst/>
                <a:latin typeface="Open Sans"/>
              </a:rPr>
              <a:t> total </a:t>
            </a:r>
            <a:r>
              <a:rPr kumimoji="0" lang="de-DE" altLang="de-DE" sz="2000" b="0" i="0" u="none" strike="noStrike" cap="none" normalizeH="0" baseline="0" dirty="0" err="1">
                <a:ln>
                  <a:noFill/>
                </a:ln>
                <a:effectLst/>
                <a:latin typeface="Open Sans"/>
              </a:rPr>
              <a:t>weighted</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reindeer</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weariness</a:t>
            </a:r>
            <a:r>
              <a:rPr kumimoji="0" lang="de-DE" altLang="de-DE" sz="2000" b="0" i="0" u="none" strike="noStrike" cap="none" normalizeH="0" baseline="0" dirty="0">
                <a:ln>
                  <a:noFill/>
                </a:ln>
                <a:effectLst/>
                <a:latin typeface="Open Sans"/>
              </a:rPr>
              <a:t>:</a:t>
            </a:r>
            <a:endParaRPr kumimoji="0" lang="de-DE" altLang="de-DE"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2000" b="0" i="0" u="none" strike="noStrike" cap="none" normalizeH="0" baseline="0" dirty="0">
              <a:ln>
                <a:noFill/>
              </a:ln>
              <a:effectLst/>
              <a:latin typeface="Open Sans"/>
            </a:endParaRPr>
          </a:p>
          <a:p>
            <a:pPr>
              <a:lnSpc>
                <a:spcPct val="100000"/>
              </a:lnSpc>
            </a:pPr>
            <a:r>
              <a:rPr kumimoji="0" lang="de-DE" altLang="de-DE" sz="2000" b="0" i="0" u="none" strike="noStrike" cap="none" normalizeH="0" baseline="0" dirty="0" err="1">
                <a:ln>
                  <a:noFill/>
                </a:ln>
                <a:effectLst/>
                <a:latin typeface="Open Sans"/>
              </a:rPr>
              <a:t>Weighted</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Reindeer</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Weariness</a:t>
            </a:r>
            <a:r>
              <a:rPr kumimoji="0" lang="de-DE" altLang="de-DE" sz="2000" b="0" i="0" u="none" strike="noStrike" cap="none" normalizeH="0" baseline="0" dirty="0">
                <a:ln>
                  <a:noFill/>
                </a:ln>
                <a:effectLst/>
                <a:latin typeface="Open Sans"/>
              </a:rPr>
              <a:t> = (</a:t>
            </a:r>
            <a:r>
              <a:rPr kumimoji="0" lang="de-DE" altLang="de-DE" sz="2000" b="0" i="0" u="none" strike="noStrike" cap="none" normalizeH="0" baseline="0" dirty="0" err="1">
                <a:ln>
                  <a:noFill/>
                </a:ln>
                <a:effectLst/>
                <a:latin typeface="Open Sans"/>
              </a:rPr>
              <a:t>distance</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traveled</a:t>
            </a:r>
            <a:r>
              <a:rPr kumimoji="0" lang="de-DE" altLang="de-DE" sz="2000" b="0" i="0" u="none" strike="noStrike" cap="none" normalizeH="0" baseline="0" dirty="0">
                <a:ln>
                  <a:noFill/>
                </a:ln>
                <a:effectLst/>
                <a:latin typeface="Open Sans"/>
              </a:rPr>
              <a:t>) * (</a:t>
            </a:r>
            <a:r>
              <a:rPr kumimoji="0" lang="de-DE" altLang="de-DE" sz="2000" b="0" i="0" u="none" strike="noStrike" cap="none" normalizeH="0" baseline="0" dirty="0" err="1">
                <a:ln>
                  <a:noFill/>
                </a:ln>
                <a:effectLst/>
                <a:latin typeface="Open Sans"/>
              </a:rPr>
              <a:t>weights</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carried</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for</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that</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segment</a:t>
            </a:r>
            <a:r>
              <a:rPr kumimoji="0" lang="de-DE" altLang="de-DE" sz="2000" b="0" i="0" u="none" strike="noStrike" cap="none" normalizeH="0" baseline="0" dirty="0">
                <a:ln>
                  <a:noFill/>
                </a:ln>
                <a:effectLst/>
                <a:latin typeface="Open Sans"/>
              </a:rPr>
              <a:t>)</a:t>
            </a:r>
          </a:p>
          <a:p>
            <a:pPr>
              <a:lnSpc>
                <a:spcPct val="100000"/>
              </a:lnSpc>
            </a:pPr>
            <a:endParaRPr kumimoji="0" lang="de-DE" altLang="de-DE" sz="2000" b="0" i="0" u="none" strike="noStrike" cap="none" normalizeH="0" baseline="0" dirty="0">
              <a:ln>
                <a:noFill/>
              </a:ln>
              <a:effectLst/>
              <a:latin typeface="Open Sans"/>
            </a:endParaRPr>
          </a:p>
          <a:p>
            <a:pPr>
              <a:lnSpc>
                <a:spcPct val="100000"/>
              </a:lnSpc>
            </a:pPr>
            <a:r>
              <a:rPr kumimoji="0" lang="de-DE" altLang="de-DE" sz="2000" b="0" i="0" u="none" strike="noStrike" cap="none" normalizeH="0" baseline="0" dirty="0">
                <a:ln>
                  <a:noFill/>
                </a:ln>
                <a:effectLst/>
                <a:latin typeface="Open Sans"/>
              </a:rPr>
              <a:t>All </a:t>
            </a:r>
            <a:r>
              <a:rPr kumimoji="0" lang="de-DE" altLang="de-DE" sz="2000" b="0" i="0" u="none" strike="noStrike" cap="none" normalizeH="0" baseline="0" dirty="0" err="1">
                <a:ln>
                  <a:noFill/>
                </a:ln>
                <a:effectLst/>
                <a:latin typeface="Open Sans"/>
              </a:rPr>
              <a:t>sleigh</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trips</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starts</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from</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the</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north</a:t>
            </a:r>
            <a:r>
              <a:rPr kumimoji="0" lang="de-DE" altLang="de-DE" sz="2000" b="0" i="0" u="none" strike="noStrike" cap="none" normalizeH="0" baseline="0" dirty="0">
                <a:ln>
                  <a:noFill/>
                </a:ln>
                <a:effectLst/>
                <a:latin typeface="Open Sans"/>
              </a:rPr>
              <a:t> pole (</a:t>
            </a:r>
            <a:r>
              <a:rPr kumimoji="0" lang="de-DE" altLang="de-DE" sz="2000" b="0" i="0" u="none" strike="noStrike" cap="none" normalizeH="0" baseline="0" dirty="0" err="1">
                <a:ln>
                  <a:noFill/>
                </a:ln>
                <a:effectLst/>
                <a:latin typeface="Open Sans"/>
              </a:rPr>
              <a:t>Lat</a:t>
            </a:r>
            <a:r>
              <a:rPr kumimoji="0" lang="de-DE" altLang="de-DE" sz="2000" b="0" i="0" u="none" strike="noStrike" cap="none" normalizeH="0" baseline="0" dirty="0">
                <a:ln>
                  <a:noFill/>
                </a:ln>
                <a:effectLst/>
                <a:latin typeface="Open Sans"/>
              </a:rPr>
              <a:t>=90, Long=0), </a:t>
            </a:r>
            <a:r>
              <a:rPr kumimoji="0" lang="de-DE" altLang="de-DE" sz="2000" b="0" i="0" u="none" strike="noStrike" cap="none" normalizeH="0" baseline="0" dirty="0" err="1">
                <a:ln>
                  <a:noFill/>
                </a:ln>
                <a:effectLst/>
                <a:latin typeface="Open Sans"/>
              </a:rPr>
              <a:t>then</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heads</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to</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each</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gift</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destination</a:t>
            </a:r>
            <a:r>
              <a:rPr kumimoji="0" lang="de-DE" altLang="de-DE" sz="2000" b="0" i="0" u="none" strike="noStrike" cap="none" normalizeH="0" baseline="0" dirty="0">
                <a:ln>
                  <a:noFill/>
                </a:ln>
                <a:effectLst/>
                <a:latin typeface="Open Sans"/>
              </a:rPr>
              <a:t> in a </a:t>
            </a:r>
            <a:r>
              <a:rPr kumimoji="0" lang="de-DE" altLang="de-DE" sz="2000" b="0" i="0" u="none" strike="noStrike" cap="none" normalizeH="0" baseline="0" dirty="0" err="1">
                <a:ln>
                  <a:noFill/>
                </a:ln>
                <a:effectLst/>
                <a:latin typeface="Open Sans"/>
              </a:rPr>
              <a:t>specified</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order</a:t>
            </a:r>
            <a:r>
              <a:rPr kumimoji="0" lang="de-DE" altLang="de-DE" sz="2000" b="0" i="0" u="none" strike="noStrike" cap="none" normalizeH="0" baseline="0" dirty="0">
                <a:ln>
                  <a:noFill/>
                </a:ln>
                <a:effectLst/>
                <a:latin typeface="Open Sans"/>
              </a:rPr>
              <a:t>, and </a:t>
            </a:r>
            <a:r>
              <a:rPr kumimoji="0" lang="de-DE" altLang="de-DE" sz="2000" b="0" i="0" u="none" strike="noStrike" cap="none" normalizeH="0" baseline="0" dirty="0" err="1">
                <a:ln>
                  <a:noFill/>
                </a:ln>
                <a:effectLst/>
                <a:latin typeface="Open Sans"/>
              </a:rPr>
              <a:t>then</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heads</a:t>
            </a:r>
            <a:r>
              <a:rPr kumimoji="0" lang="de-DE" altLang="de-DE" sz="2000" b="0" i="0" u="none" strike="noStrike" cap="none" normalizeH="0" baseline="0" dirty="0">
                <a:ln>
                  <a:noFill/>
                </a:ln>
                <a:effectLst/>
                <a:latin typeface="Open Sans"/>
              </a:rPr>
              <a:t> back </a:t>
            </a:r>
            <a:r>
              <a:rPr kumimoji="0" lang="de-DE" altLang="de-DE" sz="2000" b="0" i="0" u="none" strike="noStrike" cap="none" normalizeH="0" baseline="0" dirty="0" err="1">
                <a:ln>
                  <a:noFill/>
                </a:ln>
                <a:effectLst/>
                <a:latin typeface="Open Sans"/>
              </a:rPr>
              <a:t>to</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the</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north</a:t>
            </a:r>
            <a:r>
              <a:rPr kumimoji="0" lang="de-DE" altLang="de-DE" sz="2000" b="0" i="0" u="none" strike="noStrike" cap="none" normalizeH="0" baseline="0" dirty="0">
                <a:ln>
                  <a:noFill/>
                </a:ln>
                <a:effectLst/>
                <a:latin typeface="Open Sans"/>
              </a:rPr>
              <a:t> pole</a:t>
            </a:r>
          </a:p>
          <a:p>
            <a:pPr>
              <a:lnSpc>
                <a:spcPct val="100000"/>
              </a:lnSpc>
            </a:pPr>
            <a:endParaRPr kumimoji="0" lang="de-DE" altLang="de-DE" sz="2000" b="0" i="0" u="none" strike="noStrike" cap="none" normalizeH="0" baseline="0" dirty="0">
              <a:ln>
                <a:noFill/>
              </a:ln>
              <a:effectLst/>
              <a:latin typeface="Open Sans"/>
            </a:endParaRPr>
          </a:p>
          <a:p>
            <a:pPr>
              <a:lnSpc>
                <a:spcPct val="100000"/>
              </a:lnSpc>
            </a:pPr>
            <a:r>
              <a:rPr kumimoji="0" lang="de-DE" altLang="de-DE" sz="2000" b="0" i="0" u="none" strike="noStrike" cap="none" normalizeH="0" baseline="0" dirty="0">
                <a:ln>
                  <a:noFill/>
                </a:ln>
                <a:effectLst/>
                <a:latin typeface="Open Sans"/>
              </a:rPr>
              <a:t>The </a:t>
            </a:r>
            <a:r>
              <a:rPr kumimoji="0" lang="de-DE" altLang="de-DE" sz="2000" b="0" i="0" u="none" strike="noStrike" cap="none" normalizeH="0" baseline="0" dirty="0" err="1">
                <a:ln>
                  <a:noFill/>
                </a:ln>
                <a:effectLst/>
                <a:latin typeface="Open Sans"/>
              </a:rPr>
              <a:t>sleigh</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has</a:t>
            </a:r>
            <a:r>
              <a:rPr kumimoji="0" lang="de-DE" altLang="de-DE" sz="2000" b="0" i="0" u="none" strike="noStrike" cap="none" normalizeH="0" dirty="0">
                <a:ln>
                  <a:noFill/>
                </a:ln>
                <a:effectLst/>
                <a:latin typeface="Open Sans"/>
              </a:rPr>
              <a:t> </a:t>
            </a:r>
            <a:r>
              <a:rPr kumimoji="0" lang="de-DE" altLang="de-DE" sz="2000" b="0" i="0" u="none" strike="noStrike" cap="none" normalizeH="0" baseline="0" dirty="0">
                <a:ln>
                  <a:noFill/>
                </a:ln>
                <a:effectLst/>
                <a:latin typeface="Open Sans"/>
              </a:rPr>
              <a:t>a </a:t>
            </a:r>
            <a:r>
              <a:rPr kumimoji="0" lang="de-DE" altLang="de-DE" sz="2000" b="0" i="0" u="none" strike="noStrike" cap="none" normalizeH="0" baseline="0" dirty="0" err="1">
                <a:ln>
                  <a:noFill/>
                </a:ln>
                <a:effectLst/>
                <a:latin typeface="Open Sans"/>
              </a:rPr>
              <a:t>base</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weight</a:t>
            </a:r>
            <a:r>
              <a:rPr kumimoji="0" lang="de-DE" altLang="de-DE" sz="2000" b="0" i="0" u="none" strike="noStrike" cap="none" normalizeH="0" baseline="0" dirty="0">
                <a:ln>
                  <a:noFill/>
                </a:ln>
                <a:effectLst/>
                <a:latin typeface="Open Sans"/>
              </a:rPr>
              <a:t> = 10</a:t>
            </a:r>
          </a:p>
          <a:p>
            <a:pPr>
              <a:lnSpc>
                <a:spcPct val="100000"/>
              </a:lnSpc>
            </a:pPr>
            <a:endParaRPr kumimoji="0" lang="de-DE" altLang="de-DE" sz="2000" b="0" i="0" u="none" strike="noStrike" cap="none" normalizeH="0" baseline="0" dirty="0">
              <a:ln>
                <a:noFill/>
              </a:ln>
              <a:effectLst/>
              <a:latin typeface="Open Sans"/>
            </a:endParaRPr>
          </a:p>
          <a:p>
            <a:pPr>
              <a:lnSpc>
                <a:spcPct val="100000"/>
              </a:lnSpc>
            </a:pPr>
            <a:r>
              <a:rPr kumimoji="0" lang="de-DE" altLang="de-DE" sz="2000" b="0" i="0" u="none" strike="noStrike" cap="none" normalizeH="0" baseline="0" dirty="0">
                <a:ln>
                  <a:noFill/>
                </a:ln>
                <a:effectLst/>
                <a:latin typeface="Open Sans"/>
              </a:rPr>
              <a:t>The </a:t>
            </a:r>
            <a:r>
              <a:rPr kumimoji="0" lang="de-DE" altLang="de-DE" sz="2000" b="0" i="0" u="none" strike="noStrike" cap="none" normalizeH="0" baseline="0" dirty="0" err="1">
                <a:ln>
                  <a:noFill/>
                </a:ln>
                <a:effectLst/>
                <a:latin typeface="Open Sans"/>
              </a:rPr>
              <a:t>sleigh</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has</a:t>
            </a:r>
            <a:r>
              <a:rPr kumimoji="0" lang="de-DE" altLang="de-DE" sz="2000" b="0" i="0" u="none" strike="noStrike" cap="none" normalizeH="0" baseline="0" dirty="0">
                <a:ln>
                  <a:noFill/>
                </a:ln>
                <a:effectLst/>
                <a:latin typeface="Open Sans"/>
              </a:rPr>
              <a:t> a </a:t>
            </a:r>
            <a:r>
              <a:rPr kumimoji="0" lang="de-DE" altLang="de-DE" sz="2000" b="0" i="0" u="none" strike="noStrike" cap="none" normalizeH="0" baseline="0" dirty="0" err="1">
                <a:ln>
                  <a:noFill/>
                </a:ln>
                <a:effectLst/>
                <a:latin typeface="Open Sans"/>
              </a:rPr>
              <a:t>cargo</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weight</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limit</a:t>
            </a:r>
            <a:r>
              <a:rPr kumimoji="0" lang="de-DE" altLang="de-DE" sz="2000" b="0" i="0" u="none" strike="noStrike" cap="none" normalizeH="0" baseline="0" dirty="0">
                <a:ln>
                  <a:noFill/>
                </a:ln>
                <a:effectLst/>
                <a:latin typeface="Open Sans"/>
              </a:rPr>
              <a:t> = 1000 (</a:t>
            </a:r>
            <a:r>
              <a:rPr kumimoji="0" lang="de-DE" altLang="de-DE" sz="2000" b="0" i="0" u="none" strike="noStrike" cap="none" normalizeH="0" baseline="0" dirty="0" err="1">
                <a:ln>
                  <a:noFill/>
                </a:ln>
                <a:effectLst/>
                <a:latin typeface="Open Sans"/>
              </a:rPr>
              <a:t>excluding</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the</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sleigh</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base</a:t>
            </a:r>
            <a:r>
              <a:rPr kumimoji="0" lang="de-DE" altLang="de-DE" sz="2000" b="0" i="0" u="none" strike="noStrike" cap="none" normalizeH="0" baseline="0" dirty="0">
                <a:ln>
                  <a:noFill/>
                </a:ln>
                <a:effectLst/>
                <a:latin typeface="Open Sans"/>
              </a:rPr>
              <a:t> </a:t>
            </a:r>
            <a:r>
              <a:rPr kumimoji="0" lang="de-DE" altLang="de-DE" sz="2000" b="0" i="0" u="none" strike="noStrike" cap="none" normalizeH="0" baseline="0" dirty="0" err="1">
                <a:ln>
                  <a:noFill/>
                </a:ln>
                <a:effectLst/>
                <a:latin typeface="Open Sans"/>
              </a:rPr>
              <a:t>weight</a:t>
            </a:r>
            <a:r>
              <a:rPr kumimoji="0" lang="de-DE" altLang="de-DE" sz="2000" b="0" i="0" u="none" strike="noStrike" cap="none" normalizeH="0" baseline="0" dirty="0">
                <a:ln>
                  <a:noFill/>
                </a:ln>
                <a:effectLst/>
                <a:latin typeface="Open Sans"/>
              </a:rPr>
              <a:t>)</a:t>
            </a:r>
          </a:p>
          <a:p>
            <a:pPr>
              <a:lnSpc>
                <a:spcPct val="100000"/>
              </a:lnSpc>
            </a:pPr>
            <a:endParaRPr kumimoji="0" lang="de-DE" altLang="de-DE" sz="2000" b="0" i="0" u="none" strike="noStrike" cap="none" normalizeH="0" baseline="0" dirty="0">
              <a:ln>
                <a:noFill/>
              </a:ln>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b="0" i="0" u="none" strike="noStrike" cap="none" normalizeH="0" baseline="0" dirty="0">
              <a:ln>
                <a:noFill/>
              </a:ln>
              <a:effectLst/>
            </a:endParaRPr>
          </a:p>
        </p:txBody>
      </p:sp>
      <p:pic>
        <p:nvPicPr>
          <p:cNvPr id="1026" name="Picture 2" descr="Santa Data Explorations by Nigel Carpenter">
            <a:extLst>
              <a:ext uri="{FF2B5EF4-FFF2-40B4-BE49-F238E27FC236}">
                <a16:creationId xmlns:a16="http://schemas.microsoft.com/office/drawing/2014/main" id="{3E5587B0-F63B-4DD7-B426-050CE173B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9077" y="277805"/>
            <a:ext cx="2264723" cy="223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161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Mathematical</a:t>
            </a:r>
            <a:r>
              <a:rPr lang="de-CH" dirty="0"/>
              <a:t> </a:t>
            </a:r>
            <a:r>
              <a:rPr lang="de-CH" dirty="0" err="1"/>
              <a:t>Formulation</a:t>
            </a:r>
            <a:endParaRPr lang="de-CH" dirty="0"/>
          </a:p>
        </p:txBody>
      </p:sp>
      <mc:AlternateContent xmlns:mc="http://schemas.openxmlformats.org/markup-compatibility/2006" xmlns:a14="http://schemas.microsoft.com/office/drawing/2010/main">
        <mc:Choice Requires="a14">
          <p:sp>
            <p:nvSpPr>
              <p:cNvPr id="4" name="Rectangle 1"/>
              <p:cNvSpPr>
                <a:spLocks noGrp="1" noChangeArrowheads="1"/>
              </p:cNvSpPr>
              <p:nvPr>
                <p:ph idx="1"/>
              </p:nvPr>
            </p:nvSpPr>
            <p:spPr bwMode="auto">
              <a:xfrm>
                <a:off x="838200" y="1276595"/>
                <a:ext cx="10184934" cy="5449417"/>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effectLst/>
                    <a:latin typeface="Open Sans"/>
                  </a:rPr>
                  <a:t>Mathematically, </a:t>
                </a:r>
                <a:r>
                  <a:rPr kumimoji="0" lang="de-DE" altLang="de-DE" sz="1800" b="0" i="0" u="none" strike="noStrike" cap="none" normalizeH="0" baseline="0" dirty="0" err="1">
                    <a:ln>
                      <a:noFill/>
                    </a:ln>
                    <a:effectLst/>
                    <a:latin typeface="Open Sans"/>
                  </a:rPr>
                  <a:t>weighted</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reindeer</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weariness</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is</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calculated</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by</a:t>
                </a:r>
                <a:r>
                  <a:rPr kumimoji="0" lang="de-DE" altLang="de-DE" sz="1800" b="0" i="0" u="none" strike="noStrike" cap="none" normalizeH="0" baseline="0" dirty="0">
                    <a:ln>
                      <a:noFill/>
                    </a:ln>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effectLst/>
                  <a:latin typeface="Open Sans"/>
                </a:endParaRPr>
              </a:p>
              <a:p>
                <a:pPr marL="0" lvl="0" indent="0">
                  <a:lnSpc>
                    <a:spcPct val="100000"/>
                  </a:lnSpc>
                  <a:buNone/>
                </a:pPr>
                <a14:m>
                  <m:oMathPara xmlns:m="http://schemas.openxmlformats.org/officeDocument/2006/math">
                    <m:oMathParaPr>
                      <m:jc m:val="centerGroup"/>
                    </m:oMathParaPr>
                    <m:oMath xmlns:m="http://schemas.openxmlformats.org/officeDocument/2006/math">
                      <m:r>
                        <a:rPr lang="de-CH" sz="1800" i="1" smtClean="0">
                          <a:effectLst/>
                          <a:latin typeface="Cambria Math" panose="02040503050406030204" pitchFamily="18" charset="0"/>
                          <a:ea typeface="Calibri" panose="020F0502020204030204" pitchFamily="34" charset="0"/>
                          <a:cs typeface="Times New Roman" panose="02020603050405020304" pitchFamily="18" charset="0"/>
                        </a:rPr>
                        <m:t>𝑊𝑅𝑊</m:t>
                      </m:r>
                      <m:r>
                        <a:rPr lang="de-CH" sz="1800" i="1" smtClean="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de-CH" sz="1800" i="1">
                              <a:effectLst/>
                              <a:latin typeface="Cambria Math" panose="02040503050406030204" pitchFamily="18" charset="0"/>
                            </a:rPr>
                          </m:ctrlPr>
                        </m:naryPr>
                        <m:sub>
                          <m:r>
                            <a:rPr lang="de-CH" sz="1800" i="1">
                              <a:effectLst/>
                              <a:latin typeface="Cambria Math" panose="02040503050406030204" pitchFamily="18" charset="0"/>
                              <a:ea typeface="Calibri" panose="020F0502020204030204" pitchFamily="34" charset="0"/>
                              <a:cs typeface="Times New Roman" panose="02020603050405020304" pitchFamily="18" charset="0"/>
                            </a:rPr>
                            <m:t>𝑗</m:t>
                          </m:r>
                          <m:r>
                            <a:rPr lang="de-CH" sz="1800" i="1">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de-CH" sz="1800" i="1">
                                  <a:effectLst/>
                                  <a:latin typeface="Cambria Math" panose="02040503050406030204" pitchFamily="18" charset="0"/>
                                </a:rPr>
                              </m:ctrlPr>
                            </m:sSubPr>
                            <m:e>
                              <m:r>
                                <a:rPr lang="de-CH" sz="18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de-CH" sz="1800" i="1">
                                  <a:effectLst/>
                                  <a:latin typeface="Cambria Math" panose="02040503050406030204" pitchFamily="18" charset="0"/>
                                  <a:ea typeface="Calibri" panose="020F0502020204030204" pitchFamily="34" charset="0"/>
                                  <a:cs typeface="Times New Roman" panose="02020603050405020304" pitchFamily="18" charset="0"/>
                                </a:rPr>
                                <m:t> </m:t>
                              </m:r>
                            </m:sub>
                          </m:sSub>
                        </m:sup>
                        <m:e>
                          <m:nary>
                            <m:naryPr>
                              <m:chr m:val="∑"/>
                              <m:limLoc m:val="undOvr"/>
                              <m:ctrlPr>
                                <a:rPr lang="de-CH" sz="1800" i="1">
                                  <a:effectLst/>
                                  <a:latin typeface="Cambria Math" panose="02040503050406030204" pitchFamily="18" charset="0"/>
                                </a:rPr>
                              </m:ctrlPr>
                            </m:naryPr>
                            <m:sub>
                              <m:r>
                                <a:rPr lang="de-CH" sz="1800" i="1">
                                  <a:effectLst/>
                                  <a:latin typeface="Cambria Math" panose="02040503050406030204" pitchFamily="18" charset="0"/>
                                  <a:ea typeface="Calibri" panose="020F0502020204030204" pitchFamily="34" charset="0"/>
                                  <a:cs typeface="Times New Roman" panose="02020603050405020304" pitchFamily="18" charset="0"/>
                                </a:rPr>
                                <m:t>𝑖</m:t>
                              </m:r>
                              <m:r>
                                <a:rPr lang="de-CH" sz="1800" i="1">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de-CH" sz="1800" i="1">
                                      <a:effectLst/>
                                      <a:latin typeface="Cambria Math" panose="02040503050406030204" pitchFamily="18" charset="0"/>
                                    </a:rPr>
                                  </m:ctrlPr>
                                </m:sSubPr>
                                <m:e>
                                  <m:r>
                                    <a:rPr lang="de-CH"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de-CH" sz="1800" i="1">
                                      <a:effectLst/>
                                      <a:latin typeface="Cambria Math" panose="02040503050406030204" pitchFamily="18" charset="0"/>
                                      <a:ea typeface="Calibri" panose="020F0502020204030204" pitchFamily="34" charset="0"/>
                                      <a:cs typeface="Times New Roman" panose="02020603050405020304" pitchFamily="18" charset="0"/>
                                    </a:rPr>
                                    <m:t>𝑗</m:t>
                                  </m:r>
                                </m:sub>
                              </m:sSub>
                            </m:sup>
                            <m:e>
                              <m:nary>
                                <m:naryPr>
                                  <m:chr m:val="∑"/>
                                  <m:limLoc m:val="undOvr"/>
                                  <m:ctrlPr>
                                    <a:rPr lang="de-CH" sz="1800" i="1">
                                      <a:latin typeface="Cambria Math" panose="02040503050406030204" pitchFamily="18" charset="0"/>
                                    </a:rPr>
                                  </m:ctrlPr>
                                </m:naryPr>
                                <m:sub>
                                  <m:r>
                                    <a:rPr lang="de-CH" sz="1800" i="1">
                                      <a:latin typeface="Cambria Math" panose="02040503050406030204" pitchFamily="18" charset="0"/>
                                      <a:ea typeface="Calibri" panose="020F0502020204030204" pitchFamily="34" charset="0"/>
                                      <a:cs typeface="Times New Roman" panose="02020603050405020304" pitchFamily="18" charset="0"/>
                                    </a:rPr>
                                    <m:t>𝑘</m:t>
                                  </m:r>
                                  <m:r>
                                    <a:rPr lang="de-CH" sz="1800" i="1">
                                      <a:latin typeface="Cambria Math" panose="02040503050406030204" pitchFamily="18" charset="0"/>
                                      <a:ea typeface="Calibri" panose="020F0502020204030204" pitchFamily="34" charset="0"/>
                                      <a:cs typeface="Times New Roman" panose="02020603050405020304" pitchFamily="18" charset="0"/>
                                    </a:rPr>
                                    <m:t>=</m:t>
                                  </m:r>
                                  <m:r>
                                    <a:rPr lang="de-CH" sz="1800" i="1">
                                      <a:latin typeface="Cambria Math" panose="02040503050406030204" pitchFamily="18" charset="0"/>
                                      <a:ea typeface="Calibri" panose="020F0502020204030204" pitchFamily="34" charset="0"/>
                                      <a:cs typeface="Times New Roman" panose="02020603050405020304" pitchFamily="18" charset="0"/>
                                    </a:rPr>
                                    <m:t>𝑖</m:t>
                                  </m:r>
                                </m:sub>
                                <m:sup>
                                  <m:sSub>
                                    <m:sSubPr>
                                      <m:ctrlPr>
                                        <a:rPr lang="de-CH" sz="1800" i="1">
                                          <a:latin typeface="Cambria Math" panose="02040503050406030204" pitchFamily="18" charset="0"/>
                                        </a:rPr>
                                      </m:ctrlPr>
                                    </m:sSubPr>
                                    <m:e>
                                      <m:r>
                                        <a:rPr lang="de-CH" sz="1800" i="1">
                                          <a:latin typeface="Cambria Math" panose="02040503050406030204" pitchFamily="18" charset="0"/>
                                          <a:ea typeface="Calibri" panose="020F0502020204030204" pitchFamily="34" charset="0"/>
                                          <a:cs typeface="Times New Roman" panose="02020603050405020304" pitchFamily="18" charset="0"/>
                                        </a:rPr>
                                        <m:t>𝑛</m:t>
                                      </m:r>
                                    </m:e>
                                    <m:sub>
                                      <m:r>
                                        <a:rPr lang="de-CH" sz="1800" i="1">
                                          <a:latin typeface="Cambria Math" panose="02040503050406030204" pitchFamily="18" charset="0"/>
                                          <a:ea typeface="Calibri" panose="020F0502020204030204" pitchFamily="34" charset="0"/>
                                          <a:cs typeface="Times New Roman" panose="02020603050405020304" pitchFamily="18" charset="0"/>
                                        </a:rPr>
                                        <m:t>𝑗</m:t>
                                      </m:r>
                                    </m:sub>
                                  </m:sSub>
                                </m:sup>
                                <m:e>
                                  <m:sSub>
                                    <m:sSubPr>
                                      <m:ctrlPr>
                                        <a:rPr lang="de-CH" sz="1800" i="1">
                                          <a:latin typeface="Cambria Math" panose="02040503050406030204" pitchFamily="18" charset="0"/>
                                        </a:rPr>
                                      </m:ctrlPr>
                                    </m:sSubPr>
                                    <m:e>
                                      <m:r>
                                        <a:rPr lang="de-CH" sz="1800" i="1">
                                          <a:latin typeface="Cambria Math" panose="02040503050406030204" pitchFamily="18" charset="0"/>
                                          <a:ea typeface="Calibri" panose="020F0502020204030204" pitchFamily="34" charset="0"/>
                                          <a:cs typeface="Times New Roman" panose="02020603050405020304" pitchFamily="18" charset="0"/>
                                        </a:rPr>
                                        <m:t>𝑤</m:t>
                                      </m:r>
                                    </m:e>
                                    <m:sub>
                                      <m:r>
                                        <a:rPr lang="de-CH" sz="1800" i="1">
                                          <a:latin typeface="Cambria Math" panose="02040503050406030204" pitchFamily="18" charset="0"/>
                                          <a:ea typeface="Calibri" panose="020F0502020204030204" pitchFamily="34" charset="0"/>
                                          <a:cs typeface="Times New Roman" panose="02020603050405020304" pitchFamily="18" charset="0"/>
                                        </a:rPr>
                                        <m:t>𝑘𝑗</m:t>
                                      </m:r>
                                    </m:sub>
                                  </m:sSub>
                                  <m:r>
                                    <a:rPr lang="de-CH" sz="1800" i="1">
                                      <a:latin typeface="Cambria Math" panose="02040503050406030204" pitchFamily="18" charset="0"/>
                                      <a:ea typeface="Calibri" panose="020F0502020204030204" pitchFamily="34" charset="0"/>
                                      <a:cs typeface="Times New Roman" panose="02020603050405020304" pitchFamily="18" charset="0"/>
                                    </a:rPr>
                                    <m:t>∙</m:t>
                                  </m:r>
                                  <m:r>
                                    <a:rPr lang="de-CH" sz="1800" i="1">
                                      <a:latin typeface="Cambria Math" panose="02040503050406030204" pitchFamily="18" charset="0"/>
                                      <a:ea typeface="Calibri" panose="020F0502020204030204" pitchFamily="34" charset="0"/>
                                      <a:cs typeface="Times New Roman" panose="02020603050405020304" pitchFamily="18" charset="0"/>
                                    </a:rPr>
                                    <m:t>𝐷𝑖𝑠𝑡</m:t>
                                  </m:r>
                                  <m:d>
                                    <m:dPr>
                                      <m:ctrlPr>
                                        <a:rPr lang="de-CH" sz="1800" i="1">
                                          <a:latin typeface="Cambria Math" panose="02040503050406030204" pitchFamily="18" charset="0"/>
                                        </a:rPr>
                                      </m:ctrlPr>
                                    </m:dPr>
                                    <m:e>
                                      <m:sSub>
                                        <m:sSubPr>
                                          <m:ctrlPr>
                                            <a:rPr lang="de-CH" sz="1800" i="1">
                                              <a:latin typeface="Cambria Math" panose="02040503050406030204" pitchFamily="18" charset="0"/>
                                            </a:rPr>
                                          </m:ctrlPr>
                                        </m:sSubPr>
                                        <m:e>
                                          <m:r>
                                            <a:rPr lang="de-CH" sz="1800" i="1">
                                              <a:latin typeface="Cambria Math" panose="02040503050406030204" pitchFamily="18" charset="0"/>
                                              <a:ea typeface="Calibri" panose="020F0502020204030204" pitchFamily="34" charset="0"/>
                                              <a:cs typeface="Times New Roman" panose="02020603050405020304" pitchFamily="18" charset="0"/>
                                            </a:rPr>
                                            <m:t>𝐿𝑜𝑐</m:t>
                                          </m:r>
                                        </m:e>
                                        <m:sub>
                                          <m:r>
                                            <a:rPr lang="de-CH" sz="1800" i="1">
                                              <a:latin typeface="Cambria Math" panose="02040503050406030204" pitchFamily="18" charset="0"/>
                                              <a:ea typeface="Calibri" panose="020F0502020204030204" pitchFamily="34" charset="0"/>
                                              <a:cs typeface="Times New Roman" panose="02020603050405020304" pitchFamily="18" charset="0"/>
                                            </a:rPr>
                                            <m:t>𝑖</m:t>
                                          </m:r>
                                        </m:sub>
                                      </m:sSub>
                                      <m:r>
                                        <a:rPr lang="de-CH" sz="1800" i="1">
                                          <a:latin typeface="Cambria Math" panose="02040503050406030204" pitchFamily="18" charset="0"/>
                                          <a:ea typeface="Calibri" panose="020F0502020204030204" pitchFamily="34" charset="0"/>
                                          <a:cs typeface="Times New Roman" panose="02020603050405020304" pitchFamily="18" charset="0"/>
                                        </a:rPr>
                                        <m:t>,</m:t>
                                      </m:r>
                                      <m:sSub>
                                        <m:sSubPr>
                                          <m:ctrlPr>
                                            <a:rPr lang="de-CH" sz="1800" i="1">
                                              <a:latin typeface="Cambria Math" panose="02040503050406030204" pitchFamily="18" charset="0"/>
                                            </a:rPr>
                                          </m:ctrlPr>
                                        </m:sSubPr>
                                        <m:e>
                                          <m:r>
                                            <a:rPr lang="de-CH" sz="1800" i="1">
                                              <a:latin typeface="Cambria Math" panose="02040503050406030204" pitchFamily="18" charset="0"/>
                                              <a:ea typeface="Calibri" panose="020F0502020204030204" pitchFamily="34" charset="0"/>
                                              <a:cs typeface="Times New Roman" panose="02020603050405020304" pitchFamily="18" charset="0"/>
                                            </a:rPr>
                                            <m:t>𝐿𝑜𝑐</m:t>
                                          </m:r>
                                        </m:e>
                                        <m:sub>
                                          <m:r>
                                            <a:rPr lang="de-CH" sz="1800" i="1">
                                              <a:latin typeface="Cambria Math" panose="02040503050406030204" pitchFamily="18" charset="0"/>
                                              <a:ea typeface="Calibri" panose="020F0502020204030204" pitchFamily="34" charset="0"/>
                                              <a:cs typeface="Times New Roman" panose="02020603050405020304" pitchFamily="18" charset="0"/>
                                            </a:rPr>
                                            <m:t>𝑖</m:t>
                                          </m:r>
                                          <m:r>
                                            <a:rPr lang="de-CH" sz="1800" i="1">
                                              <a:latin typeface="Cambria Math" panose="02040503050406030204" pitchFamily="18" charset="0"/>
                                              <a:ea typeface="Calibri" panose="020F0502020204030204" pitchFamily="34" charset="0"/>
                                              <a:cs typeface="Times New Roman" panose="02020603050405020304" pitchFamily="18" charset="0"/>
                                            </a:rPr>
                                            <m:t>−1</m:t>
                                          </m:r>
                                        </m:sub>
                                      </m:sSub>
                                      <m:r>
                                        <a:rPr lang="de-CH" sz="1800" i="1">
                                          <a:latin typeface="Cambria Math" panose="02040503050406030204" pitchFamily="18" charset="0"/>
                                          <a:ea typeface="Calibri" panose="020F0502020204030204" pitchFamily="34" charset="0"/>
                                          <a:cs typeface="Times New Roman" panose="02020603050405020304" pitchFamily="18" charset="0"/>
                                        </a:rPr>
                                        <m:t> </m:t>
                                      </m:r>
                                    </m:e>
                                  </m:d>
                                </m:e>
                              </m:nary>
                            </m:e>
                          </m:nary>
                        </m:e>
                      </m:nary>
                    </m:oMath>
                  </m:oMathPara>
                </a14:m>
                <a:endParaRPr lang="de-DE" altLang="de-DE" sz="1800" dirty="0">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effectLst/>
                  <a:latin typeface="Open Sans"/>
                </a:endParaRPr>
              </a:p>
              <a:p>
                <a:pPr marL="0" lvl="0" indent="0">
                  <a:lnSpc>
                    <a:spcPct val="100000"/>
                  </a:lnSpc>
                  <a:buNone/>
                </a:pPr>
                <a:r>
                  <a:rPr kumimoji="0" lang="de-DE" altLang="de-DE" sz="1800" b="0" i="0" u="none" strike="noStrike" cap="none" normalizeH="0" baseline="0" dirty="0" err="1">
                    <a:ln>
                      <a:noFill/>
                    </a:ln>
                    <a:effectLst/>
                    <a:latin typeface="Open Sans"/>
                  </a:rPr>
                  <a:t>where</a:t>
                </a:r>
                <a:r>
                  <a:rPr kumimoji="0" lang="de-DE" altLang="de-DE" sz="1800" b="0" i="0" u="none" strike="noStrike" cap="none" normalizeH="0" baseline="0" dirty="0">
                    <a:ln>
                      <a:noFill/>
                    </a:ln>
                    <a:effectLst/>
                    <a:latin typeface="Open Sans"/>
                  </a:rPr>
                  <a:t> </a:t>
                </a:r>
                <a:r>
                  <a:rPr kumimoji="0" lang="de-DE" altLang="de-DE" sz="1800" b="0" i="1" u="none" strike="noStrike" cap="none" normalizeH="0" baseline="0" dirty="0">
                    <a:ln>
                      <a:noFill/>
                    </a:ln>
                    <a:effectLst/>
                    <a:latin typeface="Open Sans"/>
                  </a:rPr>
                  <a:t>m</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is</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the</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number</a:t>
                </a:r>
                <a:r>
                  <a:rPr kumimoji="0" lang="de-DE" altLang="de-DE" sz="1800" b="0" i="0" u="none" strike="noStrike" cap="none" normalizeH="0" baseline="0" dirty="0">
                    <a:ln>
                      <a:noFill/>
                    </a:ln>
                    <a:effectLst/>
                    <a:latin typeface="Open Sans"/>
                  </a:rPr>
                  <a:t> of </a:t>
                </a:r>
                <a:r>
                  <a:rPr kumimoji="0" lang="de-DE" altLang="de-DE" sz="1800" b="0" i="0" u="none" strike="noStrike" cap="none" normalizeH="0" baseline="0" dirty="0" err="1">
                    <a:ln>
                      <a:noFill/>
                    </a:ln>
                    <a:effectLst/>
                    <a:latin typeface="Open Sans"/>
                  </a:rPr>
                  <a:t>trips</a:t>
                </a:r>
                <a:r>
                  <a:rPr kumimoji="0" lang="de-DE" altLang="de-DE" sz="1800" b="0" i="0" u="none" strike="noStrike" cap="none" normalizeH="0" baseline="0" dirty="0">
                    <a:ln>
                      <a:noFill/>
                    </a:ln>
                    <a:effectLst/>
                    <a:latin typeface="Open Sans"/>
                  </a:rPr>
                  <a:t>, </a:t>
                </a:r>
                <a:r>
                  <a:rPr lang="de-DE" altLang="de-DE" sz="1800" i="1" dirty="0" err="1">
                    <a:latin typeface="Open Sans"/>
                  </a:rPr>
                  <a:t>n</a:t>
                </a:r>
                <a:r>
                  <a:rPr lang="de-DE" altLang="de-DE" sz="1800" i="1" baseline="-25000" dirty="0" err="1">
                    <a:latin typeface="Open Sans"/>
                  </a:rPr>
                  <a:t>j</a:t>
                </a:r>
                <a:r>
                  <a:rPr kumimoji="0" lang="de-DE" altLang="de-DE" sz="1800" b="0" i="0" u="none" strike="noStrike" cap="none" normalizeH="0" baseline="0" dirty="0">
                    <a:ln>
                      <a:noFill/>
                    </a:ln>
                    <a:effectLst/>
                    <a:latin typeface="Open Sans"/>
                  </a:rPr>
                  <a:t> = (#gifts </a:t>
                </a:r>
                <a:r>
                  <a:rPr kumimoji="0" lang="de-DE" altLang="de-DE" sz="1800" b="0" i="0" u="none" strike="noStrike" cap="none" normalizeH="0" baseline="0" dirty="0" err="1">
                    <a:ln>
                      <a:noFill/>
                    </a:ln>
                    <a:effectLst/>
                    <a:latin typeface="Open Sans"/>
                  </a:rPr>
                  <a:t>for</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trip</a:t>
                </a:r>
                <a:r>
                  <a:rPr kumimoji="0" lang="de-DE" altLang="de-DE" sz="1800" b="0" i="0" u="none" strike="noStrike" cap="none" normalizeH="0" baseline="0" dirty="0">
                    <a:ln>
                      <a:noFill/>
                    </a:ln>
                    <a:effectLst/>
                    <a:latin typeface="Open Sans"/>
                  </a:rPr>
                  <a:t> </a:t>
                </a:r>
                <a:r>
                  <a:rPr lang="de-DE" altLang="de-DE" sz="1800" i="1" dirty="0">
                    <a:latin typeface="Open Sans"/>
                  </a:rPr>
                  <a:t>j)+1</a:t>
                </a:r>
                <a:r>
                  <a:rPr kumimoji="0" lang="de-DE" altLang="de-DE" sz="1800" b="0" i="0" u="none" strike="noStrike" cap="none" normalizeH="0" baseline="0" dirty="0">
                    <a:ln>
                      <a:noFill/>
                    </a:ln>
                    <a:effectLst/>
                    <a:latin typeface="Open Sans"/>
                  </a:rPr>
                  <a:t>, </a:t>
                </a:r>
                <a:r>
                  <a:rPr lang="de-DE" altLang="de-DE" sz="2000" i="1" dirty="0">
                    <a:latin typeface="MathJax_Math-italic"/>
                  </a:rPr>
                  <a:t> </a:t>
                </a:r>
                <a:r>
                  <a:rPr lang="de-DE" altLang="de-DE" sz="2000" i="1" dirty="0" err="1">
                    <a:latin typeface="MathJax_Math-italic"/>
                  </a:rPr>
                  <a:t>w</a:t>
                </a:r>
                <a:r>
                  <a:rPr lang="de-DE" altLang="de-DE" sz="2000" i="1" baseline="-25000" dirty="0" err="1">
                    <a:latin typeface="MathJax_Math-italic"/>
                  </a:rPr>
                  <a:t>ij</a:t>
                </a:r>
                <a:r>
                  <a:rPr lang="de-DE" altLang="de-DE" sz="2000" i="1" baseline="-25000" dirty="0">
                    <a:latin typeface="MathJax_Math-italic"/>
                  </a:rPr>
                  <a:t> </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is</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the</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weight</a:t>
                </a:r>
                <a:r>
                  <a:rPr kumimoji="0" lang="de-DE" altLang="de-DE" sz="1800" b="0" i="0" u="none" strike="noStrike" cap="none" normalizeH="0" baseline="0" dirty="0">
                    <a:ln>
                      <a:noFill/>
                    </a:ln>
                    <a:effectLst/>
                    <a:latin typeface="Open Sans"/>
                  </a:rPr>
                  <a:t> of </a:t>
                </a:r>
                <a:r>
                  <a:rPr kumimoji="0" lang="de-DE" altLang="de-DE" sz="1800" b="0" i="0" u="none" strike="noStrike" cap="none" normalizeH="0" baseline="0" dirty="0" err="1">
                    <a:ln>
                      <a:noFill/>
                    </a:ln>
                    <a:effectLst/>
                    <a:latin typeface="Open Sans"/>
                  </a:rPr>
                  <a:t>the</a:t>
                </a:r>
                <a:br>
                  <a:rPr kumimoji="0" lang="de-DE" altLang="de-DE" sz="1800" b="0" i="0" u="none" strike="noStrike" cap="none" normalizeH="0" baseline="0" dirty="0">
                    <a:ln>
                      <a:noFill/>
                    </a:ln>
                    <a:effectLst/>
                    <a:latin typeface="Open Sans"/>
                  </a:rPr>
                </a:br>
                <a:r>
                  <a:rPr kumimoji="0" lang="de-DE" altLang="de-DE" sz="1800" b="0" i="0" u="none" strike="noStrike" cap="none" normalizeH="0" baseline="0" dirty="0">
                    <a:ln>
                      <a:noFill/>
                    </a:ln>
                    <a:effectLst/>
                    <a:latin typeface="Open Sans"/>
                  </a:rPr>
                  <a:t> </a:t>
                </a:r>
                <a:r>
                  <a:rPr lang="de-DE" altLang="de-DE" sz="1800" i="1" dirty="0">
                    <a:latin typeface="Open Sans"/>
                  </a:rPr>
                  <a:t>i-</a:t>
                </a:r>
                <a:r>
                  <a:rPr kumimoji="0" lang="de-DE" altLang="de-DE" sz="1800" b="0" i="0" u="none" strike="noStrike" cap="none" normalizeH="0" baseline="0" dirty="0" err="1">
                    <a:ln>
                      <a:noFill/>
                    </a:ln>
                    <a:effectLst/>
                    <a:latin typeface="Open Sans"/>
                  </a:rPr>
                  <a:t>th</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gift</a:t>
                </a:r>
                <a:r>
                  <a:rPr kumimoji="0" lang="de-DE" altLang="de-DE" sz="1800" b="0" i="0" u="none" strike="noStrike" cap="none" normalizeH="0" baseline="0" dirty="0">
                    <a:ln>
                      <a:noFill/>
                    </a:ln>
                    <a:effectLst/>
                    <a:latin typeface="Open Sans"/>
                  </a:rPr>
                  <a:t> at </a:t>
                </a:r>
                <a:r>
                  <a:rPr kumimoji="0" lang="de-DE" altLang="de-DE" sz="1800" b="0" i="0" u="none" strike="noStrike" cap="none" normalizeH="0" baseline="0" dirty="0" err="1">
                    <a:ln>
                      <a:noFill/>
                    </a:ln>
                    <a:effectLst/>
                    <a:latin typeface="Open Sans"/>
                  </a:rPr>
                  <a:t>trip</a:t>
                </a:r>
                <a:r>
                  <a:rPr kumimoji="0" lang="de-DE" altLang="de-DE" sz="1800" b="0" i="0" u="none" strike="noStrike" cap="none" normalizeH="0" baseline="0" dirty="0">
                    <a:ln>
                      <a:noFill/>
                    </a:ln>
                    <a:effectLst/>
                    <a:latin typeface="Open Sans"/>
                  </a:rPr>
                  <a:t> </a:t>
                </a:r>
                <a:r>
                  <a:rPr kumimoji="0" lang="de-DE" altLang="de-DE" sz="2000" b="0" i="1" u="none" strike="noStrike" cap="none" normalizeH="0" baseline="0" dirty="0">
                    <a:ln>
                      <a:noFill/>
                    </a:ln>
                    <a:effectLst/>
                    <a:latin typeface="MathJax_Math-italic"/>
                  </a:rPr>
                  <a:t>j</a:t>
                </a:r>
                <a:r>
                  <a:rPr kumimoji="0" lang="de-DE" altLang="de-DE" sz="1800" b="0" i="0" u="none" strike="noStrike" cap="none" normalizeH="0" baseline="0" dirty="0">
                    <a:ln>
                      <a:noFill/>
                    </a:ln>
                    <a:effectLst/>
                    <a:latin typeface="Open Sans"/>
                  </a:rPr>
                  <a:t>, </a:t>
                </a:r>
                <a:r>
                  <a:rPr lang="de-DE" altLang="de-DE" sz="2000" i="1" dirty="0" err="1"/>
                  <a:t>Dist</a:t>
                </a:r>
                <a:r>
                  <a:rPr lang="de-DE" altLang="de-DE" sz="2000" i="1" dirty="0"/>
                  <a:t>() </a:t>
                </a:r>
                <a:r>
                  <a:rPr kumimoji="0" lang="de-DE" altLang="de-DE" sz="1800" b="0" i="0" u="none" strike="noStrike" cap="none" normalizeH="0" baseline="0" dirty="0" err="1">
                    <a:ln>
                      <a:noFill/>
                    </a:ln>
                    <a:effectLst/>
                    <a:latin typeface="Open Sans"/>
                  </a:rPr>
                  <a:t>is</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calculated</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with</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hlinkClick r:id="rId2"/>
                  </a:rPr>
                  <a:t>Haversine</a:t>
                </a:r>
                <a:r>
                  <a:rPr kumimoji="0" lang="de-DE" altLang="de-DE" sz="1800" b="0" i="0" u="none" strike="noStrike" cap="none" normalizeH="0" baseline="0" dirty="0">
                    <a:ln>
                      <a:noFill/>
                    </a:ln>
                    <a:effectLst/>
                    <a:latin typeface="Open Sans"/>
                    <a:hlinkClick r:id="rId2"/>
                  </a:rPr>
                  <a:t> </a:t>
                </a:r>
                <a:r>
                  <a:rPr kumimoji="0" lang="de-DE" altLang="de-DE" sz="1800" b="0" i="0" u="none" strike="noStrike" cap="none" normalizeH="0" baseline="0" dirty="0" err="1">
                    <a:ln>
                      <a:noFill/>
                    </a:ln>
                    <a:effectLst/>
                    <a:latin typeface="Open Sans"/>
                    <a:hlinkClick r:id="rId2"/>
                  </a:rPr>
                  <a:t>Distance</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between</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two</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locations</a:t>
                </a:r>
                <a:r>
                  <a:rPr kumimoji="0" lang="de-DE" altLang="de-DE" sz="1800" b="0" i="0" u="none" strike="noStrike" cap="none" normalizeH="0" baseline="0" dirty="0">
                    <a:ln>
                      <a:noFill/>
                    </a:ln>
                    <a:effectLst/>
                    <a:latin typeface="Open Sans"/>
                  </a:rPr>
                  <a:t>, and </a:t>
                </a:r>
                <a:r>
                  <a:rPr lang="de-CH" sz="2000" dirty="0"/>
                  <a:t> </a:t>
                </a:r>
                <a14:m>
                  <m:oMath xmlns:m="http://schemas.openxmlformats.org/officeDocument/2006/math">
                    <m:sSub>
                      <m:sSubPr>
                        <m:ctrlPr>
                          <a:rPr lang="de-CH" sz="2000" i="1">
                            <a:latin typeface="Cambria Math" panose="02040503050406030204" pitchFamily="18" charset="0"/>
                          </a:rPr>
                        </m:ctrlPr>
                      </m:sSubPr>
                      <m:e>
                        <m:r>
                          <a:rPr lang="de-CH" sz="2000" i="1">
                            <a:latin typeface="Cambria Math" panose="02040503050406030204" pitchFamily="18" charset="0"/>
                            <a:ea typeface="Calibri" panose="020F0502020204030204" pitchFamily="34" charset="0"/>
                            <a:cs typeface="Times New Roman" panose="02020603050405020304" pitchFamily="18" charset="0"/>
                          </a:rPr>
                          <m:t>𝐿𝑜𝑐</m:t>
                        </m:r>
                      </m:e>
                      <m:sub>
                        <m:r>
                          <a:rPr lang="de-CH" sz="2000" i="1">
                            <a:latin typeface="Cambria Math" panose="02040503050406030204" pitchFamily="18" charset="0"/>
                            <a:ea typeface="Calibri" panose="020F0502020204030204" pitchFamily="34" charset="0"/>
                            <a:cs typeface="Times New Roman" panose="02020603050405020304" pitchFamily="18" charset="0"/>
                          </a:rPr>
                          <m:t>𝑖</m:t>
                        </m:r>
                      </m:sub>
                    </m:sSub>
                    <m:r>
                      <a:rPr lang="de-CH" sz="2000" i="1">
                        <a:latin typeface="Cambria Math" panose="02040503050406030204" pitchFamily="18" charset="0"/>
                        <a:ea typeface="Calibri" panose="020F0502020204030204" pitchFamily="34" charset="0"/>
                        <a:cs typeface="Times New Roman" panose="02020603050405020304" pitchFamily="18" charset="0"/>
                      </a:rPr>
                      <m:t> </m:t>
                    </m:r>
                  </m:oMath>
                </a14:m>
                <a:r>
                  <a:rPr kumimoji="0" lang="de-DE" altLang="de-DE" sz="1800" b="0" i="0" u="none" strike="noStrike" cap="none" normalizeH="0" baseline="0" dirty="0">
                    <a:ln>
                      <a:noFill/>
                    </a:ln>
                    <a:effectLst/>
                    <a:latin typeface="Open Sans"/>
                  </a:rPr>
                  <a:t>is </a:t>
                </a:r>
                <a:r>
                  <a:rPr kumimoji="0" lang="de-DE" altLang="de-DE" sz="1800" b="0" i="0" u="none" strike="noStrike" cap="none" normalizeH="0" baseline="0" dirty="0" err="1">
                    <a:ln>
                      <a:noFill/>
                    </a:ln>
                    <a:effectLst/>
                    <a:latin typeface="Open Sans"/>
                  </a:rPr>
                  <a:t>the</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location</a:t>
                </a:r>
                <a:r>
                  <a:rPr kumimoji="0" lang="de-DE" altLang="de-DE" sz="1800" b="0" i="0" u="none" strike="noStrike" cap="none" normalizeH="0" baseline="0" dirty="0">
                    <a:ln>
                      <a:noFill/>
                    </a:ln>
                    <a:effectLst/>
                    <a:latin typeface="Open Sans"/>
                  </a:rPr>
                  <a:t> of </a:t>
                </a:r>
                <a:r>
                  <a:rPr kumimoji="0" lang="de-DE" altLang="de-DE" sz="1800" b="0" i="0" u="none" strike="noStrike" cap="none" normalizeH="0" baseline="0" dirty="0" err="1">
                    <a:ln>
                      <a:noFill/>
                    </a:ln>
                    <a:effectLst/>
                    <a:latin typeface="Open Sans"/>
                  </a:rPr>
                  <a:t>gift</a:t>
                </a:r>
                <a:r>
                  <a:rPr kumimoji="0" lang="de-DE" altLang="de-DE" sz="1800" b="0" i="1" u="none" strike="noStrike" cap="none" normalizeH="0" baseline="0" dirty="0">
                    <a:ln>
                      <a:noFill/>
                    </a:ln>
                    <a:effectLst/>
                    <a:latin typeface="Open Sans"/>
                  </a:rPr>
                  <a:t> </a:t>
                </a:r>
                <a:r>
                  <a:rPr kumimoji="0" lang="de-DE" altLang="de-DE" sz="2000" b="0" i="1" u="none" strike="noStrike" cap="none" normalizeH="0" baseline="0" dirty="0">
                    <a:ln>
                      <a:noFill/>
                    </a:ln>
                    <a:effectLst/>
                    <a:latin typeface="MathJax_Math-italic"/>
                  </a:rPr>
                  <a:t>i</a:t>
                </a:r>
                <a:r>
                  <a:rPr kumimoji="0" lang="de-DE" altLang="de-DE" sz="1800" b="0" i="0" u="none" strike="noStrike" cap="none" normalizeH="0" baseline="0" dirty="0">
                    <a:ln>
                      <a:noFill/>
                    </a:ln>
                    <a:effectLst/>
                    <a:latin typeface="Open Sans"/>
                  </a:rPr>
                  <a:t>. </a:t>
                </a:r>
                <a:r>
                  <a:rPr lang="de-DE" altLang="de-DE" sz="2000" i="1" dirty="0"/>
                  <a:t> </a:t>
                </a:r>
                <a14:m>
                  <m:oMath xmlns:m="http://schemas.openxmlformats.org/officeDocument/2006/math">
                    <m:sSub>
                      <m:sSubPr>
                        <m:ctrlPr>
                          <a:rPr lang="de-CH" sz="2000" i="1">
                            <a:latin typeface="Cambria Math" panose="02040503050406030204" pitchFamily="18" charset="0"/>
                          </a:rPr>
                        </m:ctrlPr>
                      </m:sSubPr>
                      <m:e>
                        <m:r>
                          <a:rPr lang="de-CH" sz="2000" i="1">
                            <a:latin typeface="Cambria Math" panose="02040503050406030204" pitchFamily="18" charset="0"/>
                            <a:ea typeface="Calibri" panose="020F0502020204030204" pitchFamily="34" charset="0"/>
                            <a:cs typeface="Times New Roman" panose="02020603050405020304" pitchFamily="18" charset="0"/>
                          </a:rPr>
                          <m:t>𝐿𝑜𝑐</m:t>
                        </m:r>
                      </m:e>
                      <m:sub>
                        <m:r>
                          <a:rPr lang="de-CH" sz="2000" b="0" i="1" smtClean="0">
                            <a:latin typeface="Cambria Math" panose="02040503050406030204" pitchFamily="18" charset="0"/>
                            <a:ea typeface="Calibri" panose="020F0502020204030204" pitchFamily="34" charset="0"/>
                            <a:cs typeface="Times New Roman" panose="02020603050405020304" pitchFamily="18" charset="0"/>
                          </a:rPr>
                          <m:t>0</m:t>
                        </m:r>
                      </m:sub>
                    </m:sSub>
                  </m:oMath>
                </a14:m>
                <a:r>
                  <a:rPr kumimoji="0" lang="de-DE" altLang="de-DE" sz="1800" b="0" i="0" u="none" strike="noStrike" cap="none" normalizeH="0" baseline="0" dirty="0">
                    <a:ln>
                      <a:noFill/>
                    </a:ln>
                    <a:effectLst/>
                    <a:latin typeface="Open Sans"/>
                  </a:rPr>
                  <a:t> and </a:t>
                </a:r>
                <a:r>
                  <a:rPr lang="de-DE" altLang="de-DE" sz="2000" i="1" dirty="0"/>
                  <a:t> </a:t>
                </a:r>
                <a14:m>
                  <m:oMath xmlns:m="http://schemas.openxmlformats.org/officeDocument/2006/math">
                    <m:sSub>
                      <m:sSubPr>
                        <m:ctrlPr>
                          <a:rPr lang="de-CH" sz="2000" i="1">
                            <a:latin typeface="Cambria Math" panose="02040503050406030204" pitchFamily="18" charset="0"/>
                          </a:rPr>
                        </m:ctrlPr>
                      </m:sSubPr>
                      <m:e>
                        <m:r>
                          <a:rPr lang="de-CH" sz="2000" i="1">
                            <a:latin typeface="Cambria Math" panose="02040503050406030204" pitchFamily="18" charset="0"/>
                            <a:ea typeface="Calibri" panose="020F0502020204030204" pitchFamily="34" charset="0"/>
                            <a:cs typeface="Times New Roman" panose="02020603050405020304" pitchFamily="18" charset="0"/>
                          </a:rPr>
                          <m:t>𝐿𝑜𝑐</m:t>
                        </m:r>
                      </m:e>
                      <m:sub>
                        <m:sSub>
                          <m:sSubPr>
                            <m:ctrlPr>
                              <a:rPr lang="de-CH" sz="2000" i="1" smtClean="0">
                                <a:latin typeface="Cambria Math" panose="02040503050406030204" pitchFamily="18" charset="0"/>
                                <a:cs typeface="Times New Roman" panose="02020603050405020304" pitchFamily="18" charset="0"/>
                              </a:rPr>
                            </m:ctrlPr>
                          </m:sSubPr>
                          <m:e>
                            <m:r>
                              <a:rPr lang="de-CH" sz="2000" b="0" i="1" smtClean="0">
                                <a:latin typeface="Cambria Math" panose="02040503050406030204" pitchFamily="18" charset="0"/>
                                <a:cs typeface="Times New Roman" panose="02020603050405020304" pitchFamily="18" charset="0"/>
                              </a:rPr>
                              <m:t>𝑛</m:t>
                            </m:r>
                          </m:e>
                          <m:sub>
                            <m:r>
                              <a:rPr lang="de-CH" sz="2000" b="0" i="1" smtClean="0">
                                <a:latin typeface="Cambria Math" panose="02040503050406030204" pitchFamily="18" charset="0"/>
                                <a:cs typeface="Times New Roman" panose="02020603050405020304" pitchFamily="18" charset="0"/>
                              </a:rPr>
                              <m:t>𝑗</m:t>
                            </m:r>
                          </m:sub>
                        </m:sSub>
                      </m:sub>
                    </m:sSub>
                    <m:r>
                      <a:rPr lang="de-CH" sz="2000" i="1">
                        <a:latin typeface="Cambria Math" panose="02040503050406030204" pitchFamily="18" charset="0"/>
                        <a:ea typeface="Calibri" panose="020F0502020204030204" pitchFamily="34" charset="0"/>
                        <a:cs typeface="Times New Roman" panose="02020603050405020304" pitchFamily="18" charset="0"/>
                      </a:rPr>
                      <m:t> </m:t>
                    </m:r>
                  </m:oMath>
                </a14:m>
                <a:r>
                  <a:rPr kumimoji="0" lang="de-DE" altLang="de-DE" sz="1800" b="0" i="0" u="none" strike="noStrike" cap="none" normalizeH="0" baseline="0" dirty="0">
                    <a:ln>
                      <a:noFill/>
                    </a:ln>
                    <a:effectLst/>
                    <a:latin typeface="Open Sans"/>
                  </a:rPr>
                  <a:t>are </a:t>
                </a:r>
                <a:r>
                  <a:rPr kumimoji="0" lang="de-DE" altLang="de-DE" sz="1800" b="0" i="0" u="none" strike="noStrike" cap="none" normalizeH="0" baseline="0" dirty="0" err="1">
                    <a:ln>
                      <a:noFill/>
                    </a:ln>
                    <a:effectLst/>
                    <a:latin typeface="Open Sans"/>
                  </a:rPr>
                  <a:t>the</a:t>
                </a:r>
                <a:r>
                  <a:rPr kumimoji="0" lang="de-DE" altLang="de-DE" sz="1800" b="0" i="0" u="none" strike="noStrike" cap="none" normalizeH="0" dirty="0">
                    <a:ln>
                      <a:noFill/>
                    </a:ln>
                    <a:effectLst/>
                    <a:latin typeface="Open Sans"/>
                  </a:rPr>
                  <a:t> </a:t>
                </a:r>
                <a:r>
                  <a:rPr kumimoji="0" lang="de-DE" altLang="de-DE" sz="1800" b="0" i="0" u="none" strike="noStrike" cap="none" normalizeH="0" baseline="0" dirty="0">
                    <a:ln>
                      <a:noFill/>
                    </a:ln>
                    <a:effectLst/>
                    <a:latin typeface="Open Sans"/>
                  </a:rPr>
                  <a:t>North Pole, and </a:t>
                </a:r>
                <a:r>
                  <a:rPr lang="de-CH" sz="2000" dirty="0">
                    <a:effectLst/>
                  </a:rPr>
                  <a:t> </a:t>
                </a:r>
                <a14:m>
                  <m:oMath xmlns:m="http://schemas.openxmlformats.org/officeDocument/2006/math">
                    <m:sSub>
                      <m:sSubPr>
                        <m:ctrlPr>
                          <a:rPr lang="de-CH" sz="2000" i="1">
                            <a:effectLst/>
                            <a:latin typeface="Cambria Math" panose="02040503050406030204" pitchFamily="18" charset="0"/>
                          </a:rPr>
                        </m:ctrlPr>
                      </m:sSubPr>
                      <m:e>
                        <m:r>
                          <a:rPr lang="de-CH" sz="2000" i="1">
                            <a:effectLst/>
                            <a:latin typeface="Cambria Math" panose="02040503050406030204" pitchFamily="18" charset="0"/>
                            <a:ea typeface="Calibri" panose="020F0502020204030204" pitchFamily="34" charset="0"/>
                            <a:cs typeface="Times New Roman" panose="02020603050405020304" pitchFamily="18" charset="0"/>
                          </a:rPr>
                          <m:t>𝑤</m:t>
                        </m:r>
                      </m:e>
                      <m:sub>
                        <m:sSub>
                          <m:sSubPr>
                            <m:ctrlPr>
                              <a:rPr lang="de-CH" sz="2000" i="1" smtClean="0">
                                <a:effectLst/>
                                <a:latin typeface="Cambria Math" panose="02040503050406030204" pitchFamily="18" charset="0"/>
                                <a:cs typeface="Times New Roman" panose="02020603050405020304" pitchFamily="18" charset="0"/>
                              </a:rPr>
                            </m:ctrlPr>
                          </m:sSubPr>
                          <m:e>
                            <m:r>
                              <a:rPr lang="de-CH" sz="2000" b="0" i="1" smtClean="0">
                                <a:effectLst/>
                                <a:latin typeface="Cambria Math" panose="02040503050406030204" pitchFamily="18" charset="0"/>
                                <a:cs typeface="Times New Roman" panose="02020603050405020304" pitchFamily="18" charset="0"/>
                              </a:rPr>
                              <m:t>𝑛</m:t>
                            </m:r>
                          </m:e>
                          <m:sub>
                            <m:r>
                              <a:rPr lang="de-CH" sz="2000" b="0" i="1" smtClean="0">
                                <a:effectLst/>
                                <a:latin typeface="Cambria Math" panose="02040503050406030204" pitchFamily="18" charset="0"/>
                                <a:cs typeface="Times New Roman" panose="02020603050405020304" pitchFamily="18" charset="0"/>
                              </a:rPr>
                              <m:t>𝑗</m:t>
                            </m:r>
                          </m:sub>
                        </m:sSub>
                        <m:r>
                          <a:rPr lang="de-CH" sz="2000" b="0" i="1" smtClean="0">
                            <a:effectLst/>
                            <a:latin typeface="Cambria Math" panose="02040503050406030204" pitchFamily="18" charset="0"/>
                            <a:cs typeface="Times New Roman" panose="02020603050405020304" pitchFamily="18" charset="0"/>
                          </a:rPr>
                          <m:t>,</m:t>
                        </m:r>
                        <m:r>
                          <a:rPr lang="de-CH"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de-CH"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kumimoji="0" lang="de-DE" altLang="de-DE" sz="1800" b="0" i="0" u="none" strike="noStrike" cap="none" normalizeH="0" baseline="0" dirty="0">
                    <a:ln>
                      <a:noFill/>
                    </a:ln>
                    <a:effectLst/>
                    <a:latin typeface="Open Sans"/>
                  </a:rPr>
                  <a:t>a</a:t>
                </a:r>
                <a:r>
                  <a:rPr kumimoji="0" lang="de-DE" altLang="de-DE" sz="1800" b="0" i="0" u="none" strike="noStrike" cap="none" normalizeH="0" baseline="0" dirty="0" err="1">
                    <a:ln>
                      <a:noFill/>
                    </a:ln>
                    <a:effectLst/>
                    <a:latin typeface="Open Sans"/>
                  </a:rPr>
                  <a:t>.k.a</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the</a:t>
                </a:r>
                <a:r>
                  <a:rPr kumimoji="0" lang="de-DE" altLang="de-DE" sz="1800" b="0" i="0" u="none" strike="noStrike" cap="none" normalizeH="0" baseline="0" dirty="0">
                    <a:ln>
                      <a:noFill/>
                    </a:ln>
                    <a:effectLst/>
                    <a:latin typeface="Open Sans"/>
                  </a:rPr>
                  <a:t> last leg of </a:t>
                </a:r>
                <a:r>
                  <a:rPr kumimoji="0" lang="de-DE" altLang="de-DE" sz="1800" b="0" i="0" u="none" strike="noStrike" cap="none" normalizeH="0" baseline="0" dirty="0" err="1">
                    <a:ln>
                      <a:noFill/>
                    </a:ln>
                    <a:effectLst/>
                    <a:latin typeface="Open Sans"/>
                  </a:rPr>
                  <a:t>each</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trip</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is</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always</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the</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base</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weight</a:t>
                </a:r>
                <a:r>
                  <a:rPr kumimoji="0" lang="de-DE" altLang="de-DE" sz="1800" b="0" i="0" u="none" strike="noStrike" cap="none" normalizeH="0" baseline="0" dirty="0">
                    <a:ln>
                      <a:noFill/>
                    </a:ln>
                    <a:effectLst/>
                    <a:latin typeface="Open Sans"/>
                  </a:rPr>
                  <a:t> of </a:t>
                </a:r>
                <a:r>
                  <a:rPr kumimoji="0" lang="de-DE" altLang="de-DE" sz="1800" b="0" i="0" u="none" strike="noStrike" cap="none" normalizeH="0" baseline="0" dirty="0" err="1">
                    <a:ln>
                      <a:noFill/>
                    </a:ln>
                    <a:effectLst/>
                    <a:latin typeface="Open Sans"/>
                  </a:rPr>
                  <a:t>the</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sleigh</a:t>
                </a:r>
                <a:r>
                  <a:rPr kumimoji="0" lang="de-DE" altLang="de-DE" sz="1800" b="0" i="0" u="none" strike="noStrike" cap="none" normalizeH="0" baseline="0" dirty="0">
                    <a:ln>
                      <a:noFill/>
                    </a:ln>
                    <a:effectLst/>
                    <a:latin typeface="Open Sans"/>
                  </a:rPr>
                  <a:t>.</a:t>
                </a:r>
                <a:endParaRPr kumimoji="0" lang="de-DE" altLang="de-DE"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effectLst/>
                    <a:latin typeface="Open Sans"/>
                  </a:rPr>
                  <a:t>For</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example</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if</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you</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have</a:t>
                </a:r>
                <a:r>
                  <a:rPr kumimoji="0" lang="de-DE" altLang="de-DE" sz="1800" b="0" i="0" u="none" strike="noStrike" cap="none" normalizeH="0" baseline="0" dirty="0">
                    <a:ln>
                      <a:noFill/>
                    </a:ln>
                    <a:effectLst/>
                    <a:latin typeface="Open Sans"/>
                  </a:rPr>
                  <a:t> 2 </a:t>
                </a:r>
                <a:r>
                  <a:rPr kumimoji="0" lang="de-DE" altLang="de-DE" sz="1800" b="0" i="0" u="none" strike="noStrike" cap="none" normalizeH="0" baseline="0" dirty="0" err="1">
                    <a:ln>
                      <a:noFill/>
                    </a:ln>
                    <a:effectLst/>
                    <a:latin typeface="Open Sans"/>
                  </a:rPr>
                  <a:t>gifts</a:t>
                </a:r>
                <a:r>
                  <a:rPr kumimoji="0" lang="de-DE" altLang="de-DE" sz="1800" b="0" i="0" u="none" strike="noStrike" cap="none" normalizeH="0" baseline="0" dirty="0">
                    <a:ln>
                      <a:noFill/>
                    </a:ln>
                    <a:effectLst/>
                    <a:latin typeface="Open Sans"/>
                  </a:rPr>
                  <a:t> A, B </a:t>
                </a:r>
                <a:r>
                  <a:rPr kumimoji="0" lang="de-DE" altLang="de-DE" sz="1800" b="0" i="0" u="none" strike="noStrike" cap="none" normalizeH="0" baseline="0" dirty="0" err="1">
                    <a:ln>
                      <a:noFill/>
                    </a:ln>
                    <a:effectLst/>
                    <a:latin typeface="Open Sans"/>
                  </a:rPr>
                  <a:t>to</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deliver</a:t>
                </a:r>
                <a:r>
                  <a:rPr kumimoji="0" lang="de-DE" altLang="de-DE" sz="1800" b="0" i="0" u="none" strike="noStrike" cap="none" normalizeH="0" baseline="0" dirty="0">
                    <a:ln>
                      <a:noFill/>
                    </a:ln>
                    <a:effectLst/>
                    <a:latin typeface="Open Sans"/>
                  </a:rPr>
                  <a:t> in a </a:t>
                </a:r>
                <a:r>
                  <a:rPr kumimoji="0" lang="de-DE" altLang="de-DE" sz="1800" b="0" i="0" u="none" strike="noStrike" cap="none" normalizeH="0" baseline="0" dirty="0" err="1">
                    <a:ln>
                      <a:noFill/>
                    </a:ln>
                    <a:effectLst/>
                    <a:latin typeface="Open Sans"/>
                  </a:rPr>
                  <a:t>trip</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then</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the</a:t>
                </a:r>
                <a:r>
                  <a:rPr kumimoji="0" lang="de-DE" altLang="de-DE" sz="1800" b="0" i="0" u="none" strike="noStrike" cap="none" normalizeH="0" baseline="0" dirty="0">
                    <a:ln>
                      <a:noFill/>
                    </a:ln>
                    <a:effectLst/>
                    <a:latin typeface="Open Sans"/>
                  </a:rPr>
                  <a:t> WRW </a:t>
                </a:r>
                <a:r>
                  <a:rPr kumimoji="0" lang="de-DE" altLang="de-DE" sz="1800" b="0" i="0" u="none" strike="noStrike" cap="none" normalizeH="0" baseline="0" dirty="0" err="1">
                    <a:ln>
                      <a:noFill/>
                    </a:ln>
                    <a:effectLst/>
                    <a:latin typeface="Open Sans"/>
                  </a:rPr>
                  <a:t>is</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calculated</a:t>
                </a:r>
                <a:r>
                  <a:rPr kumimoji="0" lang="de-DE" altLang="de-DE" sz="1800" b="0" i="0" u="none" strike="noStrike" cap="none" normalizeH="0" baseline="0" dirty="0">
                    <a:ln>
                      <a:noFill/>
                    </a:ln>
                    <a:effectLst/>
                    <a:latin typeface="Open Sans"/>
                  </a:rPr>
                  <a:t> </a:t>
                </a:r>
                <a:r>
                  <a:rPr kumimoji="0" lang="de-DE" altLang="de-DE" sz="1800" b="0" i="0" u="none" strike="noStrike" cap="none" normalizeH="0" baseline="0" dirty="0" err="1">
                    <a:ln>
                      <a:noFill/>
                    </a:ln>
                    <a:effectLst/>
                    <a:latin typeface="Open Sans"/>
                  </a:rPr>
                  <a:t>as</a:t>
                </a:r>
                <a:r>
                  <a:rPr kumimoji="0" lang="de-DE" altLang="de-DE" sz="1800" b="0" i="0" u="none" strike="noStrike" cap="none" normalizeH="0" baseline="0" dirty="0">
                    <a:ln>
                      <a:noFill/>
                    </a:ln>
                    <a:effectLst/>
                    <a:latin typeface="Open Sans"/>
                  </a:rPr>
                  <a:t>:</a:t>
                </a:r>
                <a:endParaRPr kumimoji="0" lang="de-DE" altLang="de-DE"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effectLst/>
                  <a:latin typeface="Open Sans"/>
                </a:endParaRPr>
              </a:p>
              <a:p>
                <a:pPr marL="457200" lvl="1" indent="0" defTabSz="453600">
                  <a:lnSpc>
                    <a:spcPct val="100000"/>
                  </a:lnSpc>
                  <a:buNone/>
                </a:pPr>
                <a:r>
                  <a:rPr lang="de-DE" altLang="de-DE" sz="2000" i="1" dirty="0" err="1">
                    <a:latin typeface="Open Sans"/>
                  </a:rPr>
                  <a:t>Dist</a:t>
                </a:r>
                <a:r>
                  <a:rPr lang="de-DE" altLang="de-DE" sz="2000" i="1" dirty="0">
                    <a:latin typeface="Open Sans"/>
                  </a:rPr>
                  <a:t>( North pole </a:t>
                </a:r>
                <a:r>
                  <a:rPr lang="de-DE" altLang="de-DE" sz="2000" i="1" dirty="0">
                    <a:latin typeface="Open Sans"/>
                    <a:sym typeface="Wingdings" panose="05000000000000000000" pitchFamily="2" charset="2"/>
                  </a:rPr>
                  <a:t></a:t>
                </a:r>
                <a:r>
                  <a:rPr lang="de-DE" altLang="de-DE" sz="2000" i="1" dirty="0">
                    <a:latin typeface="Open Sans"/>
                  </a:rPr>
                  <a:t> A )	*	( </a:t>
                </a:r>
                <a:r>
                  <a:rPr lang="de-DE" altLang="de-DE" sz="2000" i="1" dirty="0" err="1">
                    <a:latin typeface="Open Sans"/>
                  </a:rPr>
                  <a:t>weight</a:t>
                </a:r>
                <a:r>
                  <a:rPr lang="de-DE" altLang="de-DE" sz="2000" i="1" dirty="0">
                    <a:latin typeface="Open Sans"/>
                  </a:rPr>
                  <a:t>(A) + </a:t>
                </a:r>
                <a:r>
                  <a:rPr lang="de-DE" altLang="de-DE" sz="2000" i="1" dirty="0" err="1">
                    <a:latin typeface="Open Sans"/>
                  </a:rPr>
                  <a:t>weight</a:t>
                </a:r>
                <a:r>
                  <a:rPr lang="de-DE" altLang="de-DE" sz="2000" i="1" dirty="0">
                    <a:latin typeface="Open Sans"/>
                  </a:rPr>
                  <a:t>(B) + </a:t>
                </a:r>
                <a:r>
                  <a:rPr lang="de-DE" altLang="de-DE" sz="2000" i="1" dirty="0" err="1">
                    <a:latin typeface="Open Sans"/>
                  </a:rPr>
                  <a:t>base_weight</a:t>
                </a:r>
                <a:r>
                  <a:rPr lang="de-DE" altLang="de-DE" sz="2000" i="1" dirty="0">
                    <a:latin typeface="Open Sans"/>
                  </a:rPr>
                  <a:t> )  +</a:t>
                </a:r>
              </a:p>
              <a:p>
                <a:pPr marL="457200" lvl="1" indent="0" defTabSz="453600">
                  <a:lnSpc>
                    <a:spcPct val="100000"/>
                  </a:lnSpc>
                  <a:buNone/>
                </a:pPr>
                <a:r>
                  <a:rPr lang="de-DE" altLang="de-DE" sz="2000" i="1" dirty="0" err="1">
                    <a:latin typeface="Open Sans"/>
                  </a:rPr>
                  <a:t>Dist</a:t>
                </a:r>
                <a:r>
                  <a:rPr lang="de-DE" altLang="de-DE" sz="2000" i="1" dirty="0">
                    <a:latin typeface="Open Sans"/>
                  </a:rPr>
                  <a:t>( A </a:t>
                </a:r>
                <a:r>
                  <a:rPr lang="de-DE" altLang="de-DE" sz="2000" i="1" dirty="0">
                    <a:latin typeface="Open Sans"/>
                    <a:sym typeface="Wingdings" panose="05000000000000000000" pitchFamily="2" charset="2"/>
                  </a:rPr>
                  <a:t></a:t>
                </a:r>
                <a:r>
                  <a:rPr lang="de-DE" altLang="de-DE" sz="2000" i="1" dirty="0">
                    <a:latin typeface="Open Sans"/>
                  </a:rPr>
                  <a:t> B )			*	( </a:t>
                </a:r>
                <a:r>
                  <a:rPr lang="de-DE" altLang="de-DE" sz="2000" i="1" dirty="0" err="1">
                    <a:latin typeface="Open Sans"/>
                  </a:rPr>
                  <a:t>weight</a:t>
                </a:r>
                <a:r>
                  <a:rPr lang="de-DE" altLang="de-DE" sz="2000" i="1" dirty="0">
                    <a:latin typeface="Open Sans"/>
                  </a:rPr>
                  <a:t>(B) + </a:t>
                </a:r>
                <a:r>
                  <a:rPr lang="de-DE" altLang="de-DE" sz="2000" i="1" dirty="0" err="1">
                    <a:latin typeface="Open Sans"/>
                  </a:rPr>
                  <a:t>base_weight</a:t>
                </a:r>
                <a:r>
                  <a:rPr lang="de-DE" altLang="de-DE" sz="2000" i="1" dirty="0">
                    <a:latin typeface="Open Sans"/>
                  </a:rPr>
                  <a:t> )  +</a:t>
                </a:r>
              </a:p>
              <a:p>
                <a:pPr marL="457200" lvl="1" indent="0" defTabSz="453600">
                  <a:lnSpc>
                    <a:spcPct val="100000"/>
                  </a:lnSpc>
                  <a:buFontTx/>
                  <a:buNone/>
                </a:pPr>
                <a:r>
                  <a:rPr lang="de-DE" altLang="de-DE" sz="2000" i="1" dirty="0" err="1">
                    <a:latin typeface="Open Sans"/>
                  </a:rPr>
                  <a:t>D</a:t>
                </a:r>
                <a:r>
                  <a:rPr kumimoji="0" lang="de-DE" altLang="de-DE" sz="2000" b="0" i="1" u="none" strike="noStrike" cap="none" normalizeH="0" baseline="0" dirty="0" err="1">
                    <a:ln>
                      <a:noFill/>
                    </a:ln>
                    <a:effectLst/>
                    <a:latin typeface="Open Sans"/>
                  </a:rPr>
                  <a:t>ist</a:t>
                </a:r>
                <a:r>
                  <a:rPr kumimoji="0" lang="de-DE" altLang="de-DE" sz="2000" b="0" i="1" u="none" strike="noStrike" cap="none" normalizeH="0" baseline="0" dirty="0">
                    <a:ln>
                      <a:noFill/>
                    </a:ln>
                    <a:effectLst/>
                    <a:latin typeface="Open Sans"/>
                  </a:rPr>
                  <a:t>( B </a:t>
                </a:r>
                <a:r>
                  <a:rPr kumimoji="0" lang="de-DE" altLang="de-DE" sz="2000" b="0" i="1" u="none" strike="noStrike" cap="none" normalizeH="0" baseline="0" dirty="0">
                    <a:ln>
                      <a:noFill/>
                    </a:ln>
                    <a:effectLst/>
                    <a:latin typeface="Open Sans"/>
                    <a:sym typeface="Wingdings" panose="05000000000000000000" pitchFamily="2" charset="2"/>
                  </a:rPr>
                  <a:t></a:t>
                </a:r>
                <a:r>
                  <a:rPr kumimoji="0" lang="de-DE" altLang="de-DE" sz="2000" b="0" i="1" u="none" strike="noStrike" cap="none" normalizeH="0" baseline="0" dirty="0">
                    <a:ln>
                      <a:noFill/>
                    </a:ln>
                    <a:effectLst/>
                    <a:latin typeface="Open Sans"/>
                  </a:rPr>
                  <a:t> North pole )	*	( </a:t>
                </a:r>
                <a:r>
                  <a:rPr kumimoji="0" lang="de-DE" altLang="de-DE" sz="2000" b="0" i="1" u="none" strike="noStrike" cap="none" normalizeH="0" baseline="0" dirty="0" err="1">
                    <a:ln>
                      <a:noFill/>
                    </a:ln>
                    <a:effectLst/>
                    <a:latin typeface="Open Sans"/>
                  </a:rPr>
                  <a:t>base_weight</a:t>
                </a:r>
                <a:r>
                  <a:rPr kumimoji="0" lang="de-DE" altLang="de-DE" sz="2000" b="0" i="1" u="none" strike="noStrike" cap="none" normalizeH="0" baseline="0" dirty="0">
                    <a:ln>
                      <a:noFill/>
                    </a:ln>
                    <a:effectLst/>
                    <a:latin typeface="Open Sans"/>
                  </a:rPr>
                  <a:t> )</a:t>
                </a:r>
                <a:endParaRPr kumimoji="0" lang="de-DE" altLang="de-DE" sz="3600" b="0" i="1" u="none" strike="noStrike" cap="none" normalizeH="0" baseline="0" dirty="0">
                  <a:ln>
                    <a:noFill/>
                  </a:ln>
                  <a:effectLst/>
                </a:endParaRPr>
              </a:p>
            </p:txBody>
          </p:sp>
        </mc:Choice>
        <mc:Fallback xmlns="">
          <p:sp>
            <p:nvSpPr>
              <p:cNvPr id="4" name="Rectangle 1"/>
              <p:cNvSpPr>
                <a:spLocks noGrp="1" noRot="1" noChangeAspect="1" noMove="1" noResize="1" noEditPoints="1" noAdjustHandles="1" noChangeArrowheads="1" noChangeShapeType="1" noTextEdit="1"/>
              </p:cNvSpPr>
              <p:nvPr>
                <p:ph idx="1"/>
              </p:nvPr>
            </p:nvSpPr>
            <p:spPr bwMode="auto">
              <a:xfrm>
                <a:off x="838200" y="1276595"/>
                <a:ext cx="10184934" cy="5449417"/>
              </a:xfrm>
              <a:prstGeom prst="rect">
                <a:avLst/>
              </a:prstGeom>
              <a:blipFill>
                <a:blip r:embed="rId3"/>
                <a:stretch>
                  <a:fillRect l="-1437" r="-1377"/>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de-CH">
                    <a:noFill/>
                  </a:rPr>
                  <a:t> </a:t>
                </a:r>
              </a:p>
            </p:txBody>
          </p:sp>
        </mc:Fallback>
      </mc:AlternateContent>
    </p:spTree>
    <p:extLst>
      <p:ext uri="{BB962C8B-B14F-4D97-AF65-F5344CB8AC3E}">
        <p14:creationId xmlns:p14="http://schemas.microsoft.com/office/powerpoint/2010/main" val="13683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Haversine</a:t>
            </a:r>
            <a:r>
              <a:rPr lang="de-CH" dirty="0"/>
              <a:t> </a:t>
            </a:r>
            <a:r>
              <a:rPr lang="de-CH" dirty="0" err="1"/>
              <a:t>Distance</a:t>
            </a:r>
            <a:endParaRPr lang="de-CH" dirty="0"/>
          </a:p>
        </p:txBody>
      </p:sp>
      <p:sp>
        <p:nvSpPr>
          <p:cNvPr id="3" name="Inhaltsplatzhalter 2"/>
          <p:cNvSpPr>
            <a:spLocks noGrp="1"/>
          </p:cNvSpPr>
          <p:nvPr>
            <p:ph idx="1"/>
          </p:nvPr>
        </p:nvSpPr>
        <p:spPr>
          <a:xfrm>
            <a:off x="838200" y="1599377"/>
            <a:ext cx="8305800" cy="4351338"/>
          </a:xfrm>
        </p:spPr>
        <p:txBody>
          <a:bodyPr>
            <a:normAutofit/>
          </a:bodyPr>
          <a:lstStyle/>
          <a:p>
            <a:r>
              <a:rPr lang="en-US" sz="2000" dirty="0"/>
              <a:t>The </a:t>
            </a:r>
            <a:r>
              <a:rPr lang="en-US" sz="2000" b="1" dirty="0" err="1"/>
              <a:t>haversine</a:t>
            </a:r>
            <a:r>
              <a:rPr lang="en-US" sz="2000" b="1" dirty="0"/>
              <a:t> formula</a:t>
            </a:r>
            <a:r>
              <a:rPr lang="en-US" sz="2000" dirty="0"/>
              <a:t> is an equation important in </a:t>
            </a:r>
            <a:r>
              <a:rPr lang="en-US" sz="2000" dirty="0">
                <a:hlinkClick r:id="rId2" tooltip="Navigation"/>
              </a:rPr>
              <a:t>navigation</a:t>
            </a:r>
            <a:r>
              <a:rPr lang="en-US" sz="2000" dirty="0"/>
              <a:t>, giving </a:t>
            </a:r>
            <a:r>
              <a:rPr lang="en-US" sz="2000" dirty="0">
                <a:hlinkClick r:id="rId3" tooltip="Great-circle distance"/>
              </a:rPr>
              <a:t>great-circle distances</a:t>
            </a:r>
            <a:r>
              <a:rPr lang="en-US" sz="2000" dirty="0"/>
              <a:t> between two points on a </a:t>
            </a:r>
            <a:r>
              <a:rPr lang="en-US" sz="2000" dirty="0">
                <a:hlinkClick r:id="rId4" tooltip="Sphere"/>
              </a:rPr>
              <a:t>sphere</a:t>
            </a:r>
            <a:r>
              <a:rPr lang="en-US" sz="2000" dirty="0"/>
              <a:t> from their </a:t>
            </a:r>
            <a:r>
              <a:rPr lang="en-US" sz="2000" dirty="0">
                <a:hlinkClick r:id="rId5" tooltip="Longitude"/>
              </a:rPr>
              <a:t>longitudes</a:t>
            </a:r>
            <a:r>
              <a:rPr lang="en-US" sz="2000" dirty="0"/>
              <a:t> and </a:t>
            </a:r>
            <a:r>
              <a:rPr lang="en-US" sz="2000" dirty="0">
                <a:hlinkClick r:id="rId6" tooltip="Latitude"/>
              </a:rPr>
              <a:t>latitudes</a:t>
            </a:r>
            <a:r>
              <a:rPr lang="en-US" sz="2000" dirty="0"/>
              <a:t>.</a:t>
            </a:r>
          </a:p>
          <a:p>
            <a:r>
              <a:rPr lang="en-US" sz="2000" dirty="0"/>
              <a:t>The </a:t>
            </a:r>
            <a:r>
              <a:rPr lang="en-US" sz="2000" b="1" dirty="0"/>
              <a:t>great-circle</a:t>
            </a:r>
            <a:r>
              <a:rPr lang="en-US" sz="2000" dirty="0"/>
              <a:t> or </a:t>
            </a:r>
            <a:r>
              <a:rPr lang="en-US" sz="2000" b="1" dirty="0" err="1">
                <a:hlinkClick r:id="rId7" tooltip="Great Circle"/>
              </a:rPr>
              <a:t>orthodromic</a:t>
            </a:r>
            <a:r>
              <a:rPr lang="en-US" sz="2000" b="1" dirty="0"/>
              <a:t> distance</a:t>
            </a:r>
            <a:r>
              <a:rPr lang="en-US" sz="2000" dirty="0"/>
              <a:t> is the shortest </a:t>
            </a:r>
            <a:r>
              <a:rPr lang="en-US" sz="2000" dirty="0">
                <a:hlinkClick r:id="rId8" tooltip="Distance"/>
              </a:rPr>
              <a:t>distance</a:t>
            </a:r>
            <a:r>
              <a:rPr lang="en-US" sz="2000" dirty="0"/>
              <a:t> between two </a:t>
            </a:r>
            <a:r>
              <a:rPr lang="en-US" sz="2000" dirty="0">
                <a:hlinkClick r:id="rId9" tooltip="Point (geometry)"/>
              </a:rPr>
              <a:t>points</a:t>
            </a:r>
            <a:r>
              <a:rPr lang="en-US" sz="2000" dirty="0"/>
              <a:t> on the surface of a </a:t>
            </a:r>
            <a:r>
              <a:rPr lang="en-US" sz="2000" dirty="0">
                <a:hlinkClick r:id="rId4" tooltip="Sphere"/>
              </a:rPr>
              <a:t>sphere</a:t>
            </a:r>
            <a:r>
              <a:rPr lang="en-US" sz="2000" dirty="0"/>
              <a:t>, measured along the surface of the sphere (as opposed to a straight line through the sphere's interior). The distance between two points in </a:t>
            </a:r>
            <a:r>
              <a:rPr lang="en-US" sz="2000" dirty="0">
                <a:hlinkClick r:id="rId10" tooltip="Euclidean space"/>
              </a:rPr>
              <a:t>Euclidean space</a:t>
            </a:r>
            <a:r>
              <a:rPr lang="en-US" sz="2000" dirty="0"/>
              <a:t> is the length of a straight line between them, but on the sphere there are no straight lines. In </a:t>
            </a:r>
            <a:r>
              <a:rPr lang="en-US" sz="2000" dirty="0">
                <a:hlinkClick r:id="rId11" tooltip="Non-Euclidean geometry"/>
              </a:rPr>
              <a:t>non-Euclidean geometry</a:t>
            </a:r>
            <a:r>
              <a:rPr lang="en-US" sz="2000" dirty="0"/>
              <a:t>, straight lines are replaced with </a:t>
            </a:r>
            <a:r>
              <a:rPr lang="en-US" sz="2000" dirty="0">
                <a:hlinkClick r:id="rId12" tooltip="Geodesic"/>
              </a:rPr>
              <a:t>geodesics</a:t>
            </a:r>
            <a:r>
              <a:rPr lang="en-US" sz="2000" dirty="0"/>
              <a:t>. Geodesics on the sphere are the </a:t>
            </a:r>
            <a:r>
              <a:rPr lang="en-US" sz="2000" i="1" dirty="0">
                <a:hlinkClick r:id="rId13" tooltip="Great circle"/>
              </a:rPr>
              <a:t>great circles</a:t>
            </a:r>
            <a:r>
              <a:rPr lang="en-US" sz="2000" dirty="0"/>
              <a:t> (circles on the sphere whose centers coincide with the center of the sphere).</a:t>
            </a:r>
            <a:endParaRPr lang="de-CH" sz="2000" dirty="0"/>
          </a:p>
        </p:txBody>
      </p:sp>
      <p:pic>
        <p:nvPicPr>
          <p:cNvPr id="1026" name="Picture 2" descr="Bildergebnis für haversine distanc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90147" y="1599377"/>
            <a:ext cx="2714625" cy="271462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pieren 4"/>
          <p:cNvGrpSpPr/>
          <p:nvPr/>
        </p:nvGrpSpPr>
        <p:grpSpPr>
          <a:xfrm>
            <a:off x="5477019" y="5250728"/>
            <a:ext cx="6216880" cy="797220"/>
            <a:chOff x="2366176" y="5514680"/>
            <a:chExt cx="6216880" cy="797220"/>
          </a:xfrm>
        </p:grpSpPr>
        <p:pic>
          <p:nvPicPr>
            <p:cNvPr id="4" name="Grafik 3"/>
            <p:cNvPicPr>
              <a:picLocks noChangeAspect="1"/>
            </p:cNvPicPr>
            <p:nvPr/>
          </p:nvPicPr>
          <p:blipFill rotWithShape="1">
            <a:blip r:embed="rId15"/>
            <a:srcRect t="39786"/>
            <a:stretch/>
          </p:blipFill>
          <p:spPr>
            <a:xfrm>
              <a:off x="2496581" y="5514680"/>
              <a:ext cx="6086475" cy="797220"/>
            </a:xfrm>
            <a:prstGeom prst="rect">
              <a:avLst/>
            </a:prstGeom>
          </p:spPr>
        </p:pic>
        <p:pic>
          <p:nvPicPr>
            <p:cNvPr id="6" name="Grafik 5"/>
            <p:cNvPicPr>
              <a:picLocks noChangeAspect="1"/>
            </p:cNvPicPr>
            <p:nvPr/>
          </p:nvPicPr>
          <p:blipFill rotWithShape="1">
            <a:blip r:embed="rId15"/>
            <a:srcRect r="93496" b="61757"/>
            <a:stretch/>
          </p:blipFill>
          <p:spPr>
            <a:xfrm>
              <a:off x="2366176" y="5555105"/>
              <a:ext cx="395877" cy="506331"/>
            </a:xfrm>
            <a:prstGeom prst="rect">
              <a:avLst/>
            </a:prstGeom>
          </p:spPr>
        </p:pic>
      </p:grpSp>
      <p:sp>
        <p:nvSpPr>
          <p:cNvPr id="7" name="Rechteck 6"/>
          <p:cNvSpPr/>
          <p:nvPr/>
        </p:nvSpPr>
        <p:spPr>
          <a:xfrm>
            <a:off x="838200" y="5056203"/>
            <a:ext cx="4492672" cy="1200329"/>
          </a:xfrm>
          <a:prstGeom prst="rect">
            <a:avLst/>
          </a:prstGeom>
        </p:spPr>
        <p:txBody>
          <a:bodyPr wrap="square">
            <a:spAutoFit/>
          </a:bodyPr>
          <a:lstStyle/>
          <a:p>
            <a:pPr>
              <a:buFont typeface="Arial" panose="020B0604020202020204" pitchFamily="34" charset="0"/>
              <a:buChar char="•"/>
            </a:pPr>
            <a:r>
              <a:rPr lang="en-US" i="1" dirty="0">
                <a:solidFill>
                  <a:srgbClr val="252525"/>
                </a:solidFill>
                <a:latin typeface="Nimbus Roman No9 L"/>
              </a:rPr>
              <a:t>   φ</a:t>
            </a:r>
            <a:r>
              <a:rPr lang="en-US" baseline="-25000" dirty="0">
                <a:solidFill>
                  <a:srgbClr val="252525"/>
                </a:solidFill>
                <a:latin typeface="Nimbus Roman No9 L"/>
              </a:rPr>
              <a:t>1</a:t>
            </a:r>
            <a:r>
              <a:rPr lang="en-US" dirty="0">
                <a:solidFill>
                  <a:srgbClr val="252525"/>
                </a:solidFill>
                <a:latin typeface="Nimbus Roman No9 L"/>
              </a:rPr>
              <a:t>, </a:t>
            </a:r>
            <a:r>
              <a:rPr lang="en-US" i="1" dirty="0">
                <a:solidFill>
                  <a:srgbClr val="252525"/>
                </a:solidFill>
                <a:latin typeface="Nimbus Roman No9 L"/>
              </a:rPr>
              <a:t>φ</a:t>
            </a:r>
            <a:r>
              <a:rPr lang="en-US" baseline="-25000" dirty="0">
                <a:solidFill>
                  <a:srgbClr val="252525"/>
                </a:solidFill>
                <a:latin typeface="Nimbus Roman No9 L"/>
              </a:rPr>
              <a:t>2</a:t>
            </a:r>
            <a:r>
              <a:rPr lang="en-US" dirty="0">
                <a:solidFill>
                  <a:srgbClr val="252525"/>
                </a:solidFill>
                <a:latin typeface="Arial" panose="020B0604020202020204" pitchFamily="34" charset="0"/>
              </a:rPr>
              <a:t>: latitude of point 1 and latitude of</a:t>
            </a:r>
            <a:br>
              <a:rPr lang="en-US" dirty="0">
                <a:solidFill>
                  <a:srgbClr val="252525"/>
                </a:solidFill>
                <a:latin typeface="Arial" panose="020B0604020202020204" pitchFamily="34" charset="0"/>
              </a:rPr>
            </a:br>
            <a:r>
              <a:rPr lang="en-US" dirty="0">
                <a:solidFill>
                  <a:srgbClr val="252525"/>
                </a:solidFill>
                <a:latin typeface="Arial" panose="020B0604020202020204" pitchFamily="34" charset="0"/>
              </a:rPr>
              <a:t>    point 2, in radians</a:t>
            </a:r>
          </a:p>
          <a:p>
            <a:pPr>
              <a:buFont typeface="Arial" panose="020B0604020202020204" pitchFamily="34" charset="0"/>
              <a:buChar char="•"/>
            </a:pPr>
            <a:r>
              <a:rPr lang="en-US" i="1" dirty="0">
                <a:solidFill>
                  <a:srgbClr val="252525"/>
                </a:solidFill>
                <a:latin typeface="Nimbus Roman No9 L"/>
              </a:rPr>
              <a:t>   λ</a:t>
            </a:r>
            <a:r>
              <a:rPr lang="en-US" baseline="-25000" dirty="0">
                <a:solidFill>
                  <a:srgbClr val="252525"/>
                </a:solidFill>
                <a:latin typeface="Nimbus Roman No9 L"/>
              </a:rPr>
              <a:t>1</a:t>
            </a:r>
            <a:r>
              <a:rPr lang="en-US" dirty="0">
                <a:solidFill>
                  <a:srgbClr val="252525"/>
                </a:solidFill>
                <a:latin typeface="Nimbus Roman No9 L"/>
              </a:rPr>
              <a:t>, </a:t>
            </a:r>
            <a:r>
              <a:rPr lang="en-US" i="1" dirty="0">
                <a:solidFill>
                  <a:srgbClr val="252525"/>
                </a:solidFill>
                <a:latin typeface="Nimbus Roman No9 L"/>
              </a:rPr>
              <a:t>λ</a:t>
            </a:r>
            <a:r>
              <a:rPr lang="en-US" baseline="-25000" dirty="0">
                <a:solidFill>
                  <a:srgbClr val="252525"/>
                </a:solidFill>
                <a:latin typeface="Nimbus Roman No9 L"/>
              </a:rPr>
              <a:t>2</a:t>
            </a:r>
            <a:r>
              <a:rPr lang="en-US" dirty="0">
                <a:solidFill>
                  <a:srgbClr val="252525"/>
                </a:solidFill>
                <a:latin typeface="Arial" panose="020B0604020202020204" pitchFamily="34" charset="0"/>
              </a:rPr>
              <a:t>: longitude of point 1 and longitude</a:t>
            </a:r>
            <a:br>
              <a:rPr lang="en-US" dirty="0">
                <a:solidFill>
                  <a:srgbClr val="252525"/>
                </a:solidFill>
                <a:latin typeface="Arial" panose="020B0604020202020204" pitchFamily="34" charset="0"/>
              </a:rPr>
            </a:br>
            <a:r>
              <a:rPr lang="en-US" dirty="0">
                <a:solidFill>
                  <a:srgbClr val="252525"/>
                </a:solidFill>
                <a:latin typeface="Arial" panose="020B0604020202020204" pitchFamily="34" charset="0"/>
              </a:rPr>
              <a:t>    of point 2, in radians</a:t>
            </a:r>
            <a:endParaRPr lang="en-US" b="0" i="0" dirty="0">
              <a:solidFill>
                <a:srgbClr val="252525"/>
              </a:solidFill>
              <a:effectLst/>
              <a:latin typeface="Arial" panose="020B0604020202020204" pitchFamily="34" charset="0"/>
            </a:endParaRPr>
          </a:p>
        </p:txBody>
      </p:sp>
    </p:spTree>
    <p:extLst>
      <p:ext uri="{BB962C8B-B14F-4D97-AF65-F5344CB8AC3E}">
        <p14:creationId xmlns:p14="http://schemas.microsoft.com/office/powerpoint/2010/main" val="214381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Competition</a:t>
            </a:r>
            <a:endParaRPr lang="de-CH" dirty="0"/>
          </a:p>
        </p:txBody>
      </p:sp>
      <p:sp>
        <p:nvSpPr>
          <p:cNvPr id="3" name="Inhaltsplatzhalter 2"/>
          <p:cNvSpPr>
            <a:spLocks noGrp="1"/>
          </p:cNvSpPr>
          <p:nvPr>
            <p:ph idx="1"/>
          </p:nvPr>
        </p:nvSpPr>
        <p:spPr>
          <a:xfrm>
            <a:off x="838200" y="1506582"/>
            <a:ext cx="10515600" cy="4894217"/>
          </a:xfrm>
        </p:spPr>
        <p:txBody>
          <a:bodyPr>
            <a:noAutofit/>
          </a:bodyPr>
          <a:lstStyle/>
          <a:p>
            <a:r>
              <a:rPr lang="de-CH" sz="2000" dirty="0"/>
              <a:t>Data:</a:t>
            </a:r>
          </a:p>
          <a:p>
            <a:pPr marL="0" indent="0" algn="ctr">
              <a:buNone/>
            </a:pPr>
            <a:r>
              <a:rPr lang="de-CH" sz="2000" dirty="0">
                <a:hlinkClick r:id="rId2"/>
              </a:rPr>
              <a:t>https://www.kaggle.com/competitions/santas-stolen-sleigh</a:t>
            </a:r>
            <a:endParaRPr lang="de-CH" sz="2000" dirty="0"/>
          </a:p>
          <a:p>
            <a:pPr marL="0" indent="0" algn="ctr">
              <a:buNone/>
            </a:pPr>
            <a:r>
              <a:rPr lang="de-CH" sz="2000" dirty="0"/>
              <a:t>(</a:t>
            </a:r>
            <a:r>
              <a:rPr lang="de-CH" sz="2000" dirty="0" err="1"/>
              <a:t>you</a:t>
            </a:r>
            <a:r>
              <a:rPr lang="de-CH" sz="2000" dirty="0"/>
              <a:t> </a:t>
            </a:r>
            <a:r>
              <a:rPr lang="de-CH" sz="2000" dirty="0" err="1"/>
              <a:t>can</a:t>
            </a:r>
            <a:r>
              <a:rPr lang="de-CH" sz="2000" dirty="0"/>
              <a:t> also find </a:t>
            </a:r>
            <a:r>
              <a:rPr lang="de-CH" sz="2000" dirty="0" err="1"/>
              <a:t>the</a:t>
            </a:r>
            <a:r>
              <a:rPr lang="de-CH" sz="2000" dirty="0"/>
              <a:t> </a:t>
            </a:r>
            <a:r>
              <a:rPr lang="de-CH" sz="2000" dirty="0" err="1"/>
              <a:t>data</a:t>
            </a:r>
            <a:r>
              <a:rPr lang="de-CH" sz="2000" dirty="0"/>
              <a:t> </a:t>
            </a:r>
            <a:r>
              <a:rPr lang="de-CH" sz="2000" dirty="0" err="1"/>
              <a:t>files</a:t>
            </a:r>
            <a:r>
              <a:rPr lang="de-CH" sz="2000" dirty="0"/>
              <a:t> on </a:t>
            </a:r>
            <a:r>
              <a:rPr lang="de-CH" sz="2000" dirty="0" err="1"/>
              <a:t>Moodle</a:t>
            </a:r>
            <a:r>
              <a:rPr lang="de-CH" sz="2000" dirty="0"/>
              <a:t>)</a:t>
            </a:r>
          </a:p>
          <a:p>
            <a:r>
              <a:rPr lang="de-CH" sz="2000" dirty="0"/>
              <a:t>Submission: </a:t>
            </a:r>
          </a:p>
          <a:p>
            <a:pPr marL="0" indent="0" algn="ctr">
              <a:buNone/>
            </a:pPr>
            <a:r>
              <a:rPr lang="de-CH" sz="2000" dirty="0" err="1"/>
              <a:t>Please</a:t>
            </a:r>
            <a:r>
              <a:rPr lang="de-CH" sz="2000" dirty="0"/>
              <a:t> </a:t>
            </a:r>
            <a:r>
              <a:rPr lang="de-CH" sz="2000" dirty="0" err="1"/>
              <a:t>submit</a:t>
            </a:r>
            <a:r>
              <a:rPr lang="de-CH" sz="2000" dirty="0"/>
              <a:t> </a:t>
            </a:r>
            <a:r>
              <a:rPr lang="de-CH" sz="2000" dirty="0" err="1"/>
              <a:t>your</a:t>
            </a:r>
            <a:r>
              <a:rPr lang="de-CH" sz="2000" dirty="0"/>
              <a:t> </a:t>
            </a:r>
            <a:r>
              <a:rPr lang="de-CH" sz="2000" dirty="0" err="1"/>
              <a:t>solution</a:t>
            </a:r>
            <a:r>
              <a:rPr lang="de-CH" sz="2000" dirty="0"/>
              <a:t> (after </a:t>
            </a:r>
            <a:r>
              <a:rPr lang="de-CH" sz="2000" dirty="0" err="1"/>
              <a:t>registration</a:t>
            </a:r>
            <a:r>
              <a:rPr lang="de-CH" sz="2000" dirty="0"/>
              <a:t>) at </a:t>
            </a:r>
          </a:p>
          <a:p>
            <a:pPr marL="0" indent="0" algn="ctr">
              <a:buNone/>
            </a:pPr>
            <a:r>
              <a:rPr lang="de-CH" sz="2000" dirty="0">
                <a:hlinkClick r:id="rId2"/>
              </a:rPr>
              <a:t>https://www.kaggle.com/competitions/santas-stolen-sleigh</a:t>
            </a:r>
            <a:endParaRPr lang="de-CH" sz="2000" dirty="0"/>
          </a:p>
          <a:p>
            <a:pPr marL="0" indent="0" algn="ctr">
              <a:buNone/>
            </a:pPr>
            <a:r>
              <a:rPr lang="de-CH" sz="2000" dirty="0" err="1"/>
              <a:t>as</a:t>
            </a:r>
            <a:r>
              <a:rPr lang="de-CH" sz="2000" dirty="0"/>
              <a:t> a Late Submission and </a:t>
            </a:r>
            <a:r>
              <a:rPr lang="de-CH" sz="2000" dirty="0" err="1"/>
              <a:t>then</a:t>
            </a:r>
            <a:r>
              <a:rPr lang="de-CH" sz="2000" dirty="0"/>
              <a:t> </a:t>
            </a:r>
            <a:r>
              <a:rPr lang="de-CH" sz="2000" dirty="0" err="1"/>
              <a:t>enter</a:t>
            </a:r>
            <a:r>
              <a:rPr lang="de-CH" sz="2000" dirty="0"/>
              <a:t> </a:t>
            </a:r>
            <a:r>
              <a:rPr lang="de-CH" sz="2000" dirty="0" err="1"/>
              <a:t>your</a:t>
            </a:r>
            <a:r>
              <a:rPr lang="de-CH" sz="2000" dirty="0"/>
              <a:t> score at</a:t>
            </a:r>
          </a:p>
          <a:p>
            <a:pPr marL="0" indent="0" algn="ctr">
              <a:buNone/>
            </a:pPr>
            <a:r>
              <a:rPr lang="de-CH" sz="2000" dirty="0"/>
              <a:t> </a:t>
            </a:r>
            <a:r>
              <a:rPr lang="de-CH" sz="2000" dirty="0">
                <a:hlinkClick r:id="rId3"/>
              </a:rPr>
              <a:t>https://docs.google.com/forms/d/e/1FAIpQLSdsHGTbE5Mdu1chxiB2417i2QahYYLVmvIyvvvBOKASC3Pmzw/viewform?usp=sf_link</a:t>
            </a:r>
            <a:endParaRPr lang="de-CH" sz="2000" dirty="0"/>
          </a:p>
          <a:p>
            <a:pPr marL="0" indent="0">
              <a:buNone/>
            </a:pPr>
            <a:endParaRPr lang="de-CH" sz="2000" dirty="0"/>
          </a:p>
          <a:p>
            <a:r>
              <a:rPr lang="de-CH" sz="2000" dirty="0"/>
              <a:t>Deadline: 		</a:t>
            </a:r>
            <a:r>
              <a:rPr lang="de-CH" sz="2000"/>
              <a:t>	</a:t>
            </a:r>
            <a:r>
              <a:rPr lang="de-CH" sz="2000" b="1"/>
              <a:t>Monday, 16.12.2024, 07:00</a:t>
            </a:r>
            <a:endParaRPr lang="de-CH" sz="2000" b="1" dirty="0"/>
          </a:p>
          <a:p>
            <a:endParaRPr lang="de-CH" sz="2000" dirty="0"/>
          </a:p>
          <a:p>
            <a:endParaRPr lang="de-CH" sz="2000" dirty="0"/>
          </a:p>
        </p:txBody>
      </p:sp>
    </p:spTree>
    <p:extLst>
      <p:ext uri="{BB962C8B-B14F-4D97-AF65-F5344CB8AC3E}">
        <p14:creationId xmlns:p14="http://schemas.microsoft.com/office/powerpoint/2010/main" val="426802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Words>
  <Application>Microsoft Office PowerPoint</Application>
  <PresentationFormat>Breitbild</PresentationFormat>
  <Paragraphs>55</Paragraphs>
  <Slides>7</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vt:i4>
      </vt:variant>
    </vt:vector>
  </HeadingPairs>
  <TitlesOfParts>
    <vt:vector size="15" baseType="lpstr">
      <vt:lpstr>Arial</vt:lpstr>
      <vt:lpstr>Calibri</vt:lpstr>
      <vt:lpstr>Calibri Light</vt:lpstr>
      <vt:lpstr>Cambria Math</vt:lpstr>
      <vt:lpstr>MathJax_Math-italic</vt:lpstr>
      <vt:lpstr>Nimbus Roman No9 L</vt:lpstr>
      <vt:lpstr>Open Sans</vt:lpstr>
      <vt:lpstr>Office Theme</vt:lpstr>
      <vt:lpstr>♫ Alarm bells ring, are you listening?  Santa's sleigh has gone missing ♫ </vt:lpstr>
      <vt:lpstr>Kickoff Santa Claus Challenge</vt:lpstr>
      <vt:lpstr>PowerPoint-Präsentation</vt:lpstr>
      <vt:lpstr>Your Task: Help Santa!</vt:lpstr>
      <vt:lpstr>Mathematical Formulation</vt:lpstr>
      <vt:lpstr>Haversine Distance</vt:lpstr>
      <vt:lpstr>Competition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Santa's Stolen Sleigh</dc:title>
  <dc:creator>Mark Cieliebak</dc:creator>
  <cp:lastModifiedBy>Beer Samuel (beer)</cp:lastModifiedBy>
  <cp:revision>27</cp:revision>
  <dcterms:created xsi:type="dcterms:W3CDTF">2015-12-16T13:08:27Z</dcterms:created>
  <dcterms:modified xsi:type="dcterms:W3CDTF">2024-11-08T12:56:29Z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etDate">
    <vt:lpwstr>2020-10-31T07:17:15Z</vt:lpwstr>
  </property>
  <property fmtid="{D5CDD505-2E9C-101B-9397-08002B2CF9AE}" pid="4" name="MSIP_Label_10d9bad3-6dac-4e9a-89a3-89f3b8d247b2_Method">
    <vt:lpwstr>Standard</vt:lpwstr>
  </property>
  <property fmtid="{D5CDD505-2E9C-101B-9397-08002B2CF9AE}" pid="5" name="MSIP_Label_10d9bad3-6dac-4e9a-89a3-89f3b8d247b2_Name">
    <vt:lpwstr>10d9bad3-6dac-4e9a-89a3-89f3b8d247b2</vt:lpwstr>
  </property>
  <property fmtid="{D5CDD505-2E9C-101B-9397-08002B2CF9AE}" pid="6" name="MSIP_Label_10d9bad3-6dac-4e9a-89a3-89f3b8d247b2_SiteId">
    <vt:lpwstr>5d1a9f9d-201f-4a10-b983-451cf65cbc1e</vt:lpwstr>
  </property>
  <property fmtid="{D5CDD505-2E9C-101B-9397-08002B2CF9AE}" pid="7" name="MSIP_Label_10d9bad3-6dac-4e9a-89a3-89f3b8d247b2_ActionId">
    <vt:lpwstr>b9f2fbb1-67fb-4e67-8c07-7afe0c2362ad</vt:lpwstr>
  </property>
  <property fmtid="{D5CDD505-2E9C-101B-9397-08002B2CF9AE}" pid="8" name="MSIP_Label_10d9bad3-6dac-4e9a-89a3-89f3b8d247b2_ContentBits">
    <vt:lpwstr>0</vt:lpwstr>
  </property>
</Properties>
</file>