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60" r:id="rId4"/>
    <p:sldId id="261" r:id="rId5"/>
    <p:sldId id="259" r:id="rId6"/>
    <p:sldId id="269" r:id="rId7"/>
    <p:sldId id="268" r:id="rId8"/>
    <p:sldId id="273" r:id="rId9"/>
    <p:sldId id="262" r:id="rId10"/>
    <p:sldId id="263" r:id="rId11"/>
    <p:sldId id="267" r:id="rId12"/>
    <p:sldId id="270" r:id="rId13"/>
    <p:sldId id="271" r:id="rId14"/>
    <p:sldId id="264" r:id="rId15"/>
    <p:sldId id="265" r:id="rId16"/>
    <p:sldId id="272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60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34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12228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122248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5289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5324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0293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380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474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2764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338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89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9952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9403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0341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87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183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251323-BFC3-4DD1-8FD8-0190BA15715F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B4E3B-CB9D-4D4A-867B-B8B44CE919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286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84938" y="1055078"/>
            <a:ext cx="684920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 smtClean="0"/>
              <a:t>HTML  Tags Session3</a:t>
            </a:r>
          </a:p>
          <a:p>
            <a:r>
              <a:rPr lang="en-US" sz="5400" dirty="0"/>
              <a:t> </a:t>
            </a:r>
            <a:r>
              <a:rPr lang="en-US" sz="5400" dirty="0" smtClean="0"/>
              <a:t>            LIST</a:t>
            </a:r>
            <a:endParaRPr lang="en-US" sz="5400" dirty="0"/>
          </a:p>
        </p:txBody>
      </p:sp>
      <p:sp>
        <p:nvSpPr>
          <p:cNvPr id="5" name="TextBox 4"/>
          <p:cNvSpPr txBox="1"/>
          <p:nvPr/>
        </p:nvSpPr>
        <p:spPr>
          <a:xfrm>
            <a:off x="6846277" y="5811717"/>
            <a:ext cx="57237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Lecturer  : </a:t>
            </a:r>
            <a:r>
              <a:rPr lang="en-US" sz="2400" dirty="0" err="1" smtClean="0"/>
              <a:t>Ms.Lavanya</a:t>
            </a:r>
            <a:r>
              <a:rPr lang="en-US" sz="2400" dirty="0" smtClean="0"/>
              <a:t> Mohan</a:t>
            </a:r>
          </a:p>
          <a:p>
            <a:r>
              <a:rPr lang="en-US" sz="2400" dirty="0" smtClean="0"/>
              <a:t>Email       :lavanya@metaverseage.ae</a:t>
            </a:r>
            <a:endParaRPr lang="en-US" sz="24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1374" y="2612739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569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89084" y="378070"/>
            <a:ext cx="708660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u="sng" dirty="0" smtClean="0"/>
              <a:t>Ordered List Example</a:t>
            </a:r>
            <a:endParaRPr lang="en-US" sz="4400" u="sng" dirty="0"/>
          </a:p>
        </p:txBody>
      </p:sp>
      <p:sp>
        <p:nvSpPr>
          <p:cNvPr id="5" name="Rectangle 4"/>
          <p:cNvSpPr/>
          <p:nvPr/>
        </p:nvSpPr>
        <p:spPr>
          <a:xfrm>
            <a:off x="419100" y="1663814"/>
            <a:ext cx="7819292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4000" b="1" dirty="0">
                <a:latin typeface="Times New Roman" panose="02020603050405020304" pitchFamily="18" charset="0"/>
              </a:rPr>
              <a:t>&lt;</a:t>
            </a:r>
            <a:r>
              <a:rPr lang="en-US" altLang="en-US" sz="4000" b="1" dirty="0" err="1">
                <a:latin typeface="Times New Roman" panose="02020603050405020304" pitchFamily="18" charset="0"/>
              </a:rPr>
              <a:t>ol</a:t>
            </a:r>
            <a:r>
              <a:rPr lang="en-US" altLang="en-US" sz="4000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sz="4000" b="1" dirty="0">
                <a:latin typeface="Times New Roman" panose="02020603050405020304" pitchFamily="18" charset="0"/>
              </a:rPr>
              <a:t>   &lt;li&gt;Apply to school&lt;/li&gt;</a:t>
            </a:r>
          </a:p>
          <a:p>
            <a:r>
              <a:rPr lang="en-US" altLang="en-US" sz="4000" b="1" dirty="0">
                <a:latin typeface="Times New Roman" panose="02020603050405020304" pitchFamily="18" charset="0"/>
              </a:rPr>
              <a:t>   &lt;li&gt;Register for course&lt;/li&gt;</a:t>
            </a:r>
          </a:p>
          <a:p>
            <a:r>
              <a:rPr lang="en-US" altLang="en-US" sz="4000" b="1" dirty="0">
                <a:latin typeface="Times New Roman" panose="02020603050405020304" pitchFamily="18" charset="0"/>
              </a:rPr>
              <a:t>   &lt;li&gt;Pay tuition&lt;/li&gt;</a:t>
            </a:r>
          </a:p>
          <a:p>
            <a:r>
              <a:rPr lang="en-US" altLang="en-US" sz="4000" b="1" dirty="0">
                <a:latin typeface="Times New Roman" panose="02020603050405020304" pitchFamily="18" charset="0"/>
              </a:rPr>
              <a:t>   &lt;li&gt;Attend course&lt;/li&gt;</a:t>
            </a:r>
          </a:p>
          <a:p>
            <a:r>
              <a:rPr lang="en-US" altLang="en-US" sz="4000" b="1" dirty="0">
                <a:latin typeface="Times New Roman" panose="02020603050405020304" pitchFamily="18" charset="0"/>
              </a:rPr>
              <a:t> &lt;/</a:t>
            </a:r>
            <a:r>
              <a:rPr lang="en-US" altLang="en-US" sz="4000" b="1" dirty="0" err="1">
                <a:latin typeface="Times New Roman" panose="02020603050405020304" pitchFamily="18" charset="0"/>
              </a:rPr>
              <a:t>ol</a:t>
            </a:r>
            <a:r>
              <a:rPr lang="en-US" altLang="en-US" sz="4000" b="1" dirty="0">
                <a:latin typeface="Times New Roman" panose="02020603050405020304" pitchFamily="18" charset="0"/>
              </a:rPr>
              <a:t>&gt;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63205" y="2517530"/>
            <a:ext cx="3592513" cy="19431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105" y="-129562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52076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20284619"/>
              </p:ext>
            </p:extLst>
          </p:nvPr>
        </p:nvGraphicFramePr>
        <p:xfrm>
          <a:off x="5723787" y="316522"/>
          <a:ext cx="5934812" cy="6154030"/>
        </p:xfrm>
        <a:graphic>
          <a:graphicData uri="http://schemas.openxmlformats.org/drawingml/2006/table">
            <a:tbl>
              <a:tblPr/>
              <a:tblGrid>
                <a:gridCol w="2967406">
                  <a:extLst>
                    <a:ext uri="{9D8B030D-6E8A-4147-A177-3AD203B41FA5}">
                      <a16:colId xmlns:a16="http://schemas.microsoft.com/office/drawing/2014/main" val="3572373271"/>
                    </a:ext>
                  </a:extLst>
                </a:gridCol>
                <a:gridCol w="2967406">
                  <a:extLst>
                    <a:ext uri="{9D8B030D-6E8A-4147-A177-3AD203B41FA5}">
                      <a16:colId xmlns:a16="http://schemas.microsoft.com/office/drawing/2014/main" val="3025233774"/>
                    </a:ext>
                  </a:extLst>
                </a:gridCol>
              </a:tblGrid>
              <a:tr h="60166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Description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07849847"/>
                  </a:ext>
                </a:extLst>
              </a:tr>
              <a:tr h="998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type="1"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8945579"/>
                  </a:ext>
                </a:extLst>
              </a:tr>
              <a:tr h="998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type="A"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85887695"/>
                  </a:ext>
                </a:extLst>
              </a:tr>
              <a:tr h="9981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type="a"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9909328"/>
                  </a:ext>
                </a:extLst>
              </a:tr>
              <a:tr h="12789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type="I"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22936744"/>
                  </a:ext>
                </a:extLst>
              </a:tr>
              <a:tr h="127891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>
                          <a:solidFill>
                            <a:schemeClr val="bg1"/>
                          </a:solidFill>
                          <a:effectLst/>
                        </a:rPr>
                        <a:t>type="i"</a:t>
                      </a:r>
                    </a:p>
                  </a:txBody>
                  <a:tcPr marL="1524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Calibri" panose="020F0502020204030204"/>
                        </a:defRPr>
                      </a:lvl9pPr>
                    </a:lstStyle>
                    <a:p>
                      <a:pPr algn="l" fontAlgn="t"/>
                      <a:r>
                        <a:rPr lang="en-US" dirty="0">
                          <a:solidFill>
                            <a:schemeClr val="bg1"/>
                          </a:solidFill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151503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401515" y="905498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3200" dirty="0"/>
              <a:t>&lt;</a:t>
            </a:r>
            <a:r>
              <a:rPr lang="en-US" sz="3200" dirty="0" err="1"/>
              <a:t>ol</a:t>
            </a:r>
            <a:r>
              <a:rPr lang="en-US" sz="3200" dirty="0"/>
              <a:t>&gt;</a:t>
            </a:r>
          </a:p>
          <a:p>
            <a:r>
              <a:rPr lang="en-US" sz="3200" dirty="0"/>
              <a:t>   &lt;li&gt;</a:t>
            </a:r>
            <a:r>
              <a:rPr lang="en-US" sz="3200" dirty="0" err="1"/>
              <a:t>Bharathan</a:t>
            </a:r>
            <a:r>
              <a:rPr lang="en-US" sz="3200" dirty="0"/>
              <a:t>&lt;/li&gt;</a:t>
            </a:r>
          </a:p>
          <a:p>
            <a:r>
              <a:rPr lang="en-US" sz="3200" dirty="0"/>
              <a:t>   &lt;li&gt;</a:t>
            </a:r>
            <a:r>
              <a:rPr lang="en-US" sz="3200" dirty="0" err="1"/>
              <a:t>pradeep</a:t>
            </a:r>
            <a:r>
              <a:rPr lang="en-US" sz="3200" dirty="0"/>
              <a:t>&lt;/li&gt;</a:t>
            </a:r>
          </a:p>
          <a:p>
            <a:r>
              <a:rPr lang="en-US" sz="3200" dirty="0"/>
              <a:t>   &lt;li&gt;</a:t>
            </a:r>
            <a:r>
              <a:rPr lang="en-US" sz="3200" dirty="0" err="1"/>
              <a:t>jinu</a:t>
            </a:r>
            <a:r>
              <a:rPr lang="en-US" sz="3200" dirty="0"/>
              <a:t>&lt;li&gt;</a:t>
            </a:r>
          </a:p>
          <a:p>
            <a:r>
              <a:rPr lang="en-US" sz="3200" dirty="0"/>
              <a:t>&lt;/</a:t>
            </a:r>
            <a:r>
              <a:rPr lang="en-US" sz="3200" dirty="0" err="1"/>
              <a:t>ol</a:t>
            </a:r>
            <a:r>
              <a:rPr lang="en-US" sz="3200" dirty="0"/>
              <a:t>&gt;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529274" y="4719229"/>
            <a:ext cx="418340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4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&lt;</a:t>
            </a:r>
            <a:r>
              <a:rPr lang="en-US" sz="440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ol</a:t>
            </a:r>
            <a:r>
              <a:rPr lang="en-US" sz="44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 type=“1”&gt;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6423" y="-229423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30344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91891" y="606642"/>
            <a:ext cx="4817153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600" b="1" u="sng" dirty="0">
                <a:latin typeface="Segoe UI" panose="020B0502040204020203" pitchFamily="34" charset="0"/>
              </a:rPr>
              <a:t>Control List Counting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8338" y="2074875"/>
            <a:ext cx="6096000" cy="31700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4000" dirty="0" smtClean="0"/>
              <a:t>&lt;ol start="50"&gt;</a:t>
            </a:r>
            <a:br>
              <a:rPr lang="it-IT" sz="4000" dirty="0" smtClean="0"/>
            </a:br>
            <a:r>
              <a:rPr lang="it-IT" sz="4000" dirty="0" smtClean="0"/>
              <a:t>  &lt;li&gt;Coffee&lt;/li&gt;</a:t>
            </a:r>
            <a:br>
              <a:rPr lang="it-IT" sz="4000" dirty="0" smtClean="0"/>
            </a:br>
            <a:r>
              <a:rPr lang="it-IT" sz="4000" dirty="0" smtClean="0"/>
              <a:t>  &lt;li&gt;Tea&lt;/li&gt;</a:t>
            </a:r>
            <a:br>
              <a:rPr lang="it-IT" sz="4000" dirty="0" smtClean="0"/>
            </a:br>
            <a:r>
              <a:rPr lang="it-IT" sz="4000" dirty="0" smtClean="0"/>
              <a:t>  &lt;li&gt;Milk&lt;/li&gt;</a:t>
            </a:r>
            <a:br>
              <a:rPr lang="it-IT" sz="4000" dirty="0" smtClean="0"/>
            </a:br>
            <a:r>
              <a:rPr lang="it-IT" sz="4000" dirty="0" smtClean="0"/>
              <a:t>&lt;/ol&gt;</a:t>
            </a:r>
            <a:endParaRPr lang="it-IT" sz="4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6859" y="-222486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201814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82027" y="727529"/>
            <a:ext cx="4677499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4000" b="1" u="sng" dirty="0">
                <a:latin typeface="Segoe UI" panose="020B0502040204020203" pitchFamily="34" charset="0"/>
              </a:rPr>
              <a:t>Nested HTML Lists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0" y="1997839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it-IT" sz="2800" dirty="0" smtClean="0"/>
              <a:t>&lt;ol&gt;</a:t>
            </a:r>
            <a:br>
              <a:rPr lang="it-IT" sz="2800" dirty="0" smtClean="0"/>
            </a:br>
            <a:r>
              <a:rPr lang="it-IT" sz="2800" dirty="0" smtClean="0"/>
              <a:t>  &lt;li&gt;Coffee&lt;/li&gt;</a:t>
            </a:r>
            <a:br>
              <a:rPr lang="it-IT" sz="2800" dirty="0" smtClean="0"/>
            </a:br>
            <a:r>
              <a:rPr lang="it-IT" sz="2800" dirty="0" smtClean="0"/>
              <a:t>  &lt;li&gt;Tea</a:t>
            </a:r>
            <a:br>
              <a:rPr lang="it-IT" sz="2800" dirty="0" smtClean="0"/>
            </a:br>
            <a:r>
              <a:rPr lang="it-IT" sz="2800" dirty="0" smtClean="0"/>
              <a:t>    &lt;ol&gt;</a:t>
            </a:r>
            <a:br>
              <a:rPr lang="it-IT" sz="2800" dirty="0" smtClean="0"/>
            </a:br>
            <a:r>
              <a:rPr lang="it-IT" sz="2800" dirty="0" smtClean="0"/>
              <a:t>      &lt;li&gt;Black tea&lt;/li&gt;</a:t>
            </a:r>
            <a:br>
              <a:rPr lang="it-IT" sz="2800" dirty="0" smtClean="0"/>
            </a:br>
            <a:r>
              <a:rPr lang="it-IT" sz="2800" dirty="0" smtClean="0"/>
              <a:t>      &lt;li&gt;Green tea&lt;/li&gt;</a:t>
            </a:r>
            <a:br>
              <a:rPr lang="it-IT" sz="2800" dirty="0" smtClean="0"/>
            </a:br>
            <a:r>
              <a:rPr lang="it-IT" sz="2800" dirty="0" smtClean="0"/>
              <a:t>    &lt;/ol&gt;</a:t>
            </a:r>
            <a:br>
              <a:rPr lang="it-IT" sz="2800" dirty="0" smtClean="0"/>
            </a:br>
            <a:r>
              <a:rPr lang="it-IT" sz="2800" dirty="0" smtClean="0"/>
              <a:t>  &lt;/li&gt;</a:t>
            </a:r>
            <a:br>
              <a:rPr lang="it-IT" sz="2800" dirty="0" smtClean="0"/>
            </a:br>
            <a:r>
              <a:rPr lang="it-IT" sz="2800" dirty="0" smtClean="0"/>
              <a:t>  &lt;li&gt;Milk&lt;/li&gt;</a:t>
            </a:r>
            <a:br>
              <a:rPr lang="it-IT" sz="2800" dirty="0" smtClean="0"/>
            </a:br>
            <a:r>
              <a:rPr lang="it-IT" sz="2800" dirty="0" smtClean="0"/>
              <a:t>&lt;/ol&gt;</a:t>
            </a:r>
            <a:endParaRPr lang="it-IT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8790" y="-101599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050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9590" y="109798"/>
            <a:ext cx="3875420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/>
              <a:t>Description List</a:t>
            </a:r>
            <a:endParaRPr lang="en-US" sz="4000" u="sng" dirty="0"/>
          </a:p>
        </p:txBody>
      </p:sp>
      <p:sp>
        <p:nvSpPr>
          <p:cNvPr id="5" name="Rectangle 4"/>
          <p:cNvSpPr/>
          <p:nvPr/>
        </p:nvSpPr>
        <p:spPr>
          <a:xfrm>
            <a:off x="1342293" y="817684"/>
            <a:ext cx="10026162" cy="61555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2296">
              <a:defRPr/>
            </a:pPr>
            <a: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Useful to display a list of terms and descriptions or a list of FAQ and answers</a:t>
            </a:r>
            <a:br>
              <a:rPr lang="en-US" sz="28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30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&lt;dl&gt; </a:t>
            </a: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the description list</a:t>
            </a:r>
            <a:br>
              <a:rPr lang="en-US" sz="26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600" dirty="0" smtClean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3000" dirty="0" smtClean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dt</a:t>
            </a: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&gt; 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a term/phrase/sentence</a:t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Configures empty space above and below the text</a:t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sz="26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640080" lvl="1" indent="-237744">
              <a:buFont typeface="Verdana"/>
              <a:buChar char="◦"/>
              <a:defRPr/>
            </a:pPr>
            <a:r>
              <a:rPr lang="en-US" sz="3000" dirty="0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&lt;</a:t>
            </a:r>
            <a:r>
              <a:rPr lang="en-US" sz="30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Times New Roman" pitchFamily="18" charset="0"/>
                <a:cs typeface="Times New Roman" pitchFamily="18" charset="0"/>
              </a:rPr>
              <a:t>dd</a:t>
            </a: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&gt; </a:t>
            </a:r>
            <a:b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en-US" sz="2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Contains a description of the term/phrase/sentence</a:t>
            </a:r>
          </a:p>
          <a:p>
            <a:pPr marL="1040130" lvl="2" indent="-237744">
              <a:buFont typeface="Verdana"/>
              <a:buChar char="◦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Indents the text</a:t>
            </a:r>
          </a:p>
          <a:p>
            <a:pPr marL="1040130" lvl="2" indent="-237744">
              <a:buFont typeface="Verdana"/>
              <a:buChar char="◦"/>
              <a:defRPr/>
            </a:pPr>
            <a:r>
              <a:rPr lang="en-US" sz="2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Configures empty space above and below the text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/>
            </a:r>
            <a:b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endParaRPr lang="en-US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1159" y="-264593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38896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19396" y="219779"/>
            <a:ext cx="6087564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/>
              <a:t>Description List Example</a:t>
            </a:r>
            <a:endParaRPr lang="en-US" sz="4000" u="sng" dirty="0"/>
          </a:p>
        </p:txBody>
      </p:sp>
      <p:sp>
        <p:nvSpPr>
          <p:cNvPr id="5" name="Rectangle 4"/>
          <p:cNvSpPr/>
          <p:nvPr/>
        </p:nvSpPr>
        <p:spPr>
          <a:xfrm>
            <a:off x="419396" y="1806902"/>
            <a:ext cx="6934496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b="1" dirty="0">
                <a:latin typeface="Times New Roman" panose="02020603050405020304" pitchFamily="18" charset="0"/>
              </a:rPr>
              <a:t>&lt;dl&gt;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</a:rPr>
              <a:t>   &lt;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dt</a:t>
            </a:r>
            <a:r>
              <a:rPr lang="en-US" altLang="en-US" sz="2800" b="1" dirty="0">
                <a:latin typeface="Times New Roman" panose="02020603050405020304" pitchFamily="18" charset="0"/>
              </a:rPr>
              <a:t>&gt;IP&lt;/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dt</a:t>
            </a:r>
            <a:r>
              <a:rPr lang="en-US" altLang="en-US" sz="2800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</a:rPr>
              <a:t>        &lt;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dd</a:t>
            </a:r>
            <a:r>
              <a:rPr lang="en-US" altLang="en-US" sz="2800" b="1" dirty="0">
                <a:latin typeface="Times New Roman" panose="02020603050405020304" pitchFamily="18" charset="0"/>
              </a:rPr>
              <a:t>&gt;Internet Protocol&lt;/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dd</a:t>
            </a:r>
            <a:r>
              <a:rPr lang="en-US" altLang="en-US" sz="2800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</a:rPr>
              <a:t>    &lt;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dt</a:t>
            </a:r>
            <a:r>
              <a:rPr lang="en-US" altLang="en-US" sz="2800" b="1" dirty="0">
                <a:latin typeface="Times New Roman" panose="02020603050405020304" pitchFamily="18" charset="0"/>
              </a:rPr>
              <a:t>&gt;TCP&lt;/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dt</a:t>
            </a:r>
            <a:r>
              <a:rPr lang="en-US" altLang="en-US" sz="2800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</a:rPr>
              <a:t>         &lt;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dd</a:t>
            </a:r>
            <a:r>
              <a:rPr lang="en-US" altLang="en-US" sz="2800" b="1" dirty="0">
                <a:latin typeface="Times New Roman" panose="02020603050405020304" pitchFamily="18" charset="0"/>
              </a:rPr>
              <a:t>&gt;Transmission Control Protocol&lt;/</a:t>
            </a:r>
            <a:r>
              <a:rPr lang="en-US" altLang="en-US" sz="2800" b="1" dirty="0" err="1">
                <a:latin typeface="Times New Roman" panose="02020603050405020304" pitchFamily="18" charset="0"/>
              </a:rPr>
              <a:t>dd</a:t>
            </a:r>
            <a:r>
              <a:rPr lang="en-US" altLang="en-US" sz="2800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sz="2800" b="1" dirty="0">
                <a:latin typeface="Times New Roman" panose="02020603050405020304" pitchFamily="18" charset="0"/>
              </a:rPr>
              <a:t>&lt;/dl&gt;</a:t>
            </a:r>
          </a:p>
        </p:txBody>
      </p:sp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3612" y="2413435"/>
            <a:ext cx="4878388" cy="1895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75651" y="-167878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2961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37393" y="2639843"/>
            <a:ext cx="1164980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https://www.w3schools.com/html/exercise.asp?filename=exercise_html_lists2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12677" y="263770"/>
            <a:ext cx="46863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u="sng" dirty="0" smtClean="0"/>
              <a:t>Exercise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4708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279530" y="1767253"/>
            <a:ext cx="634804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800" dirty="0" smtClean="0"/>
              <a:t>Thank You</a:t>
            </a:r>
            <a:endParaRPr lang="en-US" sz="8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085" y="3275349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1976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79274" y="378042"/>
            <a:ext cx="4449680" cy="8309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800" dirty="0" smtClean="0"/>
              <a:t>Proper Nesting</a:t>
            </a:r>
            <a:endParaRPr lang="en-US" sz="4800" dirty="0"/>
          </a:p>
        </p:txBody>
      </p:sp>
      <p:sp>
        <p:nvSpPr>
          <p:cNvPr id="5" name="Rectangle 4"/>
          <p:cNvSpPr/>
          <p:nvPr/>
        </p:nvSpPr>
        <p:spPr>
          <a:xfrm>
            <a:off x="553916" y="1378022"/>
            <a:ext cx="10946422" cy="42165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3500"/>
            <a:r>
              <a:rPr lang="en-US" altLang="en-US" sz="4000" u="sng" dirty="0" smtClean="0"/>
              <a:t>CODE:</a:t>
            </a:r>
          </a:p>
          <a:p>
            <a:pPr marL="63500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p&gt;&lt;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&gt;Call for a free quote for your web development needs</a:t>
            </a: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63500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&lt;strong&gt;888.555.5555 &lt;/strong&gt;&lt;/</a:t>
            </a:r>
            <a:r>
              <a:rPr lang="en-US" alt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&gt;&lt;/p&gt;</a:t>
            </a:r>
          </a:p>
          <a:p>
            <a:pPr marL="63500"/>
            <a:endParaRPr lang="en-US" altLang="en-US" sz="3200" dirty="0" smtClean="0"/>
          </a:p>
          <a:p>
            <a:pPr marL="63500"/>
            <a:r>
              <a:rPr lang="en-US" altLang="en-US" sz="3600" u="sng" dirty="0" smtClean="0"/>
              <a:t>BROWSER DISPLAY:</a:t>
            </a:r>
            <a:r>
              <a:rPr lang="en-US" altLang="en-US" sz="3200" dirty="0" smtClean="0"/>
              <a:t/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pPr marL="63500"/>
            <a:r>
              <a:rPr lang="en-US" altLang="en-US" sz="3200" i="1" dirty="0" smtClean="0"/>
              <a:t>Call for a free quote for your web development needs: </a:t>
            </a:r>
            <a:r>
              <a:rPr lang="en-US" altLang="en-US" sz="3200" b="1" i="1" dirty="0" smtClean="0"/>
              <a:t>888.555.5555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162" y="-28023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60291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734478" y="624227"/>
            <a:ext cx="3999813" cy="101566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6000" dirty="0" smtClean="0"/>
              <a:t>HTML Lists</a:t>
            </a:r>
            <a:endParaRPr lang="en-US" sz="6000" dirty="0"/>
          </a:p>
        </p:txBody>
      </p:sp>
      <p:sp>
        <p:nvSpPr>
          <p:cNvPr id="5" name="Rectangle 4"/>
          <p:cNvSpPr/>
          <p:nvPr/>
        </p:nvSpPr>
        <p:spPr>
          <a:xfrm>
            <a:off x="1219200" y="2224371"/>
            <a:ext cx="888316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en-US" sz="4800" dirty="0"/>
              <a:t>Unordered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en-US" sz="4800" dirty="0"/>
              <a:t>Ordered List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altLang="en-US" sz="4800" dirty="0"/>
              <a:t>Description List</a:t>
            </a:r>
            <a:r>
              <a:rPr lang="en-US" altLang="en-US" sz="5400" dirty="0" smtClean="0"/>
              <a:t/>
            </a:r>
            <a:br>
              <a:rPr lang="en-US" altLang="en-US" sz="5400" dirty="0" smtClean="0"/>
            </a:br>
            <a:r>
              <a:rPr lang="en-US" altLang="en-US" sz="5400" dirty="0" smtClean="0"/>
              <a:t>(</a:t>
            </a:r>
            <a:r>
              <a:rPr lang="en-US" altLang="en-US" sz="4000" i="1" dirty="0" smtClean="0"/>
              <a:t>formerly called a definition list</a:t>
            </a:r>
            <a:r>
              <a:rPr lang="en-US" altLang="en-US" sz="3600" i="1" dirty="0" smtClean="0"/>
              <a:t>)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28405" y="-204901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85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45511" y="483548"/>
            <a:ext cx="4014882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u="sng" dirty="0" smtClean="0"/>
              <a:t>Unordered List</a:t>
            </a:r>
            <a:endParaRPr lang="en-US" sz="4400" u="sng" dirty="0"/>
          </a:p>
        </p:txBody>
      </p:sp>
      <p:sp>
        <p:nvSpPr>
          <p:cNvPr id="5" name="Rectangle 4"/>
          <p:cNvSpPr/>
          <p:nvPr/>
        </p:nvSpPr>
        <p:spPr>
          <a:xfrm>
            <a:off x="885091" y="1681260"/>
            <a:ext cx="9032631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3200" dirty="0" smtClean="0"/>
              <a:t>Displays a bullet, or list marker, </a:t>
            </a:r>
            <a:br>
              <a:rPr lang="en-US" altLang="en-US" sz="3200" dirty="0" smtClean="0"/>
            </a:br>
            <a:r>
              <a:rPr lang="en-US" altLang="en-US" sz="3200" dirty="0" smtClean="0"/>
              <a:t>before each entry in the list. </a:t>
            </a:r>
            <a:br>
              <a:rPr lang="en-US" altLang="en-US" sz="3200" dirty="0" smtClean="0"/>
            </a:br>
            <a:endParaRPr lang="en-US" altLang="en-US" sz="32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4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ul</a:t>
            </a:r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800" dirty="0" smtClean="0"/>
              <a:t>Contains the unordered list</a:t>
            </a:r>
          </a:p>
          <a:p>
            <a:pPr marL="469900" lvl="1"/>
            <a:endParaRPr lang="en-US" altLang="en-US" sz="2800" dirty="0" smtClean="0"/>
          </a:p>
          <a:p>
            <a:r>
              <a:rPr lang="en-US" alt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sz="2400" dirty="0" smtClean="0"/>
              <a:t/>
            </a:r>
            <a:br>
              <a:rPr lang="en-US" altLang="en-US" sz="2400" dirty="0" smtClean="0"/>
            </a:br>
            <a:r>
              <a:rPr lang="en-US" altLang="en-US" sz="2800" dirty="0" smtClean="0"/>
              <a:t>Contains an item in the list</a:t>
            </a:r>
          </a:p>
          <a:p>
            <a:r>
              <a:rPr lang="en-US" altLang="en-US" sz="2800" dirty="0" smtClean="0"/>
              <a:t>&lt;/li&gt;</a:t>
            </a:r>
          </a:p>
          <a:p>
            <a:endParaRPr lang="en-US" altLang="en-US" sz="2800" dirty="0" smtClean="0"/>
          </a:p>
          <a:p>
            <a:r>
              <a:rPr lang="en-US" altLang="en-US" sz="2800" dirty="0" smtClean="0"/>
              <a:t>&lt;/</a:t>
            </a:r>
            <a:r>
              <a:rPr lang="en-US" altLang="en-US" sz="2800" dirty="0" err="1" smtClean="0"/>
              <a:t>ul</a:t>
            </a:r>
            <a:r>
              <a:rPr lang="en-US" altLang="en-US" sz="2800" dirty="0" smtClean="0"/>
              <a:t>&gt;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226668" y="2617177"/>
            <a:ext cx="3089031" cy="2671252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22897" y="-188934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0171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721502" y="756111"/>
            <a:ext cx="587577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/>
              <a:t>Unordered List Example</a:t>
            </a:r>
            <a:endParaRPr lang="en-US" sz="4000" u="sng" dirty="0"/>
          </a:p>
        </p:txBody>
      </p:sp>
      <p:sp>
        <p:nvSpPr>
          <p:cNvPr id="5" name="Rectangle 4"/>
          <p:cNvSpPr/>
          <p:nvPr/>
        </p:nvSpPr>
        <p:spPr>
          <a:xfrm>
            <a:off x="1975338" y="2208937"/>
            <a:ext cx="6096000" cy="34163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en-US" sz="3600" b="1" dirty="0">
                <a:latin typeface="Times New Roman" panose="02020603050405020304" pitchFamily="18" charset="0"/>
              </a:rPr>
              <a:t>&lt;</a:t>
            </a:r>
            <a:r>
              <a:rPr lang="en-US" altLang="en-US" sz="3600" b="1" dirty="0" err="1">
                <a:latin typeface="Times New Roman" panose="02020603050405020304" pitchFamily="18" charset="0"/>
              </a:rPr>
              <a:t>ul</a:t>
            </a:r>
            <a:r>
              <a:rPr lang="en-US" altLang="en-US" sz="3600" b="1" dirty="0">
                <a:latin typeface="Times New Roman" panose="02020603050405020304" pitchFamily="18" charset="0"/>
              </a:rPr>
              <a:t>&gt;</a:t>
            </a:r>
          </a:p>
          <a:p>
            <a:r>
              <a:rPr lang="en-US" altLang="en-US" sz="3600" b="1" dirty="0">
                <a:latin typeface="Times New Roman" panose="02020603050405020304" pitchFamily="18" charset="0"/>
              </a:rPr>
              <a:t>   &lt;li&gt;TCP&lt;/li&gt;</a:t>
            </a:r>
          </a:p>
          <a:p>
            <a:r>
              <a:rPr lang="en-US" altLang="en-US" sz="3600" b="1" dirty="0">
                <a:latin typeface="Times New Roman" panose="02020603050405020304" pitchFamily="18" charset="0"/>
              </a:rPr>
              <a:t>   &lt;li&gt;IP&lt;/li&gt;</a:t>
            </a:r>
          </a:p>
          <a:p>
            <a:r>
              <a:rPr lang="en-US" altLang="en-US" sz="3600" b="1" dirty="0">
                <a:latin typeface="Times New Roman" panose="02020603050405020304" pitchFamily="18" charset="0"/>
              </a:rPr>
              <a:t>   &lt;li&gt;HTTP&lt;/li&gt;</a:t>
            </a:r>
          </a:p>
          <a:p>
            <a:r>
              <a:rPr lang="en-US" altLang="en-US" sz="3600" b="1" dirty="0">
                <a:latin typeface="Times New Roman" panose="02020603050405020304" pitchFamily="18" charset="0"/>
              </a:rPr>
              <a:t>   &lt;li&gt;FTP&lt;/li&gt;</a:t>
            </a:r>
          </a:p>
          <a:p>
            <a:r>
              <a:rPr lang="en-US" altLang="en-US" sz="3600" b="1" dirty="0">
                <a:latin typeface="Times New Roman" panose="02020603050405020304" pitchFamily="18" charset="0"/>
              </a:rPr>
              <a:t> &lt;/</a:t>
            </a:r>
            <a:r>
              <a:rPr lang="en-US" altLang="en-US" sz="3600" b="1" dirty="0" err="1">
                <a:latin typeface="Times New Roman" panose="02020603050405020304" pitchFamily="18" charset="0"/>
              </a:rPr>
              <a:t>ul</a:t>
            </a:r>
            <a:r>
              <a:rPr lang="en-US" altLang="en-US" sz="3600" b="1" dirty="0">
                <a:latin typeface="Times New Roman" panose="02020603050405020304" pitchFamily="18" charset="0"/>
              </a:rPr>
              <a:t>&gt;</a:t>
            </a:r>
          </a:p>
        </p:txBody>
      </p:sp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86346" y="2988408"/>
            <a:ext cx="2324100" cy="2009775"/>
          </a:xfrm>
          <a:prstGeom prst="rect">
            <a:avLst/>
          </a:prstGeom>
          <a:noFill/>
          <a:ln w="9525">
            <a:solidFill>
              <a:sysClr val="windowText" lastClr="000000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648" y="-73017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15634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55130" y="413211"/>
            <a:ext cx="5652509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400" b="1" u="sng" dirty="0"/>
              <a:t>Nested unorder List</a:t>
            </a:r>
          </a:p>
        </p:txBody>
      </p:sp>
      <p:sp>
        <p:nvSpPr>
          <p:cNvPr id="5" name="Rectangle 4"/>
          <p:cNvSpPr/>
          <p:nvPr/>
        </p:nvSpPr>
        <p:spPr>
          <a:xfrm>
            <a:off x="3637084" y="1896614"/>
            <a:ext cx="6096000" cy="4401205"/>
          </a:xfrm>
          <a:prstGeom prst="rect">
            <a:avLst/>
          </a:prstGeom>
        </p:spPr>
        <p:txBody>
          <a:bodyPr>
            <a:spAutoFit/>
          </a:bodyPr>
          <a:lstStyle/>
          <a:p>
            <a:pPr lvl="0"/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ul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/>
            </a:r>
            <a:b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</a:br>
            <a:r>
              <a:rPr lang="it-IT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Coffee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/li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/>
            </a:r>
            <a:b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</a:br>
            <a:r>
              <a:rPr lang="it-IT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Tea</a:t>
            </a:r>
            <a: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/>
            </a:r>
            <a:b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</a:br>
            <a:r>
              <a:rPr lang="it-IT" sz="28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   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ul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prstClr val="black"/>
                </a:solidFill>
                <a:latin typeface="Calibri" panose="020F0502020204030204"/>
              </a:rPr>
              <a:t/>
            </a:r>
            <a:br>
              <a:rPr lang="it-IT" sz="2800" dirty="0">
                <a:solidFill>
                  <a:prstClr val="black"/>
                </a:solidFill>
                <a:latin typeface="Calibri" panose="020F0502020204030204"/>
              </a:rPr>
            </a:b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    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Black tea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/li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/>
            </a:r>
            <a:br>
              <a:rPr lang="it-IT" sz="280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</a:br>
            <a:r>
              <a:rPr lang="it-IT" sz="28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  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Green tea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/li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/>
            </a:r>
            <a:br>
              <a:rPr lang="it-IT" sz="280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</a:br>
            <a:r>
              <a:rPr lang="it-IT" sz="2800" dirty="0">
                <a:solidFill>
                  <a:srgbClr val="000000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    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/ul</a:t>
            </a:r>
            <a:r>
              <a:rPr lang="it-IT" sz="2800" dirty="0">
                <a:solidFill>
                  <a:srgbClr val="0000CD"/>
                </a:solidFill>
                <a:highlight>
                  <a:srgbClr val="00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  <a:t/>
            </a:r>
            <a:br>
              <a:rPr lang="it-IT" sz="2800" dirty="0">
                <a:solidFill>
                  <a:prstClr val="black"/>
                </a:solidFill>
                <a:highlight>
                  <a:srgbClr val="00FF00"/>
                </a:highlight>
                <a:latin typeface="Calibri" panose="020F0502020204030204"/>
              </a:rPr>
            </a:br>
            <a:r>
              <a:rPr lang="it-IT" sz="28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/li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/>
            </a:r>
            <a:b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</a:br>
            <a:r>
              <a:rPr lang="it-IT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  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li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Milk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/li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/>
            </a:r>
            <a:br>
              <a:rPr lang="it-IT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</a:b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&lt;</a:t>
            </a:r>
            <a:r>
              <a:rPr lang="it-IT" sz="2800" dirty="0">
                <a:solidFill>
                  <a:srgbClr val="A52A2A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/ul</a:t>
            </a:r>
            <a:r>
              <a:rPr lang="it-IT" sz="2800" dirty="0">
                <a:solidFill>
                  <a:srgbClr val="0000CD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&gt;</a:t>
            </a:r>
            <a:endParaRPr lang="en-US" sz="2800" dirty="0">
              <a:solidFill>
                <a:prstClr val="black"/>
              </a:solidFill>
              <a:highlight>
                <a:srgbClr val="FFFF00"/>
              </a:highlight>
              <a:latin typeface="Calibri" panose="020F0502020204030204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1690" y="-187317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89919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4980" y="1306827"/>
            <a:ext cx="11144454" cy="4121253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238994" y="5919382"/>
            <a:ext cx="44830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/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style="</a:t>
            </a:r>
            <a:r>
              <a:rPr lang="en-US" sz="2800" dirty="0" err="1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list-style-type:square</a:t>
            </a:r>
            <a:r>
              <a:rPr lang="en-US" sz="2800" dirty="0">
                <a:solidFill>
                  <a:prstClr val="black"/>
                </a:solidFill>
                <a:highlight>
                  <a:srgbClr val="FFFF00"/>
                </a:highlight>
                <a:latin typeface="Calibri" panose="020F0502020204030204"/>
              </a:rPr>
              <a:t>;"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52282" y="-97540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64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38554" y="1863970"/>
            <a:ext cx="640080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&lt;html&gt;</a:t>
            </a:r>
          </a:p>
          <a:p>
            <a:r>
              <a:rPr lang="it-IT" dirty="0"/>
              <a:t>&lt;body&gt;</a:t>
            </a:r>
          </a:p>
          <a:p>
            <a:r>
              <a:rPr lang="it-IT" dirty="0"/>
              <a:t>&lt;ul </a:t>
            </a:r>
            <a:r>
              <a:rPr lang="it-IT" dirty="0">
                <a:solidFill>
                  <a:srgbClr val="FFFF00"/>
                </a:solidFill>
              </a:rPr>
              <a:t>style="list-style-type:square</a:t>
            </a:r>
            <a:r>
              <a:rPr lang="it-IT" dirty="0"/>
              <a:t>;"&gt;</a:t>
            </a:r>
          </a:p>
          <a:p>
            <a:r>
              <a:rPr lang="it-IT" dirty="0"/>
              <a:t>   &lt;li&gt;TCP&lt;/li&gt;</a:t>
            </a:r>
          </a:p>
          <a:p>
            <a:r>
              <a:rPr lang="it-IT" dirty="0"/>
              <a:t>   &lt;li&gt;IP&lt;/li&gt;</a:t>
            </a:r>
          </a:p>
          <a:p>
            <a:r>
              <a:rPr lang="it-IT" dirty="0"/>
              <a:t>   &lt;li&gt;HTTP&lt;/li&gt;</a:t>
            </a:r>
          </a:p>
          <a:p>
            <a:r>
              <a:rPr lang="it-IT" dirty="0"/>
              <a:t>   &lt;li&gt;FTP&lt;/li&gt;</a:t>
            </a:r>
          </a:p>
          <a:p>
            <a:r>
              <a:rPr lang="it-IT" dirty="0"/>
              <a:t> &lt;/ul&gt;</a:t>
            </a:r>
          </a:p>
          <a:p>
            <a:r>
              <a:rPr lang="it-IT" dirty="0"/>
              <a:t>&lt;/body&gt;</a:t>
            </a:r>
          </a:p>
          <a:p>
            <a:r>
              <a:rPr lang="it-IT" dirty="0"/>
              <a:t>&lt;/html&gt;</a:t>
            </a: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0445" y="2233312"/>
            <a:ext cx="2715004" cy="2400635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31984" y="764931"/>
            <a:ext cx="25937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Code</a:t>
            </a:r>
            <a:endParaRPr lang="en-US" u="sng" dirty="0"/>
          </a:p>
        </p:txBody>
      </p:sp>
      <p:sp>
        <p:nvSpPr>
          <p:cNvPr id="7" name="TextBox 6"/>
          <p:cNvSpPr txBox="1"/>
          <p:nvPr/>
        </p:nvSpPr>
        <p:spPr>
          <a:xfrm>
            <a:off x="8212015" y="641866"/>
            <a:ext cx="17760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smtClean="0"/>
              <a:t>Output</a:t>
            </a:r>
            <a:endParaRPr lang="en-US" u="sng" dirty="0"/>
          </a:p>
        </p:txBody>
      </p:sp>
    </p:spTree>
    <p:extLst>
      <p:ext uri="{BB962C8B-B14F-4D97-AF65-F5344CB8AC3E}">
        <p14:creationId xmlns:p14="http://schemas.microsoft.com/office/powerpoint/2010/main" val="21374539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54279" y="870411"/>
            <a:ext cx="3141053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4000" u="sng" dirty="0" smtClean="0"/>
              <a:t>Ordered List</a:t>
            </a:r>
            <a:endParaRPr lang="en-US" sz="4000" u="sng" dirty="0"/>
          </a:p>
        </p:txBody>
      </p:sp>
      <p:sp>
        <p:nvSpPr>
          <p:cNvPr id="5" name="Rectangle 4"/>
          <p:cNvSpPr/>
          <p:nvPr/>
        </p:nvSpPr>
        <p:spPr>
          <a:xfrm>
            <a:off x="854279" y="2024097"/>
            <a:ext cx="9507416" cy="36009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2800" dirty="0" smtClean="0"/>
              <a:t>Displays a numbering or lettering system to itemize the information contained in the list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US" alt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ol</a:t>
            </a:r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Contains the ordered list</a:t>
            </a:r>
          </a:p>
          <a:p>
            <a:pPr lvl="1"/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type</a:t>
            </a:r>
            <a:r>
              <a:rPr lang="en-US" altLang="en-US" sz="3200" dirty="0" smtClean="0"/>
              <a:t> </a:t>
            </a:r>
            <a:r>
              <a:rPr lang="en-US" altLang="en-US" sz="2800" dirty="0" smtClean="0"/>
              <a:t>attribute determines</a:t>
            </a:r>
            <a:r>
              <a:rPr lang="en-US" altLang="en-US" dirty="0" smtClean="0"/>
              <a:t> </a:t>
            </a:r>
            <a:r>
              <a:rPr lang="en-US" altLang="en-US" sz="2800" dirty="0" smtClean="0"/>
              <a:t>numbering scheme of list, default is numerals</a:t>
            </a:r>
          </a:p>
          <a:p>
            <a:r>
              <a:rPr lang="en-US" alt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&lt;li&gt;</a:t>
            </a:r>
            <a:r>
              <a:rPr lang="en-US" altLang="en-US" sz="2800" dirty="0" smtClean="0"/>
              <a:t/>
            </a:r>
            <a:br>
              <a:rPr lang="en-US" altLang="en-US" sz="2800" dirty="0" smtClean="0"/>
            </a:br>
            <a:r>
              <a:rPr lang="en-US" altLang="en-US" sz="2800" dirty="0" smtClean="0"/>
              <a:t>Contains an item in the list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67021" y="4785180"/>
            <a:ext cx="3724979" cy="207282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527648" y="-79959"/>
            <a:ext cx="1664352" cy="1658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2113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Damask</Template>
  <TotalTime>205</TotalTime>
  <Words>382</Words>
  <Application>Microsoft Office PowerPoint</Application>
  <PresentationFormat>Widescreen</PresentationFormat>
  <Paragraphs>96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Bookman Old Style</vt:lpstr>
      <vt:lpstr>Calibri</vt:lpstr>
      <vt:lpstr>Consolas</vt:lpstr>
      <vt:lpstr>Rockwell</vt:lpstr>
      <vt:lpstr>Segoe UI</vt:lpstr>
      <vt:lpstr>Times New Roman</vt:lpstr>
      <vt:lpstr>Verdana</vt:lpstr>
      <vt:lpstr>Damask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DELL</dc:creator>
  <cp:lastModifiedBy>DELL</cp:lastModifiedBy>
  <cp:revision>19</cp:revision>
  <dcterms:created xsi:type="dcterms:W3CDTF">2024-02-11T10:47:12Z</dcterms:created>
  <dcterms:modified xsi:type="dcterms:W3CDTF">2025-02-16T06:01:41Z</dcterms:modified>
</cp:coreProperties>
</file>