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sldIdLst>
    <p:sldId id="256" r:id="rId2"/>
    <p:sldId id="279" r:id="rId3"/>
    <p:sldId id="259" r:id="rId4"/>
    <p:sldId id="258" r:id="rId5"/>
    <p:sldId id="261" r:id="rId6"/>
    <p:sldId id="262" r:id="rId7"/>
    <p:sldId id="263" r:id="rId8"/>
    <p:sldId id="260" r:id="rId9"/>
    <p:sldId id="257" r:id="rId10"/>
    <p:sldId id="265" r:id="rId11"/>
    <p:sldId id="266" r:id="rId12"/>
    <p:sldId id="286" r:id="rId13"/>
    <p:sldId id="287" r:id="rId14"/>
    <p:sldId id="267" r:id="rId15"/>
    <p:sldId id="269" r:id="rId16"/>
    <p:sldId id="270" r:id="rId17"/>
    <p:sldId id="271" r:id="rId18"/>
    <p:sldId id="272" r:id="rId19"/>
    <p:sldId id="280" r:id="rId20"/>
    <p:sldId id="281" r:id="rId21"/>
    <p:sldId id="283" r:id="rId22"/>
    <p:sldId id="282" r:id="rId23"/>
    <p:sldId id="273" r:id="rId24"/>
    <p:sldId id="274" r:id="rId25"/>
    <p:sldId id="275" r:id="rId26"/>
    <p:sldId id="284" r:id="rId27"/>
    <p:sldId id="285"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2F965A-8654-4BCF-9BCC-6DDA392FB0A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D1318E4-6EE1-4298-AA79-FE3C89DBBBD8}">
      <dgm:prSet/>
      <dgm:spPr/>
      <dgm:t>
        <a:bodyPr/>
        <a:lstStyle/>
        <a:p>
          <a:r>
            <a:rPr lang="en-GB"/>
            <a:t>HTML is used for describing web pages.</a:t>
          </a:r>
          <a:endParaRPr lang="en-US"/>
        </a:p>
      </dgm:t>
    </dgm:pt>
    <dgm:pt modelId="{03C52F67-E422-42F1-9400-B6D6A510CC75}" type="parTrans" cxnId="{7E60F7F0-6020-47BA-86F1-D4CCA01F80F2}">
      <dgm:prSet/>
      <dgm:spPr/>
      <dgm:t>
        <a:bodyPr/>
        <a:lstStyle/>
        <a:p>
          <a:endParaRPr lang="en-US"/>
        </a:p>
      </dgm:t>
    </dgm:pt>
    <dgm:pt modelId="{F15EDC0A-98CE-4EAE-ACC7-088EB896449D}" type="sibTrans" cxnId="{7E60F7F0-6020-47BA-86F1-D4CCA01F80F2}">
      <dgm:prSet/>
      <dgm:spPr/>
      <dgm:t>
        <a:bodyPr/>
        <a:lstStyle/>
        <a:p>
          <a:endParaRPr lang="en-US"/>
        </a:p>
      </dgm:t>
    </dgm:pt>
    <dgm:pt modelId="{AE39CE17-5822-4AC0-BC7D-FD9085D4BB4B}">
      <dgm:prSet/>
      <dgm:spPr/>
      <dgm:t>
        <a:bodyPr/>
        <a:lstStyle/>
        <a:p>
          <a:r>
            <a:rPr lang="en-GB"/>
            <a:t>HTML stands for </a:t>
          </a:r>
          <a:r>
            <a:rPr lang="en-GB" b="1"/>
            <a:t>H</a:t>
          </a:r>
          <a:r>
            <a:rPr lang="en-GB"/>
            <a:t>yper </a:t>
          </a:r>
          <a:r>
            <a:rPr lang="en-GB" b="1"/>
            <a:t>T</a:t>
          </a:r>
          <a:r>
            <a:rPr lang="en-GB"/>
            <a:t>ext </a:t>
          </a:r>
          <a:r>
            <a:rPr lang="en-GB" b="1"/>
            <a:t>M</a:t>
          </a:r>
          <a:r>
            <a:rPr lang="en-GB"/>
            <a:t>arkup </a:t>
          </a:r>
          <a:r>
            <a:rPr lang="en-GB" b="1"/>
            <a:t>L</a:t>
          </a:r>
          <a:r>
            <a:rPr lang="en-GB"/>
            <a:t>anguage</a:t>
          </a:r>
          <a:endParaRPr lang="en-US"/>
        </a:p>
      </dgm:t>
    </dgm:pt>
    <dgm:pt modelId="{36820E2A-797C-4889-93EE-534E7308743A}" type="parTrans" cxnId="{8F723AF5-B5D8-4812-A836-196A6C7C9429}">
      <dgm:prSet/>
      <dgm:spPr/>
      <dgm:t>
        <a:bodyPr/>
        <a:lstStyle/>
        <a:p>
          <a:endParaRPr lang="en-US"/>
        </a:p>
      </dgm:t>
    </dgm:pt>
    <dgm:pt modelId="{DB934785-6510-4764-9F81-1560C4FD0407}" type="sibTrans" cxnId="{8F723AF5-B5D8-4812-A836-196A6C7C9429}">
      <dgm:prSet/>
      <dgm:spPr/>
      <dgm:t>
        <a:bodyPr/>
        <a:lstStyle/>
        <a:p>
          <a:endParaRPr lang="en-US"/>
        </a:p>
      </dgm:t>
    </dgm:pt>
    <dgm:pt modelId="{BEE6B80B-EAF2-4E1A-B8F6-8CD6EEE57442}">
      <dgm:prSet/>
      <dgm:spPr/>
      <dgm:t>
        <a:bodyPr/>
        <a:lstStyle/>
        <a:p>
          <a:r>
            <a:rPr lang="en-GB"/>
            <a:t>HTML is not a programming language, it is a </a:t>
          </a:r>
          <a:r>
            <a:rPr lang="en-GB" b="1"/>
            <a:t>markup language</a:t>
          </a:r>
          <a:endParaRPr lang="en-US"/>
        </a:p>
      </dgm:t>
    </dgm:pt>
    <dgm:pt modelId="{F0DBBAE1-EEC3-4259-809B-B1CDF1FCF8A1}" type="parTrans" cxnId="{E45D3189-295E-4175-AF3D-98B43A25227C}">
      <dgm:prSet/>
      <dgm:spPr/>
      <dgm:t>
        <a:bodyPr/>
        <a:lstStyle/>
        <a:p>
          <a:endParaRPr lang="en-US"/>
        </a:p>
      </dgm:t>
    </dgm:pt>
    <dgm:pt modelId="{1E6674AA-5BC3-4025-AD73-8671E7C0CEE3}" type="sibTrans" cxnId="{E45D3189-295E-4175-AF3D-98B43A25227C}">
      <dgm:prSet/>
      <dgm:spPr/>
      <dgm:t>
        <a:bodyPr/>
        <a:lstStyle/>
        <a:p>
          <a:endParaRPr lang="en-US"/>
        </a:p>
      </dgm:t>
    </dgm:pt>
    <dgm:pt modelId="{8F88F841-7B03-472F-B6E8-463308A815FE}">
      <dgm:prSet/>
      <dgm:spPr/>
      <dgm:t>
        <a:bodyPr/>
        <a:lstStyle/>
        <a:p>
          <a:r>
            <a:rPr lang="en-GB"/>
            <a:t>A markup language is a set of </a:t>
          </a:r>
          <a:r>
            <a:rPr lang="en-GB" b="1"/>
            <a:t>markup tags</a:t>
          </a:r>
          <a:endParaRPr lang="en-US"/>
        </a:p>
      </dgm:t>
    </dgm:pt>
    <dgm:pt modelId="{0F9F82DC-1EF6-4E6C-B9A1-CFFEC17EA47E}" type="parTrans" cxnId="{C2B45F5C-C735-405E-BFCF-8CE0D61E921B}">
      <dgm:prSet/>
      <dgm:spPr/>
      <dgm:t>
        <a:bodyPr/>
        <a:lstStyle/>
        <a:p>
          <a:endParaRPr lang="en-US"/>
        </a:p>
      </dgm:t>
    </dgm:pt>
    <dgm:pt modelId="{20D93C1C-82A1-456F-ACF7-AE5C7AB6CAD9}" type="sibTrans" cxnId="{C2B45F5C-C735-405E-BFCF-8CE0D61E921B}">
      <dgm:prSet/>
      <dgm:spPr/>
      <dgm:t>
        <a:bodyPr/>
        <a:lstStyle/>
        <a:p>
          <a:endParaRPr lang="en-US"/>
        </a:p>
      </dgm:t>
    </dgm:pt>
    <dgm:pt modelId="{7472C46F-167D-4ACA-80B5-BBF313F1CB57}">
      <dgm:prSet/>
      <dgm:spPr/>
      <dgm:t>
        <a:bodyPr/>
        <a:lstStyle/>
        <a:p>
          <a:r>
            <a:rPr lang="en-GB"/>
            <a:t>HTML uses </a:t>
          </a:r>
          <a:r>
            <a:rPr lang="en-GB" b="1"/>
            <a:t>markup tags</a:t>
          </a:r>
          <a:r>
            <a:rPr lang="en-GB"/>
            <a:t> to describe web pages</a:t>
          </a:r>
          <a:endParaRPr lang="en-US"/>
        </a:p>
      </dgm:t>
    </dgm:pt>
    <dgm:pt modelId="{C46BDA00-5C7E-40D1-ABFC-5402CAA90ABD}" type="parTrans" cxnId="{141A392E-A8D5-4495-92C5-2FB94086A744}">
      <dgm:prSet/>
      <dgm:spPr/>
      <dgm:t>
        <a:bodyPr/>
        <a:lstStyle/>
        <a:p>
          <a:endParaRPr lang="en-US"/>
        </a:p>
      </dgm:t>
    </dgm:pt>
    <dgm:pt modelId="{FCC55E06-F242-4CB3-879A-0CFFC3C7F163}" type="sibTrans" cxnId="{141A392E-A8D5-4495-92C5-2FB94086A744}">
      <dgm:prSet/>
      <dgm:spPr/>
      <dgm:t>
        <a:bodyPr/>
        <a:lstStyle/>
        <a:p>
          <a:endParaRPr lang="en-US"/>
        </a:p>
      </dgm:t>
    </dgm:pt>
    <dgm:pt modelId="{3D623B1D-AE5C-46A4-86DA-36A5584784C5}" type="pres">
      <dgm:prSet presAssocID="{012F965A-8654-4BCF-9BCC-6DDA392FB0A6}" presName="linear" presStyleCnt="0">
        <dgm:presLayoutVars>
          <dgm:animLvl val="lvl"/>
          <dgm:resizeHandles val="exact"/>
        </dgm:presLayoutVars>
      </dgm:prSet>
      <dgm:spPr/>
      <dgm:t>
        <a:bodyPr/>
        <a:lstStyle/>
        <a:p>
          <a:endParaRPr lang="en-US"/>
        </a:p>
      </dgm:t>
    </dgm:pt>
    <dgm:pt modelId="{B958CBDF-44A4-490A-90E5-D7545209A6B1}" type="pres">
      <dgm:prSet presAssocID="{9D1318E4-6EE1-4298-AA79-FE3C89DBBBD8}" presName="parentText" presStyleLbl="node1" presStyleIdx="0" presStyleCnt="5">
        <dgm:presLayoutVars>
          <dgm:chMax val="0"/>
          <dgm:bulletEnabled val="1"/>
        </dgm:presLayoutVars>
      </dgm:prSet>
      <dgm:spPr/>
      <dgm:t>
        <a:bodyPr/>
        <a:lstStyle/>
        <a:p>
          <a:endParaRPr lang="en-US"/>
        </a:p>
      </dgm:t>
    </dgm:pt>
    <dgm:pt modelId="{7B6604BA-4267-4034-92D1-1D6B90BA28C4}" type="pres">
      <dgm:prSet presAssocID="{F15EDC0A-98CE-4EAE-ACC7-088EB896449D}" presName="spacer" presStyleCnt="0"/>
      <dgm:spPr/>
    </dgm:pt>
    <dgm:pt modelId="{E9F92364-746C-4961-8293-4F9AFB0BBF26}" type="pres">
      <dgm:prSet presAssocID="{AE39CE17-5822-4AC0-BC7D-FD9085D4BB4B}" presName="parentText" presStyleLbl="node1" presStyleIdx="1" presStyleCnt="5">
        <dgm:presLayoutVars>
          <dgm:chMax val="0"/>
          <dgm:bulletEnabled val="1"/>
        </dgm:presLayoutVars>
      </dgm:prSet>
      <dgm:spPr/>
      <dgm:t>
        <a:bodyPr/>
        <a:lstStyle/>
        <a:p>
          <a:endParaRPr lang="en-US"/>
        </a:p>
      </dgm:t>
    </dgm:pt>
    <dgm:pt modelId="{6EC2F6E8-6551-4632-9AF2-BFABD2264CBC}" type="pres">
      <dgm:prSet presAssocID="{DB934785-6510-4764-9F81-1560C4FD0407}" presName="spacer" presStyleCnt="0"/>
      <dgm:spPr/>
    </dgm:pt>
    <dgm:pt modelId="{CAD1A67C-E168-48E3-B542-8B7CD7E47DAD}" type="pres">
      <dgm:prSet presAssocID="{BEE6B80B-EAF2-4E1A-B8F6-8CD6EEE57442}" presName="parentText" presStyleLbl="node1" presStyleIdx="2" presStyleCnt="5">
        <dgm:presLayoutVars>
          <dgm:chMax val="0"/>
          <dgm:bulletEnabled val="1"/>
        </dgm:presLayoutVars>
      </dgm:prSet>
      <dgm:spPr/>
      <dgm:t>
        <a:bodyPr/>
        <a:lstStyle/>
        <a:p>
          <a:endParaRPr lang="en-US"/>
        </a:p>
      </dgm:t>
    </dgm:pt>
    <dgm:pt modelId="{595B9F50-2867-488E-8772-C534827ADC01}" type="pres">
      <dgm:prSet presAssocID="{1E6674AA-5BC3-4025-AD73-8671E7C0CEE3}" presName="spacer" presStyleCnt="0"/>
      <dgm:spPr/>
    </dgm:pt>
    <dgm:pt modelId="{0AF6B8B8-7838-419E-8794-C62BE442E32C}" type="pres">
      <dgm:prSet presAssocID="{8F88F841-7B03-472F-B6E8-463308A815FE}" presName="parentText" presStyleLbl="node1" presStyleIdx="3" presStyleCnt="5">
        <dgm:presLayoutVars>
          <dgm:chMax val="0"/>
          <dgm:bulletEnabled val="1"/>
        </dgm:presLayoutVars>
      </dgm:prSet>
      <dgm:spPr/>
      <dgm:t>
        <a:bodyPr/>
        <a:lstStyle/>
        <a:p>
          <a:endParaRPr lang="en-US"/>
        </a:p>
      </dgm:t>
    </dgm:pt>
    <dgm:pt modelId="{9D68BE21-9352-499D-A3BC-14C02A8F5FEA}" type="pres">
      <dgm:prSet presAssocID="{20D93C1C-82A1-456F-ACF7-AE5C7AB6CAD9}" presName="spacer" presStyleCnt="0"/>
      <dgm:spPr/>
    </dgm:pt>
    <dgm:pt modelId="{77F8A0A2-C870-4BFC-816E-7FAADDC0F4C4}" type="pres">
      <dgm:prSet presAssocID="{7472C46F-167D-4ACA-80B5-BBF313F1CB57}" presName="parentText" presStyleLbl="node1" presStyleIdx="4" presStyleCnt="5">
        <dgm:presLayoutVars>
          <dgm:chMax val="0"/>
          <dgm:bulletEnabled val="1"/>
        </dgm:presLayoutVars>
      </dgm:prSet>
      <dgm:spPr/>
      <dgm:t>
        <a:bodyPr/>
        <a:lstStyle/>
        <a:p>
          <a:endParaRPr lang="en-US"/>
        </a:p>
      </dgm:t>
    </dgm:pt>
  </dgm:ptLst>
  <dgm:cxnLst>
    <dgm:cxn modelId="{442CF97B-3D88-40B3-B38C-7407B9E0535D}" type="presOf" srcId="{012F965A-8654-4BCF-9BCC-6DDA392FB0A6}" destId="{3D623B1D-AE5C-46A4-86DA-36A5584784C5}" srcOrd="0" destOrd="0" presId="urn:microsoft.com/office/officeart/2005/8/layout/vList2"/>
    <dgm:cxn modelId="{C8E6791A-97A3-4783-ADDC-00DB84A94030}" type="presOf" srcId="{7472C46F-167D-4ACA-80B5-BBF313F1CB57}" destId="{77F8A0A2-C870-4BFC-816E-7FAADDC0F4C4}" srcOrd="0" destOrd="0" presId="urn:microsoft.com/office/officeart/2005/8/layout/vList2"/>
    <dgm:cxn modelId="{6D08F905-A3EE-40D0-A5A9-644787DA3D1C}" type="presOf" srcId="{AE39CE17-5822-4AC0-BC7D-FD9085D4BB4B}" destId="{E9F92364-746C-4961-8293-4F9AFB0BBF26}" srcOrd="0" destOrd="0" presId="urn:microsoft.com/office/officeart/2005/8/layout/vList2"/>
    <dgm:cxn modelId="{E371D51F-8330-4C3E-94FD-BC78BBB11F04}" type="presOf" srcId="{BEE6B80B-EAF2-4E1A-B8F6-8CD6EEE57442}" destId="{CAD1A67C-E168-48E3-B542-8B7CD7E47DAD}" srcOrd="0" destOrd="0" presId="urn:microsoft.com/office/officeart/2005/8/layout/vList2"/>
    <dgm:cxn modelId="{8F723AF5-B5D8-4812-A836-196A6C7C9429}" srcId="{012F965A-8654-4BCF-9BCC-6DDA392FB0A6}" destId="{AE39CE17-5822-4AC0-BC7D-FD9085D4BB4B}" srcOrd="1" destOrd="0" parTransId="{36820E2A-797C-4889-93EE-534E7308743A}" sibTransId="{DB934785-6510-4764-9F81-1560C4FD0407}"/>
    <dgm:cxn modelId="{7E60F7F0-6020-47BA-86F1-D4CCA01F80F2}" srcId="{012F965A-8654-4BCF-9BCC-6DDA392FB0A6}" destId="{9D1318E4-6EE1-4298-AA79-FE3C89DBBBD8}" srcOrd="0" destOrd="0" parTransId="{03C52F67-E422-42F1-9400-B6D6A510CC75}" sibTransId="{F15EDC0A-98CE-4EAE-ACC7-088EB896449D}"/>
    <dgm:cxn modelId="{4BE6F194-7D41-45D9-9311-A1C8B0BE7F19}" type="presOf" srcId="{8F88F841-7B03-472F-B6E8-463308A815FE}" destId="{0AF6B8B8-7838-419E-8794-C62BE442E32C}" srcOrd="0" destOrd="0" presId="urn:microsoft.com/office/officeart/2005/8/layout/vList2"/>
    <dgm:cxn modelId="{E45D3189-295E-4175-AF3D-98B43A25227C}" srcId="{012F965A-8654-4BCF-9BCC-6DDA392FB0A6}" destId="{BEE6B80B-EAF2-4E1A-B8F6-8CD6EEE57442}" srcOrd="2" destOrd="0" parTransId="{F0DBBAE1-EEC3-4259-809B-B1CDF1FCF8A1}" sibTransId="{1E6674AA-5BC3-4025-AD73-8671E7C0CEE3}"/>
    <dgm:cxn modelId="{47EF3C3D-16B3-4982-9E82-7F69E5758A22}" type="presOf" srcId="{9D1318E4-6EE1-4298-AA79-FE3C89DBBBD8}" destId="{B958CBDF-44A4-490A-90E5-D7545209A6B1}" srcOrd="0" destOrd="0" presId="urn:microsoft.com/office/officeart/2005/8/layout/vList2"/>
    <dgm:cxn modelId="{C2B45F5C-C735-405E-BFCF-8CE0D61E921B}" srcId="{012F965A-8654-4BCF-9BCC-6DDA392FB0A6}" destId="{8F88F841-7B03-472F-B6E8-463308A815FE}" srcOrd="3" destOrd="0" parTransId="{0F9F82DC-1EF6-4E6C-B9A1-CFFEC17EA47E}" sibTransId="{20D93C1C-82A1-456F-ACF7-AE5C7AB6CAD9}"/>
    <dgm:cxn modelId="{141A392E-A8D5-4495-92C5-2FB94086A744}" srcId="{012F965A-8654-4BCF-9BCC-6DDA392FB0A6}" destId="{7472C46F-167D-4ACA-80B5-BBF313F1CB57}" srcOrd="4" destOrd="0" parTransId="{C46BDA00-5C7E-40D1-ABFC-5402CAA90ABD}" sibTransId="{FCC55E06-F242-4CB3-879A-0CFFC3C7F163}"/>
    <dgm:cxn modelId="{B1547DE4-4442-4F52-8026-4E4608FB81DC}" type="presParOf" srcId="{3D623B1D-AE5C-46A4-86DA-36A5584784C5}" destId="{B958CBDF-44A4-490A-90E5-D7545209A6B1}" srcOrd="0" destOrd="0" presId="urn:microsoft.com/office/officeart/2005/8/layout/vList2"/>
    <dgm:cxn modelId="{C04EB1D0-ED0D-4627-8C35-5BE3B6951CC5}" type="presParOf" srcId="{3D623B1D-AE5C-46A4-86DA-36A5584784C5}" destId="{7B6604BA-4267-4034-92D1-1D6B90BA28C4}" srcOrd="1" destOrd="0" presId="urn:microsoft.com/office/officeart/2005/8/layout/vList2"/>
    <dgm:cxn modelId="{593FD030-041A-49DA-AE9D-11E7EFC90E8F}" type="presParOf" srcId="{3D623B1D-AE5C-46A4-86DA-36A5584784C5}" destId="{E9F92364-746C-4961-8293-4F9AFB0BBF26}" srcOrd="2" destOrd="0" presId="urn:microsoft.com/office/officeart/2005/8/layout/vList2"/>
    <dgm:cxn modelId="{5C7E892A-20BD-4C43-8C2E-F3199833BB74}" type="presParOf" srcId="{3D623B1D-AE5C-46A4-86DA-36A5584784C5}" destId="{6EC2F6E8-6551-4632-9AF2-BFABD2264CBC}" srcOrd="3" destOrd="0" presId="urn:microsoft.com/office/officeart/2005/8/layout/vList2"/>
    <dgm:cxn modelId="{907997C0-6071-4818-A212-B720BCB0E0A3}" type="presParOf" srcId="{3D623B1D-AE5C-46A4-86DA-36A5584784C5}" destId="{CAD1A67C-E168-48E3-B542-8B7CD7E47DAD}" srcOrd="4" destOrd="0" presId="urn:microsoft.com/office/officeart/2005/8/layout/vList2"/>
    <dgm:cxn modelId="{083550B5-24A6-42C9-974F-D5D86F46DE02}" type="presParOf" srcId="{3D623B1D-AE5C-46A4-86DA-36A5584784C5}" destId="{595B9F50-2867-488E-8772-C534827ADC01}" srcOrd="5" destOrd="0" presId="urn:microsoft.com/office/officeart/2005/8/layout/vList2"/>
    <dgm:cxn modelId="{EBBBCBEC-502C-4558-B8E7-B016EE089B93}" type="presParOf" srcId="{3D623B1D-AE5C-46A4-86DA-36A5584784C5}" destId="{0AF6B8B8-7838-419E-8794-C62BE442E32C}" srcOrd="6" destOrd="0" presId="urn:microsoft.com/office/officeart/2005/8/layout/vList2"/>
    <dgm:cxn modelId="{388B2CDF-4A17-46D7-859B-E68A2FD01E2E}" type="presParOf" srcId="{3D623B1D-AE5C-46A4-86DA-36A5584784C5}" destId="{9D68BE21-9352-499D-A3BC-14C02A8F5FEA}" srcOrd="7" destOrd="0" presId="urn:microsoft.com/office/officeart/2005/8/layout/vList2"/>
    <dgm:cxn modelId="{F9D6387B-0D1B-403C-AC24-11C53A4DC345}" type="presParOf" srcId="{3D623B1D-AE5C-46A4-86DA-36A5584784C5}" destId="{77F8A0A2-C870-4BFC-816E-7FAADDC0F4C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8CBDF-44A4-490A-90E5-D7545209A6B1}">
      <dsp:nvSpPr>
        <dsp:cNvPr id="0" name=""/>
        <dsp:cNvSpPr/>
      </dsp:nvSpPr>
      <dsp:spPr>
        <a:xfrm>
          <a:off x="0" y="27412"/>
          <a:ext cx="6451943" cy="834228"/>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GB" sz="2100" kern="1200"/>
            <a:t>HTML is used for describing web pages.</a:t>
          </a:r>
          <a:endParaRPr lang="en-US" sz="2100" kern="1200"/>
        </a:p>
      </dsp:txBody>
      <dsp:txXfrm>
        <a:off x="40724" y="68136"/>
        <a:ext cx="6370495" cy="752780"/>
      </dsp:txXfrm>
    </dsp:sp>
    <dsp:sp modelId="{E9F92364-746C-4961-8293-4F9AFB0BBF26}">
      <dsp:nvSpPr>
        <dsp:cNvPr id="0" name=""/>
        <dsp:cNvSpPr/>
      </dsp:nvSpPr>
      <dsp:spPr>
        <a:xfrm>
          <a:off x="0" y="922121"/>
          <a:ext cx="6451943" cy="834228"/>
        </a:xfrm>
        <a:prstGeom prst="roundRect">
          <a:avLst/>
        </a:prstGeom>
        <a:solidFill>
          <a:schemeClr val="accent5">
            <a:hueOff val="2718752"/>
            <a:satOff val="-15871"/>
            <a:lumOff val="-1274"/>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GB" sz="2100" kern="1200"/>
            <a:t>HTML stands for </a:t>
          </a:r>
          <a:r>
            <a:rPr lang="en-GB" sz="2100" b="1" kern="1200"/>
            <a:t>H</a:t>
          </a:r>
          <a:r>
            <a:rPr lang="en-GB" sz="2100" kern="1200"/>
            <a:t>yper </a:t>
          </a:r>
          <a:r>
            <a:rPr lang="en-GB" sz="2100" b="1" kern="1200"/>
            <a:t>T</a:t>
          </a:r>
          <a:r>
            <a:rPr lang="en-GB" sz="2100" kern="1200"/>
            <a:t>ext </a:t>
          </a:r>
          <a:r>
            <a:rPr lang="en-GB" sz="2100" b="1" kern="1200"/>
            <a:t>M</a:t>
          </a:r>
          <a:r>
            <a:rPr lang="en-GB" sz="2100" kern="1200"/>
            <a:t>arkup </a:t>
          </a:r>
          <a:r>
            <a:rPr lang="en-GB" sz="2100" b="1" kern="1200"/>
            <a:t>L</a:t>
          </a:r>
          <a:r>
            <a:rPr lang="en-GB" sz="2100" kern="1200"/>
            <a:t>anguage</a:t>
          </a:r>
          <a:endParaRPr lang="en-US" sz="2100" kern="1200"/>
        </a:p>
      </dsp:txBody>
      <dsp:txXfrm>
        <a:off x="40724" y="962845"/>
        <a:ext cx="6370495" cy="752780"/>
      </dsp:txXfrm>
    </dsp:sp>
    <dsp:sp modelId="{CAD1A67C-E168-48E3-B542-8B7CD7E47DAD}">
      <dsp:nvSpPr>
        <dsp:cNvPr id="0" name=""/>
        <dsp:cNvSpPr/>
      </dsp:nvSpPr>
      <dsp:spPr>
        <a:xfrm>
          <a:off x="0" y="1816829"/>
          <a:ext cx="6451943" cy="834228"/>
        </a:xfrm>
        <a:prstGeom prst="roundRect">
          <a:avLst/>
        </a:prstGeom>
        <a:solidFill>
          <a:schemeClr val="accent5">
            <a:hueOff val="5437504"/>
            <a:satOff val="-31742"/>
            <a:lumOff val="-254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GB" sz="2100" kern="1200"/>
            <a:t>HTML is not a programming language, it is a </a:t>
          </a:r>
          <a:r>
            <a:rPr lang="en-GB" sz="2100" b="1" kern="1200"/>
            <a:t>markup language</a:t>
          </a:r>
          <a:endParaRPr lang="en-US" sz="2100" kern="1200"/>
        </a:p>
      </dsp:txBody>
      <dsp:txXfrm>
        <a:off x="40724" y="1857553"/>
        <a:ext cx="6370495" cy="752780"/>
      </dsp:txXfrm>
    </dsp:sp>
    <dsp:sp modelId="{0AF6B8B8-7838-419E-8794-C62BE442E32C}">
      <dsp:nvSpPr>
        <dsp:cNvPr id="0" name=""/>
        <dsp:cNvSpPr/>
      </dsp:nvSpPr>
      <dsp:spPr>
        <a:xfrm>
          <a:off x="0" y="2711537"/>
          <a:ext cx="6451943" cy="834228"/>
        </a:xfrm>
        <a:prstGeom prst="roundRect">
          <a:avLst/>
        </a:prstGeom>
        <a:solidFill>
          <a:schemeClr val="accent5">
            <a:hueOff val="8156256"/>
            <a:satOff val="-47614"/>
            <a:lumOff val="-38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GB" sz="2100" kern="1200"/>
            <a:t>A markup language is a set of </a:t>
          </a:r>
          <a:r>
            <a:rPr lang="en-GB" sz="2100" b="1" kern="1200"/>
            <a:t>markup tags</a:t>
          </a:r>
          <a:endParaRPr lang="en-US" sz="2100" kern="1200"/>
        </a:p>
      </dsp:txBody>
      <dsp:txXfrm>
        <a:off x="40724" y="2752261"/>
        <a:ext cx="6370495" cy="752780"/>
      </dsp:txXfrm>
    </dsp:sp>
    <dsp:sp modelId="{77F8A0A2-C870-4BFC-816E-7FAADDC0F4C4}">
      <dsp:nvSpPr>
        <dsp:cNvPr id="0" name=""/>
        <dsp:cNvSpPr/>
      </dsp:nvSpPr>
      <dsp:spPr>
        <a:xfrm>
          <a:off x="0" y="3606245"/>
          <a:ext cx="6451943" cy="834228"/>
        </a:xfrm>
        <a:prstGeom prst="roundRect">
          <a:avLst/>
        </a:prstGeom>
        <a:solidFill>
          <a:schemeClr val="accent5">
            <a:hueOff val="10875008"/>
            <a:satOff val="-63485"/>
            <a:lumOff val="-509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GB" sz="2100" kern="1200"/>
            <a:t>HTML uses </a:t>
          </a:r>
          <a:r>
            <a:rPr lang="en-GB" sz="2100" b="1" kern="1200"/>
            <a:t>markup tags</a:t>
          </a:r>
          <a:r>
            <a:rPr lang="en-GB" sz="2100" kern="1200"/>
            <a:t> to describe web pages</a:t>
          </a:r>
          <a:endParaRPr lang="en-US" sz="2100" kern="1200"/>
        </a:p>
      </dsp:txBody>
      <dsp:txXfrm>
        <a:off x="40724" y="3646969"/>
        <a:ext cx="6370495" cy="7527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D4E46AA-1EC0-4433-9956-E798E94A6FB7}" type="datetimeFigureOut">
              <a:rPr lang="en-US" smtClean="0"/>
              <a:t>2/6/2025</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0C38C08-47C7-4847-B0BE-B9D8DEEB3D1B}"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631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909059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109501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4E46AA-1EC0-4433-9956-E798E94A6FB7}"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051330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4E46AA-1EC0-4433-9956-E798E94A6FB7}"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38C08-47C7-4847-B0BE-B9D8DEEB3D1B}"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5449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4E46AA-1EC0-4433-9956-E798E94A6FB7}" type="datetimeFigureOut">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877029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4E46AA-1EC0-4433-9956-E798E94A6FB7}" type="datetimeFigureOut">
              <a:rPr lang="en-US" smtClean="0"/>
              <a:t>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475766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4E46AA-1EC0-4433-9956-E798E94A6FB7}" type="datetimeFigureOut">
              <a:rPr lang="en-US" smtClean="0"/>
              <a:t>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33806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4E46AA-1EC0-4433-9956-E798E94A6FB7}" type="datetimeFigureOut">
              <a:rPr lang="en-US" smtClean="0"/>
              <a:t>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659840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4E46AA-1EC0-4433-9956-E798E94A6FB7}" type="datetimeFigureOut">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634295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4E46AA-1EC0-4433-9956-E798E94A6FB7}" type="datetimeFigureOut">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418945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D4E46AA-1EC0-4433-9956-E798E94A6FB7}" type="datetimeFigureOut">
              <a:rPr lang="en-US" smtClean="0"/>
              <a:pPr/>
              <a:t>2/6/2025</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70C38C08-47C7-4847-B0BE-B9D8DEEB3D1B}" type="slidenum">
              <a:rPr lang="en-US" smtClean="0"/>
              <a:pPr/>
              <a:t>‹#›</a:t>
            </a:fld>
            <a:endParaRPr lang="en-US" dirty="0"/>
          </a:p>
        </p:txBody>
      </p:sp>
    </p:spTree>
    <p:extLst>
      <p:ext uri="{BB962C8B-B14F-4D97-AF65-F5344CB8AC3E}">
        <p14:creationId xmlns:p14="http://schemas.microsoft.com/office/powerpoint/2010/main" val="263984462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avy 3D art">
            <a:extLst>
              <a:ext uri="{FF2B5EF4-FFF2-40B4-BE49-F238E27FC236}">
                <a16:creationId xmlns:a16="http://schemas.microsoft.com/office/drawing/2014/main" id="{381DAB04-C3FF-8694-A74B-C9C6AF83A255}"/>
              </a:ext>
            </a:extLst>
          </p:cNvPr>
          <p:cNvPicPr>
            <a:picLocks noChangeAspect="1"/>
          </p:cNvPicPr>
          <p:nvPr/>
        </p:nvPicPr>
        <p:blipFill rotWithShape="1">
          <a:blip r:embed="rId2"/>
          <a:srcRect t="20450" b="6969"/>
          <a:stretch/>
        </p:blipFill>
        <p:spPr>
          <a:xfrm>
            <a:off x="21" y="10"/>
            <a:ext cx="12191979" cy="6857990"/>
          </a:xfrm>
          <a:prstGeom prst="rect">
            <a:avLst/>
          </a:prstGeom>
        </p:spPr>
      </p:pic>
      <p:sp>
        <p:nvSpPr>
          <p:cNvPr id="2" name="Title 1">
            <a:extLst>
              <a:ext uri="{FF2B5EF4-FFF2-40B4-BE49-F238E27FC236}">
                <a16:creationId xmlns:a16="http://schemas.microsoft.com/office/drawing/2014/main" id="{18C516CC-FF2F-76F9-BAAE-BB4AC89C37A6}"/>
              </a:ext>
            </a:extLst>
          </p:cNvPr>
          <p:cNvSpPr>
            <a:spLocks noGrp="1"/>
          </p:cNvSpPr>
          <p:nvPr>
            <p:ph type="ctrTitle"/>
          </p:nvPr>
        </p:nvSpPr>
        <p:spPr>
          <a:xfrm>
            <a:off x="-347924" y="263770"/>
            <a:ext cx="8463224" cy="3427867"/>
          </a:xfrm>
        </p:spPr>
        <p:txBody>
          <a:bodyPr anchor="t">
            <a:normAutofit/>
          </a:bodyPr>
          <a:lstStyle/>
          <a:p>
            <a:r>
              <a:rPr lang="en-GB" dirty="0">
                <a:solidFill>
                  <a:schemeClr val="tx1"/>
                </a:solidFill>
              </a:rPr>
              <a:t>Introduction </a:t>
            </a:r>
            <a:r>
              <a:rPr lang="en-GB" dirty="0" smtClean="0">
                <a:solidFill>
                  <a:schemeClr val="tx1"/>
                </a:solidFill>
              </a:rPr>
              <a:t/>
            </a:r>
            <a:br>
              <a:rPr lang="en-GB" dirty="0" smtClean="0">
                <a:solidFill>
                  <a:schemeClr val="tx1"/>
                </a:solidFill>
              </a:rPr>
            </a:br>
            <a:r>
              <a:rPr lang="en-GB" dirty="0" smtClean="0">
                <a:solidFill>
                  <a:schemeClr val="tx1"/>
                </a:solidFill>
              </a:rPr>
              <a:t>to </a:t>
            </a:r>
            <a:br>
              <a:rPr lang="en-GB" dirty="0" smtClean="0">
                <a:solidFill>
                  <a:schemeClr val="tx1"/>
                </a:solidFill>
              </a:rPr>
            </a:br>
            <a:r>
              <a:rPr lang="en-GB" dirty="0" smtClean="0">
                <a:solidFill>
                  <a:schemeClr val="tx1"/>
                </a:solidFill>
              </a:rPr>
              <a:t>HTML </a:t>
            </a:r>
            <a:endParaRPr lang="en-AE" dirty="0">
              <a:solidFill>
                <a:schemeClr val="tx1"/>
              </a:solidFill>
            </a:endParaRPr>
          </a:p>
        </p:txBody>
      </p:sp>
      <p:sp>
        <p:nvSpPr>
          <p:cNvPr id="3" name="Subtitle 2">
            <a:extLst>
              <a:ext uri="{FF2B5EF4-FFF2-40B4-BE49-F238E27FC236}">
                <a16:creationId xmlns:a16="http://schemas.microsoft.com/office/drawing/2014/main" id="{ACA57708-8103-4A33-30F7-B6DB9B7FA57E}"/>
              </a:ext>
            </a:extLst>
          </p:cNvPr>
          <p:cNvSpPr>
            <a:spLocks noGrp="1"/>
          </p:cNvSpPr>
          <p:nvPr>
            <p:ph type="subTitle" idx="1"/>
          </p:nvPr>
        </p:nvSpPr>
        <p:spPr>
          <a:xfrm>
            <a:off x="6373504" y="5393728"/>
            <a:ext cx="4941173" cy="812923"/>
          </a:xfrm>
        </p:spPr>
        <p:txBody>
          <a:bodyPr anchor="t">
            <a:noAutofit/>
          </a:bodyPr>
          <a:lstStyle/>
          <a:p>
            <a:pPr algn="r"/>
            <a:r>
              <a:rPr lang="en-GB" sz="2400" b="1" dirty="0" err="1">
                <a:solidFill>
                  <a:schemeClr val="tx1"/>
                </a:solidFill>
              </a:rPr>
              <a:t>Ms.Lavanya</a:t>
            </a:r>
            <a:r>
              <a:rPr lang="en-GB" sz="2400" b="1" dirty="0">
                <a:solidFill>
                  <a:schemeClr val="tx1"/>
                </a:solidFill>
              </a:rPr>
              <a:t> Mohan</a:t>
            </a:r>
          </a:p>
          <a:p>
            <a:pPr algn="r"/>
            <a:r>
              <a:rPr lang="en-GB" sz="2400" b="1" dirty="0">
                <a:solidFill>
                  <a:schemeClr val="tx1"/>
                </a:solidFill>
              </a:rPr>
              <a:t>Email : lavanya@metaverseage.ae</a:t>
            </a:r>
          </a:p>
          <a:p>
            <a:pPr algn="r"/>
            <a:endParaRPr lang="en-AE" sz="2400" b="1" dirty="0">
              <a:solidFill>
                <a:srgbClr val="FFFFFF"/>
              </a:solidFill>
            </a:endParaRPr>
          </a:p>
        </p:txBody>
      </p:sp>
      <p:pic>
        <p:nvPicPr>
          <p:cNvPr id="5" name="Picture 4"/>
          <p:cNvPicPr>
            <a:picLocks noChangeAspect="1"/>
          </p:cNvPicPr>
          <p:nvPr/>
        </p:nvPicPr>
        <p:blipFill>
          <a:blip r:embed="rId3"/>
          <a:stretch>
            <a:fillRect/>
          </a:stretch>
        </p:blipFill>
        <p:spPr>
          <a:xfrm>
            <a:off x="-222750" y="5296099"/>
            <a:ext cx="1663717" cy="1657817"/>
          </a:xfrm>
          <a:prstGeom prst="rect">
            <a:avLst/>
          </a:prstGeom>
        </p:spPr>
      </p:pic>
    </p:spTree>
    <p:extLst>
      <p:ext uri="{BB962C8B-B14F-4D97-AF65-F5344CB8AC3E}">
        <p14:creationId xmlns:p14="http://schemas.microsoft.com/office/powerpoint/2010/main" val="1097235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D488-FB41-481B-CEBD-CCB165AA4C5E}"/>
              </a:ext>
            </a:extLst>
          </p:cNvPr>
          <p:cNvSpPr>
            <a:spLocks noGrp="1"/>
          </p:cNvSpPr>
          <p:nvPr>
            <p:ph type="title"/>
          </p:nvPr>
        </p:nvSpPr>
        <p:spPr/>
        <p:txBody>
          <a:bodyPr/>
          <a:lstStyle/>
          <a:p>
            <a:pPr algn="ctr"/>
            <a:r>
              <a:rPr lang="en-GB" b="1" dirty="0"/>
              <a:t>Introduction to HTML</a:t>
            </a:r>
            <a:endParaRPr lang="en-AE" dirty="0"/>
          </a:p>
        </p:txBody>
      </p:sp>
      <p:sp>
        <p:nvSpPr>
          <p:cNvPr id="3" name="Content Placeholder 2">
            <a:extLst>
              <a:ext uri="{FF2B5EF4-FFF2-40B4-BE49-F238E27FC236}">
                <a16:creationId xmlns:a16="http://schemas.microsoft.com/office/drawing/2014/main" id="{CECDF2DE-2357-5169-5656-458AF7C66C14}"/>
              </a:ext>
            </a:extLst>
          </p:cNvPr>
          <p:cNvSpPr>
            <a:spLocks noGrp="1"/>
          </p:cNvSpPr>
          <p:nvPr>
            <p:ph sz="half" idx="1"/>
          </p:nvPr>
        </p:nvSpPr>
        <p:spPr/>
        <p:txBody>
          <a:bodyPr>
            <a:normAutofit lnSpcReduction="10000"/>
          </a:bodyPr>
          <a:lstStyle/>
          <a:p>
            <a:r>
              <a:rPr lang="en-GB" sz="3200" b="1" dirty="0"/>
              <a:t>Web Browser options</a:t>
            </a:r>
          </a:p>
          <a:p>
            <a:r>
              <a:rPr lang="en-GB" b="1" dirty="0">
                <a:solidFill>
                  <a:schemeClr val="tx1"/>
                </a:solidFill>
              </a:rPr>
              <a:t>Google Chrome </a:t>
            </a:r>
          </a:p>
          <a:p>
            <a:r>
              <a:rPr lang="en-GB" b="1" dirty="0">
                <a:solidFill>
                  <a:schemeClr val="tx1"/>
                </a:solidFill>
              </a:rPr>
              <a:t>Mozilla Firefox</a:t>
            </a:r>
          </a:p>
          <a:p>
            <a:r>
              <a:rPr lang="en-GB" b="1" dirty="0">
                <a:solidFill>
                  <a:schemeClr val="tx1"/>
                </a:solidFill>
              </a:rPr>
              <a:t>Internet Explorer</a:t>
            </a:r>
          </a:p>
          <a:p>
            <a:r>
              <a:rPr lang="en-GB" b="1" dirty="0">
                <a:solidFill>
                  <a:schemeClr val="tx1"/>
                </a:solidFill>
              </a:rPr>
              <a:t>Safari</a:t>
            </a:r>
          </a:p>
          <a:p>
            <a:r>
              <a:rPr lang="en-GB" b="1" dirty="0">
                <a:solidFill>
                  <a:schemeClr val="tx1"/>
                </a:solidFill>
              </a:rPr>
              <a:t>Edge</a:t>
            </a:r>
          </a:p>
          <a:p>
            <a:r>
              <a:rPr lang="en-GB" b="1" dirty="0">
                <a:solidFill>
                  <a:schemeClr val="tx1"/>
                </a:solidFill>
              </a:rPr>
              <a:t>……</a:t>
            </a:r>
          </a:p>
          <a:p>
            <a:endParaRPr lang="en-AE" b="1" dirty="0"/>
          </a:p>
        </p:txBody>
      </p:sp>
      <p:sp>
        <p:nvSpPr>
          <p:cNvPr id="4" name="Content Placeholder 3">
            <a:extLst>
              <a:ext uri="{FF2B5EF4-FFF2-40B4-BE49-F238E27FC236}">
                <a16:creationId xmlns:a16="http://schemas.microsoft.com/office/drawing/2014/main" id="{882D1296-B53C-ED3F-6398-FDB54A8721F7}"/>
              </a:ext>
            </a:extLst>
          </p:cNvPr>
          <p:cNvSpPr>
            <a:spLocks noGrp="1"/>
          </p:cNvSpPr>
          <p:nvPr>
            <p:ph sz="half" idx="2"/>
          </p:nvPr>
        </p:nvSpPr>
        <p:spPr/>
        <p:txBody>
          <a:bodyPr>
            <a:normAutofit lnSpcReduction="10000"/>
          </a:bodyPr>
          <a:lstStyle/>
          <a:p>
            <a:r>
              <a:rPr lang="en-GB" sz="3200" b="1" dirty="0"/>
              <a:t>Text Editor options</a:t>
            </a:r>
          </a:p>
          <a:p>
            <a:r>
              <a:rPr lang="en-GB" b="1" dirty="0">
                <a:solidFill>
                  <a:schemeClr val="tx1"/>
                </a:solidFill>
              </a:rPr>
              <a:t>Visual Code Studio</a:t>
            </a:r>
          </a:p>
          <a:p>
            <a:r>
              <a:rPr lang="en-GB" b="1" dirty="0">
                <a:solidFill>
                  <a:schemeClr val="tx1"/>
                </a:solidFill>
              </a:rPr>
              <a:t>Sublime Text</a:t>
            </a:r>
          </a:p>
          <a:p>
            <a:r>
              <a:rPr lang="en-GB" b="1" dirty="0">
                <a:solidFill>
                  <a:schemeClr val="tx1"/>
                </a:solidFill>
              </a:rPr>
              <a:t>Atom.io</a:t>
            </a:r>
          </a:p>
          <a:p>
            <a:r>
              <a:rPr lang="en-GB" b="1" dirty="0">
                <a:solidFill>
                  <a:schemeClr val="tx1"/>
                </a:solidFill>
              </a:rPr>
              <a:t>Brackets</a:t>
            </a:r>
          </a:p>
          <a:p>
            <a:r>
              <a:rPr lang="en-GB" b="1" dirty="0">
                <a:solidFill>
                  <a:schemeClr val="tx1"/>
                </a:solidFill>
              </a:rPr>
              <a:t>Notepad ++</a:t>
            </a:r>
          </a:p>
          <a:p>
            <a:r>
              <a:rPr lang="en-GB" b="1" dirty="0">
                <a:solidFill>
                  <a:schemeClr val="tx1"/>
                </a:solidFill>
              </a:rPr>
              <a:t>…….</a:t>
            </a:r>
          </a:p>
          <a:p>
            <a:r>
              <a:rPr lang="en-GB" b="1" dirty="0">
                <a:solidFill>
                  <a:schemeClr val="tx1"/>
                </a:solidFill>
              </a:rPr>
              <a:t>CHOOSE AND DOWNLOAD YOUR </a:t>
            </a:r>
            <a:r>
              <a:rPr lang="en-GB" b="1" dirty="0" smtClean="0">
                <a:solidFill>
                  <a:schemeClr val="tx1"/>
                </a:solidFill>
              </a:rPr>
              <a:t> </a:t>
            </a:r>
            <a:r>
              <a:rPr lang="en-GB" b="1" dirty="0">
                <a:solidFill>
                  <a:schemeClr val="tx1"/>
                </a:solidFill>
              </a:rPr>
              <a:t>EDITOR</a:t>
            </a:r>
            <a:endParaRPr lang="en-AE" b="1" dirty="0">
              <a:solidFill>
                <a:schemeClr val="tx1"/>
              </a:solidFill>
            </a:endParaRPr>
          </a:p>
        </p:txBody>
      </p:sp>
      <p:pic>
        <p:nvPicPr>
          <p:cNvPr id="5" name="Picture 4"/>
          <p:cNvPicPr>
            <a:picLocks noChangeAspect="1"/>
          </p:cNvPicPr>
          <p:nvPr/>
        </p:nvPicPr>
        <p:blipFill>
          <a:blip r:embed="rId2"/>
          <a:stretch>
            <a:fillRect/>
          </a:stretch>
        </p:blipFill>
        <p:spPr>
          <a:xfrm>
            <a:off x="0" y="5251850"/>
            <a:ext cx="1663717" cy="1657817"/>
          </a:xfrm>
          <a:prstGeom prst="rect">
            <a:avLst/>
          </a:prstGeom>
        </p:spPr>
      </p:pic>
    </p:spTree>
    <p:extLst>
      <p:ext uri="{BB962C8B-B14F-4D97-AF65-F5344CB8AC3E}">
        <p14:creationId xmlns:p14="http://schemas.microsoft.com/office/powerpoint/2010/main" val="37180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B49E-409D-C838-C758-556C9C8F0F7A}"/>
              </a:ext>
            </a:extLst>
          </p:cNvPr>
          <p:cNvSpPr>
            <a:spLocks noGrp="1"/>
          </p:cNvSpPr>
          <p:nvPr>
            <p:ph type="title"/>
          </p:nvPr>
        </p:nvSpPr>
        <p:spPr/>
        <p:txBody>
          <a:bodyPr/>
          <a:lstStyle/>
          <a:p>
            <a:pPr algn="ctr"/>
            <a:r>
              <a:rPr lang="en-GB" b="1" dirty="0"/>
              <a:t>Create your First HTML File</a:t>
            </a:r>
            <a:endParaRPr lang="en-AE" b="1" dirty="0"/>
          </a:p>
        </p:txBody>
      </p:sp>
      <p:sp>
        <p:nvSpPr>
          <p:cNvPr id="3" name="Content Placeholder 2">
            <a:extLst>
              <a:ext uri="{FF2B5EF4-FFF2-40B4-BE49-F238E27FC236}">
                <a16:creationId xmlns:a16="http://schemas.microsoft.com/office/drawing/2014/main" id="{EEA09416-1960-CB15-8FEC-80E3460C3BDA}"/>
              </a:ext>
            </a:extLst>
          </p:cNvPr>
          <p:cNvSpPr>
            <a:spLocks noGrp="1"/>
          </p:cNvSpPr>
          <p:nvPr>
            <p:ph idx="1"/>
          </p:nvPr>
        </p:nvSpPr>
        <p:spPr/>
        <p:txBody>
          <a:bodyPr>
            <a:normAutofit/>
          </a:bodyPr>
          <a:lstStyle/>
          <a:p>
            <a:r>
              <a:rPr lang="en-GB" dirty="0">
                <a:solidFill>
                  <a:schemeClr val="tx1"/>
                </a:solidFill>
              </a:rPr>
              <a:t>Creating a  html file does not need a server</a:t>
            </a:r>
          </a:p>
          <a:p>
            <a:r>
              <a:rPr lang="en-GB" dirty="0">
                <a:solidFill>
                  <a:schemeClr val="tx1"/>
                </a:solidFill>
              </a:rPr>
              <a:t>Files will have a </a:t>
            </a:r>
            <a:r>
              <a:rPr lang="en-GB" b="1" dirty="0">
                <a:solidFill>
                  <a:schemeClr val="tx1"/>
                </a:solidFill>
              </a:rPr>
              <a:t>.html </a:t>
            </a:r>
            <a:r>
              <a:rPr lang="en-GB" dirty="0">
                <a:solidFill>
                  <a:schemeClr val="tx1"/>
                </a:solidFill>
              </a:rPr>
              <a:t>extension</a:t>
            </a:r>
          </a:p>
          <a:p>
            <a:r>
              <a:rPr lang="en-GB" dirty="0">
                <a:solidFill>
                  <a:schemeClr val="tx1"/>
                </a:solidFill>
              </a:rPr>
              <a:t>The file will run any Web Browser (Google Chrome, Mozilla Firefox, Internet Explorer, Safari, Edge etc.)</a:t>
            </a:r>
          </a:p>
          <a:p>
            <a:r>
              <a:rPr lang="en-GB" b="1" dirty="0">
                <a:solidFill>
                  <a:schemeClr val="tx1"/>
                </a:solidFill>
              </a:rPr>
              <a:t>index.html </a:t>
            </a:r>
            <a:r>
              <a:rPr lang="en-GB" dirty="0">
                <a:solidFill>
                  <a:schemeClr val="tx1"/>
                </a:solidFill>
              </a:rPr>
              <a:t>is the root of any website</a:t>
            </a:r>
            <a:endParaRPr lang="en-AE" dirty="0">
              <a:solidFill>
                <a:schemeClr val="tx1"/>
              </a:solidFill>
            </a:endParaRPr>
          </a:p>
        </p:txBody>
      </p:sp>
      <p:pic>
        <p:nvPicPr>
          <p:cNvPr id="4" name="Picture 3"/>
          <p:cNvPicPr>
            <a:picLocks noChangeAspect="1"/>
          </p:cNvPicPr>
          <p:nvPr/>
        </p:nvPicPr>
        <p:blipFill>
          <a:blip r:embed="rId2"/>
          <a:stretch>
            <a:fillRect/>
          </a:stretch>
        </p:blipFill>
        <p:spPr>
          <a:xfrm>
            <a:off x="10528283" y="5267091"/>
            <a:ext cx="1663717" cy="1657817"/>
          </a:xfrm>
          <a:prstGeom prst="rect">
            <a:avLst/>
          </a:prstGeom>
        </p:spPr>
      </p:pic>
    </p:spTree>
    <p:extLst>
      <p:ext uri="{BB962C8B-B14F-4D97-AF65-F5344CB8AC3E}">
        <p14:creationId xmlns:p14="http://schemas.microsoft.com/office/powerpoint/2010/main" val="1389855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67374" b="7975"/>
          <a:stretch/>
        </p:blipFill>
        <p:spPr>
          <a:xfrm>
            <a:off x="1362808" y="905608"/>
            <a:ext cx="2294792" cy="2789912"/>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r="31735" b="40072"/>
          <a:stretch/>
        </p:blipFill>
        <p:spPr>
          <a:xfrm>
            <a:off x="4336088" y="1249883"/>
            <a:ext cx="4255476" cy="2101362"/>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r="78888" b="65017"/>
          <a:stretch/>
        </p:blipFill>
        <p:spPr>
          <a:xfrm>
            <a:off x="1369429" y="4528586"/>
            <a:ext cx="2008644" cy="1872214"/>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101" t="-266" r="47821" b="50506"/>
          <a:stretch/>
        </p:blipFill>
        <p:spPr>
          <a:xfrm>
            <a:off x="5465419" y="4352251"/>
            <a:ext cx="4086423" cy="2196284"/>
          </a:xfrm>
          <a:prstGeom prst="rect">
            <a:avLst/>
          </a:prstGeom>
        </p:spPr>
      </p:pic>
      <p:sp>
        <p:nvSpPr>
          <p:cNvPr id="9" name="TextBox 8"/>
          <p:cNvSpPr txBox="1"/>
          <p:nvPr/>
        </p:nvSpPr>
        <p:spPr>
          <a:xfrm>
            <a:off x="545122" y="430823"/>
            <a:ext cx="8897816"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Step 1 </a:t>
            </a:r>
            <a:r>
              <a:rPr lang="en-US" dirty="0">
                <a:latin typeface="Times New Roman" panose="02020603050405020304" pitchFamily="18" charset="0"/>
                <a:cs typeface="Times New Roman" panose="02020603050405020304" pitchFamily="18" charset="0"/>
              </a:rPr>
              <a:t>O</a:t>
            </a:r>
            <a:r>
              <a:rPr lang="en-US" dirty="0" smtClean="0">
                <a:latin typeface="Times New Roman" panose="02020603050405020304" pitchFamily="18" charset="0"/>
                <a:cs typeface="Times New Roman" panose="02020603050405020304" pitchFamily="18" charset="0"/>
              </a:rPr>
              <a:t>pen your VS code editor click extension and  install open in browser</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80662" y="4004629"/>
            <a:ext cx="5236559"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Step 2 </a:t>
            </a:r>
            <a:r>
              <a:rPr lang="en-US" dirty="0" smtClean="0">
                <a:latin typeface="Times New Roman" panose="02020603050405020304" pitchFamily="18" charset="0"/>
                <a:cs typeface="Times New Roman" panose="02020603050405020304" pitchFamily="18" charset="0"/>
              </a:rPr>
              <a:t>Click new folder option and create new file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9023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99" r="35537" b="53673"/>
          <a:stretch/>
        </p:blipFill>
        <p:spPr>
          <a:xfrm>
            <a:off x="1652952" y="1749638"/>
            <a:ext cx="8489554" cy="3446615"/>
          </a:xfrm>
          <a:prstGeom prst="rect">
            <a:avLst/>
          </a:prstGeom>
        </p:spPr>
      </p:pic>
      <p:sp>
        <p:nvSpPr>
          <p:cNvPr id="5" name="TextBox 4"/>
          <p:cNvSpPr txBox="1"/>
          <p:nvPr/>
        </p:nvSpPr>
        <p:spPr>
          <a:xfrm>
            <a:off x="940776" y="536331"/>
            <a:ext cx="9201729"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Step 3 </a:t>
            </a: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ress </a:t>
            </a:r>
            <a:r>
              <a:rPr lang="en-US" dirty="0" smtClean="0"/>
              <a:t>exclamation symbol and click enter you will get default html structure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450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1A62574-A8C3-43CD-8CCE-E161A907A4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lumMod val="50000"/>
            </a:schemeClr>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 name="Picture 4" descr="Dark blue shattered geometric chain">
            <a:extLst>
              <a:ext uri="{FF2B5EF4-FFF2-40B4-BE49-F238E27FC236}">
                <a16:creationId xmlns:a16="http://schemas.microsoft.com/office/drawing/2014/main" id="{0050D9B5-FF56-A488-6B6F-E8BD267ED8E4}"/>
              </a:ext>
            </a:extLst>
          </p:cNvPr>
          <p:cNvPicPr>
            <a:picLocks noChangeAspect="1"/>
          </p:cNvPicPr>
          <p:nvPr/>
        </p:nvPicPr>
        <p:blipFill rotWithShape="1">
          <a:blip r:embed="rId2">
            <a:duotone>
              <a:schemeClr val="accent1">
                <a:shade val="45000"/>
                <a:satMod val="135000"/>
              </a:schemeClr>
              <a:prstClr val="white"/>
            </a:duotone>
            <a:alphaModFix amt="15000"/>
          </a:blip>
          <a:srcRect/>
          <a:stretch/>
        </p:blipFill>
        <p:spPr>
          <a:xfrm>
            <a:off x="20" y="3808"/>
            <a:ext cx="12191980" cy="6858001"/>
          </a:xfrm>
          <a:prstGeom prst="rect">
            <a:avLst/>
          </a:prstGeom>
        </p:spPr>
      </p:pic>
      <p:sp>
        <p:nvSpPr>
          <p:cNvPr id="21" name="Rectangle 15">
            <a:extLst>
              <a:ext uri="{FF2B5EF4-FFF2-40B4-BE49-F238E27FC236}">
                <a16:creationId xmlns:a16="http://schemas.microsoft.com/office/drawing/2014/main" id="{1A2F5F07-34E6-4B28-8D8B-C76C7BD77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0B7301C-67F4-0921-54EB-FC6049A2183E}"/>
              </a:ext>
            </a:extLst>
          </p:cNvPr>
          <p:cNvSpPr>
            <a:spLocks noGrp="1"/>
          </p:cNvSpPr>
          <p:nvPr>
            <p:ph type="title"/>
          </p:nvPr>
        </p:nvSpPr>
        <p:spPr>
          <a:xfrm>
            <a:off x="1143000" y="609600"/>
            <a:ext cx="9875520" cy="1356360"/>
          </a:xfrm>
        </p:spPr>
        <p:txBody>
          <a:bodyPr>
            <a:normAutofit/>
          </a:bodyPr>
          <a:lstStyle/>
          <a:p>
            <a:r>
              <a:rPr lang="en-GB" b="1" dirty="0">
                <a:solidFill>
                  <a:schemeClr val="bg1"/>
                </a:solidFill>
              </a:rPr>
              <a:t>Common Terminology</a:t>
            </a:r>
            <a:endParaRPr lang="en-AE" b="1" dirty="0">
              <a:solidFill>
                <a:schemeClr val="bg1"/>
              </a:solidFill>
            </a:endParaRPr>
          </a:p>
        </p:txBody>
      </p:sp>
      <p:sp>
        <p:nvSpPr>
          <p:cNvPr id="22" name="Content Placeholder 2">
            <a:extLst>
              <a:ext uri="{FF2B5EF4-FFF2-40B4-BE49-F238E27FC236}">
                <a16:creationId xmlns:a16="http://schemas.microsoft.com/office/drawing/2014/main" id="{8BA032C6-F9BE-49EA-E339-F8039F70E448}"/>
              </a:ext>
            </a:extLst>
          </p:cNvPr>
          <p:cNvSpPr>
            <a:spLocks noGrp="1"/>
          </p:cNvSpPr>
          <p:nvPr>
            <p:ph idx="1"/>
          </p:nvPr>
        </p:nvSpPr>
        <p:spPr>
          <a:xfrm>
            <a:off x="1143000" y="2057400"/>
            <a:ext cx="9872871" cy="4038600"/>
          </a:xfrm>
        </p:spPr>
        <p:txBody>
          <a:bodyPr>
            <a:normAutofit lnSpcReduction="10000"/>
          </a:bodyPr>
          <a:lstStyle/>
          <a:p>
            <a:pPr fontAlgn="auto">
              <a:spcAft>
                <a:spcPts val="0"/>
              </a:spcAft>
              <a:defRPr/>
            </a:pPr>
            <a:r>
              <a:rPr lang="en-GB" sz="2400" b="1" dirty="0">
                <a:solidFill>
                  <a:schemeClr val="bg1"/>
                </a:solidFill>
              </a:rPr>
              <a:t>Some commonly used terms in HTML are:</a:t>
            </a:r>
          </a:p>
          <a:p>
            <a:pPr fontAlgn="auto">
              <a:spcAft>
                <a:spcPts val="0"/>
              </a:spcAft>
              <a:defRPr/>
            </a:pPr>
            <a:r>
              <a:rPr lang="en-GB" sz="2400" b="1" dirty="0">
                <a:solidFill>
                  <a:schemeClr val="tx1"/>
                </a:solidFill>
              </a:rPr>
              <a:t>a)Tag:</a:t>
            </a:r>
            <a:r>
              <a:rPr lang="en-GB" sz="2400" b="1" dirty="0">
                <a:solidFill>
                  <a:schemeClr val="bg1"/>
                </a:solidFill>
              </a:rPr>
              <a:t> </a:t>
            </a:r>
            <a:r>
              <a:rPr lang="en-GB" sz="2400" dirty="0">
                <a:solidFill>
                  <a:schemeClr val="bg1"/>
                </a:solidFill>
              </a:rPr>
              <a:t>Tags are always written within angles brackets. It is a piece of text is used to identify an element so that the browser realizes how to display its contents. e.g.&lt;HTML&gt; tag indicates the start of an HTML document .</a:t>
            </a:r>
          </a:p>
          <a:p>
            <a:pPr fontAlgn="auto">
              <a:spcAft>
                <a:spcPts val="0"/>
              </a:spcAft>
              <a:defRPr/>
            </a:pPr>
            <a:r>
              <a:rPr lang="en-GB" sz="2400" dirty="0">
                <a:solidFill>
                  <a:schemeClr val="bg1"/>
                </a:solidFill>
              </a:rPr>
              <a:t>HTML tag are of two types</a:t>
            </a:r>
          </a:p>
          <a:p>
            <a:pPr fontAlgn="auto">
              <a:spcAft>
                <a:spcPts val="0"/>
              </a:spcAft>
              <a:defRPr/>
            </a:pPr>
            <a:r>
              <a:rPr lang="en-GB" sz="2400" b="1" dirty="0">
                <a:solidFill>
                  <a:schemeClr val="tx1"/>
                </a:solidFill>
              </a:rPr>
              <a:t>Paired Tags </a:t>
            </a:r>
            <a:r>
              <a:rPr lang="en-GB" sz="2400" b="1" dirty="0">
                <a:solidFill>
                  <a:schemeClr val="bg1"/>
                </a:solidFill>
              </a:rPr>
              <a:t>:</a:t>
            </a:r>
            <a:r>
              <a:rPr lang="en-GB" sz="2400" dirty="0">
                <a:solidFill>
                  <a:schemeClr val="bg1"/>
                </a:solidFill>
              </a:rPr>
              <a:t>A tag is said to be a paired tag if text is placed between  a tag and its companion tag. In paired tag ,the first tag is referred to as opening  tag and the second tag is referred to as closing tag.</a:t>
            </a:r>
          </a:p>
          <a:p>
            <a:pPr fontAlgn="auto">
              <a:spcAft>
                <a:spcPts val="0"/>
              </a:spcAft>
              <a:defRPr/>
            </a:pPr>
            <a:r>
              <a:rPr lang="en-GB" sz="2400" b="1" dirty="0">
                <a:solidFill>
                  <a:schemeClr val="tx1"/>
                </a:solidFill>
              </a:rPr>
              <a:t>Unpaired Tags</a:t>
            </a:r>
            <a:r>
              <a:rPr lang="en-GB" sz="2400" b="1" dirty="0">
                <a:solidFill>
                  <a:schemeClr val="bg1"/>
                </a:solidFill>
              </a:rPr>
              <a:t>: </a:t>
            </a:r>
            <a:r>
              <a:rPr lang="en-GB" sz="2400" dirty="0">
                <a:solidFill>
                  <a:schemeClr val="bg1"/>
                </a:solidFill>
              </a:rPr>
              <a:t>An unpaired tag  does not have  a companion tag .unpaired tag also known as singular or Stand-Alone tags. e.g:&lt;br&gt;,&lt;hr&gt; etc.</a:t>
            </a:r>
          </a:p>
          <a:p>
            <a:endParaRPr lang="en-AE" sz="2000" dirty="0">
              <a:solidFill>
                <a:schemeClr val="bg1"/>
              </a:solidFill>
            </a:endParaRPr>
          </a:p>
        </p:txBody>
      </p:sp>
      <p:pic>
        <p:nvPicPr>
          <p:cNvPr id="7" name="Picture 6"/>
          <p:cNvPicPr>
            <a:picLocks noChangeAspect="1"/>
          </p:cNvPicPr>
          <p:nvPr/>
        </p:nvPicPr>
        <p:blipFill>
          <a:blip r:embed="rId3"/>
          <a:stretch>
            <a:fillRect/>
          </a:stretch>
        </p:blipFill>
        <p:spPr>
          <a:xfrm>
            <a:off x="10529553" y="3808"/>
            <a:ext cx="1663717" cy="1657817"/>
          </a:xfrm>
          <a:prstGeom prst="rect">
            <a:avLst/>
          </a:prstGeom>
        </p:spPr>
      </p:pic>
    </p:spTree>
    <p:extLst>
      <p:ext uri="{BB962C8B-B14F-4D97-AF65-F5344CB8AC3E}">
        <p14:creationId xmlns:p14="http://schemas.microsoft.com/office/powerpoint/2010/main" val="3736278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1A62574-A8C3-43CD-8CCE-E161A907A4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lumMod val="50000"/>
            </a:schemeClr>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 name="Picture 4" descr="Dark blue shattered geometric chain">
            <a:extLst>
              <a:ext uri="{FF2B5EF4-FFF2-40B4-BE49-F238E27FC236}">
                <a16:creationId xmlns:a16="http://schemas.microsoft.com/office/drawing/2014/main" id="{0050D9B5-FF56-A488-6B6F-E8BD267ED8E4}"/>
              </a:ext>
            </a:extLst>
          </p:cNvPr>
          <p:cNvPicPr>
            <a:picLocks noChangeAspect="1"/>
          </p:cNvPicPr>
          <p:nvPr/>
        </p:nvPicPr>
        <p:blipFill rotWithShape="1">
          <a:blip r:embed="rId2">
            <a:duotone>
              <a:schemeClr val="accent1">
                <a:shade val="45000"/>
                <a:satMod val="135000"/>
              </a:schemeClr>
              <a:prstClr val="white"/>
            </a:duotone>
            <a:alphaModFix amt="15000"/>
          </a:blip>
          <a:srcRect/>
          <a:stretch/>
        </p:blipFill>
        <p:spPr>
          <a:xfrm>
            <a:off x="20" y="3808"/>
            <a:ext cx="12191980" cy="6858001"/>
          </a:xfrm>
          <a:prstGeom prst="rect">
            <a:avLst/>
          </a:prstGeom>
        </p:spPr>
      </p:pic>
      <p:sp>
        <p:nvSpPr>
          <p:cNvPr id="21" name="Rectangle 15">
            <a:extLst>
              <a:ext uri="{FF2B5EF4-FFF2-40B4-BE49-F238E27FC236}">
                <a16:creationId xmlns:a16="http://schemas.microsoft.com/office/drawing/2014/main" id="{1A2F5F07-34E6-4B28-8D8B-C76C7BD772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0B7301C-67F4-0921-54EB-FC6049A2183E}"/>
              </a:ext>
            </a:extLst>
          </p:cNvPr>
          <p:cNvSpPr>
            <a:spLocks noGrp="1"/>
          </p:cNvSpPr>
          <p:nvPr>
            <p:ph type="title"/>
          </p:nvPr>
        </p:nvSpPr>
        <p:spPr>
          <a:xfrm>
            <a:off x="1143000" y="609600"/>
            <a:ext cx="9875520" cy="1356360"/>
          </a:xfrm>
        </p:spPr>
        <p:txBody>
          <a:bodyPr>
            <a:normAutofit/>
          </a:bodyPr>
          <a:lstStyle/>
          <a:p>
            <a:r>
              <a:rPr lang="en-GB" b="1" dirty="0">
                <a:solidFill>
                  <a:schemeClr val="bg1"/>
                </a:solidFill>
              </a:rPr>
              <a:t>Common Terminology</a:t>
            </a:r>
            <a:endParaRPr lang="en-AE" b="1" dirty="0">
              <a:solidFill>
                <a:schemeClr val="bg1"/>
              </a:solidFill>
            </a:endParaRPr>
          </a:p>
        </p:txBody>
      </p:sp>
      <p:sp>
        <p:nvSpPr>
          <p:cNvPr id="22" name="Content Placeholder 2">
            <a:extLst>
              <a:ext uri="{FF2B5EF4-FFF2-40B4-BE49-F238E27FC236}">
                <a16:creationId xmlns:a16="http://schemas.microsoft.com/office/drawing/2014/main" id="{8BA032C6-F9BE-49EA-E339-F8039F70E448}"/>
              </a:ext>
            </a:extLst>
          </p:cNvPr>
          <p:cNvSpPr>
            <a:spLocks noGrp="1"/>
          </p:cNvSpPr>
          <p:nvPr>
            <p:ph idx="1"/>
          </p:nvPr>
        </p:nvSpPr>
        <p:spPr>
          <a:xfrm>
            <a:off x="1143000" y="2057400"/>
            <a:ext cx="9872871" cy="4038600"/>
          </a:xfrm>
        </p:spPr>
        <p:txBody>
          <a:bodyPr>
            <a:normAutofit lnSpcReduction="10000"/>
          </a:bodyPr>
          <a:lstStyle/>
          <a:p>
            <a:pPr algn="just"/>
            <a:r>
              <a:rPr lang="en-GB" altLang="en-US" sz="2400" b="1" dirty="0">
                <a:solidFill>
                  <a:schemeClr val="tx1"/>
                </a:solidFill>
              </a:rPr>
              <a:t>b) Attribute</a:t>
            </a:r>
            <a:r>
              <a:rPr lang="en-GB" altLang="en-US" sz="2400" dirty="0">
                <a:solidFill>
                  <a:schemeClr val="tx1"/>
                </a:solidFill>
              </a:rPr>
              <a:t>:</a:t>
            </a:r>
            <a:r>
              <a:rPr lang="en-GB" altLang="en-US" sz="2400" dirty="0">
                <a:solidFill>
                  <a:schemeClr val="bg1"/>
                </a:solidFill>
              </a:rPr>
              <a:t> Attribute is the property of an tag that specified in the opening angle brackets. It supplies additional information like </a:t>
            </a:r>
            <a:r>
              <a:rPr lang="en-GB" altLang="en-US" sz="2400" dirty="0" err="1">
                <a:solidFill>
                  <a:schemeClr val="bg1"/>
                </a:solidFill>
              </a:rPr>
              <a:t>color</a:t>
            </a:r>
            <a:r>
              <a:rPr lang="en-GB" altLang="en-US" sz="2400" dirty="0">
                <a:solidFill>
                  <a:schemeClr val="bg1"/>
                </a:solidFill>
              </a:rPr>
              <a:t>, size, home font-style etc to the browser about a tag. E.g.  most of the common  attributes are height, </a:t>
            </a:r>
            <a:r>
              <a:rPr lang="en-GB" altLang="en-US" sz="2400" dirty="0" err="1">
                <a:solidFill>
                  <a:schemeClr val="bg1"/>
                </a:solidFill>
              </a:rPr>
              <a:t>color</a:t>
            </a:r>
            <a:r>
              <a:rPr lang="en-GB" altLang="en-US" sz="2400" dirty="0">
                <a:solidFill>
                  <a:schemeClr val="bg1"/>
                </a:solidFill>
              </a:rPr>
              <a:t>, width, </a:t>
            </a:r>
            <a:r>
              <a:rPr lang="en-GB" altLang="en-US" sz="2400" dirty="0" err="1">
                <a:solidFill>
                  <a:schemeClr val="bg1"/>
                </a:solidFill>
              </a:rPr>
              <a:t>src</a:t>
            </a:r>
            <a:r>
              <a:rPr lang="en-GB" altLang="en-US" sz="2400" dirty="0">
                <a:solidFill>
                  <a:schemeClr val="bg1"/>
                </a:solidFill>
              </a:rPr>
              <a:t>, border, align  etc.</a:t>
            </a:r>
          </a:p>
          <a:p>
            <a:pPr algn="just"/>
            <a:r>
              <a:rPr lang="en-GB" altLang="en-US" sz="2400" b="1" dirty="0">
                <a:solidFill>
                  <a:schemeClr val="tx1"/>
                </a:solidFill>
              </a:rPr>
              <a:t>c) DTD</a:t>
            </a:r>
            <a:r>
              <a:rPr lang="en-GB" altLang="en-US" sz="2400" dirty="0">
                <a:solidFill>
                  <a:schemeClr val="tx1"/>
                </a:solidFill>
              </a:rPr>
              <a:t>:</a:t>
            </a:r>
            <a:r>
              <a:rPr lang="en-GB" altLang="en-US" sz="2400" dirty="0">
                <a:solidFill>
                  <a:schemeClr val="bg1"/>
                </a:solidFill>
              </a:rPr>
              <a:t> Document Type Definition is a collection of rules written in standard Generalized Markup Language(SGML). HTML is defined in terms of its DTDS. All the details of HTML tags, entities and related document structure are defined in the DTDS.</a:t>
            </a:r>
          </a:p>
          <a:p>
            <a:pPr algn="just"/>
            <a:r>
              <a:rPr lang="en-GB" altLang="en-US" sz="2400" dirty="0">
                <a:solidFill>
                  <a:schemeClr val="tx1"/>
                </a:solidFill>
              </a:rPr>
              <a:t>d</a:t>
            </a:r>
            <a:r>
              <a:rPr lang="en-GB" altLang="en-US" sz="2400" b="1" dirty="0">
                <a:solidFill>
                  <a:schemeClr val="tx1"/>
                </a:solidFill>
              </a:rPr>
              <a:t>) ELEMENT</a:t>
            </a:r>
            <a:r>
              <a:rPr lang="en-GB" altLang="en-US" sz="2400" dirty="0">
                <a:solidFill>
                  <a:schemeClr val="tx1"/>
                </a:solidFill>
              </a:rPr>
              <a:t>:</a:t>
            </a:r>
            <a:r>
              <a:rPr lang="en-GB" altLang="en-US" sz="2400" dirty="0">
                <a:solidFill>
                  <a:schemeClr val="bg1"/>
                </a:solidFill>
              </a:rPr>
              <a:t> Element is the component of a document’s structure such as a title, a paragraph or a list. It can include an opening and a closing tag and the contents within it.</a:t>
            </a:r>
          </a:p>
          <a:p>
            <a:endParaRPr lang="en-AE" sz="2000" dirty="0">
              <a:solidFill>
                <a:schemeClr val="bg1"/>
              </a:solidFill>
            </a:endParaRPr>
          </a:p>
        </p:txBody>
      </p:sp>
      <p:pic>
        <p:nvPicPr>
          <p:cNvPr id="7" name="Picture 6"/>
          <p:cNvPicPr>
            <a:picLocks noChangeAspect="1"/>
          </p:cNvPicPr>
          <p:nvPr/>
        </p:nvPicPr>
        <p:blipFill>
          <a:blip r:embed="rId3"/>
          <a:stretch>
            <a:fillRect/>
          </a:stretch>
        </p:blipFill>
        <p:spPr>
          <a:xfrm>
            <a:off x="10407633" y="760"/>
            <a:ext cx="1663717" cy="1657817"/>
          </a:xfrm>
          <a:prstGeom prst="rect">
            <a:avLst/>
          </a:prstGeom>
        </p:spPr>
      </p:pic>
    </p:spTree>
    <p:extLst>
      <p:ext uri="{BB962C8B-B14F-4D97-AF65-F5344CB8AC3E}">
        <p14:creationId xmlns:p14="http://schemas.microsoft.com/office/powerpoint/2010/main" val="3791960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9F63-C707-033D-F68E-05440DAEF138}"/>
              </a:ext>
            </a:extLst>
          </p:cNvPr>
          <p:cNvSpPr>
            <a:spLocks noGrp="1"/>
          </p:cNvSpPr>
          <p:nvPr>
            <p:ph type="title"/>
          </p:nvPr>
        </p:nvSpPr>
        <p:spPr/>
        <p:txBody>
          <a:bodyPr/>
          <a:lstStyle/>
          <a:p>
            <a:r>
              <a:rPr lang="en-GB" dirty="0"/>
              <a:t>HTML Tag Syntax</a:t>
            </a:r>
            <a:endParaRPr lang="en-AE" dirty="0"/>
          </a:p>
        </p:txBody>
      </p:sp>
      <p:sp>
        <p:nvSpPr>
          <p:cNvPr id="3" name="Content Placeholder 2">
            <a:extLst>
              <a:ext uri="{FF2B5EF4-FFF2-40B4-BE49-F238E27FC236}">
                <a16:creationId xmlns:a16="http://schemas.microsoft.com/office/drawing/2014/main" id="{334274D4-7F7C-DCAA-30C5-6ADFA080AE8B}"/>
              </a:ext>
            </a:extLst>
          </p:cNvPr>
          <p:cNvSpPr>
            <a:spLocks noGrp="1"/>
          </p:cNvSpPr>
          <p:nvPr>
            <p:ph idx="1"/>
          </p:nvPr>
        </p:nvSpPr>
        <p:spPr/>
        <p:txBody>
          <a:bodyPr/>
          <a:lstStyle/>
          <a:p>
            <a:r>
              <a:rPr lang="en-GB" dirty="0">
                <a:solidFill>
                  <a:schemeClr val="tx1"/>
                </a:solidFill>
              </a:rPr>
              <a:t>HTML tag is the basic building block of any webpage</a:t>
            </a:r>
          </a:p>
          <a:p>
            <a:r>
              <a:rPr lang="en-GB" dirty="0">
                <a:solidFill>
                  <a:schemeClr val="tx1"/>
                </a:solidFill>
              </a:rPr>
              <a:t>Elements should be surrounded by angle brackets</a:t>
            </a:r>
          </a:p>
          <a:p>
            <a:pPr marL="45720" indent="0">
              <a:buNone/>
            </a:pPr>
            <a:r>
              <a:rPr lang="en-GB" dirty="0">
                <a:solidFill>
                  <a:schemeClr val="tx1"/>
                </a:solidFill>
              </a:rPr>
              <a:t>    &lt;</a:t>
            </a:r>
            <a:r>
              <a:rPr lang="en-GB" dirty="0" err="1">
                <a:solidFill>
                  <a:schemeClr val="tx1"/>
                </a:solidFill>
              </a:rPr>
              <a:t>tagname</a:t>
            </a:r>
            <a:r>
              <a:rPr lang="en-GB" dirty="0">
                <a:solidFill>
                  <a:schemeClr val="tx1"/>
                </a:solidFill>
              </a:rPr>
              <a:t>&gt;</a:t>
            </a:r>
          </a:p>
          <a:p>
            <a:r>
              <a:rPr lang="en-GB" dirty="0">
                <a:solidFill>
                  <a:schemeClr val="tx1"/>
                </a:solidFill>
              </a:rPr>
              <a:t>Normally there is a start tag and end tag. End tag is usually the same but with a forward slash</a:t>
            </a:r>
          </a:p>
          <a:p>
            <a:pPr marL="45720" indent="0">
              <a:buNone/>
            </a:pPr>
            <a:r>
              <a:rPr lang="en-GB" dirty="0">
                <a:solidFill>
                  <a:schemeClr val="tx1"/>
                </a:solidFill>
              </a:rPr>
              <a:t>   &lt;</a:t>
            </a:r>
            <a:r>
              <a:rPr lang="en-GB" dirty="0" err="1">
                <a:solidFill>
                  <a:schemeClr val="tx1"/>
                </a:solidFill>
              </a:rPr>
              <a:t>tagname</a:t>
            </a:r>
            <a:r>
              <a:rPr lang="en-GB" dirty="0">
                <a:solidFill>
                  <a:schemeClr val="tx1"/>
                </a:solidFill>
              </a:rPr>
              <a:t>&gt;content&lt;/</a:t>
            </a:r>
            <a:r>
              <a:rPr lang="en-GB" dirty="0" err="1">
                <a:solidFill>
                  <a:schemeClr val="tx1"/>
                </a:solidFill>
              </a:rPr>
              <a:t>tagname</a:t>
            </a:r>
            <a:r>
              <a:rPr lang="en-GB" dirty="0">
                <a:solidFill>
                  <a:schemeClr val="tx1"/>
                </a:solidFill>
              </a:rPr>
              <a:t>&gt; e.g. &lt;h1&gt;About us&lt;/h1&gt;</a:t>
            </a:r>
          </a:p>
          <a:p>
            <a:r>
              <a:rPr lang="en-GB" dirty="0">
                <a:solidFill>
                  <a:schemeClr val="tx1"/>
                </a:solidFill>
              </a:rPr>
              <a:t>Some tags close themselves. They do not have any content within them, specifically used for line breaking.</a:t>
            </a:r>
          </a:p>
          <a:p>
            <a:pPr marL="45720" indent="0">
              <a:buNone/>
            </a:pPr>
            <a:r>
              <a:rPr lang="en-GB" dirty="0">
                <a:solidFill>
                  <a:schemeClr val="tx1"/>
                </a:solidFill>
              </a:rPr>
              <a:t>   &lt;br/&gt;</a:t>
            </a:r>
            <a:endParaRPr lang="en-AE" dirty="0">
              <a:solidFill>
                <a:schemeClr val="tx1"/>
              </a:solidFill>
            </a:endParaRPr>
          </a:p>
        </p:txBody>
      </p:sp>
      <p:pic>
        <p:nvPicPr>
          <p:cNvPr id="4" name="Picture 3"/>
          <p:cNvPicPr>
            <a:picLocks noChangeAspect="1"/>
          </p:cNvPicPr>
          <p:nvPr/>
        </p:nvPicPr>
        <p:blipFill>
          <a:blip r:embed="rId2"/>
          <a:stretch>
            <a:fillRect/>
          </a:stretch>
        </p:blipFill>
        <p:spPr>
          <a:xfrm>
            <a:off x="10310435" y="143808"/>
            <a:ext cx="1663717" cy="1657817"/>
          </a:xfrm>
          <a:prstGeom prst="rect">
            <a:avLst/>
          </a:prstGeom>
        </p:spPr>
      </p:pic>
    </p:spTree>
    <p:extLst>
      <p:ext uri="{BB962C8B-B14F-4D97-AF65-F5344CB8AC3E}">
        <p14:creationId xmlns:p14="http://schemas.microsoft.com/office/powerpoint/2010/main" val="3353472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55A20-2CFC-740D-F787-E7B6839F5740}"/>
              </a:ext>
            </a:extLst>
          </p:cNvPr>
          <p:cNvSpPr>
            <a:spLocks noGrp="1"/>
          </p:cNvSpPr>
          <p:nvPr>
            <p:ph type="title"/>
          </p:nvPr>
        </p:nvSpPr>
        <p:spPr/>
        <p:txBody>
          <a:bodyPr/>
          <a:lstStyle/>
          <a:p>
            <a:r>
              <a:rPr lang="en-GB" dirty="0"/>
              <a:t>HTML page structure</a:t>
            </a:r>
            <a:endParaRPr lang="en-AE" dirty="0"/>
          </a:p>
        </p:txBody>
      </p:sp>
      <p:pic>
        <p:nvPicPr>
          <p:cNvPr id="5" name="Content Placeholder 4">
            <a:extLst>
              <a:ext uri="{FF2B5EF4-FFF2-40B4-BE49-F238E27FC236}">
                <a16:creationId xmlns:a16="http://schemas.microsoft.com/office/drawing/2014/main" id="{CA07C0FB-E068-CF9B-7468-5A0E5CB2DEF8}"/>
              </a:ext>
            </a:extLst>
          </p:cNvPr>
          <p:cNvPicPr>
            <a:picLocks noGrp="1" noChangeAspect="1"/>
          </p:cNvPicPr>
          <p:nvPr>
            <p:ph idx="1"/>
          </p:nvPr>
        </p:nvPicPr>
        <p:blipFill>
          <a:blip r:embed="rId2"/>
          <a:stretch>
            <a:fillRect/>
          </a:stretch>
        </p:blipFill>
        <p:spPr>
          <a:xfrm>
            <a:off x="1143000" y="2289402"/>
            <a:ext cx="5781675" cy="3552825"/>
          </a:xfrm>
        </p:spPr>
      </p:pic>
      <p:sp>
        <p:nvSpPr>
          <p:cNvPr id="6" name="TextBox 5">
            <a:extLst>
              <a:ext uri="{FF2B5EF4-FFF2-40B4-BE49-F238E27FC236}">
                <a16:creationId xmlns:a16="http://schemas.microsoft.com/office/drawing/2014/main" id="{DE27D8BA-8EA1-FE10-2F17-462C44ABA4F9}"/>
              </a:ext>
            </a:extLst>
          </p:cNvPr>
          <p:cNvSpPr txBox="1"/>
          <p:nvPr/>
        </p:nvSpPr>
        <p:spPr>
          <a:xfrm>
            <a:off x="7565571" y="1382486"/>
            <a:ext cx="3962400" cy="2308324"/>
          </a:xfrm>
          <a:prstGeom prst="rect">
            <a:avLst/>
          </a:prstGeom>
          <a:noFill/>
        </p:spPr>
        <p:txBody>
          <a:bodyPr wrap="square" rtlCol="0">
            <a:spAutoFit/>
          </a:bodyPr>
          <a:lstStyle/>
          <a:p>
            <a:pPr marL="285750" indent="-285750">
              <a:buFont typeface="Arial" panose="020B0604020202020204" pitchFamily="34" charset="0"/>
              <a:buChar char="•"/>
            </a:pPr>
            <a:r>
              <a:rPr lang="en-GB" dirty="0"/>
              <a:t>We have a start and end tag</a:t>
            </a:r>
          </a:p>
          <a:p>
            <a:pPr marL="285750" indent="-285750">
              <a:buFont typeface="Arial" panose="020B0604020202020204" pitchFamily="34" charset="0"/>
              <a:buChar char="•"/>
            </a:pPr>
            <a:r>
              <a:rPr lang="en-GB" dirty="0"/>
              <a:t>We have head area </a:t>
            </a:r>
          </a:p>
          <a:p>
            <a:pPr marL="285750" indent="-285750">
              <a:buFont typeface="Arial" panose="020B0604020202020204" pitchFamily="34" charset="0"/>
              <a:buChar char="•"/>
            </a:pPr>
            <a:r>
              <a:rPr lang="en-GB" dirty="0"/>
              <a:t>We have body area</a:t>
            </a:r>
          </a:p>
          <a:p>
            <a:pPr marL="285750" indent="-285750">
              <a:buFont typeface="Arial" panose="020B0604020202020204" pitchFamily="34" charset="0"/>
              <a:buChar char="•"/>
            </a:pPr>
            <a:r>
              <a:rPr lang="en-GB" dirty="0"/>
              <a:t>Head area contains information/description about the webpage</a:t>
            </a:r>
          </a:p>
          <a:p>
            <a:pPr marL="285750" indent="-285750">
              <a:buFont typeface="Arial" panose="020B0604020202020204" pitchFamily="34" charset="0"/>
              <a:buChar char="•"/>
            </a:pPr>
            <a:r>
              <a:rPr lang="en-GB" dirty="0"/>
              <a:t>Things in the body area will be displayed in the browser  </a:t>
            </a:r>
            <a:endParaRPr lang="en-AE" dirty="0"/>
          </a:p>
        </p:txBody>
      </p:sp>
      <p:pic>
        <p:nvPicPr>
          <p:cNvPr id="7" name="Picture 6"/>
          <p:cNvPicPr>
            <a:picLocks noChangeAspect="1"/>
          </p:cNvPicPr>
          <p:nvPr/>
        </p:nvPicPr>
        <p:blipFill>
          <a:blip r:embed="rId3"/>
          <a:stretch>
            <a:fillRect/>
          </a:stretch>
        </p:blipFill>
        <p:spPr>
          <a:xfrm>
            <a:off x="10398358" y="5200183"/>
            <a:ext cx="1663717" cy="1657817"/>
          </a:xfrm>
          <a:prstGeom prst="rect">
            <a:avLst/>
          </a:prstGeom>
        </p:spPr>
      </p:pic>
    </p:spTree>
    <p:extLst>
      <p:ext uri="{BB962C8B-B14F-4D97-AF65-F5344CB8AC3E}">
        <p14:creationId xmlns:p14="http://schemas.microsoft.com/office/powerpoint/2010/main" val="652389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5494F9B-D851-46F3-9164-479893CBED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244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24EB182-78A2-58E5-0EE1-A6A8B69C89DC}"/>
              </a:ext>
            </a:extLst>
          </p:cNvPr>
          <p:cNvPicPr>
            <a:picLocks noChangeAspect="1"/>
          </p:cNvPicPr>
          <p:nvPr/>
        </p:nvPicPr>
        <p:blipFill rotWithShape="1">
          <a:blip r:embed="rId2"/>
          <a:srcRect r="1" b="5832"/>
          <a:stretch/>
        </p:blipFill>
        <p:spPr>
          <a:xfrm>
            <a:off x="643467" y="643467"/>
            <a:ext cx="10905066" cy="5571066"/>
          </a:xfrm>
          <a:prstGeom prst="rect">
            <a:avLst/>
          </a:prstGeom>
        </p:spPr>
      </p:pic>
      <p:sp>
        <p:nvSpPr>
          <p:cNvPr id="10" name="Rectangle 9">
            <a:extLst>
              <a:ext uri="{FF2B5EF4-FFF2-40B4-BE49-F238E27FC236}">
                <a16:creationId xmlns:a16="http://schemas.microsoft.com/office/drawing/2014/main" id="{AED3799A-1FC5-417A-8683-57447021F8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10289777" y="5200183"/>
            <a:ext cx="1663717" cy="1657817"/>
          </a:xfrm>
          <a:prstGeom prst="rect">
            <a:avLst/>
          </a:prstGeom>
        </p:spPr>
      </p:pic>
    </p:spTree>
    <p:extLst>
      <p:ext uri="{BB962C8B-B14F-4D97-AF65-F5344CB8AC3E}">
        <p14:creationId xmlns:p14="http://schemas.microsoft.com/office/powerpoint/2010/main" val="3417474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AF1AF32-EE2C-A46F-F856-AB7C76DA84D1}"/>
              </a:ext>
            </a:extLst>
          </p:cNvPr>
          <p:cNvSpPr txBox="1"/>
          <p:nvPr/>
        </p:nvSpPr>
        <p:spPr>
          <a:xfrm>
            <a:off x="777976" y="1032076"/>
            <a:ext cx="10240543"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What does &lt;!DOCTYPE html&gt; mean?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&lt;!DOCTYPE&gt;: This stands for "Document Type Declaration" (DTD). It tells the browser what kind of document to expect and how to render it. It ensures the browser knows whether the page is HTML, XHTML, or other formats, which affects how the document is processed and displayed.</a:t>
            </a:r>
          </a:p>
        </p:txBody>
      </p:sp>
      <p:sp>
        <p:nvSpPr>
          <p:cNvPr id="14" name="TextBox 13">
            <a:extLst>
              <a:ext uri="{FF2B5EF4-FFF2-40B4-BE49-F238E27FC236}">
                <a16:creationId xmlns:a16="http://schemas.microsoft.com/office/drawing/2014/main" id="{1AF17F7F-8254-5D8D-8827-57CF8116F5AF}"/>
              </a:ext>
            </a:extLst>
          </p:cNvPr>
          <p:cNvSpPr txBox="1"/>
          <p:nvPr/>
        </p:nvSpPr>
        <p:spPr>
          <a:xfrm>
            <a:off x="777975" y="3970496"/>
            <a:ext cx="10240543" cy="156966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html: This indicates that the document is written in HTML5. HTML5 is the latest version of HTML, and it simplifies web development by removing the need for more complex doctype definitions that were required in older versions of HTML (like HTML 4.01 or XHTML).</a:t>
            </a:r>
          </a:p>
        </p:txBody>
      </p:sp>
    </p:spTree>
    <p:extLst>
      <p:ext uri="{BB962C8B-B14F-4D97-AF65-F5344CB8AC3E}">
        <p14:creationId xmlns:p14="http://schemas.microsoft.com/office/powerpoint/2010/main" val="3169529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1938" y="1380393"/>
            <a:ext cx="9319846" cy="2246769"/>
          </a:xfrm>
          <a:prstGeom prst="rect">
            <a:avLst/>
          </a:prstGeom>
        </p:spPr>
        <p:txBody>
          <a:bodyPr wrap="square">
            <a:spAutoFit/>
          </a:bodyPr>
          <a:lstStyle/>
          <a:p>
            <a:pPr algn="just"/>
            <a:r>
              <a:rPr lang="en-US" sz="2800" dirty="0">
                <a:solidFill>
                  <a:srgbClr val="4D5156"/>
                </a:solidFill>
                <a:latin typeface="Google Sans"/>
              </a:rPr>
              <a:t>HTML (HyperText Markup Language) is the code that is used </a:t>
            </a:r>
            <a:r>
              <a:rPr lang="en-US" sz="2800" dirty="0">
                <a:solidFill>
                  <a:srgbClr val="040C28"/>
                </a:solidFill>
                <a:latin typeface="Google Sans"/>
              </a:rPr>
              <a:t>to structure a web page and its content</a:t>
            </a:r>
            <a:r>
              <a:rPr lang="en-US" sz="2800" dirty="0">
                <a:solidFill>
                  <a:srgbClr val="4D5156"/>
                </a:solidFill>
                <a:latin typeface="Google Sans"/>
              </a:rPr>
              <a:t>. For example, content could be structured within a set of paragraphs, a list of bulleted points, or using images and data tables</a:t>
            </a:r>
            <a:endParaRPr lang="en-US" sz="2800" dirty="0"/>
          </a:p>
        </p:txBody>
      </p:sp>
      <p:pic>
        <p:nvPicPr>
          <p:cNvPr id="1026" name="Picture 2" descr="HTML Source Code Viewer Websit - Apps on Google P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5324" y="5271324"/>
            <a:ext cx="1586676" cy="15866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ersions of Html | Significance of Various HTML Versions"/>
          <p:cNvPicPr>
            <a:picLocks noChangeAspect="1" noChangeArrowheads="1"/>
          </p:cNvPicPr>
          <p:nvPr/>
        </p:nvPicPr>
        <p:blipFill rotWithShape="1">
          <a:blip r:embed="rId3">
            <a:extLst>
              <a:ext uri="{28A0092B-C50C-407E-A947-70E740481C1C}">
                <a14:useLocalDpi xmlns:a14="http://schemas.microsoft.com/office/drawing/2010/main" val="0"/>
              </a:ext>
            </a:extLst>
          </a:blip>
          <a:srcRect r="90" b="6161"/>
          <a:stretch/>
        </p:blipFill>
        <p:spPr bwMode="auto">
          <a:xfrm>
            <a:off x="3189164" y="3907759"/>
            <a:ext cx="5110776" cy="272712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969355" y="565508"/>
            <a:ext cx="6112314" cy="523220"/>
          </a:xfrm>
          <a:prstGeom prst="rect">
            <a:avLst/>
          </a:prstGeom>
        </p:spPr>
        <p:txBody>
          <a:bodyPr wrap="none">
            <a:spAutoFit/>
          </a:bodyPr>
          <a:lstStyle/>
          <a:p>
            <a:r>
              <a:rPr lang="en-US" sz="2800" dirty="0">
                <a:solidFill>
                  <a:srgbClr val="4D5156"/>
                </a:solidFill>
                <a:latin typeface="Google Sans"/>
              </a:rPr>
              <a:t>HTML (HyperText Markup Language)</a:t>
            </a:r>
            <a:endParaRPr lang="en-US" sz="2800" dirty="0"/>
          </a:p>
        </p:txBody>
      </p:sp>
      <p:pic>
        <p:nvPicPr>
          <p:cNvPr id="9" name="Picture 8"/>
          <p:cNvPicPr>
            <a:picLocks noChangeAspect="1"/>
          </p:cNvPicPr>
          <p:nvPr/>
        </p:nvPicPr>
        <p:blipFill>
          <a:blip r:embed="rId4"/>
          <a:stretch>
            <a:fillRect/>
          </a:stretch>
        </p:blipFill>
        <p:spPr>
          <a:xfrm>
            <a:off x="10528283" y="0"/>
            <a:ext cx="1663717" cy="1657817"/>
          </a:xfrm>
          <a:prstGeom prst="rect">
            <a:avLst/>
          </a:prstGeom>
        </p:spPr>
      </p:pic>
    </p:spTree>
    <p:extLst>
      <p:ext uri="{BB962C8B-B14F-4D97-AF65-F5344CB8AC3E}">
        <p14:creationId xmlns:p14="http://schemas.microsoft.com/office/powerpoint/2010/main" val="443875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6CEAC9-4271-368C-209D-13B4DE767527}"/>
              </a:ext>
            </a:extLst>
          </p:cNvPr>
          <p:cNvSpPr txBox="1"/>
          <p:nvPr/>
        </p:nvSpPr>
        <p:spPr>
          <a:xfrm>
            <a:off x="1661160" y="990600"/>
            <a:ext cx="58674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Why is &lt;!DOCTYPE html&gt; important?</a:t>
            </a:r>
          </a:p>
        </p:txBody>
      </p:sp>
      <p:sp>
        <p:nvSpPr>
          <p:cNvPr id="4" name="TextBox 3">
            <a:extLst>
              <a:ext uri="{FF2B5EF4-FFF2-40B4-BE49-F238E27FC236}">
                <a16:creationId xmlns:a16="http://schemas.microsoft.com/office/drawing/2014/main" id="{854FB8B6-E8B4-2394-4D04-1914BB438475}"/>
              </a:ext>
            </a:extLst>
          </p:cNvPr>
          <p:cNvSpPr txBox="1"/>
          <p:nvPr/>
        </p:nvSpPr>
        <p:spPr>
          <a:xfrm>
            <a:off x="1661160" y="1500277"/>
            <a:ext cx="8351520"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Quirks Mode vs. Standards Mode: Without this declaration, browsers might switch to quirks mode, which is a compatibility mode that causes the browser to render the page in a non-standard way. By including &lt;!DOCTYPE html&gt;, the browser knows to render the page in standards mode, which ensures consistent behavior and layout.</a:t>
            </a:r>
          </a:p>
          <a:p>
            <a:endParaRPr lang="en-US" sz="2400" dirty="0">
              <a:latin typeface="Times New Roman" panose="02020603050405020304" pitchFamily="18" charset="0"/>
              <a:cs typeface="Times New Roman" panose="02020603050405020304" pitchFamily="18" charset="0"/>
            </a:endParaRPr>
          </a:p>
          <a:p>
            <a:r>
              <a:rPr lang="en-US" sz="2400" b="1" dirty="0"/>
              <a:t>HTML5 Compliance</a:t>
            </a:r>
            <a:r>
              <a:rPr lang="en-US" sz="2400" dirty="0"/>
              <a:t>: It helps browsers correctly interpret the modern HTML5 syntax, ensuring better compatibility with the latest web standards and features.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6837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947913-5521-1432-A77F-D976B1A68406}"/>
              </a:ext>
            </a:extLst>
          </p:cNvPr>
          <p:cNvSpPr txBox="1"/>
          <p:nvPr/>
        </p:nvSpPr>
        <p:spPr>
          <a:xfrm>
            <a:off x="2916493" y="1772716"/>
            <a:ext cx="6098458" cy="4401205"/>
          </a:xfrm>
          <a:prstGeom prst="rect">
            <a:avLst/>
          </a:prstGeom>
          <a:noFill/>
        </p:spPr>
        <p:txBody>
          <a:bodyPr wrap="square">
            <a:spAutoFit/>
          </a:bodyPr>
          <a:lstStyle/>
          <a:p>
            <a:r>
              <a:rPr lang="en-US" sz="2800" dirty="0"/>
              <a:t>&lt;!DOCTYPE html&gt; </a:t>
            </a:r>
          </a:p>
          <a:p>
            <a:r>
              <a:rPr lang="en-US" sz="2800" dirty="0"/>
              <a:t>&lt;html lang="</a:t>
            </a:r>
            <a:r>
              <a:rPr lang="en-US" sz="2800" dirty="0" err="1"/>
              <a:t>en</a:t>
            </a:r>
            <a:r>
              <a:rPr lang="en-US" sz="2800" dirty="0"/>
              <a:t>"&gt; </a:t>
            </a:r>
          </a:p>
          <a:p>
            <a:r>
              <a:rPr lang="en-US" sz="2800" dirty="0"/>
              <a:t>&lt;head&gt; </a:t>
            </a:r>
          </a:p>
          <a:p>
            <a:r>
              <a:rPr lang="en-US" sz="2800" dirty="0">
                <a:highlight>
                  <a:srgbClr val="FFFF00"/>
                </a:highlight>
              </a:rPr>
              <a:t>&lt;meta charset="UTF-8"&gt;</a:t>
            </a:r>
          </a:p>
          <a:p>
            <a:r>
              <a:rPr lang="en-US" sz="2800" dirty="0"/>
              <a:t> &lt;title&gt;My Page&lt;/title&gt; </a:t>
            </a:r>
          </a:p>
          <a:p>
            <a:r>
              <a:rPr lang="en-US" sz="2800" dirty="0"/>
              <a:t>&lt;/head&gt; </a:t>
            </a:r>
          </a:p>
          <a:p>
            <a:r>
              <a:rPr lang="en-US" sz="2800" dirty="0"/>
              <a:t>&lt;body&gt; </a:t>
            </a:r>
          </a:p>
          <a:p>
            <a:r>
              <a:rPr lang="en-US" sz="2800" dirty="0"/>
              <a:t>&lt;h1&gt;Hello, world!&lt;/h1&gt; </a:t>
            </a:r>
          </a:p>
          <a:p>
            <a:r>
              <a:rPr lang="en-US" sz="2800" dirty="0"/>
              <a:t>&lt;/body&gt;</a:t>
            </a:r>
          </a:p>
          <a:p>
            <a:r>
              <a:rPr lang="en-US" sz="2800" dirty="0"/>
              <a:t> &lt;/html&gt;</a:t>
            </a:r>
            <a:endParaRPr lang="en-US" dirty="0"/>
          </a:p>
        </p:txBody>
      </p:sp>
    </p:spTree>
    <p:extLst>
      <p:ext uri="{BB962C8B-B14F-4D97-AF65-F5344CB8AC3E}">
        <p14:creationId xmlns:p14="http://schemas.microsoft.com/office/powerpoint/2010/main" val="364108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D7E8C7-A269-45D8-B61E-07962AB45A63}"/>
              </a:ext>
            </a:extLst>
          </p:cNvPr>
          <p:cNvSpPr txBox="1"/>
          <p:nvPr/>
        </p:nvSpPr>
        <p:spPr>
          <a:xfrm>
            <a:off x="1058196" y="1085306"/>
            <a:ext cx="9914603" cy="440120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&lt;meta charset="UTF-8"&gt; tag in HTML is used to define the character encoding for the web page.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Breakdown of &lt;meta charset="UTF-8"&gt;: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1.&lt;meta&gt;:</a:t>
            </a:r>
          </a:p>
          <a:p>
            <a:r>
              <a:rPr lang="en-US" sz="2000" dirty="0">
                <a:latin typeface="Times New Roman" panose="02020603050405020304" pitchFamily="18" charset="0"/>
                <a:cs typeface="Times New Roman" panose="02020603050405020304" pitchFamily="18" charset="0"/>
              </a:rPr>
              <a:t>This is an HTML tag used to provide metadata (information) about the document. The &lt;meta&gt; tag typically resides inside the &lt;head&gt; section of an HTML document.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charset="UTF-8“</a:t>
            </a:r>
          </a:p>
          <a:p>
            <a:r>
              <a:rPr lang="en-US" sz="2000" dirty="0">
                <a:latin typeface="Times New Roman" panose="02020603050405020304" pitchFamily="18" charset="0"/>
                <a:cs typeface="Times New Roman" panose="02020603050405020304" pitchFamily="18" charset="0"/>
              </a:rPr>
              <a:t>charset is an attribute of the &lt;meta&gt; tag that specifies the character encoding.</a:t>
            </a:r>
          </a:p>
          <a:p>
            <a:r>
              <a:rPr lang="en-US" sz="2000" dirty="0">
                <a:latin typeface="Times New Roman" panose="02020603050405020304" pitchFamily="18" charset="0"/>
                <a:cs typeface="Times New Roman" panose="02020603050405020304" pitchFamily="18" charset="0"/>
              </a:rPr>
              <a:t>UTF-8 stands for Unicode Transformation Format (UTF) with 8-bit encoding. It is one of the most widely used character encodings on the web and supports a vast range of characters, including those from different languages, special characters, symbols, and emojis.</a:t>
            </a:r>
          </a:p>
        </p:txBody>
      </p:sp>
    </p:spTree>
    <p:extLst>
      <p:ext uri="{BB962C8B-B14F-4D97-AF65-F5344CB8AC3E}">
        <p14:creationId xmlns:p14="http://schemas.microsoft.com/office/powerpoint/2010/main" val="2232323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FF0025-03AB-4126-9E23-1B4F2D4B17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F3F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C149C42-FAD2-4559-80A1-B6E921D049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042E8BA-A1E7-AAC8-EEE3-36420B07E0DF}"/>
              </a:ext>
            </a:extLst>
          </p:cNvPr>
          <p:cNvPicPr>
            <a:picLocks noChangeAspect="1"/>
          </p:cNvPicPr>
          <p:nvPr/>
        </p:nvPicPr>
        <p:blipFill rotWithShape="1">
          <a:blip r:embed="rId2"/>
          <a:srcRect t="-870" r="6378" b="-1"/>
          <a:stretch/>
        </p:blipFill>
        <p:spPr>
          <a:xfrm>
            <a:off x="2589713" y="756138"/>
            <a:ext cx="6571872" cy="5292795"/>
          </a:xfrm>
          <a:prstGeom prst="rect">
            <a:avLst/>
          </a:prstGeom>
        </p:spPr>
      </p:pic>
      <p:pic>
        <p:nvPicPr>
          <p:cNvPr id="5" name="Picture 4"/>
          <p:cNvPicPr>
            <a:picLocks noChangeAspect="1"/>
          </p:cNvPicPr>
          <p:nvPr/>
        </p:nvPicPr>
        <p:blipFill>
          <a:blip r:embed="rId3"/>
          <a:stretch>
            <a:fillRect/>
          </a:stretch>
        </p:blipFill>
        <p:spPr>
          <a:xfrm>
            <a:off x="10528283" y="5200183"/>
            <a:ext cx="1663717" cy="1657817"/>
          </a:xfrm>
          <a:prstGeom prst="rect">
            <a:avLst/>
          </a:prstGeom>
        </p:spPr>
      </p:pic>
    </p:spTree>
    <p:extLst>
      <p:ext uri="{BB962C8B-B14F-4D97-AF65-F5344CB8AC3E}">
        <p14:creationId xmlns:p14="http://schemas.microsoft.com/office/powerpoint/2010/main" val="2634153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FF0025-03AB-4126-9E23-1B4F2D4B174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F4F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C149C42-FAD2-4559-80A1-B6E921D049A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B4C8C17-DC42-78DA-07C5-0FD72C725640}"/>
              </a:ext>
            </a:extLst>
          </p:cNvPr>
          <p:cNvPicPr>
            <a:picLocks noChangeAspect="1"/>
          </p:cNvPicPr>
          <p:nvPr/>
        </p:nvPicPr>
        <p:blipFill>
          <a:blip r:embed="rId2"/>
          <a:stretch>
            <a:fillRect/>
          </a:stretch>
        </p:blipFill>
        <p:spPr>
          <a:xfrm>
            <a:off x="793457" y="1846814"/>
            <a:ext cx="10612097" cy="3157098"/>
          </a:xfrm>
          <a:prstGeom prst="rect">
            <a:avLst/>
          </a:prstGeom>
        </p:spPr>
      </p:pic>
      <p:pic>
        <p:nvPicPr>
          <p:cNvPr id="5" name="Picture 4"/>
          <p:cNvPicPr>
            <a:picLocks noChangeAspect="1"/>
          </p:cNvPicPr>
          <p:nvPr/>
        </p:nvPicPr>
        <p:blipFill>
          <a:blip r:embed="rId3"/>
          <a:stretch>
            <a:fillRect/>
          </a:stretch>
        </p:blipFill>
        <p:spPr>
          <a:xfrm>
            <a:off x="10528283" y="5120254"/>
            <a:ext cx="1663717" cy="1657817"/>
          </a:xfrm>
          <a:prstGeom prst="rect">
            <a:avLst/>
          </a:prstGeom>
        </p:spPr>
      </p:pic>
    </p:spTree>
    <p:extLst>
      <p:ext uri="{BB962C8B-B14F-4D97-AF65-F5344CB8AC3E}">
        <p14:creationId xmlns:p14="http://schemas.microsoft.com/office/powerpoint/2010/main" val="4218202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494F9B-D851-46F3-9164-479893CBED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49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34BE419-868B-0800-480A-6F536005EA5E}"/>
              </a:ext>
            </a:extLst>
          </p:cNvPr>
          <p:cNvPicPr>
            <a:picLocks noChangeAspect="1"/>
          </p:cNvPicPr>
          <p:nvPr/>
        </p:nvPicPr>
        <p:blipFill rotWithShape="1">
          <a:blip r:embed="rId2"/>
          <a:srcRect t="6653" r="1" b="14449"/>
          <a:stretch/>
        </p:blipFill>
        <p:spPr>
          <a:xfrm>
            <a:off x="643467" y="643467"/>
            <a:ext cx="10905066" cy="5571066"/>
          </a:xfrm>
          <a:prstGeom prst="rect">
            <a:avLst/>
          </a:prstGeom>
        </p:spPr>
      </p:pic>
      <p:sp>
        <p:nvSpPr>
          <p:cNvPr id="12" name="Rectangle 11">
            <a:extLst>
              <a:ext uri="{FF2B5EF4-FFF2-40B4-BE49-F238E27FC236}">
                <a16:creationId xmlns:a16="http://schemas.microsoft.com/office/drawing/2014/main" id="{AED3799A-1FC5-417A-8683-57447021F8A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10611510" y="-185442"/>
            <a:ext cx="1663717" cy="1657817"/>
          </a:xfrm>
          <a:prstGeom prst="rect">
            <a:avLst/>
          </a:prstGeom>
        </p:spPr>
      </p:pic>
    </p:spTree>
    <p:extLst>
      <p:ext uri="{BB962C8B-B14F-4D97-AF65-F5344CB8AC3E}">
        <p14:creationId xmlns:p14="http://schemas.microsoft.com/office/powerpoint/2010/main" val="331788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69777" y="879230"/>
            <a:ext cx="2760784" cy="769441"/>
          </a:xfrm>
          <a:prstGeom prst="rect">
            <a:avLst/>
          </a:prstGeom>
          <a:noFill/>
        </p:spPr>
        <p:txBody>
          <a:bodyPr wrap="square" rtlCol="0">
            <a:spAutoFit/>
          </a:bodyPr>
          <a:lstStyle/>
          <a:p>
            <a:r>
              <a:rPr lang="en-US" sz="4400" b="1" u="sng" dirty="0" smtClean="0"/>
              <a:t>Exercise</a:t>
            </a:r>
            <a:endParaRPr lang="en-US" sz="4400" b="1" u="sng" dirty="0"/>
          </a:p>
        </p:txBody>
      </p:sp>
      <p:sp>
        <p:nvSpPr>
          <p:cNvPr id="4" name="TextBox 3"/>
          <p:cNvSpPr txBox="1"/>
          <p:nvPr/>
        </p:nvSpPr>
        <p:spPr>
          <a:xfrm>
            <a:off x="2198076" y="2127738"/>
            <a:ext cx="9645162" cy="2339102"/>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Steps:</a:t>
            </a:r>
            <a:endParaRPr lang="en-US" sz="32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1. Open </a:t>
            </a:r>
            <a:r>
              <a:rPr lang="en-US" sz="2400" dirty="0">
                <a:latin typeface="Times New Roman" panose="02020603050405020304" pitchFamily="18" charset="0"/>
                <a:cs typeface="Times New Roman" panose="02020603050405020304" pitchFamily="18" charset="0"/>
              </a:rPr>
              <a:t>a text editor (e.g., Notepad, Sublime Text, </a:t>
            </a:r>
            <a:r>
              <a:rPr lang="en-US" sz="2400" dirty="0" err="1">
                <a:latin typeface="Times New Roman" panose="02020603050405020304" pitchFamily="18" charset="0"/>
                <a:cs typeface="Times New Roman" panose="02020603050405020304" pitchFamily="18" charset="0"/>
              </a:rPr>
              <a:t>VSCode</a:t>
            </a:r>
            <a:r>
              <a:rPr lang="en-US" sz="2400" dirty="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2. Write Basic </a:t>
            </a:r>
            <a:r>
              <a:rPr lang="en-US" sz="2400" dirty="0">
                <a:latin typeface="Times New Roman" panose="02020603050405020304" pitchFamily="18" charset="0"/>
                <a:cs typeface="Times New Roman" panose="02020603050405020304" pitchFamily="18" charset="0"/>
              </a:rPr>
              <a:t>HTML code into your </a:t>
            </a:r>
            <a:r>
              <a:rPr lang="en-US" sz="2400" dirty="0" smtClean="0">
                <a:latin typeface="Times New Roman" panose="02020603050405020304" pitchFamily="18" charset="0"/>
                <a:cs typeface="Times New Roman" panose="02020603050405020304" pitchFamily="18" charset="0"/>
              </a:rPr>
              <a:t>editor</a:t>
            </a:r>
          </a:p>
          <a:p>
            <a:r>
              <a:rPr lang="en-US" sz="2400" dirty="0">
                <a:latin typeface="Times New Roman" panose="02020603050405020304" pitchFamily="18" charset="0"/>
                <a:cs typeface="Times New Roman" panose="02020603050405020304" pitchFamily="18" charset="0"/>
              </a:rPr>
              <a:t>3. Save the file with a .html extension (e.g., index.html</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4. Open </a:t>
            </a:r>
            <a:r>
              <a:rPr lang="en-US" sz="2400" dirty="0">
                <a:latin typeface="Times New Roman" panose="02020603050405020304" pitchFamily="18" charset="0"/>
                <a:cs typeface="Times New Roman" panose="02020603050405020304" pitchFamily="18" charset="0"/>
              </a:rPr>
              <a:t>the saved file in any web browser (e.g., Chrome, Firefox, Edge).</a:t>
            </a:r>
          </a:p>
          <a:p>
            <a:endParaRPr lang="en-US" dirty="0"/>
          </a:p>
        </p:txBody>
      </p:sp>
    </p:spTree>
    <p:extLst>
      <p:ext uri="{BB962C8B-B14F-4D97-AF65-F5344CB8AC3E}">
        <p14:creationId xmlns:p14="http://schemas.microsoft.com/office/powerpoint/2010/main" val="675856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5616" y="2400300"/>
            <a:ext cx="6093070" cy="1107996"/>
          </a:xfrm>
          <a:prstGeom prst="rect">
            <a:avLst/>
          </a:prstGeom>
          <a:noFill/>
        </p:spPr>
        <p:txBody>
          <a:bodyPr wrap="square" rtlCol="0">
            <a:spAutoFit/>
          </a:bodyPr>
          <a:lstStyle/>
          <a:p>
            <a:r>
              <a:rPr lang="en-US" sz="6600" dirty="0" smtClean="0">
                <a:latin typeface="Algerian" panose="04020705040A02060702" pitchFamily="82" charset="0"/>
              </a:rPr>
              <a:t>Thank You</a:t>
            </a:r>
            <a:endParaRPr lang="en-US" sz="6600" dirty="0">
              <a:latin typeface="Algerian" panose="04020705040A02060702" pitchFamily="82" charset="0"/>
            </a:endParaRPr>
          </a:p>
        </p:txBody>
      </p:sp>
    </p:spTree>
    <p:extLst>
      <p:ext uri="{BB962C8B-B14F-4D97-AF65-F5344CB8AC3E}">
        <p14:creationId xmlns:p14="http://schemas.microsoft.com/office/powerpoint/2010/main" val="648769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7F7D86A-709E-4A26-9BC7-C9D9922F40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E2521B9D-892F-43BE-890E-E7B53E614A9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1" name="Straight Connector 20">
            <a:extLst>
              <a:ext uri="{FF2B5EF4-FFF2-40B4-BE49-F238E27FC236}">
                <a16:creationId xmlns:a16="http://schemas.microsoft.com/office/drawing/2014/main" id="{84D1E40A-ADD8-4074-BCF5-5ED160BB3E7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9074003-9298-4E7A-A670-65F191D876C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A6C105-F5F2-A22A-A97C-EC96A8E85E04}"/>
              </a:ext>
            </a:extLst>
          </p:cNvPr>
          <p:cNvSpPr>
            <a:spLocks noGrp="1"/>
          </p:cNvSpPr>
          <p:nvPr>
            <p:ph type="title"/>
          </p:nvPr>
        </p:nvSpPr>
        <p:spPr>
          <a:xfrm>
            <a:off x="1109980" y="4208424"/>
            <a:ext cx="9966960" cy="1325880"/>
          </a:xfrm>
        </p:spPr>
        <p:txBody>
          <a:bodyPr vert="horz" lIns="91440" tIns="45720" rIns="91440" bIns="45720" rtlCol="0" anchor="b">
            <a:normAutofit/>
          </a:bodyPr>
          <a:lstStyle/>
          <a:p>
            <a:pPr algn="ctr">
              <a:lnSpc>
                <a:spcPct val="85000"/>
              </a:lnSpc>
            </a:pPr>
            <a:r>
              <a:rPr lang="en-US" sz="6600" b="1" cap="all" dirty="0">
                <a:solidFill>
                  <a:srgbClr val="FFFFFF"/>
                </a:solidFill>
              </a:rPr>
              <a:t>Website</a:t>
            </a:r>
          </a:p>
        </p:txBody>
      </p:sp>
      <p:sp>
        <p:nvSpPr>
          <p:cNvPr id="25" name="Rectangle 24">
            <a:extLst>
              <a:ext uri="{FF2B5EF4-FFF2-40B4-BE49-F238E27FC236}">
                <a16:creationId xmlns:a16="http://schemas.microsoft.com/office/drawing/2014/main" id="{04E8DF02-3CCA-4B45-8EED-EA67DF9DCB6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 name="Content Placeholder 7">
            <a:extLst>
              <a:ext uri="{FF2B5EF4-FFF2-40B4-BE49-F238E27FC236}">
                <a16:creationId xmlns:a16="http://schemas.microsoft.com/office/drawing/2014/main" id="{30A3B292-782D-D540-4DC4-940CC933D303}"/>
              </a:ext>
            </a:extLst>
          </p:cNvPr>
          <p:cNvPicPr>
            <a:picLocks noGrp="1" noChangeAspect="1"/>
          </p:cNvPicPr>
          <p:nvPr>
            <p:ph sz="half" idx="2"/>
          </p:nvPr>
        </p:nvPicPr>
        <p:blipFill>
          <a:blip r:embed="rId2"/>
          <a:stretch>
            <a:fillRect/>
          </a:stretch>
        </p:blipFill>
        <p:spPr>
          <a:xfrm>
            <a:off x="402771" y="406221"/>
            <a:ext cx="3584761" cy="3534405"/>
          </a:xfrm>
          <a:prstGeom prst="rect">
            <a:avLst/>
          </a:prstGeom>
        </p:spPr>
      </p:pic>
      <p:pic>
        <p:nvPicPr>
          <p:cNvPr id="12" name="Picture 11">
            <a:extLst>
              <a:ext uri="{FF2B5EF4-FFF2-40B4-BE49-F238E27FC236}">
                <a16:creationId xmlns:a16="http://schemas.microsoft.com/office/drawing/2014/main" id="{1D07C619-3406-4E85-7E89-0434B439827E}"/>
              </a:ext>
            </a:extLst>
          </p:cNvPr>
          <p:cNvPicPr>
            <a:picLocks noChangeAspect="1"/>
          </p:cNvPicPr>
          <p:nvPr/>
        </p:nvPicPr>
        <p:blipFill>
          <a:blip r:embed="rId3"/>
          <a:stretch>
            <a:fillRect/>
          </a:stretch>
        </p:blipFill>
        <p:spPr>
          <a:xfrm>
            <a:off x="4217744" y="708306"/>
            <a:ext cx="1520121" cy="2174235"/>
          </a:xfrm>
          <a:prstGeom prst="rect">
            <a:avLst/>
          </a:prstGeom>
        </p:spPr>
      </p:pic>
      <p:pic>
        <p:nvPicPr>
          <p:cNvPr id="6" name="Content Placeholder 5">
            <a:extLst>
              <a:ext uri="{FF2B5EF4-FFF2-40B4-BE49-F238E27FC236}">
                <a16:creationId xmlns:a16="http://schemas.microsoft.com/office/drawing/2014/main" id="{4A8D30C4-D0E2-DA83-1FF9-4812DC50173C}"/>
              </a:ext>
            </a:extLst>
          </p:cNvPr>
          <p:cNvPicPr>
            <a:picLocks noGrp="1" noChangeAspect="1"/>
          </p:cNvPicPr>
          <p:nvPr>
            <p:ph sz="half" idx="1"/>
          </p:nvPr>
        </p:nvPicPr>
        <p:blipFill>
          <a:blip r:embed="rId4"/>
          <a:stretch>
            <a:fillRect/>
          </a:stretch>
        </p:blipFill>
        <p:spPr>
          <a:xfrm>
            <a:off x="5968077" y="340907"/>
            <a:ext cx="3718878" cy="3534399"/>
          </a:xfrm>
          <a:prstGeom prst="rect">
            <a:avLst/>
          </a:prstGeom>
        </p:spPr>
      </p:pic>
      <p:pic>
        <p:nvPicPr>
          <p:cNvPr id="10" name="Picture 9">
            <a:extLst>
              <a:ext uri="{FF2B5EF4-FFF2-40B4-BE49-F238E27FC236}">
                <a16:creationId xmlns:a16="http://schemas.microsoft.com/office/drawing/2014/main" id="{EE1A14C2-0BA5-7AE6-6E55-8DD4018F0AAD}"/>
              </a:ext>
            </a:extLst>
          </p:cNvPr>
          <p:cNvPicPr>
            <a:picLocks noChangeAspect="1"/>
          </p:cNvPicPr>
          <p:nvPr/>
        </p:nvPicPr>
        <p:blipFill>
          <a:blip r:embed="rId5"/>
          <a:stretch>
            <a:fillRect/>
          </a:stretch>
        </p:blipFill>
        <p:spPr>
          <a:xfrm>
            <a:off x="9689495" y="1132331"/>
            <a:ext cx="1631286" cy="1502014"/>
          </a:xfrm>
          <a:prstGeom prst="rect">
            <a:avLst/>
          </a:prstGeom>
        </p:spPr>
      </p:pic>
      <p:pic>
        <p:nvPicPr>
          <p:cNvPr id="13" name="Picture 12"/>
          <p:cNvPicPr>
            <a:picLocks noChangeAspect="1"/>
          </p:cNvPicPr>
          <p:nvPr/>
        </p:nvPicPr>
        <p:blipFill>
          <a:blip r:embed="rId6"/>
          <a:stretch>
            <a:fillRect/>
          </a:stretch>
        </p:blipFill>
        <p:spPr>
          <a:xfrm>
            <a:off x="10528283" y="5200183"/>
            <a:ext cx="1663717" cy="1657817"/>
          </a:xfrm>
          <a:prstGeom prst="rect">
            <a:avLst/>
          </a:prstGeom>
        </p:spPr>
      </p:pic>
    </p:spTree>
    <p:extLst>
      <p:ext uri="{BB962C8B-B14F-4D97-AF65-F5344CB8AC3E}">
        <p14:creationId xmlns:p14="http://schemas.microsoft.com/office/powerpoint/2010/main" val="398989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32F6-B2EB-D7D2-254F-258BBDE7A056}"/>
              </a:ext>
            </a:extLst>
          </p:cNvPr>
          <p:cNvSpPr>
            <a:spLocks noGrp="1"/>
          </p:cNvSpPr>
          <p:nvPr>
            <p:ph type="title"/>
          </p:nvPr>
        </p:nvSpPr>
        <p:spPr/>
        <p:txBody>
          <a:bodyPr/>
          <a:lstStyle/>
          <a:p>
            <a:pPr algn="ctr"/>
            <a:r>
              <a:rPr lang="en-GB" b="1" dirty="0"/>
              <a:t>Website</a:t>
            </a:r>
            <a:endParaRPr lang="en-AE" b="1" dirty="0"/>
          </a:p>
        </p:txBody>
      </p:sp>
      <p:sp>
        <p:nvSpPr>
          <p:cNvPr id="3" name="Content Placeholder 2">
            <a:extLst>
              <a:ext uri="{FF2B5EF4-FFF2-40B4-BE49-F238E27FC236}">
                <a16:creationId xmlns:a16="http://schemas.microsoft.com/office/drawing/2014/main" id="{3AEEC4F6-83F8-BC65-C4EB-B8850D1398E2}"/>
              </a:ext>
            </a:extLst>
          </p:cNvPr>
          <p:cNvSpPr>
            <a:spLocks noGrp="1"/>
          </p:cNvSpPr>
          <p:nvPr>
            <p:ph sz="half" idx="1"/>
          </p:nvPr>
        </p:nvSpPr>
        <p:spPr/>
        <p:txBody>
          <a:bodyPr>
            <a:normAutofit/>
          </a:bodyPr>
          <a:lstStyle/>
          <a:p>
            <a:r>
              <a:rPr lang="en-GB" sz="4000" b="1" dirty="0"/>
              <a:t>Front End</a:t>
            </a:r>
          </a:p>
          <a:p>
            <a:endParaRPr lang="en-AE" sz="4000" b="1" dirty="0"/>
          </a:p>
        </p:txBody>
      </p:sp>
      <p:sp>
        <p:nvSpPr>
          <p:cNvPr id="4" name="Content Placeholder 3">
            <a:extLst>
              <a:ext uri="{FF2B5EF4-FFF2-40B4-BE49-F238E27FC236}">
                <a16:creationId xmlns:a16="http://schemas.microsoft.com/office/drawing/2014/main" id="{07D03A25-EDD4-B923-A232-DB0B02D846D0}"/>
              </a:ext>
            </a:extLst>
          </p:cNvPr>
          <p:cNvSpPr>
            <a:spLocks noGrp="1"/>
          </p:cNvSpPr>
          <p:nvPr>
            <p:ph sz="half" idx="2"/>
          </p:nvPr>
        </p:nvSpPr>
        <p:spPr/>
        <p:txBody>
          <a:bodyPr>
            <a:normAutofit/>
          </a:bodyPr>
          <a:lstStyle/>
          <a:p>
            <a:r>
              <a:rPr lang="en-GB" sz="4000" b="1" dirty="0"/>
              <a:t>Back end</a:t>
            </a:r>
          </a:p>
          <a:p>
            <a:endParaRPr lang="en-AE" sz="4000" b="1" dirty="0"/>
          </a:p>
        </p:txBody>
      </p:sp>
      <p:pic>
        <p:nvPicPr>
          <p:cNvPr id="6" name="Picture 5">
            <a:extLst>
              <a:ext uri="{FF2B5EF4-FFF2-40B4-BE49-F238E27FC236}">
                <a16:creationId xmlns:a16="http://schemas.microsoft.com/office/drawing/2014/main" id="{1FA79DB9-F54D-4B24-7307-DB060DCEE2B0}"/>
              </a:ext>
            </a:extLst>
          </p:cNvPr>
          <p:cNvPicPr>
            <a:picLocks noChangeAspect="1"/>
          </p:cNvPicPr>
          <p:nvPr/>
        </p:nvPicPr>
        <p:blipFill>
          <a:blip r:embed="rId2"/>
          <a:stretch>
            <a:fillRect/>
          </a:stretch>
        </p:blipFill>
        <p:spPr>
          <a:xfrm>
            <a:off x="1169508" y="3091542"/>
            <a:ext cx="4599921" cy="2579915"/>
          </a:xfrm>
          <a:prstGeom prst="rect">
            <a:avLst/>
          </a:prstGeom>
        </p:spPr>
      </p:pic>
      <p:pic>
        <p:nvPicPr>
          <p:cNvPr id="8" name="Picture 7">
            <a:extLst>
              <a:ext uri="{FF2B5EF4-FFF2-40B4-BE49-F238E27FC236}">
                <a16:creationId xmlns:a16="http://schemas.microsoft.com/office/drawing/2014/main" id="{29858A5D-0876-DF1C-CDD7-4B5209C5D3AE}"/>
              </a:ext>
            </a:extLst>
          </p:cNvPr>
          <p:cNvPicPr>
            <a:picLocks noChangeAspect="1"/>
          </p:cNvPicPr>
          <p:nvPr/>
        </p:nvPicPr>
        <p:blipFill>
          <a:blip r:embed="rId3"/>
          <a:stretch>
            <a:fillRect/>
          </a:stretch>
        </p:blipFill>
        <p:spPr>
          <a:xfrm>
            <a:off x="6442692" y="3091542"/>
            <a:ext cx="4949532" cy="2579915"/>
          </a:xfrm>
          <a:prstGeom prst="rect">
            <a:avLst/>
          </a:prstGeom>
        </p:spPr>
      </p:pic>
      <p:pic>
        <p:nvPicPr>
          <p:cNvPr id="7" name="Picture 6"/>
          <p:cNvPicPr>
            <a:picLocks noChangeAspect="1"/>
          </p:cNvPicPr>
          <p:nvPr/>
        </p:nvPicPr>
        <p:blipFill>
          <a:blip r:embed="rId4"/>
          <a:stretch>
            <a:fillRect/>
          </a:stretch>
        </p:blipFill>
        <p:spPr>
          <a:xfrm>
            <a:off x="10451112" y="0"/>
            <a:ext cx="1663717" cy="1657817"/>
          </a:xfrm>
          <a:prstGeom prst="rect">
            <a:avLst/>
          </a:prstGeom>
        </p:spPr>
      </p:pic>
    </p:spTree>
    <p:extLst>
      <p:ext uri="{BB962C8B-B14F-4D97-AF65-F5344CB8AC3E}">
        <p14:creationId xmlns:p14="http://schemas.microsoft.com/office/powerpoint/2010/main" val="1805976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BCAD-F17E-79D5-5EAB-942DF75852D0}"/>
              </a:ext>
            </a:extLst>
          </p:cNvPr>
          <p:cNvSpPr>
            <a:spLocks noGrp="1"/>
          </p:cNvSpPr>
          <p:nvPr>
            <p:ph type="title"/>
          </p:nvPr>
        </p:nvSpPr>
        <p:spPr/>
        <p:txBody>
          <a:bodyPr/>
          <a:lstStyle/>
          <a:p>
            <a:r>
              <a:rPr lang="en-GB" b="1" dirty="0"/>
              <a:t>Front end web-development</a:t>
            </a:r>
            <a:endParaRPr lang="en-AE" b="1" dirty="0"/>
          </a:p>
        </p:txBody>
      </p:sp>
      <p:pic>
        <p:nvPicPr>
          <p:cNvPr id="6" name="Content Placeholder 5">
            <a:extLst>
              <a:ext uri="{FF2B5EF4-FFF2-40B4-BE49-F238E27FC236}">
                <a16:creationId xmlns:a16="http://schemas.microsoft.com/office/drawing/2014/main" id="{41B000AA-298C-1AC5-CC85-917FBFD93A79}"/>
              </a:ext>
            </a:extLst>
          </p:cNvPr>
          <p:cNvPicPr>
            <a:picLocks noGrp="1" noChangeAspect="1"/>
          </p:cNvPicPr>
          <p:nvPr>
            <p:ph sz="half" idx="2"/>
          </p:nvPr>
        </p:nvPicPr>
        <p:blipFill>
          <a:blip r:embed="rId2"/>
          <a:stretch>
            <a:fillRect/>
          </a:stretch>
        </p:blipFill>
        <p:spPr>
          <a:xfrm>
            <a:off x="6349206" y="2116137"/>
            <a:ext cx="4591050" cy="3905250"/>
          </a:xfrm>
        </p:spPr>
      </p:pic>
      <p:pic>
        <p:nvPicPr>
          <p:cNvPr id="7" name="Content Placeholder 5">
            <a:extLst>
              <a:ext uri="{FF2B5EF4-FFF2-40B4-BE49-F238E27FC236}">
                <a16:creationId xmlns:a16="http://schemas.microsoft.com/office/drawing/2014/main" id="{67927040-FC44-4D03-5553-EC9661BA97B7}"/>
              </a:ext>
            </a:extLst>
          </p:cNvPr>
          <p:cNvPicPr>
            <a:picLocks noGrp="1" noChangeAspect="1"/>
          </p:cNvPicPr>
          <p:nvPr>
            <p:ph sz="half" idx="1"/>
          </p:nvPr>
        </p:nvPicPr>
        <p:blipFill>
          <a:blip r:embed="rId3"/>
          <a:stretch>
            <a:fillRect/>
          </a:stretch>
        </p:blipFill>
        <p:spPr>
          <a:xfrm>
            <a:off x="1143000" y="2206624"/>
            <a:ext cx="4010025" cy="3724275"/>
          </a:xfrm>
          <a:prstGeom prst="rect">
            <a:avLst/>
          </a:prstGeom>
        </p:spPr>
      </p:pic>
      <p:pic>
        <p:nvPicPr>
          <p:cNvPr id="5" name="Picture 4"/>
          <p:cNvPicPr>
            <a:picLocks noChangeAspect="1"/>
          </p:cNvPicPr>
          <p:nvPr/>
        </p:nvPicPr>
        <p:blipFill>
          <a:blip r:embed="rId4"/>
          <a:stretch>
            <a:fillRect/>
          </a:stretch>
        </p:blipFill>
        <p:spPr>
          <a:xfrm>
            <a:off x="10528283" y="0"/>
            <a:ext cx="1663717" cy="1657817"/>
          </a:xfrm>
          <a:prstGeom prst="rect">
            <a:avLst/>
          </a:prstGeom>
        </p:spPr>
      </p:pic>
    </p:spTree>
    <p:extLst>
      <p:ext uri="{BB962C8B-B14F-4D97-AF65-F5344CB8AC3E}">
        <p14:creationId xmlns:p14="http://schemas.microsoft.com/office/powerpoint/2010/main" val="3162794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B77A-9C86-059F-4678-35D7E5BF6A82}"/>
              </a:ext>
            </a:extLst>
          </p:cNvPr>
          <p:cNvSpPr>
            <a:spLocks noGrp="1"/>
          </p:cNvSpPr>
          <p:nvPr>
            <p:ph type="title"/>
          </p:nvPr>
        </p:nvSpPr>
        <p:spPr/>
        <p:txBody>
          <a:bodyPr/>
          <a:lstStyle/>
          <a:p>
            <a:r>
              <a:rPr lang="en-GB" b="1" dirty="0"/>
              <a:t>Front end web-development</a:t>
            </a:r>
            <a:endParaRPr lang="en-AE" dirty="0"/>
          </a:p>
        </p:txBody>
      </p:sp>
      <p:pic>
        <p:nvPicPr>
          <p:cNvPr id="4" name="Content Placeholder 3">
            <a:extLst>
              <a:ext uri="{FF2B5EF4-FFF2-40B4-BE49-F238E27FC236}">
                <a16:creationId xmlns:a16="http://schemas.microsoft.com/office/drawing/2014/main" id="{1FAEAA4E-5D4A-988D-7FB3-1827F745677B}"/>
              </a:ext>
            </a:extLst>
          </p:cNvPr>
          <p:cNvPicPr>
            <a:picLocks noGrp="1" noChangeAspect="1"/>
          </p:cNvPicPr>
          <p:nvPr>
            <p:ph idx="1"/>
          </p:nvPr>
        </p:nvPicPr>
        <p:blipFill>
          <a:blip r:embed="rId2"/>
          <a:stretch>
            <a:fillRect/>
          </a:stretch>
        </p:blipFill>
        <p:spPr>
          <a:xfrm>
            <a:off x="1143000" y="2546599"/>
            <a:ext cx="9872663" cy="3060201"/>
          </a:xfrm>
          <a:prstGeom prst="rect">
            <a:avLst/>
          </a:prstGeom>
        </p:spPr>
      </p:pic>
      <p:pic>
        <p:nvPicPr>
          <p:cNvPr id="5" name="Picture 4"/>
          <p:cNvPicPr>
            <a:picLocks noChangeAspect="1"/>
          </p:cNvPicPr>
          <p:nvPr/>
        </p:nvPicPr>
        <p:blipFill>
          <a:blip r:embed="rId3"/>
          <a:stretch>
            <a:fillRect/>
          </a:stretch>
        </p:blipFill>
        <p:spPr>
          <a:xfrm>
            <a:off x="10528283" y="28961"/>
            <a:ext cx="1663717" cy="1657817"/>
          </a:xfrm>
          <a:prstGeom prst="rect">
            <a:avLst/>
          </a:prstGeom>
        </p:spPr>
      </p:pic>
    </p:spTree>
    <p:extLst>
      <p:ext uri="{BB962C8B-B14F-4D97-AF65-F5344CB8AC3E}">
        <p14:creationId xmlns:p14="http://schemas.microsoft.com/office/powerpoint/2010/main" val="4284647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D64F-8714-47FF-A367-5049D541658C}"/>
              </a:ext>
            </a:extLst>
          </p:cNvPr>
          <p:cNvSpPr>
            <a:spLocks noGrp="1"/>
          </p:cNvSpPr>
          <p:nvPr>
            <p:ph type="title"/>
          </p:nvPr>
        </p:nvSpPr>
        <p:spPr>
          <a:xfrm>
            <a:off x="1143000" y="609600"/>
            <a:ext cx="8066314" cy="1356360"/>
          </a:xfrm>
        </p:spPr>
        <p:txBody>
          <a:bodyPr>
            <a:normAutofit/>
          </a:bodyPr>
          <a:lstStyle/>
          <a:p>
            <a:r>
              <a:rPr lang="en-GB" b="1" dirty="0"/>
              <a:t>Front end web-development</a:t>
            </a:r>
            <a:endParaRPr lang="en-AE" dirty="0"/>
          </a:p>
        </p:txBody>
      </p:sp>
      <p:sp>
        <p:nvSpPr>
          <p:cNvPr id="3" name="Content Placeholder 2">
            <a:extLst>
              <a:ext uri="{FF2B5EF4-FFF2-40B4-BE49-F238E27FC236}">
                <a16:creationId xmlns:a16="http://schemas.microsoft.com/office/drawing/2014/main" id="{50B87FDD-702A-6CA4-543E-1C2427FAA1E5}"/>
              </a:ext>
            </a:extLst>
          </p:cNvPr>
          <p:cNvSpPr>
            <a:spLocks noGrp="1"/>
          </p:cNvSpPr>
          <p:nvPr>
            <p:ph idx="1"/>
          </p:nvPr>
        </p:nvSpPr>
        <p:spPr>
          <a:xfrm>
            <a:off x="1143000" y="2057400"/>
            <a:ext cx="7236069" cy="4038600"/>
          </a:xfrm>
        </p:spPr>
        <p:txBody>
          <a:bodyPr>
            <a:normAutofit lnSpcReduction="10000"/>
          </a:bodyPr>
          <a:lstStyle/>
          <a:p>
            <a:r>
              <a:rPr lang="en-GB" sz="2000" b="1" dirty="0">
                <a:solidFill>
                  <a:schemeClr val="tx1"/>
                </a:solidFill>
                <a:latin typeface="Times New Roman" panose="02020603050405020304" pitchFamily="18" charset="0"/>
                <a:cs typeface="Times New Roman" panose="02020603050405020304" pitchFamily="18" charset="0"/>
              </a:rPr>
              <a:t>Building websites often includes bunch of repetitive class</a:t>
            </a:r>
          </a:p>
          <a:p>
            <a:r>
              <a:rPr lang="en-GB" sz="2000" b="1" dirty="0">
                <a:solidFill>
                  <a:schemeClr val="tx1"/>
                </a:solidFill>
                <a:latin typeface="Times New Roman" panose="02020603050405020304" pitchFamily="18" charset="0"/>
                <a:cs typeface="Times New Roman" panose="02020603050405020304" pitchFamily="18" charset="0"/>
              </a:rPr>
              <a:t>We use front end framework and libraries</a:t>
            </a:r>
          </a:p>
          <a:p>
            <a:r>
              <a:rPr lang="en-GB" sz="2000" b="1" dirty="0">
                <a:solidFill>
                  <a:schemeClr val="tx1"/>
                </a:solidFill>
                <a:latin typeface="Times New Roman" panose="02020603050405020304" pitchFamily="18" charset="0"/>
                <a:cs typeface="Times New Roman" panose="02020603050405020304" pitchFamily="18" charset="0"/>
              </a:rPr>
              <a:t>Framework or library comes with lot of codes that we can reuse in our websites.</a:t>
            </a:r>
          </a:p>
          <a:p>
            <a:r>
              <a:rPr lang="en-AE" sz="2000" b="1" dirty="0">
                <a:solidFill>
                  <a:schemeClr val="tx1"/>
                </a:solidFill>
                <a:latin typeface="Times New Roman" panose="02020603050405020304" pitchFamily="18" charset="0"/>
                <a:cs typeface="Times New Roman" panose="02020603050405020304" pitchFamily="18" charset="0"/>
              </a:rPr>
              <a:t>These are the library/framework which helps us build</a:t>
            </a:r>
          </a:p>
          <a:p>
            <a:pPr marL="45720" indent="0">
              <a:buNone/>
            </a:pPr>
            <a:r>
              <a:rPr lang="en-AE" sz="2000" b="1" dirty="0">
                <a:solidFill>
                  <a:schemeClr val="tx1"/>
                </a:solidFill>
                <a:latin typeface="Times New Roman" panose="02020603050405020304" pitchFamily="18" charset="0"/>
                <a:cs typeface="Times New Roman" panose="02020603050405020304" pitchFamily="18" charset="0"/>
              </a:rPr>
              <a:t>     our applications faster</a:t>
            </a:r>
          </a:p>
          <a:p>
            <a:r>
              <a:rPr lang="en-AE" sz="2000" b="1" dirty="0">
                <a:solidFill>
                  <a:schemeClr val="tx1"/>
                </a:solidFill>
                <a:latin typeface="Times New Roman" panose="02020603050405020304" pitchFamily="18" charset="0"/>
                <a:cs typeface="Times New Roman" panose="02020603050405020304" pitchFamily="18" charset="0"/>
              </a:rPr>
              <a:t>React is a powerful library and is very popular for </a:t>
            </a:r>
          </a:p>
          <a:p>
            <a:pPr marL="45720" indent="0">
              <a:buNone/>
            </a:pPr>
            <a:r>
              <a:rPr lang="en-AE" sz="2000" b="1" dirty="0">
                <a:solidFill>
                  <a:schemeClr val="tx1"/>
                </a:solidFill>
                <a:latin typeface="Times New Roman" panose="02020603050405020304" pitchFamily="18" charset="0"/>
                <a:cs typeface="Times New Roman" panose="02020603050405020304" pitchFamily="18" charset="0"/>
              </a:rPr>
              <a:t>    beginners</a:t>
            </a:r>
          </a:p>
          <a:p>
            <a:r>
              <a:rPr lang="en-AE" sz="2000" b="1" dirty="0">
                <a:solidFill>
                  <a:schemeClr val="tx1"/>
                </a:solidFill>
                <a:latin typeface="Times New Roman" panose="02020603050405020304" pitchFamily="18" charset="0"/>
                <a:cs typeface="Times New Roman" panose="02020603050405020304" pitchFamily="18" charset="0"/>
              </a:rPr>
              <a:t>Version Control system like GIT is used the to keep track of projects while working collaboratively.</a:t>
            </a:r>
          </a:p>
        </p:txBody>
      </p:sp>
      <p:pic>
        <p:nvPicPr>
          <p:cNvPr id="5" name="Picture 4">
            <a:extLst>
              <a:ext uri="{FF2B5EF4-FFF2-40B4-BE49-F238E27FC236}">
                <a16:creationId xmlns:a16="http://schemas.microsoft.com/office/drawing/2014/main" id="{053701AF-2A3F-BEA2-2561-4FBC5D67DEAE}"/>
              </a:ext>
            </a:extLst>
          </p:cNvPr>
          <p:cNvPicPr>
            <a:picLocks noChangeAspect="1"/>
          </p:cNvPicPr>
          <p:nvPr/>
        </p:nvPicPr>
        <p:blipFill>
          <a:blip r:embed="rId2"/>
          <a:stretch>
            <a:fillRect/>
          </a:stretch>
        </p:blipFill>
        <p:spPr>
          <a:xfrm>
            <a:off x="8310622" y="2055732"/>
            <a:ext cx="3171893" cy="1213248"/>
          </a:xfrm>
          <a:prstGeom prst="rect">
            <a:avLst/>
          </a:prstGeom>
        </p:spPr>
      </p:pic>
      <p:pic>
        <p:nvPicPr>
          <p:cNvPr id="7" name="Picture 6">
            <a:extLst>
              <a:ext uri="{FF2B5EF4-FFF2-40B4-BE49-F238E27FC236}">
                <a16:creationId xmlns:a16="http://schemas.microsoft.com/office/drawing/2014/main" id="{7033780D-58C7-081B-E436-DE61CEF4EC83}"/>
              </a:ext>
            </a:extLst>
          </p:cNvPr>
          <p:cNvPicPr>
            <a:picLocks noChangeAspect="1"/>
          </p:cNvPicPr>
          <p:nvPr/>
        </p:nvPicPr>
        <p:blipFill>
          <a:blip r:embed="rId3"/>
          <a:stretch>
            <a:fillRect/>
          </a:stretch>
        </p:blipFill>
        <p:spPr>
          <a:xfrm>
            <a:off x="8528122" y="3589020"/>
            <a:ext cx="2736892" cy="2543834"/>
          </a:xfrm>
          <a:prstGeom prst="rect">
            <a:avLst/>
          </a:prstGeom>
        </p:spPr>
      </p:pic>
      <p:pic>
        <p:nvPicPr>
          <p:cNvPr id="6" name="Picture 5"/>
          <p:cNvPicPr>
            <a:picLocks noChangeAspect="1"/>
          </p:cNvPicPr>
          <p:nvPr/>
        </p:nvPicPr>
        <p:blipFill>
          <a:blip r:embed="rId4"/>
          <a:stretch>
            <a:fillRect/>
          </a:stretch>
        </p:blipFill>
        <p:spPr>
          <a:xfrm>
            <a:off x="10528283" y="0"/>
            <a:ext cx="1663717" cy="1657817"/>
          </a:xfrm>
          <a:prstGeom prst="rect">
            <a:avLst/>
          </a:prstGeom>
        </p:spPr>
      </p:pic>
    </p:spTree>
    <p:extLst>
      <p:ext uri="{BB962C8B-B14F-4D97-AF65-F5344CB8AC3E}">
        <p14:creationId xmlns:p14="http://schemas.microsoft.com/office/powerpoint/2010/main" val="842872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58D0-43FC-75F5-D439-E5A101C56B8D}"/>
              </a:ext>
            </a:extLst>
          </p:cNvPr>
          <p:cNvSpPr>
            <a:spLocks noGrp="1"/>
          </p:cNvSpPr>
          <p:nvPr>
            <p:ph type="title"/>
          </p:nvPr>
        </p:nvSpPr>
        <p:spPr>
          <a:xfrm>
            <a:off x="246184" y="422118"/>
            <a:ext cx="9875520" cy="1356360"/>
          </a:xfrm>
        </p:spPr>
        <p:txBody>
          <a:bodyPr/>
          <a:lstStyle/>
          <a:p>
            <a:pPr algn="ctr"/>
            <a:r>
              <a:rPr lang="en-GB" b="1" dirty="0"/>
              <a:t>HTML</a:t>
            </a:r>
            <a:endParaRPr lang="en-AE" b="1" dirty="0"/>
          </a:p>
        </p:txBody>
      </p:sp>
      <p:sp>
        <p:nvSpPr>
          <p:cNvPr id="3" name="Content Placeholder 2">
            <a:extLst>
              <a:ext uri="{FF2B5EF4-FFF2-40B4-BE49-F238E27FC236}">
                <a16:creationId xmlns:a16="http://schemas.microsoft.com/office/drawing/2014/main" id="{D00EA2AB-5BFB-EC82-22EE-C2ACCE9A962D}"/>
              </a:ext>
            </a:extLst>
          </p:cNvPr>
          <p:cNvSpPr>
            <a:spLocks noGrp="1"/>
          </p:cNvSpPr>
          <p:nvPr>
            <p:ph idx="1"/>
          </p:nvPr>
        </p:nvSpPr>
        <p:spPr>
          <a:xfrm>
            <a:off x="720970" y="1899139"/>
            <a:ext cx="9872871" cy="4038600"/>
          </a:xfrm>
        </p:spPr>
        <p:txBody>
          <a:bodyPr>
            <a:normAutofit fontScale="62500" lnSpcReduction="20000"/>
          </a:bodyPr>
          <a:lstStyle/>
          <a:p>
            <a:pPr algn="just" fontAlgn="auto">
              <a:spcAft>
                <a:spcPts val="0"/>
              </a:spcAft>
              <a:defRPr/>
            </a:pPr>
            <a:r>
              <a:rPr lang="en-GB" sz="3400" b="1" dirty="0">
                <a:solidFill>
                  <a:schemeClr val="tx1"/>
                </a:solidFill>
                <a:latin typeface="Times New Roman" panose="02020603050405020304" pitchFamily="18" charset="0"/>
                <a:cs typeface="Times New Roman" panose="02020603050405020304" pitchFamily="18" charset="0"/>
              </a:rPr>
              <a:t>HTML (Hypertext Markup Language) is used to create document on the World Wide Web. It is simply a collection of certain key words called ‘Tags’ that are helpful in writing the document to be displayed using a browser on Internet.</a:t>
            </a:r>
          </a:p>
          <a:p>
            <a:pPr algn="just" fontAlgn="auto">
              <a:spcAft>
                <a:spcPts val="0"/>
              </a:spcAft>
              <a:buFont typeface="Arial" panose="020B0604020202020204" pitchFamily="34" charset="0"/>
              <a:buNone/>
              <a:defRPr/>
            </a:pPr>
            <a:r>
              <a:rPr lang="en-GB" sz="3400" b="1" dirty="0">
                <a:solidFill>
                  <a:schemeClr val="tx1"/>
                </a:solidFill>
                <a:latin typeface="Times New Roman" panose="02020603050405020304" pitchFamily="18" charset="0"/>
                <a:cs typeface="Times New Roman" panose="02020603050405020304" pitchFamily="18" charset="0"/>
              </a:rPr>
              <a:t>        		      It is a platform independent language that can be used on any platform such as Windows, Linux, Macintosh, and so on. To display a document in web it is essential to mark-up the different  elements ( headings, paragraphs, tables etc. )   of the document with the HTML tags. To view a mark-up document user has to open the document in a browser. A browser understands and interpret the HTML tags, identifies the structure of the document (which part are which) and makes decision about presentation (how the parts look) of the document.</a:t>
            </a:r>
          </a:p>
          <a:p>
            <a:pPr algn="just" fontAlgn="auto">
              <a:spcAft>
                <a:spcPts val="0"/>
              </a:spcAft>
              <a:buFont typeface="Arial" panose="020B0604020202020204" pitchFamily="34" charset="0"/>
              <a:buNone/>
              <a:defRPr/>
            </a:pPr>
            <a:r>
              <a:rPr lang="en-GB" sz="3400" b="1" dirty="0">
                <a:solidFill>
                  <a:schemeClr val="tx1"/>
                </a:solidFill>
                <a:latin typeface="Times New Roman" panose="02020603050405020304" pitchFamily="18" charset="0"/>
                <a:cs typeface="Times New Roman" panose="02020603050405020304" pitchFamily="18" charset="0"/>
              </a:rPr>
              <a:t>			HTML also provides tags to make the document look attractive using graphics, font size and colours. User can make a link to the other document or the different section of the same document by creating Hypertext Links also known as Hyperlinks</a:t>
            </a:r>
          </a:p>
          <a:p>
            <a:endParaRPr lang="en-AE" dirty="0"/>
          </a:p>
        </p:txBody>
      </p:sp>
      <p:pic>
        <p:nvPicPr>
          <p:cNvPr id="4" name="Picture 3"/>
          <p:cNvPicPr>
            <a:picLocks noChangeAspect="1"/>
          </p:cNvPicPr>
          <p:nvPr/>
        </p:nvPicPr>
        <p:blipFill>
          <a:blip r:embed="rId2"/>
          <a:stretch>
            <a:fillRect/>
          </a:stretch>
        </p:blipFill>
        <p:spPr>
          <a:xfrm>
            <a:off x="10442320" y="0"/>
            <a:ext cx="1663717" cy="1657817"/>
          </a:xfrm>
          <a:prstGeom prst="rect">
            <a:avLst/>
          </a:prstGeom>
        </p:spPr>
      </p:pic>
    </p:spTree>
    <p:extLst>
      <p:ext uri="{BB962C8B-B14F-4D97-AF65-F5344CB8AC3E}">
        <p14:creationId xmlns:p14="http://schemas.microsoft.com/office/powerpoint/2010/main" val="970526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9E2C-8458-16AF-3889-798ECD17C2F3}"/>
              </a:ext>
            </a:extLst>
          </p:cNvPr>
          <p:cNvSpPr>
            <a:spLocks noGrp="1"/>
          </p:cNvSpPr>
          <p:nvPr>
            <p:ph type="title"/>
          </p:nvPr>
        </p:nvSpPr>
        <p:spPr>
          <a:xfrm>
            <a:off x="653145" y="609599"/>
            <a:ext cx="3364378" cy="5606143"/>
          </a:xfrm>
        </p:spPr>
        <p:txBody>
          <a:bodyPr>
            <a:normAutofit/>
          </a:bodyPr>
          <a:lstStyle/>
          <a:p>
            <a:r>
              <a:rPr lang="en-GB" b="1" dirty="0"/>
              <a:t>Introduction to HTML</a:t>
            </a:r>
            <a:endParaRPr lang="en-AE" b="1" dirty="0"/>
          </a:p>
        </p:txBody>
      </p:sp>
      <p:graphicFrame>
        <p:nvGraphicFramePr>
          <p:cNvPr id="5" name="Content Placeholder 2">
            <a:extLst>
              <a:ext uri="{FF2B5EF4-FFF2-40B4-BE49-F238E27FC236}">
                <a16:creationId xmlns:a16="http://schemas.microsoft.com/office/drawing/2014/main" id="{E0CBC63A-2427-914A-3765-ECED1CCACDDB}"/>
              </a:ext>
            </a:extLst>
          </p:cNvPr>
          <p:cNvGraphicFramePr>
            <a:graphicFrameLocks noGrp="1"/>
          </p:cNvGraphicFramePr>
          <p:nvPr>
            <p:ph idx="1"/>
            <p:extLst>
              <p:ext uri="{D42A27DB-BD31-4B8C-83A1-F6EECF244321}">
                <p14:modId xmlns:p14="http://schemas.microsoft.com/office/powerpoint/2010/main" val="2636311053"/>
              </p:ext>
            </p:extLst>
          </p:nvPr>
        </p:nvGraphicFramePr>
        <p:xfrm>
          <a:off x="4545013" y="1199858"/>
          <a:ext cx="6451943" cy="4467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178714" y="5296100"/>
            <a:ext cx="1663717" cy="1657817"/>
          </a:xfrm>
          <a:prstGeom prst="rect">
            <a:avLst/>
          </a:prstGeom>
        </p:spPr>
      </p:pic>
    </p:spTree>
    <p:extLst>
      <p:ext uri="{BB962C8B-B14F-4D97-AF65-F5344CB8AC3E}">
        <p14:creationId xmlns:p14="http://schemas.microsoft.com/office/powerpoint/2010/main" val="3603573094"/>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1771</TotalTime>
  <Words>1172</Words>
  <Application>Microsoft Office PowerPoint</Application>
  <PresentationFormat>Widescreen</PresentationFormat>
  <Paragraphs>113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Algerian</vt:lpstr>
      <vt:lpstr>Arial</vt:lpstr>
      <vt:lpstr>Corbel</vt:lpstr>
      <vt:lpstr>Google Sans</vt:lpstr>
      <vt:lpstr>Times New Roman</vt:lpstr>
      <vt:lpstr>Basis</vt:lpstr>
      <vt:lpstr>Introduction  to  HTML </vt:lpstr>
      <vt:lpstr>PowerPoint Presentation</vt:lpstr>
      <vt:lpstr>Website</vt:lpstr>
      <vt:lpstr>Website</vt:lpstr>
      <vt:lpstr>Front end web-development</vt:lpstr>
      <vt:lpstr>Front end web-development</vt:lpstr>
      <vt:lpstr>Front end web-development</vt:lpstr>
      <vt:lpstr>HTML</vt:lpstr>
      <vt:lpstr>Introduction to HTML</vt:lpstr>
      <vt:lpstr>Introduction to HTML</vt:lpstr>
      <vt:lpstr>Create your First HTML File</vt:lpstr>
      <vt:lpstr>PowerPoint Presentation</vt:lpstr>
      <vt:lpstr>PowerPoint Presentation</vt:lpstr>
      <vt:lpstr>Common Terminology</vt:lpstr>
      <vt:lpstr>Common Terminology</vt:lpstr>
      <vt:lpstr>HTML Tag Syntax</vt:lpstr>
      <vt:lpstr>HTML page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 and CSS</dc:title>
  <dc:creator>Piyali Mondal</dc:creator>
  <cp:lastModifiedBy>DELL</cp:lastModifiedBy>
  <cp:revision>37</cp:revision>
  <dcterms:created xsi:type="dcterms:W3CDTF">2023-02-01T12:05:51Z</dcterms:created>
  <dcterms:modified xsi:type="dcterms:W3CDTF">2025-02-06T06:48:47Z</dcterms:modified>
</cp:coreProperties>
</file>