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23"/>
  </p:notesMasterIdLst>
  <p:sldIdLst>
    <p:sldId id="280" r:id="rId2"/>
    <p:sldId id="272" r:id="rId3"/>
    <p:sldId id="256" r:id="rId4"/>
    <p:sldId id="286" r:id="rId5"/>
    <p:sldId id="257" r:id="rId6"/>
    <p:sldId id="289" r:id="rId7"/>
    <p:sldId id="284" r:id="rId8"/>
    <p:sldId id="258" r:id="rId9"/>
    <p:sldId id="290" r:id="rId10"/>
    <p:sldId id="270" r:id="rId11"/>
    <p:sldId id="281" r:id="rId12"/>
    <p:sldId id="282" r:id="rId13"/>
    <p:sldId id="288" r:id="rId14"/>
    <p:sldId id="259" r:id="rId15"/>
    <p:sldId id="283" r:id="rId16"/>
    <p:sldId id="269" r:id="rId17"/>
    <p:sldId id="287" r:id="rId18"/>
    <p:sldId id="260" r:id="rId19"/>
    <p:sldId id="267" r:id="rId20"/>
    <p:sldId id="268" r:id="rId21"/>
    <p:sldId id="285"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9" d="100"/>
          <a:sy n="109" d="100"/>
        </p:scale>
        <p:origin x="6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33C20-CBBD-48F3-8AEB-DFC241E8A9D6}" type="datetimeFigureOut">
              <a:rPr lang="en-US" smtClean="0"/>
              <a:t>9/29/2024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A044A-99B8-40DF-A037-55A01047F3BD}" type="slidenum">
              <a:rPr lang="en-US" smtClean="0"/>
              <a:t>‹#›</a:t>
            </a:fld>
            <a:endParaRPr lang="en-US"/>
          </a:p>
        </p:txBody>
      </p:sp>
    </p:spTree>
    <p:extLst>
      <p:ext uri="{BB962C8B-B14F-4D97-AF65-F5344CB8AC3E}">
        <p14:creationId xmlns:p14="http://schemas.microsoft.com/office/powerpoint/2010/main" val="37110530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6BA044A-99B8-40DF-A037-55A01047F3BD}" type="slidenum">
              <a:rPr lang="en-US" smtClean="0"/>
              <a:t>4</a:t>
            </a:fld>
            <a:endParaRPr lang="en-US"/>
          </a:p>
        </p:txBody>
      </p:sp>
    </p:spTree>
    <p:extLst>
      <p:ext uri="{BB962C8B-B14F-4D97-AF65-F5344CB8AC3E}">
        <p14:creationId xmlns:p14="http://schemas.microsoft.com/office/powerpoint/2010/main" val="4223449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A044A-99B8-40DF-A037-55A01047F3BD}" type="slidenum">
              <a:rPr lang="en-US" smtClean="0"/>
              <a:t>14</a:t>
            </a:fld>
            <a:endParaRPr lang="en-US"/>
          </a:p>
        </p:txBody>
      </p:sp>
    </p:spTree>
    <p:extLst>
      <p:ext uri="{BB962C8B-B14F-4D97-AF65-F5344CB8AC3E}">
        <p14:creationId xmlns:p14="http://schemas.microsoft.com/office/powerpoint/2010/main" val="18272844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D0F300D-6AEA-4026-BBF3-72612BDC3D3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93434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40486371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41620303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0659853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30866100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0F300D-6AEA-4026-BBF3-72612BDC3D39}"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1634366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2D0F300D-6AEA-4026-BBF3-72612BDC3D39}"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4691849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F300D-6AEA-4026-BBF3-72612BDC3D3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8517557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F300D-6AEA-4026-BBF3-72612BDC3D3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3713538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D0F300D-6AEA-4026-BBF3-72612BDC3D3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9572670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D0F300D-6AEA-4026-BBF3-72612BDC3D39}" type="datetimeFigureOut">
              <a:rPr lang="en-US" smtClean="0"/>
              <a:t>9/29/2024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3449281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303207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D0F300D-6AEA-4026-BBF3-72612BDC3D39}" type="datetimeFigureOut">
              <a:rPr lang="en-US" smtClean="0"/>
              <a:t>9/29/2024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304873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D0F300D-6AEA-4026-BBF3-72612BDC3D39}" type="datetimeFigureOut">
              <a:rPr lang="en-US" smtClean="0"/>
              <a:t>9/29/2024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21350335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2D0F300D-6AEA-4026-BBF3-72612BDC3D39}" type="datetimeFigureOut">
              <a:rPr lang="en-US" smtClean="0"/>
              <a:t>9/29/2024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2194747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278212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D0F300D-6AEA-4026-BBF3-72612BDC3D39}" type="datetimeFigureOut">
              <a:rPr lang="en-US" smtClean="0"/>
              <a:t>9/29/2024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9366136-1F89-41AC-ACF7-2D2FAD6859CD}" type="slidenum">
              <a:rPr lang="en-US" smtClean="0"/>
              <a:t>‹#›</a:t>
            </a:fld>
            <a:endParaRPr lang="en-US"/>
          </a:p>
        </p:txBody>
      </p:sp>
    </p:spTree>
    <p:extLst>
      <p:ext uri="{BB962C8B-B14F-4D97-AF65-F5344CB8AC3E}">
        <p14:creationId xmlns:p14="http://schemas.microsoft.com/office/powerpoint/2010/main" val="15094510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2D0F300D-6AEA-4026-BBF3-72612BDC3D39}" type="datetimeFigureOut">
              <a:rPr lang="en-US" smtClean="0"/>
              <a:t>9/29/2024</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F9366136-1F89-41AC-ACF7-2D2FAD6859CD}" type="slidenum">
              <a:rPr lang="en-US" smtClean="0"/>
              <a:t>‹#›</a:t>
            </a:fld>
            <a:endParaRPr lang="en-US"/>
          </a:p>
        </p:txBody>
      </p:sp>
    </p:spTree>
    <p:extLst>
      <p:ext uri="{BB962C8B-B14F-4D97-AF65-F5344CB8AC3E}">
        <p14:creationId xmlns:p14="http://schemas.microsoft.com/office/powerpoint/2010/main" val="139578142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 id="2147483739" r:id="rId16"/>
    <p:sldLayoutId id="2147483740"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0594" y="273424"/>
            <a:ext cx="10018713" cy="1752599"/>
          </a:xfrm>
        </p:spPr>
        <p:txBody>
          <a:bodyPr/>
          <a:lstStyle/>
          <a:p>
            <a:r>
              <a:rPr lang="en-US" b="1" u="sng" dirty="0" smtClean="0">
                <a:latin typeface="Times New Roman" panose="02020603050405020304" pitchFamily="18" charset="0"/>
                <a:cs typeface="Times New Roman" panose="02020603050405020304" pitchFamily="18" charset="0"/>
              </a:rPr>
              <a:t>Session 3</a:t>
            </a:r>
            <a:endParaRPr lang="en-US" b="1" u="sng" dirty="0">
              <a:latin typeface="Times New Roman" panose="02020603050405020304" pitchFamily="18" charset="0"/>
              <a:cs typeface="Times New Roman" panose="02020603050405020304" pitchFamily="18" charset="0"/>
            </a:endParaRPr>
          </a:p>
        </p:txBody>
      </p:sp>
      <p:pic>
        <p:nvPicPr>
          <p:cNvPr id="4" name="Picture 3"/>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31524" y="0"/>
            <a:ext cx="1143000" cy="838200"/>
          </a:xfrm>
          <a:prstGeom prst="rect">
            <a:avLst/>
          </a:prstGeom>
          <a:noFill/>
          <a:ln>
            <a:noFill/>
          </a:ln>
          <a:effectLst/>
          <a:extLst/>
        </p:spPr>
      </p:pic>
      <p:pic>
        <p:nvPicPr>
          <p:cNvPr id="6" name="Picture 5"/>
          <p:cNvPicPr>
            <a:picLocks noChangeAspect="1"/>
          </p:cNvPicPr>
          <p:nvPr/>
        </p:nvPicPr>
        <p:blipFill>
          <a:blip r:embed="rId3"/>
          <a:stretch>
            <a:fillRect/>
          </a:stretch>
        </p:blipFill>
        <p:spPr>
          <a:xfrm>
            <a:off x="3385732" y="1907931"/>
            <a:ext cx="5125222" cy="2876400"/>
          </a:xfrm>
          <a:prstGeom prst="rect">
            <a:avLst/>
          </a:prstGeom>
        </p:spPr>
      </p:pic>
    </p:spTree>
    <p:extLst>
      <p:ext uri="{BB962C8B-B14F-4D97-AF65-F5344CB8AC3E}">
        <p14:creationId xmlns:p14="http://schemas.microsoft.com/office/powerpoint/2010/main" val="645983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95539" y="0"/>
            <a:ext cx="1143000" cy="838200"/>
          </a:xfrm>
          <a:prstGeom prst="rect">
            <a:avLst/>
          </a:prstGeom>
          <a:noFill/>
          <a:ln>
            <a:noFill/>
          </a:ln>
          <a:effectLst/>
          <a:extLst/>
        </p:spPr>
      </p:pic>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154" t="14488" r="1562" b="28333"/>
          <a:stretch/>
        </p:blipFill>
        <p:spPr>
          <a:xfrm>
            <a:off x="0" y="2013439"/>
            <a:ext cx="11860824" cy="3921370"/>
          </a:xfrm>
          <a:prstGeom prst="rect">
            <a:avLst/>
          </a:prstGeom>
        </p:spPr>
      </p:pic>
      <p:sp>
        <p:nvSpPr>
          <p:cNvPr id="4" name="TextBox 3"/>
          <p:cNvSpPr txBox="1"/>
          <p:nvPr/>
        </p:nvSpPr>
        <p:spPr>
          <a:xfrm>
            <a:off x="4677508" y="653534"/>
            <a:ext cx="3288323" cy="369332"/>
          </a:xfrm>
          <a:prstGeom prst="rect">
            <a:avLst/>
          </a:prstGeom>
          <a:noFill/>
        </p:spPr>
        <p:txBody>
          <a:bodyPr wrap="square" rtlCol="0">
            <a:spAutoFit/>
          </a:bodyPr>
          <a:lstStyle/>
          <a:p>
            <a:r>
              <a:rPr lang="en-US" u="sng" dirty="0" smtClean="0"/>
              <a:t>Editor Page</a:t>
            </a:r>
            <a:endParaRPr lang="en-US" u="sng" dirty="0"/>
          </a:p>
        </p:txBody>
      </p:sp>
    </p:spTree>
    <p:extLst>
      <p:ext uri="{BB962C8B-B14F-4D97-AF65-F5344CB8AC3E}">
        <p14:creationId xmlns:p14="http://schemas.microsoft.com/office/powerpoint/2010/main" val="4277144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620106" y="2198077"/>
            <a:ext cx="7789985" cy="1200329"/>
          </a:xfrm>
          <a:prstGeom prst="rect">
            <a:avLst/>
          </a:prstGeom>
          <a:noFill/>
        </p:spPr>
        <p:txBody>
          <a:bodyPr wrap="square" rtlCol="0">
            <a:spAutoFit/>
          </a:bodyPr>
          <a:lstStyle/>
          <a:p>
            <a:r>
              <a:rPr lang="en-US" sz="3600" u="sng" dirty="0" smtClean="0"/>
              <a:t>Exercise :</a:t>
            </a:r>
            <a:r>
              <a:rPr lang="en-US" sz="3600" dirty="0" smtClean="0"/>
              <a:t> Get number from user and find the number Odd or Even</a:t>
            </a:r>
            <a:endParaRPr lang="en-US" sz="3600" dirty="0"/>
          </a:p>
        </p:txBody>
      </p:sp>
      <p:sp>
        <p:nvSpPr>
          <p:cNvPr id="5" name="TextBox 4"/>
          <p:cNvSpPr txBox="1"/>
          <p:nvPr/>
        </p:nvSpPr>
        <p:spPr>
          <a:xfrm>
            <a:off x="4448908" y="685800"/>
            <a:ext cx="2136530" cy="584775"/>
          </a:xfrm>
          <a:prstGeom prst="rect">
            <a:avLst/>
          </a:prstGeom>
          <a:noFill/>
        </p:spPr>
        <p:txBody>
          <a:bodyPr wrap="square" rtlCol="0">
            <a:spAutoFit/>
          </a:bodyPr>
          <a:lstStyle/>
          <a:p>
            <a:r>
              <a:rPr lang="en-US" sz="3200" u="sng" dirty="0" smtClean="0"/>
              <a:t>Your Task</a:t>
            </a:r>
            <a:endParaRPr lang="en-US" sz="3200" u="sng" dirty="0"/>
          </a:p>
        </p:txBody>
      </p:sp>
    </p:spTree>
    <p:extLst>
      <p:ext uri="{BB962C8B-B14F-4D97-AF65-F5344CB8AC3E}">
        <p14:creationId xmlns:p14="http://schemas.microsoft.com/office/powerpoint/2010/main" val="1190489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75539" y="1518699"/>
            <a:ext cx="6623538" cy="3046988"/>
          </a:xfrm>
          <a:prstGeom prst="rect">
            <a:avLst/>
          </a:prstGeom>
        </p:spPr>
        <p:txBody>
          <a:bodyPr wrap="square">
            <a:spAutoFit/>
          </a:bodyPr>
          <a:lstStyle/>
          <a:p>
            <a:r>
              <a:rPr lang="en-US" sz="2400" dirty="0"/>
              <a:t>n=</a:t>
            </a:r>
            <a:r>
              <a:rPr lang="en-US" sz="2400" dirty="0" err="1"/>
              <a:t>int</a:t>
            </a:r>
            <a:r>
              <a:rPr lang="en-US" sz="2400" dirty="0"/>
              <a:t>(input("Enter the number"))</a:t>
            </a:r>
          </a:p>
          <a:p>
            <a:r>
              <a:rPr lang="en-US" sz="2400" dirty="0"/>
              <a:t>if n</a:t>
            </a:r>
            <a:r>
              <a:rPr lang="en-US" sz="2400" dirty="0">
                <a:highlight>
                  <a:srgbClr val="FFFF00"/>
                </a:highlight>
              </a:rPr>
              <a:t>%</a:t>
            </a:r>
            <a:r>
              <a:rPr lang="en-US" sz="2400" dirty="0"/>
              <a:t>2</a:t>
            </a:r>
            <a:r>
              <a:rPr lang="en-US" sz="2400" dirty="0">
                <a:highlight>
                  <a:srgbClr val="FFFF00"/>
                </a:highlight>
              </a:rPr>
              <a:t>==</a:t>
            </a:r>
            <a:r>
              <a:rPr lang="en-US" sz="2400" dirty="0"/>
              <a:t>0:  8%2</a:t>
            </a:r>
          </a:p>
          <a:p>
            <a:r>
              <a:rPr lang="en-US" sz="2400" dirty="0"/>
              <a:t>    print(</a:t>
            </a:r>
            <a:r>
              <a:rPr lang="en-US" sz="2400" dirty="0" err="1"/>
              <a:t>n,"is</a:t>
            </a:r>
            <a:r>
              <a:rPr lang="en-US" sz="2400" dirty="0"/>
              <a:t> Even number")</a:t>
            </a:r>
          </a:p>
          <a:p>
            <a:endParaRPr lang="en-US" sz="2400" dirty="0"/>
          </a:p>
          <a:p>
            <a:endParaRPr lang="en-US" sz="2400" dirty="0"/>
          </a:p>
          <a:p>
            <a:r>
              <a:rPr lang="en-US" sz="2400" u="sng" dirty="0"/>
              <a:t>Output </a:t>
            </a:r>
          </a:p>
          <a:p>
            <a:r>
              <a:rPr lang="en-US" sz="2400" dirty="0"/>
              <a:t>Enter the number? 12</a:t>
            </a:r>
          </a:p>
          <a:p>
            <a:r>
              <a:rPr lang="en-US" sz="2400" dirty="0"/>
              <a:t>12 is Even number</a:t>
            </a:r>
          </a:p>
        </p:txBody>
      </p:sp>
      <p:sp>
        <p:nvSpPr>
          <p:cNvPr id="5" name="TextBox 4"/>
          <p:cNvSpPr txBox="1"/>
          <p:nvPr/>
        </p:nvSpPr>
        <p:spPr>
          <a:xfrm>
            <a:off x="2110154" y="483577"/>
            <a:ext cx="2699238" cy="584775"/>
          </a:xfrm>
          <a:prstGeom prst="rect">
            <a:avLst/>
          </a:prstGeom>
          <a:noFill/>
        </p:spPr>
        <p:txBody>
          <a:bodyPr wrap="square" rtlCol="0">
            <a:spAutoFit/>
          </a:bodyPr>
          <a:lstStyle/>
          <a:p>
            <a:r>
              <a:rPr lang="en-US" sz="3200" u="sng" dirty="0" smtClean="0"/>
              <a:t>Answer</a:t>
            </a:r>
            <a:endParaRPr lang="en-US" sz="3200" u="sng" dirty="0"/>
          </a:p>
        </p:txBody>
      </p:sp>
    </p:spTree>
    <p:extLst>
      <p:ext uri="{BB962C8B-B14F-4D97-AF65-F5344CB8AC3E}">
        <p14:creationId xmlns:p14="http://schemas.microsoft.com/office/powerpoint/2010/main" val="2424817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402765" y="2418514"/>
            <a:ext cx="3127519" cy="4377307"/>
          </a:xfrm>
          <a:prstGeom prst="rect">
            <a:avLst/>
          </a:prstGeom>
        </p:spPr>
      </p:pic>
      <p:sp>
        <p:nvSpPr>
          <p:cNvPr id="6" name="Rectangle 5"/>
          <p:cNvSpPr/>
          <p:nvPr/>
        </p:nvSpPr>
        <p:spPr>
          <a:xfrm>
            <a:off x="4670961" y="272534"/>
            <a:ext cx="2433102" cy="584775"/>
          </a:xfrm>
          <a:prstGeom prst="rect">
            <a:avLst/>
          </a:prstGeom>
        </p:spPr>
        <p:txBody>
          <a:bodyPr wrap="none">
            <a:spAutoFit/>
          </a:bodyPr>
          <a:lstStyle/>
          <a:p>
            <a:r>
              <a:rPr lang="en-US" sz="3200" u="sng" dirty="0" err="1"/>
              <a:t>Elif</a:t>
            </a:r>
            <a:r>
              <a:rPr lang="en-US" sz="3200" u="sng" dirty="0"/>
              <a:t> Statement</a:t>
            </a:r>
          </a:p>
        </p:txBody>
      </p:sp>
      <p:sp>
        <p:nvSpPr>
          <p:cNvPr id="7" name="Rectangle 6"/>
          <p:cNvSpPr/>
          <p:nvPr/>
        </p:nvSpPr>
        <p:spPr>
          <a:xfrm>
            <a:off x="1402765" y="949459"/>
            <a:ext cx="9445870" cy="1323439"/>
          </a:xfrm>
          <a:prstGeom prst="rect">
            <a:avLst/>
          </a:prstGeom>
        </p:spPr>
        <p:txBody>
          <a:bodyPr wrap="square">
            <a:spAutoFit/>
          </a:bodyPr>
          <a:lstStyle/>
          <a:p>
            <a:pPr algn="just"/>
            <a:r>
              <a:rPr lang="en-US" sz="2000" dirty="0"/>
              <a:t>Python will </a:t>
            </a:r>
            <a:r>
              <a:rPr lang="en-US" sz="2000" dirty="0" err="1"/>
              <a:t>evalute</a:t>
            </a:r>
            <a:r>
              <a:rPr lang="en-US" sz="2000" dirty="0"/>
              <a:t> the if condition and if it evaluates to False then it will </a:t>
            </a:r>
            <a:r>
              <a:rPr lang="en-US" sz="2000" dirty="0" err="1"/>
              <a:t>evalute</a:t>
            </a:r>
            <a:r>
              <a:rPr lang="en-US" sz="2000" dirty="0"/>
              <a:t> the </a:t>
            </a:r>
            <a:r>
              <a:rPr lang="en-US" sz="2000" dirty="0" err="1"/>
              <a:t>elif</a:t>
            </a:r>
            <a:r>
              <a:rPr lang="en-US" sz="2000" dirty="0"/>
              <a:t> blocks and execute the </a:t>
            </a:r>
            <a:r>
              <a:rPr lang="en-US" sz="2000" dirty="0" err="1"/>
              <a:t>elif</a:t>
            </a:r>
            <a:r>
              <a:rPr lang="en-US" sz="2000" dirty="0"/>
              <a:t> block whose expression evaluates to True. If multiple </a:t>
            </a:r>
            <a:r>
              <a:rPr lang="en-US" sz="2000" dirty="0" err="1"/>
              <a:t>elif</a:t>
            </a:r>
            <a:r>
              <a:rPr lang="en-US" sz="2000" dirty="0"/>
              <a:t> conditions become True, then the first </a:t>
            </a:r>
            <a:r>
              <a:rPr lang="en-US" sz="2000" dirty="0" err="1"/>
              <a:t>elif</a:t>
            </a:r>
            <a:r>
              <a:rPr lang="en-US" sz="2000" dirty="0"/>
              <a:t> block will be executed. The following example demonstrates if, </a:t>
            </a:r>
            <a:r>
              <a:rPr lang="en-US" sz="2000" dirty="0" err="1"/>
              <a:t>elif</a:t>
            </a:r>
            <a:r>
              <a:rPr lang="en-US" sz="2000" dirty="0"/>
              <a:t>, and else conditions.</a:t>
            </a:r>
          </a:p>
        </p:txBody>
      </p:sp>
    </p:spTree>
    <p:extLst>
      <p:ext uri="{BB962C8B-B14F-4D97-AF65-F5344CB8AC3E}">
        <p14:creationId xmlns:p14="http://schemas.microsoft.com/office/powerpoint/2010/main" val="1854763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8FF33A3-6132-4544-9AAC-8BF6800D207E}"/>
              </a:ext>
            </a:extLst>
          </p:cNvPr>
          <p:cNvSpPr txBox="1"/>
          <p:nvPr/>
        </p:nvSpPr>
        <p:spPr>
          <a:xfrm>
            <a:off x="251460" y="118610"/>
            <a:ext cx="3137096" cy="584775"/>
          </a:xfrm>
          <a:prstGeom prst="rect">
            <a:avLst/>
          </a:prstGeom>
          <a:noFill/>
        </p:spPr>
        <p:txBody>
          <a:bodyPr wrap="square" rtlCol="0">
            <a:spAutoFit/>
          </a:bodyPr>
          <a:lstStyle/>
          <a:p>
            <a:r>
              <a:rPr lang="en-US" sz="3200" u="sng" dirty="0" err="1"/>
              <a:t>Elif</a:t>
            </a:r>
            <a:r>
              <a:rPr lang="en-US" sz="3200" u="sng" dirty="0"/>
              <a:t> Statement</a:t>
            </a:r>
          </a:p>
        </p:txBody>
      </p:sp>
      <p:sp>
        <p:nvSpPr>
          <p:cNvPr id="5" name="TextBox 4">
            <a:extLst>
              <a:ext uri="{FF2B5EF4-FFF2-40B4-BE49-F238E27FC236}">
                <a16:creationId xmlns:a16="http://schemas.microsoft.com/office/drawing/2014/main" id="{DC249495-1850-4011-90EB-AFB24AD2DA7C}"/>
              </a:ext>
            </a:extLst>
          </p:cNvPr>
          <p:cNvSpPr txBox="1"/>
          <p:nvPr/>
        </p:nvSpPr>
        <p:spPr>
          <a:xfrm>
            <a:off x="4828735" y="3719145"/>
            <a:ext cx="3251396" cy="2308324"/>
          </a:xfrm>
          <a:prstGeom prst="rect">
            <a:avLst/>
          </a:prstGeom>
          <a:noFill/>
        </p:spPr>
        <p:txBody>
          <a:bodyPr wrap="square" rtlCol="0">
            <a:spAutoFit/>
          </a:bodyPr>
          <a:lstStyle/>
          <a:p>
            <a:r>
              <a:rPr lang="en-US" sz="2400" dirty="0">
                <a:highlight>
                  <a:srgbClr val="FFFF00"/>
                </a:highlight>
                <a:latin typeface="Times New Roman" panose="02020603050405020304" pitchFamily="18" charset="0"/>
                <a:cs typeface="Times New Roman" panose="02020603050405020304" pitchFamily="18" charset="0"/>
              </a:rPr>
              <a:t>0=no fine</a:t>
            </a:r>
          </a:p>
          <a:p>
            <a:r>
              <a:rPr lang="en-US" sz="2400" dirty="0">
                <a:highlight>
                  <a:srgbClr val="FFFF00"/>
                </a:highlight>
                <a:latin typeface="Times New Roman" panose="02020603050405020304" pitchFamily="18" charset="0"/>
                <a:cs typeface="Times New Roman" panose="02020603050405020304" pitchFamily="18" charset="0"/>
              </a:rPr>
              <a:t>1-5   =0.5</a:t>
            </a:r>
          </a:p>
          <a:p>
            <a:r>
              <a:rPr lang="en-US" sz="2400" dirty="0">
                <a:highlight>
                  <a:srgbClr val="FFFF00"/>
                </a:highlight>
                <a:latin typeface="Times New Roman" panose="02020603050405020304" pitchFamily="18" charset="0"/>
                <a:cs typeface="Times New Roman" panose="02020603050405020304" pitchFamily="18" charset="0"/>
              </a:rPr>
              <a:t>6</a:t>
            </a:r>
            <a:r>
              <a:rPr lang="en-US" sz="2400" dirty="0" smtClean="0">
                <a:highlight>
                  <a:srgbClr val="FFFF00"/>
                </a:highlight>
                <a:latin typeface="Times New Roman" panose="02020603050405020304" pitchFamily="18" charset="0"/>
                <a:cs typeface="Times New Roman" panose="02020603050405020304" pitchFamily="18" charset="0"/>
              </a:rPr>
              <a:t>-10 </a:t>
            </a:r>
            <a:r>
              <a:rPr lang="en-US" sz="2400" dirty="0">
                <a:highlight>
                  <a:srgbClr val="FFFF00"/>
                </a:highlight>
                <a:latin typeface="Times New Roman" panose="02020603050405020304" pitchFamily="18" charset="0"/>
                <a:cs typeface="Times New Roman" panose="02020603050405020304" pitchFamily="18" charset="0"/>
              </a:rPr>
              <a:t>=</a:t>
            </a:r>
            <a:r>
              <a:rPr lang="en-US" sz="2400" dirty="0" smtClean="0">
                <a:highlight>
                  <a:srgbClr val="FFFF00"/>
                </a:highlight>
                <a:latin typeface="Times New Roman" panose="02020603050405020304" pitchFamily="18" charset="0"/>
                <a:cs typeface="Times New Roman" panose="02020603050405020304" pitchFamily="18" charset="0"/>
              </a:rPr>
              <a:t>10</a:t>
            </a:r>
            <a:endParaRPr lang="en-US" sz="2400" dirty="0">
              <a:highlight>
                <a:srgbClr val="FFFF00"/>
              </a:highlight>
              <a:latin typeface="Times New Roman" panose="02020603050405020304" pitchFamily="18" charset="0"/>
              <a:cs typeface="Times New Roman" panose="02020603050405020304" pitchFamily="18" charset="0"/>
            </a:endParaRPr>
          </a:p>
          <a:p>
            <a:r>
              <a:rPr lang="en-US" sz="2400" dirty="0">
                <a:highlight>
                  <a:srgbClr val="FFFF00"/>
                </a:highlight>
                <a:latin typeface="Times New Roman" panose="02020603050405020304" pitchFamily="18" charset="0"/>
                <a:cs typeface="Times New Roman" panose="02020603050405020304" pitchFamily="18" charset="0"/>
              </a:rPr>
              <a:t>10-30=5</a:t>
            </a:r>
          </a:p>
          <a:p>
            <a:r>
              <a:rPr lang="en-US" sz="2400" dirty="0">
                <a:highlight>
                  <a:srgbClr val="FFFF00"/>
                </a:highlight>
                <a:latin typeface="Times New Roman" panose="02020603050405020304" pitchFamily="18" charset="0"/>
                <a:cs typeface="Times New Roman" panose="02020603050405020304" pitchFamily="18" charset="0"/>
              </a:rPr>
              <a:t>Above 30=membership cancel</a:t>
            </a:r>
          </a:p>
        </p:txBody>
      </p:sp>
      <p:pic>
        <p:nvPicPr>
          <p:cNvPr id="7" name="Picture 6"/>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134815"/>
            <a:ext cx="1143000" cy="838200"/>
          </a:xfrm>
          <a:prstGeom prst="rect">
            <a:avLst/>
          </a:prstGeom>
          <a:noFill/>
          <a:ln>
            <a:noFill/>
          </a:ln>
          <a:effectLst/>
          <a:extLst/>
        </p:spPr>
      </p:pic>
      <p:sp>
        <p:nvSpPr>
          <p:cNvPr id="9" name="TextBox 8"/>
          <p:cNvSpPr txBox="1"/>
          <p:nvPr/>
        </p:nvSpPr>
        <p:spPr>
          <a:xfrm>
            <a:off x="3557954" y="410997"/>
            <a:ext cx="6761285" cy="1508105"/>
          </a:xfrm>
          <a:prstGeom prst="rect">
            <a:avLst/>
          </a:prstGeom>
          <a:noFill/>
        </p:spPr>
        <p:txBody>
          <a:bodyPr wrap="square" rtlCol="0">
            <a:spAutoFit/>
          </a:bodyPr>
          <a:lstStyle/>
          <a:p>
            <a:r>
              <a:rPr lang="en-US" sz="2000" b="1" u="sng" dirty="0" smtClean="0"/>
              <a:t>Exercise: Library Task</a:t>
            </a:r>
          </a:p>
          <a:p>
            <a:pPr algn="just"/>
            <a:r>
              <a:rPr lang="en-US" dirty="0" smtClean="0">
                <a:latin typeface="Times New Roman" panose="02020603050405020304" pitchFamily="18" charset="0"/>
                <a:cs typeface="Times New Roman" panose="02020603050405020304" pitchFamily="18" charset="0"/>
              </a:rPr>
              <a:t>User going to take book from Library same day return his book no fine 1-5 days the fine amount per day 5dhrs 6-10 days fine amount 10dhrs per day 11-15 days 15 </a:t>
            </a:r>
            <a:r>
              <a:rPr lang="en-US" dirty="0" err="1" smtClean="0">
                <a:latin typeface="Times New Roman" panose="02020603050405020304" pitchFamily="18" charset="0"/>
                <a:cs typeface="Times New Roman" panose="02020603050405020304" pitchFamily="18" charset="0"/>
              </a:rPr>
              <a:t>dhs</a:t>
            </a:r>
            <a:r>
              <a:rPr lang="en-US" dirty="0" smtClean="0">
                <a:latin typeface="Times New Roman" panose="02020603050405020304" pitchFamily="18" charset="0"/>
                <a:cs typeface="Times New Roman" panose="02020603050405020304" pitchFamily="18" charset="0"/>
              </a:rPr>
              <a:t> per day above 15 days membership will be cancel </a:t>
            </a:r>
            <a:endParaRPr lang="en-US" dirty="0">
              <a:latin typeface="Times New Roman" panose="02020603050405020304" pitchFamily="18" charset="0"/>
              <a:cs typeface="Times New Roman" panose="02020603050405020304" pitchFamily="18" charset="0"/>
            </a:endParaRPr>
          </a:p>
        </p:txBody>
      </p:sp>
      <p:sp>
        <p:nvSpPr>
          <p:cNvPr id="3" name="TextBox 2"/>
          <p:cNvSpPr txBox="1"/>
          <p:nvPr/>
        </p:nvSpPr>
        <p:spPr>
          <a:xfrm>
            <a:off x="4828735" y="3174023"/>
            <a:ext cx="2504050" cy="461665"/>
          </a:xfrm>
          <a:prstGeom prst="rect">
            <a:avLst/>
          </a:prstGeom>
          <a:noFill/>
        </p:spPr>
        <p:txBody>
          <a:bodyPr wrap="square" rtlCol="0">
            <a:spAutoFit/>
          </a:bodyPr>
          <a:lstStyle/>
          <a:p>
            <a:r>
              <a:rPr lang="en-US" sz="2400" u="sng" dirty="0" smtClean="0"/>
              <a:t>Fine Calculation</a:t>
            </a:r>
            <a:endParaRPr lang="en-US" sz="2400" u="sng" dirty="0"/>
          </a:p>
        </p:txBody>
      </p:sp>
    </p:spTree>
    <p:extLst>
      <p:ext uri="{BB962C8B-B14F-4D97-AF65-F5344CB8AC3E}">
        <p14:creationId xmlns:p14="http://schemas.microsoft.com/office/powerpoint/2010/main" val="28771152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848708" y="1617784"/>
            <a:ext cx="6330462" cy="3139321"/>
          </a:xfrm>
          <a:prstGeom prst="rect">
            <a:avLst/>
          </a:prstGeom>
        </p:spPr>
        <p:txBody>
          <a:bodyPr wrap="square">
            <a:spAutoFit/>
          </a:bodyPr>
          <a:lstStyle/>
          <a:p>
            <a:r>
              <a:rPr lang="en-US" dirty="0"/>
              <a:t>days=</a:t>
            </a:r>
            <a:r>
              <a:rPr lang="en-US" dirty="0" err="1"/>
              <a:t>int</a:t>
            </a:r>
            <a:r>
              <a:rPr lang="en-US" dirty="0"/>
              <a:t>(input("Enter the Days"))</a:t>
            </a:r>
          </a:p>
          <a:p>
            <a:r>
              <a:rPr lang="en-US" dirty="0"/>
              <a:t>if (days==0):</a:t>
            </a:r>
          </a:p>
          <a:p>
            <a:r>
              <a:rPr lang="en-US" dirty="0"/>
              <a:t>    print("Good no fine")</a:t>
            </a:r>
          </a:p>
          <a:p>
            <a:r>
              <a:rPr lang="en-US" dirty="0" err="1">
                <a:highlight>
                  <a:srgbClr val="FFFF00"/>
                </a:highlight>
              </a:rPr>
              <a:t>elif</a:t>
            </a:r>
            <a:r>
              <a:rPr lang="en-US" dirty="0"/>
              <a:t>(days&gt;=1 and days&lt;=5):</a:t>
            </a:r>
          </a:p>
          <a:p>
            <a:r>
              <a:rPr lang="en-US" dirty="0"/>
              <a:t>    print("Fine Amount: ",days*0.5)</a:t>
            </a:r>
          </a:p>
          <a:p>
            <a:r>
              <a:rPr lang="en-US" dirty="0" err="1">
                <a:highlight>
                  <a:srgbClr val="FFFF00"/>
                </a:highlight>
              </a:rPr>
              <a:t>elif</a:t>
            </a:r>
            <a:r>
              <a:rPr lang="en-US" dirty="0"/>
              <a:t>(days&gt;5 and days&lt;=10):</a:t>
            </a:r>
          </a:p>
          <a:p>
            <a:r>
              <a:rPr lang="en-US" dirty="0"/>
              <a:t>    print("Fine Amount: ",days*1)</a:t>
            </a:r>
          </a:p>
          <a:p>
            <a:r>
              <a:rPr lang="en-US" dirty="0" err="1">
                <a:highlight>
                  <a:srgbClr val="FFFF00"/>
                </a:highlight>
              </a:rPr>
              <a:t>elif</a:t>
            </a:r>
            <a:r>
              <a:rPr lang="en-US" dirty="0"/>
              <a:t>(days&gt;10 and days&lt;=30):</a:t>
            </a:r>
          </a:p>
          <a:p>
            <a:r>
              <a:rPr lang="en-US" dirty="0"/>
              <a:t>    print("</a:t>
            </a:r>
            <a:r>
              <a:rPr lang="en-US" dirty="0" err="1"/>
              <a:t>FineAmount</a:t>
            </a:r>
            <a:r>
              <a:rPr lang="en-US" dirty="0"/>
              <a:t>",days*5)</a:t>
            </a:r>
          </a:p>
          <a:p>
            <a:r>
              <a:rPr lang="en-US" dirty="0"/>
              <a:t>else:</a:t>
            </a:r>
          </a:p>
          <a:p>
            <a:r>
              <a:rPr lang="en-US" dirty="0"/>
              <a:t>    print("Membership Cancel")</a:t>
            </a:r>
          </a:p>
        </p:txBody>
      </p:sp>
      <p:sp>
        <p:nvSpPr>
          <p:cNvPr id="5" name="TextBox 4"/>
          <p:cNvSpPr txBox="1"/>
          <p:nvPr/>
        </p:nvSpPr>
        <p:spPr>
          <a:xfrm>
            <a:off x="2540977" y="316523"/>
            <a:ext cx="2813538" cy="461665"/>
          </a:xfrm>
          <a:prstGeom prst="rect">
            <a:avLst/>
          </a:prstGeom>
          <a:noFill/>
        </p:spPr>
        <p:txBody>
          <a:bodyPr wrap="square" rtlCol="0">
            <a:spAutoFit/>
          </a:bodyPr>
          <a:lstStyle/>
          <a:p>
            <a:r>
              <a:rPr lang="en-US" sz="2400" b="1" u="sng" dirty="0" smtClean="0"/>
              <a:t>Coding</a:t>
            </a:r>
            <a:endParaRPr lang="en-US" sz="2400" b="1" u="sng" dirty="0"/>
          </a:p>
        </p:txBody>
      </p:sp>
    </p:spTree>
    <p:extLst>
      <p:ext uri="{BB962C8B-B14F-4D97-AF65-F5344CB8AC3E}">
        <p14:creationId xmlns:p14="http://schemas.microsoft.com/office/powerpoint/2010/main" val="19111003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B5A4C5D9-E302-4363-917C-5C1DA7388D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307" y="816261"/>
            <a:ext cx="10550263" cy="5931626"/>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156933" y="-137746"/>
            <a:ext cx="1143000" cy="838200"/>
          </a:xfrm>
          <a:prstGeom prst="rect">
            <a:avLst/>
          </a:prstGeom>
          <a:noFill/>
          <a:ln>
            <a:noFill/>
          </a:ln>
          <a:effectLst/>
          <a:extLst/>
        </p:spPr>
      </p:pic>
      <p:sp>
        <p:nvSpPr>
          <p:cNvPr id="2" name="TextBox 1"/>
          <p:cNvSpPr txBox="1"/>
          <p:nvPr/>
        </p:nvSpPr>
        <p:spPr>
          <a:xfrm>
            <a:off x="4580791" y="19744"/>
            <a:ext cx="2453054" cy="523220"/>
          </a:xfrm>
          <a:prstGeom prst="rect">
            <a:avLst/>
          </a:prstGeom>
          <a:noFill/>
        </p:spPr>
        <p:txBody>
          <a:bodyPr wrap="square" rtlCol="0">
            <a:spAutoFit/>
          </a:bodyPr>
          <a:lstStyle/>
          <a:p>
            <a:r>
              <a:rPr lang="en-US" sz="2800" b="1" dirty="0" smtClean="0"/>
              <a:t>Editor Page</a:t>
            </a:r>
            <a:endParaRPr lang="en-US" sz="2800" b="1" dirty="0"/>
          </a:p>
        </p:txBody>
      </p:sp>
    </p:spTree>
    <p:extLst>
      <p:ext uri="{BB962C8B-B14F-4D97-AF65-F5344CB8AC3E}">
        <p14:creationId xmlns:p14="http://schemas.microsoft.com/office/powerpoint/2010/main" val="2306864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439077" y="298911"/>
            <a:ext cx="1869423" cy="646331"/>
          </a:xfrm>
          <a:prstGeom prst="rect">
            <a:avLst/>
          </a:prstGeom>
        </p:spPr>
        <p:txBody>
          <a:bodyPr wrap="none">
            <a:spAutoFit/>
          </a:bodyPr>
          <a:lstStyle/>
          <a:p>
            <a:r>
              <a:rPr lang="en-US" sz="3600" u="sng" dirty="0"/>
              <a:t>Nested If</a:t>
            </a:r>
          </a:p>
        </p:txBody>
      </p:sp>
      <p:pic>
        <p:nvPicPr>
          <p:cNvPr id="5" name="Picture 4"/>
          <p:cNvPicPr>
            <a:picLocks noChangeAspect="1"/>
          </p:cNvPicPr>
          <p:nvPr/>
        </p:nvPicPr>
        <p:blipFill rotWithShape="1">
          <a:blip r:embed="rId2"/>
          <a:srcRect b="5944"/>
          <a:stretch/>
        </p:blipFill>
        <p:spPr>
          <a:xfrm>
            <a:off x="3379602" y="4193893"/>
            <a:ext cx="4172991" cy="2453091"/>
          </a:xfrm>
          <a:prstGeom prst="rect">
            <a:avLst/>
          </a:prstGeom>
        </p:spPr>
      </p:pic>
      <p:sp>
        <p:nvSpPr>
          <p:cNvPr id="6" name="Rectangle 5"/>
          <p:cNvSpPr/>
          <p:nvPr/>
        </p:nvSpPr>
        <p:spPr>
          <a:xfrm>
            <a:off x="1166446" y="1463804"/>
            <a:ext cx="9753599" cy="1938992"/>
          </a:xfrm>
          <a:prstGeom prst="rect">
            <a:avLst/>
          </a:prstGeom>
        </p:spPr>
        <p:txBody>
          <a:bodyPr wrap="square">
            <a:spAutoFit/>
          </a:bodyPr>
          <a:lstStyle/>
          <a:p>
            <a:r>
              <a:rPr lang="en-US" sz="2000" dirty="0"/>
              <a:t>What is a nested IF statement?</a:t>
            </a:r>
          </a:p>
          <a:p>
            <a:endParaRPr lang="en-US" sz="2000" dirty="0"/>
          </a:p>
          <a:p>
            <a:r>
              <a:rPr lang="en-US" sz="2000" dirty="0"/>
              <a:t>There comes a situation in real life when we need to make some decisions and based on these decisions, we decide what we should do next. Similar situations arise in programming also where we need to make some decisions and based on these decisions we choose when to execute the next block of code. This is done with the help of a Nested if statement.</a:t>
            </a:r>
          </a:p>
        </p:txBody>
      </p:sp>
    </p:spTree>
    <p:extLst>
      <p:ext uri="{BB962C8B-B14F-4D97-AF65-F5344CB8AC3E}">
        <p14:creationId xmlns:p14="http://schemas.microsoft.com/office/powerpoint/2010/main" val="2320893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51A9754-B61A-4C67-9EA9-7E8D0B2C141B}"/>
              </a:ext>
            </a:extLst>
          </p:cNvPr>
          <p:cNvSpPr txBox="1"/>
          <p:nvPr/>
        </p:nvSpPr>
        <p:spPr>
          <a:xfrm>
            <a:off x="1872760" y="3667367"/>
            <a:ext cx="4628271" cy="2062103"/>
          </a:xfrm>
          <a:prstGeom prst="rect">
            <a:avLst/>
          </a:prstGeom>
          <a:noFill/>
        </p:spPr>
        <p:txBody>
          <a:bodyPr wrap="square" rtlCol="0">
            <a:spAutoFit/>
          </a:bodyPr>
          <a:lstStyle/>
          <a:p>
            <a:pPr marL="285750" indent="-285750">
              <a:buFont typeface="Arial" panose="020B0604020202020204" pitchFamily="34" charset="0"/>
              <a:buChar char="•"/>
            </a:pPr>
            <a:r>
              <a:rPr lang="en-US" sz="3200" dirty="0" smtClean="0">
                <a:latin typeface="Times New Roman" panose="02020603050405020304" pitchFamily="18" charset="0"/>
                <a:cs typeface="Times New Roman" panose="02020603050405020304" pitchFamily="18" charset="0"/>
              </a:rPr>
              <a:t>5 Marks from user</a:t>
            </a:r>
            <a:endParaRPr lang="en-US" sz="32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Total</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Average</a:t>
            </a:r>
          </a:p>
          <a:p>
            <a:pPr marL="285750" indent="-28575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Result</a:t>
            </a:r>
            <a:endParaRPr lang="en-US"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E34602A3-CEF9-433E-9797-063F2631E9B4}"/>
              </a:ext>
            </a:extLst>
          </p:cNvPr>
          <p:cNvSpPr txBox="1"/>
          <p:nvPr/>
        </p:nvSpPr>
        <p:spPr>
          <a:xfrm>
            <a:off x="7866183" y="3731071"/>
            <a:ext cx="5147017" cy="2585323"/>
          </a:xfrm>
          <a:prstGeom prst="rect">
            <a:avLst/>
          </a:prstGeom>
          <a:noFill/>
        </p:spPr>
        <p:txBody>
          <a:bodyPr wrap="square" rtlCol="0">
            <a:spAutoFit/>
          </a:bodyPr>
          <a:lstStyle/>
          <a:p>
            <a:r>
              <a:rPr lang="en-US" sz="2400" dirty="0">
                <a:highlight>
                  <a:srgbClr val="FFFF00"/>
                </a:highlight>
                <a:latin typeface="Times New Roman" panose="02020603050405020304" pitchFamily="18" charset="0"/>
                <a:cs typeface="Times New Roman" panose="02020603050405020304" pitchFamily="18" charset="0"/>
              </a:rPr>
              <a:t>If </a:t>
            </a:r>
            <a:r>
              <a:rPr lang="en-US" sz="2400" dirty="0" smtClean="0">
                <a:highlight>
                  <a:srgbClr val="FFFF00"/>
                </a:highlight>
                <a:latin typeface="Times New Roman" panose="02020603050405020304" pitchFamily="18" charset="0"/>
                <a:cs typeface="Times New Roman" panose="02020603050405020304" pitchFamily="18" charset="0"/>
              </a:rPr>
              <a:t>Pass </a:t>
            </a:r>
          </a:p>
          <a:p>
            <a:r>
              <a:rPr lang="en-US" sz="2400" dirty="0" smtClean="0">
                <a:highlight>
                  <a:srgbClr val="FFFF00"/>
                </a:highlight>
                <a:latin typeface="Times New Roman" panose="02020603050405020304" pitchFamily="18" charset="0"/>
                <a:cs typeface="Times New Roman" panose="02020603050405020304" pitchFamily="18" charset="0"/>
              </a:rPr>
              <a:t>GRADE SYSTEM</a:t>
            </a:r>
            <a:endParaRPr lang="en-US" sz="2400" dirty="0">
              <a:highlight>
                <a:srgbClr val="FFFF00"/>
              </a:highlight>
              <a:latin typeface="Times New Roman" panose="02020603050405020304" pitchFamily="18" charset="0"/>
              <a:cs typeface="Times New Roman" panose="02020603050405020304" pitchFamily="18" charset="0"/>
            </a:endParaRPr>
          </a:p>
          <a:p>
            <a:r>
              <a:rPr lang="en-US" sz="2400" dirty="0">
                <a:highlight>
                  <a:srgbClr val="FFFF00"/>
                </a:highlight>
                <a:latin typeface="Times New Roman" panose="02020603050405020304" pitchFamily="18" charset="0"/>
                <a:cs typeface="Times New Roman" panose="02020603050405020304" pitchFamily="18" charset="0"/>
              </a:rPr>
              <a:t>90-100=A</a:t>
            </a:r>
          </a:p>
          <a:p>
            <a:r>
              <a:rPr lang="en-US" sz="2400" dirty="0">
                <a:highlight>
                  <a:srgbClr val="FFFF00"/>
                </a:highlight>
                <a:latin typeface="Times New Roman" panose="02020603050405020304" pitchFamily="18" charset="0"/>
                <a:cs typeface="Times New Roman" panose="02020603050405020304" pitchFamily="18" charset="0"/>
              </a:rPr>
              <a:t>80-89=B</a:t>
            </a:r>
          </a:p>
          <a:p>
            <a:r>
              <a:rPr lang="en-US" sz="2400" dirty="0">
                <a:highlight>
                  <a:srgbClr val="FFFF00"/>
                </a:highlight>
                <a:latin typeface="Times New Roman" panose="02020603050405020304" pitchFamily="18" charset="0"/>
                <a:cs typeface="Times New Roman" panose="02020603050405020304" pitchFamily="18" charset="0"/>
              </a:rPr>
              <a:t>70-79=C</a:t>
            </a:r>
          </a:p>
          <a:p>
            <a:r>
              <a:rPr lang="en-US" sz="2400" dirty="0">
                <a:highlight>
                  <a:srgbClr val="FFFF00"/>
                </a:highlight>
                <a:latin typeface="Times New Roman" panose="02020603050405020304" pitchFamily="18" charset="0"/>
                <a:cs typeface="Times New Roman" panose="02020603050405020304" pitchFamily="18" charset="0"/>
              </a:rPr>
              <a:t>Else=D</a:t>
            </a:r>
          </a:p>
          <a:p>
            <a:endParaRPr lang="en-US"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96600" y="0"/>
            <a:ext cx="1143000" cy="838200"/>
          </a:xfrm>
          <a:prstGeom prst="rect">
            <a:avLst/>
          </a:prstGeom>
          <a:noFill/>
          <a:ln>
            <a:noFill/>
          </a:ln>
          <a:effectLst/>
          <a:extLst/>
        </p:spPr>
      </p:pic>
      <p:sp>
        <p:nvSpPr>
          <p:cNvPr id="2" name="TextBox 1"/>
          <p:cNvSpPr txBox="1"/>
          <p:nvPr/>
        </p:nvSpPr>
        <p:spPr>
          <a:xfrm>
            <a:off x="1955115" y="1223941"/>
            <a:ext cx="8484577" cy="1384995"/>
          </a:xfrm>
          <a:prstGeom prst="rect">
            <a:avLst/>
          </a:prstGeom>
          <a:noFill/>
        </p:spPr>
        <p:txBody>
          <a:bodyPr wrap="square" rtlCol="0">
            <a:spAutoFit/>
          </a:bodyPr>
          <a:lstStyle/>
          <a:p>
            <a:r>
              <a:rPr lang="en-US" sz="2800" u="sng" dirty="0" smtClean="0">
                <a:latin typeface="Times New Roman" panose="02020603050405020304" pitchFamily="18" charset="0"/>
                <a:cs typeface="Times New Roman" panose="02020603050405020304" pitchFamily="18" charset="0"/>
              </a:rPr>
              <a:t>Task </a:t>
            </a:r>
            <a:r>
              <a:rPr lang="en-US" sz="2800" dirty="0" smtClean="0">
                <a:latin typeface="Times New Roman" panose="02020603050405020304" pitchFamily="18" charset="0"/>
                <a:cs typeface="Times New Roman" panose="02020603050405020304" pitchFamily="18" charset="0"/>
              </a:rPr>
              <a:t>:</a:t>
            </a:r>
          </a:p>
          <a:p>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         Get 5 marks from the user and find out total, average, result and grade</a:t>
            </a:r>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3777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DF0201-E3AF-4706-AFE6-8D9E97E74DF5}"/>
              </a:ext>
            </a:extLst>
          </p:cNvPr>
          <p:cNvSpPr txBox="1"/>
          <p:nvPr/>
        </p:nvSpPr>
        <p:spPr>
          <a:xfrm>
            <a:off x="3049172" y="609328"/>
            <a:ext cx="6595990" cy="5632311"/>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m1=int(input("Enter first mark :"))</a:t>
            </a:r>
          </a:p>
          <a:p>
            <a:r>
              <a:rPr lang="en-US" dirty="0">
                <a:latin typeface="Times New Roman" panose="02020603050405020304" pitchFamily="18" charset="0"/>
                <a:cs typeface="Times New Roman" panose="02020603050405020304" pitchFamily="18" charset="0"/>
              </a:rPr>
              <a:t>m2=int(input("Enter second  mark :"))</a:t>
            </a:r>
          </a:p>
          <a:p>
            <a:r>
              <a:rPr lang="en-US" dirty="0">
                <a:latin typeface="Times New Roman" panose="02020603050405020304" pitchFamily="18" charset="0"/>
                <a:cs typeface="Times New Roman" panose="02020603050405020304" pitchFamily="18" charset="0"/>
              </a:rPr>
              <a:t>m3=int(input("Enter third mark :"))</a:t>
            </a:r>
          </a:p>
          <a:p>
            <a:r>
              <a:rPr lang="en-US" dirty="0">
                <a:latin typeface="Times New Roman" panose="02020603050405020304" pitchFamily="18" charset="0"/>
                <a:cs typeface="Times New Roman" panose="02020603050405020304" pitchFamily="18" charset="0"/>
              </a:rPr>
              <a:t>total=m1+m2+m3</a:t>
            </a:r>
          </a:p>
          <a:p>
            <a:r>
              <a:rPr lang="en-US" dirty="0">
                <a:latin typeface="Times New Roman" panose="02020603050405020304" pitchFamily="18" charset="0"/>
                <a:cs typeface="Times New Roman" panose="02020603050405020304" pitchFamily="18" charset="0"/>
              </a:rPr>
              <a:t>avg=total/3</a:t>
            </a:r>
          </a:p>
          <a:p>
            <a:r>
              <a:rPr lang="en-US" dirty="0">
                <a:latin typeface="Times New Roman" panose="02020603050405020304" pitchFamily="18" charset="0"/>
                <a:cs typeface="Times New Roman" panose="02020603050405020304" pitchFamily="18" charset="0"/>
              </a:rPr>
              <a:t>print("Total=",total)</a:t>
            </a:r>
          </a:p>
          <a:p>
            <a:r>
              <a:rPr lang="en-US" dirty="0">
                <a:latin typeface="Times New Roman" panose="02020603050405020304" pitchFamily="18" charset="0"/>
                <a:cs typeface="Times New Roman" panose="02020603050405020304" pitchFamily="18" charset="0"/>
              </a:rPr>
              <a:t>print("Average=",avg)</a:t>
            </a:r>
          </a:p>
          <a:p>
            <a:r>
              <a:rPr lang="en-US" dirty="0">
                <a:highlight>
                  <a:srgbClr val="FFFF00"/>
                </a:highlight>
                <a:latin typeface="Times New Roman" panose="02020603050405020304" pitchFamily="18" charset="0"/>
                <a:cs typeface="Times New Roman" panose="02020603050405020304" pitchFamily="18" charset="0"/>
              </a:rPr>
              <a:t>if</a:t>
            </a:r>
            <a:r>
              <a:rPr lang="en-US" dirty="0">
                <a:latin typeface="Times New Roman" panose="02020603050405020304" pitchFamily="18" charset="0"/>
                <a:cs typeface="Times New Roman" panose="02020603050405020304" pitchFamily="18" charset="0"/>
              </a:rPr>
              <a:t> m1&gt;=50 and m2&gt;=50 and m3&gt;=50: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print("Pass")</a:t>
            </a:r>
          </a:p>
          <a:p>
            <a:r>
              <a:rPr lang="en-US" dirty="0">
                <a:latin typeface="Times New Roman" panose="02020603050405020304" pitchFamily="18" charset="0"/>
                <a:cs typeface="Times New Roman" panose="02020603050405020304" pitchFamily="18" charset="0"/>
              </a:rPr>
              <a:t>  </a:t>
            </a:r>
            <a:r>
              <a:rPr lang="en-US" dirty="0">
                <a:highlight>
                  <a:srgbClr val="FFFF00"/>
                </a:highlight>
                <a:latin typeface="Times New Roman" panose="02020603050405020304" pitchFamily="18" charset="0"/>
                <a:cs typeface="Times New Roman" panose="02020603050405020304" pitchFamily="18" charset="0"/>
              </a:rPr>
              <a:t> </a:t>
            </a:r>
            <a:r>
              <a:rPr lang="en-US" dirty="0" smtClean="0">
                <a:highlight>
                  <a:srgbClr val="FFFF00"/>
                </a:highlight>
                <a:latin typeface="Times New Roman" panose="02020603050405020304" pitchFamily="18" charset="0"/>
                <a:cs typeface="Times New Roman" panose="02020603050405020304" pitchFamily="18" charset="0"/>
              </a:rPr>
              <a:t> if </a:t>
            </a:r>
            <a:r>
              <a:rPr lang="en-US" dirty="0">
                <a:latin typeface="Times New Roman" panose="02020603050405020304" pitchFamily="18" charset="0"/>
                <a:cs typeface="Times New Roman" panose="02020603050405020304" pitchFamily="18" charset="0"/>
              </a:rPr>
              <a:t>avg&gt;=90 and avg&lt;=100:</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("Grade A")</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elif</a:t>
            </a:r>
            <a:r>
              <a:rPr lang="en-US" dirty="0">
                <a:latin typeface="Times New Roman" panose="02020603050405020304" pitchFamily="18" charset="0"/>
                <a:cs typeface="Times New Roman" panose="02020603050405020304" pitchFamily="18" charset="0"/>
              </a:rPr>
              <a:t> avg&gt;=80 and avg&lt;=89: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("Grade B")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elif</a:t>
            </a:r>
            <a:r>
              <a:rPr lang="en-US" dirty="0">
                <a:latin typeface="Times New Roman" panose="02020603050405020304" pitchFamily="18" charset="0"/>
                <a:cs typeface="Times New Roman" panose="02020603050405020304" pitchFamily="18" charset="0"/>
              </a:rPr>
              <a:t> avg&gt;=70 and avg&lt;=79:</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("Grade C")    </a:t>
            </a:r>
          </a:p>
          <a:p>
            <a:r>
              <a:rPr lang="en-US" dirty="0">
                <a:latin typeface="Times New Roman" panose="02020603050405020304" pitchFamily="18" charset="0"/>
                <a:cs typeface="Times New Roman" panose="02020603050405020304" pitchFamily="18" charset="0"/>
              </a:rPr>
              <a:t>  else:</a:t>
            </a:r>
          </a:p>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print</a:t>
            </a:r>
            <a:r>
              <a:rPr lang="en-US" dirty="0">
                <a:latin typeface="Times New Roman" panose="02020603050405020304" pitchFamily="18" charset="0"/>
                <a:cs typeface="Times New Roman" panose="02020603050405020304" pitchFamily="18" charset="0"/>
              </a:rPr>
              <a:t>("Grade D")</a:t>
            </a:r>
          </a:p>
          <a:p>
            <a:r>
              <a:rPr lang="en-US" dirty="0">
                <a:latin typeface="Times New Roman" panose="02020603050405020304" pitchFamily="18" charset="0"/>
                <a:cs typeface="Times New Roman" panose="02020603050405020304" pitchFamily="18" charset="0"/>
              </a:rPr>
              <a:t>else:</a:t>
            </a:r>
          </a:p>
          <a:p>
            <a:r>
              <a:rPr lang="en-US" dirty="0">
                <a:latin typeface="Times New Roman" panose="02020603050405020304" pitchFamily="18" charset="0"/>
                <a:cs typeface="Times New Roman" panose="02020603050405020304" pitchFamily="18" charset="0"/>
              </a:rPr>
              <a:t>    print("result :Fail")</a:t>
            </a:r>
          </a:p>
          <a:p>
            <a:r>
              <a:rPr lang="en-US" dirty="0">
                <a:latin typeface="Times New Roman" panose="02020603050405020304" pitchFamily="18" charset="0"/>
                <a:cs typeface="Times New Roman" panose="02020603050405020304" pitchFamily="18" charset="0"/>
              </a:rPr>
              <a:t>    print("grade :</a:t>
            </a:r>
            <a:r>
              <a:rPr lang="en-US" dirty="0" err="1">
                <a:latin typeface="Times New Roman" panose="02020603050405020304" pitchFamily="18" charset="0"/>
                <a:cs typeface="Times New Roman" panose="02020603050405020304" pitchFamily="18" charset="0"/>
              </a:rPr>
              <a:t>Nograde</a:t>
            </a:r>
            <a:r>
              <a:rPr lang="en-US" dirty="0">
                <a:latin typeface="Times New Roman" panose="02020603050405020304" pitchFamily="18" charset="0"/>
                <a:cs typeface="Times New Roman" panose="02020603050405020304" pitchFamily="18" charset="0"/>
              </a:rPr>
              <a:t>")</a:t>
            </a:r>
          </a:p>
        </p:txBody>
      </p:sp>
      <p:pic>
        <p:nvPicPr>
          <p:cNvPr id="3" name="Picture 2"/>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33992" y="0"/>
            <a:ext cx="1143000" cy="838200"/>
          </a:xfrm>
          <a:prstGeom prst="rect">
            <a:avLst/>
          </a:prstGeom>
          <a:noFill/>
          <a:ln>
            <a:noFill/>
          </a:ln>
          <a:effectLst/>
          <a:extLst/>
        </p:spPr>
      </p:pic>
      <p:sp>
        <p:nvSpPr>
          <p:cNvPr id="2" name="TextBox 1"/>
          <p:cNvSpPr txBox="1"/>
          <p:nvPr/>
        </p:nvSpPr>
        <p:spPr>
          <a:xfrm>
            <a:off x="1758462" y="131885"/>
            <a:ext cx="1811215" cy="461665"/>
          </a:xfrm>
          <a:prstGeom prst="rect">
            <a:avLst/>
          </a:prstGeom>
          <a:noFill/>
        </p:spPr>
        <p:txBody>
          <a:bodyPr wrap="square" rtlCol="0">
            <a:spAutoFit/>
          </a:bodyPr>
          <a:lstStyle/>
          <a:p>
            <a:r>
              <a:rPr lang="en-US" sz="2400" b="1" u="sng" dirty="0" smtClean="0"/>
              <a:t>Coding</a:t>
            </a:r>
            <a:endParaRPr lang="en-US" sz="2400" b="1" u="sng" dirty="0"/>
          </a:p>
        </p:txBody>
      </p:sp>
    </p:spTree>
    <p:extLst>
      <p:ext uri="{BB962C8B-B14F-4D97-AF65-F5344CB8AC3E}">
        <p14:creationId xmlns:p14="http://schemas.microsoft.com/office/powerpoint/2010/main" val="37562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24762" y="419100"/>
            <a:ext cx="5513294" cy="707886"/>
          </a:xfrm>
          <a:prstGeom prst="rect">
            <a:avLst/>
          </a:prstGeom>
          <a:noFill/>
        </p:spPr>
        <p:txBody>
          <a:bodyPr wrap="square" rtlCol="0">
            <a:spAutoFit/>
          </a:bodyPr>
          <a:lstStyle/>
          <a:p>
            <a:r>
              <a:rPr lang="en-US" sz="4000" b="1" u="sng" dirty="0">
                <a:latin typeface="Times New Roman" panose="02020603050405020304" pitchFamily="18" charset="0"/>
                <a:cs typeface="Times New Roman" panose="02020603050405020304" pitchFamily="18" charset="0"/>
              </a:rPr>
              <a:t>Revision</a:t>
            </a:r>
          </a:p>
        </p:txBody>
      </p:sp>
      <p:sp>
        <p:nvSpPr>
          <p:cNvPr id="6" name="TextBox 5"/>
          <p:cNvSpPr txBox="1"/>
          <p:nvPr/>
        </p:nvSpPr>
        <p:spPr>
          <a:xfrm>
            <a:off x="3531922" y="1921378"/>
            <a:ext cx="4536141" cy="2677656"/>
          </a:xfrm>
          <a:prstGeom prst="rect">
            <a:avLst/>
          </a:prstGeom>
          <a:noFill/>
        </p:spPr>
        <p:txBody>
          <a:bodyPr wrap="square" rtlCol="0">
            <a:spAutoFit/>
          </a:bodyPr>
          <a:lstStyle/>
          <a:p>
            <a:r>
              <a:rPr lang="en-US" sz="4400" b="1" dirty="0" smtClean="0">
                <a:latin typeface="Times New Roman" panose="02020603050405020304" pitchFamily="18" charset="0"/>
                <a:cs typeface="Times New Roman" panose="02020603050405020304" pitchFamily="18" charset="0"/>
              </a:rPr>
              <a:t>1.Operators</a:t>
            </a:r>
          </a:p>
          <a:p>
            <a:r>
              <a:rPr lang="en-US" sz="4400" b="1" dirty="0" smtClean="0">
                <a:latin typeface="Times New Roman" panose="02020603050405020304" pitchFamily="18" charset="0"/>
                <a:cs typeface="Times New Roman" panose="02020603050405020304" pitchFamily="18" charset="0"/>
              </a:rPr>
              <a:t>2.User input</a:t>
            </a:r>
          </a:p>
          <a:p>
            <a:r>
              <a:rPr lang="en-US" sz="4400" b="1" dirty="0" smtClean="0">
                <a:latin typeface="Times New Roman" panose="02020603050405020304" pitchFamily="18" charset="0"/>
                <a:cs typeface="Times New Roman" panose="02020603050405020304" pitchFamily="18" charset="0"/>
              </a:rPr>
              <a:t>3.Comment line</a:t>
            </a:r>
          </a:p>
          <a:p>
            <a:endParaRPr lang="en-US" sz="3600" b="1" dirty="0">
              <a:latin typeface="Times New Roman" panose="02020603050405020304" pitchFamily="18" charset="0"/>
              <a:cs typeface="Times New Roman" panose="02020603050405020304" pitchFamily="18"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26262" y="0"/>
            <a:ext cx="1143000" cy="838200"/>
          </a:xfrm>
          <a:prstGeom prst="rect">
            <a:avLst/>
          </a:prstGeom>
          <a:noFill/>
          <a:ln>
            <a:noFill/>
          </a:ln>
          <a:effectLst/>
          <a:extLst/>
        </p:spPr>
      </p:pic>
    </p:spTree>
    <p:extLst>
      <p:ext uri="{BB962C8B-B14F-4D97-AF65-F5344CB8AC3E}">
        <p14:creationId xmlns:p14="http://schemas.microsoft.com/office/powerpoint/2010/main" val="38725448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74E4DC40-27C9-4FCB-8DF7-C755013DBD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 y="756138"/>
            <a:ext cx="10847098" cy="6098515"/>
          </a:xfrm>
          <a:prstGeom prst="rect">
            <a:avLst/>
          </a:prstGeom>
        </p:spPr>
      </p:pic>
      <p:pic>
        <p:nvPicPr>
          <p:cNvPr id="3" name="Picture 2"/>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049000" y="0"/>
            <a:ext cx="1143000" cy="838200"/>
          </a:xfrm>
          <a:prstGeom prst="rect">
            <a:avLst/>
          </a:prstGeom>
          <a:noFill/>
          <a:ln>
            <a:noFill/>
          </a:ln>
          <a:effectLst/>
          <a:extLst/>
        </p:spPr>
      </p:pic>
    </p:spTree>
    <p:extLst>
      <p:ext uri="{BB962C8B-B14F-4D97-AF65-F5344CB8AC3E}">
        <p14:creationId xmlns:p14="http://schemas.microsoft.com/office/powerpoint/2010/main" val="38278874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61995" y="4220307"/>
            <a:ext cx="5046785" cy="1015663"/>
          </a:xfrm>
          <a:prstGeom prst="rect">
            <a:avLst/>
          </a:prstGeom>
          <a:noFill/>
        </p:spPr>
        <p:txBody>
          <a:bodyPr wrap="square" rtlCol="0">
            <a:spAutoFit/>
          </a:bodyPr>
          <a:lstStyle/>
          <a:p>
            <a:r>
              <a:rPr lang="en-US" sz="6000" dirty="0" smtClean="0">
                <a:latin typeface="Algerian" panose="04020705040A02060702" pitchFamily="82" charset="0"/>
              </a:rPr>
              <a:t>Thank You</a:t>
            </a:r>
            <a:endParaRPr lang="en-US" sz="6000" dirty="0">
              <a:latin typeface="Algerian" panose="04020705040A02060702" pitchFamily="82" charset="0"/>
            </a:endParaRPr>
          </a:p>
        </p:txBody>
      </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161084" y="5618284"/>
            <a:ext cx="1143000" cy="838200"/>
          </a:xfrm>
          <a:prstGeom prst="rect">
            <a:avLst/>
          </a:prstGeom>
          <a:noFill/>
          <a:ln>
            <a:noFill/>
          </a:ln>
          <a:effectLst/>
          <a:extLst/>
        </p:spPr>
      </p:pic>
      <p:sp>
        <p:nvSpPr>
          <p:cNvPr id="2" name="TextBox 1"/>
          <p:cNvSpPr txBox="1"/>
          <p:nvPr/>
        </p:nvSpPr>
        <p:spPr>
          <a:xfrm>
            <a:off x="1362806" y="2213989"/>
            <a:ext cx="9645162" cy="738664"/>
          </a:xfrm>
          <a:prstGeom prst="rect">
            <a:avLst/>
          </a:prstGeom>
          <a:noFill/>
        </p:spPr>
        <p:txBody>
          <a:bodyPr wrap="square" rtlCol="0">
            <a:spAutoFit/>
          </a:bodyPr>
          <a:lstStyle/>
          <a:p>
            <a:r>
              <a:rPr lang="en-US" u="sng" dirty="0"/>
              <a:t>Online Quiz Link </a:t>
            </a:r>
            <a:r>
              <a:rPr lang="en-US" u="sng" dirty="0" smtClean="0"/>
              <a:t>:</a:t>
            </a:r>
          </a:p>
          <a:p>
            <a:r>
              <a:rPr lang="en-US" sz="2400" dirty="0" smtClean="0"/>
              <a:t>https</a:t>
            </a:r>
            <a:r>
              <a:rPr lang="en-US" sz="2400" dirty="0"/>
              <a:t>://www.w3schools.com/python/exercise.asp?x=xrcise_conditions1</a:t>
            </a:r>
          </a:p>
        </p:txBody>
      </p:sp>
      <p:pic>
        <p:nvPicPr>
          <p:cNvPr id="3" name="Picture 2"/>
          <p:cNvPicPr>
            <a:picLocks noChangeAspect="1"/>
          </p:cNvPicPr>
          <p:nvPr/>
        </p:nvPicPr>
        <p:blipFill>
          <a:blip r:embed="rId3"/>
          <a:stretch>
            <a:fillRect/>
          </a:stretch>
        </p:blipFill>
        <p:spPr>
          <a:xfrm>
            <a:off x="3513259" y="105507"/>
            <a:ext cx="2790825" cy="2095500"/>
          </a:xfrm>
          <a:prstGeom prst="rect">
            <a:avLst/>
          </a:prstGeom>
        </p:spPr>
      </p:pic>
    </p:spTree>
    <p:extLst>
      <p:ext uri="{BB962C8B-B14F-4D97-AF65-F5344CB8AC3E}">
        <p14:creationId xmlns:p14="http://schemas.microsoft.com/office/powerpoint/2010/main" val="4110922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52633B5-A252-4844-A456-07B56DCEB8E8}"/>
              </a:ext>
            </a:extLst>
          </p:cNvPr>
          <p:cNvSpPr txBox="1"/>
          <p:nvPr/>
        </p:nvSpPr>
        <p:spPr>
          <a:xfrm>
            <a:off x="4859214" y="2968283"/>
            <a:ext cx="6189786" cy="2800767"/>
          </a:xfrm>
          <a:prstGeom prst="rect">
            <a:avLst/>
          </a:prstGeom>
          <a:noFill/>
        </p:spPr>
        <p:txBody>
          <a:bodyPr wrap="square" rtlCol="0">
            <a:spAutoFit/>
          </a:bodyPr>
          <a:lstStyle/>
          <a:p>
            <a:pPr marL="571500" indent="-571500">
              <a:buFont typeface="Arial" panose="020B0604020202020204" pitchFamily="34" charset="0"/>
              <a:buChar char="•"/>
            </a:pPr>
            <a:r>
              <a:rPr lang="en-US" sz="4400" dirty="0"/>
              <a:t>If Statement</a:t>
            </a:r>
          </a:p>
          <a:p>
            <a:pPr marL="571500" indent="-571500">
              <a:buFont typeface="Arial" panose="020B0604020202020204" pitchFamily="34" charset="0"/>
              <a:buChar char="•"/>
            </a:pPr>
            <a:r>
              <a:rPr lang="en-US" sz="4400" dirty="0"/>
              <a:t>If else Statement</a:t>
            </a:r>
          </a:p>
          <a:p>
            <a:pPr marL="571500" indent="-571500">
              <a:buFont typeface="Arial" panose="020B0604020202020204" pitchFamily="34" charset="0"/>
              <a:buChar char="•"/>
            </a:pPr>
            <a:r>
              <a:rPr lang="en-US" sz="4400" dirty="0" err="1"/>
              <a:t>Elif</a:t>
            </a:r>
            <a:r>
              <a:rPr lang="en-US" sz="4400" dirty="0"/>
              <a:t> statement(else if)</a:t>
            </a:r>
          </a:p>
          <a:p>
            <a:pPr marL="571500" indent="-571500">
              <a:buFont typeface="Arial" panose="020B0604020202020204" pitchFamily="34" charset="0"/>
              <a:buChar char="•"/>
            </a:pPr>
            <a:r>
              <a:rPr lang="en-US" sz="4400" dirty="0"/>
              <a:t>Nested if</a:t>
            </a:r>
          </a:p>
        </p:txBody>
      </p:sp>
      <p:sp>
        <p:nvSpPr>
          <p:cNvPr id="5" name="TextBox 4">
            <a:extLst>
              <a:ext uri="{FF2B5EF4-FFF2-40B4-BE49-F238E27FC236}">
                <a16:creationId xmlns:a16="http://schemas.microsoft.com/office/drawing/2014/main" id="{CBA8759F-DB94-451C-BF4D-664D8DDF1F41}"/>
              </a:ext>
            </a:extLst>
          </p:cNvPr>
          <p:cNvSpPr txBox="1"/>
          <p:nvPr/>
        </p:nvSpPr>
        <p:spPr>
          <a:xfrm>
            <a:off x="1920942" y="238035"/>
            <a:ext cx="8706027" cy="1200329"/>
          </a:xfrm>
          <a:prstGeom prst="rect">
            <a:avLst/>
          </a:prstGeom>
          <a:noFill/>
        </p:spPr>
        <p:txBody>
          <a:bodyPr wrap="square" rtlCol="0">
            <a:spAutoFit/>
          </a:bodyPr>
          <a:lstStyle/>
          <a:p>
            <a:r>
              <a:rPr lang="en-US" sz="3600" b="1" u="sng" dirty="0"/>
              <a:t>Control Structure or conditional </a:t>
            </a:r>
            <a:r>
              <a:rPr lang="en-US" sz="3600" b="1" u="sng" dirty="0" smtClean="0"/>
              <a:t>statement</a:t>
            </a:r>
          </a:p>
          <a:p>
            <a:endParaRPr lang="en-US" sz="3600" b="1" u="sng" dirty="0"/>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838200"/>
          </a:xfrm>
          <a:prstGeom prst="rect">
            <a:avLst/>
          </a:prstGeom>
          <a:noFill/>
          <a:ln>
            <a:noFill/>
          </a:ln>
          <a:effectLst/>
          <a:extLst/>
        </p:spPr>
      </p:pic>
      <p:sp>
        <p:nvSpPr>
          <p:cNvPr id="2" name="TextBox 1"/>
          <p:cNvSpPr txBox="1"/>
          <p:nvPr/>
        </p:nvSpPr>
        <p:spPr>
          <a:xfrm>
            <a:off x="1987062" y="1257299"/>
            <a:ext cx="8238392" cy="1384995"/>
          </a:xfrm>
          <a:prstGeom prst="rect">
            <a:avLst/>
          </a:prstGeom>
          <a:noFill/>
        </p:spPr>
        <p:txBody>
          <a:bodyPr wrap="square" rtlCol="0">
            <a:spAutoFit/>
          </a:bodyPr>
          <a:lstStyle/>
          <a:p>
            <a:pPr algn="just"/>
            <a:r>
              <a:rPr lang="en-US" sz="2800" b="1" u="sng" dirty="0">
                <a:latin typeface="Times New Roman" panose="02020603050405020304" pitchFamily="18" charset="0"/>
                <a:cs typeface="Times New Roman" panose="02020603050405020304" pitchFamily="18" charset="0"/>
              </a:rPr>
              <a:t>Decision Making</a:t>
            </a:r>
            <a:r>
              <a:rPr lang="en-US" sz="2800" b="1" dirty="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Conditional statements allow programs to make decisions based on various conditions or inputs. </a:t>
            </a:r>
          </a:p>
        </p:txBody>
      </p:sp>
    </p:spTree>
    <p:extLst>
      <p:ext uri="{BB962C8B-B14F-4D97-AF65-F5344CB8AC3E}">
        <p14:creationId xmlns:p14="http://schemas.microsoft.com/office/powerpoint/2010/main" val="263068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804744" y="0"/>
            <a:ext cx="8097718" cy="584775"/>
          </a:xfrm>
          <a:prstGeom prst="rect">
            <a:avLst/>
          </a:prstGeom>
          <a:noFill/>
        </p:spPr>
        <p:txBody>
          <a:bodyPr wrap="square" rtlCol="0">
            <a:spAutoFit/>
          </a:bodyPr>
          <a:lstStyle/>
          <a:p>
            <a:r>
              <a:rPr lang="en-US" sz="3200" b="1" u="sng" dirty="0" smtClean="0">
                <a:latin typeface="Times New Roman" panose="02020603050405020304" pitchFamily="18" charset="0"/>
                <a:cs typeface="Times New Roman" panose="02020603050405020304" pitchFamily="18" charset="0"/>
              </a:rPr>
              <a:t>When we use conditional statement real time</a:t>
            </a:r>
            <a:endParaRPr lang="en-US" sz="3200" b="1" u="sng"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l="30361" t="10219" r="30120" b="28204"/>
          <a:stretch/>
        </p:blipFill>
        <p:spPr>
          <a:xfrm>
            <a:off x="6365631" y="806824"/>
            <a:ext cx="4888523" cy="4284499"/>
          </a:xfrm>
          <a:prstGeom prst="rect">
            <a:avLst/>
          </a:prstGeom>
        </p:spPr>
      </p:pic>
      <p:pic>
        <p:nvPicPr>
          <p:cNvPr id="6" name="Picture 5"/>
          <p:cNvPicPr>
            <a:picLocks noChangeAspect="1"/>
          </p:cNvPicPr>
          <p:nvPr/>
        </p:nvPicPr>
        <p:blipFill rotWithShape="1">
          <a:blip r:embed="rId4">
            <a:extLst>
              <a:ext uri="{28A0092B-C50C-407E-A947-70E740481C1C}">
                <a14:useLocalDpi xmlns:a14="http://schemas.microsoft.com/office/drawing/2010/main" val="0"/>
              </a:ext>
            </a:extLst>
          </a:blip>
          <a:srcRect l="30463" t="10277" r="28720" b="27543"/>
          <a:stretch/>
        </p:blipFill>
        <p:spPr>
          <a:xfrm>
            <a:off x="316520" y="773722"/>
            <a:ext cx="4976448" cy="4264270"/>
          </a:xfrm>
          <a:prstGeom prst="rect">
            <a:avLst/>
          </a:prstGeom>
        </p:spPr>
      </p:pic>
      <p:sp>
        <p:nvSpPr>
          <p:cNvPr id="7" name="TextBox 6"/>
          <p:cNvSpPr txBox="1"/>
          <p:nvPr/>
        </p:nvSpPr>
        <p:spPr>
          <a:xfrm>
            <a:off x="3952144" y="5802922"/>
            <a:ext cx="4440115" cy="830997"/>
          </a:xfrm>
          <a:prstGeom prst="rect">
            <a:avLst/>
          </a:prstGeom>
          <a:noFill/>
        </p:spPr>
        <p:txBody>
          <a:bodyPr wrap="square" rtlCol="0">
            <a:spAutoFit/>
          </a:bodyPr>
          <a:lstStyle/>
          <a:p>
            <a:r>
              <a:rPr lang="en-US" sz="2400" dirty="0"/>
              <a:t>i</a:t>
            </a:r>
            <a:r>
              <a:rPr lang="en-US" sz="2400" dirty="0" smtClean="0"/>
              <a:t>f (</a:t>
            </a:r>
            <a:r>
              <a:rPr lang="en-US" sz="2400" dirty="0" err="1" smtClean="0"/>
              <a:t>textbox.text</a:t>
            </a:r>
            <a:r>
              <a:rPr lang="en-US" sz="2400" dirty="0" smtClean="0"/>
              <a:t>==Empty)</a:t>
            </a:r>
          </a:p>
          <a:p>
            <a:r>
              <a:rPr lang="en-US" sz="2400" dirty="0"/>
              <a:t> </a:t>
            </a:r>
            <a:r>
              <a:rPr lang="en-US" sz="2400" dirty="0" smtClean="0"/>
              <a:t>   print(“Enter Full Name”)</a:t>
            </a:r>
            <a:endParaRPr lang="en-US" sz="2400" dirty="0"/>
          </a:p>
        </p:txBody>
      </p:sp>
      <p:sp>
        <p:nvSpPr>
          <p:cNvPr id="8" name="TextBox 7"/>
          <p:cNvSpPr txBox="1"/>
          <p:nvPr/>
        </p:nvSpPr>
        <p:spPr>
          <a:xfrm>
            <a:off x="1529860" y="5262457"/>
            <a:ext cx="3288323" cy="461665"/>
          </a:xfrm>
          <a:prstGeom prst="rect">
            <a:avLst/>
          </a:prstGeom>
          <a:noFill/>
        </p:spPr>
        <p:txBody>
          <a:bodyPr wrap="square" rtlCol="0">
            <a:spAutoFit/>
          </a:bodyPr>
          <a:lstStyle/>
          <a:p>
            <a:r>
              <a:rPr lang="en-US" sz="2400" u="sng" dirty="0" smtClean="0"/>
              <a:t>Submit button coding</a:t>
            </a:r>
            <a:endParaRPr lang="en-US" sz="2400" u="sng" dirty="0"/>
          </a:p>
        </p:txBody>
      </p:sp>
    </p:spTree>
    <p:extLst>
      <p:ext uri="{BB962C8B-B14F-4D97-AF65-F5344CB8AC3E}">
        <p14:creationId xmlns:p14="http://schemas.microsoft.com/office/powerpoint/2010/main" val="386685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55F8C8C-2040-49BD-A72A-5EA066070655}"/>
              </a:ext>
            </a:extLst>
          </p:cNvPr>
          <p:cNvSpPr txBox="1"/>
          <p:nvPr/>
        </p:nvSpPr>
        <p:spPr>
          <a:xfrm>
            <a:off x="1677402" y="270352"/>
            <a:ext cx="4025119" cy="584775"/>
          </a:xfrm>
          <a:prstGeom prst="rect">
            <a:avLst/>
          </a:prstGeom>
          <a:noFill/>
        </p:spPr>
        <p:txBody>
          <a:bodyPr wrap="square" rtlCol="0">
            <a:spAutoFit/>
          </a:bodyPr>
          <a:lstStyle/>
          <a:p>
            <a:r>
              <a:rPr lang="en-US" sz="3200" u="sng" dirty="0"/>
              <a:t>If Statement</a:t>
            </a:r>
          </a:p>
        </p:txBody>
      </p:sp>
      <p:sp>
        <p:nvSpPr>
          <p:cNvPr id="5" name="TextBox 4">
            <a:extLst>
              <a:ext uri="{FF2B5EF4-FFF2-40B4-BE49-F238E27FC236}">
                <a16:creationId xmlns:a16="http://schemas.microsoft.com/office/drawing/2014/main" id="{4F5FC741-5252-40BA-A80D-97308C032FEE}"/>
              </a:ext>
            </a:extLst>
          </p:cNvPr>
          <p:cNvSpPr txBox="1"/>
          <p:nvPr/>
        </p:nvSpPr>
        <p:spPr>
          <a:xfrm>
            <a:off x="5702521" y="2326378"/>
            <a:ext cx="5078437" cy="1631216"/>
          </a:xfrm>
          <a:prstGeom prst="rect">
            <a:avLst/>
          </a:prstGeom>
          <a:noFill/>
        </p:spPr>
        <p:txBody>
          <a:bodyPr wrap="square" rtlCol="0">
            <a:spAutoFit/>
          </a:bodyPr>
          <a:lstStyle/>
          <a:p>
            <a:pPr algn="just"/>
            <a:r>
              <a:rPr lang="en-US" sz="2000" dirty="0"/>
              <a:t>In a Python program, the if statement is how you perform this sort of decision-making. It allows for conditional execution of a statement or group of statements based on the value of an expression.</a:t>
            </a:r>
            <a:endParaRPr lang="en-US" sz="3200" dirty="0"/>
          </a:p>
        </p:txBody>
      </p:sp>
      <p:pic>
        <p:nvPicPr>
          <p:cNvPr id="7" name="Picture 6"/>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61431" y="0"/>
            <a:ext cx="1143000" cy="838200"/>
          </a:xfrm>
          <a:prstGeom prst="rect">
            <a:avLst/>
          </a:prstGeom>
          <a:noFill/>
          <a:ln>
            <a:noFill/>
          </a:ln>
          <a:effectLst/>
          <a:extLst/>
        </p:spPr>
      </p:pic>
      <p:pic>
        <p:nvPicPr>
          <p:cNvPr id="11" name="Google Shape;506;p58"/>
          <p:cNvPicPr preferRelativeResize="0"/>
          <p:nvPr/>
        </p:nvPicPr>
        <p:blipFill>
          <a:blip r:embed="rId3">
            <a:alphaModFix/>
          </a:blip>
          <a:stretch>
            <a:fillRect/>
          </a:stretch>
        </p:blipFill>
        <p:spPr>
          <a:xfrm>
            <a:off x="1737290" y="1886425"/>
            <a:ext cx="2246300" cy="3467044"/>
          </a:xfrm>
          <a:prstGeom prst="rect">
            <a:avLst/>
          </a:prstGeom>
          <a:noFill/>
          <a:ln>
            <a:noFill/>
          </a:ln>
        </p:spPr>
      </p:pic>
      <p:sp>
        <p:nvSpPr>
          <p:cNvPr id="12" name="Google Shape;508;p58"/>
          <p:cNvSpPr txBox="1"/>
          <p:nvPr/>
        </p:nvSpPr>
        <p:spPr>
          <a:xfrm>
            <a:off x="1848302" y="3005400"/>
            <a:ext cx="755100" cy="323135"/>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a:latin typeface="Raleway"/>
                <a:ea typeface="Raleway"/>
                <a:cs typeface="Raleway"/>
                <a:sym typeface="Raleway"/>
              </a:rPr>
              <a:t>Condition</a:t>
            </a:r>
            <a:endParaRPr sz="900" b="1">
              <a:latin typeface="Raleway"/>
              <a:ea typeface="Raleway"/>
              <a:cs typeface="Raleway"/>
              <a:sym typeface="Raleway"/>
            </a:endParaRPr>
          </a:p>
        </p:txBody>
      </p:sp>
      <p:sp>
        <p:nvSpPr>
          <p:cNvPr id="2" name="Rectangle 1"/>
          <p:cNvSpPr/>
          <p:nvPr/>
        </p:nvSpPr>
        <p:spPr>
          <a:xfrm>
            <a:off x="2966150" y="3768174"/>
            <a:ext cx="957552" cy="261610"/>
          </a:xfrm>
          <a:prstGeom prst="rect">
            <a:avLst/>
          </a:prstGeom>
        </p:spPr>
        <p:txBody>
          <a:bodyPr wrap="square">
            <a:spAutoFit/>
          </a:bodyPr>
          <a:lstStyle/>
          <a:p>
            <a:pPr lvl="0"/>
            <a:r>
              <a:rPr lang="en-US" sz="1100" dirty="0">
                <a:latin typeface="Raleway"/>
                <a:ea typeface="Raleway"/>
                <a:cs typeface="Raleway"/>
                <a:sym typeface="Raleway"/>
              </a:rPr>
              <a:t>Statements</a:t>
            </a:r>
          </a:p>
        </p:txBody>
      </p:sp>
      <p:sp>
        <p:nvSpPr>
          <p:cNvPr id="6" name="Rectangle 5"/>
          <p:cNvSpPr/>
          <p:nvPr/>
        </p:nvSpPr>
        <p:spPr>
          <a:xfrm>
            <a:off x="1677402" y="4820277"/>
            <a:ext cx="1192804" cy="523220"/>
          </a:xfrm>
          <a:prstGeom prst="rect">
            <a:avLst/>
          </a:prstGeom>
        </p:spPr>
        <p:txBody>
          <a:bodyPr wrap="square">
            <a:spAutoFit/>
          </a:bodyPr>
          <a:lstStyle/>
          <a:p>
            <a:pPr lvl="0"/>
            <a:r>
              <a:rPr lang="en-US" sz="1400" dirty="0">
                <a:latin typeface="Raleway"/>
                <a:ea typeface="Raleway"/>
                <a:cs typeface="Raleway"/>
                <a:sym typeface="Raleway"/>
              </a:rPr>
              <a:t>Statements after if</a:t>
            </a:r>
          </a:p>
        </p:txBody>
      </p:sp>
      <p:sp>
        <p:nvSpPr>
          <p:cNvPr id="14" name="Google Shape;509;p58"/>
          <p:cNvSpPr txBox="1"/>
          <p:nvPr/>
        </p:nvSpPr>
        <p:spPr>
          <a:xfrm>
            <a:off x="3098048" y="3045612"/>
            <a:ext cx="435000" cy="323135"/>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dirty="0">
                <a:latin typeface="Raleway"/>
                <a:ea typeface="Raleway"/>
                <a:cs typeface="Raleway"/>
                <a:sym typeface="Raleway"/>
              </a:rPr>
              <a:t> true</a:t>
            </a:r>
            <a:endParaRPr sz="900" b="1" dirty="0">
              <a:latin typeface="Raleway"/>
              <a:ea typeface="Raleway"/>
              <a:cs typeface="Raleway"/>
              <a:sym typeface="Raleway"/>
            </a:endParaRPr>
          </a:p>
        </p:txBody>
      </p:sp>
      <p:sp>
        <p:nvSpPr>
          <p:cNvPr id="15" name="Google Shape;510;p58"/>
          <p:cNvSpPr txBox="1"/>
          <p:nvPr/>
        </p:nvSpPr>
        <p:spPr>
          <a:xfrm>
            <a:off x="1975271" y="4180379"/>
            <a:ext cx="501162" cy="461635"/>
          </a:xfrm>
          <a:prstGeom prst="rect">
            <a:avLst/>
          </a:prstGeom>
          <a:solidFill>
            <a:sysClr val="window" lastClr="FFFFFF"/>
          </a:solid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900" b="1" i="0" u="none" strike="noStrike" kern="0" cap="none" spc="0" normalizeH="0" baseline="0" noProof="0" dirty="0" smtClean="0">
                <a:ln>
                  <a:noFill/>
                </a:ln>
                <a:solidFill>
                  <a:prstClr val="black"/>
                </a:solidFill>
                <a:effectLst/>
                <a:uLnTx/>
                <a:uFillTx/>
                <a:latin typeface="Raleway"/>
                <a:ea typeface="Raleway"/>
                <a:cs typeface="Raleway"/>
                <a:sym typeface="Raleway"/>
              </a:rPr>
              <a:t>       False</a:t>
            </a:r>
            <a:endParaRPr kumimoji="0" sz="900" b="1" i="0" u="none" strike="noStrike" kern="0" cap="none" spc="0" normalizeH="0" baseline="0" noProof="0" dirty="0" smtClean="0">
              <a:ln>
                <a:noFill/>
              </a:ln>
              <a:solidFill>
                <a:prstClr val="black"/>
              </a:solidFill>
              <a:effectLst/>
              <a:uLnTx/>
              <a:uFillTx/>
              <a:latin typeface="Raleway"/>
              <a:ea typeface="Raleway"/>
              <a:cs typeface="Raleway"/>
              <a:sym typeface="Raleway"/>
            </a:endParaRPr>
          </a:p>
        </p:txBody>
      </p:sp>
    </p:spTree>
    <p:extLst>
      <p:ext uri="{BB962C8B-B14F-4D97-AF65-F5344CB8AC3E}">
        <p14:creationId xmlns:p14="http://schemas.microsoft.com/office/powerpoint/2010/main" val="1082039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788799" y="684430"/>
            <a:ext cx="3341390" cy="923330"/>
          </a:xfrm>
          <a:prstGeom prst="rect">
            <a:avLst/>
          </a:prstGeom>
        </p:spPr>
        <p:txBody>
          <a:bodyPr wrap="square">
            <a:spAutoFit/>
          </a:bodyPr>
          <a:lstStyle/>
          <a:p>
            <a:r>
              <a:rPr lang="en-US" sz="3600" u="sng" dirty="0"/>
              <a:t>If Statement</a:t>
            </a:r>
          </a:p>
          <a:p>
            <a:endParaRPr lang="en-US" u="sng" dirty="0"/>
          </a:p>
        </p:txBody>
      </p:sp>
      <p:sp>
        <p:nvSpPr>
          <p:cNvPr id="6" name="Rectangle 5"/>
          <p:cNvSpPr/>
          <p:nvPr/>
        </p:nvSpPr>
        <p:spPr>
          <a:xfrm>
            <a:off x="3353987" y="1818775"/>
            <a:ext cx="6096000" cy="923330"/>
          </a:xfrm>
          <a:prstGeom prst="rect">
            <a:avLst/>
          </a:prstGeom>
        </p:spPr>
        <p:txBody>
          <a:bodyPr>
            <a:spAutoFit/>
          </a:bodyPr>
          <a:lstStyle/>
          <a:p>
            <a:r>
              <a:rPr lang="en-US" dirty="0"/>
              <a:t>age=</a:t>
            </a:r>
            <a:r>
              <a:rPr lang="en-US" dirty="0" err="1"/>
              <a:t>int</a:t>
            </a:r>
            <a:r>
              <a:rPr lang="en-US" dirty="0"/>
              <a:t>(input(“Enter your age “))</a:t>
            </a:r>
          </a:p>
          <a:p>
            <a:r>
              <a:rPr lang="en-US" dirty="0"/>
              <a:t>If age&gt;=4:</a:t>
            </a:r>
          </a:p>
          <a:p>
            <a:r>
              <a:rPr lang="en-US" dirty="0"/>
              <a:t>     print(“Eligible for school admission”)</a:t>
            </a:r>
          </a:p>
        </p:txBody>
      </p:sp>
      <p:pic>
        <p:nvPicPr>
          <p:cNvPr id="7" name="Picture 6"/>
          <p:cNvPicPr>
            <a:picLocks noChangeAspect="1"/>
          </p:cNvPicPr>
          <p:nvPr/>
        </p:nvPicPr>
        <p:blipFill rotWithShape="1">
          <a:blip r:embed="rId2">
            <a:extLst>
              <a:ext uri="{28A0092B-C50C-407E-A947-70E740481C1C}">
                <a14:useLocalDpi xmlns:a14="http://schemas.microsoft.com/office/drawing/2010/main" val="0"/>
              </a:ext>
            </a:extLst>
          </a:blip>
          <a:srcRect l="3963" t="25256" r="43363" b="36667"/>
          <a:stretch/>
        </p:blipFill>
        <p:spPr>
          <a:xfrm>
            <a:off x="2749907" y="3192059"/>
            <a:ext cx="7153163" cy="2908626"/>
          </a:xfrm>
          <a:prstGeom prst="rect">
            <a:avLst/>
          </a:prstGeom>
        </p:spPr>
      </p:pic>
    </p:spTree>
    <p:extLst>
      <p:ext uri="{BB962C8B-B14F-4D97-AF65-F5344CB8AC3E}">
        <p14:creationId xmlns:p14="http://schemas.microsoft.com/office/powerpoint/2010/main" val="1358812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9719" y="1529862"/>
            <a:ext cx="9572049" cy="4123958"/>
          </a:xfrm>
          <a:prstGeom prst="rect">
            <a:avLst/>
          </a:prstGeom>
        </p:spPr>
      </p:pic>
      <p:sp>
        <p:nvSpPr>
          <p:cNvPr id="5" name="TextBox 4"/>
          <p:cNvSpPr txBox="1"/>
          <p:nvPr/>
        </p:nvSpPr>
        <p:spPr>
          <a:xfrm>
            <a:off x="2250831" y="439615"/>
            <a:ext cx="2751992" cy="523220"/>
          </a:xfrm>
          <a:prstGeom prst="rect">
            <a:avLst/>
          </a:prstGeom>
          <a:noFill/>
        </p:spPr>
        <p:txBody>
          <a:bodyPr wrap="square" rtlCol="0">
            <a:spAutoFit/>
          </a:bodyPr>
          <a:lstStyle/>
          <a:p>
            <a:r>
              <a:rPr lang="en-US" sz="2800" u="sng" dirty="0" smtClean="0"/>
              <a:t>Why if else</a:t>
            </a:r>
            <a:endParaRPr lang="en-US" sz="2800" u="sng" dirty="0"/>
          </a:p>
        </p:txBody>
      </p:sp>
    </p:spTree>
    <p:extLst>
      <p:ext uri="{BB962C8B-B14F-4D97-AF65-F5344CB8AC3E}">
        <p14:creationId xmlns:p14="http://schemas.microsoft.com/office/powerpoint/2010/main" val="24969746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3184FAD-7DD9-471D-A2DF-B4F25ED8E3A8}"/>
              </a:ext>
            </a:extLst>
          </p:cNvPr>
          <p:cNvSpPr txBox="1"/>
          <p:nvPr/>
        </p:nvSpPr>
        <p:spPr>
          <a:xfrm>
            <a:off x="858129" y="562708"/>
            <a:ext cx="3108960" cy="523220"/>
          </a:xfrm>
          <a:prstGeom prst="rect">
            <a:avLst/>
          </a:prstGeom>
          <a:noFill/>
        </p:spPr>
        <p:txBody>
          <a:bodyPr wrap="square" rtlCol="0">
            <a:spAutoFit/>
          </a:bodyPr>
          <a:lstStyle/>
          <a:p>
            <a:r>
              <a:rPr lang="en-US" sz="2800" u="sng" dirty="0"/>
              <a:t>If Else Statement</a:t>
            </a:r>
          </a:p>
        </p:txBody>
      </p:sp>
      <p:pic>
        <p:nvPicPr>
          <p:cNvPr id="6" name="Picture 5"/>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049000" y="0"/>
            <a:ext cx="1143000" cy="838200"/>
          </a:xfrm>
          <a:prstGeom prst="rect">
            <a:avLst/>
          </a:prstGeom>
          <a:noFill/>
          <a:ln>
            <a:noFill/>
          </a:ln>
          <a:effectLst/>
          <a:extLst/>
        </p:spPr>
      </p:pic>
      <p:pic>
        <p:nvPicPr>
          <p:cNvPr id="2" name="Picture 1"/>
          <p:cNvPicPr>
            <a:picLocks noChangeAspect="1"/>
          </p:cNvPicPr>
          <p:nvPr/>
        </p:nvPicPr>
        <p:blipFill>
          <a:blip r:embed="rId3"/>
          <a:stretch>
            <a:fillRect/>
          </a:stretch>
        </p:blipFill>
        <p:spPr>
          <a:xfrm>
            <a:off x="1101273" y="1878887"/>
            <a:ext cx="3001561" cy="4224130"/>
          </a:xfrm>
          <a:prstGeom prst="rect">
            <a:avLst/>
          </a:prstGeom>
        </p:spPr>
      </p:pic>
      <p:sp>
        <p:nvSpPr>
          <p:cNvPr id="3" name="Rectangle 2"/>
          <p:cNvSpPr/>
          <p:nvPr/>
        </p:nvSpPr>
        <p:spPr>
          <a:xfrm>
            <a:off x="2212499" y="3259732"/>
            <a:ext cx="662361" cy="215444"/>
          </a:xfrm>
          <a:prstGeom prst="rect">
            <a:avLst/>
          </a:prstGeom>
        </p:spPr>
        <p:txBody>
          <a:bodyPr wrap="none">
            <a:spAutoFit/>
          </a:bodyPr>
          <a:lstStyle/>
          <a:p>
            <a:pPr lvl="0"/>
            <a:r>
              <a:rPr lang="en-US" sz="800" b="1" dirty="0">
                <a:latin typeface="Raleway"/>
                <a:ea typeface="Raleway"/>
                <a:cs typeface="Raleway"/>
                <a:sym typeface="Raleway"/>
              </a:rPr>
              <a:t>Condition</a:t>
            </a:r>
          </a:p>
        </p:txBody>
      </p:sp>
      <p:sp>
        <p:nvSpPr>
          <p:cNvPr id="7" name="Rectangle 6"/>
          <p:cNvSpPr/>
          <p:nvPr/>
        </p:nvSpPr>
        <p:spPr>
          <a:xfrm>
            <a:off x="958829" y="4098674"/>
            <a:ext cx="1095172" cy="215444"/>
          </a:xfrm>
          <a:prstGeom prst="rect">
            <a:avLst/>
          </a:prstGeom>
        </p:spPr>
        <p:txBody>
          <a:bodyPr wrap="none">
            <a:spAutoFit/>
          </a:bodyPr>
          <a:lstStyle/>
          <a:p>
            <a:pPr lvl="0"/>
            <a:r>
              <a:rPr lang="en-US" sz="800" b="1" dirty="0">
                <a:latin typeface="Raleway"/>
                <a:ea typeface="Raleway"/>
                <a:cs typeface="Raleway"/>
                <a:sym typeface="Raleway"/>
              </a:rPr>
              <a:t>Statements if false</a:t>
            </a:r>
          </a:p>
        </p:txBody>
      </p:sp>
      <p:sp>
        <p:nvSpPr>
          <p:cNvPr id="8" name="Rectangle 7"/>
          <p:cNvSpPr/>
          <p:nvPr/>
        </p:nvSpPr>
        <p:spPr>
          <a:xfrm>
            <a:off x="3075038" y="4098674"/>
            <a:ext cx="1053494" cy="215444"/>
          </a:xfrm>
          <a:prstGeom prst="rect">
            <a:avLst/>
          </a:prstGeom>
        </p:spPr>
        <p:txBody>
          <a:bodyPr wrap="none">
            <a:spAutoFit/>
          </a:bodyPr>
          <a:lstStyle/>
          <a:p>
            <a:pPr lvl="0"/>
            <a:r>
              <a:rPr lang="en-US" sz="800" b="1" dirty="0">
                <a:latin typeface="Raleway"/>
                <a:ea typeface="Raleway"/>
                <a:cs typeface="Raleway"/>
                <a:sym typeface="Raleway"/>
              </a:rPr>
              <a:t>Statements if true</a:t>
            </a:r>
          </a:p>
        </p:txBody>
      </p:sp>
      <p:sp>
        <p:nvSpPr>
          <p:cNvPr id="9" name="Google Shape;527;p59"/>
          <p:cNvSpPr txBox="1"/>
          <p:nvPr/>
        </p:nvSpPr>
        <p:spPr>
          <a:xfrm>
            <a:off x="2054001" y="5810660"/>
            <a:ext cx="1185516" cy="292357"/>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700" b="1" dirty="0">
                <a:latin typeface="Raleway"/>
                <a:ea typeface="Raleway"/>
                <a:cs typeface="Raleway"/>
                <a:sym typeface="Raleway"/>
              </a:rPr>
              <a:t>Statements after if</a:t>
            </a:r>
            <a:endParaRPr sz="700" b="1" dirty="0">
              <a:latin typeface="Raleway"/>
              <a:ea typeface="Raleway"/>
              <a:cs typeface="Raleway"/>
              <a:sym typeface="Raleway"/>
            </a:endParaRPr>
          </a:p>
        </p:txBody>
      </p:sp>
      <p:sp>
        <p:nvSpPr>
          <p:cNvPr id="11" name="Google Shape;509;p58"/>
          <p:cNvSpPr txBox="1"/>
          <p:nvPr/>
        </p:nvSpPr>
        <p:spPr>
          <a:xfrm>
            <a:off x="3174022" y="3259732"/>
            <a:ext cx="545233" cy="323135"/>
          </a:xfrm>
          <a:prstGeom prst="rect">
            <a:avLst/>
          </a:prstGeom>
          <a:solidFill>
            <a:schemeClr val="lt1"/>
          </a:solid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900" b="1" dirty="0">
                <a:latin typeface="Raleway"/>
                <a:ea typeface="Raleway"/>
                <a:cs typeface="Raleway"/>
                <a:sym typeface="Raleway"/>
              </a:rPr>
              <a:t> true</a:t>
            </a:r>
            <a:endParaRPr sz="900" b="1" dirty="0">
              <a:latin typeface="Raleway"/>
              <a:ea typeface="Raleway"/>
              <a:cs typeface="Raleway"/>
              <a:sym typeface="Raleway"/>
            </a:endParaRPr>
          </a:p>
        </p:txBody>
      </p:sp>
      <p:sp>
        <p:nvSpPr>
          <p:cNvPr id="13" name="Google Shape;510;p58"/>
          <p:cNvSpPr txBox="1"/>
          <p:nvPr/>
        </p:nvSpPr>
        <p:spPr>
          <a:xfrm>
            <a:off x="1564576" y="3259732"/>
            <a:ext cx="489425" cy="461635"/>
          </a:xfrm>
          <a:prstGeom prst="rect">
            <a:avLst/>
          </a:prstGeom>
          <a:solidFill>
            <a:sysClr val="window" lastClr="FFFFFF"/>
          </a:solidFill>
          <a:ln>
            <a:noFill/>
          </a:ln>
        </p:spPr>
        <p:txBody>
          <a:bodyPr spcFirstLastPara="1" wrap="square" lIns="91425" tIns="91425" rIns="91425" bIns="91425"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 sz="900" b="1" i="0" u="none" strike="noStrike" kern="0" cap="none" spc="0" normalizeH="0" baseline="0" noProof="0" dirty="0" smtClean="0">
                <a:ln>
                  <a:noFill/>
                </a:ln>
                <a:solidFill>
                  <a:prstClr val="black"/>
                </a:solidFill>
                <a:effectLst/>
                <a:uLnTx/>
                <a:uFillTx/>
                <a:latin typeface="Raleway"/>
                <a:ea typeface="Raleway"/>
                <a:cs typeface="Raleway"/>
                <a:sym typeface="Raleway"/>
              </a:rPr>
              <a:t>       False</a:t>
            </a:r>
            <a:endParaRPr kumimoji="0" sz="900" b="1" i="0" u="none" strike="noStrike" kern="0" cap="none" spc="0" normalizeH="0" baseline="0" noProof="0" dirty="0" smtClean="0">
              <a:ln>
                <a:noFill/>
              </a:ln>
              <a:solidFill>
                <a:prstClr val="black"/>
              </a:solidFill>
              <a:effectLst/>
              <a:uLnTx/>
              <a:uFillTx/>
              <a:latin typeface="Raleway"/>
              <a:ea typeface="Raleway"/>
              <a:cs typeface="Raleway"/>
              <a:sym typeface="Raleway"/>
            </a:endParaRPr>
          </a:p>
        </p:txBody>
      </p:sp>
      <p:sp>
        <p:nvSpPr>
          <p:cNvPr id="12" name="Rectangle 11"/>
          <p:cNvSpPr/>
          <p:nvPr/>
        </p:nvSpPr>
        <p:spPr>
          <a:xfrm>
            <a:off x="4923693" y="2836790"/>
            <a:ext cx="6556595" cy="1477328"/>
          </a:xfrm>
          <a:prstGeom prst="rect">
            <a:avLst/>
          </a:prstGeom>
        </p:spPr>
        <p:txBody>
          <a:bodyPr wrap="square">
            <a:spAutoFit/>
          </a:bodyPr>
          <a:lstStyle/>
          <a:p>
            <a:pPr fontAlgn="t"/>
            <a:r>
              <a:rPr lang="en-US" b="1" dirty="0">
                <a:solidFill>
                  <a:srgbClr val="4D5156"/>
                </a:solidFill>
                <a:latin typeface="Times New Roman" panose="02020603050405020304" pitchFamily="18" charset="0"/>
                <a:cs typeface="Times New Roman" panose="02020603050405020304" pitchFamily="18" charset="0"/>
              </a:rPr>
              <a:t>The if-else statement in Python is used to control the flow of the program based on a condition. It has the following syntax: # Execute this block if condition is True # Execute this block if condition is False For example: print("x is greater than 5") print("x is not greater than 5")</a:t>
            </a:r>
            <a:endParaRPr lang="en-US" b="1" i="0" dirty="0">
              <a:solidFill>
                <a:srgbClr val="4D5156"/>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972284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6592" y="2068259"/>
            <a:ext cx="10413024" cy="2677656"/>
          </a:xfrm>
          <a:prstGeom prst="rect">
            <a:avLst/>
          </a:prstGeom>
        </p:spPr>
        <p:txBody>
          <a:bodyPr wrap="square">
            <a:spAutoFit/>
          </a:bodyPr>
          <a:lstStyle/>
          <a:p>
            <a:r>
              <a:rPr lang="en-US" sz="2800" dirty="0"/>
              <a:t>name=input("Enter your name")</a:t>
            </a:r>
          </a:p>
          <a:p>
            <a:r>
              <a:rPr lang="en-US" sz="2800" dirty="0"/>
              <a:t>age=</a:t>
            </a:r>
            <a:r>
              <a:rPr lang="en-US" sz="2800" dirty="0" err="1">
                <a:highlight>
                  <a:srgbClr val="FFFF00"/>
                </a:highlight>
              </a:rPr>
              <a:t>in</a:t>
            </a:r>
            <a:r>
              <a:rPr lang="en-US" sz="2800" dirty="0" err="1"/>
              <a:t>t</a:t>
            </a:r>
            <a:r>
              <a:rPr lang="en-US" sz="2800" dirty="0"/>
              <a:t>(input("Enter your age"))</a:t>
            </a:r>
          </a:p>
          <a:p>
            <a:r>
              <a:rPr lang="en-US" sz="2800" dirty="0"/>
              <a:t>if age</a:t>
            </a:r>
            <a:r>
              <a:rPr lang="en-US" sz="2800" dirty="0">
                <a:highlight>
                  <a:srgbClr val="FFFF00"/>
                </a:highlight>
              </a:rPr>
              <a:t>&gt;=18</a:t>
            </a:r>
            <a:r>
              <a:rPr lang="en-US" sz="2800" dirty="0"/>
              <a:t>:</a:t>
            </a:r>
          </a:p>
          <a:p>
            <a:r>
              <a:rPr lang="en-US" sz="2800" dirty="0"/>
              <a:t>    print(</a:t>
            </a:r>
            <a:r>
              <a:rPr lang="en-US" sz="2800" dirty="0" err="1"/>
              <a:t>name,"age</a:t>
            </a:r>
            <a:r>
              <a:rPr lang="en-US" sz="2800" dirty="0"/>
              <a:t> </a:t>
            </a:r>
            <a:r>
              <a:rPr lang="en-US" sz="2800" dirty="0" err="1"/>
              <a:t>is",age,"Eligible</a:t>
            </a:r>
            <a:r>
              <a:rPr lang="en-US" sz="2800" dirty="0"/>
              <a:t> for Driving License")</a:t>
            </a:r>
          </a:p>
          <a:p>
            <a:r>
              <a:rPr lang="en-US" sz="2800" dirty="0"/>
              <a:t>else:</a:t>
            </a:r>
          </a:p>
          <a:p>
            <a:r>
              <a:rPr lang="en-US" sz="2800" dirty="0"/>
              <a:t>    print(</a:t>
            </a:r>
            <a:r>
              <a:rPr lang="en-US" sz="2800" dirty="0" err="1"/>
              <a:t>name,"age</a:t>
            </a:r>
            <a:r>
              <a:rPr lang="en-US" sz="2800" dirty="0"/>
              <a:t> </a:t>
            </a:r>
            <a:r>
              <a:rPr lang="en-US" sz="2800" dirty="0" err="1"/>
              <a:t>is",age,"Not</a:t>
            </a:r>
            <a:r>
              <a:rPr lang="en-US" sz="2800" dirty="0"/>
              <a:t> Eligible for License ")</a:t>
            </a:r>
          </a:p>
        </p:txBody>
      </p:sp>
      <p:sp>
        <p:nvSpPr>
          <p:cNvPr id="5" name="TextBox 4"/>
          <p:cNvSpPr txBox="1"/>
          <p:nvPr/>
        </p:nvSpPr>
        <p:spPr>
          <a:xfrm>
            <a:off x="1582615" y="1143000"/>
            <a:ext cx="2206870" cy="584775"/>
          </a:xfrm>
          <a:prstGeom prst="rect">
            <a:avLst/>
          </a:prstGeom>
          <a:noFill/>
        </p:spPr>
        <p:txBody>
          <a:bodyPr wrap="square" rtlCol="0">
            <a:spAutoFit/>
          </a:bodyPr>
          <a:lstStyle/>
          <a:p>
            <a:r>
              <a:rPr lang="en-US" sz="3200" u="sng" dirty="0" smtClean="0"/>
              <a:t>Coding</a:t>
            </a:r>
            <a:endParaRPr lang="en-US" sz="3200" u="sng" dirty="0"/>
          </a:p>
        </p:txBody>
      </p:sp>
    </p:spTree>
    <p:extLst>
      <p:ext uri="{BB962C8B-B14F-4D97-AF65-F5344CB8AC3E}">
        <p14:creationId xmlns:p14="http://schemas.microsoft.com/office/powerpoint/2010/main" val="4054684449"/>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Droplet</Template>
  <TotalTime>1766</TotalTime>
  <Words>662</Words>
  <Application>Microsoft Office PowerPoint</Application>
  <PresentationFormat>Widescreen</PresentationFormat>
  <Paragraphs>120</Paragraphs>
  <Slides>21</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Raleway</vt:lpstr>
      <vt:lpstr>Times New Roman</vt:lpstr>
      <vt:lpstr>Tw Cen MT</vt:lpstr>
      <vt:lpstr>Droplet</vt:lpstr>
      <vt:lpstr>Session 3</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Administrator</dc:creator>
  <cp:lastModifiedBy>DELL</cp:lastModifiedBy>
  <cp:revision>51</cp:revision>
  <dcterms:created xsi:type="dcterms:W3CDTF">2021-03-01T20:01:44Z</dcterms:created>
  <dcterms:modified xsi:type="dcterms:W3CDTF">2024-09-29T07:54:48Z</dcterms:modified>
</cp:coreProperties>
</file>