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30"/>
  </p:notesMasterIdLst>
  <p:sldIdLst>
    <p:sldId id="304" r:id="rId2"/>
    <p:sldId id="301" r:id="rId3"/>
    <p:sldId id="274" r:id="rId4"/>
    <p:sldId id="297" r:id="rId5"/>
    <p:sldId id="303" r:id="rId6"/>
    <p:sldId id="300" r:id="rId7"/>
    <p:sldId id="298" r:id="rId8"/>
    <p:sldId id="272" r:id="rId9"/>
    <p:sldId id="279" r:id="rId10"/>
    <p:sldId id="280" r:id="rId11"/>
    <p:sldId id="281" r:id="rId12"/>
    <p:sldId id="282" r:id="rId13"/>
    <p:sldId id="284" r:id="rId14"/>
    <p:sldId id="283" r:id="rId15"/>
    <p:sldId id="285" r:id="rId16"/>
    <p:sldId id="287" r:id="rId17"/>
    <p:sldId id="286" r:id="rId18"/>
    <p:sldId id="288" r:id="rId19"/>
    <p:sldId id="289" r:id="rId20"/>
    <p:sldId id="290" r:id="rId21"/>
    <p:sldId id="306" r:id="rId22"/>
    <p:sldId id="291" r:id="rId23"/>
    <p:sldId id="292" r:id="rId24"/>
    <p:sldId id="307" r:id="rId25"/>
    <p:sldId id="293" r:id="rId26"/>
    <p:sldId id="294" r:id="rId27"/>
    <p:sldId id="295" r:id="rId28"/>
    <p:sldId id="30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>
      <p:cViewPr varScale="1">
        <p:scale>
          <a:sx n="109" d="100"/>
          <a:sy n="109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7543A-F628-482B-875E-F12559C0330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5B803-60A9-44AD-964C-736525DCE8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1FC97-EB48-4018-A173-24394F8C72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87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0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9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048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13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60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4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5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2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4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5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1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0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1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950775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Session </a:t>
            </a:r>
            <a:r>
              <a:rPr lang="en-US" sz="6000" dirty="0" smtClean="0">
                <a:latin typeface="Algerian" panose="04020705040A02060702" pitchFamily="82" charset="0"/>
              </a:rPr>
              <a:t>– 2</a:t>
            </a:r>
          </a:p>
          <a:p>
            <a:endParaRPr lang="en-US" sz="6000" dirty="0" smtClean="0">
              <a:latin typeface="Algerian" panose="04020705040A02060702" pitchFamily="82" charset="0"/>
            </a:endParaRPr>
          </a:p>
          <a:p>
            <a:r>
              <a:rPr lang="en-US" sz="6000" dirty="0" smtClean="0">
                <a:latin typeface="Algerian" panose="04020705040A02060702" pitchFamily="82" charset="0"/>
              </a:rPr>
              <a:t>operators</a:t>
            </a:r>
            <a:endParaRPr lang="en-US" sz="6000" dirty="0" smtClean="0">
              <a:latin typeface="Algerian" panose="04020705040A02060702" pitchFamily="82" charset="0"/>
            </a:endParaRPr>
          </a:p>
          <a:p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81600" y="58674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:</a:t>
            </a:r>
            <a:r>
              <a:rPr lang="en-US" dirty="0" err="1" smtClean="0"/>
              <a:t>Lavanya</a:t>
            </a:r>
            <a:r>
              <a:rPr lang="en-US" dirty="0" smtClean="0"/>
              <a:t> Mohan</a:t>
            </a:r>
          </a:p>
          <a:p>
            <a:r>
              <a:rPr lang="en-US" dirty="0" smtClean="0"/>
              <a:t>Email  :lavanya@metaverseage.ae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769" y="3505200"/>
            <a:ext cx="1524000" cy="1231227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2500"/>
            <a:ext cx="1714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7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FBA4B2-FD67-4DC0-A5B6-7501262276B4}"/>
              </a:ext>
            </a:extLst>
          </p:cNvPr>
          <p:cNvSpPr txBox="1"/>
          <p:nvPr/>
        </p:nvSpPr>
        <p:spPr>
          <a:xfrm>
            <a:off x="762000" y="533400"/>
            <a:ext cx="374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Arithmetic 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E7122-017D-46C5-A8A7-ED6C305C878A}"/>
              </a:ext>
            </a:extLst>
          </p:cNvPr>
          <p:cNvSpPr txBox="1"/>
          <p:nvPr/>
        </p:nvSpPr>
        <p:spPr>
          <a:xfrm>
            <a:off x="914400" y="3277424"/>
            <a:ext cx="3935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Addition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Subration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Multiplication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Division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modul</a:t>
            </a:r>
            <a:r>
              <a:rPr lang="en-US" sz="1350" dirty="0" err="1"/>
              <a:t>O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AB420-146D-438D-91DA-C5FF07DB69AC}"/>
              </a:ext>
            </a:extLst>
          </p:cNvPr>
          <p:cNvSpPr txBox="1"/>
          <p:nvPr/>
        </p:nvSpPr>
        <p:spPr>
          <a:xfrm>
            <a:off x="4141103" y="3233435"/>
            <a:ext cx="4579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A=int(input(“Enter your First Number”))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B=int(input(“Enter your second Number”))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C=A+B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Total”,C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C=A-B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Different”,C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87957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1929" t="25316" r="12122" b="29114"/>
          <a:stretch/>
        </p:blipFill>
        <p:spPr>
          <a:xfrm>
            <a:off x="0" y="6103620"/>
            <a:ext cx="2514600" cy="7543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3400" y="1524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OPERATORS  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+, -, *, /, %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0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2AFE5F-8C53-4140-93CD-5C211114A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61715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1929" t="25316" r="12122" b="29114"/>
          <a:stretch/>
        </p:blipFill>
        <p:spPr>
          <a:xfrm>
            <a:off x="0" y="6103620"/>
            <a:ext cx="2514600" cy="7543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" y="381000"/>
            <a:ext cx="2514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0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1E882A-316A-4BAA-A998-F42DD4BDB21B}"/>
              </a:ext>
            </a:extLst>
          </p:cNvPr>
          <p:cNvSpPr txBox="1"/>
          <p:nvPr/>
        </p:nvSpPr>
        <p:spPr>
          <a:xfrm>
            <a:off x="2514600" y="382099"/>
            <a:ext cx="4408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Assignment 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CE060-711D-4995-83A8-46DF8DD7CA64}"/>
              </a:ext>
            </a:extLst>
          </p:cNvPr>
          <p:cNvSpPr txBox="1"/>
          <p:nvPr/>
        </p:nvSpPr>
        <p:spPr>
          <a:xfrm>
            <a:off x="762000" y="2743200"/>
            <a:ext cx="69133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latin typeface="arial" panose="020B0604020202020204" pitchFamily="34" charset="0"/>
              </a:rPr>
              <a:t>Assignment operators</a:t>
            </a:r>
            <a:r>
              <a:rPr lang="en-US" sz="2100" dirty="0">
                <a:latin typeface="arial" panose="020B0604020202020204" pitchFamily="34" charset="0"/>
              </a:rPr>
              <a:t> are used in </a:t>
            </a:r>
            <a:r>
              <a:rPr lang="en-US" sz="2100" b="1" dirty="0">
                <a:latin typeface="arial" panose="020B0604020202020204" pitchFamily="34" charset="0"/>
              </a:rPr>
              <a:t>Python</a:t>
            </a:r>
            <a:r>
              <a:rPr lang="en-US" sz="2100" dirty="0">
                <a:latin typeface="arial" panose="020B0604020202020204" pitchFamily="34" charset="0"/>
              </a:rPr>
              <a:t> to </a:t>
            </a:r>
            <a:r>
              <a:rPr lang="en-US" sz="2100" b="1" dirty="0">
                <a:latin typeface="arial" panose="020B0604020202020204" pitchFamily="34" charset="0"/>
              </a:rPr>
              <a:t>assign</a:t>
            </a:r>
            <a:r>
              <a:rPr lang="en-US" sz="2100" dirty="0">
                <a:latin typeface="arial" panose="020B0604020202020204" pitchFamily="34" charset="0"/>
              </a:rPr>
              <a:t> values to variables. a = 5 is a simple </a:t>
            </a:r>
            <a:r>
              <a:rPr lang="en-US" sz="2100" b="1" dirty="0">
                <a:latin typeface="arial" panose="020B0604020202020204" pitchFamily="34" charset="0"/>
              </a:rPr>
              <a:t>assignment operator</a:t>
            </a:r>
            <a:r>
              <a:rPr lang="en-US" sz="2100" dirty="0">
                <a:latin typeface="arial" panose="020B0604020202020204" pitchFamily="34" charset="0"/>
              </a:rPr>
              <a:t> that assigns the value 5 on the right to the variable a on the left. There are various compound </a:t>
            </a:r>
            <a:r>
              <a:rPr lang="en-US" sz="2100" b="1" dirty="0">
                <a:latin typeface="arial" panose="020B0604020202020204" pitchFamily="34" charset="0"/>
              </a:rPr>
              <a:t>operators</a:t>
            </a:r>
            <a:r>
              <a:rPr lang="en-US" sz="2100" dirty="0">
                <a:latin typeface="arial" panose="020B0604020202020204" pitchFamily="34" charset="0"/>
              </a:rPr>
              <a:t> in </a:t>
            </a:r>
            <a:r>
              <a:rPr lang="en-US" sz="2100" b="1" dirty="0">
                <a:latin typeface="arial" panose="020B0604020202020204" pitchFamily="34" charset="0"/>
              </a:rPr>
              <a:t>Python</a:t>
            </a:r>
            <a:r>
              <a:rPr lang="en-US" sz="2100" dirty="0">
                <a:latin typeface="arial" panose="020B0604020202020204" pitchFamily="34" charset="0"/>
              </a:rPr>
              <a:t> like a += 5 that adds to the variable and later assigns the same.</a:t>
            </a:r>
            <a:endParaRPr lang="en-US" sz="21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76200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929" t="25316" r="12122" b="29114"/>
          <a:stretch/>
        </p:blipFill>
        <p:spPr>
          <a:xfrm>
            <a:off x="0" y="6103620"/>
            <a:ext cx="2514600" cy="7543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400" y="1143000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OPERATORS  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+=, -= ,*= ,/= ,%=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7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A7F7B4-E007-489B-91A1-A03859DDB1D9}"/>
              </a:ext>
            </a:extLst>
          </p:cNvPr>
          <p:cNvSpPr txBox="1"/>
          <p:nvPr/>
        </p:nvSpPr>
        <p:spPr>
          <a:xfrm>
            <a:off x="1371600" y="1565376"/>
            <a:ext cx="4573758" cy="457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300" b="1" dirty="0"/>
              <a:t>a=10</a:t>
            </a:r>
          </a:p>
          <a:p>
            <a:r>
              <a:rPr lang="en-US" sz="3300" b="1" dirty="0"/>
              <a:t>a+=25</a:t>
            </a:r>
          </a:p>
          <a:p>
            <a:r>
              <a:rPr lang="en-US" sz="3300" b="1" dirty="0"/>
              <a:t>a=10+25</a:t>
            </a:r>
          </a:p>
          <a:p>
            <a:r>
              <a:rPr lang="en-US" sz="3300" b="1" dirty="0"/>
              <a:t>a=35</a:t>
            </a:r>
          </a:p>
          <a:p>
            <a:r>
              <a:rPr lang="en-US" sz="3300" b="1" dirty="0"/>
              <a:t>a-=20</a:t>
            </a:r>
          </a:p>
          <a:p>
            <a:r>
              <a:rPr lang="en-US" sz="3300" b="1" dirty="0"/>
              <a:t>a=35-20</a:t>
            </a:r>
          </a:p>
          <a:p>
            <a:r>
              <a:rPr lang="en-US" sz="3300" b="1" dirty="0"/>
              <a:t>a=15</a:t>
            </a:r>
          </a:p>
          <a:p>
            <a:endParaRPr lang="en-US" sz="3300" b="1" dirty="0"/>
          </a:p>
          <a:p>
            <a:endParaRPr lang="en-US" sz="1350" b="1" dirty="0"/>
          </a:p>
          <a:p>
            <a:endParaRPr lang="en-US" sz="135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C46CD-6EE0-4788-80E5-ED4C6AA2B5C0}"/>
              </a:ext>
            </a:extLst>
          </p:cNvPr>
          <p:cNvSpPr/>
          <p:nvPr/>
        </p:nvSpPr>
        <p:spPr>
          <a:xfrm>
            <a:off x="5792958" y="2188113"/>
            <a:ext cx="1371600" cy="3481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a=10+25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736D52-AD82-49E8-B6E8-920E9D6F45E8}"/>
              </a:ext>
            </a:extLst>
          </p:cNvPr>
          <p:cNvSpPr/>
          <p:nvPr/>
        </p:nvSpPr>
        <p:spPr>
          <a:xfrm>
            <a:off x="5784166" y="2896089"/>
            <a:ext cx="1295400" cy="5334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a=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b="1" dirty="0"/>
              <a:t>-20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A73405-3642-41A3-A82C-1A0E0435EDF0}"/>
              </a:ext>
            </a:extLst>
          </p:cNvPr>
          <p:cNvSpPr txBox="1"/>
          <p:nvPr/>
        </p:nvSpPr>
        <p:spPr>
          <a:xfrm>
            <a:off x="381000" y="6096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 Program</a:t>
            </a: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17991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1929" t="25316" r="12122" b="29114"/>
          <a:stretch/>
        </p:blipFill>
        <p:spPr>
          <a:xfrm>
            <a:off x="0" y="6103620"/>
            <a:ext cx="2514600" cy="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90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1600143-1BF7-408E-9C27-ACA04DED9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6377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2" name="TextBox 1"/>
          <p:cNvSpPr txBox="1"/>
          <p:nvPr/>
        </p:nvSpPr>
        <p:spPr>
          <a:xfrm>
            <a:off x="228600" y="411247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0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2153A-99EC-482D-BE3C-846FB1AD8F7A}"/>
              </a:ext>
            </a:extLst>
          </p:cNvPr>
          <p:cNvSpPr txBox="1"/>
          <p:nvPr/>
        </p:nvSpPr>
        <p:spPr>
          <a:xfrm>
            <a:off x="1119554" y="588748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Comparison Operator or Relational 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5D82A-FFEF-4E10-B203-166021DA1E86}"/>
              </a:ext>
            </a:extLst>
          </p:cNvPr>
          <p:cNvSpPr txBox="1"/>
          <p:nvPr/>
        </p:nvSpPr>
        <p:spPr>
          <a:xfrm>
            <a:off x="1828800" y="3059749"/>
            <a:ext cx="47478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&gt;Greater than</a:t>
            </a:r>
          </a:p>
          <a:p>
            <a:r>
              <a:rPr lang="en-US" sz="2100" b="1" dirty="0"/>
              <a:t>&lt;Less than</a:t>
            </a:r>
          </a:p>
          <a:p>
            <a:r>
              <a:rPr lang="en-US" sz="2100" b="1" dirty="0"/>
              <a:t>&gt;=Greater than or Equal to</a:t>
            </a:r>
          </a:p>
          <a:p>
            <a:r>
              <a:rPr lang="en-US" sz="2100" b="1" dirty="0"/>
              <a:t>&lt;=Less than or Equal to</a:t>
            </a:r>
          </a:p>
          <a:p>
            <a:r>
              <a:rPr lang="en-US" sz="2100" b="1" dirty="0"/>
              <a:t>==Equal</a:t>
            </a:r>
          </a:p>
          <a:p>
            <a:r>
              <a:rPr lang="en-US" sz="2100" b="1" dirty="0"/>
              <a:t>!=Not Equal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50611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929" t="25316" r="12122" b="29114"/>
          <a:stretch/>
        </p:blipFill>
        <p:spPr>
          <a:xfrm>
            <a:off x="0" y="6103620"/>
            <a:ext cx="2514600" cy="7543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01019" y="1462428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OPERATORS 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&gt;,&lt;,&gt;=,&lt;=,==,!=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64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6B33E-846E-4C1C-9803-6AD67FDE0E26}"/>
              </a:ext>
            </a:extLst>
          </p:cNvPr>
          <p:cNvSpPr txBox="1"/>
          <p:nvPr/>
        </p:nvSpPr>
        <p:spPr>
          <a:xfrm>
            <a:off x="1498210" y="1648558"/>
            <a:ext cx="4969412" cy="32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a=10</a:t>
            </a:r>
          </a:p>
          <a:p>
            <a:r>
              <a:rPr lang="en-US" sz="2400" dirty="0"/>
              <a:t>b=20</a:t>
            </a:r>
          </a:p>
          <a:p>
            <a:r>
              <a:rPr lang="en-US" sz="2400" dirty="0"/>
              <a:t>Print(a&gt;b)</a:t>
            </a:r>
          </a:p>
          <a:p>
            <a:r>
              <a:rPr lang="en-US" sz="2400" dirty="0"/>
              <a:t>Print(a&lt;b)</a:t>
            </a:r>
          </a:p>
          <a:p>
            <a:r>
              <a:rPr lang="en-US" sz="2400" dirty="0"/>
              <a:t>Print(a&gt;=b)</a:t>
            </a:r>
          </a:p>
          <a:p>
            <a:r>
              <a:rPr lang="en-US" sz="2400" dirty="0"/>
              <a:t>Print(a&lt;=b)</a:t>
            </a:r>
          </a:p>
          <a:p>
            <a:r>
              <a:rPr lang="en-US" sz="2400" dirty="0"/>
              <a:t>Print(a==b)</a:t>
            </a:r>
          </a:p>
          <a:p>
            <a:r>
              <a:rPr lang="en-US" sz="2400" dirty="0"/>
              <a:t>Print(a!=b)</a:t>
            </a:r>
          </a:p>
          <a:p>
            <a:endParaRPr lang="en-US"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2E51A-CF8E-48C8-A9D3-14FB3B77FA48}"/>
              </a:ext>
            </a:extLst>
          </p:cNvPr>
          <p:cNvSpPr txBox="1"/>
          <p:nvPr/>
        </p:nvSpPr>
        <p:spPr>
          <a:xfrm>
            <a:off x="228600" y="828675"/>
            <a:ext cx="40245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/>
              <a:t>Example Program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52400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929" t="25316" r="12122" b="29114"/>
          <a:stretch/>
        </p:blipFill>
        <p:spPr>
          <a:xfrm>
            <a:off x="0" y="6103620"/>
            <a:ext cx="2514600" cy="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3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59839DA-1505-4B8E-95AC-80994C5F3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14099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52400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1929" t="25316" r="12122" b="29114"/>
          <a:stretch/>
        </p:blipFill>
        <p:spPr>
          <a:xfrm>
            <a:off x="0" y="6103620"/>
            <a:ext cx="2514600" cy="7543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457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596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D93FC8-42FD-4794-8CD1-DB263BAD6360}"/>
              </a:ext>
            </a:extLst>
          </p:cNvPr>
          <p:cNvSpPr txBox="1"/>
          <p:nvPr/>
        </p:nvSpPr>
        <p:spPr>
          <a:xfrm>
            <a:off x="1066800" y="609600"/>
            <a:ext cx="40468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u="sng" dirty="0"/>
              <a:t>Logical 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ADDF0-8466-4EE3-9F3D-5785F0367648}"/>
              </a:ext>
            </a:extLst>
          </p:cNvPr>
          <p:cNvSpPr txBox="1"/>
          <p:nvPr/>
        </p:nvSpPr>
        <p:spPr>
          <a:xfrm>
            <a:off x="1962444" y="2492619"/>
            <a:ext cx="3587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3000" dirty="0"/>
              <a:t>and  (&amp;&amp;)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3000" dirty="0"/>
              <a:t>or     (||)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3000" dirty="0"/>
              <a:t>not   (!)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82FC7-6129-414E-8AE7-D98428EE6700}"/>
              </a:ext>
            </a:extLst>
          </p:cNvPr>
          <p:cNvSpPr txBox="1"/>
          <p:nvPr/>
        </p:nvSpPr>
        <p:spPr>
          <a:xfrm>
            <a:off x="5307037" y="2492619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1=true</a:t>
            </a:r>
          </a:p>
          <a:p>
            <a:r>
              <a:rPr lang="en-US" sz="2400" b="1" dirty="0"/>
              <a:t>0=False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76200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1929" t="25316" r="12122" b="29114"/>
          <a:stretch/>
        </p:blipFill>
        <p:spPr>
          <a:xfrm>
            <a:off x="0" y="6103620"/>
            <a:ext cx="2514600" cy="7543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14478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OPERATORS  </a:t>
            </a:r>
            <a:r>
              <a:rPr lang="en-US" sz="3600" dirty="0" smtClean="0">
                <a:solidFill>
                  <a:schemeClr val="accent5"/>
                </a:solidFill>
              </a:rPr>
              <a:t>and, or, not</a:t>
            </a:r>
            <a:endParaRPr lang="en-US" sz="3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76DA48-256F-4116-B042-FE874C6BC58A}"/>
              </a:ext>
            </a:extLst>
          </p:cNvPr>
          <p:cNvSpPr txBox="1"/>
          <p:nvPr/>
        </p:nvSpPr>
        <p:spPr>
          <a:xfrm>
            <a:off x="533869" y="1904222"/>
            <a:ext cx="1740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highlight>
                  <a:srgbClr val="FFFF00"/>
                </a:highlight>
              </a:rPr>
              <a:t>1 and 1 =1</a:t>
            </a:r>
          </a:p>
          <a:p>
            <a:r>
              <a:rPr lang="en-US" sz="2100" dirty="0"/>
              <a:t>1 and 0=0</a:t>
            </a:r>
          </a:p>
          <a:p>
            <a:r>
              <a:rPr lang="en-US" sz="2100" dirty="0"/>
              <a:t>0 and 1=0</a:t>
            </a:r>
          </a:p>
          <a:p>
            <a:r>
              <a:rPr lang="en-US" sz="2100" dirty="0"/>
              <a:t>0 and0 =0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1D561-05C2-4C0F-BCFB-BE8678B6A7E4}"/>
              </a:ext>
            </a:extLst>
          </p:cNvPr>
          <p:cNvSpPr txBox="1"/>
          <p:nvPr/>
        </p:nvSpPr>
        <p:spPr>
          <a:xfrm>
            <a:off x="422031" y="1394334"/>
            <a:ext cx="65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7BC7E-BAE5-4F63-9561-52AD0B4306DB}"/>
              </a:ext>
            </a:extLst>
          </p:cNvPr>
          <p:cNvSpPr txBox="1"/>
          <p:nvPr/>
        </p:nvSpPr>
        <p:spPr>
          <a:xfrm>
            <a:off x="422031" y="3336681"/>
            <a:ext cx="74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2BF0BB-5F23-46E4-98F0-78D22214F6FB}"/>
              </a:ext>
            </a:extLst>
          </p:cNvPr>
          <p:cNvSpPr txBox="1"/>
          <p:nvPr/>
        </p:nvSpPr>
        <p:spPr>
          <a:xfrm>
            <a:off x="569038" y="3845810"/>
            <a:ext cx="14771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1 or 1 =1</a:t>
            </a:r>
          </a:p>
          <a:p>
            <a:r>
              <a:rPr lang="en-US" sz="2100" dirty="0">
                <a:highlight>
                  <a:srgbClr val="00FF00"/>
                </a:highlight>
              </a:rPr>
              <a:t>1 or 0=1</a:t>
            </a:r>
          </a:p>
          <a:p>
            <a:r>
              <a:rPr lang="en-US" sz="2100" dirty="0">
                <a:highlight>
                  <a:srgbClr val="00FF00"/>
                </a:highlight>
              </a:rPr>
              <a:t>0 or 1=1</a:t>
            </a:r>
          </a:p>
          <a:p>
            <a:r>
              <a:rPr lang="en-US" sz="2100" dirty="0"/>
              <a:t>0 or  0=0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2B362-F044-4151-98FB-3F6ED173911A}"/>
              </a:ext>
            </a:extLst>
          </p:cNvPr>
          <p:cNvSpPr txBox="1"/>
          <p:nvPr/>
        </p:nvSpPr>
        <p:spPr>
          <a:xfrm>
            <a:off x="4572000" y="2682533"/>
            <a:ext cx="194837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Not</a:t>
            </a:r>
          </a:p>
          <a:p>
            <a:r>
              <a:rPr lang="en-US" sz="2700" dirty="0"/>
              <a:t>1=0</a:t>
            </a:r>
          </a:p>
          <a:p>
            <a:r>
              <a:rPr lang="en-US" sz="2700" dirty="0"/>
              <a:t>0=1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0403B-6BE7-4D62-B284-6E173E6C5836}"/>
              </a:ext>
            </a:extLst>
          </p:cNvPr>
          <p:cNvSpPr txBox="1"/>
          <p:nvPr/>
        </p:nvSpPr>
        <p:spPr>
          <a:xfrm>
            <a:off x="914400" y="336977"/>
            <a:ext cx="39108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/>
              <a:t>Logical Operator Formula</a:t>
            </a:r>
          </a:p>
        </p:txBody>
      </p:sp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76200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1929" t="25316" r="12122" b="29114"/>
          <a:stretch/>
        </p:blipFill>
        <p:spPr>
          <a:xfrm>
            <a:off x="0" y="6103620"/>
            <a:ext cx="2514600" cy="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0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6576"/>
            <a:ext cx="7704667" cy="1981200"/>
          </a:xfrm>
        </p:spPr>
        <p:txBody>
          <a:bodyPr>
            <a:normAutofit/>
          </a:bodyPr>
          <a:lstStyle/>
          <a:p>
            <a:r>
              <a:rPr lang="en-IN" sz="6000" u="sng" dirty="0"/>
              <a:t>Recap</a:t>
            </a:r>
            <a:br>
              <a:rPr lang="en-IN" sz="6000" u="sng" dirty="0"/>
            </a:br>
            <a:endParaRPr lang="en-US" sz="6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8503920" cy="4572000"/>
          </a:xfrm>
        </p:spPr>
        <p:txBody>
          <a:bodyPr/>
          <a:lstStyle/>
          <a:p>
            <a:r>
              <a:rPr lang="en-US" sz="4000" dirty="0" smtClean="0"/>
              <a:t>Interpreter</a:t>
            </a:r>
          </a:p>
          <a:p>
            <a:r>
              <a:rPr lang="en-US" sz="4000" dirty="0" smtClean="0"/>
              <a:t>Python Advantage</a:t>
            </a:r>
          </a:p>
          <a:p>
            <a:r>
              <a:rPr lang="en-US" sz="4000" dirty="0" smtClean="0"/>
              <a:t>Variables</a:t>
            </a:r>
          </a:p>
          <a:p>
            <a:r>
              <a:rPr lang="en-US" sz="4000" dirty="0" smtClean="0"/>
              <a:t>Data Types</a:t>
            </a:r>
          </a:p>
          <a:p>
            <a:r>
              <a:rPr lang="en-US" sz="4000" dirty="0" smtClean="0"/>
              <a:t>Print Poem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88976"/>
            <a:ext cx="1143000" cy="83820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053682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A0BF3F-0631-43B7-B443-8AFD540E2140}"/>
              </a:ext>
            </a:extLst>
          </p:cNvPr>
          <p:cNvSpPr txBox="1"/>
          <p:nvPr/>
        </p:nvSpPr>
        <p:spPr>
          <a:xfrm>
            <a:off x="1920240" y="1595804"/>
            <a:ext cx="50432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a=10</a:t>
            </a:r>
          </a:p>
          <a:p>
            <a:r>
              <a:rPr lang="en-US" sz="2400" dirty="0"/>
              <a:t>print(a&gt;=10 </a:t>
            </a:r>
            <a:r>
              <a:rPr lang="en-US" sz="2400" dirty="0">
                <a:highlight>
                  <a:srgbClr val="FFFF00"/>
                </a:highlight>
              </a:rPr>
              <a:t>and</a:t>
            </a:r>
            <a:r>
              <a:rPr lang="en-US" sz="2400" dirty="0"/>
              <a:t> a&lt;=20) </a:t>
            </a:r>
            <a:r>
              <a:rPr lang="en-US" sz="2400" dirty="0">
                <a:highlight>
                  <a:srgbClr val="00FF00"/>
                </a:highlight>
              </a:rPr>
              <a:t>1 and 1=1</a:t>
            </a:r>
          </a:p>
          <a:p>
            <a:r>
              <a:rPr lang="en-US" sz="2400" dirty="0"/>
              <a:t>a=25</a:t>
            </a:r>
          </a:p>
          <a:p>
            <a:r>
              <a:rPr lang="en-US" sz="2400" dirty="0"/>
              <a:t>print(a&gt;=10 </a:t>
            </a:r>
            <a:r>
              <a:rPr lang="en-US" sz="2400" dirty="0">
                <a:highlight>
                  <a:srgbClr val="FFFF00"/>
                </a:highlight>
              </a:rPr>
              <a:t>or</a:t>
            </a:r>
            <a:r>
              <a:rPr lang="en-US" sz="2400" dirty="0"/>
              <a:t> a&lt;=15)    </a:t>
            </a:r>
            <a:r>
              <a:rPr lang="en-US" sz="2400" dirty="0">
                <a:highlight>
                  <a:srgbClr val="00FF00"/>
                </a:highlight>
              </a:rPr>
              <a:t>1 or 0=1</a:t>
            </a:r>
          </a:p>
          <a:p>
            <a:r>
              <a:rPr lang="en-US" sz="2400" dirty="0"/>
              <a:t>a=10</a:t>
            </a:r>
          </a:p>
          <a:p>
            <a:r>
              <a:rPr lang="en-US" sz="2400" dirty="0"/>
              <a:t>Print(not(a&gt;=10 and a&lt;=20)) </a:t>
            </a:r>
            <a:r>
              <a:rPr lang="en-US" sz="2400" dirty="0">
                <a:highlight>
                  <a:srgbClr val="00FF00"/>
                </a:highlight>
              </a:rPr>
              <a:t>1 and a=0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595B4-2520-4CEB-A501-EA9B2E44C6F0}"/>
              </a:ext>
            </a:extLst>
          </p:cNvPr>
          <p:cNvSpPr txBox="1"/>
          <p:nvPr/>
        </p:nvSpPr>
        <p:spPr>
          <a:xfrm>
            <a:off x="304800" y="533400"/>
            <a:ext cx="38639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/>
              <a:t>Example Program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76200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929" t="25316" r="12122" b="29114"/>
          <a:stretch/>
        </p:blipFill>
        <p:spPr>
          <a:xfrm>
            <a:off x="0" y="6103620"/>
            <a:ext cx="2514600" cy="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08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5927" r="33333" b="26296"/>
          <a:stretch/>
        </p:blipFill>
        <p:spPr>
          <a:xfrm>
            <a:off x="76200" y="1295400"/>
            <a:ext cx="8315570" cy="426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" y="3048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19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5F75E-991F-4B5B-8872-1B3D688FEF75}"/>
              </a:ext>
            </a:extLst>
          </p:cNvPr>
          <p:cNvSpPr txBox="1"/>
          <p:nvPr/>
        </p:nvSpPr>
        <p:spPr>
          <a:xfrm>
            <a:off x="304800" y="457200"/>
            <a:ext cx="3534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u="sng" dirty="0"/>
              <a:t>Bitwise 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70F97-AEC5-47F1-B60E-8DAD81C59C89}"/>
              </a:ext>
            </a:extLst>
          </p:cNvPr>
          <p:cNvSpPr txBox="1"/>
          <p:nvPr/>
        </p:nvSpPr>
        <p:spPr>
          <a:xfrm>
            <a:off x="1624819" y="2302705"/>
            <a:ext cx="3640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2700" dirty="0"/>
              <a:t>AND (&amp;)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2700" dirty="0"/>
              <a:t>OR(|)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2700" dirty="0"/>
              <a:t>XOR(^)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2700" dirty="0"/>
              <a:t>NOT(~)</a:t>
            </a:r>
            <a:endParaRPr 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AC0F2B-93AF-49AD-ABC2-F907ABCDF32B}"/>
              </a:ext>
            </a:extLst>
          </p:cNvPr>
          <p:cNvSpPr txBox="1"/>
          <p:nvPr/>
        </p:nvSpPr>
        <p:spPr>
          <a:xfrm>
            <a:off x="5032717" y="2482069"/>
            <a:ext cx="2648243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AND   1 1=1</a:t>
            </a:r>
          </a:p>
          <a:p>
            <a:r>
              <a:rPr lang="en-US" sz="1350" dirty="0"/>
              <a:t>           10=0</a:t>
            </a:r>
          </a:p>
          <a:p>
            <a:r>
              <a:rPr lang="en-US" sz="1350" dirty="0"/>
              <a:t>           01=0</a:t>
            </a:r>
          </a:p>
          <a:p>
            <a:r>
              <a:rPr lang="en-US" sz="1350" dirty="0"/>
              <a:t>           00=0</a:t>
            </a:r>
          </a:p>
          <a:p>
            <a:r>
              <a:rPr lang="en-US" sz="1350" dirty="0"/>
              <a:t>OR 11=1</a:t>
            </a:r>
          </a:p>
          <a:p>
            <a:r>
              <a:rPr lang="en-US" sz="1350" dirty="0"/>
              <a:t>       01=1</a:t>
            </a:r>
          </a:p>
          <a:p>
            <a:r>
              <a:rPr lang="en-US" sz="1350" dirty="0"/>
              <a:t>       10=1</a:t>
            </a:r>
          </a:p>
          <a:p>
            <a:r>
              <a:rPr lang="en-US" sz="1350" dirty="0"/>
              <a:t>        00=0</a:t>
            </a:r>
          </a:p>
          <a:p>
            <a:r>
              <a:rPr lang="en-US" sz="1350" dirty="0"/>
              <a:t>XOR 11=0</a:t>
            </a:r>
          </a:p>
          <a:p>
            <a:r>
              <a:rPr lang="en-US" sz="1350" dirty="0"/>
              <a:t>         10=1</a:t>
            </a:r>
          </a:p>
          <a:p>
            <a:r>
              <a:rPr lang="en-US" sz="1350" dirty="0"/>
              <a:t>          01=1</a:t>
            </a:r>
          </a:p>
          <a:p>
            <a:r>
              <a:rPr lang="en-US" sz="1350" dirty="0"/>
              <a:t>           00=0  </a:t>
            </a:r>
          </a:p>
          <a:p>
            <a:endParaRPr lang="en-US" sz="1350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76200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929" t="25316" r="12122" b="29114"/>
          <a:stretch/>
        </p:blipFill>
        <p:spPr>
          <a:xfrm>
            <a:off x="0" y="6103620"/>
            <a:ext cx="2514600" cy="7543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0" y="1084595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OPERATORS   </a:t>
            </a:r>
            <a:r>
              <a:rPr lang="en-US" sz="3600" dirty="0" smtClean="0">
                <a:solidFill>
                  <a:schemeClr val="accent5"/>
                </a:solidFill>
              </a:rPr>
              <a:t>&amp;, |, ^, ~</a:t>
            </a:r>
            <a:endParaRPr lang="en-US" sz="3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85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25480F-94CE-4BE6-8B6F-2A403CB7CFD0}"/>
              </a:ext>
            </a:extLst>
          </p:cNvPr>
          <p:cNvSpPr txBox="1"/>
          <p:nvPr/>
        </p:nvSpPr>
        <p:spPr>
          <a:xfrm>
            <a:off x="396242" y="352937"/>
            <a:ext cx="717393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u="sng" dirty="0"/>
              <a:t>Example binary base value 2</a:t>
            </a:r>
          </a:p>
          <a:p>
            <a:endParaRPr 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9C55E-77F9-4F12-BAC8-70D23ED057B7}"/>
              </a:ext>
            </a:extLst>
          </p:cNvPr>
          <p:cNvSpPr txBox="1"/>
          <p:nvPr/>
        </p:nvSpPr>
        <p:spPr>
          <a:xfrm>
            <a:off x="1519305" y="2081056"/>
            <a:ext cx="4663437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a=10=&gt;2</a:t>
            </a:r>
          </a:p>
          <a:p>
            <a:r>
              <a:rPr lang="en-US" sz="2700" dirty="0"/>
              <a:t>b=11=&gt;2</a:t>
            </a:r>
          </a:p>
          <a:p>
            <a:r>
              <a:rPr lang="en-US" sz="2700" dirty="0"/>
              <a:t>Print(</a:t>
            </a:r>
            <a:r>
              <a:rPr lang="en-US" sz="2700" dirty="0" err="1"/>
              <a:t>a&amp;b</a:t>
            </a:r>
            <a:r>
              <a:rPr lang="en-US" sz="2700" dirty="0"/>
              <a:t>)1010&amp;1011=1010=10</a:t>
            </a:r>
          </a:p>
          <a:p>
            <a:r>
              <a:rPr lang="en-US" sz="2700" dirty="0"/>
              <a:t>Print(</a:t>
            </a:r>
            <a:r>
              <a:rPr lang="en-US" sz="2700" dirty="0" err="1"/>
              <a:t>a|b</a:t>
            </a:r>
            <a:r>
              <a:rPr lang="en-US" sz="2700" dirty="0"/>
              <a:t>)1010|1011=1011=11</a:t>
            </a:r>
          </a:p>
          <a:p>
            <a:r>
              <a:rPr lang="en-US" sz="2700" dirty="0"/>
              <a:t>Print(</a:t>
            </a:r>
            <a:r>
              <a:rPr lang="en-US" sz="2700" dirty="0" err="1"/>
              <a:t>a^b</a:t>
            </a:r>
            <a:r>
              <a:rPr lang="en-US" sz="2700" dirty="0"/>
              <a:t>)1010^1011=0001=1</a:t>
            </a:r>
          </a:p>
          <a:p>
            <a:r>
              <a:rPr lang="en-US" sz="2700" dirty="0"/>
              <a:t>Print(~a)</a:t>
            </a:r>
          </a:p>
          <a:p>
            <a:endParaRPr lang="en-US" sz="135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0F60CB0-6A46-4B75-89A4-42FA8F0987FE}"/>
              </a:ext>
            </a:extLst>
          </p:cNvPr>
          <p:cNvGrpSpPr/>
          <p:nvPr/>
        </p:nvGrpSpPr>
        <p:grpSpPr>
          <a:xfrm>
            <a:off x="6288259" y="2189491"/>
            <a:ext cx="1835833" cy="1086470"/>
            <a:chOff x="8384345" y="1776321"/>
            <a:chExt cx="2447777" cy="14486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E78DCE-7BD2-4FB5-A8AD-425CC36A70D0}"/>
                </a:ext>
              </a:extLst>
            </p:cNvPr>
            <p:cNvSpPr txBox="1"/>
            <p:nvPr/>
          </p:nvSpPr>
          <p:spPr>
            <a:xfrm>
              <a:off x="8693833" y="1783796"/>
              <a:ext cx="213828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10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CCF3128-B243-4612-8B7E-CA8DFA54BBDA}"/>
                </a:ext>
              </a:extLst>
            </p:cNvPr>
            <p:cNvCxnSpPr>
              <a:cxnSpLocks/>
            </p:cNvCxnSpPr>
            <p:nvPr/>
          </p:nvCxnSpPr>
          <p:spPr>
            <a:xfrm>
              <a:off x="8665698" y="1794072"/>
              <a:ext cx="0" cy="1371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9D54154-FE6B-4444-9797-771B99D3560E}"/>
                </a:ext>
              </a:extLst>
            </p:cNvPr>
            <p:cNvCxnSpPr>
              <a:cxnSpLocks/>
            </p:cNvCxnSpPr>
            <p:nvPr/>
          </p:nvCxnSpPr>
          <p:spPr>
            <a:xfrm>
              <a:off x="8665698" y="1776321"/>
              <a:ext cx="10691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F2B88-0C53-4C0E-9D1B-C98D688585F6}"/>
                </a:ext>
              </a:extLst>
            </p:cNvPr>
            <p:cNvSpPr txBox="1"/>
            <p:nvPr/>
          </p:nvSpPr>
          <p:spPr>
            <a:xfrm>
              <a:off x="8398412" y="1842868"/>
              <a:ext cx="47830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2A4DDF8-3B42-4444-881A-ACDF812BE39D}"/>
                </a:ext>
              </a:extLst>
            </p:cNvPr>
            <p:cNvCxnSpPr>
              <a:cxnSpLocks/>
            </p:cNvCxnSpPr>
            <p:nvPr/>
          </p:nvCxnSpPr>
          <p:spPr>
            <a:xfrm>
              <a:off x="9474591" y="2617093"/>
              <a:ext cx="661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20D8F0-04E3-4D70-8C4B-FAEE45A029BF}"/>
                </a:ext>
              </a:extLst>
            </p:cNvPr>
            <p:cNvSpPr txBox="1"/>
            <p:nvPr/>
          </p:nvSpPr>
          <p:spPr>
            <a:xfrm>
              <a:off x="10424159" y="1842868"/>
              <a:ext cx="40796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35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A8C724-7656-4488-8A12-046BAF67DD73}"/>
                </a:ext>
              </a:extLst>
            </p:cNvPr>
            <p:cNvSpPr txBox="1"/>
            <p:nvPr/>
          </p:nvSpPr>
          <p:spPr>
            <a:xfrm>
              <a:off x="10185010" y="2027534"/>
              <a:ext cx="4783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0</a:t>
              </a:r>
            </a:p>
            <a:p>
              <a:endParaRPr lang="en-US" sz="135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454E5B-3187-46B5-84B2-3C076F569F15}"/>
                </a:ext>
              </a:extLst>
            </p:cNvPr>
            <p:cNvSpPr txBox="1"/>
            <p:nvPr/>
          </p:nvSpPr>
          <p:spPr>
            <a:xfrm>
              <a:off x="8736038" y="2086174"/>
              <a:ext cx="87219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5        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614D269-0FB7-4B73-8259-86F260F4DD6C}"/>
                </a:ext>
              </a:extLst>
            </p:cNvPr>
            <p:cNvCxnSpPr>
              <a:cxnSpLocks/>
            </p:cNvCxnSpPr>
            <p:nvPr/>
          </p:nvCxnSpPr>
          <p:spPr>
            <a:xfrm>
              <a:off x="9474591" y="2270840"/>
              <a:ext cx="661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511F7C-9A60-44FE-A6C2-CDBF3DED50D1}"/>
                </a:ext>
              </a:extLst>
            </p:cNvPr>
            <p:cNvSpPr txBox="1"/>
            <p:nvPr/>
          </p:nvSpPr>
          <p:spPr>
            <a:xfrm>
              <a:off x="8736038" y="2432427"/>
              <a:ext cx="144897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A1E321-10B9-401D-B525-80C02017FFDF}"/>
                </a:ext>
              </a:extLst>
            </p:cNvPr>
            <p:cNvSpPr txBox="1"/>
            <p:nvPr/>
          </p:nvSpPr>
          <p:spPr>
            <a:xfrm>
              <a:off x="10185007" y="2455506"/>
              <a:ext cx="40796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7A2438-D8B5-4E65-AC9F-AF133C708C1B}"/>
                </a:ext>
              </a:extLst>
            </p:cNvPr>
            <p:cNvSpPr txBox="1"/>
            <p:nvPr/>
          </p:nvSpPr>
          <p:spPr>
            <a:xfrm>
              <a:off x="8721972" y="2769550"/>
              <a:ext cx="168811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1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07DF837-0133-4CD8-8DDD-DEBE8E0B3708}"/>
                </a:ext>
              </a:extLst>
            </p:cNvPr>
            <p:cNvCxnSpPr>
              <a:cxnSpLocks/>
            </p:cNvCxnSpPr>
            <p:nvPr/>
          </p:nvCxnSpPr>
          <p:spPr>
            <a:xfrm>
              <a:off x="9523824" y="2954216"/>
              <a:ext cx="661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9DA803-9944-416D-A239-B41355E6CCF5}"/>
                </a:ext>
              </a:extLst>
            </p:cNvPr>
            <p:cNvSpPr txBox="1"/>
            <p:nvPr/>
          </p:nvSpPr>
          <p:spPr>
            <a:xfrm>
              <a:off x="10283483" y="2824838"/>
              <a:ext cx="30948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38CE48F-C8F3-4A1A-893F-64FAB780BEFE}"/>
                </a:ext>
              </a:extLst>
            </p:cNvPr>
            <p:cNvSpPr txBox="1"/>
            <p:nvPr/>
          </p:nvSpPr>
          <p:spPr>
            <a:xfrm>
              <a:off x="8398412" y="2121544"/>
              <a:ext cx="28135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06348A-AAB2-4098-A8B6-EED8058B6DC0}"/>
                </a:ext>
              </a:extLst>
            </p:cNvPr>
            <p:cNvSpPr txBox="1"/>
            <p:nvPr/>
          </p:nvSpPr>
          <p:spPr>
            <a:xfrm>
              <a:off x="8426560" y="2405295"/>
              <a:ext cx="1265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B3E3E5-56E8-4A89-9CCF-728163AF0FAE}"/>
                </a:ext>
              </a:extLst>
            </p:cNvPr>
            <p:cNvSpPr txBox="1"/>
            <p:nvPr/>
          </p:nvSpPr>
          <p:spPr>
            <a:xfrm>
              <a:off x="8384345" y="2717855"/>
              <a:ext cx="28135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35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4E3F6E8-242A-4DE2-AE93-91FFD350DB03}"/>
              </a:ext>
            </a:extLst>
          </p:cNvPr>
          <p:cNvSpPr txBox="1"/>
          <p:nvPr/>
        </p:nvSpPr>
        <p:spPr>
          <a:xfrm>
            <a:off x="8155745" y="2657413"/>
            <a:ext cx="16037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10=1010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FD58E2-9F71-42C1-A4B6-2A62EF18F09A}"/>
              </a:ext>
            </a:extLst>
          </p:cNvPr>
          <p:cNvGrpSpPr/>
          <p:nvPr/>
        </p:nvGrpSpPr>
        <p:grpSpPr>
          <a:xfrm>
            <a:off x="6256603" y="3680416"/>
            <a:ext cx="1835833" cy="1086470"/>
            <a:chOff x="8384345" y="1776321"/>
            <a:chExt cx="2447777" cy="144862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16C0CA-EE2F-4F96-AB0A-6451C7BDBA71}"/>
                </a:ext>
              </a:extLst>
            </p:cNvPr>
            <p:cNvSpPr txBox="1"/>
            <p:nvPr/>
          </p:nvSpPr>
          <p:spPr>
            <a:xfrm>
              <a:off x="8693833" y="1783796"/>
              <a:ext cx="213828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11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7C5B175-555C-4B96-8827-9498E1C41FBF}"/>
                </a:ext>
              </a:extLst>
            </p:cNvPr>
            <p:cNvCxnSpPr>
              <a:cxnSpLocks/>
            </p:cNvCxnSpPr>
            <p:nvPr/>
          </p:nvCxnSpPr>
          <p:spPr>
            <a:xfrm>
              <a:off x="8665698" y="1794072"/>
              <a:ext cx="0" cy="1371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112CEC-91F7-464C-8B94-D926A43B3329}"/>
                </a:ext>
              </a:extLst>
            </p:cNvPr>
            <p:cNvCxnSpPr>
              <a:cxnSpLocks/>
            </p:cNvCxnSpPr>
            <p:nvPr/>
          </p:nvCxnSpPr>
          <p:spPr>
            <a:xfrm>
              <a:off x="8665698" y="1776321"/>
              <a:ext cx="106914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6D7CD0-5483-4E87-9B2A-D95E3FC01816}"/>
                </a:ext>
              </a:extLst>
            </p:cNvPr>
            <p:cNvSpPr txBox="1"/>
            <p:nvPr/>
          </p:nvSpPr>
          <p:spPr>
            <a:xfrm>
              <a:off x="8398412" y="1842868"/>
              <a:ext cx="47830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07CC842-90AE-4A0B-ACE4-5BFF22CFCF20}"/>
                </a:ext>
              </a:extLst>
            </p:cNvPr>
            <p:cNvCxnSpPr>
              <a:cxnSpLocks/>
            </p:cNvCxnSpPr>
            <p:nvPr/>
          </p:nvCxnSpPr>
          <p:spPr>
            <a:xfrm>
              <a:off x="9474591" y="2617093"/>
              <a:ext cx="661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3076C2-CA96-4041-992A-391BCE444E8D}"/>
                </a:ext>
              </a:extLst>
            </p:cNvPr>
            <p:cNvSpPr txBox="1"/>
            <p:nvPr/>
          </p:nvSpPr>
          <p:spPr>
            <a:xfrm>
              <a:off x="10424159" y="1842868"/>
              <a:ext cx="40796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35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7FB8777-4F73-4EFA-B292-E6D3EBE7872C}"/>
                </a:ext>
              </a:extLst>
            </p:cNvPr>
            <p:cNvSpPr txBox="1"/>
            <p:nvPr/>
          </p:nvSpPr>
          <p:spPr>
            <a:xfrm>
              <a:off x="10185010" y="2027534"/>
              <a:ext cx="4783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1</a:t>
              </a:r>
            </a:p>
            <a:p>
              <a:endParaRPr lang="en-US" sz="135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9CC803-2A74-485C-A66F-8BD621FBF5DB}"/>
                </a:ext>
              </a:extLst>
            </p:cNvPr>
            <p:cNvSpPr txBox="1"/>
            <p:nvPr/>
          </p:nvSpPr>
          <p:spPr>
            <a:xfrm>
              <a:off x="8736038" y="2086174"/>
              <a:ext cx="87219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5        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84FCD55-C91F-405B-835D-F019A5B7B650}"/>
                </a:ext>
              </a:extLst>
            </p:cNvPr>
            <p:cNvCxnSpPr>
              <a:cxnSpLocks/>
            </p:cNvCxnSpPr>
            <p:nvPr/>
          </p:nvCxnSpPr>
          <p:spPr>
            <a:xfrm>
              <a:off x="9474591" y="2270840"/>
              <a:ext cx="661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3F6C12-F312-4BFE-AC4A-796C3CCF8457}"/>
                </a:ext>
              </a:extLst>
            </p:cNvPr>
            <p:cNvSpPr txBox="1"/>
            <p:nvPr/>
          </p:nvSpPr>
          <p:spPr>
            <a:xfrm>
              <a:off x="8736038" y="2432427"/>
              <a:ext cx="144897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E48A18-4D0A-456A-B039-3CE4818B29C0}"/>
                </a:ext>
              </a:extLst>
            </p:cNvPr>
            <p:cNvSpPr txBox="1"/>
            <p:nvPr/>
          </p:nvSpPr>
          <p:spPr>
            <a:xfrm>
              <a:off x="10185007" y="2455506"/>
              <a:ext cx="40796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7A7841-56E0-4AC5-AB96-D60CC8F1BD72}"/>
                </a:ext>
              </a:extLst>
            </p:cNvPr>
            <p:cNvSpPr txBox="1"/>
            <p:nvPr/>
          </p:nvSpPr>
          <p:spPr>
            <a:xfrm>
              <a:off x="8721972" y="2769550"/>
              <a:ext cx="168811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1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E44DA05-FEE8-4622-B098-759085C92806}"/>
                </a:ext>
              </a:extLst>
            </p:cNvPr>
            <p:cNvCxnSpPr>
              <a:cxnSpLocks/>
            </p:cNvCxnSpPr>
            <p:nvPr/>
          </p:nvCxnSpPr>
          <p:spPr>
            <a:xfrm>
              <a:off x="9523824" y="2954216"/>
              <a:ext cx="661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E0A3F3A-00B5-4596-A409-A3EA67EF2D88}"/>
                </a:ext>
              </a:extLst>
            </p:cNvPr>
            <p:cNvSpPr txBox="1"/>
            <p:nvPr/>
          </p:nvSpPr>
          <p:spPr>
            <a:xfrm>
              <a:off x="10283483" y="2824838"/>
              <a:ext cx="30948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385F42-30AE-4AE5-BBAF-60B184CBB98F}"/>
                </a:ext>
              </a:extLst>
            </p:cNvPr>
            <p:cNvSpPr txBox="1"/>
            <p:nvPr/>
          </p:nvSpPr>
          <p:spPr>
            <a:xfrm>
              <a:off x="8398412" y="2121544"/>
              <a:ext cx="28135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62638F-A6E6-4F0C-B8FB-549F3B8FCA68}"/>
                </a:ext>
              </a:extLst>
            </p:cNvPr>
            <p:cNvSpPr txBox="1"/>
            <p:nvPr/>
          </p:nvSpPr>
          <p:spPr>
            <a:xfrm>
              <a:off x="8426560" y="2405295"/>
              <a:ext cx="126599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4DDC571-1707-4B90-8FCC-251F6B4193A0}"/>
                </a:ext>
              </a:extLst>
            </p:cNvPr>
            <p:cNvSpPr txBox="1"/>
            <p:nvPr/>
          </p:nvSpPr>
          <p:spPr>
            <a:xfrm>
              <a:off x="8384345" y="2717855"/>
              <a:ext cx="28135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35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A49BC30-BD53-4ACE-A4E0-4570AE4CA9BC}"/>
              </a:ext>
            </a:extLst>
          </p:cNvPr>
          <p:cNvSpPr txBox="1"/>
          <p:nvPr/>
        </p:nvSpPr>
        <p:spPr>
          <a:xfrm>
            <a:off x="7997483" y="4111199"/>
            <a:ext cx="89681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11=1011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8B8D02-A0AC-4E78-8DF0-A6AEDEB09C17}"/>
              </a:ext>
            </a:extLst>
          </p:cNvPr>
          <p:cNvSpPr txBox="1"/>
          <p:nvPr/>
        </p:nvSpPr>
        <p:spPr>
          <a:xfrm>
            <a:off x="4012813" y="4563837"/>
            <a:ext cx="1582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a^b</a:t>
            </a:r>
            <a:r>
              <a:rPr lang="en-US" dirty="0"/>
              <a:t>)</a:t>
            </a:r>
          </a:p>
          <a:p>
            <a:r>
              <a:rPr lang="en-US" dirty="0"/>
              <a:t>10 =1010</a:t>
            </a:r>
          </a:p>
          <a:p>
            <a:r>
              <a:rPr lang="en-US" dirty="0"/>
              <a:t>11= 1011</a:t>
            </a:r>
            <a:endParaRPr lang="en-US" sz="135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4C7D22-332F-4DE2-80CA-ECD6EF2374AC}"/>
              </a:ext>
            </a:extLst>
          </p:cNvPr>
          <p:cNvCxnSpPr/>
          <p:nvPr/>
        </p:nvCxnSpPr>
        <p:spPr>
          <a:xfrm>
            <a:off x="4273062" y="5428496"/>
            <a:ext cx="875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4F3EE43-1513-44A3-A11F-1DB992B581E0}"/>
              </a:ext>
            </a:extLst>
          </p:cNvPr>
          <p:cNvSpPr txBox="1"/>
          <p:nvPr/>
        </p:nvSpPr>
        <p:spPr>
          <a:xfrm>
            <a:off x="4118317" y="5392824"/>
            <a:ext cx="148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0001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2647F0-2EFB-4F25-A997-81F3CAD83A60}"/>
              </a:ext>
            </a:extLst>
          </p:cNvPr>
          <p:cNvSpPr txBox="1"/>
          <p:nvPr/>
        </p:nvSpPr>
        <p:spPr>
          <a:xfrm>
            <a:off x="300697" y="2620275"/>
            <a:ext cx="13188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a|b</a:t>
            </a:r>
            <a:r>
              <a:rPr lang="en-US" sz="2100" dirty="0"/>
              <a:t>)</a:t>
            </a:r>
          </a:p>
          <a:p>
            <a:r>
              <a:rPr lang="en-US" sz="2100" dirty="0"/>
              <a:t>10 =1010</a:t>
            </a:r>
          </a:p>
          <a:p>
            <a:r>
              <a:rPr lang="en-US" sz="2100" dirty="0"/>
              <a:t>11= 1011</a:t>
            </a:r>
          </a:p>
          <a:p>
            <a:r>
              <a:rPr lang="en-US" sz="2100" dirty="0"/>
              <a:t>         1011</a:t>
            </a:r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55EE6-2E39-439E-B91E-D73F62748E6E}"/>
              </a:ext>
            </a:extLst>
          </p:cNvPr>
          <p:cNvSpPr txBox="1"/>
          <p:nvPr/>
        </p:nvSpPr>
        <p:spPr>
          <a:xfrm>
            <a:off x="960120" y="4353574"/>
            <a:ext cx="17197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~1010</a:t>
            </a:r>
          </a:p>
          <a:p>
            <a:r>
              <a:rPr lang="en-US" sz="1350" dirty="0"/>
              <a:t>   </a:t>
            </a:r>
          </a:p>
        </p:txBody>
      </p:sp>
      <p:pic>
        <p:nvPicPr>
          <p:cNvPr id="55" name="Picture 5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76200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"/>
          <a:srcRect l="11929" t="25316" r="12122" b="29114"/>
          <a:stretch/>
        </p:blipFill>
        <p:spPr>
          <a:xfrm>
            <a:off x="0" y="6103620"/>
            <a:ext cx="2514600" cy="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9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33704" r="40833" b="14445"/>
          <a:stretch/>
        </p:blipFill>
        <p:spPr>
          <a:xfrm>
            <a:off x="304800" y="1371600"/>
            <a:ext cx="8334103" cy="441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381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30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34D4F88-22D4-49D2-BB77-B4452861E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76200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1929" t="25316" r="12122" b="29114"/>
          <a:stretch/>
        </p:blipFill>
        <p:spPr>
          <a:xfrm>
            <a:off x="0" y="6103620"/>
            <a:ext cx="2514600" cy="7543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" y="3048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ITWISE Coding Manual </a:t>
            </a:r>
            <a:r>
              <a:rPr lang="en-US" dirty="0"/>
              <a:t>E</a:t>
            </a:r>
            <a:r>
              <a:rPr lang="en-US" dirty="0" smtClean="0"/>
              <a:t>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26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76CA9F0F-2DB1-4F45-968C-82ACB3CA2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76400"/>
            <a:ext cx="3989831" cy="22431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B55EF4-3968-45A2-BD84-9081517A6059}"/>
              </a:ext>
            </a:extLst>
          </p:cNvPr>
          <p:cNvSpPr txBox="1"/>
          <p:nvPr/>
        </p:nvSpPr>
        <p:spPr>
          <a:xfrm>
            <a:off x="990600" y="430938"/>
            <a:ext cx="34817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/>
              <a:t>Binary to Decimal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1752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Method 1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16169" y="4038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Method 2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848708" y="5334000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128 64 32 16  8  4  2  1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0" y="4961792"/>
            <a:ext cx="3305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1   0    1    0    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5906262"/>
            <a:ext cx="366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=(1*8)+(2*1)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76200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11929" t="25316" r="12122" b="29114"/>
          <a:stretch/>
        </p:blipFill>
        <p:spPr>
          <a:xfrm>
            <a:off x="0" y="6103620"/>
            <a:ext cx="2514600" cy="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93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BAB51F-1979-414F-919E-418C00EC5DA7}"/>
              </a:ext>
            </a:extLst>
          </p:cNvPr>
          <p:cNvSpPr txBox="1"/>
          <p:nvPr/>
        </p:nvSpPr>
        <p:spPr>
          <a:xfrm>
            <a:off x="609600" y="838200"/>
            <a:ext cx="70373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used to perform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calculations on integers. ...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not operator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Returns one's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number. Example: a = 10 = 1010 (Binary) ~a = ~1010 = -(1010 + 1) = -(1011) = -11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08775-CD45-4761-8AD9-5125BA9ACCA4}"/>
              </a:ext>
            </a:extLst>
          </p:cNvPr>
          <p:cNvSpPr txBox="1"/>
          <p:nvPr/>
        </p:nvSpPr>
        <p:spPr>
          <a:xfrm>
            <a:off x="2743200" y="3276600"/>
            <a:ext cx="46188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a=10  1010</a:t>
            </a:r>
          </a:p>
          <a:p>
            <a:r>
              <a:rPr lang="en-US" sz="2400" dirty="0"/>
              <a:t>~a=-(1010+1) 10+1</a:t>
            </a:r>
          </a:p>
          <a:p>
            <a:r>
              <a:rPr lang="en-US" sz="2400" dirty="0"/>
              <a:t>     =-10+1</a:t>
            </a:r>
          </a:p>
          <a:p>
            <a:r>
              <a:rPr lang="en-US" sz="2400" dirty="0"/>
              <a:t>     =-11</a:t>
            </a:r>
          </a:p>
          <a:p>
            <a:endParaRPr lang="en-US" sz="2400" dirty="0"/>
          </a:p>
          <a:p>
            <a:r>
              <a:rPr lang="en-US" sz="2400" dirty="0"/>
              <a:t>a=11 1011</a:t>
            </a:r>
          </a:p>
          <a:p>
            <a:r>
              <a:rPr lang="en-US" sz="2400" dirty="0"/>
              <a:t>~a=-( 1011+1)</a:t>
            </a:r>
          </a:p>
          <a:p>
            <a:r>
              <a:rPr lang="en-US" sz="2400" dirty="0"/>
              <a:t>     =-12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76200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1929" t="25316" r="12122" b="29114"/>
          <a:stretch/>
        </p:blipFill>
        <p:spPr>
          <a:xfrm>
            <a:off x="0" y="6103620"/>
            <a:ext cx="2514600" cy="7543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4431" y="22967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BITWISE NOT OPERATOR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951136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24384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1130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8410"/>
            <a:ext cx="9799320" cy="4572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Write a Program in python to print your Favourite English Rhyme </a:t>
            </a:r>
          </a:p>
          <a:p>
            <a:r>
              <a:rPr lang="en-IN" sz="4000" dirty="0" smtClean="0"/>
              <a:t>Use Format and necessary punctuations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228600"/>
            <a:ext cx="676715" cy="676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796" y="5029199"/>
            <a:ext cx="3195204" cy="1802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75419"/>
            <a:ext cx="7886700" cy="1325563"/>
          </a:xfrm>
        </p:spPr>
        <p:txBody>
          <a:bodyPr/>
          <a:lstStyle/>
          <a:p>
            <a:r>
              <a:rPr lang="en-US" u="sng" dirty="0" smtClean="0"/>
              <a:t>User input</a:t>
            </a:r>
            <a:endParaRPr lang="en-US" u="sng" dirty="0"/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Enter your Name :</a:t>
            </a:r>
            <a:r>
              <a:rPr lang="en-US" dirty="0" err="1" smtClean="0"/>
              <a:t>Metaverse</a:t>
            </a:r>
            <a:endParaRPr lang="en-US" dirty="0" smtClean="0"/>
          </a:p>
          <a:p>
            <a:r>
              <a:rPr lang="en-US" dirty="0" smtClean="0"/>
              <a:t>Enter your Age:1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04121" y="2291862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Name:Metaverse</a:t>
            </a:r>
            <a:endParaRPr lang="en-US" dirty="0" smtClean="0"/>
          </a:p>
          <a:p>
            <a:r>
              <a:rPr lang="en-US" dirty="0" smtClean="0"/>
              <a:t>Age:1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854" y="1676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Output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241921" y="4038600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Coding</a:t>
            </a:r>
          </a:p>
          <a:p>
            <a:r>
              <a:rPr lang="en-US" dirty="0"/>
              <a:t> </a:t>
            </a:r>
            <a:r>
              <a:rPr lang="en-US" dirty="0" smtClean="0"/>
              <a:t>          a=(input(“Enter your Name”))</a:t>
            </a:r>
          </a:p>
          <a:p>
            <a:r>
              <a:rPr lang="en-US" dirty="0"/>
              <a:t> </a:t>
            </a:r>
            <a:r>
              <a:rPr lang="en-US" dirty="0" smtClean="0"/>
              <a:t>          b=</a:t>
            </a:r>
            <a:r>
              <a:rPr lang="en-US" dirty="0" err="1" smtClean="0"/>
              <a:t>int</a:t>
            </a:r>
            <a:r>
              <a:rPr lang="en-US" dirty="0" smtClean="0"/>
              <a:t>(input(“Enter your Age”))</a:t>
            </a:r>
          </a:p>
          <a:p>
            <a:r>
              <a:rPr lang="en-US" dirty="0"/>
              <a:t> </a:t>
            </a:r>
            <a:r>
              <a:rPr lang="en-US" dirty="0" smtClean="0"/>
              <a:t>          print(“</a:t>
            </a:r>
            <a:r>
              <a:rPr lang="en-US" dirty="0" err="1" smtClean="0"/>
              <a:t>Name:”,a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         print(“</a:t>
            </a:r>
            <a:r>
              <a:rPr lang="en-US" dirty="0" err="1" smtClean="0"/>
              <a:t>Age:”,b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76200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0776" t="-909" b="-1"/>
          <a:stretch/>
        </p:blipFill>
        <p:spPr>
          <a:xfrm>
            <a:off x="7479506" y="4743450"/>
            <a:ext cx="1652587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740752"/>
            <a:ext cx="647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</a:rPr>
              <a:t>Write a Python program that accepts the user's first and last name and prints them in reverse order with a space between them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1700" y="24384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fname</a:t>
            </a:r>
            <a:r>
              <a:rPr lang="en-US" dirty="0"/>
              <a:t> = input("Input your First Name : ")</a:t>
            </a:r>
          </a:p>
          <a:p>
            <a:r>
              <a:rPr lang="en-US" dirty="0" err="1"/>
              <a:t>lname</a:t>
            </a:r>
            <a:r>
              <a:rPr lang="en-US" dirty="0"/>
              <a:t> = input("Input your Last Name : ")</a:t>
            </a:r>
          </a:p>
          <a:p>
            <a:r>
              <a:rPr lang="en-US" dirty="0"/>
              <a:t>print ("Hello  " + </a:t>
            </a:r>
            <a:r>
              <a:rPr lang="en-US" dirty="0" err="1"/>
              <a:t>lname</a:t>
            </a:r>
            <a:r>
              <a:rPr lang="en-US" dirty="0"/>
              <a:t> + " " + 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2878" y="408507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Output</a:t>
            </a:r>
          </a:p>
          <a:p>
            <a:endParaRPr lang="en-US" dirty="0"/>
          </a:p>
          <a:p>
            <a:r>
              <a:rPr lang="en-US" dirty="0"/>
              <a:t>Input your First Name : </a:t>
            </a:r>
            <a:r>
              <a:rPr lang="en-US" dirty="0" err="1"/>
              <a:t>lavanya</a:t>
            </a:r>
            <a:endParaRPr lang="en-US" dirty="0"/>
          </a:p>
          <a:p>
            <a:r>
              <a:rPr lang="en-US" dirty="0"/>
              <a:t>Input your Last Name : </a:t>
            </a:r>
            <a:r>
              <a:rPr lang="en-US" dirty="0" err="1"/>
              <a:t>mohan</a:t>
            </a:r>
            <a:endParaRPr lang="en-US" dirty="0"/>
          </a:p>
          <a:p>
            <a:r>
              <a:rPr lang="en-US" dirty="0"/>
              <a:t>Hello  </a:t>
            </a:r>
            <a:r>
              <a:rPr lang="en-US" dirty="0" err="1"/>
              <a:t>mohan</a:t>
            </a:r>
            <a:r>
              <a:rPr lang="en-US" dirty="0"/>
              <a:t> </a:t>
            </a:r>
            <a:r>
              <a:rPr lang="en-US" dirty="0" err="1"/>
              <a:t>lavanya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76200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53563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Comment line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3622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Single comment line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590918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Multiple Comment line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399084" y="2131367"/>
            <a:ext cx="405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# this is my single comment line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84430" y="3637085"/>
            <a:ext cx="2971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”””this</a:t>
            </a:r>
          </a:p>
          <a:p>
            <a:r>
              <a:rPr lang="en-US" dirty="0"/>
              <a:t> </a:t>
            </a:r>
            <a:r>
              <a:rPr lang="en-US" dirty="0" smtClean="0"/>
              <a:t>    is </a:t>
            </a:r>
          </a:p>
          <a:p>
            <a:r>
              <a:rPr lang="en-US" dirty="0"/>
              <a:t> </a:t>
            </a:r>
            <a:r>
              <a:rPr lang="en-US" dirty="0" smtClean="0"/>
              <a:t>    my</a:t>
            </a:r>
          </a:p>
          <a:p>
            <a:r>
              <a:rPr lang="en-US" dirty="0"/>
              <a:t> </a:t>
            </a:r>
            <a:r>
              <a:rPr lang="en-US" dirty="0" smtClean="0"/>
              <a:t>    multiple</a:t>
            </a:r>
          </a:p>
          <a:p>
            <a:r>
              <a:rPr lang="en-US" dirty="0" smtClean="0"/>
              <a:t>     Comment line</a:t>
            </a:r>
          </a:p>
          <a:p>
            <a:r>
              <a:rPr lang="en-US" dirty="0" smtClean="0"/>
              <a:t>”””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822" y="76200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81617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19300" y="457200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calculates the area of a circle</a:t>
            </a:r>
            <a:endParaRPr lang="en-US" sz="4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9812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math import pi</a:t>
            </a:r>
          </a:p>
          <a:p>
            <a:r>
              <a:rPr lang="en-US" dirty="0"/>
              <a:t>r = float(input ("Input the radius of the circle : "))</a:t>
            </a:r>
          </a:p>
          <a:p>
            <a:r>
              <a:rPr lang="en-US" dirty="0"/>
              <a:t>print ("The area of the circle with radius " + </a:t>
            </a:r>
            <a:r>
              <a:rPr lang="en-US" dirty="0" err="1"/>
              <a:t>str</a:t>
            </a:r>
            <a:r>
              <a:rPr lang="en-US" dirty="0"/>
              <a:t>(r) + " is: " + </a:t>
            </a:r>
            <a:r>
              <a:rPr lang="en-US" dirty="0" err="1"/>
              <a:t>str</a:t>
            </a:r>
            <a:r>
              <a:rPr lang="en-US" dirty="0"/>
              <a:t>(pi * r**2))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46482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Input the radius of the circle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dirty="0"/>
              <a:t>The area of the circle with radius 5.0 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78.53981633974483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384375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Output</a:t>
            </a:r>
            <a:endParaRPr lang="en-US" u="sng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237530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14154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14400" y="1676400"/>
            <a:ext cx="7328127" cy="4326466"/>
          </a:xfrm>
        </p:spPr>
        <p:txBody>
          <a:bodyPr>
            <a:normAutofit/>
          </a:bodyPr>
          <a:lstStyle/>
          <a:p>
            <a:r>
              <a:rPr lang="en-IN" sz="4400" dirty="0" smtClean="0"/>
              <a:t>Introduction to Python Programming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34290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Session 2</a:t>
            </a:r>
            <a:endParaRPr lang="en-US" sz="2800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2862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A4E25A-243F-4E2F-81A3-1D60EA599DFB}"/>
              </a:ext>
            </a:extLst>
          </p:cNvPr>
          <p:cNvSpPr txBox="1"/>
          <p:nvPr/>
        </p:nvSpPr>
        <p:spPr>
          <a:xfrm>
            <a:off x="2667000" y="461229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ECFB8-3D6F-4D39-944B-251C9FB5ED99}"/>
              </a:ext>
            </a:extLst>
          </p:cNvPr>
          <p:cNvSpPr txBox="1"/>
          <p:nvPr/>
        </p:nvSpPr>
        <p:spPr>
          <a:xfrm>
            <a:off x="1371600" y="2209800"/>
            <a:ext cx="678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3200" dirty="0"/>
              <a:t>Arithmetic Operators 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3200" dirty="0"/>
              <a:t>Assignment Operator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3200" dirty="0"/>
              <a:t>Comparison or Relational Operator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3200" dirty="0"/>
              <a:t>Logical Operator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3200" dirty="0"/>
              <a:t>Bitwise Operator</a:t>
            </a: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52400"/>
            <a:ext cx="676275" cy="676275"/>
          </a:xfrm>
          <a:prstGeom prst="rect">
            <a:avLst/>
          </a:prstGeom>
          <a:noFill/>
          <a:ln>
            <a:noFill/>
          </a:ln>
          <a:effectLst/>
          <a:extLst/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1929" t="25316" r="12122" b="29114"/>
          <a:stretch/>
        </p:blipFill>
        <p:spPr>
          <a:xfrm>
            <a:off x="0" y="6103620"/>
            <a:ext cx="2514600" cy="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1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713</TotalTime>
  <Words>647</Words>
  <Application>Microsoft Office PowerPoint</Application>
  <PresentationFormat>On-screen Show (4:3)</PresentationFormat>
  <Paragraphs>216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Algerian</vt:lpstr>
      <vt:lpstr>-apple-system</vt:lpstr>
      <vt:lpstr>arial</vt:lpstr>
      <vt:lpstr>arial</vt:lpstr>
      <vt:lpstr>Calibri</vt:lpstr>
      <vt:lpstr>Corbel</vt:lpstr>
      <vt:lpstr>Helvetica</vt:lpstr>
      <vt:lpstr>Times New Roman</vt:lpstr>
      <vt:lpstr>Depth</vt:lpstr>
      <vt:lpstr>PowerPoint Presentation</vt:lpstr>
      <vt:lpstr>Recap </vt:lpstr>
      <vt:lpstr>PowerPoint Presentation</vt:lpstr>
      <vt:lpstr>User input</vt:lpstr>
      <vt:lpstr>PowerPoint Presentation</vt:lpstr>
      <vt:lpstr>Comment line</vt:lpstr>
      <vt:lpstr>PowerPoint Presentation</vt:lpstr>
      <vt:lpstr>Introduction to Python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Piyali Mondal</dc:creator>
  <cp:lastModifiedBy>DELL</cp:lastModifiedBy>
  <cp:revision>66</cp:revision>
  <dcterms:created xsi:type="dcterms:W3CDTF">2006-08-16T00:00:00Z</dcterms:created>
  <dcterms:modified xsi:type="dcterms:W3CDTF">2024-09-23T05:41:24Z</dcterms:modified>
</cp:coreProperties>
</file>