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37"/>
  </p:notesMasterIdLst>
  <p:sldIdLst>
    <p:sldId id="267" r:id="rId3"/>
    <p:sldId id="294" r:id="rId4"/>
    <p:sldId id="295" r:id="rId5"/>
    <p:sldId id="296" r:id="rId6"/>
    <p:sldId id="290" r:id="rId7"/>
    <p:sldId id="256" r:id="rId8"/>
    <p:sldId id="266" r:id="rId9"/>
    <p:sldId id="258" r:id="rId10"/>
    <p:sldId id="264" r:id="rId11"/>
    <p:sldId id="265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62" r:id="rId21"/>
    <p:sldId id="272" r:id="rId22"/>
    <p:sldId id="277" r:id="rId23"/>
    <p:sldId id="278" r:id="rId24"/>
    <p:sldId id="281" r:id="rId25"/>
    <p:sldId id="283" r:id="rId26"/>
    <p:sldId id="282" r:id="rId27"/>
    <p:sldId id="284" r:id="rId28"/>
    <p:sldId id="287" r:id="rId29"/>
    <p:sldId id="293" r:id="rId30"/>
    <p:sldId id="298" r:id="rId31"/>
    <p:sldId id="288" r:id="rId32"/>
    <p:sldId id="289" r:id="rId33"/>
    <p:sldId id="291" r:id="rId34"/>
    <p:sldId id="292" r:id="rId35"/>
    <p:sldId id="29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7.svg"/><Relationship Id="rId1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4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1C9C89-12AB-4DCD-BF60-99F0C928A3F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D23D0BF-A399-4303-B7E4-9E49F45EE8D0}">
      <dgm:prSet/>
      <dgm:spPr/>
      <dgm:t>
        <a:bodyPr/>
        <a:lstStyle/>
        <a:p>
          <a:pPr>
            <a:defRPr cap="all"/>
          </a:pPr>
          <a:r>
            <a:rPr lang="en-US"/>
            <a:t>Python is easy to learn and use</a:t>
          </a:r>
        </a:p>
      </dgm:t>
    </dgm:pt>
    <dgm:pt modelId="{3D287DAA-63D1-476E-95B5-8F297E26D187}" type="parTrans" cxnId="{7A72C843-7541-4DB7-8DC4-225F1602C763}">
      <dgm:prSet/>
      <dgm:spPr/>
      <dgm:t>
        <a:bodyPr/>
        <a:lstStyle/>
        <a:p>
          <a:endParaRPr lang="en-US"/>
        </a:p>
      </dgm:t>
    </dgm:pt>
    <dgm:pt modelId="{D1F59D98-1DFA-494B-A05D-57CB6F8E4C00}" type="sibTrans" cxnId="{7A72C843-7541-4DB7-8DC4-225F1602C763}">
      <dgm:prSet/>
      <dgm:spPr/>
      <dgm:t>
        <a:bodyPr/>
        <a:lstStyle/>
        <a:p>
          <a:endParaRPr lang="en-US"/>
        </a:p>
      </dgm:t>
    </dgm:pt>
    <dgm:pt modelId="{79A96A10-CDF8-4ADB-B0D8-945D67FEE491}">
      <dgm:prSet/>
      <dgm:spPr/>
      <dgm:t>
        <a:bodyPr/>
        <a:lstStyle/>
        <a:p>
          <a:pPr>
            <a:defRPr cap="all"/>
          </a:pPr>
          <a:r>
            <a:rPr lang="en-US"/>
            <a:t>Large number of libraries available that can be used in your project today</a:t>
          </a:r>
        </a:p>
      </dgm:t>
    </dgm:pt>
    <dgm:pt modelId="{A0ACCCF3-D74C-4076-A346-6367D7A04AD8}" type="parTrans" cxnId="{753025E6-F2DC-4CBF-A876-B48D34C170AB}">
      <dgm:prSet/>
      <dgm:spPr/>
      <dgm:t>
        <a:bodyPr/>
        <a:lstStyle/>
        <a:p>
          <a:endParaRPr lang="en-US"/>
        </a:p>
      </dgm:t>
    </dgm:pt>
    <dgm:pt modelId="{55E6B639-8D65-4AF7-BD53-71CCF86EAA07}" type="sibTrans" cxnId="{753025E6-F2DC-4CBF-A876-B48D34C170AB}">
      <dgm:prSet/>
      <dgm:spPr/>
      <dgm:t>
        <a:bodyPr/>
        <a:lstStyle/>
        <a:p>
          <a:endParaRPr lang="en-US"/>
        </a:p>
      </dgm:t>
    </dgm:pt>
    <dgm:pt modelId="{D329E785-F32E-40B0-BC28-872C5CFF4F12}">
      <dgm:prSet/>
      <dgm:spPr/>
      <dgm:t>
        <a:bodyPr/>
        <a:lstStyle/>
        <a:p>
          <a:pPr>
            <a:defRPr cap="all"/>
          </a:pPr>
          <a:r>
            <a:rPr lang="en-US"/>
            <a:t>High level programming language</a:t>
          </a:r>
        </a:p>
      </dgm:t>
    </dgm:pt>
    <dgm:pt modelId="{76CA6F37-4484-472D-9C99-55DE464C8488}" type="parTrans" cxnId="{2BDAE157-CFC1-43CC-A620-B516DAFD15B8}">
      <dgm:prSet/>
      <dgm:spPr/>
      <dgm:t>
        <a:bodyPr/>
        <a:lstStyle/>
        <a:p>
          <a:endParaRPr lang="en-US"/>
        </a:p>
      </dgm:t>
    </dgm:pt>
    <dgm:pt modelId="{01EF3F94-FB79-4447-BECE-36BD58BE1C35}" type="sibTrans" cxnId="{2BDAE157-CFC1-43CC-A620-B516DAFD15B8}">
      <dgm:prSet/>
      <dgm:spPr/>
      <dgm:t>
        <a:bodyPr/>
        <a:lstStyle/>
        <a:p>
          <a:endParaRPr lang="en-US"/>
        </a:p>
      </dgm:t>
    </dgm:pt>
    <dgm:pt modelId="{D7B9447E-6D61-41A5-B166-40AA42FB827F}">
      <dgm:prSet/>
      <dgm:spPr/>
      <dgm:t>
        <a:bodyPr/>
        <a:lstStyle/>
        <a:p>
          <a:pPr>
            <a:defRPr cap="all"/>
          </a:pPr>
          <a:r>
            <a:rPr lang="en-US"/>
            <a:t>Object-oriented language</a:t>
          </a:r>
        </a:p>
      </dgm:t>
    </dgm:pt>
    <dgm:pt modelId="{CB49BE6B-9658-40A3-B43F-0BB0667AF23D}" type="parTrans" cxnId="{F5F9F209-CCA9-4E1C-B5FB-9C4BF9E64916}">
      <dgm:prSet/>
      <dgm:spPr/>
      <dgm:t>
        <a:bodyPr/>
        <a:lstStyle/>
        <a:p>
          <a:endParaRPr lang="en-US"/>
        </a:p>
      </dgm:t>
    </dgm:pt>
    <dgm:pt modelId="{93052CC0-C2CA-4B05-ACF3-752B14F79AF6}" type="sibTrans" cxnId="{F5F9F209-CCA9-4E1C-B5FB-9C4BF9E64916}">
      <dgm:prSet/>
      <dgm:spPr/>
      <dgm:t>
        <a:bodyPr/>
        <a:lstStyle/>
        <a:p>
          <a:endParaRPr lang="en-US"/>
        </a:p>
      </dgm:t>
    </dgm:pt>
    <dgm:pt modelId="{ED6964A9-FDEC-4168-B8B8-060BC8CA6257}">
      <dgm:prSet/>
      <dgm:spPr/>
      <dgm:t>
        <a:bodyPr/>
        <a:lstStyle/>
        <a:p>
          <a:pPr>
            <a:defRPr cap="all"/>
          </a:pPr>
          <a:r>
            <a:rPr lang="en-US"/>
            <a:t>Portable across operating system</a:t>
          </a:r>
        </a:p>
      </dgm:t>
    </dgm:pt>
    <dgm:pt modelId="{69D4C83F-D7F9-4CED-B476-F6C17627A0B6}" type="parTrans" cxnId="{8701A099-9AFE-4A24-A436-404FA88711DF}">
      <dgm:prSet/>
      <dgm:spPr/>
      <dgm:t>
        <a:bodyPr/>
        <a:lstStyle/>
        <a:p>
          <a:endParaRPr lang="en-US"/>
        </a:p>
      </dgm:t>
    </dgm:pt>
    <dgm:pt modelId="{B5009F64-52DB-412D-AD89-4EFE511B6909}" type="sibTrans" cxnId="{8701A099-9AFE-4A24-A436-404FA88711DF}">
      <dgm:prSet/>
      <dgm:spPr/>
      <dgm:t>
        <a:bodyPr/>
        <a:lstStyle/>
        <a:p>
          <a:endParaRPr lang="en-US"/>
        </a:p>
      </dgm:t>
    </dgm:pt>
    <dgm:pt modelId="{04C8C262-2560-4672-9C49-26A802017A16}" type="pres">
      <dgm:prSet presAssocID="{9F1C9C89-12AB-4DCD-BF60-99F0C928A3F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6862-3F17-4CB1-B67D-63C746F1AD30}" type="pres">
      <dgm:prSet presAssocID="{0D23D0BF-A399-4303-B7E4-9E49F45EE8D0}" presName="compNode" presStyleCnt="0"/>
      <dgm:spPr/>
    </dgm:pt>
    <dgm:pt modelId="{EECC721D-B9B0-4C64-AE60-665852AB7EAF}" type="pres">
      <dgm:prSet presAssocID="{0D23D0BF-A399-4303-B7E4-9E49F45EE8D0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0D5547B-8D63-40A5-8BF9-808AE7A5A703}" type="pres">
      <dgm:prSet presAssocID="{0D23D0BF-A399-4303-B7E4-9E49F45EE8D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0F8CB94-1ECD-4F40-AB2B-58158F0A2251}" type="pres">
      <dgm:prSet presAssocID="{0D23D0BF-A399-4303-B7E4-9E49F45EE8D0}" presName="spaceRect" presStyleCnt="0"/>
      <dgm:spPr/>
    </dgm:pt>
    <dgm:pt modelId="{70033332-C514-4A6E-BA7D-722CCD764798}" type="pres">
      <dgm:prSet presAssocID="{0D23D0BF-A399-4303-B7E4-9E49F45EE8D0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FE5501C6-F0F7-4122-A99E-45A6DB4C43AB}" type="pres">
      <dgm:prSet presAssocID="{D1F59D98-1DFA-494B-A05D-57CB6F8E4C00}" presName="sibTrans" presStyleCnt="0"/>
      <dgm:spPr/>
    </dgm:pt>
    <dgm:pt modelId="{DCAEFDF3-E0CE-44B4-914B-3CF7AA75004E}" type="pres">
      <dgm:prSet presAssocID="{79A96A10-CDF8-4ADB-B0D8-945D67FEE491}" presName="compNode" presStyleCnt="0"/>
      <dgm:spPr/>
    </dgm:pt>
    <dgm:pt modelId="{DD2B1349-5297-40F7-8359-918D1D2A34EE}" type="pres">
      <dgm:prSet presAssocID="{79A96A10-CDF8-4ADB-B0D8-945D67FEE49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0A2E350-17CD-4024-AE76-188DA1A7366D}" type="pres">
      <dgm:prSet presAssocID="{79A96A10-CDF8-4ADB-B0D8-945D67FEE49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C15FF5A0-D492-40AF-9531-09CA3D9436F1}" type="pres">
      <dgm:prSet presAssocID="{79A96A10-CDF8-4ADB-B0D8-945D67FEE491}" presName="spaceRect" presStyleCnt="0"/>
      <dgm:spPr/>
    </dgm:pt>
    <dgm:pt modelId="{EE0F925F-98CB-4999-B67F-47469614F4DC}" type="pres">
      <dgm:prSet presAssocID="{79A96A10-CDF8-4ADB-B0D8-945D67FEE491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B66C59E-CCB6-4C38-B0A8-81CDFAB08383}" type="pres">
      <dgm:prSet presAssocID="{55E6B639-8D65-4AF7-BD53-71CCF86EAA07}" presName="sibTrans" presStyleCnt="0"/>
      <dgm:spPr/>
    </dgm:pt>
    <dgm:pt modelId="{8B50B825-8D99-4DB0-95CD-E8BD48721038}" type="pres">
      <dgm:prSet presAssocID="{D329E785-F32E-40B0-BC28-872C5CFF4F12}" presName="compNode" presStyleCnt="0"/>
      <dgm:spPr/>
    </dgm:pt>
    <dgm:pt modelId="{199DDDDD-844E-4529-A410-84EDFEB23338}" type="pres">
      <dgm:prSet presAssocID="{D329E785-F32E-40B0-BC28-872C5CFF4F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E06C05D-C28E-4026-AEC5-CC8CFB02E7EC}" type="pres">
      <dgm:prSet presAssocID="{D329E785-F32E-40B0-BC28-872C5CFF4F12}" presName="iconRect" presStyleLbl="node1" presStyleIdx="2" presStyleCnt="5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70D7593-DFA1-4C8F-A745-49DF5B7474C4}" type="pres">
      <dgm:prSet presAssocID="{D329E785-F32E-40B0-BC28-872C5CFF4F12}" presName="spaceRect" presStyleCnt="0"/>
      <dgm:spPr/>
    </dgm:pt>
    <dgm:pt modelId="{C6754F8F-20B2-4E47-BF35-FD7F466567CA}" type="pres">
      <dgm:prSet presAssocID="{D329E785-F32E-40B0-BC28-872C5CFF4F12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61D4257-5F77-496F-A9B2-324B9E5ADD95}" type="pres">
      <dgm:prSet presAssocID="{01EF3F94-FB79-4447-BECE-36BD58BE1C35}" presName="sibTrans" presStyleCnt="0"/>
      <dgm:spPr/>
    </dgm:pt>
    <dgm:pt modelId="{35A3AD66-725F-45B7-813F-F938723353AA}" type="pres">
      <dgm:prSet presAssocID="{D7B9447E-6D61-41A5-B166-40AA42FB827F}" presName="compNode" presStyleCnt="0"/>
      <dgm:spPr/>
    </dgm:pt>
    <dgm:pt modelId="{DEC4E45F-7778-4DF4-BD19-C2EB8F46E3C3}" type="pres">
      <dgm:prSet presAssocID="{D7B9447E-6D61-41A5-B166-40AA42FB827F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A4B1B28-6D5B-4CAB-8616-8D5D65891FBA}" type="pres">
      <dgm:prSet presAssocID="{D7B9447E-6D61-41A5-B166-40AA42FB827F}" presName="iconRect" presStyleLbl="node1" presStyleIdx="3" presStyleCnt="5"/>
      <dgm:spPr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1AB5B45-3602-4B93-8AAE-EF8D35F98BD6}" type="pres">
      <dgm:prSet presAssocID="{D7B9447E-6D61-41A5-B166-40AA42FB827F}" presName="spaceRect" presStyleCnt="0"/>
      <dgm:spPr/>
    </dgm:pt>
    <dgm:pt modelId="{C4EA37E7-7481-4AA1-9516-67EB9EE93ACE}" type="pres">
      <dgm:prSet presAssocID="{D7B9447E-6D61-41A5-B166-40AA42FB827F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17BEB645-846E-4F98-B747-B15475389A5D}" type="pres">
      <dgm:prSet presAssocID="{93052CC0-C2CA-4B05-ACF3-752B14F79AF6}" presName="sibTrans" presStyleCnt="0"/>
      <dgm:spPr/>
    </dgm:pt>
    <dgm:pt modelId="{13B33985-81EF-47DC-96F3-502A12190329}" type="pres">
      <dgm:prSet presAssocID="{ED6964A9-FDEC-4168-B8B8-060BC8CA6257}" presName="compNode" presStyleCnt="0"/>
      <dgm:spPr/>
    </dgm:pt>
    <dgm:pt modelId="{6C1C64E8-9EAB-41C0-98E2-478C4B65C166}" type="pres">
      <dgm:prSet presAssocID="{ED6964A9-FDEC-4168-B8B8-060BC8CA6257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73D4F75-9604-4B74-B1D0-E9EFEA68FB68}" type="pres">
      <dgm:prSet presAssocID="{ED6964A9-FDEC-4168-B8B8-060BC8CA6257}" presName="iconRect" presStyleLbl="node1" presStyleIdx="4" presStyleCnt="5"/>
      <dgm:spPr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7A4B584-F200-4588-A9CC-BBB400A0D6DE}" type="pres">
      <dgm:prSet presAssocID="{ED6964A9-FDEC-4168-B8B8-060BC8CA6257}" presName="spaceRect" presStyleCnt="0"/>
      <dgm:spPr/>
    </dgm:pt>
    <dgm:pt modelId="{88B785D6-421C-493F-ADD8-015CBA857527}" type="pres">
      <dgm:prSet presAssocID="{ED6964A9-FDEC-4168-B8B8-060BC8CA6257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306A6-7716-4B89-BDA3-C655B49A6CEE}" type="presOf" srcId="{D7B9447E-6D61-41A5-B166-40AA42FB827F}" destId="{C4EA37E7-7481-4AA1-9516-67EB9EE93ACE}" srcOrd="0" destOrd="0" presId="urn:microsoft.com/office/officeart/2018/5/layout/IconLeafLabelList"/>
    <dgm:cxn modelId="{753025E6-F2DC-4CBF-A876-B48D34C170AB}" srcId="{9F1C9C89-12AB-4DCD-BF60-99F0C928A3F2}" destId="{79A96A10-CDF8-4ADB-B0D8-945D67FEE491}" srcOrd="1" destOrd="0" parTransId="{A0ACCCF3-D74C-4076-A346-6367D7A04AD8}" sibTransId="{55E6B639-8D65-4AF7-BD53-71CCF86EAA07}"/>
    <dgm:cxn modelId="{7991B45A-4A0E-4E06-8E9E-E2F922CA73DB}" type="presOf" srcId="{0D23D0BF-A399-4303-B7E4-9E49F45EE8D0}" destId="{70033332-C514-4A6E-BA7D-722CCD764798}" srcOrd="0" destOrd="0" presId="urn:microsoft.com/office/officeart/2018/5/layout/IconLeafLabelList"/>
    <dgm:cxn modelId="{F5F9F209-CCA9-4E1C-B5FB-9C4BF9E64916}" srcId="{9F1C9C89-12AB-4DCD-BF60-99F0C928A3F2}" destId="{D7B9447E-6D61-41A5-B166-40AA42FB827F}" srcOrd="3" destOrd="0" parTransId="{CB49BE6B-9658-40A3-B43F-0BB0667AF23D}" sibTransId="{93052CC0-C2CA-4B05-ACF3-752B14F79AF6}"/>
    <dgm:cxn modelId="{8701A099-9AFE-4A24-A436-404FA88711DF}" srcId="{9F1C9C89-12AB-4DCD-BF60-99F0C928A3F2}" destId="{ED6964A9-FDEC-4168-B8B8-060BC8CA6257}" srcOrd="4" destOrd="0" parTransId="{69D4C83F-D7F9-4CED-B476-F6C17627A0B6}" sibTransId="{B5009F64-52DB-412D-AD89-4EFE511B6909}"/>
    <dgm:cxn modelId="{847FC355-9131-420C-9867-DE52CDCBF3B1}" type="presOf" srcId="{D329E785-F32E-40B0-BC28-872C5CFF4F12}" destId="{C6754F8F-20B2-4E47-BF35-FD7F466567CA}" srcOrd="0" destOrd="0" presId="urn:microsoft.com/office/officeart/2018/5/layout/IconLeafLabelList"/>
    <dgm:cxn modelId="{7A72C843-7541-4DB7-8DC4-225F1602C763}" srcId="{9F1C9C89-12AB-4DCD-BF60-99F0C928A3F2}" destId="{0D23D0BF-A399-4303-B7E4-9E49F45EE8D0}" srcOrd="0" destOrd="0" parTransId="{3D287DAA-63D1-476E-95B5-8F297E26D187}" sibTransId="{D1F59D98-1DFA-494B-A05D-57CB6F8E4C00}"/>
    <dgm:cxn modelId="{2BDAE157-CFC1-43CC-A620-B516DAFD15B8}" srcId="{9F1C9C89-12AB-4DCD-BF60-99F0C928A3F2}" destId="{D329E785-F32E-40B0-BC28-872C5CFF4F12}" srcOrd="2" destOrd="0" parTransId="{76CA6F37-4484-472D-9C99-55DE464C8488}" sibTransId="{01EF3F94-FB79-4447-BECE-36BD58BE1C35}"/>
    <dgm:cxn modelId="{8E43B0AF-8371-4AD0-8201-C731B4BF00EC}" type="presOf" srcId="{9F1C9C89-12AB-4DCD-BF60-99F0C928A3F2}" destId="{04C8C262-2560-4672-9C49-26A802017A16}" srcOrd="0" destOrd="0" presId="urn:microsoft.com/office/officeart/2018/5/layout/IconLeafLabelList"/>
    <dgm:cxn modelId="{8ECA0C99-F6E9-49E8-A382-2089E39A1028}" type="presOf" srcId="{ED6964A9-FDEC-4168-B8B8-060BC8CA6257}" destId="{88B785D6-421C-493F-ADD8-015CBA857527}" srcOrd="0" destOrd="0" presId="urn:microsoft.com/office/officeart/2018/5/layout/IconLeafLabelList"/>
    <dgm:cxn modelId="{DD393850-71FB-4EE7-AEC3-F96EE718FF81}" type="presOf" srcId="{79A96A10-CDF8-4ADB-B0D8-945D67FEE491}" destId="{EE0F925F-98CB-4999-B67F-47469614F4DC}" srcOrd="0" destOrd="0" presId="urn:microsoft.com/office/officeart/2018/5/layout/IconLeafLabelList"/>
    <dgm:cxn modelId="{6BF12619-38B4-46B5-9B2B-B9CE6EEB34F3}" type="presParOf" srcId="{04C8C262-2560-4672-9C49-26A802017A16}" destId="{8C1F6862-3F17-4CB1-B67D-63C746F1AD30}" srcOrd="0" destOrd="0" presId="urn:microsoft.com/office/officeart/2018/5/layout/IconLeafLabelList"/>
    <dgm:cxn modelId="{93F3A87D-0990-4D5C-B2FC-1B7155DD2222}" type="presParOf" srcId="{8C1F6862-3F17-4CB1-B67D-63C746F1AD30}" destId="{EECC721D-B9B0-4C64-AE60-665852AB7EAF}" srcOrd="0" destOrd="0" presId="urn:microsoft.com/office/officeart/2018/5/layout/IconLeafLabelList"/>
    <dgm:cxn modelId="{F2ED4643-1D3E-4AEF-AE8A-C97AC83FCC60}" type="presParOf" srcId="{8C1F6862-3F17-4CB1-B67D-63C746F1AD30}" destId="{80D5547B-8D63-40A5-8BF9-808AE7A5A703}" srcOrd="1" destOrd="0" presId="urn:microsoft.com/office/officeart/2018/5/layout/IconLeafLabelList"/>
    <dgm:cxn modelId="{A9AAF158-BB2A-4F16-B6C9-42ED3E006FB7}" type="presParOf" srcId="{8C1F6862-3F17-4CB1-B67D-63C746F1AD30}" destId="{70F8CB94-1ECD-4F40-AB2B-58158F0A2251}" srcOrd="2" destOrd="0" presId="urn:microsoft.com/office/officeart/2018/5/layout/IconLeafLabelList"/>
    <dgm:cxn modelId="{E55F1571-AC39-4344-916F-7CAC2CA6F371}" type="presParOf" srcId="{8C1F6862-3F17-4CB1-B67D-63C746F1AD30}" destId="{70033332-C514-4A6E-BA7D-722CCD764798}" srcOrd="3" destOrd="0" presId="urn:microsoft.com/office/officeart/2018/5/layout/IconLeafLabelList"/>
    <dgm:cxn modelId="{29F8F412-FCBE-4985-ABFE-5A1A13264C17}" type="presParOf" srcId="{04C8C262-2560-4672-9C49-26A802017A16}" destId="{FE5501C6-F0F7-4122-A99E-45A6DB4C43AB}" srcOrd="1" destOrd="0" presId="urn:microsoft.com/office/officeart/2018/5/layout/IconLeafLabelList"/>
    <dgm:cxn modelId="{DB1D87CF-508A-4C9A-B9FE-BCCE8CC45CA3}" type="presParOf" srcId="{04C8C262-2560-4672-9C49-26A802017A16}" destId="{DCAEFDF3-E0CE-44B4-914B-3CF7AA75004E}" srcOrd="2" destOrd="0" presId="urn:microsoft.com/office/officeart/2018/5/layout/IconLeafLabelList"/>
    <dgm:cxn modelId="{3D1C23FC-3708-4A2F-9CAB-7CB79FF8FEB7}" type="presParOf" srcId="{DCAEFDF3-E0CE-44B4-914B-3CF7AA75004E}" destId="{DD2B1349-5297-40F7-8359-918D1D2A34EE}" srcOrd="0" destOrd="0" presId="urn:microsoft.com/office/officeart/2018/5/layout/IconLeafLabelList"/>
    <dgm:cxn modelId="{C7F46EE7-CD8E-40F1-9171-6CD330320B7C}" type="presParOf" srcId="{DCAEFDF3-E0CE-44B4-914B-3CF7AA75004E}" destId="{E0A2E350-17CD-4024-AE76-188DA1A7366D}" srcOrd="1" destOrd="0" presId="urn:microsoft.com/office/officeart/2018/5/layout/IconLeafLabelList"/>
    <dgm:cxn modelId="{9FEA2808-F4EB-42F6-AA3F-95E486388637}" type="presParOf" srcId="{DCAEFDF3-E0CE-44B4-914B-3CF7AA75004E}" destId="{C15FF5A0-D492-40AF-9531-09CA3D9436F1}" srcOrd="2" destOrd="0" presId="urn:microsoft.com/office/officeart/2018/5/layout/IconLeafLabelList"/>
    <dgm:cxn modelId="{DA5D3971-20E2-4299-9B29-359E2E873C26}" type="presParOf" srcId="{DCAEFDF3-E0CE-44B4-914B-3CF7AA75004E}" destId="{EE0F925F-98CB-4999-B67F-47469614F4DC}" srcOrd="3" destOrd="0" presId="urn:microsoft.com/office/officeart/2018/5/layout/IconLeafLabelList"/>
    <dgm:cxn modelId="{CDFAEE87-28B3-4287-AA88-24BF89F8CD20}" type="presParOf" srcId="{04C8C262-2560-4672-9C49-26A802017A16}" destId="{6B66C59E-CCB6-4C38-B0A8-81CDFAB08383}" srcOrd="3" destOrd="0" presId="urn:microsoft.com/office/officeart/2018/5/layout/IconLeafLabelList"/>
    <dgm:cxn modelId="{0C49F1DD-40D2-4BDA-97CA-DE342CEC4CDE}" type="presParOf" srcId="{04C8C262-2560-4672-9C49-26A802017A16}" destId="{8B50B825-8D99-4DB0-95CD-E8BD48721038}" srcOrd="4" destOrd="0" presId="urn:microsoft.com/office/officeart/2018/5/layout/IconLeafLabelList"/>
    <dgm:cxn modelId="{6A166B11-1C10-4DB2-BF51-D89B7809914F}" type="presParOf" srcId="{8B50B825-8D99-4DB0-95CD-E8BD48721038}" destId="{199DDDDD-844E-4529-A410-84EDFEB23338}" srcOrd="0" destOrd="0" presId="urn:microsoft.com/office/officeart/2018/5/layout/IconLeafLabelList"/>
    <dgm:cxn modelId="{A582142F-2E62-4D4C-AFEC-D7279F2DA7E2}" type="presParOf" srcId="{8B50B825-8D99-4DB0-95CD-E8BD48721038}" destId="{2E06C05D-C28E-4026-AEC5-CC8CFB02E7EC}" srcOrd="1" destOrd="0" presId="urn:microsoft.com/office/officeart/2018/5/layout/IconLeafLabelList"/>
    <dgm:cxn modelId="{85044316-C1B6-405D-BF08-748D01EBA3CF}" type="presParOf" srcId="{8B50B825-8D99-4DB0-95CD-E8BD48721038}" destId="{070D7593-DFA1-4C8F-A745-49DF5B7474C4}" srcOrd="2" destOrd="0" presId="urn:microsoft.com/office/officeart/2018/5/layout/IconLeafLabelList"/>
    <dgm:cxn modelId="{6DF90A0D-6A91-466F-A7F9-983847EB1466}" type="presParOf" srcId="{8B50B825-8D99-4DB0-95CD-E8BD48721038}" destId="{C6754F8F-20B2-4E47-BF35-FD7F466567CA}" srcOrd="3" destOrd="0" presId="urn:microsoft.com/office/officeart/2018/5/layout/IconLeafLabelList"/>
    <dgm:cxn modelId="{DF49CD45-FA3D-48D8-A45A-4CF67FE18442}" type="presParOf" srcId="{04C8C262-2560-4672-9C49-26A802017A16}" destId="{C61D4257-5F77-496F-A9B2-324B9E5ADD95}" srcOrd="5" destOrd="0" presId="urn:microsoft.com/office/officeart/2018/5/layout/IconLeafLabelList"/>
    <dgm:cxn modelId="{2B40D2B9-3FEE-459D-BB6C-5F2504DBA066}" type="presParOf" srcId="{04C8C262-2560-4672-9C49-26A802017A16}" destId="{35A3AD66-725F-45B7-813F-F938723353AA}" srcOrd="6" destOrd="0" presId="urn:microsoft.com/office/officeart/2018/5/layout/IconLeafLabelList"/>
    <dgm:cxn modelId="{62E79FEA-CE84-4E95-BCB9-DBF5E4E9AC39}" type="presParOf" srcId="{35A3AD66-725F-45B7-813F-F938723353AA}" destId="{DEC4E45F-7778-4DF4-BD19-C2EB8F46E3C3}" srcOrd="0" destOrd="0" presId="urn:microsoft.com/office/officeart/2018/5/layout/IconLeafLabelList"/>
    <dgm:cxn modelId="{FFD6F7A0-8FD7-45B7-8046-DC070708D595}" type="presParOf" srcId="{35A3AD66-725F-45B7-813F-F938723353AA}" destId="{9A4B1B28-6D5B-4CAB-8616-8D5D65891FBA}" srcOrd="1" destOrd="0" presId="urn:microsoft.com/office/officeart/2018/5/layout/IconLeafLabelList"/>
    <dgm:cxn modelId="{F2EB3E1E-63D8-4134-A691-30BDD80A1C4A}" type="presParOf" srcId="{35A3AD66-725F-45B7-813F-F938723353AA}" destId="{41AB5B45-3602-4B93-8AAE-EF8D35F98BD6}" srcOrd="2" destOrd="0" presId="urn:microsoft.com/office/officeart/2018/5/layout/IconLeafLabelList"/>
    <dgm:cxn modelId="{7938BF49-6CB2-47BF-B0AA-FF43A0094644}" type="presParOf" srcId="{35A3AD66-725F-45B7-813F-F938723353AA}" destId="{C4EA37E7-7481-4AA1-9516-67EB9EE93ACE}" srcOrd="3" destOrd="0" presId="urn:microsoft.com/office/officeart/2018/5/layout/IconLeafLabelList"/>
    <dgm:cxn modelId="{35087FA3-06EF-4924-8AE2-8F61BE11782E}" type="presParOf" srcId="{04C8C262-2560-4672-9C49-26A802017A16}" destId="{17BEB645-846E-4F98-B747-B15475389A5D}" srcOrd="7" destOrd="0" presId="urn:microsoft.com/office/officeart/2018/5/layout/IconLeafLabelList"/>
    <dgm:cxn modelId="{7D335F0A-EE8A-4F30-B6B5-9D722345A248}" type="presParOf" srcId="{04C8C262-2560-4672-9C49-26A802017A16}" destId="{13B33985-81EF-47DC-96F3-502A12190329}" srcOrd="8" destOrd="0" presId="urn:microsoft.com/office/officeart/2018/5/layout/IconLeafLabelList"/>
    <dgm:cxn modelId="{C99442CB-1D38-4333-AF9B-4A3D845B2249}" type="presParOf" srcId="{13B33985-81EF-47DC-96F3-502A12190329}" destId="{6C1C64E8-9EAB-41C0-98E2-478C4B65C166}" srcOrd="0" destOrd="0" presId="urn:microsoft.com/office/officeart/2018/5/layout/IconLeafLabelList"/>
    <dgm:cxn modelId="{8EE3CE7E-E712-46B1-A97A-EA3DA8F9AA25}" type="presParOf" srcId="{13B33985-81EF-47DC-96F3-502A12190329}" destId="{F73D4F75-9604-4B74-B1D0-E9EFEA68FB68}" srcOrd="1" destOrd="0" presId="urn:microsoft.com/office/officeart/2018/5/layout/IconLeafLabelList"/>
    <dgm:cxn modelId="{BAEC99C1-93C2-4C02-B037-531FBD79DC05}" type="presParOf" srcId="{13B33985-81EF-47DC-96F3-502A12190329}" destId="{37A4B584-F200-4588-A9CC-BBB400A0D6DE}" srcOrd="2" destOrd="0" presId="urn:microsoft.com/office/officeart/2018/5/layout/IconLeafLabelList"/>
    <dgm:cxn modelId="{8FF2CBCC-3E8F-4631-84EB-5606BA984E01}" type="presParOf" srcId="{13B33985-81EF-47DC-96F3-502A12190329}" destId="{88B785D6-421C-493F-ADD8-015CBA85752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C721D-B9B0-4C64-AE60-665852AB7EAF}">
      <dsp:nvSpPr>
        <dsp:cNvPr id="0" name=""/>
        <dsp:cNvSpPr/>
      </dsp:nvSpPr>
      <dsp:spPr>
        <a:xfrm>
          <a:off x="120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5547B-8D63-40A5-8BF9-808AE7A5A703}">
      <dsp:nvSpPr>
        <dsp:cNvPr id="0" name=""/>
        <dsp:cNvSpPr/>
      </dsp:nvSpPr>
      <dsp:spPr>
        <a:xfrm>
          <a:off x="143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033332-C514-4A6E-BA7D-722CCD764798}">
      <dsp:nvSpPr>
        <dsp:cNvPr id="0" name=""/>
        <dsp:cNvSpPr/>
      </dsp:nvSpPr>
      <dsp:spPr>
        <a:xfrm>
          <a:off x="84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Python is easy to learn and use</a:t>
          </a:r>
        </a:p>
      </dsp:txBody>
      <dsp:txXfrm>
        <a:off x="849133" y="1598662"/>
        <a:ext cx="1800000" cy="720000"/>
      </dsp:txXfrm>
    </dsp:sp>
    <dsp:sp modelId="{DD2B1349-5297-40F7-8359-918D1D2A34EE}">
      <dsp:nvSpPr>
        <dsp:cNvPr id="0" name=""/>
        <dsp:cNvSpPr/>
      </dsp:nvSpPr>
      <dsp:spPr>
        <a:xfrm>
          <a:off x="3315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2E350-17CD-4024-AE76-188DA1A7366D}">
      <dsp:nvSpPr>
        <dsp:cNvPr id="0" name=""/>
        <dsp:cNvSpPr/>
      </dsp:nvSpPr>
      <dsp:spPr>
        <a:xfrm>
          <a:off x="3549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F925F-98CB-4999-B67F-47469614F4DC}">
      <dsp:nvSpPr>
        <dsp:cNvPr id="0" name=""/>
        <dsp:cNvSpPr/>
      </dsp:nvSpPr>
      <dsp:spPr>
        <a:xfrm>
          <a:off x="2964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Large number of libraries available that can be used in your project today</a:t>
          </a:r>
        </a:p>
      </dsp:txBody>
      <dsp:txXfrm>
        <a:off x="2964133" y="1598662"/>
        <a:ext cx="1800000" cy="720000"/>
      </dsp:txXfrm>
    </dsp:sp>
    <dsp:sp modelId="{199DDDDD-844E-4529-A410-84EDFEB23338}">
      <dsp:nvSpPr>
        <dsp:cNvPr id="0" name=""/>
        <dsp:cNvSpPr/>
      </dsp:nvSpPr>
      <dsp:spPr>
        <a:xfrm>
          <a:off x="5430133" y="15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06C05D-C28E-4026-AEC5-CC8CFB02E7EC}">
      <dsp:nvSpPr>
        <dsp:cNvPr id="0" name=""/>
        <dsp:cNvSpPr/>
      </dsp:nvSpPr>
      <dsp:spPr>
        <a:xfrm>
          <a:off x="5664133" y="392662"/>
          <a:ext cx="630000" cy="630000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54F8F-20B2-4E47-BF35-FD7F466567CA}">
      <dsp:nvSpPr>
        <dsp:cNvPr id="0" name=""/>
        <dsp:cNvSpPr/>
      </dsp:nvSpPr>
      <dsp:spPr>
        <a:xfrm>
          <a:off x="5079133" y="159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High level programming language</a:t>
          </a:r>
        </a:p>
      </dsp:txBody>
      <dsp:txXfrm>
        <a:off x="5079133" y="1598662"/>
        <a:ext cx="1800000" cy="720000"/>
      </dsp:txXfrm>
    </dsp:sp>
    <dsp:sp modelId="{DEC4E45F-7778-4DF4-BD19-C2EB8F46E3C3}">
      <dsp:nvSpPr>
        <dsp:cNvPr id="0" name=""/>
        <dsp:cNvSpPr/>
      </dsp:nvSpPr>
      <dsp:spPr>
        <a:xfrm>
          <a:off x="2257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B1B28-6D5B-4CAB-8616-8D5D65891FBA}">
      <dsp:nvSpPr>
        <dsp:cNvPr id="0" name=""/>
        <dsp:cNvSpPr/>
      </dsp:nvSpPr>
      <dsp:spPr>
        <a:xfrm>
          <a:off x="2491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A37E7-7481-4AA1-9516-67EB9EE93ACE}">
      <dsp:nvSpPr>
        <dsp:cNvPr id="0" name=""/>
        <dsp:cNvSpPr/>
      </dsp:nvSpPr>
      <dsp:spPr>
        <a:xfrm>
          <a:off x="1906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Object-oriented language</a:t>
          </a:r>
        </a:p>
      </dsp:txBody>
      <dsp:txXfrm>
        <a:off x="1906633" y="4208662"/>
        <a:ext cx="1800000" cy="720000"/>
      </dsp:txXfrm>
    </dsp:sp>
    <dsp:sp modelId="{6C1C64E8-9EAB-41C0-98E2-478C4B65C166}">
      <dsp:nvSpPr>
        <dsp:cNvPr id="0" name=""/>
        <dsp:cNvSpPr/>
      </dsp:nvSpPr>
      <dsp:spPr>
        <a:xfrm>
          <a:off x="4372633" y="276866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D4F75-9604-4B74-B1D0-E9EFEA68FB68}">
      <dsp:nvSpPr>
        <dsp:cNvPr id="0" name=""/>
        <dsp:cNvSpPr/>
      </dsp:nvSpPr>
      <dsp:spPr>
        <a:xfrm>
          <a:off x="4606633" y="3002662"/>
          <a:ext cx="630000" cy="630000"/>
        </a:xfrm>
        <a:prstGeom prst="rect">
          <a:avLst/>
        </a:prstGeom>
        <a:blipFill>
          <a:blip xmlns:r="http://schemas.openxmlformats.org/officeDocument/2006/relationships"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785D6-421C-493F-ADD8-015CBA857527}">
      <dsp:nvSpPr>
        <dsp:cNvPr id="0" name=""/>
        <dsp:cNvSpPr/>
      </dsp:nvSpPr>
      <dsp:spPr>
        <a:xfrm>
          <a:off x="4021633" y="420866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200" kern="1200"/>
            <a:t>Portable across operating system</a:t>
          </a:r>
        </a:p>
      </dsp:txBody>
      <dsp:txXfrm>
        <a:off x="4021633" y="420866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=""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=""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AA925-30D7-45C7-84F5-167672F1BCB7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135DF-DAB3-44C1-BD77-8D32C957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8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35DF-DAB3-44C1-BD77-8D32C9579D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5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1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8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AD71-57FA-4F02-BECA-8D51DF41D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8735F-A6F1-443C-B95B-D1C22260A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15EC-64A4-4F60-998B-7491448D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3968-EE85-45A2-AA74-7192C462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5065-229E-4894-ABC9-EC93FCB5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8067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F721-27C3-48B6-8431-09D095BE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E7564-2082-4D88-B0A8-1A9B4016E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6E620-AFCA-43B2-B72D-12B61E7F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52DF8-6791-4611-9E04-8D3F3E4B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E4EF3-0E17-4AB4-B3BE-7D20FD91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445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5D61-441A-45B5-9357-78A6F3BC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92BB0-F3C4-4C17-A366-D1B852817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6D00-B338-4C3C-BB64-C47DFC63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E52D-7B93-42C3-B02C-11864FDE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95B4-75A8-4E71-8BE6-CD71CCEA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549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3138-4CAB-4275-86D9-FB7A665C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42FF6-CA22-4D9B-A34A-D7128E736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C5B62-C040-47BC-A4D6-299E2710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57950-9228-459E-B817-9430982E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16A8F-F5EB-4920-B743-A8EAF19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2643-B1C2-445F-9BF4-20163DF9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893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3060-1256-49C0-8910-DBE680004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DDC2-4DA9-4DB4-9F73-5AC636804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3FFE5-A565-42A7-9B97-8A9D40B77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CC55A-3920-41D3-916A-8DFD84886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18552-B4A8-48CF-94E2-4D97F1F17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F3841-B55A-4CDE-A446-8E1E1B12C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A3B62-7796-4D8D-8F54-20E233B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B3A60-51EA-4D2D-A9D0-9B80443E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18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F898-44F4-4478-9601-C0A1999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DE5C4-1DCE-4DC8-A332-D041D2116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6BC96-3521-46EA-BC19-18DE1BBD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5E4CD-DC94-4B52-8561-236A91BC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771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D204F-0421-4860-AB61-18EFC177B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62E1E-A295-4964-B34F-06D119D5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89433-03A9-49C5-95EC-66C941272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185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FF02-FCB8-4796-B2DF-A2FE49D0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7209-105F-4A44-9EA8-02F581648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D84F0-5658-4D8C-9A41-8876A8D8C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ADEC1-7BD9-4EA5-B837-C5BD5077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166F5-FF79-4CAD-910E-874B49337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B7089-6108-445D-975E-5974EA25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452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94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1ECA-E8CD-494D-9A3C-A6325F42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3688B-FC02-422B-BB55-00ED89488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ED17C-2599-43CE-B4C7-6C53D1D7B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517C9-CC8D-4004-90A3-4E67163D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11750-E717-4231-A5C9-3FBB819F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BCCDC-470A-4957-ADFC-498E01B0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349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850B-72BC-4B77-99E5-2A10CDB2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1C55B-2295-43F6-A259-793A9EF5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36557-44D8-4BEA-9F50-3DF7956F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D2A5F-19DE-42C1-B980-BB91CE48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E0527-E77C-41D1-9AFE-850BF58B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31050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826FF-990D-4082-BB79-7DE98D612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0A1CE-ADBC-48FB-9C68-432BE1A56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49F65-1E18-4708-8C5B-2F041A3B0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541C5-441A-4999-94A8-AD75FFB0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B2C3-0C10-473B-8256-BE79F239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22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8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6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5685796-CF9C-4F65-B8D4-805617198C7D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947E3F1-2D10-48F2-BC30-E30EC4AFCD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D3952-9573-4E2C-AADA-A21A018B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665A6-737A-4F30-B985-D2AF84CAA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640D8-B4E1-4D45-9F2E-84DEE1AA7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596325-2575-4934-A01E-B4B0E9F24F33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9/16/2024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B10E-5F64-476A-8009-10090EBD1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E5A4-7B02-4584-8513-B58B00E95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EF0CF-D021-46B3-ADB4-697ADE6AD8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6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3F651F-DFE9-6ACF-C826-91AD2E56DE47}"/>
              </a:ext>
            </a:extLst>
          </p:cNvPr>
          <p:cNvSpPr txBox="1"/>
          <p:nvPr/>
        </p:nvSpPr>
        <p:spPr>
          <a:xfrm>
            <a:off x="4032834" y="726596"/>
            <a:ext cx="7639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Introduction to programming</a:t>
            </a:r>
          </a:p>
          <a:p>
            <a:r>
              <a:rPr lang="en-US" sz="3600" b="1" dirty="0"/>
              <a:t>                   (Python)</a:t>
            </a:r>
          </a:p>
          <a:p>
            <a:endParaRPr lang="en-US" sz="3600" b="1" dirty="0"/>
          </a:p>
          <a:p>
            <a:r>
              <a:rPr lang="en-US" sz="3600" b="1" dirty="0"/>
              <a:t>                   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014C11-A7B0-88CD-9146-0AD6C0ECB377}"/>
              </a:ext>
            </a:extLst>
          </p:cNvPr>
          <p:cNvSpPr txBox="1"/>
          <p:nvPr/>
        </p:nvSpPr>
        <p:spPr>
          <a:xfrm>
            <a:off x="4382074" y="5313389"/>
            <a:ext cx="8922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                        Lecture                  </a:t>
            </a:r>
            <a:r>
              <a:rPr lang="fr-FR" sz="1800" b="1" dirty="0">
                <a:effectLst/>
              </a:rPr>
              <a:t>: Ms. LAVANYA MOHAN</a:t>
            </a:r>
          </a:p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                             Contact Details   :lavanya@metaverseage.ae</a:t>
            </a:r>
            <a:endParaRPr lang="fr-FR" sz="1800" b="1" dirty="0">
              <a:effectLst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0FFC9-A866-168D-75CC-366C61983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76" y="2015831"/>
            <a:ext cx="2713549" cy="2038177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55" y="19743"/>
            <a:ext cx="1803145" cy="8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484" y="3179823"/>
            <a:ext cx="1232524" cy="1232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274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EA73-E93A-0D83-4AEE-FBDAFEC7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74" y="1128408"/>
            <a:ext cx="3233993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Python Editors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7853E-44DC-B505-F530-92462A95CEF2}"/>
              </a:ext>
            </a:extLst>
          </p:cNvPr>
          <p:cNvSpPr txBox="1"/>
          <p:nvPr/>
        </p:nvSpPr>
        <p:spPr>
          <a:xfrm>
            <a:off x="4184904" y="1720840"/>
            <a:ext cx="66537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anaconda.com/product/individual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python.org/downloads/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studio 2020</a:t>
            </a:r>
            <a:endParaRPr lang="en-US" sz="2400" dirty="0">
              <a:solidFill>
                <a:srgbClr val="BDC1C6"/>
              </a:solidFill>
              <a:latin typeface="Google Sa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BDC1C6"/>
              </a:solidFill>
              <a:latin typeface="Google Sans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Google Sans"/>
                <a:cs typeface="Times New Roman" panose="02020603050405020304" pitchFamily="18" charset="0"/>
              </a:rPr>
              <a:t>  Eclipse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Compiler =&gt;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repl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62" y="0"/>
            <a:ext cx="1821438" cy="8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3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996757-7CF9-99D0-8B32-C12CBF6CE3CA}"/>
              </a:ext>
            </a:extLst>
          </p:cNvPr>
          <p:cNvSpPr txBox="1"/>
          <p:nvPr/>
        </p:nvSpPr>
        <p:spPr>
          <a:xfrm>
            <a:off x="3655142" y="301720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Have a conversation with Python</a:t>
            </a:r>
            <a:endParaRPr lang="en-US" sz="2800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BD1BB-C632-9177-E11C-455349E7A186}"/>
              </a:ext>
            </a:extLst>
          </p:cNvPr>
          <p:cNvSpPr txBox="1"/>
          <p:nvPr/>
        </p:nvSpPr>
        <p:spPr>
          <a:xfrm>
            <a:off x="3801397" y="1166842"/>
            <a:ext cx="60984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#Python is good in understanding expression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 that Python Understand &amp; don’t understand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“hello”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hello’’world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‘hello’’ ‘’world’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 world’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‘hello’-’world’</a:t>
            </a:r>
          </a:p>
          <a:p>
            <a:pPr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#run and see the 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EEC9EC-3F85-EB86-32D6-DF100999B5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3" r="11462" b="4378"/>
          <a:stretch/>
        </p:blipFill>
        <p:spPr>
          <a:xfrm>
            <a:off x="-1" y="2083210"/>
            <a:ext cx="3451123" cy="24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8354" y="-6334"/>
            <a:ext cx="1707138" cy="83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539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2FF70E-9FBD-E3E5-8B13-68A3FAE916F3}"/>
              </a:ext>
            </a:extLst>
          </p:cNvPr>
          <p:cNvSpPr txBox="1"/>
          <p:nvPr/>
        </p:nvSpPr>
        <p:spPr>
          <a:xfrm>
            <a:off x="3993126" y="808984"/>
            <a:ext cx="609845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#Python is good in understanding expression. You can use Python instead of calculator</a:t>
            </a:r>
          </a:p>
          <a:p>
            <a:r>
              <a:rPr lang="en-IN" sz="2800" dirty="0"/>
              <a:t>Commands that Python Understand &amp; don’t understand</a:t>
            </a:r>
          </a:p>
          <a:p>
            <a:r>
              <a:rPr lang="en-IN" sz="2800" dirty="0"/>
              <a:t>2   </a:t>
            </a:r>
          </a:p>
          <a:p>
            <a:r>
              <a:rPr lang="en-IN" sz="2800" dirty="0"/>
              <a:t>2+                                                          </a:t>
            </a:r>
          </a:p>
          <a:p>
            <a:r>
              <a:rPr lang="en-IN" sz="2800" dirty="0"/>
              <a:t>2+2                                                        </a:t>
            </a:r>
          </a:p>
          <a:p>
            <a:r>
              <a:rPr lang="en-IN" sz="2800" dirty="0"/>
              <a:t>2+3*2                                                   </a:t>
            </a:r>
          </a:p>
          <a:p>
            <a:r>
              <a:rPr lang="en-US" sz="2800" dirty="0"/>
              <a:t>(2+3)*2</a:t>
            </a:r>
          </a:p>
          <a:p>
            <a:pPr>
              <a:buNone/>
            </a:pPr>
            <a:r>
              <a:rPr lang="en-IN" sz="2800" dirty="0"/>
              <a:t>#Run and see the output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063DB-7278-6531-06DB-51379FC3F698}"/>
              </a:ext>
            </a:extLst>
          </p:cNvPr>
          <p:cNvSpPr txBox="1"/>
          <p:nvPr/>
        </p:nvSpPr>
        <p:spPr>
          <a:xfrm>
            <a:off x="4376583" y="161921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Have a conversation with Python</a:t>
            </a:r>
            <a:endParaRPr lang="en-US" sz="24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EAD880-43A1-10A8-97D7-A77F94E9E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3" r="11462" b="4378"/>
          <a:stretch/>
        </p:blipFill>
        <p:spPr>
          <a:xfrm>
            <a:off x="-1" y="2083210"/>
            <a:ext cx="3451123" cy="24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041" y="-20744"/>
            <a:ext cx="1698346" cy="8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8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F29B8-8DB2-24B3-4C1C-6320EFFDD999}"/>
              </a:ext>
            </a:extLst>
          </p:cNvPr>
          <p:cNvSpPr txBox="1"/>
          <p:nvPr/>
        </p:nvSpPr>
        <p:spPr>
          <a:xfrm>
            <a:off x="3904636" y="817968"/>
            <a:ext cx="609845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dirty="0"/>
              <a:t>#Commands that Python Understand &amp; don’t understand</a:t>
            </a:r>
          </a:p>
          <a:p>
            <a:r>
              <a:rPr lang="en-IN" sz="3200" dirty="0"/>
              <a:t>‘hello’+’2’</a:t>
            </a:r>
          </a:p>
          <a:p>
            <a:r>
              <a:rPr lang="en-IN" sz="3200" dirty="0"/>
              <a:t>‘hello’+2</a:t>
            </a:r>
          </a:p>
          <a:p>
            <a:r>
              <a:rPr lang="en-IN" sz="3200" dirty="0"/>
              <a:t>‘hello’*2</a:t>
            </a:r>
          </a:p>
          <a:p>
            <a:r>
              <a:rPr lang="en-IN" sz="3200" dirty="0"/>
              <a:t>‘hello’*3</a:t>
            </a:r>
          </a:p>
          <a:p>
            <a:r>
              <a:rPr lang="en-IN" sz="3200" dirty="0"/>
              <a:t>‘hello ‘*3</a:t>
            </a:r>
          </a:p>
          <a:p>
            <a:r>
              <a:rPr lang="en-IN" sz="3200" dirty="0"/>
              <a:t>‘hello’*’3’</a:t>
            </a:r>
          </a:p>
          <a:p>
            <a:r>
              <a:rPr lang="en-IN" sz="3200" dirty="0"/>
              <a:t>hello’-’3’</a:t>
            </a:r>
          </a:p>
          <a:p>
            <a:r>
              <a:rPr lang="en-IN" sz="3200" dirty="0"/>
              <a:t>‘hello’/’3’</a:t>
            </a:r>
          </a:p>
          <a:p>
            <a:r>
              <a:rPr lang="en-IN" sz="3200" dirty="0"/>
              <a:t>Run and see the output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B35F2-783B-503D-D743-C507FEF984D3}"/>
              </a:ext>
            </a:extLst>
          </p:cNvPr>
          <p:cNvSpPr txBox="1"/>
          <p:nvPr/>
        </p:nvSpPr>
        <p:spPr>
          <a:xfrm>
            <a:off x="4184855" y="29999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Have a conversation with Python</a:t>
            </a:r>
            <a:endParaRPr lang="en-US" sz="2400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017021-CF4A-3427-B68B-2B1A43E46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83" r="11462" b="4378"/>
          <a:stretch/>
        </p:blipFill>
        <p:spPr>
          <a:xfrm>
            <a:off x="-1" y="2083210"/>
            <a:ext cx="3451123" cy="24524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7790" y="-33933"/>
            <a:ext cx="2164210" cy="10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57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6A26-A4A8-A55D-B212-A6BC978B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E47CB-B82A-DF10-4326-C6E57D4A2F23}"/>
              </a:ext>
            </a:extLst>
          </p:cNvPr>
          <p:cNvSpPr txBox="1"/>
          <p:nvPr/>
        </p:nvSpPr>
        <p:spPr>
          <a:xfrm>
            <a:off x="3993126" y="932108"/>
            <a:ext cx="699442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Python is a scripting Programming language</a:t>
            </a:r>
          </a:p>
          <a:p>
            <a:r>
              <a:rPr lang="en-IN" sz="2800" dirty="0"/>
              <a:t>If it understands the command, then it runs, otherwise it tells us that it can’t understand (in red text)</a:t>
            </a:r>
          </a:p>
          <a:p>
            <a:endParaRPr lang="en-IN" dirty="0"/>
          </a:p>
        </p:txBody>
      </p:sp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30068D8-C288-EC4E-EA00-EC14CCBA3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9" r="16759" b="24412"/>
          <a:stretch/>
        </p:blipFill>
        <p:spPr>
          <a:xfrm>
            <a:off x="3553493" y="3158801"/>
            <a:ext cx="7873688" cy="25662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2699"/>
            <a:ext cx="1905000" cy="9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7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F713-437E-9580-D9A9-C7201E3C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 python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2813E5-19FC-57A1-8685-0D4A14A286FC}"/>
              </a:ext>
            </a:extLst>
          </p:cNvPr>
          <p:cNvSpPr txBox="1"/>
          <p:nvPr/>
        </p:nvSpPr>
        <p:spPr>
          <a:xfrm>
            <a:off x="3830893" y="744889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Ordinal value Functions- </a:t>
            </a:r>
            <a:r>
              <a:rPr lang="en-US" sz="2400" b="1" i="1" dirty="0" err="1"/>
              <a:t>ord</a:t>
            </a:r>
            <a:r>
              <a:rPr lang="en-US" sz="2400" b="1" dirty="0"/>
              <a:t> function</a:t>
            </a:r>
          </a:p>
          <a:p>
            <a:r>
              <a:rPr lang="en-US" sz="2400" dirty="0"/>
              <a:t>Gives the number that represents a character</a:t>
            </a:r>
          </a:p>
          <a:p>
            <a:r>
              <a:rPr lang="en-US" sz="2400" dirty="0"/>
              <a:t>Function call-          </a:t>
            </a:r>
            <a:r>
              <a:rPr lang="en-US" sz="2400" i="1" dirty="0" err="1"/>
              <a:t>ord</a:t>
            </a:r>
            <a:r>
              <a:rPr lang="en-US" sz="2400" dirty="0"/>
              <a:t>(‘W’)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40E978F-BBB7-ED52-8711-8474FAD7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93541" y="2003915"/>
            <a:ext cx="6173161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13DE8C-20C4-66F3-7386-85FB256E588E}"/>
              </a:ext>
            </a:extLst>
          </p:cNvPr>
          <p:cNvSpPr txBox="1"/>
          <p:nvPr/>
        </p:nvSpPr>
        <p:spPr>
          <a:xfrm>
            <a:off x="3830893" y="3263321"/>
            <a:ext cx="60984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Here W is a part of string and must be inside single quotes. Try without quotes also to see the result.</a:t>
            </a:r>
          </a:p>
          <a:p>
            <a:endParaRPr lang="en-US" sz="2400" dirty="0"/>
          </a:p>
          <a:p>
            <a:r>
              <a:rPr lang="en-US" sz="2400" dirty="0"/>
              <a:t>Print(‘hello’)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462" y="0"/>
            <a:ext cx="1478538" cy="71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27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A949AD-FCFB-0EFB-F561-EAC72CDCF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1" b="11659"/>
          <a:stretch/>
        </p:blipFill>
        <p:spPr>
          <a:xfrm>
            <a:off x="3394827" y="1179870"/>
            <a:ext cx="8503253" cy="42667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106DF2-28E9-A521-E371-532F7691BB01}"/>
              </a:ext>
            </a:extLst>
          </p:cNvPr>
          <p:cNvSpPr txBox="1"/>
          <p:nvPr/>
        </p:nvSpPr>
        <p:spPr>
          <a:xfrm>
            <a:off x="368710" y="3097784"/>
            <a:ext cx="2418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Print(‘hello)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3185" y="0"/>
            <a:ext cx="1658815" cy="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0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B313-368F-CBC6-BE90-8AB0356F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11975-762C-64FD-FB9B-2DC5CD0665FB}"/>
              </a:ext>
            </a:extLst>
          </p:cNvPr>
          <p:cNvSpPr txBox="1"/>
          <p:nvPr/>
        </p:nvSpPr>
        <p:spPr>
          <a:xfrm>
            <a:off x="3830894" y="2047223"/>
            <a:ext cx="769523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i="0" dirty="0">
                <a:effectLst/>
                <a:latin typeface="Hack"/>
              </a:rPr>
              <a:t>He said, "JavaScript is awesome" I replied,</a:t>
            </a:r>
          </a:p>
          <a:p>
            <a:r>
              <a:rPr lang="en-US" sz="4400" dirty="0">
                <a:latin typeface="Hack"/>
              </a:rPr>
              <a:t>‘</a:t>
            </a:r>
            <a:r>
              <a:rPr lang="en-US" sz="4400" b="0" i="0" dirty="0">
                <a:effectLst/>
                <a:latin typeface="Hack"/>
              </a:rPr>
              <a:t>Python is more awesome’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73D44-5697-5E4C-4170-843583987FEA}"/>
              </a:ext>
            </a:extLst>
          </p:cNvPr>
          <p:cNvSpPr txBox="1"/>
          <p:nvPr/>
        </p:nvSpPr>
        <p:spPr>
          <a:xfrm>
            <a:off x="4807974" y="781665"/>
            <a:ext cx="321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Print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742" y="-1"/>
            <a:ext cx="1605258" cy="78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781D-EE47-0E03-817E-839D033C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Answer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B7B0611D-7015-50CE-B35D-962B2330D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32" y="1248510"/>
            <a:ext cx="7927152" cy="44765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1431" y="0"/>
            <a:ext cx="1900569" cy="92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30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FEFEE-2AE0-42EF-ACF6-E089595A6D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" b="36681"/>
          <a:stretch/>
        </p:blipFill>
        <p:spPr>
          <a:xfrm>
            <a:off x="0" y="236665"/>
            <a:ext cx="11844338" cy="40075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290762-4732-A20C-A684-B1AF2DB11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39" y="4263791"/>
            <a:ext cx="3683698" cy="2451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223" y="0"/>
            <a:ext cx="1702777" cy="8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7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15961" y="1301565"/>
            <a:ext cx="6137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think About Programming Language 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70" y="1989113"/>
            <a:ext cx="2154114" cy="250860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55" y="0"/>
            <a:ext cx="1803145" cy="8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6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03672-FD7E-30F4-2CDE-1474088F18D8}"/>
              </a:ext>
            </a:extLst>
          </p:cNvPr>
          <p:cNvSpPr txBox="1"/>
          <p:nvPr/>
        </p:nvSpPr>
        <p:spPr>
          <a:xfrm>
            <a:off x="4459969" y="2420007"/>
            <a:ext cx="58182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</a:t>
            </a:r>
            <a:r>
              <a:rPr lang="en-US" sz="3600" dirty="0" smtClean="0"/>
              <a:t>Variable then store your name , age, city, gender and print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04E06-FCBF-9D4D-EDC9-0F96D5CA8845}"/>
              </a:ext>
            </a:extLst>
          </p:cNvPr>
          <p:cNvSpPr txBox="1"/>
          <p:nvPr/>
        </p:nvSpPr>
        <p:spPr>
          <a:xfrm>
            <a:off x="600997" y="2921168"/>
            <a:ext cx="20832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Exercise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3185" y="0"/>
            <a:ext cx="1658815" cy="80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07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86754" y="39962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 =2528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Float=2.5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String=“hello”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Boolean=True or false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31019" y="3077279"/>
            <a:ext cx="1811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285" y="2444082"/>
            <a:ext cx="7687722" cy="41151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900" y="-26718"/>
            <a:ext cx="1751100" cy="85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70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9024" y="3165203"/>
            <a:ext cx="12918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5154" y="1292470"/>
            <a:ext cx="81768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b="1" dirty="0" err="1" smtClean="0"/>
              <a:t>Int</a:t>
            </a:r>
            <a:r>
              <a:rPr lang="en-US" b="1" dirty="0" smtClean="0"/>
              <a:t>                  </a:t>
            </a:r>
            <a:r>
              <a:rPr lang="en-US" dirty="0" smtClean="0"/>
              <a:t>2 or 5 bytes                                   a=5</a:t>
            </a:r>
          </a:p>
          <a:p>
            <a:pPr fontAlgn="ctr"/>
            <a:endParaRPr lang="en-US" dirty="0"/>
          </a:p>
          <a:p>
            <a:pPr fontAlgn="ctr"/>
            <a:endParaRPr lang="en-US" dirty="0" smtClean="0"/>
          </a:p>
          <a:p>
            <a:pPr fontAlgn="ctr"/>
            <a:r>
              <a:rPr lang="en-US" b="1" dirty="0" smtClean="0"/>
              <a:t>Float            4 bytes                                           b=2.5</a:t>
            </a:r>
          </a:p>
          <a:p>
            <a:pPr fontAlgn="ctr"/>
            <a:endParaRPr lang="en-US" b="1" dirty="0"/>
          </a:p>
          <a:p>
            <a:pPr fontAlgn="ctr"/>
            <a:endParaRPr lang="en-US" b="1" dirty="0" smtClean="0"/>
          </a:p>
          <a:p>
            <a:pPr fontAlgn="ctr"/>
            <a:r>
              <a:rPr lang="en-US" b="1" dirty="0" smtClean="0"/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     </a:t>
            </a:r>
            <a:r>
              <a:rPr lang="en-US" b="1" dirty="0" smtClean="0"/>
              <a:t>  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fixed-</a:t>
            </a:r>
            <a:r>
              <a:rPr lang="en-US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 string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can contain 1 to approximately 64 </a:t>
            </a:r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fontAlgn="ctr"/>
            <a:r>
              <a:rPr lang="en-US" dirty="0" smtClean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(2^16) characters</a:t>
            </a:r>
            <a:r>
              <a:rPr lang="en-US" b="1" dirty="0" smtClean="0"/>
              <a:t>                                                                                 d=“hello”</a:t>
            </a:r>
          </a:p>
          <a:p>
            <a:pPr fontAlgn="ctr"/>
            <a:endParaRPr lang="en-US" b="1" dirty="0"/>
          </a:p>
          <a:p>
            <a:pPr font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      </a:t>
            </a:r>
            <a:r>
              <a:rPr lang="en-US" dirty="0" err="1"/>
              <a:t>Boolean</a:t>
            </a:r>
            <a:r>
              <a:rPr lang="en-US" dirty="0"/>
              <a:t>                 2 bytes     </a:t>
            </a:r>
            <a:r>
              <a:rPr lang="en-US" dirty="0" smtClean="0"/>
              <a:t>true/false               </a:t>
            </a:r>
            <a:r>
              <a:rPr lang="en-US" dirty="0" err="1"/>
              <a:t>E.x</a:t>
            </a:r>
            <a:r>
              <a:rPr lang="en-US" dirty="0"/>
              <a:t> A=true</a:t>
            </a:r>
          </a:p>
          <a:p>
            <a:pPr fontAlgn="ctr"/>
            <a:endParaRPr lang="en-US" dirty="0"/>
          </a:p>
          <a:p>
            <a:pPr font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ctr"/>
            <a:r>
              <a:rPr lang="en-US" b="1" dirty="0" smtClean="0"/>
              <a:t>           </a:t>
            </a:r>
            <a:endParaRPr lang="en-US" dirty="0"/>
          </a:p>
          <a:p>
            <a:pPr fontAlgn="ctr"/>
            <a:r>
              <a:rPr lang="en-US" dirty="0"/>
              <a:t>                       </a:t>
            </a:r>
          </a:p>
          <a:p>
            <a:pPr fontAlgn="ctr"/>
            <a:endParaRPr lang="en-US" b="1" dirty="0"/>
          </a:p>
          <a:p>
            <a:pPr fontAlgn="ctr"/>
            <a:endParaRPr lang="en-US" dirty="0" smtClean="0"/>
          </a:p>
          <a:p>
            <a:pPr fontAlgn="ctr"/>
            <a:endParaRPr lang="en-US" dirty="0"/>
          </a:p>
          <a:p>
            <a:pPr fontAlgn="ctr"/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43301" y="2395808"/>
            <a:ext cx="3000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24" y="0"/>
            <a:ext cx="2085276" cy="101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37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AAF403-B3AC-4192-ABD4-33BBC56A9E4E}"/>
              </a:ext>
            </a:extLst>
          </p:cNvPr>
          <p:cNvSpPr txBox="1"/>
          <p:nvPr/>
        </p:nvSpPr>
        <p:spPr>
          <a:xfrm>
            <a:off x="1702191" y="894974"/>
            <a:ext cx="8159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4315B-BA45-4DA0-AFE2-954EFB1235BA}"/>
              </a:ext>
            </a:extLst>
          </p:cNvPr>
          <p:cNvSpPr txBox="1"/>
          <p:nvPr/>
        </p:nvSpPr>
        <p:spPr>
          <a:xfrm>
            <a:off x="2260209" y="1941342"/>
            <a:ext cx="767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X=(“apple”, ”banana”, ”orange”) parentheses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7B9A5-D75A-4341-BCB4-399DEBD7880D}"/>
              </a:ext>
            </a:extLst>
          </p:cNvPr>
          <p:cNvSpPr txBox="1"/>
          <p:nvPr/>
        </p:nvSpPr>
        <p:spPr>
          <a:xfrm>
            <a:off x="1772529" y="2771335"/>
            <a:ext cx="1350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102D0-F138-4031-8EB3-EE694D78A524}"/>
              </a:ext>
            </a:extLst>
          </p:cNvPr>
          <p:cNvSpPr txBox="1"/>
          <p:nvPr/>
        </p:nvSpPr>
        <p:spPr>
          <a:xfrm>
            <a:off x="2260209" y="3661955"/>
            <a:ext cx="6011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X=[“apple”, ”banana”, ”orange”]square bracket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CAFE0-7E24-4F1C-BFBB-6B1C2B3949A8}"/>
              </a:ext>
            </a:extLst>
          </p:cNvPr>
          <p:cNvSpPr txBox="1"/>
          <p:nvPr/>
        </p:nvSpPr>
        <p:spPr>
          <a:xfrm>
            <a:off x="1772529" y="4384225"/>
            <a:ext cx="1209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38214-6C93-4F07-8ECF-F2C201B7E285}"/>
              </a:ext>
            </a:extLst>
          </p:cNvPr>
          <p:cNvSpPr txBox="1"/>
          <p:nvPr/>
        </p:nvSpPr>
        <p:spPr>
          <a:xfrm>
            <a:off x="2260209" y="5261317"/>
            <a:ext cx="502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X={“apple”, “banana”, “orange”}curly braces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D0E30-7C0C-43BA-A5A9-E6ED9A1B980B}"/>
              </a:ext>
            </a:extLst>
          </p:cNvPr>
          <p:cNvSpPr txBox="1"/>
          <p:nvPr/>
        </p:nvSpPr>
        <p:spPr>
          <a:xfrm>
            <a:off x="3728231" y="211798"/>
            <a:ext cx="473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 Data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916" y="0"/>
            <a:ext cx="1540084" cy="7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70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D34B4-293C-44F3-A660-FD31D835F0EF}"/>
              </a:ext>
            </a:extLst>
          </p:cNvPr>
          <p:cNvSpPr txBox="1"/>
          <p:nvPr/>
        </p:nvSpPr>
        <p:spPr>
          <a:xfrm>
            <a:off x="1069145" y="717452"/>
            <a:ext cx="17584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Complex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67087-9F71-49C0-B597-389AF1DEEE7C}"/>
              </a:ext>
            </a:extLst>
          </p:cNvPr>
          <p:cNvSpPr txBox="1"/>
          <p:nvPr/>
        </p:nvSpPr>
        <p:spPr>
          <a:xfrm>
            <a:off x="2250831" y="1603717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STZhongsong" panose="020B0503020204020204" pitchFamily="2" charset="-122"/>
                <a:cs typeface="Times New Roman" panose="02020603050405020304" pitchFamily="18" charset="0"/>
              </a:rPr>
              <a:t>d=1j (number +alpha)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8848D-8BA3-421C-88C2-6741FCAB158E}"/>
              </a:ext>
            </a:extLst>
          </p:cNvPr>
          <p:cNvSpPr txBox="1"/>
          <p:nvPr/>
        </p:nvSpPr>
        <p:spPr>
          <a:xfrm>
            <a:off x="1109589" y="3015770"/>
            <a:ext cx="1983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402718-E926-42CC-9040-C6C02206C107}"/>
              </a:ext>
            </a:extLst>
          </p:cNvPr>
          <p:cNvSpPr txBox="1"/>
          <p:nvPr/>
        </p:nvSpPr>
        <p:spPr>
          <a:xfrm>
            <a:off x="2250831" y="4227768"/>
            <a:ext cx="5416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H=({“apple”, ”banana”, ”orange”})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0622" y="0"/>
            <a:ext cx="1931377" cy="94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62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F96CBBA0-81ED-4D86-A0F5-FA2CEF0C0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75" y="249702"/>
            <a:ext cx="7640961" cy="63585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9500" y="0"/>
            <a:ext cx="1522500" cy="74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510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7346" y="1096449"/>
            <a:ext cx="8878731" cy="236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82869" y="663751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Mixing Number and text</a:t>
            </a: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477" y="3893109"/>
            <a:ext cx="4250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Add  2 more glass of water &amp; run</a:t>
            </a:r>
          </a:p>
        </p:txBody>
      </p:sp>
      <p:sp>
        <p:nvSpPr>
          <p:cNvPr id="2" name="Rectangle 1"/>
          <p:cNvSpPr/>
          <p:nvPr/>
        </p:nvSpPr>
        <p:spPr>
          <a:xfrm>
            <a:off x="826477" y="4820545"/>
            <a:ext cx="3577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Printing Integer and Strings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362" y="0"/>
            <a:ext cx="2089638" cy="101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8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int a string in a specified form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36" y="1564640"/>
            <a:ext cx="3704248" cy="296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21269" y="439615"/>
            <a:ext cx="6022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Print the Following poem</a:t>
            </a:r>
            <a:endParaRPr lang="en-US" sz="2800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938" y="0"/>
            <a:ext cx="1606062" cy="7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4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u="sng" dirty="0" smtClean="0"/>
              <a:t>How to get user input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485899" y="2567354"/>
            <a:ext cx="9381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I</a:t>
            </a:r>
            <a:r>
              <a:rPr lang="en-US" sz="3200" dirty="0">
                <a:solidFill>
                  <a:srgbClr val="0070C0"/>
                </a:solidFill>
              </a:rPr>
              <a:t>nteg</a:t>
            </a:r>
            <a:r>
              <a:rPr lang="en-US" sz="3200" dirty="0" smtClean="0">
                <a:solidFill>
                  <a:srgbClr val="0070C0"/>
                </a:solidFill>
              </a:rPr>
              <a:t>er input     </a:t>
            </a:r>
            <a:r>
              <a:rPr lang="en-US" sz="3200" dirty="0" smtClean="0"/>
              <a:t>A=</a:t>
            </a:r>
            <a:r>
              <a:rPr lang="en-US" sz="3200" dirty="0" err="1" smtClean="0"/>
              <a:t>Int</a:t>
            </a:r>
            <a:r>
              <a:rPr lang="en-US" sz="3200" dirty="0" smtClean="0"/>
              <a:t>(input</a:t>
            </a:r>
            <a:r>
              <a:rPr lang="en-US" sz="3200" dirty="0" smtClean="0"/>
              <a:t>(“Enter your number”))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String input       </a:t>
            </a:r>
            <a:r>
              <a:rPr lang="en-US" sz="3200" dirty="0" smtClean="0"/>
              <a:t>B</a:t>
            </a:r>
            <a:r>
              <a:rPr lang="en-US" sz="3200" dirty="0" smtClean="0"/>
              <a:t>=(input(“Enter your name</a:t>
            </a:r>
            <a:r>
              <a:rPr lang="en-US" sz="3200" dirty="0" smtClean="0"/>
              <a:t>”))</a:t>
            </a:r>
          </a:p>
          <a:p>
            <a:r>
              <a:rPr lang="en-US" sz="3200" dirty="0" smtClean="0">
                <a:solidFill>
                  <a:srgbClr val="0070C0"/>
                </a:solidFill>
              </a:rPr>
              <a:t>Decimal point   </a:t>
            </a:r>
            <a:r>
              <a:rPr lang="en-US" sz="3200" dirty="0" smtClean="0"/>
              <a:t>C</a:t>
            </a:r>
            <a:r>
              <a:rPr lang="en-US" sz="3200" dirty="0" smtClean="0"/>
              <a:t>=Float</a:t>
            </a:r>
            <a:r>
              <a:rPr lang="en-US" sz="3200" dirty="0" smtClean="0"/>
              <a:t>(“Enter your decimal number”)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877" y="0"/>
            <a:ext cx="1496123" cy="7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6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1984" y="2637692"/>
            <a:ext cx="3024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Exercise </a:t>
            </a:r>
            <a:endParaRPr 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5587557" y="1767254"/>
            <a:ext cx="5433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Get name, </a:t>
            </a:r>
            <a:r>
              <a:rPr lang="en-US" sz="4800" dirty="0" err="1" smtClean="0"/>
              <a:t>age,city</a:t>
            </a:r>
            <a:r>
              <a:rPr lang="en-US" sz="4800" dirty="0" err="1"/>
              <a:t>,</a:t>
            </a:r>
            <a:r>
              <a:rPr lang="en-US" sz="4800" dirty="0" err="1" smtClean="0"/>
              <a:t>gender</a:t>
            </a:r>
            <a:r>
              <a:rPr lang="en-US" sz="4800" dirty="0" smtClean="0"/>
              <a:t> from user and print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448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1" y="996313"/>
            <a:ext cx="63304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is a formal set of instructions or code that humans use to communicate with computers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27" y="2346968"/>
            <a:ext cx="2204247" cy="220424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55" y="0"/>
            <a:ext cx="1803145" cy="8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77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3069" y="1309998"/>
            <a:ext cx="73357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"Twinkle, twinkle, little star, \n\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tHow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 I wonder what you are! \n\t\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 above the world so high, \n\t\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tLike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 a diamond in the sky. \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nTwinkle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, twinkle, little star, \n\</a:t>
            </a:r>
            <a:r>
              <a:rPr lang="en-US" dirty="0" err="1">
                <a:solidFill>
                  <a:srgbClr val="2F9C0A"/>
                </a:solidFill>
                <a:latin typeface="Consolas" panose="020B0609020204030204" pitchFamily="49" charset="0"/>
              </a:rPr>
              <a:t>tHow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 I wonder what you are!"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6623" y="184638"/>
            <a:ext cx="324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Answer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46284" y="3174023"/>
            <a:ext cx="1837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Output</a:t>
            </a:r>
            <a:endParaRPr lang="en-US" sz="2800" b="1" u="sng" dirty="0"/>
          </a:p>
        </p:txBody>
      </p:sp>
      <p:sp>
        <p:nvSpPr>
          <p:cNvPr id="7" name="Rectangle 6"/>
          <p:cNvSpPr/>
          <p:nvPr/>
        </p:nvSpPr>
        <p:spPr>
          <a:xfrm>
            <a:off x="2643554" y="404652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Twinkle, twinkle, little star, </a:t>
            </a:r>
          </a:p>
          <a:p>
            <a:r>
              <a:rPr lang="en-US" dirty="0"/>
              <a:t>	How I wonder what you are! </a:t>
            </a:r>
          </a:p>
          <a:p>
            <a:r>
              <a:rPr lang="en-US" dirty="0"/>
              <a:t>		Up above the world so high, </a:t>
            </a:r>
          </a:p>
          <a:p>
            <a:r>
              <a:rPr lang="en-US" dirty="0"/>
              <a:t>		Like a diamond in the sky. </a:t>
            </a:r>
          </a:p>
          <a:p>
            <a:r>
              <a:rPr lang="en-US" dirty="0"/>
              <a:t>Twinkle, twinkle, little star, </a:t>
            </a:r>
          </a:p>
          <a:p>
            <a:r>
              <a:rPr lang="en-US" dirty="0"/>
              <a:t>	How I wonder what you are!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727" y="0"/>
            <a:ext cx="1327273" cy="64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33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3500" y="66374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u="sng" dirty="0" smtClean="0"/>
              <a:t>Print version </a:t>
            </a:r>
            <a:r>
              <a:rPr lang="en-US" sz="2400" u="sng" dirty="0"/>
              <a:t>of Python 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6308" y="18595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1990B8"/>
                </a:solidFill>
                <a:latin typeface="Consolas" panose="020B0609020204030204" pitchFamily="49" charset="0"/>
              </a:rPr>
              <a:t>import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F9C0A"/>
                </a:solidFill>
                <a:latin typeface="Consolas" panose="020B0609020204030204" pitchFamily="49" charset="0"/>
              </a:rPr>
              <a:t>"Python version"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fr-FR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F9C0A"/>
                </a:solidFill>
                <a:latin typeface="Consolas" panose="020B0609020204030204" pitchFamily="49" charset="0"/>
              </a:rPr>
              <a:t>"Version info."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r-F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 err="1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r>
              <a:rPr lang="fr-FR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fr-FR" dirty="0" err="1">
                <a:solidFill>
                  <a:srgbClr val="000000"/>
                </a:solidFill>
                <a:latin typeface="Consolas" panose="020B0609020204030204" pitchFamily="49" charset="0"/>
              </a:rPr>
              <a:t>version_info</a:t>
            </a:r>
            <a:r>
              <a:rPr lang="fr-FR" dirty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331" y="0"/>
            <a:ext cx="1557669" cy="7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46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5676" y="186829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1990B8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now </a:t>
            </a:r>
            <a:r>
              <a:rPr lang="en-US" dirty="0">
                <a:solidFill>
                  <a:srgbClr val="A67F59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"Current date and time : </a:t>
            </a:r>
            <a:r>
              <a:rPr lang="en-US" dirty="0" smtClean="0">
                <a:solidFill>
                  <a:srgbClr val="2F9C0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5F636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1990B8"/>
                </a:solidFill>
                <a:latin typeface="Consolas" panose="020B0609020204030204" pitchFamily="49" charset="0"/>
              </a:rPr>
              <a:t>print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now</a:t>
            </a:r>
            <a:r>
              <a:rPr lang="en-US" dirty="0" err="1">
                <a:solidFill>
                  <a:srgbClr val="5F636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strftime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F9C0A"/>
                </a:solidFill>
                <a:latin typeface="Consolas" panose="020B0609020204030204" pitchFamily="49" charset="0"/>
              </a:rPr>
              <a:t>"%Y-%m-%d %H:%M:%S"</a:t>
            </a:r>
            <a:r>
              <a:rPr lang="en-US" dirty="0">
                <a:solidFill>
                  <a:srgbClr val="5F6364"/>
                </a:solidFill>
                <a:latin typeface="Consolas" panose="020B0609020204030204" pitchFamily="49" charset="0"/>
              </a:rPr>
              <a:t>))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599" y="38971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Current date and time : </a:t>
            </a:r>
          </a:p>
          <a:p>
            <a:r>
              <a:rPr lang="en-US" dirty="0"/>
              <a:t>2023-09-04 15:37:28</a:t>
            </a:r>
          </a:p>
        </p:txBody>
      </p:sp>
      <p:sp>
        <p:nvSpPr>
          <p:cNvPr id="6" name="Rectangle 5"/>
          <p:cNvSpPr/>
          <p:nvPr/>
        </p:nvSpPr>
        <p:spPr>
          <a:xfrm>
            <a:off x="401516" y="48454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 smtClean="0">
                <a:latin typeface="Helvetica" panose="020B0604020202020204" pitchFamily="34" charset="0"/>
                <a:ea typeface="Calibri" panose="020F0502020204030204" pitchFamily="34" charset="0"/>
              </a:rPr>
              <a:t>Display </a:t>
            </a:r>
            <a:r>
              <a:rPr lang="en-US" u="sng" dirty="0">
                <a:latin typeface="Helvetica" panose="020B0604020202020204" pitchFamily="34" charset="0"/>
                <a:ea typeface="Calibri" panose="020F0502020204030204" pitchFamily="34" charset="0"/>
              </a:rPr>
              <a:t>the current date and time.</a:t>
            </a:r>
            <a:br>
              <a:rPr lang="en-US" u="sng" dirty="0">
                <a:latin typeface="Helvetica" panose="020B0604020202020204" pitchFamily="34" charset="0"/>
                <a:ea typeface="Calibri" panose="020F0502020204030204" pitchFamily="34" charset="0"/>
              </a:rPr>
            </a:br>
            <a:endParaRPr lang="en-US" u="sng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862" y="0"/>
            <a:ext cx="1518138" cy="738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0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837" y="549450"/>
            <a:ext cx="75027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ea typeface="Calibri" panose="020F0502020204030204" pitchFamily="34" charset="0"/>
              </a:rPr>
              <a:t>Write a Python program that accepts the user's first and last name and prints them in reverse order with a space between them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1" y="21320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fname</a:t>
            </a:r>
            <a:r>
              <a:rPr lang="en-US" dirty="0"/>
              <a:t> = input("Input your First Name : ")</a:t>
            </a:r>
          </a:p>
          <a:p>
            <a:r>
              <a:rPr lang="en-US" dirty="0" err="1"/>
              <a:t>lname</a:t>
            </a:r>
            <a:r>
              <a:rPr lang="en-US" dirty="0"/>
              <a:t> = input("Input your Last Name : ")</a:t>
            </a:r>
          </a:p>
          <a:p>
            <a:r>
              <a:rPr lang="en-US" dirty="0"/>
              <a:t>print ("Hello  " + </a:t>
            </a:r>
            <a:r>
              <a:rPr lang="en-US" dirty="0" err="1"/>
              <a:t>lname</a:t>
            </a:r>
            <a:r>
              <a:rPr lang="en-US" dirty="0"/>
              <a:t> + " " + </a:t>
            </a:r>
            <a:r>
              <a:rPr lang="en-US" dirty="0" err="1"/>
              <a:t>fname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929054" y="427738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Output</a:t>
            </a:r>
          </a:p>
          <a:p>
            <a:endParaRPr lang="en-US" dirty="0" smtClean="0"/>
          </a:p>
          <a:p>
            <a:r>
              <a:rPr lang="en-US" dirty="0" smtClean="0"/>
              <a:t>Input </a:t>
            </a:r>
            <a:r>
              <a:rPr lang="en-US" dirty="0"/>
              <a:t>your First Name : </a:t>
            </a:r>
            <a:r>
              <a:rPr lang="en-US" dirty="0" err="1"/>
              <a:t>lavanya</a:t>
            </a:r>
            <a:endParaRPr lang="en-US" dirty="0"/>
          </a:p>
          <a:p>
            <a:r>
              <a:rPr lang="en-US" dirty="0"/>
              <a:t>Input your Last Name : </a:t>
            </a:r>
            <a:r>
              <a:rPr lang="en-US" dirty="0" err="1"/>
              <a:t>mohan</a:t>
            </a:r>
            <a:endParaRPr lang="en-US" dirty="0"/>
          </a:p>
          <a:p>
            <a:r>
              <a:rPr lang="en-US" dirty="0"/>
              <a:t>Hello  </a:t>
            </a:r>
            <a:r>
              <a:rPr lang="en-US" dirty="0" err="1"/>
              <a:t>mohan</a:t>
            </a:r>
            <a:r>
              <a:rPr lang="en-US" dirty="0"/>
              <a:t> </a:t>
            </a:r>
            <a:r>
              <a:rPr lang="en-US" dirty="0" err="1"/>
              <a:t>lavanya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244" y="0"/>
            <a:ext cx="1597756" cy="77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84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2478" y="2646485"/>
            <a:ext cx="6972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latin typeface="Freestyle Script" panose="030804020302050B0404" pitchFamily="66" charset="0"/>
              </a:rPr>
              <a:t>Thank You</a:t>
            </a:r>
            <a:endParaRPr lang="en-US" sz="11500" dirty="0">
              <a:latin typeface="Freestyle Script" panose="030804020302050B04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23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60985" y="1582616"/>
            <a:ext cx="7025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Programming languages name you know ?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068" y="2259641"/>
            <a:ext cx="1494161" cy="2739295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855" y="0"/>
            <a:ext cx="1803145" cy="877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81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445" y="2734380"/>
            <a:ext cx="27554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Unit Content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8731" y="121524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● Logic &amp; Algorithmic thinking</a:t>
            </a:r>
          </a:p>
          <a:p>
            <a:r>
              <a:rPr lang="en-US" sz="2400" dirty="0"/>
              <a:t>● Version control basics</a:t>
            </a:r>
          </a:p>
          <a:p>
            <a:r>
              <a:rPr lang="en-US" sz="2400" dirty="0"/>
              <a:t>● Data Types</a:t>
            </a:r>
          </a:p>
          <a:p>
            <a:r>
              <a:rPr lang="en-US" sz="2400" dirty="0"/>
              <a:t>● Basic user interactivity</a:t>
            </a:r>
          </a:p>
          <a:p>
            <a:r>
              <a:rPr lang="en-US" sz="2400" dirty="0"/>
              <a:t>● Operators</a:t>
            </a:r>
          </a:p>
          <a:p>
            <a:r>
              <a:rPr lang="en-US" sz="2400" dirty="0"/>
              <a:t>● Conditional statements (if, if-else, switch)</a:t>
            </a:r>
          </a:p>
          <a:p>
            <a:r>
              <a:rPr lang="en-US" sz="2400" dirty="0"/>
              <a:t>● Control flow statements (while, do-while, for)</a:t>
            </a:r>
          </a:p>
          <a:p>
            <a:r>
              <a:rPr lang="en-US" sz="2400" dirty="0"/>
              <a:t>● Numbers, Strings</a:t>
            </a:r>
          </a:p>
          <a:p>
            <a:r>
              <a:rPr lang="en-US" sz="2400" dirty="0"/>
              <a:t>● Tuples, Sets</a:t>
            </a:r>
          </a:p>
          <a:p>
            <a:r>
              <a:rPr lang="en-US" sz="2400" dirty="0"/>
              <a:t>● Arrays</a:t>
            </a:r>
          </a:p>
          <a:p>
            <a:r>
              <a:rPr lang="en-US" sz="2400" dirty="0"/>
              <a:t>● Functions (passing in, returning out)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43" y="0"/>
            <a:ext cx="1825657" cy="88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11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A467723-E9E2-4467-8D1F-F9B7232A5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2" t="-658" r="-436" b="16570"/>
          <a:stretch/>
        </p:blipFill>
        <p:spPr>
          <a:xfrm>
            <a:off x="9346455" y="1859851"/>
            <a:ext cx="2725021" cy="3483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15A8A6-A174-E2E5-8AAA-4BAB7BDE4C68}"/>
              </a:ext>
            </a:extLst>
          </p:cNvPr>
          <p:cNvSpPr txBox="1"/>
          <p:nvPr/>
        </p:nvSpPr>
        <p:spPr>
          <a:xfrm>
            <a:off x="421907" y="1566952"/>
            <a:ext cx="83351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709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developed in the late 1980s by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</a:t>
            </a:r>
          </a:p>
          <a:p>
            <a:pPr marL="342900" indent="-342900" defTabSz="4709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public release(USENET)-Feb 1991</a:t>
            </a:r>
          </a:p>
          <a:p>
            <a:pPr marL="342900" indent="-342900" defTabSz="4709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Python.org website 1996 or 1997</a:t>
            </a:r>
          </a:p>
          <a:p>
            <a:pPr marL="342900" indent="-342900" defTabSz="4709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foundation-2001</a:t>
            </a:r>
          </a:p>
          <a:p>
            <a:pPr marL="342900" indent="-342900" defTabSz="47091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Rossum named it after the BBC comedy TV series Monty python’s Flying Circus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4A6194-DE07-47DD-B091-2C759E657FB3}"/>
              </a:ext>
            </a:extLst>
          </p:cNvPr>
          <p:cNvSpPr txBox="1"/>
          <p:nvPr/>
        </p:nvSpPr>
        <p:spPr>
          <a:xfrm>
            <a:off x="1032387" y="84360"/>
            <a:ext cx="7724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Introduction Programming(python)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E3ADB-3116-E9A8-7BD0-2D98DC2D1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168" y="4998501"/>
            <a:ext cx="1463819" cy="1099491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508" y="0"/>
            <a:ext cx="2024492" cy="984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032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C23D-1878-86D3-E128-D3DEF370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Python 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E01B268-55C0-2808-0AC8-8500DAFAD0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046252" y="1285959"/>
            <a:ext cx="6438777" cy="427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054" y="0"/>
            <a:ext cx="1926946" cy="93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5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FFF4742-291F-4FD6-9776-53B936E1B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238" y="3753465"/>
            <a:ext cx="8272968" cy="2830385"/>
          </a:xfrm>
          <a:prstGeom prst="rect">
            <a:avLst/>
          </a:prstGeom>
        </p:spPr>
      </p:pic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9D405336-1A6A-916A-54A5-5196C023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20" y="432305"/>
            <a:ext cx="6879237" cy="29966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9068F6-DCCA-1697-5C19-E03368B69198}"/>
              </a:ext>
            </a:extLst>
          </p:cNvPr>
          <p:cNvSpPr txBox="1"/>
          <p:nvPr/>
        </p:nvSpPr>
        <p:spPr>
          <a:xfrm>
            <a:off x="589934" y="2433482"/>
            <a:ext cx="2241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Difference between </a:t>
            </a:r>
          </a:p>
          <a:p>
            <a:r>
              <a:rPr lang="en-US" sz="2400" b="1" dirty="0"/>
              <a:t>Compiler and Interpreter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2123" y="-17585"/>
            <a:ext cx="1359877" cy="6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6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C603-5293-B910-C692-918F7BB12DC7}"/>
              </a:ext>
            </a:extLst>
          </p:cNvPr>
          <p:cNvSpPr txBox="1"/>
          <p:nvPr/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spc="-60" dirty="0">
                <a:latin typeface="+mj-lt"/>
                <a:ea typeface="+mj-ea"/>
                <a:cs typeface="+mj-cs"/>
              </a:rPr>
              <a:t>Advantage of python programming 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8D9097C9-9A90-02EB-9ED8-5AD42EABAD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94438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223" y="0"/>
            <a:ext cx="1891777" cy="92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20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1710</TotalTime>
  <Words>838</Words>
  <Application>Microsoft Office PowerPoint</Application>
  <PresentationFormat>Widescreen</PresentationFormat>
  <Paragraphs>175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9" baseType="lpstr">
      <vt:lpstr>Arial</vt:lpstr>
      <vt:lpstr>Calibri</vt:lpstr>
      <vt:lpstr>Calibri Light</vt:lpstr>
      <vt:lpstr>Candara</vt:lpstr>
      <vt:lpstr>Consolas</vt:lpstr>
      <vt:lpstr>Corbel</vt:lpstr>
      <vt:lpstr>Freestyle Script</vt:lpstr>
      <vt:lpstr>Google Sans</vt:lpstr>
      <vt:lpstr>Hack</vt:lpstr>
      <vt:lpstr>Helvetica</vt:lpstr>
      <vt:lpstr>STZhongsong</vt:lpstr>
      <vt:lpstr>Times New Roman</vt:lpstr>
      <vt:lpstr>Wingdings 2</vt:lpstr>
      <vt:lpstr>Frame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Python </vt:lpstr>
      <vt:lpstr>PowerPoint Presentation</vt:lpstr>
      <vt:lpstr>PowerPoint Presentation</vt:lpstr>
      <vt:lpstr>Python Editors</vt:lpstr>
      <vt:lpstr>PowerPoint Presentation</vt:lpstr>
      <vt:lpstr>PowerPoint Presentation</vt:lpstr>
      <vt:lpstr>PowerPoint Presentation</vt:lpstr>
      <vt:lpstr>Conclusion</vt:lpstr>
      <vt:lpstr>Work with  python function</vt:lpstr>
      <vt:lpstr>PowerPoint Presentation</vt:lpstr>
      <vt:lpstr>     Exercise</vt:lpstr>
      <vt:lpstr>       Answer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get user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DELL</cp:lastModifiedBy>
  <cp:revision>45</cp:revision>
  <dcterms:created xsi:type="dcterms:W3CDTF">2020-12-22T08:46:15Z</dcterms:created>
  <dcterms:modified xsi:type="dcterms:W3CDTF">2024-09-16T05:06:18Z</dcterms:modified>
</cp:coreProperties>
</file>