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06" r:id="rId2"/>
    <p:sldId id="845" r:id="rId3"/>
    <p:sldId id="869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4" r:id="rId12"/>
    <p:sldId id="907" r:id="rId13"/>
    <p:sldId id="905" r:id="rId14"/>
    <p:sldId id="906" r:id="rId15"/>
    <p:sldId id="909" r:id="rId16"/>
    <p:sldId id="903" r:id="rId17"/>
    <p:sldId id="911" r:id="rId18"/>
    <p:sldId id="912" r:id="rId19"/>
    <p:sldId id="913" r:id="rId20"/>
    <p:sldId id="914" r:id="rId21"/>
    <p:sldId id="871" r:id="rId22"/>
    <p:sldId id="915" r:id="rId23"/>
    <p:sldId id="916" r:id="rId24"/>
    <p:sldId id="917" r:id="rId25"/>
    <p:sldId id="918" r:id="rId26"/>
    <p:sldId id="919" r:id="rId27"/>
    <p:sldId id="875" r:id="rId28"/>
    <p:sldId id="920" r:id="rId29"/>
    <p:sldId id="921" r:id="rId30"/>
    <p:sldId id="801" r:id="rId31"/>
    <p:sldId id="891" r:id="rId32"/>
    <p:sldId id="892" r:id="rId33"/>
    <p:sldId id="893" r:id="rId34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/>
    <p:restoredTop sz="95928"/>
  </p:normalViewPr>
  <p:slideViewPr>
    <p:cSldViewPr snapToGrid="0" snapToObjects="1">
      <p:cViewPr varScale="1">
        <p:scale>
          <a:sx n="112" d="100"/>
          <a:sy n="112" d="100"/>
        </p:scale>
        <p:origin x="1744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Basic Syntax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Data Types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Escape Sequences &amp; Conversion Specification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2C877FD9-817D-844C-953C-7F0E714068A7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Displaying Multiple Lines and Variable Values</a:t>
          </a:r>
        </a:p>
      </dgm:t>
    </dgm:pt>
    <dgm:pt modelId="{CE00AD3D-6B7D-C640-A860-BFAA1718BEA1}" type="parTrans" cxnId="{408804D6-1A65-0B4D-AB73-48FBDD8D3F3B}">
      <dgm:prSet/>
      <dgm:spPr/>
      <dgm:t>
        <a:bodyPr/>
        <a:lstStyle/>
        <a:p>
          <a:endParaRPr lang="en-GB"/>
        </a:p>
      </dgm:t>
    </dgm:pt>
    <dgm:pt modelId="{AAAC971D-1697-C749-97B2-7F946A76C9EC}" type="sibTrans" cxnId="{408804D6-1A65-0B4D-AB73-48FBDD8D3F3B}">
      <dgm:prSet/>
      <dgm:spPr/>
      <dgm:t>
        <a:bodyPr/>
        <a:lstStyle/>
        <a:p>
          <a:endParaRPr lang="en-GB"/>
        </a:p>
      </dgm:t>
    </dgm:pt>
    <dgm:pt modelId="{B8C216DD-4496-B84D-B642-211C5D7DD7D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Environment Setup</a:t>
          </a:r>
        </a:p>
      </dgm:t>
    </dgm:pt>
    <dgm:pt modelId="{D7FABAD4-7733-A941-BE7B-D20984F55A02}" type="parTrans" cxnId="{D6C432E2-ADCD-1849-9F24-4AD777003B5E}">
      <dgm:prSet/>
      <dgm:spPr/>
      <dgm:t>
        <a:bodyPr/>
        <a:lstStyle/>
        <a:p>
          <a:endParaRPr lang="en-GB"/>
        </a:p>
      </dgm:t>
    </dgm:pt>
    <dgm:pt modelId="{EB29B46A-7251-F744-BFAB-D970CD28EB38}" type="sibTrans" cxnId="{D6C432E2-ADCD-1849-9F24-4AD777003B5E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FCE1D72-19A5-C14C-8C60-72B7F58131ED}" type="pres">
      <dgm:prSet presAssocID="{2C877FD9-817D-844C-953C-7F0E714068A7}" presName="text_4" presStyleLbl="node1" presStyleIdx="3" presStyleCnt="5">
        <dgm:presLayoutVars>
          <dgm:bulletEnabled val="1"/>
        </dgm:presLayoutVars>
      </dgm:prSet>
      <dgm:spPr/>
    </dgm:pt>
    <dgm:pt modelId="{D0F20E02-A719-024C-A4CE-DC2FEA700843}" type="pres">
      <dgm:prSet presAssocID="{2C877FD9-817D-844C-953C-7F0E714068A7}" presName="accent_4" presStyleCnt="0"/>
      <dgm:spPr/>
    </dgm:pt>
    <dgm:pt modelId="{4768F96D-E7EA-7F44-8F82-5F97C30A8DCF}" type="pres">
      <dgm:prSet presAssocID="{2C877FD9-817D-844C-953C-7F0E714068A7}" presName="accentRepeatNode" presStyleLbl="solidFgAcc1" presStyleIdx="3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582EE7D7-4442-BD47-97CD-83BEEB1641B1}" type="pres">
      <dgm:prSet presAssocID="{B8C216DD-4496-B84D-B642-211C5D7DD7D2}" presName="text_5" presStyleLbl="node1" presStyleIdx="4" presStyleCnt="5">
        <dgm:presLayoutVars>
          <dgm:bulletEnabled val="1"/>
        </dgm:presLayoutVars>
      </dgm:prSet>
      <dgm:spPr/>
    </dgm:pt>
    <dgm:pt modelId="{12EA8AD3-B85D-5845-81A6-1D3654D3AD32}" type="pres">
      <dgm:prSet presAssocID="{B8C216DD-4496-B84D-B642-211C5D7DD7D2}" presName="accent_5" presStyleCnt="0"/>
      <dgm:spPr/>
    </dgm:pt>
    <dgm:pt modelId="{A05BCE09-CCE7-B947-A61F-AA0497368F88}" type="pres">
      <dgm:prSet presAssocID="{B8C216DD-4496-B84D-B642-211C5D7DD7D2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D015AD05-674B-E341-8A4B-75848F68DB2D}" type="presOf" srcId="{B8C216DD-4496-B84D-B642-211C5D7DD7D2}" destId="{582EE7D7-4442-BD47-97CD-83BEEB1641B1}" srcOrd="0" destOrd="0" presId="urn:microsoft.com/office/officeart/2008/layout/VerticalCurvedList"/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3A7D3F83-6307-1E49-ABB6-41B92DD083FF}" type="presOf" srcId="{2C877FD9-817D-844C-953C-7F0E714068A7}" destId="{DFCE1D72-19A5-C14C-8C60-72B7F58131ED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08804D6-1A65-0B4D-AB73-48FBDD8D3F3B}" srcId="{BE1645D6-1611-4DF4-8DF3-EEC32D8C4F8A}" destId="{2C877FD9-817D-844C-953C-7F0E714068A7}" srcOrd="3" destOrd="0" parTransId="{CE00AD3D-6B7D-C640-A860-BFAA1718BEA1}" sibTransId="{AAAC971D-1697-C749-97B2-7F946A76C9EC}"/>
    <dgm:cxn modelId="{D6C432E2-ADCD-1849-9F24-4AD777003B5E}" srcId="{BE1645D6-1611-4DF4-8DF3-EEC32D8C4F8A}" destId="{B8C216DD-4496-B84D-B642-211C5D7DD7D2}" srcOrd="4" destOrd="0" parTransId="{D7FABAD4-7733-A941-BE7B-D20984F55A02}" sibTransId="{EB29B46A-7251-F744-BFAB-D970CD28EB38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46E7CCC1-CCE9-D34F-9AF5-8EECFB04085F}" type="presParOf" srcId="{30E5EA73-69FE-4C99-B7E6-D2785DA2F8C5}" destId="{DFCE1D72-19A5-C14C-8C60-72B7F58131ED}" srcOrd="7" destOrd="0" presId="urn:microsoft.com/office/officeart/2008/layout/VerticalCurvedList"/>
    <dgm:cxn modelId="{1E140793-9DB5-364E-BA10-D0E676D011A5}" type="presParOf" srcId="{30E5EA73-69FE-4C99-B7E6-D2785DA2F8C5}" destId="{D0F20E02-A719-024C-A4CE-DC2FEA700843}" srcOrd="8" destOrd="0" presId="urn:microsoft.com/office/officeart/2008/layout/VerticalCurvedList"/>
    <dgm:cxn modelId="{20A58E35-2EAE-7942-9B8C-DB4113F2EE00}" type="presParOf" srcId="{D0F20E02-A719-024C-A4CE-DC2FEA700843}" destId="{4768F96D-E7EA-7F44-8F82-5F97C30A8DCF}" srcOrd="0" destOrd="0" presId="urn:microsoft.com/office/officeart/2008/layout/VerticalCurvedList"/>
    <dgm:cxn modelId="{C5CC024A-A4D9-7342-B510-7592A403D2CD}" type="presParOf" srcId="{30E5EA73-69FE-4C99-B7E6-D2785DA2F8C5}" destId="{582EE7D7-4442-BD47-97CD-83BEEB1641B1}" srcOrd="9" destOrd="0" presId="urn:microsoft.com/office/officeart/2008/layout/VerticalCurvedList"/>
    <dgm:cxn modelId="{341B5C45-78D3-4245-AE9D-AB60E18DA7A7}" type="presParOf" srcId="{30E5EA73-69FE-4C99-B7E6-D2785DA2F8C5}" destId="{12EA8AD3-B85D-5845-81A6-1D3654D3AD32}" srcOrd="10" destOrd="0" presId="urn:microsoft.com/office/officeart/2008/layout/VerticalCurvedList"/>
    <dgm:cxn modelId="{039333C8-5C9E-7C43-B77A-0464413AFF0B}" type="presParOf" srcId="{12EA8AD3-B85D-5845-81A6-1D3654D3AD32}" destId="{A05BCE09-CCE7-B947-A61F-AA0497368F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Basic Syntax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Data Types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Escape Sequences &amp; Conversion Specification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2C877FD9-817D-844C-953C-7F0E714068A7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Displaying Multiple Lines and Variable Values</a:t>
          </a:r>
        </a:p>
      </dgm:t>
    </dgm:pt>
    <dgm:pt modelId="{CE00AD3D-6B7D-C640-A860-BFAA1718BEA1}" type="parTrans" cxnId="{408804D6-1A65-0B4D-AB73-48FBDD8D3F3B}">
      <dgm:prSet/>
      <dgm:spPr/>
      <dgm:t>
        <a:bodyPr/>
        <a:lstStyle/>
        <a:p>
          <a:endParaRPr lang="en-GB"/>
        </a:p>
      </dgm:t>
    </dgm:pt>
    <dgm:pt modelId="{AAAC971D-1697-C749-97B2-7F946A76C9EC}" type="sibTrans" cxnId="{408804D6-1A65-0B4D-AB73-48FBDD8D3F3B}">
      <dgm:prSet/>
      <dgm:spPr/>
      <dgm:t>
        <a:bodyPr/>
        <a:lstStyle/>
        <a:p>
          <a:endParaRPr lang="en-GB"/>
        </a:p>
      </dgm:t>
    </dgm:pt>
    <dgm:pt modelId="{B8C216DD-4496-B84D-B642-211C5D7DD7D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Environment Setup</a:t>
          </a:r>
        </a:p>
      </dgm:t>
    </dgm:pt>
    <dgm:pt modelId="{D7FABAD4-7733-A941-BE7B-D20984F55A02}" type="parTrans" cxnId="{D6C432E2-ADCD-1849-9F24-4AD777003B5E}">
      <dgm:prSet/>
      <dgm:spPr/>
      <dgm:t>
        <a:bodyPr/>
        <a:lstStyle/>
        <a:p>
          <a:endParaRPr lang="en-GB"/>
        </a:p>
      </dgm:t>
    </dgm:pt>
    <dgm:pt modelId="{EB29B46A-7251-F744-BFAB-D970CD28EB38}" type="sibTrans" cxnId="{D6C432E2-ADCD-1849-9F24-4AD777003B5E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FCE1D72-19A5-C14C-8C60-72B7F58131ED}" type="pres">
      <dgm:prSet presAssocID="{2C877FD9-817D-844C-953C-7F0E714068A7}" presName="text_4" presStyleLbl="node1" presStyleIdx="3" presStyleCnt="5">
        <dgm:presLayoutVars>
          <dgm:bulletEnabled val="1"/>
        </dgm:presLayoutVars>
      </dgm:prSet>
      <dgm:spPr/>
    </dgm:pt>
    <dgm:pt modelId="{D0F20E02-A719-024C-A4CE-DC2FEA700843}" type="pres">
      <dgm:prSet presAssocID="{2C877FD9-817D-844C-953C-7F0E714068A7}" presName="accent_4" presStyleCnt="0"/>
      <dgm:spPr/>
    </dgm:pt>
    <dgm:pt modelId="{4768F96D-E7EA-7F44-8F82-5F97C30A8DCF}" type="pres">
      <dgm:prSet presAssocID="{2C877FD9-817D-844C-953C-7F0E714068A7}" presName="accentRepeatNode" presStyleLbl="solidFgAcc1" presStyleIdx="3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582EE7D7-4442-BD47-97CD-83BEEB1641B1}" type="pres">
      <dgm:prSet presAssocID="{B8C216DD-4496-B84D-B642-211C5D7DD7D2}" presName="text_5" presStyleLbl="node1" presStyleIdx="4" presStyleCnt="5">
        <dgm:presLayoutVars>
          <dgm:bulletEnabled val="1"/>
        </dgm:presLayoutVars>
      </dgm:prSet>
      <dgm:spPr/>
    </dgm:pt>
    <dgm:pt modelId="{12EA8AD3-B85D-5845-81A6-1D3654D3AD32}" type="pres">
      <dgm:prSet presAssocID="{B8C216DD-4496-B84D-B642-211C5D7DD7D2}" presName="accent_5" presStyleCnt="0"/>
      <dgm:spPr/>
    </dgm:pt>
    <dgm:pt modelId="{A05BCE09-CCE7-B947-A61F-AA0497368F88}" type="pres">
      <dgm:prSet presAssocID="{B8C216DD-4496-B84D-B642-211C5D7DD7D2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D015AD05-674B-E341-8A4B-75848F68DB2D}" type="presOf" srcId="{B8C216DD-4496-B84D-B642-211C5D7DD7D2}" destId="{582EE7D7-4442-BD47-97CD-83BEEB1641B1}" srcOrd="0" destOrd="0" presId="urn:microsoft.com/office/officeart/2008/layout/VerticalCurvedList"/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3A7D3F83-6307-1E49-ABB6-41B92DD083FF}" type="presOf" srcId="{2C877FD9-817D-844C-953C-7F0E714068A7}" destId="{DFCE1D72-19A5-C14C-8C60-72B7F58131ED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08804D6-1A65-0B4D-AB73-48FBDD8D3F3B}" srcId="{BE1645D6-1611-4DF4-8DF3-EEC32D8C4F8A}" destId="{2C877FD9-817D-844C-953C-7F0E714068A7}" srcOrd="3" destOrd="0" parTransId="{CE00AD3D-6B7D-C640-A860-BFAA1718BEA1}" sibTransId="{AAAC971D-1697-C749-97B2-7F946A76C9EC}"/>
    <dgm:cxn modelId="{D6C432E2-ADCD-1849-9F24-4AD777003B5E}" srcId="{BE1645D6-1611-4DF4-8DF3-EEC32D8C4F8A}" destId="{B8C216DD-4496-B84D-B642-211C5D7DD7D2}" srcOrd="4" destOrd="0" parTransId="{D7FABAD4-7733-A941-BE7B-D20984F55A02}" sibTransId="{EB29B46A-7251-F744-BFAB-D970CD28EB38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46E7CCC1-CCE9-D34F-9AF5-8EECFB04085F}" type="presParOf" srcId="{30E5EA73-69FE-4C99-B7E6-D2785DA2F8C5}" destId="{DFCE1D72-19A5-C14C-8C60-72B7F58131ED}" srcOrd="7" destOrd="0" presId="urn:microsoft.com/office/officeart/2008/layout/VerticalCurvedList"/>
    <dgm:cxn modelId="{1E140793-9DB5-364E-BA10-D0E676D011A5}" type="presParOf" srcId="{30E5EA73-69FE-4C99-B7E6-D2785DA2F8C5}" destId="{D0F20E02-A719-024C-A4CE-DC2FEA700843}" srcOrd="8" destOrd="0" presId="urn:microsoft.com/office/officeart/2008/layout/VerticalCurvedList"/>
    <dgm:cxn modelId="{20A58E35-2EAE-7942-9B8C-DB4113F2EE00}" type="presParOf" srcId="{D0F20E02-A719-024C-A4CE-DC2FEA700843}" destId="{4768F96D-E7EA-7F44-8F82-5F97C30A8DCF}" srcOrd="0" destOrd="0" presId="urn:microsoft.com/office/officeart/2008/layout/VerticalCurvedList"/>
    <dgm:cxn modelId="{C5CC024A-A4D9-7342-B510-7592A403D2CD}" type="presParOf" srcId="{30E5EA73-69FE-4C99-B7E6-D2785DA2F8C5}" destId="{582EE7D7-4442-BD47-97CD-83BEEB1641B1}" srcOrd="9" destOrd="0" presId="urn:microsoft.com/office/officeart/2008/layout/VerticalCurvedList"/>
    <dgm:cxn modelId="{341B5C45-78D3-4245-AE9D-AB60E18DA7A7}" type="presParOf" srcId="{30E5EA73-69FE-4C99-B7E6-D2785DA2F8C5}" destId="{12EA8AD3-B85D-5845-81A6-1D3654D3AD32}" srcOrd="10" destOrd="0" presId="urn:microsoft.com/office/officeart/2008/layout/VerticalCurvedList"/>
    <dgm:cxn modelId="{039333C8-5C9E-7C43-B77A-0464413AFF0B}" type="presParOf" srcId="{12EA8AD3-B85D-5845-81A6-1D3654D3AD32}" destId="{A05BCE09-CCE7-B947-A61F-AA0497368F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Basic Syntax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Data Types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Escape Sequences &amp; Conversion Specification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2C877FD9-817D-844C-953C-7F0E714068A7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Displaying Multiple Lines and Variable Values</a:t>
          </a:r>
        </a:p>
      </dgm:t>
    </dgm:pt>
    <dgm:pt modelId="{CE00AD3D-6B7D-C640-A860-BFAA1718BEA1}" type="parTrans" cxnId="{408804D6-1A65-0B4D-AB73-48FBDD8D3F3B}">
      <dgm:prSet/>
      <dgm:spPr/>
      <dgm:t>
        <a:bodyPr/>
        <a:lstStyle/>
        <a:p>
          <a:endParaRPr lang="en-GB"/>
        </a:p>
      </dgm:t>
    </dgm:pt>
    <dgm:pt modelId="{AAAC971D-1697-C749-97B2-7F946A76C9EC}" type="sibTrans" cxnId="{408804D6-1A65-0B4D-AB73-48FBDD8D3F3B}">
      <dgm:prSet/>
      <dgm:spPr/>
      <dgm:t>
        <a:bodyPr/>
        <a:lstStyle/>
        <a:p>
          <a:endParaRPr lang="en-GB"/>
        </a:p>
      </dgm:t>
    </dgm:pt>
    <dgm:pt modelId="{B8C216DD-4496-B84D-B642-211C5D7DD7D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Environment Setup</a:t>
          </a:r>
        </a:p>
      </dgm:t>
    </dgm:pt>
    <dgm:pt modelId="{D7FABAD4-7733-A941-BE7B-D20984F55A02}" type="parTrans" cxnId="{D6C432E2-ADCD-1849-9F24-4AD777003B5E}">
      <dgm:prSet/>
      <dgm:spPr/>
      <dgm:t>
        <a:bodyPr/>
        <a:lstStyle/>
        <a:p>
          <a:endParaRPr lang="en-GB"/>
        </a:p>
      </dgm:t>
    </dgm:pt>
    <dgm:pt modelId="{EB29B46A-7251-F744-BFAB-D970CD28EB38}" type="sibTrans" cxnId="{D6C432E2-ADCD-1849-9F24-4AD777003B5E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FCE1D72-19A5-C14C-8C60-72B7F58131ED}" type="pres">
      <dgm:prSet presAssocID="{2C877FD9-817D-844C-953C-7F0E714068A7}" presName="text_4" presStyleLbl="node1" presStyleIdx="3" presStyleCnt="5">
        <dgm:presLayoutVars>
          <dgm:bulletEnabled val="1"/>
        </dgm:presLayoutVars>
      </dgm:prSet>
      <dgm:spPr/>
    </dgm:pt>
    <dgm:pt modelId="{D0F20E02-A719-024C-A4CE-DC2FEA700843}" type="pres">
      <dgm:prSet presAssocID="{2C877FD9-817D-844C-953C-7F0E714068A7}" presName="accent_4" presStyleCnt="0"/>
      <dgm:spPr/>
    </dgm:pt>
    <dgm:pt modelId="{4768F96D-E7EA-7F44-8F82-5F97C30A8DCF}" type="pres">
      <dgm:prSet presAssocID="{2C877FD9-817D-844C-953C-7F0E714068A7}" presName="accentRepeatNode" presStyleLbl="solidFgAcc1" presStyleIdx="3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582EE7D7-4442-BD47-97CD-83BEEB1641B1}" type="pres">
      <dgm:prSet presAssocID="{B8C216DD-4496-B84D-B642-211C5D7DD7D2}" presName="text_5" presStyleLbl="node1" presStyleIdx="4" presStyleCnt="5">
        <dgm:presLayoutVars>
          <dgm:bulletEnabled val="1"/>
        </dgm:presLayoutVars>
      </dgm:prSet>
      <dgm:spPr/>
    </dgm:pt>
    <dgm:pt modelId="{12EA8AD3-B85D-5845-81A6-1D3654D3AD32}" type="pres">
      <dgm:prSet presAssocID="{B8C216DD-4496-B84D-B642-211C5D7DD7D2}" presName="accent_5" presStyleCnt="0"/>
      <dgm:spPr/>
    </dgm:pt>
    <dgm:pt modelId="{A05BCE09-CCE7-B947-A61F-AA0497368F88}" type="pres">
      <dgm:prSet presAssocID="{B8C216DD-4496-B84D-B642-211C5D7DD7D2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D015AD05-674B-E341-8A4B-75848F68DB2D}" type="presOf" srcId="{B8C216DD-4496-B84D-B642-211C5D7DD7D2}" destId="{582EE7D7-4442-BD47-97CD-83BEEB1641B1}" srcOrd="0" destOrd="0" presId="urn:microsoft.com/office/officeart/2008/layout/VerticalCurvedList"/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3A7D3F83-6307-1E49-ABB6-41B92DD083FF}" type="presOf" srcId="{2C877FD9-817D-844C-953C-7F0E714068A7}" destId="{DFCE1D72-19A5-C14C-8C60-72B7F58131ED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08804D6-1A65-0B4D-AB73-48FBDD8D3F3B}" srcId="{BE1645D6-1611-4DF4-8DF3-EEC32D8C4F8A}" destId="{2C877FD9-817D-844C-953C-7F0E714068A7}" srcOrd="3" destOrd="0" parTransId="{CE00AD3D-6B7D-C640-A860-BFAA1718BEA1}" sibTransId="{AAAC971D-1697-C749-97B2-7F946A76C9EC}"/>
    <dgm:cxn modelId="{D6C432E2-ADCD-1849-9F24-4AD777003B5E}" srcId="{BE1645D6-1611-4DF4-8DF3-EEC32D8C4F8A}" destId="{B8C216DD-4496-B84D-B642-211C5D7DD7D2}" srcOrd="4" destOrd="0" parTransId="{D7FABAD4-7733-A941-BE7B-D20984F55A02}" sibTransId="{EB29B46A-7251-F744-BFAB-D970CD28EB38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46E7CCC1-CCE9-D34F-9AF5-8EECFB04085F}" type="presParOf" srcId="{30E5EA73-69FE-4C99-B7E6-D2785DA2F8C5}" destId="{DFCE1D72-19A5-C14C-8C60-72B7F58131ED}" srcOrd="7" destOrd="0" presId="urn:microsoft.com/office/officeart/2008/layout/VerticalCurvedList"/>
    <dgm:cxn modelId="{1E140793-9DB5-364E-BA10-D0E676D011A5}" type="presParOf" srcId="{30E5EA73-69FE-4C99-B7E6-D2785DA2F8C5}" destId="{D0F20E02-A719-024C-A4CE-DC2FEA700843}" srcOrd="8" destOrd="0" presId="urn:microsoft.com/office/officeart/2008/layout/VerticalCurvedList"/>
    <dgm:cxn modelId="{20A58E35-2EAE-7942-9B8C-DB4113F2EE00}" type="presParOf" srcId="{D0F20E02-A719-024C-A4CE-DC2FEA700843}" destId="{4768F96D-E7EA-7F44-8F82-5F97C30A8DCF}" srcOrd="0" destOrd="0" presId="urn:microsoft.com/office/officeart/2008/layout/VerticalCurvedList"/>
    <dgm:cxn modelId="{C5CC024A-A4D9-7342-B510-7592A403D2CD}" type="presParOf" srcId="{30E5EA73-69FE-4C99-B7E6-D2785DA2F8C5}" destId="{582EE7D7-4442-BD47-97CD-83BEEB1641B1}" srcOrd="9" destOrd="0" presId="urn:microsoft.com/office/officeart/2008/layout/VerticalCurvedList"/>
    <dgm:cxn modelId="{341B5C45-78D3-4245-AE9D-AB60E18DA7A7}" type="presParOf" srcId="{30E5EA73-69FE-4C99-B7E6-D2785DA2F8C5}" destId="{12EA8AD3-B85D-5845-81A6-1D3654D3AD32}" srcOrd="10" destOrd="0" presId="urn:microsoft.com/office/officeart/2008/layout/VerticalCurvedList"/>
    <dgm:cxn modelId="{039333C8-5C9E-7C43-B77A-0464413AFF0B}" type="presParOf" srcId="{12EA8AD3-B85D-5845-81A6-1D3654D3AD32}" destId="{A05BCE09-CCE7-B947-A61F-AA0497368F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Basic Syntax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Data Types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Escape Sequences &amp; Conversion Specification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2C877FD9-817D-844C-953C-7F0E714068A7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Displaying Multiple Lines and Variable Values</a:t>
          </a:r>
        </a:p>
      </dgm:t>
    </dgm:pt>
    <dgm:pt modelId="{CE00AD3D-6B7D-C640-A860-BFAA1718BEA1}" type="parTrans" cxnId="{408804D6-1A65-0B4D-AB73-48FBDD8D3F3B}">
      <dgm:prSet/>
      <dgm:spPr/>
      <dgm:t>
        <a:bodyPr/>
        <a:lstStyle/>
        <a:p>
          <a:endParaRPr lang="en-GB"/>
        </a:p>
      </dgm:t>
    </dgm:pt>
    <dgm:pt modelId="{AAAC971D-1697-C749-97B2-7F946A76C9EC}" type="sibTrans" cxnId="{408804D6-1A65-0B4D-AB73-48FBDD8D3F3B}">
      <dgm:prSet/>
      <dgm:spPr/>
      <dgm:t>
        <a:bodyPr/>
        <a:lstStyle/>
        <a:p>
          <a:endParaRPr lang="en-GB"/>
        </a:p>
      </dgm:t>
    </dgm:pt>
    <dgm:pt modelId="{B8C216DD-4496-B84D-B642-211C5D7DD7D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Environment Setup</a:t>
          </a:r>
        </a:p>
      </dgm:t>
    </dgm:pt>
    <dgm:pt modelId="{D7FABAD4-7733-A941-BE7B-D20984F55A02}" type="parTrans" cxnId="{D6C432E2-ADCD-1849-9F24-4AD777003B5E}">
      <dgm:prSet/>
      <dgm:spPr/>
      <dgm:t>
        <a:bodyPr/>
        <a:lstStyle/>
        <a:p>
          <a:endParaRPr lang="en-GB"/>
        </a:p>
      </dgm:t>
    </dgm:pt>
    <dgm:pt modelId="{EB29B46A-7251-F744-BFAB-D970CD28EB38}" type="sibTrans" cxnId="{D6C432E2-ADCD-1849-9F24-4AD777003B5E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FCE1D72-19A5-C14C-8C60-72B7F58131ED}" type="pres">
      <dgm:prSet presAssocID="{2C877FD9-817D-844C-953C-7F0E714068A7}" presName="text_4" presStyleLbl="node1" presStyleIdx="3" presStyleCnt="5">
        <dgm:presLayoutVars>
          <dgm:bulletEnabled val="1"/>
        </dgm:presLayoutVars>
      </dgm:prSet>
      <dgm:spPr/>
    </dgm:pt>
    <dgm:pt modelId="{D0F20E02-A719-024C-A4CE-DC2FEA700843}" type="pres">
      <dgm:prSet presAssocID="{2C877FD9-817D-844C-953C-7F0E714068A7}" presName="accent_4" presStyleCnt="0"/>
      <dgm:spPr/>
    </dgm:pt>
    <dgm:pt modelId="{4768F96D-E7EA-7F44-8F82-5F97C30A8DCF}" type="pres">
      <dgm:prSet presAssocID="{2C877FD9-817D-844C-953C-7F0E714068A7}" presName="accentRepeatNode" presStyleLbl="solidFgAcc1" presStyleIdx="3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582EE7D7-4442-BD47-97CD-83BEEB1641B1}" type="pres">
      <dgm:prSet presAssocID="{B8C216DD-4496-B84D-B642-211C5D7DD7D2}" presName="text_5" presStyleLbl="node1" presStyleIdx="4" presStyleCnt="5">
        <dgm:presLayoutVars>
          <dgm:bulletEnabled val="1"/>
        </dgm:presLayoutVars>
      </dgm:prSet>
      <dgm:spPr/>
    </dgm:pt>
    <dgm:pt modelId="{12EA8AD3-B85D-5845-81A6-1D3654D3AD32}" type="pres">
      <dgm:prSet presAssocID="{B8C216DD-4496-B84D-B642-211C5D7DD7D2}" presName="accent_5" presStyleCnt="0"/>
      <dgm:spPr/>
    </dgm:pt>
    <dgm:pt modelId="{A05BCE09-CCE7-B947-A61F-AA0497368F88}" type="pres">
      <dgm:prSet presAssocID="{B8C216DD-4496-B84D-B642-211C5D7DD7D2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D015AD05-674B-E341-8A4B-75848F68DB2D}" type="presOf" srcId="{B8C216DD-4496-B84D-B642-211C5D7DD7D2}" destId="{582EE7D7-4442-BD47-97CD-83BEEB1641B1}" srcOrd="0" destOrd="0" presId="urn:microsoft.com/office/officeart/2008/layout/VerticalCurvedList"/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3A7D3F83-6307-1E49-ABB6-41B92DD083FF}" type="presOf" srcId="{2C877FD9-817D-844C-953C-7F0E714068A7}" destId="{DFCE1D72-19A5-C14C-8C60-72B7F58131ED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08804D6-1A65-0B4D-AB73-48FBDD8D3F3B}" srcId="{BE1645D6-1611-4DF4-8DF3-EEC32D8C4F8A}" destId="{2C877FD9-817D-844C-953C-7F0E714068A7}" srcOrd="3" destOrd="0" parTransId="{CE00AD3D-6B7D-C640-A860-BFAA1718BEA1}" sibTransId="{AAAC971D-1697-C749-97B2-7F946A76C9EC}"/>
    <dgm:cxn modelId="{D6C432E2-ADCD-1849-9F24-4AD777003B5E}" srcId="{BE1645D6-1611-4DF4-8DF3-EEC32D8C4F8A}" destId="{B8C216DD-4496-B84D-B642-211C5D7DD7D2}" srcOrd="4" destOrd="0" parTransId="{D7FABAD4-7733-A941-BE7B-D20984F55A02}" sibTransId="{EB29B46A-7251-F744-BFAB-D970CD28EB38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46E7CCC1-CCE9-D34F-9AF5-8EECFB04085F}" type="presParOf" srcId="{30E5EA73-69FE-4C99-B7E6-D2785DA2F8C5}" destId="{DFCE1D72-19A5-C14C-8C60-72B7F58131ED}" srcOrd="7" destOrd="0" presId="urn:microsoft.com/office/officeart/2008/layout/VerticalCurvedList"/>
    <dgm:cxn modelId="{1E140793-9DB5-364E-BA10-D0E676D011A5}" type="presParOf" srcId="{30E5EA73-69FE-4C99-B7E6-D2785DA2F8C5}" destId="{D0F20E02-A719-024C-A4CE-DC2FEA700843}" srcOrd="8" destOrd="0" presId="urn:microsoft.com/office/officeart/2008/layout/VerticalCurvedList"/>
    <dgm:cxn modelId="{20A58E35-2EAE-7942-9B8C-DB4113F2EE00}" type="presParOf" srcId="{D0F20E02-A719-024C-A4CE-DC2FEA700843}" destId="{4768F96D-E7EA-7F44-8F82-5F97C30A8DCF}" srcOrd="0" destOrd="0" presId="urn:microsoft.com/office/officeart/2008/layout/VerticalCurvedList"/>
    <dgm:cxn modelId="{C5CC024A-A4D9-7342-B510-7592A403D2CD}" type="presParOf" srcId="{30E5EA73-69FE-4C99-B7E6-D2785DA2F8C5}" destId="{582EE7D7-4442-BD47-97CD-83BEEB1641B1}" srcOrd="9" destOrd="0" presId="urn:microsoft.com/office/officeart/2008/layout/VerticalCurvedList"/>
    <dgm:cxn modelId="{341B5C45-78D3-4245-AE9D-AB60E18DA7A7}" type="presParOf" srcId="{30E5EA73-69FE-4C99-B7E6-D2785DA2F8C5}" destId="{12EA8AD3-B85D-5845-81A6-1D3654D3AD32}" srcOrd="10" destOrd="0" presId="urn:microsoft.com/office/officeart/2008/layout/VerticalCurvedList"/>
    <dgm:cxn modelId="{039333C8-5C9E-7C43-B77A-0464413AFF0B}" type="presParOf" srcId="{12EA8AD3-B85D-5845-81A6-1D3654D3AD32}" destId="{A05BCE09-CCE7-B947-A61F-AA0497368F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Basic Syntax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Data Types</a:t>
          </a: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Escape Sequences &amp; Conversion Specification</a:t>
          </a: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2C877FD9-817D-844C-953C-7F0E714068A7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Displaying Multiple Lines and Variable Values</a:t>
          </a:r>
        </a:p>
      </dgm:t>
    </dgm:pt>
    <dgm:pt modelId="{CE00AD3D-6B7D-C640-A860-BFAA1718BEA1}" type="parTrans" cxnId="{408804D6-1A65-0B4D-AB73-48FBDD8D3F3B}">
      <dgm:prSet/>
      <dgm:spPr/>
      <dgm:t>
        <a:bodyPr/>
        <a:lstStyle/>
        <a:p>
          <a:endParaRPr lang="en-GB"/>
        </a:p>
      </dgm:t>
    </dgm:pt>
    <dgm:pt modelId="{AAAC971D-1697-C749-97B2-7F946A76C9EC}" type="sibTrans" cxnId="{408804D6-1A65-0B4D-AB73-48FBDD8D3F3B}">
      <dgm:prSet/>
      <dgm:spPr/>
      <dgm:t>
        <a:bodyPr/>
        <a:lstStyle/>
        <a:p>
          <a:endParaRPr lang="en-GB"/>
        </a:p>
      </dgm:t>
    </dgm:pt>
    <dgm:pt modelId="{B8C216DD-4496-B84D-B642-211C5D7DD7D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 Environment Setup</a:t>
          </a:r>
        </a:p>
      </dgm:t>
    </dgm:pt>
    <dgm:pt modelId="{D7FABAD4-7733-A941-BE7B-D20984F55A02}" type="parTrans" cxnId="{D6C432E2-ADCD-1849-9F24-4AD777003B5E}">
      <dgm:prSet/>
      <dgm:spPr/>
      <dgm:t>
        <a:bodyPr/>
        <a:lstStyle/>
        <a:p>
          <a:endParaRPr lang="en-GB"/>
        </a:p>
      </dgm:t>
    </dgm:pt>
    <dgm:pt modelId="{EB29B46A-7251-F744-BFAB-D970CD28EB38}" type="sibTrans" cxnId="{D6C432E2-ADCD-1849-9F24-4AD777003B5E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FCE1D72-19A5-C14C-8C60-72B7F58131ED}" type="pres">
      <dgm:prSet presAssocID="{2C877FD9-817D-844C-953C-7F0E714068A7}" presName="text_4" presStyleLbl="node1" presStyleIdx="3" presStyleCnt="5">
        <dgm:presLayoutVars>
          <dgm:bulletEnabled val="1"/>
        </dgm:presLayoutVars>
      </dgm:prSet>
      <dgm:spPr/>
    </dgm:pt>
    <dgm:pt modelId="{D0F20E02-A719-024C-A4CE-DC2FEA700843}" type="pres">
      <dgm:prSet presAssocID="{2C877FD9-817D-844C-953C-7F0E714068A7}" presName="accent_4" presStyleCnt="0"/>
      <dgm:spPr/>
    </dgm:pt>
    <dgm:pt modelId="{4768F96D-E7EA-7F44-8F82-5F97C30A8DCF}" type="pres">
      <dgm:prSet presAssocID="{2C877FD9-817D-844C-953C-7F0E714068A7}" presName="accentRepeatNode" presStyleLbl="solidFgAcc1" presStyleIdx="3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582EE7D7-4442-BD47-97CD-83BEEB1641B1}" type="pres">
      <dgm:prSet presAssocID="{B8C216DD-4496-B84D-B642-211C5D7DD7D2}" presName="text_5" presStyleLbl="node1" presStyleIdx="4" presStyleCnt="5">
        <dgm:presLayoutVars>
          <dgm:bulletEnabled val="1"/>
        </dgm:presLayoutVars>
      </dgm:prSet>
      <dgm:spPr/>
    </dgm:pt>
    <dgm:pt modelId="{12EA8AD3-B85D-5845-81A6-1D3654D3AD32}" type="pres">
      <dgm:prSet presAssocID="{B8C216DD-4496-B84D-B642-211C5D7DD7D2}" presName="accent_5" presStyleCnt="0"/>
      <dgm:spPr/>
    </dgm:pt>
    <dgm:pt modelId="{A05BCE09-CCE7-B947-A61F-AA0497368F88}" type="pres">
      <dgm:prSet presAssocID="{B8C216DD-4496-B84D-B642-211C5D7DD7D2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D015AD05-674B-E341-8A4B-75848F68DB2D}" type="presOf" srcId="{B8C216DD-4496-B84D-B642-211C5D7DD7D2}" destId="{582EE7D7-4442-BD47-97CD-83BEEB1641B1}" srcOrd="0" destOrd="0" presId="urn:microsoft.com/office/officeart/2008/layout/VerticalCurvedList"/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3A7D3F83-6307-1E49-ABB6-41B92DD083FF}" type="presOf" srcId="{2C877FD9-817D-844C-953C-7F0E714068A7}" destId="{DFCE1D72-19A5-C14C-8C60-72B7F58131ED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08804D6-1A65-0B4D-AB73-48FBDD8D3F3B}" srcId="{BE1645D6-1611-4DF4-8DF3-EEC32D8C4F8A}" destId="{2C877FD9-817D-844C-953C-7F0E714068A7}" srcOrd="3" destOrd="0" parTransId="{CE00AD3D-6B7D-C640-A860-BFAA1718BEA1}" sibTransId="{AAAC971D-1697-C749-97B2-7F946A76C9EC}"/>
    <dgm:cxn modelId="{D6C432E2-ADCD-1849-9F24-4AD777003B5E}" srcId="{BE1645D6-1611-4DF4-8DF3-EEC32D8C4F8A}" destId="{B8C216DD-4496-B84D-B642-211C5D7DD7D2}" srcOrd="4" destOrd="0" parTransId="{D7FABAD4-7733-A941-BE7B-D20984F55A02}" sibTransId="{EB29B46A-7251-F744-BFAB-D970CD28EB38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46E7CCC1-CCE9-D34F-9AF5-8EECFB04085F}" type="presParOf" srcId="{30E5EA73-69FE-4C99-B7E6-D2785DA2F8C5}" destId="{DFCE1D72-19A5-C14C-8C60-72B7F58131ED}" srcOrd="7" destOrd="0" presId="urn:microsoft.com/office/officeart/2008/layout/VerticalCurvedList"/>
    <dgm:cxn modelId="{1E140793-9DB5-364E-BA10-D0E676D011A5}" type="presParOf" srcId="{30E5EA73-69FE-4C99-B7E6-D2785DA2F8C5}" destId="{D0F20E02-A719-024C-A4CE-DC2FEA700843}" srcOrd="8" destOrd="0" presId="urn:microsoft.com/office/officeart/2008/layout/VerticalCurvedList"/>
    <dgm:cxn modelId="{20A58E35-2EAE-7942-9B8C-DB4113F2EE00}" type="presParOf" srcId="{D0F20E02-A719-024C-A4CE-DC2FEA700843}" destId="{4768F96D-E7EA-7F44-8F82-5F97C30A8DCF}" srcOrd="0" destOrd="0" presId="urn:microsoft.com/office/officeart/2008/layout/VerticalCurvedList"/>
    <dgm:cxn modelId="{C5CC024A-A4D9-7342-B510-7592A403D2CD}" type="presParOf" srcId="{30E5EA73-69FE-4C99-B7E6-D2785DA2F8C5}" destId="{582EE7D7-4442-BD47-97CD-83BEEB1641B1}" srcOrd="9" destOrd="0" presId="urn:microsoft.com/office/officeart/2008/layout/VerticalCurvedList"/>
    <dgm:cxn modelId="{341B5C45-78D3-4245-AE9D-AB60E18DA7A7}" type="presParOf" srcId="{30E5EA73-69FE-4C99-B7E6-D2785DA2F8C5}" destId="{12EA8AD3-B85D-5845-81A6-1D3654D3AD32}" srcOrd="10" destOrd="0" presId="urn:microsoft.com/office/officeart/2008/layout/VerticalCurvedList"/>
    <dgm:cxn modelId="{039333C8-5C9E-7C43-B77A-0464413AFF0B}" type="presParOf" srcId="{12EA8AD3-B85D-5845-81A6-1D3654D3AD32}" destId="{A05BCE09-CCE7-B947-A61F-AA0497368F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470071" y="-837543"/>
          <a:ext cx="6513127" cy="6513127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56064" y="302280"/>
          <a:ext cx="6748419" cy="60494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C Basic Syntax</a:t>
          </a:r>
          <a:endParaRPr lang="en-US" sz="2400" b="0" u="none" kern="1200" dirty="0"/>
        </a:p>
      </dsp:txBody>
      <dsp:txXfrm>
        <a:off x="456064" y="302280"/>
        <a:ext cx="6748419" cy="604948"/>
      </dsp:txXfrm>
    </dsp:sp>
    <dsp:sp modelId="{485F26A9-AA94-4ADA-AC54-FB58E0E0ED28}">
      <dsp:nvSpPr>
        <dsp:cNvPr id="0" name=""/>
        <dsp:cNvSpPr/>
      </dsp:nvSpPr>
      <dsp:spPr>
        <a:xfrm>
          <a:off x="77971" y="226662"/>
          <a:ext cx="756185" cy="75618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89552" y="1209413"/>
          <a:ext cx="6314931" cy="60494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Data Types</a:t>
          </a:r>
        </a:p>
      </dsp:txBody>
      <dsp:txXfrm>
        <a:off x="889552" y="1209413"/>
        <a:ext cx="6314931" cy="604948"/>
      </dsp:txXfrm>
    </dsp:sp>
    <dsp:sp modelId="{6E8EBA03-6BA2-4E70-A548-59B77127E6F5}">
      <dsp:nvSpPr>
        <dsp:cNvPr id="0" name=""/>
        <dsp:cNvSpPr/>
      </dsp:nvSpPr>
      <dsp:spPr>
        <a:xfrm>
          <a:off x="511459" y="1133794"/>
          <a:ext cx="756185" cy="75618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1022598" y="2116546"/>
          <a:ext cx="6181885" cy="60494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Escape Sequences &amp; Conversion Specification</a:t>
          </a:r>
        </a:p>
      </dsp:txBody>
      <dsp:txXfrm>
        <a:off x="1022598" y="2116546"/>
        <a:ext cx="6181885" cy="604948"/>
      </dsp:txXfrm>
    </dsp:sp>
    <dsp:sp modelId="{6ABFE3EC-072B-4F41-9CFA-EBA60B7934FE}">
      <dsp:nvSpPr>
        <dsp:cNvPr id="0" name=""/>
        <dsp:cNvSpPr/>
      </dsp:nvSpPr>
      <dsp:spPr>
        <a:xfrm>
          <a:off x="644506" y="2040927"/>
          <a:ext cx="756185" cy="7561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1D72-19A5-C14C-8C60-72B7F58131ED}">
      <dsp:nvSpPr>
        <dsp:cNvPr id="0" name=""/>
        <dsp:cNvSpPr/>
      </dsp:nvSpPr>
      <dsp:spPr>
        <a:xfrm>
          <a:off x="889552" y="3023678"/>
          <a:ext cx="6314931" cy="60494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Displaying Multiple Lines and Variable Values</a:t>
          </a:r>
        </a:p>
      </dsp:txBody>
      <dsp:txXfrm>
        <a:off x="889552" y="3023678"/>
        <a:ext cx="6314931" cy="604948"/>
      </dsp:txXfrm>
    </dsp:sp>
    <dsp:sp modelId="{4768F96D-E7EA-7F44-8F82-5F97C30A8DCF}">
      <dsp:nvSpPr>
        <dsp:cNvPr id="0" name=""/>
        <dsp:cNvSpPr/>
      </dsp:nvSpPr>
      <dsp:spPr>
        <a:xfrm>
          <a:off x="511459" y="2948060"/>
          <a:ext cx="756185" cy="756185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E7D7-4442-BD47-97CD-83BEEB1641B1}">
      <dsp:nvSpPr>
        <dsp:cNvPr id="0" name=""/>
        <dsp:cNvSpPr/>
      </dsp:nvSpPr>
      <dsp:spPr>
        <a:xfrm>
          <a:off x="456064" y="3930811"/>
          <a:ext cx="6748419" cy="60494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Environment Setup</a:t>
          </a:r>
        </a:p>
      </dsp:txBody>
      <dsp:txXfrm>
        <a:off x="456064" y="3930811"/>
        <a:ext cx="6748419" cy="604948"/>
      </dsp:txXfrm>
    </dsp:sp>
    <dsp:sp modelId="{A05BCE09-CCE7-B947-A61F-AA0497368F88}">
      <dsp:nvSpPr>
        <dsp:cNvPr id="0" name=""/>
        <dsp:cNvSpPr/>
      </dsp:nvSpPr>
      <dsp:spPr>
        <a:xfrm>
          <a:off x="77971" y="3855192"/>
          <a:ext cx="756185" cy="75618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470071" y="-837543"/>
          <a:ext cx="6513127" cy="6513127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56064" y="302280"/>
          <a:ext cx="6748419" cy="60494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C Basic Syntax</a:t>
          </a:r>
          <a:endParaRPr lang="en-US" sz="2400" b="0" u="none" kern="1200" dirty="0"/>
        </a:p>
      </dsp:txBody>
      <dsp:txXfrm>
        <a:off x="456064" y="302280"/>
        <a:ext cx="6748419" cy="604948"/>
      </dsp:txXfrm>
    </dsp:sp>
    <dsp:sp modelId="{485F26A9-AA94-4ADA-AC54-FB58E0E0ED28}">
      <dsp:nvSpPr>
        <dsp:cNvPr id="0" name=""/>
        <dsp:cNvSpPr/>
      </dsp:nvSpPr>
      <dsp:spPr>
        <a:xfrm>
          <a:off x="77971" y="226662"/>
          <a:ext cx="756185" cy="75618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89552" y="1209413"/>
          <a:ext cx="6314931" cy="60494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Data Types</a:t>
          </a:r>
        </a:p>
      </dsp:txBody>
      <dsp:txXfrm>
        <a:off x="889552" y="1209413"/>
        <a:ext cx="6314931" cy="604948"/>
      </dsp:txXfrm>
    </dsp:sp>
    <dsp:sp modelId="{6E8EBA03-6BA2-4E70-A548-59B77127E6F5}">
      <dsp:nvSpPr>
        <dsp:cNvPr id="0" name=""/>
        <dsp:cNvSpPr/>
      </dsp:nvSpPr>
      <dsp:spPr>
        <a:xfrm>
          <a:off x="511459" y="1133794"/>
          <a:ext cx="756185" cy="75618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1022598" y="2116546"/>
          <a:ext cx="6181885" cy="60494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Escape Sequences &amp; Conversion Specification</a:t>
          </a:r>
        </a:p>
      </dsp:txBody>
      <dsp:txXfrm>
        <a:off x="1022598" y="2116546"/>
        <a:ext cx="6181885" cy="604948"/>
      </dsp:txXfrm>
    </dsp:sp>
    <dsp:sp modelId="{6ABFE3EC-072B-4F41-9CFA-EBA60B7934FE}">
      <dsp:nvSpPr>
        <dsp:cNvPr id="0" name=""/>
        <dsp:cNvSpPr/>
      </dsp:nvSpPr>
      <dsp:spPr>
        <a:xfrm>
          <a:off x="644506" y="2040927"/>
          <a:ext cx="756185" cy="7561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1D72-19A5-C14C-8C60-72B7F58131ED}">
      <dsp:nvSpPr>
        <dsp:cNvPr id="0" name=""/>
        <dsp:cNvSpPr/>
      </dsp:nvSpPr>
      <dsp:spPr>
        <a:xfrm>
          <a:off x="889552" y="3023678"/>
          <a:ext cx="6314931" cy="60494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Displaying Multiple Lines and Variable Values</a:t>
          </a:r>
        </a:p>
      </dsp:txBody>
      <dsp:txXfrm>
        <a:off x="889552" y="3023678"/>
        <a:ext cx="6314931" cy="604948"/>
      </dsp:txXfrm>
    </dsp:sp>
    <dsp:sp modelId="{4768F96D-E7EA-7F44-8F82-5F97C30A8DCF}">
      <dsp:nvSpPr>
        <dsp:cNvPr id="0" name=""/>
        <dsp:cNvSpPr/>
      </dsp:nvSpPr>
      <dsp:spPr>
        <a:xfrm>
          <a:off x="511459" y="2948060"/>
          <a:ext cx="756185" cy="756185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E7D7-4442-BD47-97CD-83BEEB1641B1}">
      <dsp:nvSpPr>
        <dsp:cNvPr id="0" name=""/>
        <dsp:cNvSpPr/>
      </dsp:nvSpPr>
      <dsp:spPr>
        <a:xfrm>
          <a:off x="456064" y="3930811"/>
          <a:ext cx="6748419" cy="60494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Environment Setup</a:t>
          </a:r>
        </a:p>
      </dsp:txBody>
      <dsp:txXfrm>
        <a:off x="456064" y="3930811"/>
        <a:ext cx="6748419" cy="604948"/>
      </dsp:txXfrm>
    </dsp:sp>
    <dsp:sp modelId="{A05BCE09-CCE7-B947-A61F-AA0497368F88}">
      <dsp:nvSpPr>
        <dsp:cNvPr id="0" name=""/>
        <dsp:cNvSpPr/>
      </dsp:nvSpPr>
      <dsp:spPr>
        <a:xfrm>
          <a:off x="77971" y="3855192"/>
          <a:ext cx="756185" cy="75618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470071" y="-837543"/>
          <a:ext cx="6513127" cy="6513127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56064" y="302280"/>
          <a:ext cx="6748419" cy="60494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C Basic Syntax</a:t>
          </a:r>
          <a:endParaRPr lang="en-US" sz="2400" b="0" u="none" kern="1200" dirty="0"/>
        </a:p>
      </dsp:txBody>
      <dsp:txXfrm>
        <a:off x="456064" y="302280"/>
        <a:ext cx="6748419" cy="604948"/>
      </dsp:txXfrm>
    </dsp:sp>
    <dsp:sp modelId="{485F26A9-AA94-4ADA-AC54-FB58E0E0ED28}">
      <dsp:nvSpPr>
        <dsp:cNvPr id="0" name=""/>
        <dsp:cNvSpPr/>
      </dsp:nvSpPr>
      <dsp:spPr>
        <a:xfrm>
          <a:off x="77971" y="226662"/>
          <a:ext cx="756185" cy="75618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89552" y="1209413"/>
          <a:ext cx="6314931" cy="60494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Data Types</a:t>
          </a:r>
        </a:p>
      </dsp:txBody>
      <dsp:txXfrm>
        <a:off x="889552" y="1209413"/>
        <a:ext cx="6314931" cy="604948"/>
      </dsp:txXfrm>
    </dsp:sp>
    <dsp:sp modelId="{6E8EBA03-6BA2-4E70-A548-59B77127E6F5}">
      <dsp:nvSpPr>
        <dsp:cNvPr id="0" name=""/>
        <dsp:cNvSpPr/>
      </dsp:nvSpPr>
      <dsp:spPr>
        <a:xfrm>
          <a:off x="511459" y="1133794"/>
          <a:ext cx="756185" cy="75618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1022598" y="2116546"/>
          <a:ext cx="6181885" cy="60494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Escape Sequences &amp; Conversion Specification</a:t>
          </a:r>
        </a:p>
      </dsp:txBody>
      <dsp:txXfrm>
        <a:off x="1022598" y="2116546"/>
        <a:ext cx="6181885" cy="604948"/>
      </dsp:txXfrm>
    </dsp:sp>
    <dsp:sp modelId="{6ABFE3EC-072B-4F41-9CFA-EBA60B7934FE}">
      <dsp:nvSpPr>
        <dsp:cNvPr id="0" name=""/>
        <dsp:cNvSpPr/>
      </dsp:nvSpPr>
      <dsp:spPr>
        <a:xfrm>
          <a:off x="644506" y="2040927"/>
          <a:ext cx="756185" cy="7561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1D72-19A5-C14C-8C60-72B7F58131ED}">
      <dsp:nvSpPr>
        <dsp:cNvPr id="0" name=""/>
        <dsp:cNvSpPr/>
      </dsp:nvSpPr>
      <dsp:spPr>
        <a:xfrm>
          <a:off x="889552" y="3023678"/>
          <a:ext cx="6314931" cy="60494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Displaying Multiple Lines and Variable Values</a:t>
          </a:r>
        </a:p>
      </dsp:txBody>
      <dsp:txXfrm>
        <a:off x="889552" y="3023678"/>
        <a:ext cx="6314931" cy="604948"/>
      </dsp:txXfrm>
    </dsp:sp>
    <dsp:sp modelId="{4768F96D-E7EA-7F44-8F82-5F97C30A8DCF}">
      <dsp:nvSpPr>
        <dsp:cNvPr id="0" name=""/>
        <dsp:cNvSpPr/>
      </dsp:nvSpPr>
      <dsp:spPr>
        <a:xfrm>
          <a:off x="511459" y="2948060"/>
          <a:ext cx="756185" cy="756185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E7D7-4442-BD47-97CD-83BEEB1641B1}">
      <dsp:nvSpPr>
        <dsp:cNvPr id="0" name=""/>
        <dsp:cNvSpPr/>
      </dsp:nvSpPr>
      <dsp:spPr>
        <a:xfrm>
          <a:off x="456064" y="3930811"/>
          <a:ext cx="6748419" cy="60494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Environment Setup</a:t>
          </a:r>
        </a:p>
      </dsp:txBody>
      <dsp:txXfrm>
        <a:off x="456064" y="3930811"/>
        <a:ext cx="6748419" cy="604948"/>
      </dsp:txXfrm>
    </dsp:sp>
    <dsp:sp modelId="{A05BCE09-CCE7-B947-A61F-AA0497368F88}">
      <dsp:nvSpPr>
        <dsp:cNvPr id="0" name=""/>
        <dsp:cNvSpPr/>
      </dsp:nvSpPr>
      <dsp:spPr>
        <a:xfrm>
          <a:off x="77971" y="3855192"/>
          <a:ext cx="756185" cy="75618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470071" y="-837543"/>
          <a:ext cx="6513127" cy="6513127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56064" y="302280"/>
          <a:ext cx="6748419" cy="60494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C Basic Syntax</a:t>
          </a:r>
          <a:endParaRPr lang="en-US" sz="2400" b="0" u="none" kern="1200" dirty="0"/>
        </a:p>
      </dsp:txBody>
      <dsp:txXfrm>
        <a:off x="456064" y="302280"/>
        <a:ext cx="6748419" cy="604948"/>
      </dsp:txXfrm>
    </dsp:sp>
    <dsp:sp modelId="{485F26A9-AA94-4ADA-AC54-FB58E0E0ED28}">
      <dsp:nvSpPr>
        <dsp:cNvPr id="0" name=""/>
        <dsp:cNvSpPr/>
      </dsp:nvSpPr>
      <dsp:spPr>
        <a:xfrm>
          <a:off x="77971" y="226662"/>
          <a:ext cx="756185" cy="75618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89552" y="1209413"/>
          <a:ext cx="6314931" cy="60494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Data Types</a:t>
          </a:r>
        </a:p>
      </dsp:txBody>
      <dsp:txXfrm>
        <a:off x="889552" y="1209413"/>
        <a:ext cx="6314931" cy="604948"/>
      </dsp:txXfrm>
    </dsp:sp>
    <dsp:sp modelId="{6E8EBA03-6BA2-4E70-A548-59B77127E6F5}">
      <dsp:nvSpPr>
        <dsp:cNvPr id="0" name=""/>
        <dsp:cNvSpPr/>
      </dsp:nvSpPr>
      <dsp:spPr>
        <a:xfrm>
          <a:off x="511459" y="1133794"/>
          <a:ext cx="756185" cy="75618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1022598" y="2116546"/>
          <a:ext cx="6181885" cy="60494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Escape Sequences &amp; Conversion Specification</a:t>
          </a:r>
        </a:p>
      </dsp:txBody>
      <dsp:txXfrm>
        <a:off x="1022598" y="2116546"/>
        <a:ext cx="6181885" cy="604948"/>
      </dsp:txXfrm>
    </dsp:sp>
    <dsp:sp modelId="{6ABFE3EC-072B-4F41-9CFA-EBA60B7934FE}">
      <dsp:nvSpPr>
        <dsp:cNvPr id="0" name=""/>
        <dsp:cNvSpPr/>
      </dsp:nvSpPr>
      <dsp:spPr>
        <a:xfrm>
          <a:off x="644506" y="2040927"/>
          <a:ext cx="756185" cy="7561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1D72-19A5-C14C-8C60-72B7F58131ED}">
      <dsp:nvSpPr>
        <dsp:cNvPr id="0" name=""/>
        <dsp:cNvSpPr/>
      </dsp:nvSpPr>
      <dsp:spPr>
        <a:xfrm>
          <a:off x="889552" y="3023678"/>
          <a:ext cx="6314931" cy="60494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Displaying Multiple Lines and Variable Values</a:t>
          </a:r>
        </a:p>
      </dsp:txBody>
      <dsp:txXfrm>
        <a:off x="889552" y="3023678"/>
        <a:ext cx="6314931" cy="604948"/>
      </dsp:txXfrm>
    </dsp:sp>
    <dsp:sp modelId="{4768F96D-E7EA-7F44-8F82-5F97C30A8DCF}">
      <dsp:nvSpPr>
        <dsp:cNvPr id="0" name=""/>
        <dsp:cNvSpPr/>
      </dsp:nvSpPr>
      <dsp:spPr>
        <a:xfrm>
          <a:off x="511459" y="2948060"/>
          <a:ext cx="756185" cy="756185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E7D7-4442-BD47-97CD-83BEEB1641B1}">
      <dsp:nvSpPr>
        <dsp:cNvPr id="0" name=""/>
        <dsp:cNvSpPr/>
      </dsp:nvSpPr>
      <dsp:spPr>
        <a:xfrm>
          <a:off x="456064" y="3930811"/>
          <a:ext cx="6748419" cy="60494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Environment Setup</a:t>
          </a:r>
        </a:p>
      </dsp:txBody>
      <dsp:txXfrm>
        <a:off x="456064" y="3930811"/>
        <a:ext cx="6748419" cy="604948"/>
      </dsp:txXfrm>
    </dsp:sp>
    <dsp:sp modelId="{A05BCE09-CCE7-B947-A61F-AA0497368F88}">
      <dsp:nvSpPr>
        <dsp:cNvPr id="0" name=""/>
        <dsp:cNvSpPr/>
      </dsp:nvSpPr>
      <dsp:spPr>
        <a:xfrm>
          <a:off x="77971" y="3855192"/>
          <a:ext cx="756185" cy="75618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470071" y="-837543"/>
          <a:ext cx="6513127" cy="6513127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56064" y="302280"/>
          <a:ext cx="6748419" cy="60494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C Basic Syntax</a:t>
          </a:r>
          <a:endParaRPr lang="en-US" sz="2400" b="0" u="none" kern="1200" dirty="0"/>
        </a:p>
      </dsp:txBody>
      <dsp:txXfrm>
        <a:off x="456064" y="302280"/>
        <a:ext cx="6748419" cy="604948"/>
      </dsp:txXfrm>
    </dsp:sp>
    <dsp:sp modelId="{485F26A9-AA94-4ADA-AC54-FB58E0E0ED28}">
      <dsp:nvSpPr>
        <dsp:cNvPr id="0" name=""/>
        <dsp:cNvSpPr/>
      </dsp:nvSpPr>
      <dsp:spPr>
        <a:xfrm>
          <a:off x="77971" y="226662"/>
          <a:ext cx="756185" cy="75618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89552" y="1209413"/>
          <a:ext cx="6314931" cy="60494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Data Types</a:t>
          </a:r>
        </a:p>
      </dsp:txBody>
      <dsp:txXfrm>
        <a:off x="889552" y="1209413"/>
        <a:ext cx="6314931" cy="604948"/>
      </dsp:txXfrm>
    </dsp:sp>
    <dsp:sp modelId="{6E8EBA03-6BA2-4E70-A548-59B77127E6F5}">
      <dsp:nvSpPr>
        <dsp:cNvPr id="0" name=""/>
        <dsp:cNvSpPr/>
      </dsp:nvSpPr>
      <dsp:spPr>
        <a:xfrm>
          <a:off x="511459" y="1133794"/>
          <a:ext cx="756185" cy="75618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1022598" y="2116546"/>
          <a:ext cx="6181885" cy="60494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Escape Sequences &amp; Conversion Specification</a:t>
          </a:r>
        </a:p>
      </dsp:txBody>
      <dsp:txXfrm>
        <a:off x="1022598" y="2116546"/>
        <a:ext cx="6181885" cy="604948"/>
      </dsp:txXfrm>
    </dsp:sp>
    <dsp:sp modelId="{6ABFE3EC-072B-4F41-9CFA-EBA60B7934FE}">
      <dsp:nvSpPr>
        <dsp:cNvPr id="0" name=""/>
        <dsp:cNvSpPr/>
      </dsp:nvSpPr>
      <dsp:spPr>
        <a:xfrm>
          <a:off x="644506" y="2040927"/>
          <a:ext cx="756185" cy="7561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1D72-19A5-C14C-8C60-72B7F58131ED}">
      <dsp:nvSpPr>
        <dsp:cNvPr id="0" name=""/>
        <dsp:cNvSpPr/>
      </dsp:nvSpPr>
      <dsp:spPr>
        <a:xfrm>
          <a:off x="889552" y="3023678"/>
          <a:ext cx="6314931" cy="60494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Displaying Multiple Lines and Variable Values</a:t>
          </a:r>
        </a:p>
      </dsp:txBody>
      <dsp:txXfrm>
        <a:off x="889552" y="3023678"/>
        <a:ext cx="6314931" cy="604948"/>
      </dsp:txXfrm>
    </dsp:sp>
    <dsp:sp modelId="{4768F96D-E7EA-7F44-8F82-5F97C30A8DCF}">
      <dsp:nvSpPr>
        <dsp:cNvPr id="0" name=""/>
        <dsp:cNvSpPr/>
      </dsp:nvSpPr>
      <dsp:spPr>
        <a:xfrm>
          <a:off x="511459" y="2948060"/>
          <a:ext cx="756185" cy="756185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EE7D7-4442-BD47-97CD-83BEEB1641B1}">
      <dsp:nvSpPr>
        <dsp:cNvPr id="0" name=""/>
        <dsp:cNvSpPr/>
      </dsp:nvSpPr>
      <dsp:spPr>
        <a:xfrm>
          <a:off x="456064" y="3930811"/>
          <a:ext cx="6748419" cy="60494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1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 Environment Setup</a:t>
          </a:r>
        </a:p>
      </dsp:txBody>
      <dsp:txXfrm>
        <a:off x="456064" y="3930811"/>
        <a:ext cx="6748419" cy="604948"/>
      </dsp:txXfrm>
    </dsp:sp>
    <dsp:sp modelId="{A05BCE09-CCE7-B947-A61F-AA0497368F88}">
      <dsp:nvSpPr>
        <dsp:cNvPr id="0" name=""/>
        <dsp:cNvSpPr/>
      </dsp:nvSpPr>
      <dsp:spPr>
        <a:xfrm>
          <a:off x="77971" y="3855192"/>
          <a:ext cx="756185" cy="75618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06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17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635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87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42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7627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48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520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14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633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40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640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0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942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3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142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59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809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429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0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45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06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59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21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574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Basic Syntax, C Data Types, and C Environment Setup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2, Wednesday January 27,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FC420D-32A8-394C-9AE5-AE03A0A69B4A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3279998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Data types are declarations for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Integer Type:</a:t>
            </a:r>
          </a:p>
          <a:p>
            <a:r>
              <a:rPr lang="en-GB" sz="2000" dirty="0"/>
              <a:t>Integers have no decimal values (</a:t>
            </a:r>
            <a:r>
              <a:rPr lang="en-GB" sz="2000" dirty="0" err="1"/>
              <a:t>eg.</a:t>
            </a:r>
            <a:r>
              <a:rPr lang="en-GB" sz="2000" dirty="0"/>
              <a:t> 0, -5, 10)</a:t>
            </a:r>
          </a:p>
          <a:p>
            <a:endParaRPr lang="en-GB" sz="600" dirty="0"/>
          </a:p>
          <a:p>
            <a:r>
              <a:rPr lang="en-GB" sz="2000" dirty="0"/>
              <a:t>We use the keyword </a:t>
            </a:r>
            <a:r>
              <a:rPr lang="en-GB" sz="2000" dirty="0">
                <a:solidFill>
                  <a:srgbClr val="00B0F0"/>
                </a:solidFill>
              </a:rPr>
              <a:t>int</a:t>
            </a:r>
            <a:r>
              <a:rPr lang="en-GB" sz="2000" dirty="0"/>
              <a:t> for integer declaration</a:t>
            </a:r>
          </a:p>
          <a:p>
            <a:endParaRPr lang="en-GB" sz="600" dirty="0"/>
          </a:p>
          <a:p>
            <a:r>
              <a:rPr lang="en-GB" sz="2000" dirty="0"/>
              <a:t>For example: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301B9-F799-0049-BF04-DCFA84BC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98" y="1346886"/>
            <a:ext cx="5292502" cy="539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5BA55-0BBC-5F45-992F-44154C0C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1" y="4901662"/>
            <a:ext cx="900544" cy="378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B2616-C163-264A-B11B-57DB9AD39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931" y="5323226"/>
            <a:ext cx="1581555" cy="4202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ADDAEF-3E8F-0347-AF84-AE6DAB892C34}"/>
              </a:ext>
            </a:extLst>
          </p:cNvPr>
          <p:cNvSpPr/>
          <p:nvPr/>
        </p:nvSpPr>
        <p:spPr>
          <a:xfrm>
            <a:off x="762669" y="5821748"/>
            <a:ext cx="2673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The size of </a:t>
            </a:r>
            <a:r>
              <a:rPr lang="en-GB" dirty="0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0414FF"/>
                </a:solidFill>
              </a:rPr>
              <a:t> is 4 bytes</a:t>
            </a:r>
          </a:p>
        </p:txBody>
      </p:sp>
    </p:spTree>
    <p:extLst>
      <p:ext uri="{BB962C8B-B14F-4D97-AF65-F5344CB8AC3E}">
        <p14:creationId xmlns:p14="http://schemas.microsoft.com/office/powerpoint/2010/main" val="38413987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3279998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Data types are declarations for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Float &amp; Double Type:</a:t>
            </a:r>
          </a:p>
          <a:p>
            <a:r>
              <a:rPr lang="en-GB" sz="2000" dirty="0"/>
              <a:t>Float and double are used to hold real numbers</a:t>
            </a:r>
          </a:p>
          <a:p>
            <a:endParaRPr lang="en-GB" sz="600" dirty="0"/>
          </a:p>
          <a:p>
            <a:r>
              <a:rPr lang="en-GB" sz="2000" dirty="0"/>
              <a:t>We use the keywords </a:t>
            </a:r>
            <a:r>
              <a:rPr lang="en-GB" sz="2000" dirty="0">
                <a:solidFill>
                  <a:srgbClr val="00B0F0"/>
                </a:solidFill>
              </a:rPr>
              <a:t>float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B0F0"/>
                </a:solidFill>
              </a:rPr>
              <a:t>double</a:t>
            </a:r>
            <a:r>
              <a:rPr lang="en-GB" sz="2000" dirty="0"/>
              <a:t> for declaration</a:t>
            </a:r>
          </a:p>
          <a:p>
            <a:endParaRPr lang="en-GB" sz="600" dirty="0"/>
          </a:p>
          <a:p>
            <a:r>
              <a:rPr lang="en-GB" sz="2000" dirty="0"/>
              <a:t>For example: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18B20-B431-6943-9E90-7571A8CC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88" y="4991379"/>
            <a:ext cx="2505025" cy="304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BA7E27-C45D-B04E-A70C-B4E84B5B2880}"/>
              </a:ext>
            </a:extLst>
          </p:cNvPr>
          <p:cNvSpPr/>
          <p:nvPr/>
        </p:nvSpPr>
        <p:spPr>
          <a:xfrm>
            <a:off x="762000" y="5818307"/>
            <a:ext cx="2673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The size of </a:t>
            </a:r>
            <a:r>
              <a:rPr lang="en-GB" dirty="0">
                <a:solidFill>
                  <a:srgbClr val="FF0000"/>
                </a:solidFill>
              </a:rPr>
              <a:t>float</a:t>
            </a:r>
            <a:r>
              <a:rPr lang="en-GB" dirty="0">
                <a:solidFill>
                  <a:srgbClr val="0414FF"/>
                </a:solidFill>
              </a:rPr>
              <a:t> is 4 bytes and the size of </a:t>
            </a:r>
            <a:r>
              <a:rPr lang="en-GB" dirty="0">
                <a:solidFill>
                  <a:srgbClr val="FF0000"/>
                </a:solidFill>
              </a:rPr>
              <a:t>double</a:t>
            </a:r>
            <a:r>
              <a:rPr lang="en-GB" dirty="0">
                <a:solidFill>
                  <a:srgbClr val="0414FF"/>
                </a:solidFill>
              </a:rPr>
              <a:t> is 8 bytes 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0D8A6-9612-1948-8C15-5C6EED60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398" y="1346886"/>
            <a:ext cx="5292502" cy="53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3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3279998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Data types are declarations for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Char Type:</a:t>
            </a:r>
            <a:endParaRPr lang="en-GB" sz="600" dirty="0"/>
          </a:p>
          <a:p>
            <a:r>
              <a:rPr lang="en-GB" sz="2000" dirty="0"/>
              <a:t>We use the keywords </a:t>
            </a:r>
            <a:r>
              <a:rPr lang="en-GB" sz="2000" dirty="0">
                <a:solidFill>
                  <a:srgbClr val="00B0F0"/>
                </a:solidFill>
              </a:rPr>
              <a:t>char</a:t>
            </a:r>
            <a:r>
              <a:rPr lang="en-GB" sz="2000" dirty="0"/>
              <a:t> for character declaration</a:t>
            </a:r>
          </a:p>
          <a:p>
            <a:endParaRPr lang="en-GB" sz="600" dirty="0"/>
          </a:p>
          <a:p>
            <a:r>
              <a:rPr lang="en-GB" sz="2000" dirty="0"/>
              <a:t>For example: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A7E27-C45D-B04E-A70C-B4E84B5B2880}"/>
              </a:ext>
            </a:extLst>
          </p:cNvPr>
          <p:cNvSpPr/>
          <p:nvPr/>
        </p:nvSpPr>
        <p:spPr>
          <a:xfrm>
            <a:off x="762000" y="4563067"/>
            <a:ext cx="2673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The size of </a:t>
            </a:r>
            <a:r>
              <a:rPr lang="en-GB" dirty="0">
                <a:solidFill>
                  <a:srgbClr val="FF0000"/>
                </a:solidFill>
              </a:rPr>
              <a:t>char</a:t>
            </a:r>
            <a:r>
              <a:rPr lang="en-GB" dirty="0">
                <a:solidFill>
                  <a:srgbClr val="0414FF"/>
                </a:solidFill>
              </a:rPr>
              <a:t> is 1 byte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0D8A6-9612-1948-8C15-5C6EED60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98" y="1346886"/>
            <a:ext cx="5292502" cy="5393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996321-FEE2-6644-9D14-C2957FA3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88" y="4043748"/>
            <a:ext cx="1950995" cy="3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926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3279998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Data types are declarations for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Short &amp; Long Types:</a:t>
            </a:r>
            <a:endParaRPr lang="en-GB" sz="600" dirty="0"/>
          </a:p>
          <a:p>
            <a:r>
              <a:rPr lang="en-GB" sz="2000" dirty="0"/>
              <a:t>If only a small integer [−32767, +32767] is used, you can use </a:t>
            </a:r>
            <a:r>
              <a:rPr lang="en-GB" sz="2000" dirty="0">
                <a:solidFill>
                  <a:srgbClr val="00B0F0"/>
                </a:solidFill>
              </a:rPr>
              <a:t>short int</a:t>
            </a:r>
          </a:p>
          <a:p>
            <a:endParaRPr lang="en-GB" sz="600" dirty="0"/>
          </a:p>
          <a:p>
            <a:r>
              <a:rPr lang="en-GB" sz="2000" dirty="0"/>
              <a:t>If a large integer is used, you can use </a:t>
            </a:r>
            <a:r>
              <a:rPr lang="en-GB" sz="2000" dirty="0">
                <a:solidFill>
                  <a:srgbClr val="00B0F0"/>
                </a:solidFill>
              </a:rPr>
              <a:t>long</a:t>
            </a:r>
          </a:p>
          <a:p>
            <a:pPr marL="0" indent="0">
              <a:buNone/>
            </a:pPr>
            <a:endParaRPr lang="en-GB" sz="600" dirty="0"/>
          </a:p>
          <a:p>
            <a:r>
              <a:rPr lang="en-GB" sz="2000" dirty="0"/>
              <a:t>For example: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7C9E-EB6B-F045-B301-77294053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98" y="1346886"/>
            <a:ext cx="5292502" cy="539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47440-2631-0244-8F5C-2DDE9EE0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63" y="5232957"/>
            <a:ext cx="1892489" cy="8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70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3279998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Data types are declarations for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Signed &amp; Unsigned Types:</a:t>
            </a:r>
            <a:endParaRPr lang="en-GB" sz="600" dirty="0"/>
          </a:p>
          <a:p>
            <a:r>
              <a:rPr lang="en-GB" sz="2000" dirty="0"/>
              <a:t>You can use </a:t>
            </a:r>
            <a:r>
              <a:rPr lang="en-GB" sz="2000" dirty="0">
                <a:solidFill>
                  <a:srgbClr val="00B0F0"/>
                </a:solidFill>
              </a:rPr>
              <a:t>unsigned </a:t>
            </a:r>
            <a:r>
              <a:rPr lang="en-GB" sz="2000" dirty="0"/>
              <a:t>to declare variables holding only zero and positive</a:t>
            </a:r>
          </a:p>
          <a:p>
            <a:pPr marL="0" indent="0">
              <a:buNone/>
            </a:pPr>
            <a:endParaRPr lang="en-GB" sz="600" dirty="0"/>
          </a:p>
          <a:p>
            <a:r>
              <a:rPr lang="en-GB" sz="2000" dirty="0"/>
              <a:t>For example: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7C9E-EB6B-F045-B301-77294053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98" y="1346886"/>
            <a:ext cx="5292502" cy="5393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FA6705-E9DF-7743-9B72-2F35F1AD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01" y="4283155"/>
            <a:ext cx="2151183" cy="5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156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3279998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Data types are declarations for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Void Type:</a:t>
            </a:r>
            <a:endParaRPr lang="en-GB" sz="600" dirty="0"/>
          </a:p>
          <a:p>
            <a:r>
              <a:rPr lang="en-GB" sz="2000" dirty="0"/>
              <a:t>The type </a:t>
            </a:r>
            <a:r>
              <a:rPr lang="en-GB" sz="2000" dirty="0">
                <a:solidFill>
                  <a:srgbClr val="00B0F0"/>
                </a:solidFill>
              </a:rPr>
              <a:t>void</a:t>
            </a:r>
            <a:r>
              <a:rPr lang="en-GB" sz="2000" dirty="0"/>
              <a:t> is means “nothing” or “no type</a:t>
            </a:r>
          </a:p>
          <a:p>
            <a:endParaRPr lang="en-GB" sz="600" dirty="0"/>
          </a:p>
          <a:p>
            <a:r>
              <a:rPr lang="en-GB" sz="2000" dirty="0"/>
              <a:t>If a function is not returning anything, its return type should be </a:t>
            </a:r>
            <a:r>
              <a:rPr lang="en-GB" sz="2000" dirty="0">
                <a:solidFill>
                  <a:srgbClr val="00B0F0"/>
                </a:solidFill>
              </a:rPr>
              <a:t>void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2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7C9E-EB6B-F045-B301-77294053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98" y="1346886"/>
            <a:ext cx="5292502" cy="5393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F06DCE-F4D7-5941-A18B-5CEC14101364}"/>
              </a:ext>
            </a:extLst>
          </p:cNvPr>
          <p:cNvSpPr/>
          <p:nvPr/>
        </p:nvSpPr>
        <p:spPr>
          <a:xfrm>
            <a:off x="761999" y="4919704"/>
            <a:ext cx="2821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Note that, you cannot create variables of </a:t>
            </a:r>
            <a:r>
              <a:rPr lang="en-GB" dirty="0">
                <a:solidFill>
                  <a:srgbClr val="FF0000"/>
                </a:solidFill>
              </a:rPr>
              <a:t>void</a:t>
            </a:r>
            <a:r>
              <a:rPr lang="en-GB" dirty="0">
                <a:solidFill>
                  <a:srgbClr val="0414FF"/>
                </a:solidFill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15237434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You can always check the size of a variable using </a:t>
            </a:r>
            <a:r>
              <a:rPr lang="en-GB" sz="2200" dirty="0" err="1">
                <a:solidFill>
                  <a:srgbClr val="00B0F0"/>
                </a:solidFill>
              </a:rPr>
              <a:t>sizeof</a:t>
            </a:r>
            <a:r>
              <a:rPr lang="en-GB" sz="2200" dirty="0">
                <a:solidFill>
                  <a:srgbClr val="00B0F0"/>
                </a:solidFill>
              </a:rPr>
              <a:t>()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1A138-1F1A-F145-8EA8-E04F749D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43" y="2730844"/>
            <a:ext cx="5887137" cy="2966458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C14B4DD-24FF-C749-8D9E-4CE0799BE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Data Types</a:t>
            </a:r>
          </a:p>
        </p:txBody>
      </p:sp>
    </p:spTree>
    <p:extLst>
      <p:ext uri="{BB962C8B-B14F-4D97-AF65-F5344CB8AC3E}">
        <p14:creationId xmlns:p14="http://schemas.microsoft.com/office/powerpoint/2010/main" val="41342311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990474" y="1601044"/>
          <a:ext cx="7271896" cy="483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9702" y="3660417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1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Escape Sequences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Non graphic characters that cannot be typed directly from keyboard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Represented by a backslash followed by one or more characters</a:t>
            </a:r>
            <a:endParaRPr lang="en-GB" sz="2400" dirty="0"/>
          </a:p>
          <a:p>
            <a:pPr marL="0" indent="0">
              <a:buNone/>
            </a:pPr>
            <a:endParaRPr lang="en-GB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5FD30-3A9A-1A41-AF7B-70111446E757}"/>
              </a:ext>
            </a:extLst>
          </p:cNvPr>
          <p:cNvSpPr/>
          <p:nvPr/>
        </p:nvSpPr>
        <p:spPr>
          <a:xfrm>
            <a:off x="6311679" y="3693151"/>
            <a:ext cx="263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An escape sequence consumes only 1 byte of space as it represents a single character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A44C4-6575-944E-BA63-94159EE8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99" y="2697782"/>
            <a:ext cx="4399521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83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Format</a:t>
            </a:r>
            <a:r>
              <a:rPr lang="en-US" dirty="0"/>
              <a:t> </a:t>
            </a:r>
            <a:r>
              <a:rPr lang="en-GB" dirty="0"/>
              <a:t>Specifier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Format specification is also a pair of character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It is preceded by % and followed by a quote which may be a character</a:t>
            </a:r>
            <a:endParaRPr lang="en-GB" sz="2400" dirty="0"/>
          </a:p>
          <a:p>
            <a:pPr marL="0" indent="0">
              <a:buNone/>
            </a:pPr>
            <a:endParaRPr lang="en-GB" sz="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7327F5-F1AC-6142-848B-F29D674A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50" y="2750321"/>
            <a:ext cx="4701660" cy="31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6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574472249"/>
              </p:ext>
            </p:extLst>
          </p:nvPr>
        </p:nvGraphicFramePr>
        <p:xfrm>
          <a:off x="990474" y="1601044"/>
          <a:ext cx="7271896" cy="483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9702" y="1855696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990474" y="1601044"/>
          <a:ext cx="7271896" cy="483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9702" y="4587176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6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Displaying Multiple Lines of Output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4EDB34-0EFB-6946-A353-B811D0765C3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You can use a single </a:t>
            </a:r>
            <a:r>
              <a:rPr lang="en-GB" sz="2200" dirty="0" err="1">
                <a:solidFill>
                  <a:srgbClr val="00B0F0"/>
                </a:solidFill>
              </a:rPr>
              <a:t>printf</a:t>
            </a:r>
            <a:r>
              <a:rPr lang="en-GB" sz="2200" dirty="0"/>
              <a:t> function to print multiple lines of output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Example: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3971-6786-F948-8071-A0FA443B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9" y="2465859"/>
            <a:ext cx="5321986" cy="1344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ACBFB-6054-624F-B146-C676C142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219" y="4489041"/>
            <a:ext cx="4382873" cy="14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18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Displaying the Values of Variables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4EDB34-0EFB-6946-A353-B811D0765C3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1143000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The </a:t>
            </a:r>
            <a:r>
              <a:rPr lang="en-GB" sz="2200" dirty="0" err="1">
                <a:solidFill>
                  <a:srgbClr val="00B0F0"/>
                </a:solidFill>
              </a:rPr>
              <a:t>printf</a:t>
            </a:r>
            <a:r>
              <a:rPr lang="en-GB" sz="2200" dirty="0"/>
              <a:t> function can display values of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Example: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40F36-3432-DD45-AF64-A93CE2AA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8" y="2447456"/>
            <a:ext cx="4926571" cy="2051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598EE-E3E0-354B-8857-6C05BE087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2" y="3178058"/>
            <a:ext cx="2006600" cy="27169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8920DB-2364-8D4D-A6A3-FE8B870F5E5C}"/>
              </a:ext>
            </a:extLst>
          </p:cNvPr>
          <p:cNvSpPr/>
          <p:nvPr/>
        </p:nvSpPr>
        <p:spPr>
          <a:xfrm>
            <a:off x="1919072" y="54863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FR" dirty="0">
                <a:solidFill>
                  <a:srgbClr val="0414FF"/>
                </a:solidFill>
              </a:rPr>
              <a:t>The first statement declares the variable </a:t>
            </a:r>
            <a:r>
              <a:rPr lang="en-FR" dirty="0">
                <a:solidFill>
                  <a:srgbClr val="FF0000"/>
                </a:solidFill>
              </a:rPr>
              <a:t>sum</a:t>
            </a:r>
            <a:r>
              <a:rPr lang="en-FR" dirty="0">
                <a:solidFill>
                  <a:srgbClr val="0414FF"/>
                </a:solidFill>
              </a:rPr>
              <a:t> to be of type integer</a:t>
            </a:r>
          </a:p>
        </p:txBody>
      </p:sp>
    </p:spTree>
    <p:extLst>
      <p:ext uri="{BB962C8B-B14F-4D97-AF65-F5344CB8AC3E}">
        <p14:creationId xmlns:p14="http://schemas.microsoft.com/office/powerpoint/2010/main" val="28213959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Displaying the Values of Variables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4EDB34-0EFB-6946-A353-B811D0765C3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1143000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The </a:t>
            </a:r>
            <a:r>
              <a:rPr lang="en-GB" sz="2200" dirty="0" err="1">
                <a:solidFill>
                  <a:srgbClr val="00B0F0"/>
                </a:solidFill>
              </a:rPr>
              <a:t>printf</a:t>
            </a:r>
            <a:r>
              <a:rPr lang="en-GB" sz="2200" dirty="0"/>
              <a:t> function can display values of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Example: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40F36-3432-DD45-AF64-A93CE2AA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8" y="2447456"/>
            <a:ext cx="4926571" cy="2051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13E850-D10D-A34C-A46C-8584A8E2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04" y="3436377"/>
            <a:ext cx="2806700" cy="2433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7C65DE-77D3-4047-9522-BE39771E47A1}"/>
              </a:ext>
            </a:extLst>
          </p:cNvPr>
          <p:cNvSpPr/>
          <p:nvPr/>
        </p:nvSpPr>
        <p:spPr>
          <a:xfrm>
            <a:off x="1919072" y="54863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The number </a:t>
            </a:r>
            <a:r>
              <a:rPr lang="en-GB" dirty="0">
                <a:solidFill>
                  <a:srgbClr val="FF0000"/>
                </a:solidFill>
              </a:rPr>
              <a:t>50</a:t>
            </a:r>
            <a:r>
              <a:rPr lang="en-GB" dirty="0">
                <a:solidFill>
                  <a:srgbClr val="0414FF"/>
                </a:solidFill>
              </a:rPr>
              <a:t> is added </a:t>
            </a:r>
            <a:r>
              <a:rPr lang="en-GB" dirty="0">
                <a:solidFill>
                  <a:srgbClr val="FF0000"/>
                </a:solidFill>
              </a:rPr>
              <a:t>25</a:t>
            </a:r>
            <a:r>
              <a:rPr lang="en-GB" dirty="0">
                <a:solidFill>
                  <a:srgbClr val="0414FF"/>
                </a:solidFill>
              </a:rPr>
              <a:t>, and the result is stored in the variable sum.</a:t>
            </a:r>
          </a:p>
        </p:txBody>
      </p:sp>
    </p:spTree>
    <p:extLst>
      <p:ext uri="{BB962C8B-B14F-4D97-AF65-F5344CB8AC3E}">
        <p14:creationId xmlns:p14="http://schemas.microsoft.com/office/powerpoint/2010/main" val="1523400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Displaying the Values of Variables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4EDB34-0EFB-6946-A353-B811D0765C3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1143000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The </a:t>
            </a:r>
            <a:r>
              <a:rPr lang="en-GB" sz="2200" dirty="0" err="1">
                <a:solidFill>
                  <a:srgbClr val="00B0F0"/>
                </a:solidFill>
              </a:rPr>
              <a:t>printf</a:t>
            </a:r>
            <a:r>
              <a:rPr lang="en-GB" sz="2200" dirty="0"/>
              <a:t> function can display values of variables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Example: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40F36-3432-DD45-AF64-A93CE2AA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8" y="2447456"/>
            <a:ext cx="4926571" cy="2051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82D32-9264-F241-A98D-5D9A2343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04" y="3675104"/>
            <a:ext cx="6959600" cy="22889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D153B-097F-FB4B-9188-D2B8A9087645}"/>
              </a:ext>
            </a:extLst>
          </p:cNvPr>
          <p:cNvSpPr/>
          <p:nvPr/>
        </p:nvSpPr>
        <p:spPr>
          <a:xfrm>
            <a:off x="1919072" y="54122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Because </a:t>
            </a:r>
            <a:r>
              <a:rPr lang="en-GB" dirty="0">
                <a:solidFill>
                  <a:srgbClr val="FF0000"/>
                </a:solidFill>
              </a:rPr>
              <a:t>sum</a:t>
            </a:r>
            <a:r>
              <a:rPr lang="en-GB" dirty="0">
                <a:solidFill>
                  <a:srgbClr val="0414FF"/>
                </a:solidFill>
              </a:rPr>
              <a:t> is an integer variable and next to </a:t>
            </a:r>
            <a:r>
              <a:rPr lang="en-GB" dirty="0" err="1">
                <a:solidFill>
                  <a:srgbClr val="FF0000"/>
                </a:solidFill>
              </a:rPr>
              <a:t>printf</a:t>
            </a:r>
            <a:r>
              <a:rPr lang="en-GB" dirty="0">
                <a:solidFill>
                  <a:srgbClr val="0414FF"/>
                </a:solidFill>
              </a:rPr>
              <a:t>, its value is automatically displayed after the characters “The sum of 50 and 25 is” are displayed</a:t>
            </a:r>
          </a:p>
        </p:txBody>
      </p:sp>
    </p:spTree>
    <p:extLst>
      <p:ext uri="{BB962C8B-B14F-4D97-AF65-F5344CB8AC3E}">
        <p14:creationId xmlns:p14="http://schemas.microsoft.com/office/powerpoint/2010/main" val="17421277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Displaying the Values of Variables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4EDB34-0EFB-6946-A353-B811D0765C3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1143000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It is also possible to display multiple values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Example: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9E289-E941-214B-82B4-4B39D6A5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8" y="2447456"/>
            <a:ext cx="6607090" cy="2466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0E0AF6-CFB5-6645-8278-A11B3566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84" y="4135238"/>
            <a:ext cx="7038032" cy="18672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E27916-4884-2E4C-8B3D-22301058AEC3}"/>
              </a:ext>
            </a:extLst>
          </p:cNvPr>
          <p:cNvSpPr/>
          <p:nvPr/>
        </p:nvSpPr>
        <p:spPr>
          <a:xfrm>
            <a:off x="1919072" y="5286994"/>
            <a:ext cx="6607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The value of the variable </a:t>
            </a:r>
            <a:r>
              <a:rPr lang="en-GB" dirty="0">
                <a:solidFill>
                  <a:srgbClr val="FF0000"/>
                </a:solidFill>
              </a:rPr>
              <a:t>value1</a:t>
            </a:r>
            <a:r>
              <a:rPr lang="en-GB" dirty="0">
                <a:solidFill>
                  <a:srgbClr val="0414FF"/>
                </a:solidFill>
              </a:rPr>
              <a:t> is to be displayed immediately following the display of the characters “The sum of”. Similarly, the values of the variables </a:t>
            </a:r>
            <a:r>
              <a:rPr lang="en-GB" dirty="0">
                <a:solidFill>
                  <a:srgbClr val="FF0000"/>
                </a:solidFill>
              </a:rPr>
              <a:t>value2</a:t>
            </a:r>
            <a:r>
              <a:rPr lang="en-GB" dirty="0">
                <a:solidFill>
                  <a:srgbClr val="0414FF"/>
                </a:solidFill>
              </a:rPr>
              <a:t> and sum are to be printed at the appropriate points, as indicated by the next two occurrences of the </a:t>
            </a:r>
            <a:r>
              <a:rPr lang="en-GB" dirty="0">
                <a:solidFill>
                  <a:srgbClr val="FF0000"/>
                </a:solidFill>
              </a:rPr>
              <a:t>%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414FF"/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41167177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990474" y="1601044"/>
          <a:ext cx="7271896" cy="483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9702" y="547652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6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Environment Setup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5205660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You need two software on your computer. A C text editor and a C compiler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</a:rPr>
              <a:t>Text Editor:</a:t>
            </a: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Examples of few text editors include Windows Notepad, OS Edit command, Brief, Epsilon, EMACS, and vim or vi</a:t>
            </a:r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source files for C programs are named with extension “.c”</a:t>
            </a:r>
          </a:p>
          <a:p>
            <a:pPr marL="457189" lvl="1" indent="0">
              <a:buNone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</a:rPr>
              <a:t>Compiler:</a:t>
            </a: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compiler is used to compile the source code into executable program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Most frequently used and free available compiler is GNU C/C++ compiler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52644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1" y="228600"/>
            <a:ext cx="8610598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Environment Setup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5205660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You need two software on your computer. A C text editor and a C compiler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</a:rPr>
              <a:t>Text Editor:</a:t>
            </a: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Examples of few text editors include Windows Notepad, OS Edit command, Brief, Epsilon, EMACS, and vim or vi</a:t>
            </a:r>
          </a:p>
          <a:p>
            <a:pPr lvl="1">
              <a:buFont typeface="Wingdings" pitchFamily="2" charset="2"/>
              <a:buChar char="§"/>
            </a:pPr>
            <a:endParaRPr lang="en-GB" sz="6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source files for C programs are named with extension “.c”</a:t>
            </a:r>
          </a:p>
          <a:p>
            <a:pPr marL="457189" lvl="1" indent="0">
              <a:buNone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</a:rPr>
              <a:t>Compiler:</a:t>
            </a: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The compiler is used to compile the source code into executable program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Most frequently used and free available compiler is GNU C/C++ compiler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638293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29197-C2F5-3E49-A484-33848872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06" y="21530"/>
            <a:ext cx="5344807" cy="68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20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/>
              <a:t>C Basic Syntax: Tokens in C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C program consists of various tokens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 token is either a keyword, an identifier, a constant, a string literal, or a symbol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 the following C statement consists of five tokens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individual tokens are: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18E03-7157-854E-95CD-ED656F5D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98" y="3523126"/>
            <a:ext cx="3306742" cy="318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A479A6-BF53-504F-8C8B-378A51FED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97" y="4668486"/>
            <a:ext cx="3069639" cy="14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61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574736-FE2D-8640-BF22-42F8D0A9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5" y="2002250"/>
            <a:ext cx="5887137" cy="296645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76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16E27-4DD6-AB44-ACED-D7A4DFF3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5" y="2012751"/>
            <a:ext cx="5321986" cy="134490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4390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00665-9028-5346-9234-C6861E22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5" y="1999720"/>
            <a:ext cx="4926571" cy="205198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3548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A3632-70DC-344E-B3EF-E7C590CE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5" y="2010891"/>
            <a:ext cx="6607090" cy="246664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903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Basic Syntax: Semicolons (;)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In C program, the semicolon is a statement terminator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Each individual statement must be ended with a semicolon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 semicolon indicates the end of one logical entity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 following are two different statements: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E64FD-955F-D44B-A6E5-D00E378A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66" y="4013755"/>
            <a:ext cx="3987013" cy="6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64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Basic Syntax: Comments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Comments are ignored by the compiler. Multi-line comments start with /* and terminate with */ while single-line comments are preceded by two forward slashes //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49575-23E4-744D-B455-EA06620F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409456"/>
            <a:ext cx="5837419" cy="43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89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Basic Syntax: Identifiers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A C identifier is a name used to identify a variable, function, or any other user-defined item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An identifier starts with a letter A to Z or a to z or an underscore followed by zero or more letters, underscores, and digits (0 to 9)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C does not allow punctuation characters such as @, $, and % within identifiers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Identifier names must be different from keywords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Here are some examples of acceptable identifiers: 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41338-3180-0647-9373-B43B076C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10" y="5586441"/>
            <a:ext cx="7144286" cy="59444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AD0786-5C7F-8A42-B243-CE2BADBA65EF}"/>
              </a:ext>
            </a:extLst>
          </p:cNvPr>
          <p:cNvSpPr/>
          <p:nvPr/>
        </p:nvSpPr>
        <p:spPr>
          <a:xfrm>
            <a:off x="1617785" y="6305413"/>
            <a:ext cx="5720862" cy="5065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An identifier should never start with a digit</a:t>
            </a:r>
          </a:p>
        </p:txBody>
      </p:sp>
    </p:spTree>
    <p:extLst>
      <p:ext uri="{BB962C8B-B14F-4D97-AF65-F5344CB8AC3E}">
        <p14:creationId xmlns:p14="http://schemas.microsoft.com/office/powerpoint/2010/main" val="1162505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Basic Syntax: Keywords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Keywords are predefined and reserved words in C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All keywords must be written in lowercase</a:t>
            </a:r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Here is a list of keywords that are used in C: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6452C-B311-F746-93CD-A0CD92BE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3130062"/>
            <a:ext cx="8382000" cy="36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795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Basic Syntax: Whitespace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C compiler totally ignores whitespace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 whitespace describes blanks, tabs, newline characters and comments</a:t>
            </a:r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Whitespace separates one part of a statement from another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Examples: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81F975-99AD-CF4A-B9C1-501D7EE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15" y="4168490"/>
            <a:ext cx="1156027" cy="3966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0AF493-AAF9-404E-921E-8A7BFA91940E}"/>
              </a:ext>
            </a:extLst>
          </p:cNvPr>
          <p:cNvSpPr/>
          <p:nvPr/>
        </p:nvSpPr>
        <p:spPr>
          <a:xfrm>
            <a:off x="3425921" y="4168490"/>
            <a:ext cx="512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  <a:latin typeface="Helvetica" pitchFamily="2" charset="0"/>
              </a:rPr>
              <a:t>In this statement, there should be one whitespace character between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414FF"/>
                </a:solidFill>
                <a:latin typeface="Helvetica" pitchFamily="2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age</a:t>
            </a:r>
            <a:r>
              <a:rPr lang="en-GB" dirty="0">
                <a:solidFill>
                  <a:srgbClr val="0414FF"/>
                </a:solidFill>
                <a:latin typeface="Helvetica" pitchFamily="2" charset="0"/>
              </a:rPr>
              <a:t> for the compiler to be able to distinguish them</a:t>
            </a:r>
            <a:endParaRPr lang="en-GB" dirty="0">
              <a:solidFill>
                <a:srgbClr val="0414FF"/>
              </a:solidFill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9076-9E7D-4347-9913-70CF4B4F9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375" b="-7942"/>
          <a:stretch/>
        </p:blipFill>
        <p:spPr>
          <a:xfrm>
            <a:off x="2001716" y="5486397"/>
            <a:ext cx="3367454" cy="3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1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990474" y="1601044"/>
          <a:ext cx="7271896" cy="483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9702" y="2758370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3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8956</TotalTime>
  <Words>1318</Words>
  <Application>Microsoft Macintosh PowerPoint</Application>
  <PresentationFormat>On-screen Show (4:3)</PresentationFormat>
  <Paragraphs>299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Avenir Next</vt:lpstr>
      <vt:lpstr>AvenirNext-Regular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PowerPoint Presentation</vt:lpstr>
      <vt:lpstr>Outline</vt:lpstr>
      <vt:lpstr>C Basic Syntax: Tokens in C</vt:lpstr>
      <vt:lpstr>C Basic Syntax: Semicolons (;)</vt:lpstr>
      <vt:lpstr>C Basic Syntax: Comments</vt:lpstr>
      <vt:lpstr>C Basic Syntax: Identifiers</vt:lpstr>
      <vt:lpstr>C Basic Syntax: Keywords</vt:lpstr>
      <vt:lpstr>C Basic Syntax: Whitespace in C</vt:lpstr>
      <vt:lpstr>Outline</vt:lpstr>
      <vt:lpstr>C Data Types</vt:lpstr>
      <vt:lpstr>C Data Types</vt:lpstr>
      <vt:lpstr>C Data Types</vt:lpstr>
      <vt:lpstr>C Data Types</vt:lpstr>
      <vt:lpstr>C Data Types</vt:lpstr>
      <vt:lpstr>C Data Types</vt:lpstr>
      <vt:lpstr>C Data Types</vt:lpstr>
      <vt:lpstr>Outline</vt:lpstr>
      <vt:lpstr>Escape Sequences</vt:lpstr>
      <vt:lpstr>Format Specifier</vt:lpstr>
      <vt:lpstr>Outline</vt:lpstr>
      <vt:lpstr>Displaying Multiple Lines of Output</vt:lpstr>
      <vt:lpstr>Displaying the Values of Variables</vt:lpstr>
      <vt:lpstr>Displaying the Values of Variables</vt:lpstr>
      <vt:lpstr>Displaying the Values of Variables</vt:lpstr>
      <vt:lpstr>Displaying the Values of Variables</vt:lpstr>
      <vt:lpstr>Outline</vt:lpstr>
      <vt:lpstr>C Environment Setup</vt:lpstr>
      <vt:lpstr>C Environment Setup</vt:lpstr>
      <vt:lpstr>PowerPoint Presentation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796</cp:revision>
  <cp:lastPrinted>2020-03-01T14:38:21Z</cp:lastPrinted>
  <dcterms:created xsi:type="dcterms:W3CDTF">2020-01-26T08:40:28Z</dcterms:created>
  <dcterms:modified xsi:type="dcterms:W3CDTF">2021-01-12T13:46:20Z</dcterms:modified>
</cp:coreProperties>
</file>