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06" r:id="rId2"/>
    <p:sldId id="989" r:id="rId3"/>
    <p:sldId id="869" r:id="rId4"/>
    <p:sldId id="1032" r:id="rId5"/>
    <p:sldId id="1015" r:id="rId6"/>
    <p:sldId id="1033" r:id="rId7"/>
    <p:sldId id="1034" r:id="rId8"/>
    <p:sldId id="1035" r:id="rId9"/>
    <p:sldId id="933" r:id="rId10"/>
    <p:sldId id="1036" r:id="rId11"/>
    <p:sldId id="1037" r:id="rId12"/>
    <p:sldId id="968" r:id="rId13"/>
    <p:sldId id="1038" r:id="rId14"/>
    <p:sldId id="801" r:id="rId15"/>
    <p:sldId id="1039" r:id="rId16"/>
    <p:sldId id="1040" r:id="rId17"/>
    <p:sldId id="1041" r:id="rId18"/>
  </p:sldIdLst>
  <p:sldSz cx="9144000" cy="6858000" type="screen4x3"/>
  <p:notesSz cx="6858000" cy="9144000"/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4FF"/>
    <a:srgbClr val="5B9BD5"/>
    <a:srgbClr val="FFFF99"/>
    <a:srgbClr val="02FF04"/>
    <a:srgbClr val="0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3"/>
    <p:restoredTop sz="95921"/>
  </p:normalViewPr>
  <p:slideViewPr>
    <p:cSldViewPr snapToGrid="0" snapToObjects="1">
      <p:cViewPr varScale="1">
        <p:scale>
          <a:sx n="112" d="100"/>
          <a:sy n="112" d="100"/>
        </p:scale>
        <p:origin x="1776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Decision Making with switch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switch Statement</a:t>
          </a:r>
          <a:endParaRPr lang="en-US" b="0" dirty="0">
            <a:solidFill>
              <a:schemeClr val="bg1"/>
            </a:solidFill>
          </a:endParaRPr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switch Statement</a:t>
          </a:r>
          <a:endParaRPr lang="en-US" b="0" dirty="0">
            <a:solidFill>
              <a:schemeClr val="bg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3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Decision Making with switch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switch Statement</a:t>
          </a:r>
          <a:endParaRPr lang="en-US" b="0" dirty="0">
            <a:solidFill>
              <a:schemeClr val="bg1"/>
            </a:solidFill>
          </a:endParaRPr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switch Statement</a:t>
          </a:r>
          <a:endParaRPr lang="en-US" b="0" dirty="0">
            <a:solidFill>
              <a:schemeClr val="bg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3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CA94-34C3-4B9C-92E1-C13864A4BA19}">
      <dgm:prSet phldrT="[Text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Decision Making with switch</a:t>
          </a:r>
          <a:endParaRPr lang="en-US" b="0" u="none" dirty="0"/>
        </a:p>
      </dgm:t>
    </dgm:pt>
    <dgm:pt modelId="{1A7083B0-00E4-4EE8-9D2E-F851B46DB471}" type="parTrans" cxnId="{D5FBB6B4-BDDA-4927-80E8-A4F68D98800B}">
      <dgm:prSet/>
      <dgm:spPr/>
      <dgm:t>
        <a:bodyPr/>
        <a:lstStyle/>
        <a:p>
          <a:endParaRPr lang="en-US"/>
        </a:p>
      </dgm:t>
    </dgm:pt>
    <dgm:pt modelId="{9B5CF5B4-C56A-4B27-B438-A8CF699CAF14}" type="sibTrans" cxnId="{D5FBB6B4-BDDA-4927-80E8-A4F68D9880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8F4B74B-D1F5-D843-905F-F3587F944598}">
      <dgm:prSet phldrT="[Text]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Nested switch Statement</a:t>
          </a:r>
          <a:endParaRPr lang="en-US" b="0" dirty="0">
            <a:solidFill>
              <a:schemeClr val="bg1"/>
            </a:solidFill>
          </a:endParaRPr>
        </a:p>
      </dgm:t>
    </dgm:pt>
    <dgm:pt modelId="{78B5BBF4-E7AC-AE48-87B5-2B341CF74C3C}" type="sibTrans" cxnId="{89608D38-FCC2-2444-BB4B-39495901E090}">
      <dgm:prSet/>
      <dgm:spPr/>
      <dgm:t>
        <a:bodyPr/>
        <a:lstStyle/>
        <a:p>
          <a:endParaRPr lang="en-GB"/>
        </a:p>
      </dgm:t>
    </dgm:pt>
    <dgm:pt modelId="{4FD9C1D0-F355-0844-908D-C264EBC84CFE}" type="parTrans" cxnId="{89608D38-FCC2-2444-BB4B-39495901E090}">
      <dgm:prSet/>
      <dgm:spPr/>
      <dgm:t>
        <a:bodyPr/>
        <a:lstStyle/>
        <a:p>
          <a:endParaRPr lang="en-GB"/>
        </a:p>
      </dgm:t>
    </dgm:pt>
    <dgm:pt modelId="{6F32AD89-A452-48CC-B92A-265FB1A43B0C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0" dirty="0"/>
            <a:t>switch Statement</a:t>
          </a:r>
          <a:endParaRPr lang="en-US" b="0" dirty="0">
            <a:solidFill>
              <a:schemeClr val="bg1"/>
            </a:solidFill>
          </a:endParaRPr>
        </a:p>
      </dgm:t>
    </dgm:pt>
    <dgm:pt modelId="{1B53F678-35A0-4A3F-A7D1-1E738F070D06}" type="sibTrans" cxnId="{9AC2F451-4954-4AF1-A729-5D0430E21B87}">
      <dgm:prSet/>
      <dgm:spPr/>
      <dgm:t>
        <a:bodyPr/>
        <a:lstStyle/>
        <a:p>
          <a:endParaRPr lang="en-US"/>
        </a:p>
      </dgm:t>
    </dgm:pt>
    <dgm:pt modelId="{2BD0E92B-05E2-4733-83A1-F2D4F12B4D64}" type="parTrans" cxnId="{9AC2F451-4954-4AF1-A729-5D0430E21B87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3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</dgm:pt>
    <dgm:pt modelId="{82F03708-A2AD-459B-AB59-7BBD9EB44E67}" type="pres">
      <dgm:prSet presAssocID="{BE1645D6-1611-4DF4-8DF3-EEC32D8C4F8A}" presName="extraNode" presStyleLbl="node1" presStyleIdx="0" presStyleCnt="3"/>
      <dgm:spPr/>
    </dgm:pt>
    <dgm:pt modelId="{9C6C1869-E7B2-4FB9-A22B-16BADC04A189}" type="pres">
      <dgm:prSet presAssocID="{BE1645D6-1611-4DF4-8DF3-EEC32D8C4F8A}" presName="dstNode" presStyleLbl="node1" presStyleIdx="0" presStyleCnt="3"/>
      <dgm:spPr/>
    </dgm:pt>
    <dgm:pt modelId="{0E8E8CAC-8A02-46F6-8C6B-75E3BA86EFCF}" type="pres">
      <dgm:prSet presAssocID="{1639CA94-34C3-4B9C-92E1-C13864A4BA19}" presName="text_1" presStyleLbl="node1" presStyleIdx="0" presStyleCnt="3">
        <dgm:presLayoutVars>
          <dgm:bulletEnabled val="1"/>
        </dgm:presLayoutVars>
      </dgm:prSet>
      <dgm:spPr/>
    </dgm:pt>
    <dgm:pt modelId="{19B8B250-84B4-4941-9592-F7E89229D31C}" type="pres">
      <dgm:prSet presAssocID="{1639CA94-34C3-4B9C-92E1-C13864A4BA19}" presName="accent_1" presStyleCnt="0"/>
      <dgm:spPr/>
    </dgm:pt>
    <dgm:pt modelId="{485F26A9-AA94-4ADA-AC54-FB58E0E0ED28}" type="pres">
      <dgm:prSet presAssocID="{1639CA94-34C3-4B9C-92E1-C13864A4BA19}" presName="accentRepeatNode" presStyleLbl="solidFgAcc1" presStyleIdx="0" presStyleCnt="3"/>
      <dgm:spPr>
        <a:solidFill>
          <a:srgbClr val="C00000"/>
        </a:solidFill>
        <a:ln>
          <a:solidFill>
            <a:schemeClr val="tx1"/>
          </a:solidFill>
        </a:ln>
      </dgm:spPr>
    </dgm:pt>
    <dgm:pt modelId="{FCF24805-BE03-8646-8CB7-92E747BBE6C8}" type="pres">
      <dgm:prSet presAssocID="{6F32AD89-A452-48CC-B92A-265FB1A43B0C}" presName="text_2" presStyleLbl="node1" presStyleIdx="1" presStyleCnt="3">
        <dgm:presLayoutVars>
          <dgm:bulletEnabled val="1"/>
        </dgm:presLayoutVars>
      </dgm:prSet>
      <dgm:spPr/>
    </dgm:pt>
    <dgm:pt modelId="{BCF99CF8-A3B5-F24D-AFD7-114A9D9AECF1}" type="pres">
      <dgm:prSet presAssocID="{6F32AD89-A452-48CC-B92A-265FB1A43B0C}" presName="accent_2" presStyleCnt="0"/>
      <dgm:spPr/>
    </dgm:pt>
    <dgm:pt modelId="{6E8EBA03-6BA2-4E70-A548-59B77127E6F5}" type="pres">
      <dgm:prSet presAssocID="{6F32AD89-A452-48CC-B92A-265FB1A43B0C}" presName="accentRepeatNode" presStyleLbl="solidFgAcc1" presStyleIdx="1" presStyleCnt="3"/>
      <dgm:spPr>
        <a:solidFill>
          <a:srgbClr val="FFC000"/>
        </a:solidFill>
        <a:ln>
          <a:solidFill>
            <a:schemeClr val="tx1"/>
          </a:solidFill>
        </a:ln>
      </dgm:spPr>
    </dgm:pt>
    <dgm:pt modelId="{6713580A-6A89-FF43-A322-0CAB24C6FCC9}" type="pres">
      <dgm:prSet presAssocID="{68F4B74B-D1F5-D843-905F-F3587F944598}" presName="text_3" presStyleLbl="node1" presStyleIdx="2" presStyleCnt="3">
        <dgm:presLayoutVars>
          <dgm:bulletEnabled val="1"/>
        </dgm:presLayoutVars>
      </dgm:prSet>
      <dgm:spPr/>
    </dgm:pt>
    <dgm:pt modelId="{975CBF50-E269-8D48-B1D1-3A81670E3818}" type="pres">
      <dgm:prSet presAssocID="{68F4B74B-D1F5-D843-905F-F3587F944598}" presName="accent_3" presStyleCnt="0"/>
      <dgm:spPr/>
    </dgm:pt>
    <dgm:pt modelId="{6ABFE3EC-072B-4F41-9CFA-EBA60B7934FE}" type="pres">
      <dgm:prSet presAssocID="{68F4B74B-D1F5-D843-905F-F3587F944598}" presName="accentRepeatNode" presStyleLbl="solidFgAcc1" presStyleIdx="2" presStyleCnt="3"/>
      <dgm:spPr>
        <a:solidFill>
          <a:srgbClr val="00B050"/>
        </a:solidFill>
        <a:ln>
          <a:solidFill>
            <a:schemeClr val="tx1"/>
          </a:solidFill>
        </a:ln>
      </dgm:spPr>
    </dgm:pt>
  </dgm:ptLst>
  <dgm:cxnLst>
    <dgm:cxn modelId="{C86C1018-84B4-8C42-98C7-0B36DC1A16F7}" type="presOf" srcId="{9B5CF5B4-C56A-4B27-B438-A8CF699CAF14}" destId="{C56633DC-E658-46D8-BE63-7CB1CCD3C8DC}" srcOrd="0" destOrd="0" presId="urn:microsoft.com/office/officeart/2008/layout/VerticalCurvedList"/>
    <dgm:cxn modelId="{89608D38-FCC2-2444-BB4B-39495901E090}" srcId="{BE1645D6-1611-4DF4-8DF3-EEC32D8C4F8A}" destId="{68F4B74B-D1F5-D843-905F-F3587F944598}" srcOrd="2" destOrd="0" parTransId="{4FD9C1D0-F355-0844-908D-C264EBC84CFE}" sibTransId="{78B5BBF4-E7AC-AE48-87B5-2B341CF74C3C}"/>
    <dgm:cxn modelId="{3A5D813F-797B-144F-A528-3420B68F9B61}" type="presOf" srcId="{6F32AD89-A452-48CC-B92A-265FB1A43B0C}" destId="{FCF24805-BE03-8646-8CB7-92E747BBE6C8}" srcOrd="0" destOrd="0" presId="urn:microsoft.com/office/officeart/2008/layout/VerticalCurvedList"/>
    <dgm:cxn modelId="{9AC2F451-4954-4AF1-A729-5D0430E21B87}" srcId="{BE1645D6-1611-4DF4-8DF3-EEC32D8C4F8A}" destId="{6F32AD89-A452-48CC-B92A-265FB1A43B0C}" srcOrd="1" destOrd="0" parTransId="{2BD0E92B-05E2-4733-83A1-F2D4F12B4D64}" sibTransId="{1B53F678-35A0-4A3F-A7D1-1E738F070D06}"/>
    <dgm:cxn modelId="{1F892BA5-07FC-7946-B48E-AC3A323BF63A}" type="presOf" srcId="{68F4B74B-D1F5-D843-905F-F3587F944598}" destId="{6713580A-6A89-FF43-A322-0CAB24C6FCC9}" srcOrd="0" destOrd="0" presId="urn:microsoft.com/office/officeart/2008/layout/VerticalCurvedList"/>
    <dgm:cxn modelId="{1E971CAF-97F0-1340-9D5D-7BC85D0D801F}" type="presOf" srcId="{1639CA94-34C3-4B9C-92E1-C13864A4BA19}" destId="{0E8E8CAC-8A02-46F6-8C6B-75E3BA86EFCF}" srcOrd="0" destOrd="0" presId="urn:microsoft.com/office/officeart/2008/layout/VerticalCurvedList"/>
    <dgm:cxn modelId="{D5FBB6B4-BDDA-4927-80E8-A4F68D98800B}" srcId="{BE1645D6-1611-4DF4-8DF3-EEC32D8C4F8A}" destId="{1639CA94-34C3-4B9C-92E1-C13864A4BA19}" srcOrd="0" destOrd="0" parTransId="{1A7083B0-00E4-4EE8-9D2E-F851B46DB471}" sibTransId="{9B5CF5B4-C56A-4B27-B438-A8CF699CAF14}"/>
    <dgm:cxn modelId="{7658B0F0-F7FA-3F40-9671-05DDB98A0107}" type="presOf" srcId="{BE1645D6-1611-4DF4-8DF3-EEC32D8C4F8A}" destId="{8D4BB782-D1CB-4178-BD6C-378E667E109F}" srcOrd="0" destOrd="0" presId="urn:microsoft.com/office/officeart/2008/layout/VerticalCurvedList"/>
    <dgm:cxn modelId="{ACA5B0BB-AD86-9345-8927-A702BBD020CE}" type="presParOf" srcId="{8D4BB782-D1CB-4178-BD6C-378E667E109F}" destId="{30E5EA73-69FE-4C99-B7E6-D2785DA2F8C5}" srcOrd="0" destOrd="0" presId="urn:microsoft.com/office/officeart/2008/layout/VerticalCurvedList"/>
    <dgm:cxn modelId="{0309C368-BA7D-274A-8347-728A5875CAE1}" type="presParOf" srcId="{30E5EA73-69FE-4C99-B7E6-D2785DA2F8C5}" destId="{147482D8-F793-4B63-AC92-2D2E108DBAA0}" srcOrd="0" destOrd="0" presId="urn:microsoft.com/office/officeart/2008/layout/VerticalCurvedList"/>
    <dgm:cxn modelId="{71F57C1E-487F-0E42-B0B9-3DB17DCFEEC4}" type="presParOf" srcId="{147482D8-F793-4B63-AC92-2D2E108DBAA0}" destId="{F2410933-DB5E-4543-A714-4AF5A203C95C}" srcOrd="0" destOrd="0" presId="urn:microsoft.com/office/officeart/2008/layout/VerticalCurvedList"/>
    <dgm:cxn modelId="{A692C7F4-F687-8E46-A2A9-30B4464B0498}" type="presParOf" srcId="{147482D8-F793-4B63-AC92-2D2E108DBAA0}" destId="{C56633DC-E658-46D8-BE63-7CB1CCD3C8DC}" srcOrd="1" destOrd="0" presId="urn:microsoft.com/office/officeart/2008/layout/VerticalCurvedList"/>
    <dgm:cxn modelId="{196C6740-583B-E243-A8B3-54CA8D069AB8}" type="presParOf" srcId="{147482D8-F793-4B63-AC92-2D2E108DBAA0}" destId="{82F03708-A2AD-459B-AB59-7BBD9EB44E67}" srcOrd="2" destOrd="0" presId="urn:microsoft.com/office/officeart/2008/layout/VerticalCurvedList"/>
    <dgm:cxn modelId="{9AD49709-D630-9246-A449-BA845168B943}" type="presParOf" srcId="{147482D8-F793-4B63-AC92-2D2E108DBAA0}" destId="{9C6C1869-E7B2-4FB9-A22B-16BADC04A189}" srcOrd="3" destOrd="0" presId="urn:microsoft.com/office/officeart/2008/layout/VerticalCurvedList"/>
    <dgm:cxn modelId="{7D2FC860-E0FC-484C-935B-C96260C42304}" type="presParOf" srcId="{30E5EA73-69FE-4C99-B7E6-D2785DA2F8C5}" destId="{0E8E8CAC-8A02-46F6-8C6B-75E3BA86EFCF}" srcOrd="1" destOrd="0" presId="urn:microsoft.com/office/officeart/2008/layout/VerticalCurvedList"/>
    <dgm:cxn modelId="{EE23D7CD-3E39-E54B-9FE4-8D6D49A695FB}" type="presParOf" srcId="{30E5EA73-69FE-4C99-B7E6-D2785DA2F8C5}" destId="{19B8B250-84B4-4941-9592-F7E89229D31C}" srcOrd="2" destOrd="0" presId="urn:microsoft.com/office/officeart/2008/layout/VerticalCurvedList"/>
    <dgm:cxn modelId="{9639F096-C0F4-FA4D-A126-6A0F72AFD481}" type="presParOf" srcId="{19B8B250-84B4-4941-9592-F7E89229D31C}" destId="{485F26A9-AA94-4ADA-AC54-FB58E0E0ED28}" srcOrd="0" destOrd="0" presId="urn:microsoft.com/office/officeart/2008/layout/VerticalCurvedList"/>
    <dgm:cxn modelId="{7ACB260E-68A2-FB47-A4D7-A43BD95FC057}" type="presParOf" srcId="{30E5EA73-69FE-4C99-B7E6-D2785DA2F8C5}" destId="{FCF24805-BE03-8646-8CB7-92E747BBE6C8}" srcOrd="3" destOrd="0" presId="urn:microsoft.com/office/officeart/2008/layout/VerticalCurvedList"/>
    <dgm:cxn modelId="{D0A5F781-2A72-034D-8835-FCA6379F754E}" type="presParOf" srcId="{30E5EA73-69FE-4C99-B7E6-D2785DA2F8C5}" destId="{BCF99CF8-A3B5-F24D-AFD7-114A9D9AECF1}" srcOrd="4" destOrd="0" presId="urn:microsoft.com/office/officeart/2008/layout/VerticalCurvedList"/>
    <dgm:cxn modelId="{5CD24FC5-4C4C-EB4E-907A-20B9CD0DC2A5}" type="presParOf" srcId="{BCF99CF8-A3B5-F24D-AFD7-114A9D9AECF1}" destId="{6E8EBA03-6BA2-4E70-A548-59B77127E6F5}" srcOrd="0" destOrd="0" presId="urn:microsoft.com/office/officeart/2008/layout/VerticalCurvedList"/>
    <dgm:cxn modelId="{F0A01456-5F77-8C4E-B1C3-586CAAB74196}" type="presParOf" srcId="{30E5EA73-69FE-4C99-B7E6-D2785DA2F8C5}" destId="{6713580A-6A89-FF43-A322-0CAB24C6FCC9}" srcOrd="5" destOrd="0" presId="urn:microsoft.com/office/officeart/2008/layout/VerticalCurvedList"/>
    <dgm:cxn modelId="{A883A9A1-AF84-E943-B602-5006FF8A87CC}" type="presParOf" srcId="{30E5EA73-69FE-4C99-B7E6-D2785DA2F8C5}" destId="{975CBF50-E269-8D48-B1D1-3A81670E3818}" srcOrd="6" destOrd="0" presId="urn:microsoft.com/office/officeart/2008/layout/VerticalCurvedList"/>
    <dgm:cxn modelId="{12FF91FE-5C57-9F44-A257-65470446DC41}" type="presParOf" srcId="{975CBF50-E269-8D48-B1D1-3A81670E3818}" destId="{6ABFE3EC-072B-4F41-9CFA-EBA60B7934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621025" y="447366"/>
          <a:ext cx="5619843" cy="89473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1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Decision Making with switch</a:t>
          </a:r>
          <a:endParaRPr lang="en-US" sz="3200" b="0" u="none" kern="1200" dirty="0"/>
        </a:p>
      </dsp:txBody>
      <dsp:txXfrm>
        <a:off x="621025" y="447366"/>
        <a:ext cx="5619843" cy="894733"/>
      </dsp:txXfrm>
    </dsp:sp>
    <dsp:sp modelId="{485F26A9-AA94-4ADA-AC54-FB58E0E0ED28}">
      <dsp:nvSpPr>
        <dsp:cNvPr id="0" name=""/>
        <dsp:cNvSpPr/>
      </dsp:nvSpPr>
      <dsp:spPr>
        <a:xfrm>
          <a:off x="61816" y="335525"/>
          <a:ext cx="1118417" cy="111841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6260" y="1789467"/>
          <a:ext cx="5294607" cy="89473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1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switch Statement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946260" y="1789467"/>
        <a:ext cx="5294607" cy="894733"/>
      </dsp:txXfrm>
    </dsp:sp>
    <dsp:sp modelId="{6E8EBA03-6BA2-4E70-A548-59B77127E6F5}">
      <dsp:nvSpPr>
        <dsp:cNvPr id="0" name=""/>
        <dsp:cNvSpPr/>
      </dsp:nvSpPr>
      <dsp:spPr>
        <a:xfrm>
          <a:off x="387052" y="1677625"/>
          <a:ext cx="1118417" cy="111841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621025" y="3131568"/>
          <a:ext cx="5619843" cy="89473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1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Nested switch Statement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621025" y="3131568"/>
        <a:ext cx="5619843" cy="894733"/>
      </dsp:txXfrm>
    </dsp:sp>
    <dsp:sp modelId="{6ABFE3EC-072B-4F41-9CFA-EBA60B7934FE}">
      <dsp:nvSpPr>
        <dsp:cNvPr id="0" name=""/>
        <dsp:cNvSpPr/>
      </dsp:nvSpPr>
      <dsp:spPr>
        <a:xfrm>
          <a:off x="61816" y="3019726"/>
          <a:ext cx="1118417" cy="111841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621025" y="447366"/>
          <a:ext cx="5619843" cy="89473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1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Decision Making with switch</a:t>
          </a:r>
          <a:endParaRPr lang="en-US" sz="3200" b="0" u="none" kern="1200" dirty="0"/>
        </a:p>
      </dsp:txBody>
      <dsp:txXfrm>
        <a:off x="621025" y="447366"/>
        <a:ext cx="5619843" cy="894733"/>
      </dsp:txXfrm>
    </dsp:sp>
    <dsp:sp modelId="{485F26A9-AA94-4ADA-AC54-FB58E0E0ED28}">
      <dsp:nvSpPr>
        <dsp:cNvPr id="0" name=""/>
        <dsp:cNvSpPr/>
      </dsp:nvSpPr>
      <dsp:spPr>
        <a:xfrm>
          <a:off x="61816" y="335525"/>
          <a:ext cx="1118417" cy="111841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6260" y="1789467"/>
          <a:ext cx="5294607" cy="89473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1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switch Statement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946260" y="1789467"/>
        <a:ext cx="5294607" cy="894733"/>
      </dsp:txXfrm>
    </dsp:sp>
    <dsp:sp modelId="{6E8EBA03-6BA2-4E70-A548-59B77127E6F5}">
      <dsp:nvSpPr>
        <dsp:cNvPr id="0" name=""/>
        <dsp:cNvSpPr/>
      </dsp:nvSpPr>
      <dsp:spPr>
        <a:xfrm>
          <a:off x="387052" y="1677625"/>
          <a:ext cx="1118417" cy="111841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621025" y="3131568"/>
          <a:ext cx="5619843" cy="89473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1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Nested switch Statement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621025" y="3131568"/>
        <a:ext cx="5619843" cy="894733"/>
      </dsp:txXfrm>
    </dsp:sp>
    <dsp:sp modelId="{6ABFE3EC-072B-4F41-9CFA-EBA60B7934FE}">
      <dsp:nvSpPr>
        <dsp:cNvPr id="0" name=""/>
        <dsp:cNvSpPr/>
      </dsp:nvSpPr>
      <dsp:spPr>
        <a:xfrm>
          <a:off x="61816" y="3019726"/>
          <a:ext cx="1118417" cy="111841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057827" y="-774871"/>
          <a:ext cx="6023411" cy="6023411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E8CAC-8A02-46F6-8C6B-75E3BA86EFCF}">
      <dsp:nvSpPr>
        <dsp:cNvPr id="0" name=""/>
        <dsp:cNvSpPr/>
      </dsp:nvSpPr>
      <dsp:spPr>
        <a:xfrm>
          <a:off x="621025" y="447366"/>
          <a:ext cx="5619843" cy="89473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1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Decision Making with switch</a:t>
          </a:r>
          <a:endParaRPr lang="en-US" sz="3200" b="0" u="none" kern="1200" dirty="0"/>
        </a:p>
      </dsp:txBody>
      <dsp:txXfrm>
        <a:off x="621025" y="447366"/>
        <a:ext cx="5619843" cy="894733"/>
      </dsp:txXfrm>
    </dsp:sp>
    <dsp:sp modelId="{485F26A9-AA94-4ADA-AC54-FB58E0E0ED28}">
      <dsp:nvSpPr>
        <dsp:cNvPr id="0" name=""/>
        <dsp:cNvSpPr/>
      </dsp:nvSpPr>
      <dsp:spPr>
        <a:xfrm>
          <a:off x="61816" y="335525"/>
          <a:ext cx="1118417" cy="1118417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24805-BE03-8646-8CB7-92E747BBE6C8}">
      <dsp:nvSpPr>
        <dsp:cNvPr id="0" name=""/>
        <dsp:cNvSpPr/>
      </dsp:nvSpPr>
      <dsp:spPr>
        <a:xfrm>
          <a:off x="946260" y="1789467"/>
          <a:ext cx="5294607" cy="89473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1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switch Statement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946260" y="1789467"/>
        <a:ext cx="5294607" cy="894733"/>
      </dsp:txXfrm>
    </dsp:sp>
    <dsp:sp modelId="{6E8EBA03-6BA2-4E70-A548-59B77127E6F5}">
      <dsp:nvSpPr>
        <dsp:cNvPr id="0" name=""/>
        <dsp:cNvSpPr/>
      </dsp:nvSpPr>
      <dsp:spPr>
        <a:xfrm>
          <a:off x="387052" y="1677625"/>
          <a:ext cx="1118417" cy="1118417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580A-6A89-FF43-A322-0CAB24C6FCC9}">
      <dsp:nvSpPr>
        <dsp:cNvPr id="0" name=""/>
        <dsp:cNvSpPr/>
      </dsp:nvSpPr>
      <dsp:spPr>
        <a:xfrm>
          <a:off x="621025" y="3131568"/>
          <a:ext cx="5619843" cy="89473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019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dirty="0"/>
            <a:t>Nested switch Statement</a:t>
          </a:r>
          <a:endParaRPr lang="en-US" sz="3200" b="0" kern="1200" dirty="0">
            <a:solidFill>
              <a:schemeClr val="bg1"/>
            </a:solidFill>
          </a:endParaRPr>
        </a:p>
      </dsp:txBody>
      <dsp:txXfrm>
        <a:off x="621025" y="3131568"/>
        <a:ext cx="5619843" cy="894733"/>
      </dsp:txXfrm>
    </dsp:sp>
    <dsp:sp modelId="{6ABFE3EC-072B-4F41-9CFA-EBA60B7934FE}">
      <dsp:nvSpPr>
        <dsp:cNvPr id="0" name=""/>
        <dsp:cNvSpPr/>
      </dsp:nvSpPr>
      <dsp:spPr>
        <a:xfrm>
          <a:off x="61816" y="3019726"/>
          <a:ext cx="1118417" cy="111841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8123-AC5B-A645-A661-4E8888C9DB87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D845-30BB-974D-9E31-7E1EF9DB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12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883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808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18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6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0D9A01-2525-4EDF-961F-D30339FE7FD5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3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14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0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5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95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6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64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7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292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8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80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9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00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Faloutsos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sz="1200" u="none"/>
              <a:t>CMU - 15-415/615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defTabSz="928688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4FF0238B-D15C-4F47-9FD0-245CB8A58725}" type="slidenum">
              <a:rPr lang="en-US" sz="1200" u="none"/>
              <a:pPr/>
              <a:t>10</a:t>
            </a:fld>
            <a:endParaRPr lang="en-US" sz="1200" u="none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49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5EF1-D141-FF4C-8600-A923177FAEF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79A2-7A91-5B41-9ED7-F2E8C52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37716" y="2914079"/>
            <a:ext cx="7394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Decision Making in C</a:t>
            </a:r>
          </a:p>
          <a:p>
            <a:pPr algn="ctr"/>
            <a:r>
              <a:rPr lang="en-US" sz="3600" b="1" dirty="0"/>
              <a:t>(Part II)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6490" y="4881630"/>
            <a:ext cx="56396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Lecture 6, Wednesday February 10, 2021</a:t>
            </a:r>
          </a:p>
          <a:p>
            <a:pPr algn="ctr"/>
            <a:endParaRPr lang="en-US" sz="2000" dirty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2000" dirty="0">
                <a:latin typeface="Avenir Next" charset="0"/>
                <a:ea typeface="Avenir Next" charset="0"/>
                <a:cs typeface="Avenir Next" charset="0"/>
              </a:rPr>
              <a:t>Dr. Ayman ALJARBOUH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63" y="268385"/>
            <a:ext cx="8388628" cy="1533916"/>
          </a:xfrm>
          <a:prstGeom prst="roundRect">
            <a:avLst/>
          </a:prstGeom>
          <a:solidFill>
            <a:srgbClr val="011774"/>
          </a:solidFill>
          <a:effectLst>
            <a:outerShdw blurRad="50800" dist="762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DC580-360B-3E40-B152-5F009D6D849B}"/>
              </a:ext>
            </a:extLst>
          </p:cNvPr>
          <p:cNvSpPr/>
          <p:nvPr/>
        </p:nvSpPr>
        <p:spPr>
          <a:xfrm>
            <a:off x="1958855" y="531455"/>
            <a:ext cx="5367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Programming II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AvenirNext-Regular" charset="0"/>
              </a:rPr>
              <a:t>(C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14188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switch Statement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1EE69-262F-7940-9F43-3EDD3CD579D2}"/>
              </a:ext>
            </a:extLst>
          </p:cNvPr>
          <p:cNvSpPr/>
          <p:nvPr/>
        </p:nvSpPr>
        <p:spPr>
          <a:xfrm>
            <a:off x="5093735" y="131984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CA1A1-2A38-F242-8FDE-D74D7FB7E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3" y="1841037"/>
            <a:ext cx="4470886" cy="3859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4505C1-19FC-9D4A-85AB-FB0203CC5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60" y="1866516"/>
            <a:ext cx="3751028" cy="15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43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4887734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686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Nested switch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200" dirty="0"/>
              <a:t>It is possible to have a </a:t>
            </a:r>
            <a:r>
              <a:rPr lang="en-GB" sz="2200" dirty="0">
                <a:solidFill>
                  <a:srgbClr val="00B0F0"/>
                </a:solidFill>
              </a:rPr>
              <a:t>switch</a:t>
            </a:r>
            <a:r>
              <a:rPr lang="en-GB" sz="2200" dirty="0"/>
              <a:t> as part of the statement sequence of an outer </a:t>
            </a:r>
            <a:r>
              <a:rPr lang="en-GB" sz="2200" dirty="0">
                <a:solidFill>
                  <a:srgbClr val="00B0F0"/>
                </a:solidFill>
              </a:rPr>
              <a:t>switch</a:t>
            </a:r>
            <a:r>
              <a:rPr lang="en-GB" sz="2200" dirty="0"/>
              <a:t>. The syntax is: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>
              <a:buFont typeface="Wingdings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92995A-CFA0-8443-8A0A-8551A4CC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87" y="1800914"/>
            <a:ext cx="2624225" cy="49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936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Nested switch Statement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1EE69-262F-7940-9F43-3EDD3CD579D2}"/>
              </a:ext>
            </a:extLst>
          </p:cNvPr>
          <p:cNvSpPr/>
          <p:nvPr/>
        </p:nvSpPr>
        <p:spPr>
          <a:xfrm>
            <a:off x="5093735" y="131984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6778CC-56FA-3B42-8C59-61A6A2D7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1" y="1727333"/>
            <a:ext cx="5748481" cy="5053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F8A5D1-4BC6-5E47-A366-6B131CB5D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922" y="1798173"/>
            <a:ext cx="3386934" cy="17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85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/>
              <a:t>Program 1:</a:t>
            </a:r>
            <a:endParaRPr lang="en-US" sz="2200" b="1" dirty="0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B0D2C3-07FF-3D4B-B1F1-73633FCEE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53020"/>
            <a:ext cx="4289108" cy="469189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17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2: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56C0E1-8EA3-C44E-8753-69A3EA83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53020"/>
            <a:ext cx="4546283" cy="47211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390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3: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712C8-B73C-E145-B49D-F9C6B680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53020"/>
            <a:ext cx="4707463" cy="406391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550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1761" y="1484282"/>
            <a:ext cx="1476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Program 4:</a:t>
            </a: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/>
          </p:nvPr>
        </p:nvSpPr>
        <p:spPr>
          <a:xfrm>
            <a:off x="693652" y="93362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r>
              <a:rPr lang="en-US" dirty="0"/>
              <a:t>Practical Exercises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7885" y="3694781"/>
            <a:ext cx="2356338" cy="28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5A8BF9F-01C7-6B43-B7FB-1750BD35DF4F}"/>
              </a:ext>
            </a:extLst>
          </p:cNvPr>
          <p:cNvSpPr txBox="1">
            <a:spLocks noChangeArrowheads="1"/>
          </p:cNvSpPr>
          <p:nvPr/>
        </p:nvSpPr>
        <p:spPr>
          <a:xfrm>
            <a:off x="577647" y="1061701"/>
            <a:ext cx="6181968" cy="430887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Write and Compile the following C programs: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D7E48A-47FC-9442-A84C-7051CC7E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953020"/>
            <a:ext cx="5395912" cy="474353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505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944291426"/>
              </p:ext>
            </p:extLst>
          </p:nvPr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2292162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8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Decision Making with switch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399" y="1371603"/>
            <a:ext cx="4297681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GB" sz="2400" dirty="0"/>
              <a:t>We use </a:t>
            </a:r>
            <a:r>
              <a:rPr lang="en-GB" sz="2400" dirty="0">
                <a:solidFill>
                  <a:srgbClr val="00B0F0"/>
                </a:solidFill>
              </a:rPr>
              <a:t>switch case </a:t>
            </a:r>
            <a:r>
              <a:rPr lang="en-GB" sz="2400" dirty="0"/>
              <a:t>to make the C program user-friendly</a:t>
            </a:r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r>
              <a:rPr lang="en-GB" sz="2400" dirty="0"/>
              <a:t>The </a:t>
            </a:r>
            <a:r>
              <a:rPr lang="en-GB" sz="2400" dirty="0">
                <a:solidFill>
                  <a:srgbClr val="00B0F0"/>
                </a:solidFill>
              </a:rPr>
              <a:t>switch case</a:t>
            </a:r>
            <a:r>
              <a:rPr lang="en-GB" sz="2400" dirty="0"/>
              <a:t> allows giving more than two alternatives to choose from rather than just one or two</a:t>
            </a: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9A0A2C-1F49-5445-ACE1-432452A9B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41" y="1131894"/>
            <a:ext cx="3666659" cy="55687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0C652F-73A0-F146-BE25-F7E726B1084D}"/>
              </a:ext>
            </a:extLst>
          </p:cNvPr>
          <p:cNvSpPr/>
          <p:nvPr/>
        </p:nvSpPr>
        <p:spPr>
          <a:xfrm>
            <a:off x="5791199" y="6453272"/>
            <a:ext cx="2301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Switch Case structure</a:t>
            </a:r>
          </a:p>
        </p:txBody>
      </p:sp>
    </p:spTree>
    <p:extLst>
      <p:ext uri="{BB962C8B-B14F-4D97-AF65-F5344CB8AC3E}">
        <p14:creationId xmlns:p14="http://schemas.microsoft.com/office/powerpoint/2010/main" val="36690661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graphicFrame>
        <p:nvGraphicFramePr>
          <p:cNvPr id="22" name="Diagram 21"/>
          <p:cNvGraphicFramePr/>
          <p:nvPr/>
        </p:nvGraphicFramePr>
        <p:xfrm>
          <a:off x="1490318" y="1712818"/>
          <a:ext cx="6302525" cy="4473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49995" y="3587562"/>
            <a:ext cx="48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53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switch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800596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switch</a:t>
            </a:r>
            <a:r>
              <a:rPr lang="en-GB" sz="2400" dirty="0"/>
              <a:t> statement allows a variable to be tested for equality against a list of values. Each value is called a </a:t>
            </a:r>
            <a:r>
              <a:rPr lang="en-GB" sz="2400" dirty="0">
                <a:solidFill>
                  <a:srgbClr val="00B0F0"/>
                </a:solidFill>
              </a:rPr>
              <a:t>case</a:t>
            </a:r>
            <a:r>
              <a:rPr lang="en-GB" sz="2400" dirty="0"/>
              <a:t>. The syntax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1F035-E143-5B47-BC9C-E86D6F18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2345315"/>
            <a:ext cx="6127028" cy="40673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D8004C-E87A-3141-81FE-4ADDA525036B}"/>
              </a:ext>
            </a:extLst>
          </p:cNvPr>
          <p:cNvSpPr/>
          <p:nvPr/>
        </p:nvSpPr>
        <p:spPr>
          <a:xfrm>
            <a:off x="4641316" y="2281967"/>
            <a:ext cx="3237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The expression is evaluated once, and compared with the values of each </a:t>
            </a:r>
            <a:r>
              <a:rPr lang="en-GB" sz="2000" dirty="0">
                <a:solidFill>
                  <a:srgbClr val="FF0000"/>
                </a:solidFill>
              </a:rPr>
              <a:t>case</a:t>
            </a:r>
            <a:r>
              <a:rPr lang="en-GB" sz="2000" dirty="0">
                <a:solidFill>
                  <a:srgbClr val="0414FF"/>
                </a:solidFill>
              </a:rPr>
              <a:t> label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B9946A-E9E5-4542-8732-2F428B7091B5}"/>
              </a:ext>
            </a:extLst>
          </p:cNvPr>
          <p:cNvSpPr/>
          <p:nvPr/>
        </p:nvSpPr>
        <p:spPr>
          <a:xfrm>
            <a:off x="1553849" y="2345312"/>
            <a:ext cx="1593954" cy="3088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60BA06-0CA1-5242-9819-9110803516F8}"/>
              </a:ext>
            </a:extLst>
          </p:cNvPr>
          <p:cNvCxnSpPr>
            <a:cxnSpLocks/>
          </p:cNvCxnSpPr>
          <p:nvPr/>
        </p:nvCxnSpPr>
        <p:spPr>
          <a:xfrm flipV="1">
            <a:off x="3147803" y="2499757"/>
            <a:ext cx="1424197" cy="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90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switch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800596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switch</a:t>
            </a:r>
            <a:r>
              <a:rPr lang="en-GB" sz="2400" dirty="0"/>
              <a:t> statement allows a variable to be tested for equality against a list of values. Each value is called a case. The syntax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1F035-E143-5B47-BC9C-E86D6F18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2345315"/>
            <a:ext cx="6127028" cy="40673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D8004C-E87A-3141-81FE-4ADDA525036B}"/>
              </a:ext>
            </a:extLst>
          </p:cNvPr>
          <p:cNvSpPr/>
          <p:nvPr/>
        </p:nvSpPr>
        <p:spPr>
          <a:xfrm>
            <a:off x="4641316" y="2882040"/>
            <a:ext cx="32376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If there is a match, the corresponding statements after the matching label are executed until </a:t>
            </a:r>
            <a:r>
              <a:rPr lang="en-GB" sz="2000" dirty="0">
                <a:solidFill>
                  <a:srgbClr val="FF0000"/>
                </a:solidFill>
              </a:rPr>
              <a:t>break</a:t>
            </a:r>
            <a:r>
              <a:rPr lang="en-GB" sz="2000" dirty="0">
                <a:solidFill>
                  <a:srgbClr val="0414FF"/>
                </a:solidFill>
              </a:rPr>
              <a:t> is encountered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B9946A-E9E5-4542-8732-2F428B7091B5}"/>
              </a:ext>
            </a:extLst>
          </p:cNvPr>
          <p:cNvSpPr/>
          <p:nvPr/>
        </p:nvSpPr>
        <p:spPr>
          <a:xfrm>
            <a:off x="1143000" y="2871790"/>
            <a:ext cx="2004803" cy="857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60BA06-0CA1-5242-9819-9110803516F8}"/>
              </a:ext>
            </a:extLst>
          </p:cNvPr>
          <p:cNvCxnSpPr>
            <a:cxnSpLocks/>
          </p:cNvCxnSpPr>
          <p:nvPr/>
        </p:nvCxnSpPr>
        <p:spPr>
          <a:xfrm flipV="1">
            <a:off x="3147803" y="3242707"/>
            <a:ext cx="1424197" cy="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32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switch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800596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switch</a:t>
            </a:r>
            <a:r>
              <a:rPr lang="en-GB" sz="2400" dirty="0"/>
              <a:t> statement allows a variable to be tested for equality against a list of values. Each value is called a case. The syntax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1F035-E143-5B47-BC9C-E86D6F18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2345315"/>
            <a:ext cx="6127028" cy="40673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D8004C-E87A-3141-81FE-4ADDA525036B}"/>
              </a:ext>
            </a:extLst>
          </p:cNvPr>
          <p:cNvSpPr/>
          <p:nvPr/>
        </p:nvSpPr>
        <p:spPr>
          <a:xfrm>
            <a:off x="4641316" y="2553424"/>
            <a:ext cx="3237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The</a:t>
            </a:r>
            <a:r>
              <a:rPr lang="en-GB" sz="2000" dirty="0">
                <a:solidFill>
                  <a:srgbClr val="FF0000"/>
                </a:solidFill>
              </a:rPr>
              <a:t> break</a:t>
            </a:r>
            <a:r>
              <a:rPr lang="en-GB" sz="2000" dirty="0">
                <a:solidFill>
                  <a:srgbClr val="0414FF"/>
                </a:solidFill>
              </a:rPr>
              <a:t> ends the </a:t>
            </a:r>
            <a:r>
              <a:rPr lang="en-GB" sz="2000" dirty="0">
                <a:solidFill>
                  <a:srgbClr val="FF0000"/>
                </a:solidFill>
              </a:rPr>
              <a:t>switch</a:t>
            </a:r>
            <a:r>
              <a:rPr lang="en-GB" sz="2000" dirty="0">
                <a:solidFill>
                  <a:srgbClr val="0414FF"/>
                </a:solidFill>
              </a:rPr>
              <a:t> statement immediately when it is encountered. If we do not use </a:t>
            </a:r>
            <a:r>
              <a:rPr lang="en-GB" sz="2000" dirty="0">
                <a:solidFill>
                  <a:srgbClr val="FF0000"/>
                </a:solidFill>
              </a:rPr>
              <a:t>break</a:t>
            </a:r>
            <a:r>
              <a:rPr lang="en-GB" sz="2000" dirty="0">
                <a:solidFill>
                  <a:srgbClr val="0414FF"/>
                </a:solidFill>
              </a:rPr>
              <a:t>, all statements after the matching label are executed</a:t>
            </a:r>
            <a:endParaRPr lang="en-FR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B9946A-E9E5-4542-8732-2F428B7091B5}"/>
              </a:ext>
            </a:extLst>
          </p:cNvPr>
          <p:cNvSpPr/>
          <p:nvPr/>
        </p:nvSpPr>
        <p:spPr>
          <a:xfrm>
            <a:off x="1143000" y="2871790"/>
            <a:ext cx="2004803" cy="857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60BA06-0CA1-5242-9819-9110803516F8}"/>
              </a:ext>
            </a:extLst>
          </p:cNvPr>
          <p:cNvCxnSpPr>
            <a:cxnSpLocks/>
          </p:cNvCxnSpPr>
          <p:nvPr/>
        </p:nvCxnSpPr>
        <p:spPr>
          <a:xfrm flipV="1">
            <a:off x="3147803" y="3242707"/>
            <a:ext cx="1424197" cy="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207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switch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4"/>
            <a:ext cx="8382000" cy="4800596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>
                <a:solidFill>
                  <a:srgbClr val="00B0F0"/>
                </a:solidFill>
              </a:rPr>
              <a:t>switch</a:t>
            </a:r>
            <a:r>
              <a:rPr lang="en-GB" sz="2400" dirty="0"/>
              <a:t> statement allows a variable to be tested for equality against a list of values. Each value is called a case. The syntax is: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>
              <a:buFont typeface="Wingdings" pitchFamily="2" charset="2"/>
              <a:buChar char="§"/>
            </a:pPr>
            <a:endParaRPr lang="en-GB" sz="2400" dirty="0"/>
          </a:p>
          <a:p>
            <a:pPr>
              <a:buFont typeface="Wingdings" pitchFamily="2" charset="2"/>
              <a:buChar char="§"/>
            </a:pPr>
            <a:endParaRPr lang="en-GB" sz="6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E1F035-E143-5B47-BC9C-E86D6F18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2345315"/>
            <a:ext cx="6127028" cy="40673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D8004C-E87A-3141-81FE-4ADDA525036B}"/>
              </a:ext>
            </a:extLst>
          </p:cNvPr>
          <p:cNvSpPr/>
          <p:nvPr/>
        </p:nvSpPr>
        <p:spPr>
          <a:xfrm>
            <a:off x="4641315" y="5325213"/>
            <a:ext cx="34596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414FF"/>
                </a:solidFill>
              </a:rPr>
              <a:t>If there is no match, the </a:t>
            </a:r>
            <a:r>
              <a:rPr lang="en-GB" sz="2000" dirty="0">
                <a:solidFill>
                  <a:srgbClr val="FF0000"/>
                </a:solidFill>
              </a:rPr>
              <a:t>default</a:t>
            </a:r>
            <a:r>
              <a:rPr lang="en-GB" sz="2000" dirty="0">
                <a:solidFill>
                  <a:srgbClr val="0414FF"/>
                </a:solidFill>
              </a:rPr>
              <a:t> statements are executed. The </a:t>
            </a:r>
            <a:r>
              <a:rPr lang="en-GB" sz="2000" dirty="0">
                <a:solidFill>
                  <a:srgbClr val="FF0000"/>
                </a:solidFill>
              </a:rPr>
              <a:t>default</a:t>
            </a:r>
            <a:r>
              <a:rPr lang="en-GB" sz="2000" dirty="0">
                <a:solidFill>
                  <a:srgbClr val="0414FF"/>
                </a:solidFill>
              </a:rPr>
              <a:t> clause inside the </a:t>
            </a:r>
            <a:r>
              <a:rPr lang="en-GB" sz="2000" dirty="0">
                <a:solidFill>
                  <a:srgbClr val="FF0000"/>
                </a:solidFill>
              </a:rPr>
              <a:t>switch</a:t>
            </a:r>
            <a:r>
              <a:rPr lang="en-GB" sz="2000" dirty="0">
                <a:solidFill>
                  <a:srgbClr val="0414FF"/>
                </a:solidFill>
              </a:rPr>
              <a:t> statement is optional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B9946A-E9E5-4542-8732-2F428B7091B5}"/>
              </a:ext>
            </a:extLst>
          </p:cNvPr>
          <p:cNvSpPr/>
          <p:nvPr/>
        </p:nvSpPr>
        <p:spPr>
          <a:xfrm>
            <a:off x="1143000" y="5457833"/>
            <a:ext cx="2004803" cy="714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60BA06-0CA1-5242-9819-9110803516F8}"/>
              </a:ext>
            </a:extLst>
          </p:cNvPr>
          <p:cNvCxnSpPr>
            <a:cxnSpLocks/>
          </p:cNvCxnSpPr>
          <p:nvPr/>
        </p:nvCxnSpPr>
        <p:spPr>
          <a:xfrm flipV="1">
            <a:off x="3147803" y="5685880"/>
            <a:ext cx="1424197" cy="2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39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2075" tIns="46039" rIns="92075" bIns="46039" rtlCol="0" anchor="ctr">
            <a:normAutofit/>
          </a:bodyPr>
          <a:lstStyle/>
          <a:p>
            <a:pPr lvl="0"/>
            <a:r>
              <a:rPr lang="en-GB" dirty="0"/>
              <a:t>switch Statement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6C35F8-87CF-954F-8B42-321D8EF105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3"/>
            <a:ext cx="8382000" cy="4959749"/>
          </a:xfrm>
          <a:prstGeom prst="rect">
            <a:avLst/>
          </a:prstGeom>
          <a:noFill/>
        </p:spPr>
        <p:txBody>
          <a:bodyPr vert="horz" lIns="92075" tIns="46039" rIns="92075" bIns="46039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Example:	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1EE69-262F-7940-9F43-3EDD3CD579D2}"/>
              </a:ext>
            </a:extLst>
          </p:cNvPr>
          <p:cNvSpPr/>
          <p:nvPr/>
        </p:nvSpPr>
        <p:spPr>
          <a:xfrm>
            <a:off x="5093735" y="1319841"/>
            <a:ext cx="1188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</a:rPr>
              <a:t>Output:</a:t>
            </a:r>
            <a:endParaRPr lang="en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27275-FAC6-6241-AB02-7AE32033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2" y="1841037"/>
            <a:ext cx="3800474" cy="1414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C305E-803C-0D4C-966F-6EC0ADC6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73" y="1821063"/>
            <a:ext cx="4504246" cy="49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85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11159</TotalTime>
  <Words>457</Words>
  <Application>Microsoft Macintosh PowerPoint</Application>
  <PresentationFormat>On-screen Show (4:3)</PresentationFormat>
  <Paragraphs>131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</vt:lpstr>
      <vt:lpstr>AvenirNext-Regular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Decision Making with switch</vt:lpstr>
      <vt:lpstr>Outline</vt:lpstr>
      <vt:lpstr>switch Statement</vt:lpstr>
      <vt:lpstr>switch Statement</vt:lpstr>
      <vt:lpstr>switch Statement</vt:lpstr>
      <vt:lpstr>switch Statement</vt:lpstr>
      <vt:lpstr>switch Statement</vt:lpstr>
      <vt:lpstr>switch Statement</vt:lpstr>
      <vt:lpstr>Outline</vt:lpstr>
      <vt:lpstr>Nested switch Statement</vt:lpstr>
      <vt:lpstr>Nested switch Statement</vt:lpstr>
      <vt:lpstr>Practical Exercises</vt:lpstr>
      <vt:lpstr>Practical Exercises</vt:lpstr>
      <vt:lpstr>Practical Exercises</vt:lpstr>
      <vt:lpstr>Practical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Ayman Aljarbouh</cp:lastModifiedBy>
  <cp:revision>881</cp:revision>
  <cp:lastPrinted>2020-03-01T14:38:21Z</cp:lastPrinted>
  <dcterms:created xsi:type="dcterms:W3CDTF">2020-01-26T08:40:28Z</dcterms:created>
  <dcterms:modified xsi:type="dcterms:W3CDTF">2021-01-12T13:48:48Z</dcterms:modified>
</cp:coreProperties>
</file>