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1031" r:id="rId2"/>
    <p:sldId id="989" r:id="rId3"/>
    <p:sldId id="869" r:id="rId4"/>
    <p:sldId id="1033" r:id="rId5"/>
    <p:sldId id="1038" r:id="rId6"/>
    <p:sldId id="1032" r:id="rId7"/>
    <p:sldId id="1036" r:id="rId8"/>
    <p:sldId id="1037" r:id="rId9"/>
    <p:sldId id="1012" r:id="rId10"/>
    <p:sldId id="1039" r:id="rId11"/>
    <p:sldId id="1040" r:id="rId12"/>
    <p:sldId id="1041" r:id="rId13"/>
    <p:sldId id="1047" r:id="rId14"/>
    <p:sldId id="1048" r:id="rId15"/>
    <p:sldId id="1049" r:id="rId16"/>
    <p:sldId id="1050" r:id="rId17"/>
    <p:sldId id="1051" r:id="rId18"/>
    <p:sldId id="1045" r:id="rId19"/>
    <p:sldId id="1052" r:id="rId20"/>
    <p:sldId id="1053" r:id="rId21"/>
    <p:sldId id="1060" r:id="rId22"/>
    <p:sldId id="1061" r:id="rId23"/>
    <p:sldId id="1062" r:id="rId24"/>
    <p:sldId id="1063" r:id="rId25"/>
    <p:sldId id="1059" r:id="rId26"/>
    <p:sldId id="1064" r:id="rId27"/>
    <p:sldId id="1017" r:id="rId28"/>
    <p:sldId id="1066" r:id="rId29"/>
    <p:sldId id="1067" r:id="rId30"/>
    <p:sldId id="1068" r:id="rId31"/>
    <p:sldId id="801" r:id="rId32"/>
    <p:sldId id="1069" r:id="rId33"/>
    <p:sldId id="1070" r:id="rId34"/>
    <p:sldId id="1071" r:id="rId35"/>
    <p:sldId id="1072" r:id="rId36"/>
  </p:sldIdLst>
  <p:sldSz cx="9144000" cy="6858000" type="screen4x3"/>
  <p:notesSz cx="6858000" cy="9144000"/>
  <p:defaultTextStyle>
    <a:defPPr>
      <a:defRPr lang="en-US"/>
    </a:defPPr>
    <a:lvl1pPr marL="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4FF"/>
    <a:srgbClr val="5B9BD5"/>
    <a:srgbClr val="FFFF99"/>
    <a:srgbClr val="02FF04"/>
    <a:srgbClr val="011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4"/>
    <p:restoredTop sz="95921"/>
  </p:normalViewPr>
  <p:slideViewPr>
    <p:cSldViewPr snapToGrid="0" snapToObjects="1">
      <p:cViewPr varScale="1">
        <p:scale>
          <a:sx n="112" d="100"/>
          <a:sy n="112" d="100"/>
        </p:scale>
        <p:origin x="1480" y="1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Loops in C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for Loop in C</a:t>
          </a:r>
          <a:endParaRPr lang="en-US" b="0" dirty="0">
            <a:solidFill>
              <a:schemeClr val="bg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while Loop in C</a:t>
          </a:r>
          <a:endParaRPr lang="en-US" b="0" dirty="0">
            <a:solidFill>
              <a:schemeClr val="bg1"/>
            </a:solidFill>
          </a:endParaRP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8336D137-0873-0E44-AB68-8D4AC609AED4}">
      <dgm:prSet phldrT="[Text]"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do…while Loop in C</a:t>
          </a:r>
          <a:endParaRPr lang="en-US" b="0" dirty="0">
            <a:solidFill>
              <a:schemeClr val="bg1"/>
            </a:solidFill>
          </a:endParaRPr>
        </a:p>
      </dgm:t>
    </dgm:pt>
    <dgm:pt modelId="{F0956123-3933-D64C-884F-AF24BB7316F4}" type="parTrans" cxnId="{27A90ADA-FC56-9D4D-BE0B-25F6535AD475}">
      <dgm:prSet/>
      <dgm:spPr/>
      <dgm:t>
        <a:bodyPr/>
        <a:lstStyle/>
        <a:p>
          <a:endParaRPr lang="en-GB"/>
        </a:p>
      </dgm:t>
    </dgm:pt>
    <dgm:pt modelId="{080B2CA8-D675-F54D-832C-D701B204DE02}" type="sibTrans" cxnId="{27A90ADA-FC56-9D4D-BE0B-25F6535AD475}">
      <dgm:prSet/>
      <dgm:spPr/>
      <dgm:t>
        <a:bodyPr/>
        <a:lstStyle/>
        <a:p>
          <a:endParaRPr lang="en-GB"/>
        </a:p>
      </dgm:t>
    </dgm:pt>
    <dgm:pt modelId="{1B757DD6-CD93-8547-8E17-DB2E582E63A1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Nested Loops in C</a:t>
          </a:r>
          <a:endParaRPr lang="en-US" b="0" dirty="0">
            <a:solidFill>
              <a:schemeClr val="bg1"/>
            </a:solidFill>
          </a:endParaRPr>
        </a:p>
      </dgm:t>
    </dgm:pt>
    <dgm:pt modelId="{2D848545-9DBB-8B45-B9D2-7B0DFA0E8817}" type="parTrans" cxnId="{7BB1A43D-E4DE-A94D-9492-4F5A9F53BB26}">
      <dgm:prSet/>
      <dgm:spPr/>
      <dgm:t>
        <a:bodyPr/>
        <a:lstStyle/>
        <a:p>
          <a:endParaRPr lang="en-GB"/>
        </a:p>
      </dgm:t>
    </dgm:pt>
    <dgm:pt modelId="{ED9237EF-5B06-804F-951A-3ED8E83EA15C}" type="sibTrans" cxnId="{7BB1A43D-E4DE-A94D-9492-4F5A9F53BB26}">
      <dgm:prSet/>
      <dgm:spPr/>
      <dgm:t>
        <a:bodyPr/>
        <a:lstStyle/>
        <a:p>
          <a:endParaRPr lang="en-GB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5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5"/>
      <dgm:spPr>
        <a:solidFill>
          <a:srgbClr val="00B050"/>
        </a:solidFill>
        <a:ln>
          <a:solidFill>
            <a:schemeClr val="tx1"/>
          </a:solidFill>
        </a:ln>
      </dgm:spPr>
    </dgm:pt>
    <dgm:pt modelId="{D0B48382-10D7-764A-AD78-9C8B674E9A78}" type="pres">
      <dgm:prSet presAssocID="{8336D137-0873-0E44-AB68-8D4AC609AED4}" presName="text_4" presStyleLbl="node1" presStyleIdx="3" presStyleCnt="5">
        <dgm:presLayoutVars>
          <dgm:bulletEnabled val="1"/>
        </dgm:presLayoutVars>
      </dgm:prSet>
      <dgm:spPr/>
    </dgm:pt>
    <dgm:pt modelId="{EB58DE55-04DD-0140-A899-ABD4B38218C4}" type="pres">
      <dgm:prSet presAssocID="{8336D137-0873-0E44-AB68-8D4AC609AED4}" presName="accent_4" presStyleCnt="0"/>
      <dgm:spPr/>
    </dgm:pt>
    <dgm:pt modelId="{602DBEF1-3DA5-E048-A364-9996414AEC7B}" type="pres">
      <dgm:prSet presAssocID="{8336D137-0873-0E44-AB68-8D4AC609AED4}" presName="accentRepeatNode" presStyleLbl="solidFgAcc1" presStyleIdx="3" presStyleCnt="5"/>
      <dgm:spPr>
        <a:solidFill>
          <a:schemeClr val="accent1"/>
        </a:solidFill>
        <a:ln>
          <a:solidFill>
            <a:schemeClr val="tx1"/>
          </a:solidFill>
        </a:ln>
      </dgm:spPr>
    </dgm:pt>
    <dgm:pt modelId="{6C48F23E-03A1-754A-8444-39B9C9642E01}" type="pres">
      <dgm:prSet presAssocID="{1B757DD6-CD93-8547-8E17-DB2E582E63A1}" presName="text_5" presStyleLbl="node1" presStyleIdx="4" presStyleCnt="5">
        <dgm:presLayoutVars>
          <dgm:bulletEnabled val="1"/>
        </dgm:presLayoutVars>
      </dgm:prSet>
      <dgm:spPr/>
    </dgm:pt>
    <dgm:pt modelId="{1D4FDCE3-661F-544D-93F9-C89F463CBD58}" type="pres">
      <dgm:prSet presAssocID="{1B757DD6-CD93-8547-8E17-DB2E582E63A1}" presName="accent_5" presStyleCnt="0"/>
      <dgm:spPr/>
    </dgm:pt>
    <dgm:pt modelId="{003B6204-A8C1-B940-BC58-528B72A4DB4E}" type="pres">
      <dgm:prSet presAssocID="{1B757DD6-CD93-8547-8E17-DB2E582E63A1}" presName="accentRepeatNode" presStyleLbl="solidFgAcc1" presStyleIdx="4" presStyleCnt="5"/>
      <dgm:spPr>
        <a:solidFill>
          <a:schemeClr val="accent2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4F81FE19-211D-474E-A11C-D78AA40C3C67}" type="presOf" srcId="{1B757DD6-CD93-8547-8E17-DB2E582E63A1}" destId="{6C48F23E-03A1-754A-8444-39B9C9642E01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7BB1A43D-E4DE-A94D-9492-4F5A9F53BB26}" srcId="{BE1645D6-1611-4DF4-8DF3-EEC32D8C4F8A}" destId="{1B757DD6-CD93-8547-8E17-DB2E582E63A1}" srcOrd="4" destOrd="0" parTransId="{2D848545-9DBB-8B45-B9D2-7B0DFA0E8817}" sibTransId="{ED9237EF-5B06-804F-951A-3ED8E83EA15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FEB4C566-4186-1A45-BD7A-27DDC87D99BC}" type="presOf" srcId="{8336D137-0873-0E44-AB68-8D4AC609AED4}" destId="{D0B48382-10D7-764A-AD78-9C8B674E9A78}" srcOrd="0" destOrd="0" presId="urn:microsoft.com/office/officeart/2008/layout/VerticalCurvedList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27A90ADA-FC56-9D4D-BE0B-25F6535AD475}" srcId="{BE1645D6-1611-4DF4-8DF3-EEC32D8C4F8A}" destId="{8336D137-0873-0E44-AB68-8D4AC609AED4}" srcOrd="3" destOrd="0" parTransId="{F0956123-3933-D64C-884F-AF24BB7316F4}" sibTransId="{080B2CA8-D675-F54D-832C-D701B204DE02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  <dgm:cxn modelId="{29ADBC82-6386-E543-92B5-A834CB5BF41F}" type="presParOf" srcId="{30E5EA73-69FE-4C99-B7E6-D2785DA2F8C5}" destId="{D0B48382-10D7-764A-AD78-9C8B674E9A78}" srcOrd="7" destOrd="0" presId="urn:microsoft.com/office/officeart/2008/layout/VerticalCurvedList"/>
    <dgm:cxn modelId="{973F0140-FF68-D848-8424-50C2136CFF62}" type="presParOf" srcId="{30E5EA73-69FE-4C99-B7E6-D2785DA2F8C5}" destId="{EB58DE55-04DD-0140-A899-ABD4B38218C4}" srcOrd="8" destOrd="0" presId="urn:microsoft.com/office/officeart/2008/layout/VerticalCurvedList"/>
    <dgm:cxn modelId="{157C40B3-9117-7F41-AB7D-852EDB0A8F70}" type="presParOf" srcId="{EB58DE55-04DD-0140-A899-ABD4B38218C4}" destId="{602DBEF1-3DA5-E048-A364-9996414AEC7B}" srcOrd="0" destOrd="0" presId="urn:microsoft.com/office/officeart/2008/layout/VerticalCurvedList"/>
    <dgm:cxn modelId="{65DCA7BF-7D4B-3842-AFEB-45E80FBEDCC7}" type="presParOf" srcId="{30E5EA73-69FE-4C99-B7E6-D2785DA2F8C5}" destId="{6C48F23E-03A1-754A-8444-39B9C9642E01}" srcOrd="9" destOrd="0" presId="urn:microsoft.com/office/officeart/2008/layout/VerticalCurvedList"/>
    <dgm:cxn modelId="{7DB67639-A273-9644-AE49-447C09ACFA37}" type="presParOf" srcId="{30E5EA73-69FE-4C99-B7E6-D2785DA2F8C5}" destId="{1D4FDCE3-661F-544D-93F9-C89F463CBD58}" srcOrd="10" destOrd="0" presId="urn:microsoft.com/office/officeart/2008/layout/VerticalCurvedList"/>
    <dgm:cxn modelId="{CEFA8F50-094F-D14D-A9D1-F6A570270E7C}" type="presParOf" srcId="{1D4FDCE3-661F-544D-93F9-C89F463CBD58}" destId="{003B6204-A8C1-B940-BC58-528B72A4DB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Loops in C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for Loop in C</a:t>
          </a:r>
          <a:endParaRPr lang="en-US" b="0" dirty="0">
            <a:solidFill>
              <a:schemeClr val="bg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while Loop in C</a:t>
          </a:r>
          <a:endParaRPr lang="en-US" b="0" dirty="0">
            <a:solidFill>
              <a:schemeClr val="bg1"/>
            </a:solidFill>
          </a:endParaRP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8336D137-0873-0E44-AB68-8D4AC609AED4}">
      <dgm:prSet phldrT="[Text]"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do…while Loop in C</a:t>
          </a:r>
          <a:endParaRPr lang="en-US" b="0" dirty="0">
            <a:solidFill>
              <a:schemeClr val="bg1"/>
            </a:solidFill>
          </a:endParaRPr>
        </a:p>
      </dgm:t>
    </dgm:pt>
    <dgm:pt modelId="{F0956123-3933-D64C-884F-AF24BB7316F4}" type="parTrans" cxnId="{27A90ADA-FC56-9D4D-BE0B-25F6535AD475}">
      <dgm:prSet/>
      <dgm:spPr/>
      <dgm:t>
        <a:bodyPr/>
        <a:lstStyle/>
        <a:p>
          <a:endParaRPr lang="en-GB"/>
        </a:p>
      </dgm:t>
    </dgm:pt>
    <dgm:pt modelId="{080B2CA8-D675-F54D-832C-D701B204DE02}" type="sibTrans" cxnId="{27A90ADA-FC56-9D4D-BE0B-25F6535AD475}">
      <dgm:prSet/>
      <dgm:spPr/>
      <dgm:t>
        <a:bodyPr/>
        <a:lstStyle/>
        <a:p>
          <a:endParaRPr lang="en-GB"/>
        </a:p>
      </dgm:t>
    </dgm:pt>
    <dgm:pt modelId="{1B757DD6-CD93-8547-8E17-DB2E582E63A1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Nested Loops in C</a:t>
          </a:r>
          <a:endParaRPr lang="en-US" b="0" dirty="0">
            <a:solidFill>
              <a:schemeClr val="bg1"/>
            </a:solidFill>
          </a:endParaRPr>
        </a:p>
      </dgm:t>
    </dgm:pt>
    <dgm:pt modelId="{2D848545-9DBB-8B45-B9D2-7B0DFA0E8817}" type="parTrans" cxnId="{7BB1A43D-E4DE-A94D-9492-4F5A9F53BB26}">
      <dgm:prSet/>
      <dgm:spPr/>
      <dgm:t>
        <a:bodyPr/>
        <a:lstStyle/>
        <a:p>
          <a:endParaRPr lang="en-GB"/>
        </a:p>
      </dgm:t>
    </dgm:pt>
    <dgm:pt modelId="{ED9237EF-5B06-804F-951A-3ED8E83EA15C}" type="sibTrans" cxnId="{7BB1A43D-E4DE-A94D-9492-4F5A9F53BB26}">
      <dgm:prSet/>
      <dgm:spPr/>
      <dgm:t>
        <a:bodyPr/>
        <a:lstStyle/>
        <a:p>
          <a:endParaRPr lang="en-GB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5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5"/>
      <dgm:spPr>
        <a:solidFill>
          <a:srgbClr val="00B050"/>
        </a:solidFill>
        <a:ln>
          <a:solidFill>
            <a:schemeClr val="tx1"/>
          </a:solidFill>
        </a:ln>
      </dgm:spPr>
    </dgm:pt>
    <dgm:pt modelId="{D0B48382-10D7-764A-AD78-9C8B674E9A78}" type="pres">
      <dgm:prSet presAssocID="{8336D137-0873-0E44-AB68-8D4AC609AED4}" presName="text_4" presStyleLbl="node1" presStyleIdx="3" presStyleCnt="5">
        <dgm:presLayoutVars>
          <dgm:bulletEnabled val="1"/>
        </dgm:presLayoutVars>
      </dgm:prSet>
      <dgm:spPr/>
    </dgm:pt>
    <dgm:pt modelId="{EB58DE55-04DD-0140-A899-ABD4B38218C4}" type="pres">
      <dgm:prSet presAssocID="{8336D137-0873-0E44-AB68-8D4AC609AED4}" presName="accent_4" presStyleCnt="0"/>
      <dgm:spPr/>
    </dgm:pt>
    <dgm:pt modelId="{602DBEF1-3DA5-E048-A364-9996414AEC7B}" type="pres">
      <dgm:prSet presAssocID="{8336D137-0873-0E44-AB68-8D4AC609AED4}" presName="accentRepeatNode" presStyleLbl="solidFgAcc1" presStyleIdx="3" presStyleCnt="5"/>
      <dgm:spPr>
        <a:solidFill>
          <a:schemeClr val="accent1"/>
        </a:solidFill>
        <a:ln>
          <a:solidFill>
            <a:schemeClr val="tx1"/>
          </a:solidFill>
        </a:ln>
      </dgm:spPr>
    </dgm:pt>
    <dgm:pt modelId="{6C48F23E-03A1-754A-8444-39B9C9642E01}" type="pres">
      <dgm:prSet presAssocID="{1B757DD6-CD93-8547-8E17-DB2E582E63A1}" presName="text_5" presStyleLbl="node1" presStyleIdx="4" presStyleCnt="5">
        <dgm:presLayoutVars>
          <dgm:bulletEnabled val="1"/>
        </dgm:presLayoutVars>
      </dgm:prSet>
      <dgm:spPr/>
    </dgm:pt>
    <dgm:pt modelId="{1D4FDCE3-661F-544D-93F9-C89F463CBD58}" type="pres">
      <dgm:prSet presAssocID="{1B757DD6-CD93-8547-8E17-DB2E582E63A1}" presName="accent_5" presStyleCnt="0"/>
      <dgm:spPr/>
    </dgm:pt>
    <dgm:pt modelId="{003B6204-A8C1-B940-BC58-528B72A4DB4E}" type="pres">
      <dgm:prSet presAssocID="{1B757DD6-CD93-8547-8E17-DB2E582E63A1}" presName="accentRepeatNode" presStyleLbl="solidFgAcc1" presStyleIdx="4" presStyleCnt="5"/>
      <dgm:spPr>
        <a:solidFill>
          <a:schemeClr val="accent2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4F81FE19-211D-474E-A11C-D78AA40C3C67}" type="presOf" srcId="{1B757DD6-CD93-8547-8E17-DB2E582E63A1}" destId="{6C48F23E-03A1-754A-8444-39B9C9642E01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7BB1A43D-E4DE-A94D-9492-4F5A9F53BB26}" srcId="{BE1645D6-1611-4DF4-8DF3-EEC32D8C4F8A}" destId="{1B757DD6-CD93-8547-8E17-DB2E582E63A1}" srcOrd="4" destOrd="0" parTransId="{2D848545-9DBB-8B45-B9D2-7B0DFA0E8817}" sibTransId="{ED9237EF-5B06-804F-951A-3ED8E83EA15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FEB4C566-4186-1A45-BD7A-27DDC87D99BC}" type="presOf" srcId="{8336D137-0873-0E44-AB68-8D4AC609AED4}" destId="{D0B48382-10D7-764A-AD78-9C8B674E9A78}" srcOrd="0" destOrd="0" presId="urn:microsoft.com/office/officeart/2008/layout/VerticalCurvedList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27A90ADA-FC56-9D4D-BE0B-25F6535AD475}" srcId="{BE1645D6-1611-4DF4-8DF3-EEC32D8C4F8A}" destId="{8336D137-0873-0E44-AB68-8D4AC609AED4}" srcOrd="3" destOrd="0" parTransId="{F0956123-3933-D64C-884F-AF24BB7316F4}" sibTransId="{080B2CA8-D675-F54D-832C-D701B204DE02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  <dgm:cxn modelId="{29ADBC82-6386-E543-92B5-A834CB5BF41F}" type="presParOf" srcId="{30E5EA73-69FE-4C99-B7E6-D2785DA2F8C5}" destId="{D0B48382-10D7-764A-AD78-9C8B674E9A78}" srcOrd="7" destOrd="0" presId="urn:microsoft.com/office/officeart/2008/layout/VerticalCurvedList"/>
    <dgm:cxn modelId="{973F0140-FF68-D848-8424-50C2136CFF62}" type="presParOf" srcId="{30E5EA73-69FE-4C99-B7E6-D2785DA2F8C5}" destId="{EB58DE55-04DD-0140-A899-ABD4B38218C4}" srcOrd="8" destOrd="0" presId="urn:microsoft.com/office/officeart/2008/layout/VerticalCurvedList"/>
    <dgm:cxn modelId="{157C40B3-9117-7F41-AB7D-852EDB0A8F70}" type="presParOf" srcId="{EB58DE55-04DD-0140-A899-ABD4B38218C4}" destId="{602DBEF1-3DA5-E048-A364-9996414AEC7B}" srcOrd="0" destOrd="0" presId="urn:microsoft.com/office/officeart/2008/layout/VerticalCurvedList"/>
    <dgm:cxn modelId="{65DCA7BF-7D4B-3842-AFEB-45E80FBEDCC7}" type="presParOf" srcId="{30E5EA73-69FE-4C99-B7E6-D2785DA2F8C5}" destId="{6C48F23E-03A1-754A-8444-39B9C9642E01}" srcOrd="9" destOrd="0" presId="urn:microsoft.com/office/officeart/2008/layout/VerticalCurvedList"/>
    <dgm:cxn modelId="{7DB67639-A273-9644-AE49-447C09ACFA37}" type="presParOf" srcId="{30E5EA73-69FE-4C99-B7E6-D2785DA2F8C5}" destId="{1D4FDCE3-661F-544D-93F9-C89F463CBD58}" srcOrd="10" destOrd="0" presId="urn:microsoft.com/office/officeart/2008/layout/VerticalCurvedList"/>
    <dgm:cxn modelId="{CEFA8F50-094F-D14D-A9D1-F6A570270E7C}" type="presParOf" srcId="{1D4FDCE3-661F-544D-93F9-C89F463CBD58}" destId="{003B6204-A8C1-B940-BC58-528B72A4DB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Loops in C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for Loop in C</a:t>
          </a:r>
          <a:endParaRPr lang="en-US" b="0" dirty="0">
            <a:solidFill>
              <a:schemeClr val="bg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while Loop in C</a:t>
          </a:r>
          <a:endParaRPr lang="en-US" b="0" dirty="0">
            <a:solidFill>
              <a:schemeClr val="bg1"/>
            </a:solidFill>
          </a:endParaRP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8336D137-0873-0E44-AB68-8D4AC609AED4}">
      <dgm:prSet phldrT="[Text]"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do…while Loop in C</a:t>
          </a:r>
          <a:endParaRPr lang="en-US" b="0" dirty="0">
            <a:solidFill>
              <a:schemeClr val="bg1"/>
            </a:solidFill>
          </a:endParaRPr>
        </a:p>
      </dgm:t>
    </dgm:pt>
    <dgm:pt modelId="{F0956123-3933-D64C-884F-AF24BB7316F4}" type="parTrans" cxnId="{27A90ADA-FC56-9D4D-BE0B-25F6535AD475}">
      <dgm:prSet/>
      <dgm:spPr/>
      <dgm:t>
        <a:bodyPr/>
        <a:lstStyle/>
        <a:p>
          <a:endParaRPr lang="en-GB"/>
        </a:p>
      </dgm:t>
    </dgm:pt>
    <dgm:pt modelId="{080B2CA8-D675-F54D-832C-D701B204DE02}" type="sibTrans" cxnId="{27A90ADA-FC56-9D4D-BE0B-25F6535AD475}">
      <dgm:prSet/>
      <dgm:spPr/>
      <dgm:t>
        <a:bodyPr/>
        <a:lstStyle/>
        <a:p>
          <a:endParaRPr lang="en-GB"/>
        </a:p>
      </dgm:t>
    </dgm:pt>
    <dgm:pt modelId="{1B757DD6-CD93-8547-8E17-DB2E582E63A1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Nested Loops in C</a:t>
          </a:r>
          <a:endParaRPr lang="en-US" b="0" dirty="0">
            <a:solidFill>
              <a:schemeClr val="bg1"/>
            </a:solidFill>
          </a:endParaRPr>
        </a:p>
      </dgm:t>
    </dgm:pt>
    <dgm:pt modelId="{2D848545-9DBB-8B45-B9D2-7B0DFA0E8817}" type="parTrans" cxnId="{7BB1A43D-E4DE-A94D-9492-4F5A9F53BB26}">
      <dgm:prSet/>
      <dgm:spPr/>
      <dgm:t>
        <a:bodyPr/>
        <a:lstStyle/>
        <a:p>
          <a:endParaRPr lang="en-GB"/>
        </a:p>
      </dgm:t>
    </dgm:pt>
    <dgm:pt modelId="{ED9237EF-5B06-804F-951A-3ED8E83EA15C}" type="sibTrans" cxnId="{7BB1A43D-E4DE-A94D-9492-4F5A9F53BB26}">
      <dgm:prSet/>
      <dgm:spPr/>
      <dgm:t>
        <a:bodyPr/>
        <a:lstStyle/>
        <a:p>
          <a:endParaRPr lang="en-GB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5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5"/>
      <dgm:spPr>
        <a:solidFill>
          <a:srgbClr val="00B050"/>
        </a:solidFill>
        <a:ln>
          <a:solidFill>
            <a:schemeClr val="tx1"/>
          </a:solidFill>
        </a:ln>
      </dgm:spPr>
    </dgm:pt>
    <dgm:pt modelId="{D0B48382-10D7-764A-AD78-9C8B674E9A78}" type="pres">
      <dgm:prSet presAssocID="{8336D137-0873-0E44-AB68-8D4AC609AED4}" presName="text_4" presStyleLbl="node1" presStyleIdx="3" presStyleCnt="5">
        <dgm:presLayoutVars>
          <dgm:bulletEnabled val="1"/>
        </dgm:presLayoutVars>
      </dgm:prSet>
      <dgm:spPr/>
    </dgm:pt>
    <dgm:pt modelId="{EB58DE55-04DD-0140-A899-ABD4B38218C4}" type="pres">
      <dgm:prSet presAssocID="{8336D137-0873-0E44-AB68-8D4AC609AED4}" presName="accent_4" presStyleCnt="0"/>
      <dgm:spPr/>
    </dgm:pt>
    <dgm:pt modelId="{602DBEF1-3DA5-E048-A364-9996414AEC7B}" type="pres">
      <dgm:prSet presAssocID="{8336D137-0873-0E44-AB68-8D4AC609AED4}" presName="accentRepeatNode" presStyleLbl="solidFgAcc1" presStyleIdx="3" presStyleCnt="5"/>
      <dgm:spPr>
        <a:solidFill>
          <a:schemeClr val="accent1"/>
        </a:solidFill>
        <a:ln>
          <a:solidFill>
            <a:schemeClr val="tx1"/>
          </a:solidFill>
        </a:ln>
      </dgm:spPr>
    </dgm:pt>
    <dgm:pt modelId="{6C48F23E-03A1-754A-8444-39B9C9642E01}" type="pres">
      <dgm:prSet presAssocID="{1B757DD6-CD93-8547-8E17-DB2E582E63A1}" presName="text_5" presStyleLbl="node1" presStyleIdx="4" presStyleCnt="5">
        <dgm:presLayoutVars>
          <dgm:bulletEnabled val="1"/>
        </dgm:presLayoutVars>
      </dgm:prSet>
      <dgm:spPr/>
    </dgm:pt>
    <dgm:pt modelId="{1D4FDCE3-661F-544D-93F9-C89F463CBD58}" type="pres">
      <dgm:prSet presAssocID="{1B757DD6-CD93-8547-8E17-DB2E582E63A1}" presName="accent_5" presStyleCnt="0"/>
      <dgm:spPr/>
    </dgm:pt>
    <dgm:pt modelId="{003B6204-A8C1-B940-BC58-528B72A4DB4E}" type="pres">
      <dgm:prSet presAssocID="{1B757DD6-CD93-8547-8E17-DB2E582E63A1}" presName="accentRepeatNode" presStyleLbl="solidFgAcc1" presStyleIdx="4" presStyleCnt="5"/>
      <dgm:spPr>
        <a:solidFill>
          <a:schemeClr val="accent2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4F81FE19-211D-474E-A11C-D78AA40C3C67}" type="presOf" srcId="{1B757DD6-CD93-8547-8E17-DB2E582E63A1}" destId="{6C48F23E-03A1-754A-8444-39B9C9642E01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7BB1A43D-E4DE-A94D-9492-4F5A9F53BB26}" srcId="{BE1645D6-1611-4DF4-8DF3-EEC32D8C4F8A}" destId="{1B757DD6-CD93-8547-8E17-DB2E582E63A1}" srcOrd="4" destOrd="0" parTransId="{2D848545-9DBB-8B45-B9D2-7B0DFA0E8817}" sibTransId="{ED9237EF-5B06-804F-951A-3ED8E83EA15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FEB4C566-4186-1A45-BD7A-27DDC87D99BC}" type="presOf" srcId="{8336D137-0873-0E44-AB68-8D4AC609AED4}" destId="{D0B48382-10D7-764A-AD78-9C8B674E9A78}" srcOrd="0" destOrd="0" presId="urn:microsoft.com/office/officeart/2008/layout/VerticalCurvedList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27A90ADA-FC56-9D4D-BE0B-25F6535AD475}" srcId="{BE1645D6-1611-4DF4-8DF3-EEC32D8C4F8A}" destId="{8336D137-0873-0E44-AB68-8D4AC609AED4}" srcOrd="3" destOrd="0" parTransId="{F0956123-3933-D64C-884F-AF24BB7316F4}" sibTransId="{080B2CA8-D675-F54D-832C-D701B204DE02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  <dgm:cxn modelId="{29ADBC82-6386-E543-92B5-A834CB5BF41F}" type="presParOf" srcId="{30E5EA73-69FE-4C99-B7E6-D2785DA2F8C5}" destId="{D0B48382-10D7-764A-AD78-9C8B674E9A78}" srcOrd="7" destOrd="0" presId="urn:microsoft.com/office/officeart/2008/layout/VerticalCurvedList"/>
    <dgm:cxn modelId="{973F0140-FF68-D848-8424-50C2136CFF62}" type="presParOf" srcId="{30E5EA73-69FE-4C99-B7E6-D2785DA2F8C5}" destId="{EB58DE55-04DD-0140-A899-ABD4B38218C4}" srcOrd="8" destOrd="0" presId="urn:microsoft.com/office/officeart/2008/layout/VerticalCurvedList"/>
    <dgm:cxn modelId="{157C40B3-9117-7F41-AB7D-852EDB0A8F70}" type="presParOf" srcId="{EB58DE55-04DD-0140-A899-ABD4B38218C4}" destId="{602DBEF1-3DA5-E048-A364-9996414AEC7B}" srcOrd="0" destOrd="0" presId="urn:microsoft.com/office/officeart/2008/layout/VerticalCurvedList"/>
    <dgm:cxn modelId="{65DCA7BF-7D4B-3842-AFEB-45E80FBEDCC7}" type="presParOf" srcId="{30E5EA73-69FE-4C99-B7E6-D2785DA2F8C5}" destId="{6C48F23E-03A1-754A-8444-39B9C9642E01}" srcOrd="9" destOrd="0" presId="urn:microsoft.com/office/officeart/2008/layout/VerticalCurvedList"/>
    <dgm:cxn modelId="{7DB67639-A273-9644-AE49-447C09ACFA37}" type="presParOf" srcId="{30E5EA73-69FE-4C99-B7E6-D2785DA2F8C5}" destId="{1D4FDCE3-661F-544D-93F9-C89F463CBD58}" srcOrd="10" destOrd="0" presId="urn:microsoft.com/office/officeart/2008/layout/VerticalCurvedList"/>
    <dgm:cxn modelId="{CEFA8F50-094F-D14D-A9D1-F6A570270E7C}" type="presParOf" srcId="{1D4FDCE3-661F-544D-93F9-C89F463CBD58}" destId="{003B6204-A8C1-B940-BC58-528B72A4DB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Loops in C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for Loop in C</a:t>
          </a:r>
          <a:endParaRPr lang="en-US" b="0" dirty="0">
            <a:solidFill>
              <a:schemeClr val="bg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while Loop in C</a:t>
          </a:r>
          <a:endParaRPr lang="en-US" b="0" dirty="0">
            <a:solidFill>
              <a:schemeClr val="bg1"/>
            </a:solidFill>
          </a:endParaRP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8336D137-0873-0E44-AB68-8D4AC609AED4}">
      <dgm:prSet phldrT="[Text]"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do…while Loop in C</a:t>
          </a:r>
          <a:endParaRPr lang="en-US" b="0" dirty="0">
            <a:solidFill>
              <a:schemeClr val="bg1"/>
            </a:solidFill>
          </a:endParaRPr>
        </a:p>
      </dgm:t>
    </dgm:pt>
    <dgm:pt modelId="{F0956123-3933-D64C-884F-AF24BB7316F4}" type="parTrans" cxnId="{27A90ADA-FC56-9D4D-BE0B-25F6535AD475}">
      <dgm:prSet/>
      <dgm:spPr/>
      <dgm:t>
        <a:bodyPr/>
        <a:lstStyle/>
        <a:p>
          <a:endParaRPr lang="en-GB"/>
        </a:p>
      </dgm:t>
    </dgm:pt>
    <dgm:pt modelId="{080B2CA8-D675-F54D-832C-D701B204DE02}" type="sibTrans" cxnId="{27A90ADA-FC56-9D4D-BE0B-25F6535AD475}">
      <dgm:prSet/>
      <dgm:spPr/>
      <dgm:t>
        <a:bodyPr/>
        <a:lstStyle/>
        <a:p>
          <a:endParaRPr lang="en-GB"/>
        </a:p>
      </dgm:t>
    </dgm:pt>
    <dgm:pt modelId="{1B757DD6-CD93-8547-8E17-DB2E582E63A1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Nested Loops in C</a:t>
          </a:r>
          <a:endParaRPr lang="en-US" b="0" dirty="0">
            <a:solidFill>
              <a:schemeClr val="bg1"/>
            </a:solidFill>
          </a:endParaRPr>
        </a:p>
      </dgm:t>
    </dgm:pt>
    <dgm:pt modelId="{2D848545-9DBB-8B45-B9D2-7B0DFA0E8817}" type="parTrans" cxnId="{7BB1A43D-E4DE-A94D-9492-4F5A9F53BB26}">
      <dgm:prSet/>
      <dgm:spPr/>
      <dgm:t>
        <a:bodyPr/>
        <a:lstStyle/>
        <a:p>
          <a:endParaRPr lang="en-GB"/>
        </a:p>
      </dgm:t>
    </dgm:pt>
    <dgm:pt modelId="{ED9237EF-5B06-804F-951A-3ED8E83EA15C}" type="sibTrans" cxnId="{7BB1A43D-E4DE-A94D-9492-4F5A9F53BB26}">
      <dgm:prSet/>
      <dgm:spPr/>
      <dgm:t>
        <a:bodyPr/>
        <a:lstStyle/>
        <a:p>
          <a:endParaRPr lang="en-GB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5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5"/>
      <dgm:spPr>
        <a:solidFill>
          <a:srgbClr val="00B050"/>
        </a:solidFill>
        <a:ln>
          <a:solidFill>
            <a:schemeClr val="tx1"/>
          </a:solidFill>
        </a:ln>
      </dgm:spPr>
    </dgm:pt>
    <dgm:pt modelId="{D0B48382-10D7-764A-AD78-9C8B674E9A78}" type="pres">
      <dgm:prSet presAssocID="{8336D137-0873-0E44-AB68-8D4AC609AED4}" presName="text_4" presStyleLbl="node1" presStyleIdx="3" presStyleCnt="5">
        <dgm:presLayoutVars>
          <dgm:bulletEnabled val="1"/>
        </dgm:presLayoutVars>
      </dgm:prSet>
      <dgm:spPr/>
    </dgm:pt>
    <dgm:pt modelId="{EB58DE55-04DD-0140-A899-ABD4B38218C4}" type="pres">
      <dgm:prSet presAssocID="{8336D137-0873-0E44-AB68-8D4AC609AED4}" presName="accent_4" presStyleCnt="0"/>
      <dgm:spPr/>
    </dgm:pt>
    <dgm:pt modelId="{602DBEF1-3DA5-E048-A364-9996414AEC7B}" type="pres">
      <dgm:prSet presAssocID="{8336D137-0873-0E44-AB68-8D4AC609AED4}" presName="accentRepeatNode" presStyleLbl="solidFgAcc1" presStyleIdx="3" presStyleCnt="5"/>
      <dgm:spPr>
        <a:solidFill>
          <a:schemeClr val="accent1"/>
        </a:solidFill>
        <a:ln>
          <a:solidFill>
            <a:schemeClr val="tx1"/>
          </a:solidFill>
        </a:ln>
      </dgm:spPr>
    </dgm:pt>
    <dgm:pt modelId="{6C48F23E-03A1-754A-8444-39B9C9642E01}" type="pres">
      <dgm:prSet presAssocID="{1B757DD6-CD93-8547-8E17-DB2E582E63A1}" presName="text_5" presStyleLbl="node1" presStyleIdx="4" presStyleCnt="5">
        <dgm:presLayoutVars>
          <dgm:bulletEnabled val="1"/>
        </dgm:presLayoutVars>
      </dgm:prSet>
      <dgm:spPr/>
    </dgm:pt>
    <dgm:pt modelId="{1D4FDCE3-661F-544D-93F9-C89F463CBD58}" type="pres">
      <dgm:prSet presAssocID="{1B757DD6-CD93-8547-8E17-DB2E582E63A1}" presName="accent_5" presStyleCnt="0"/>
      <dgm:spPr/>
    </dgm:pt>
    <dgm:pt modelId="{003B6204-A8C1-B940-BC58-528B72A4DB4E}" type="pres">
      <dgm:prSet presAssocID="{1B757DD6-CD93-8547-8E17-DB2E582E63A1}" presName="accentRepeatNode" presStyleLbl="solidFgAcc1" presStyleIdx="4" presStyleCnt="5"/>
      <dgm:spPr>
        <a:solidFill>
          <a:schemeClr val="accent2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4F81FE19-211D-474E-A11C-D78AA40C3C67}" type="presOf" srcId="{1B757DD6-CD93-8547-8E17-DB2E582E63A1}" destId="{6C48F23E-03A1-754A-8444-39B9C9642E01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7BB1A43D-E4DE-A94D-9492-4F5A9F53BB26}" srcId="{BE1645D6-1611-4DF4-8DF3-EEC32D8C4F8A}" destId="{1B757DD6-CD93-8547-8E17-DB2E582E63A1}" srcOrd="4" destOrd="0" parTransId="{2D848545-9DBB-8B45-B9D2-7B0DFA0E8817}" sibTransId="{ED9237EF-5B06-804F-951A-3ED8E83EA15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FEB4C566-4186-1A45-BD7A-27DDC87D99BC}" type="presOf" srcId="{8336D137-0873-0E44-AB68-8D4AC609AED4}" destId="{D0B48382-10D7-764A-AD78-9C8B674E9A78}" srcOrd="0" destOrd="0" presId="urn:microsoft.com/office/officeart/2008/layout/VerticalCurvedList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27A90ADA-FC56-9D4D-BE0B-25F6535AD475}" srcId="{BE1645D6-1611-4DF4-8DF3-EEC32D8C4F8A}" destId="{8336D137-0873-0E44-AB68-8D4AC609AED4}" srcOrd="3" destOrd="0" parTransId="{F0956123-3933-D64C-884F-AF24BB7316F4}" sibTransId="{080B2CA8-D675-F54D-832C-D701B204DE02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  <dgm:cxn modelId="{29ADBC82-6386-E543-92B5-A834CB5BF41F}" type="presParOf" srcId="{30E5EA73-69FE-4C99-B7E6-D2785DA2F8C5}" destId="{D0B48382-10D7-764A-AD78-9C8B674E9A78}" srcOrd="7" destOrd="0" presId="urn:microsoft.com/office/officeart/2008/layout/VerticalCurvedList"/>
    <dgm:cxn modelId="{973F0140-FF68-D848-8424-50C2136CFF62}" type="presParOf" srcId="{30E5EA73-69FE-4C99-B7E6-D2785DA2F8C5}" destId="{EB58DE55-04DD-0140-A899-ABD4B38218C4}" srcOrd="8" destOrd="0" presId="urn:microsoft.com/office/officeart/2008/layout/VerticalCurvedList"/>
    <dgm:cxn modelId="{157C40B3-9117-7F41-AB7D-852EDB0A8F70}" type="presParOf" srcId="{EB58DE55-04DD-0140-A899-ABD4B38218C4}" destId="{602DBEF1-3DA5-E048-A364-9996414AEC7B}" srcOrd="0" destOrd="0" presId="urn:microsoft.com/office/officeart/2008/layout/VerticalCurvedList"/>
    <dgm:cxn modelId="{65DCA7BF-7D4B-3842-AFEB-45E80FBEDCC7}" type="presParOf" srcId="{30E5EA73-69FE-4C99-B7E6-D2785DA2F8C5}" destId="{6C48F23E-03A1-754A-8444-39B9C9642E01}" srcOrd="9" destOrd="0" presId="urn:microsoft.com/office/officeart/2008/layout/VerticalCurvedList"/>
    <dgm:cxn modelId="{7DB67639-A273-9644-AE49-447C09ACFA37}" type="presParOf" srcId="{30E5EA73-69FE-4C99-B7E6-D2785DA2F8C5}" destId="{1D4FDCE3-661F-544D-93F9-C89F463CBD58}" srcOrd="10" destOrd="0" presId="urn:microsoft.com/office/officeart/2008/layout/VerticalCurvedList"/>
    <dgm:cxn modelId="{CEFA8F50-094F-D14D-A9D1-F6A570270E7C}" type="presParOf" srcId="{1D4FDCE3-661F-544D-93F9-C89F463CBD58}" destId="{003B6204-A8C1-B940-BC58-528B72A4DB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Loops in C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for Loop in C</a:t>
          </a:r>
          <a:endParaRPr lang="en-US" b="0" dirty="0">
            <a:solidFill>
              <a:schemeClr val="bg1"/>
            </a:solidFill>
          </a:endParaRPr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while Loop in C</a:t>
          </a:r>
          <a:endParaRPr lang="en-US" b="0" dirty="0">
            <a:solidFill>
              <a:schemeClr val="bg1"/>
            </a:solidFill>
          </a:endParaRPr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8336D137-0873-0E44-AB68-8D4AC609AED4}">
      <dgm:prSet phldrT="[Text]"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do…while Loop in C</a:t>
          </a:r>
          <a:endParaRPr lang="en-US" b="0" dirty="0">
            <a:solidFill>
              <a:schemeClr val="bg1"/>
            </a:solidFill>
          </a:endParaRPr>
        </a:p>
      </dgm:t>
    </dgm:pt>
    <dgm:pt modelId="{F0956123-3933-D64C-884F-AF24BB7316F4}" type="parTrans" cxnId="{27A90ADA-FC56-9D4D-BE0B-25F6535AD475}">
      <dgm:prSet/>
      <dgm:spPr/>
      <dgm:t>
        <a:bodyPr/>
        <a:lstStyle/>
        <a:p>
          <a:endParaRPr lang="en-GB"/>
        </a:p>
      </dgm:t>
    </dgm:pt>
    <dgm:pt modelId="{080B2CA8-D675-F54D-832C-D701B204DE02}" type="sibTrans" cxnId="{27A90ADA-FC56-9D4D-BE0B-25F6535AD475}">
      <dgm:prSet/>
      <dgm:spPr/>
      <dgm:t>
        <a:bodyPr/>
        <a:lstStyle/>
        <a:p>
          <a:endParaRPr lang="en-GB"/>
        </a:p>
      </dgm:t>
    </dgm:pt>
    <dgm:pt modelId="{1B757DD6-CD93-8547-8E17-DB2E582E63A1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Nested Loops in C</a:t>
          </a:r>
          <a:endParaRPr lang="en-US" b="0" dirty="0">
            <a:solidFill>
              <a:schemeClr val="bg1"/>
            </a:solidFill>
          </a:endParaRPr>
        </a:p>
      </dgm:t>
    </dgm:pt>
    <dgm:pt modelId="{2D848545-9DBB-8B45-B9D2-7B0DFA0E8817}" type="parTrans" cxnId="{7BB1A43D-E4DE-A94D-9492-4F5A9F53BB26}">
      <dgm:prSet/>
      <dgm:spPr/>
      <dgm:t>
        <a:bodyPr/>
        <a:lstStyle/>
        <a:p>
          <a:endParaRPr lang="en-GB"/>
        </a:p>
      </dgm:t>
    </dgm:pt>
    <dgm:pt modelId="{ED9237EF-5B06-804F-951A-3ED8E83EA15C}" type="sibTrans" cxnId="{7BB1A43D-E4DE-A94D-9492-4F5A9F53BB26}">
      <dgm:prSet/>
      <dgm:spPr/>
      <dgm:t>
        <a:bodyPr/>
        <a:lstStyle/>
        <a:p>
          <a:endParaRPr lang="en-GB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5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5"/>
      <dgm:spPr/>
    </dgm:pt>
    <dgm:pt modelId="{9C6C1869-E7B2-4FB9-A22B-16BADC04A189}" type="pres">
      <dgm:prSet presAssocID="{BE1645D6-1611-4DF4-8DF3-EEC32D8C4F8A}" presName="dstNode" presStyleLbl="node1" presStyleIdx="0" presStyleCnt="5"/>
      <dgm:spPr/>
    </dgm:pt>
    <dgm:pt modelId="{0E8E8CAC-8A02-46F6-8C6B-75E3BA86EFCF}" type="pres">
      <dgm:prSet presAssocID="{1639CA94-34C3-4B9C-92E1-C13864A4BA19}" presName="text_1" presStyleLbl="node1" presStyleIdx="0" presStyleCnt="5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5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5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5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5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5"/>
      <dgm:spPr>
        <a:solidFill>
          <a:srgbClr val="00B050"/>
        </a:solidFill>
        <a:ln>
          <a:solidFill>
            <a:schemeClr val="tx1"/>
          </a:solidFill>
        </a:ln>
      </dgm:spPr>
    </dgm:pt>
    <dgm:pt modelId="{D0B48382-10D7-764A-AD78-9C8B674E9A78}" type="pres">
      <dgm:prSet presAssocID="{8336D137-0873-0E44-AB68-8D4AC609AED4}" presName="text_4" presStyleLbl="node1" presStyleIdx="3" presStyleCnt="5">
        <dgm:presLayoutVars>
          <dgm:bulletEnabled val="1"/>
        </dgm:presLayoutVars>
      </dgm:prSet>
      <dgm:spPr/>
    </dgm:pt>
    <dgm:pt modelId="{EB58DE55-04DD-0140-A899-ABD4B38218C4}" type="pres">
      <dgm:prSet presAssocID="{8336D137-0873-0E44-AB68-8D4AC609AED4}" presName="accent_4" presStyleCnt="0"/>
      <dgm:spPr/>
    </dgm:pt>
    <dgm:pt modelId="{602DBEF1-3DA5-E048-A364-9996414AEC7B}" type="pres">
      <dgm:prSet presAssocID="{8336D137-0873-0E44-AB68-8D4AC609AED4}" presName="accentRepeatNode" presStyleLbl="solidFgAcc1" presStyleIdx="3" presStyleCnt="5"/>
      <dgm:spPr>
        <a:solidFill>
          <a:schemeClr val="accent1"/>
        </a:solidFill>
        <a:ln>
          <a:solidFill>
            <a:schemeClr val="tx1"/>
          </a:solidFill>
        </a:ln>
      </dgm:spPr>
    </dgm:pt>
    <dgm:pt modelId="{6C48F23E-03A1-754A-8444-39B9C9642E01}" type="pres">
      <dgm:prSet presAssocID="{1B757DD6-CD93-8547-8E17-DB2E582E63A1}" presName="text_5" presStyleLbl="node1" presStyleIdx="4" presStyleCnt="5">
        <dgm:presLayoutVars>
          <dgm:bulletEnabled val="1"/>
        </dgm:presLayoutVars>
      </dgm:prSet>
      <dgm:spPr/>
    </dgm:pt>
    <dgm:pt modelId="{1D4FDCE3-661F-544D-93F9-C89F463CBD58}" type="pres">
      <dgm:prSet presAssocID="{1B757DD6-CD93-8547-8E17-DB2E582E63A1}" presName="accent_5" presStyleCnt="0"/>
      <dgm:spPr/>
    </dgm:pt>
    <dgm:pt modelId="{003B6204-A8C1-B940-BC58-528B72A4DB4E}" type="pres">
      <dgm:prSet presAssocID="{1B757DD6-CD93-8547-8E17-DB2E582E63A1}" presName="accentRepeatNode" presStyleLbl="solidFgAcc1" presStyleIdx="4" presStyleCnt="5"/>
      <dgm:spPr>
        <a:solidFill>
          <a:schemeClr val="accent2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4F81FE19-211D-474E-A11C-D78AA40C3C67}" type="presOf" srcId="{1B757DD6-CD93-8547-8E17-DB2E582E63A1}" destId="{6C48F23E-03A1-754A-8444-39B9C9642E01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7BB1A43D-E4DE-A94D-9492-4F5A9F53BB26}" srcId="{BE1645D6-1611-4DF4-8DF3-EEC32D8C4F8A}" destId="{1B757DD6-CD93-8547-8E17-DB2E582E63A1}" srcOrd="4" destOrd="0" parTransId="{2D848545-9DBB-8B45-B9D2-7B0DFA0E8817}" sibTransId="{ED9237EF-5B06-804F-951A-3ED8E83EA15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FEB4C566-4186-1A45-BD7A-27DDC87D99BC}" type="presOf" srcId="{8336D137-0873-0E44-AB68-8D4AC609AED4}" destId="{D0B48382-10D7-764A-AD78-9C8B674E9A78}" srcOrd="0" destOrd="0" presId="urn:microsoft.com/office/officeart/2008/layout/VerticalCurvedList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27A90ADA-FC56-9D4D-BE0B-25F6535AD475}" srcId="{BE1645D6-1611-4DF4-8DF3-EEC32D8C4F8A}" destId="{8336D137-0873-0E44-AB68-8D4AC609AED4}" srcOrd="3" destOrd="0" parTransId="{F0956123-3933-D64C-884F-AF24BB7316F4}" sibTransId="{080B2CA8-D675-F54D-832C-D701B204DE02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  <dgm:cxn modelId="{29ADBC82-6386-E543-92B5-A834CB5BF41F}" type="presParOf" srcId="{30E5EA73-69FE-4C99-B7E6-D2785DA2F8C5}" destId="{D0B48382-10D7-764A-AD78-9C8B674E9A78}" srcOrd="7" destOrd="0" presId="urn:microsoft.com/office/officeart/2008/layout/VerticalCurvedList"/>
    <dgm:cxn modelId="{973F0140-FF68-D848-8424-50C2136CFF62}" type="presParOf" srcId="{30E5EA73-69FE-4C99-B7E6-D2785DA2F8C5}" destId="{EB58DE55-04DD-0140-A899-ABD4B38218C4}" srcOrd="8" destOrd="0" presId="urn:microsoft.com/office/officeart/2008/layout/VerticalCurvedList"/>
    <dgm:cxn modelId="{157C40B3-9117-7F41-AB7D-852EDB0A8F70}" type="presParOf" srcId="{EB58DE55-04DD-0140-A899-ABD4B38218C4}" destId="{602DBEF1-3DA5-E048-A364-9996414AEC7B}" srcOrd="0" destOrd="0" presId="urn:microsoft.com/office/officeart/2008/layout/VerticalCurvedList"/>
    <dgm:cxn modelId="{65DCA7BF-7D4B-3842-AFEB-45E80FBEDCC7}" type="presParOf" srcId="{30E5EA73-69FE-4C99-B7E6-D2785DA2F8C5}" destId="{6C48F23E-03A1-754A-8444-39B9C9642E01}" srcOrd="9" destOrd="0" presId="urn:microsoft.com/office/officeart/2008/layout/VerticalCurvedList"/>
    <dgm:cxn modelId="{7DB67639-A273-9644-AE49-447C09ACFA37}" type="presParOf" srcId="{30E5EA73-69FE-4C99-B7E6-D2785DA2F8C5}" destId="{1D4FDCE3-661F-544D-93F9-C89F463CBD58}" srcOrd="10" destOrd="0" presId="urn:microsoft.com/office/officeart/2008/layout/VerticalCurvedList"/>
    <dgm:cxn modelId="{CEFA8F50-094F-D14D-A9D1-F6A570270E7C}" type="presParOf" srcId="{1D4FDCE3-661F-544D-93F9-C89F463CBD58}" destId="{003B6204-A8C1-B940-BC58-528B72A4DB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057827" y="-774871"/>
          <a:ext cx="6023411" cy="6023411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22394" y="279514"/>
          <a:ext cx="5818474" cy="55938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Loops in C</a:t>
          </a:r>
          <a:endParaRPr lang="en-US" sz="2900" b="0" u="none" kern="1200" dirty="0"/>
        </a:p>
      </dsp:txBody>
      <dsp:txXfrm>
        <a:off x="422394" y="279514"/>
        <a:ext cx="5818474" cy="559387"/>
      </dsp:txXfrm>
    </dsp:sp>
    <dsp:sp modelId="{485F26A9-AA94-4ADA-AC54-FB58E0E0ED28}">
      <dsp:nvSpPr>
        <dsp:cNvPr id="0" name=""/>
        <dsp:cNvSpPr/>
      </dsp:nvSpPr>
      <dsp:spPr>
        <a:xfrm>
          <a:off x="72776" y="209591"/>
          <a:ext cx="699234" cy="69923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23234" y="1118327"/>
          <a:ext cx="5417633" cy="55938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for Loop in C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823234" y="1118327"/>
        <a:ext cx="5417633" cy="559387"/>
      </dsp:txXfrm>
    </dsp:sp>
    <dsp:sp modelId="{6E8EBA03-6BA2-4E70-A548-59B77127E6F5}">
      <dsp:nvSpPr>
        <dsp:cNvPr id="0" name=""/>
        <dsp:cNvSpPr/>
      </dsp:nvSpPr>
      <dsp:spPr>
        <a:xfrm>
          <a:off x="473617" y="1048404"/>
          <a:ext cx="699234" cy="699234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946260" y="1957140"/>
          <a:ext cx="5294607" cy="55938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while Loop in C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946260" y="1957140"/>
        <a:ext cx="5294607" cy="559387"/>
      </dsp:txXfrm>
    </dsp:sp>
    <dsp:sp modelId="{6ABFE3EC-072B-4F41-9CFA-EBA60B7934FE}">
      <dsp:nvSpPr>
        <dsp:cNvPr id="0" name=""/>
        <dsp:cNvSpPr/>
      </dsp:nvSpPr>
      <dsp:spPr>
        <a:xfrm>
          <a:off x="596643" y="1887217"/>
          <a:ext cx="699234" cy="69923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48382-10D7-764A-AD78-9C8B674E9A78}">
      <dsp:nvSpPr>
        <dsp:cNvPr id="0" name=""/>
        <dsp:cNvSpPr/>
      </dsp:nvSpPr>
      <dsp:spPr>
        <a:xfrm>
          <a:off x="823234" y="2795953"/>
          <a:ext cx="5417633" cy="55938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do…while Loop in C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823234" y="2795953"/>
        <a:ext cx="5417633" cy="559387"/>
      </dsp:txXfrm>
    </dsp:sp>
    <dsp:sp modelId="{602DBEF1-3DA5-E048-A364-9996414AEC7B}">
      <dsp:nvSpPr>
        <dsp:cNvPr id="0" name=""/>
        <dsp:cNvSpPr/>
      </dsp:nvSpPr>
      <dsp:spPr>
        <a:xfrm>
          <a:off x="473617" y="2726030"/>
          <a:ext cx="699234" cy="699234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8F23E-03A1-754A-8444-39B9C9642E01}">
      <dsp:nvSpPr>
        <dsp:cNvPr id="0" name=""/>
        <dsp:cNvSpPr/>
      </dsp:nvSpPr>
      <dsp:spPr>
        <a:xfrm>
          <a:off x="422394" y="3634766"/>
          <a:ext cx="5818474" cy="55938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Nested Loops in C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422394" y="3634766"/>
        <a:ext cx="5818474" cy="559387"/>
      </dsp:txXfrm>
    </dsp:sp>
    <dsp:sp modelId="{003B6204-A8C1-B940-BC58-528B72A4DB4E}">
      <dsp:nvSpPr>
        <dsp:cNvPr id="0" name=""/>
        <dsp:cNvSpPr/>
      </dsp:nvSpPr>
      <dsp:spPr>
        <a:xfrm>
          <a:off x="72776" y="3564843"/>
          <a:ext cx="699234" cy="69923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057827" y="-774871"/>
          <a:ext cx="6023411" cy="6023411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22394" y="279514"/>
          <a:ext cx="5818474" cy="55938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Loops in C</a:t>
          </a:r>
          <a:endParaRPr lang="en-US" sz="2900" b="0" u="none" kern="1200" dirty="0"/>
        </a:p>
      </dsp:txBody>
      <dsp:txXfrm>
        <a:off x="422394" y="279514"/>
        <a:ext cx="5818474" cy="559387"/>
      </dsp:txXfrm>
    </dsp:sp>
    <dsp:sp modelId="{485F26A9-AA94-4ADA-AC54-FB58E0E0ED28}">
      <dsp:nvSpPr>
        <dsp:cNvPr id="0" name=""/>
        <dsp:cNvSpPr/>
      </dsp:nvSpPr>
      <dsp:spPr>
        <a:xfrm>
          <a:off x="72776" y="209591"/>
          <a:ext cx="699234" cy="69923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23234" y="1118327"/>
          <a:ext cx="5417633" cy="55938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for Loop in C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823234" y="1118327"/>
        <a:ext cx="5417633" cy="559387"/>
      </dsp:txXfrm>
    </dsp:sp>
    <dsp:sp modelId="{6E8EBA03-6BA2-4E70-A548-59B77127E6F5}">
      <dsp:nvSpPr>
        <dsp:cNvPr id="0" name=""/>
        <dsp:cNvSpPr/>
      </dsp:nvSpPr>
      <dsp:spPr>
        <a:xfrm>
          <a:off x="473617" y="1048404"/>
          <a:ext cx="699234" cy="699234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946260" y="1957140"/>
          <a:ext cx="5294607" cy="55938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while Loop in C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946260" y="1957140"/>
        <a:ext cx="5294607" cy="559387"/>
      </dsp:txXfrm>
    </dsp:sp>
    <dsp:sp modelId="{6ABFE3EC-072B-4F41-9CFA-EBA60B7934FE}">
      <dsp:nvSpPr>
        <dsp:cNvPr id="0" name=""/>
        <dsp:cNvSpPr/>
      </dsp:nvSpPr>
      <dsp:spPr>
        <a:xfrm>
          <a:off x="596643" y="1887217"/>
          <a:ext cx="699234" cy="69923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48382-10D7-764A-AD78-9C8B674E9A78}">
      <dsp:nvSpPr>
        <dsp:cNvPr id="0" name=""/>
        <dsp:cNvSpPr/>
      </dsp:nvSpPr>
      <dsp:spPr>
        <a:xfrm>
          <a:off x="823234" y="2795953"/>
          <a:ext cx="5417633" cy="55938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do…while Loop in C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823234" y="2795953"/>
        <a:ext cx="5417633" cy="559387"/>
      </dsp:txXfrm>
    </dsp:sp>
    <dsp:sp modelId="{602DBEF1-3DA5-E048-A364-9996414AEC7B}">
      <dsp:nvSpPr>
        <dsp:cNvPr id="0" name=""/>
        <dsp:cNvSpPr/>
      </dsp:nvSpPr>
      <dsp:spPr>
        <a:xfrm>
          <a:off x="473617" y="2726030"/>
          <a:ext cx="699234" cy="699234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8F23E-03A1-754A-8444-39B9C9642E01}">
      <dsp:nvSpPr>
        <dsp:cNvPr id="0" name=""/>
        <dsp:cNvSpPr/>
      </dsp:nvSpPr>
      <dsp:spPr>
        <a:xfrm>
          <a:off x="422394" y="3634766"/>
          <a:ext cx="5818474" cy="55938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Nested Loops in C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422394" y="3634766"/>
        <a:ext cx="5818474" cy="559387"/>
      </dsp:txXfrm>
    </dsp:sp>
    <dsp:sp modelId="{003B6204-A8C1-B940-BC58-528B72A4DB4E}">
      <dsp:nvSpPr>
        <dsp:cNvPr id="0" name=""/>
        <dsp:cNvSpPr/>
      </dsp:nvSpPr>
      <dsp:spPr>
        <a:xfrm>
          <a:off x="72776" y="3564843"/>
          <a:ext cx="699234" cy="69923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057827" y="-774871"/>
          <a:ext cx="6023411" cy="6023411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22394" y="279514"/>
          <a:ext cx="5818474" cy="55938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Loops in C</a:t>
          </a:r>
          <a:endParaRPr lang="en-US" sz="2900" b="0" u="none" kern="1200" dirty="0"/>
        </a:p>
      </dsp:txBody>
      <dsp:txXfrm>
        <a:off x="422394" y="279514"/>
        <a:ext cx="5818474" cy="559387"/>
      </dsp:txXfrm>
    </dsp:sp>
    <dsp:sp modelId="{485F26A9-AA94-4ADA-AC54-FB58E0E0ED28}">
      <dsp:nvSpPr>
        <dsp:cNvPr id="0" name=""/>
        <dsp:cNvSpPr/>
      </dsp:nvSpPr>
      <dsp:spPr>
        <a:xfrm>
          <a:off x="72776" y="209591"/>
          <a:ext cx="699234" cy="69923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23234" y="1118327"/>
          <a:ext cx="5417633" cy="55938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for Loop in C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823234" y="1118327"/>
        <a:ext cx="5417633" cy="559387"/>
      </dsp:txXfrm>
    </dsp:sp>
    <dsp:sp modelId="{6E8EBA03-6BA2-4E70-A548-59B77127E6F5}">
      <dsp:nvSpPr>
        <dsp:cNvPr id="0" name=""/>
        <dsp:cNvSpPr/>
      </dsp:nvSpPr>
      <dsp:spPr>
        <a:xfrm>
          <a:off x="473617" y="1048404"/>
          <a:ext cx="699234" cy="699234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946260" y="1957140"/>
          <a:ext cx="5294607" cy="55938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while Loop in C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946260" y="1957140"/>
        <a:ext cx="5294607" cy="559387"/>
      </dsp:txXfrm>
    </dsp:sp>
    <dsp:sp modelId="{6ABFE3EC-072B-4F41-9CFA-EBA60B7934FE}">
      <dsp:nvSpPr>
        <dsp:cNvPr id="0" name=""/>
        <dsp:cNvSpPr/>
      </dsp:nvSpPr>
      <dsp:spPr>
        <a:xfrm>
          <a:off x="596643" y="1887217"/>
          <a:ext cx="699234" cy="69923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48382-10D7-764A-AD78-9C8B674E9A78}">
      <dsp:nvSpPr>
        <dsp:cNvPr id="0" name=""/>
        <dsp:cNvSpPr/>
      </dsp:nvSpPr>
      <dsp:spPr>
        <a:xfrm>
          <a:off x="823234" y="2795953"/>
          <a:ext cx="5417633" cy="55938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do…while Loop in C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823234" y="2795953"/>
        <a:ext cx="5417633" cy="559387"/>
      </dsp:txXfrm>
    </dsp:sp>
    <dsp:sp modelId="{602DBEF1-3DA5-E048-A364-9996414AEC7B}">
      <dsp:nvSpPr>
        <dsp:cNvPr id="0" name=""/>
        <dsp:cNvSpPr/>
      </dsp:nvSpPr>
      <dsp:spPr>
        <a:xfrm>
          <a:off x="473617" y="2726030"/>
          <a:ext cx="699234" cy="699234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8F23E-03A1-754A-8444-39B9C9642E01}">
      <dsp:nvSpPr>
        <dsp:cNvPr id="0" name=""/>
        <dsp:cNvSpPr/>
      </dsp:nvSpPr>
      <dsp:spPr>
        <a:xfrm>
          <a:off x="422394" y="3634766"/>
          <a:ext cx="5818474" cy="55938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Nested Loops in C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422394" y="3634766"/>
        <a:ext cx="5818474" cy="559387"/>
      </dsp:txXfrm>
    </dsp:sp>
    <dsp:sp modelId="{003B6204-A8C1-B940-BC58-528B72A4DB4E}">
      <dsp:nvSpPr>
        <dsp:cNvPr id="0" name=""/>
        <dsp:cNvSpPr/>
      </dsp:nvSpPr>
      <dsp:spPr>
        <a:xfrm>
          <a:off x="72776" y="3564843"/>
          <a:ext cx="699234" cy="69923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057827" y="-774871"/>
          <a:ext cx="6023411" cy="6023411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22394" y="279514"/>
          <a:ext cx="5818474" cy="55938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Loops in C</a:t>
          </a:r>
          <a:endParaRPr lang="en-US" sz="2900" b="0" u="none" kern="1200" dirty="0"/>
        </a:p>
      </dsp:txBody>
      <dsp:txXfrm>
        <a:off x="422394" y="279514"/>
        <a:ext cx="5818474" cy="559387"/>
      </dsp:txXfrm>
    </dsp:sp>
    <dsp:sp modelId="{485F26A9-AA94-4ADA-AC54-FB58E0E0ED28}">
      <dsp:nvSpPr>
        <dsp:cNvPr id="0" name=""/>
        <dsp:cNvSpPr/>
      </dsp:nvSpPr>
      <dsp:spPr>
        <a:xfrm>
          <a:off x="72776" y="209591"/>
          <a:ext cx="699234" cy="69923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23234" y="1118327"/>
          <a:ext cx="5417633" cy="55938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for Loop in C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823234" y="1118327"/>
        <a:ext cx="5417633" cy="559387"/>
      </dsp:txXfrm>
    </dsp:sp>
    <dsp:sp modelId="{6E8EBA03-6BA2-4E70-A548-59B77127E6F5}">
      <dsp:nvSpPr>
        <dsp:cNvPr id="0" name=""/>
        <dsp:cNvSpPr/>
      </dsp:nvSpPr>
      <dsp:spPr>
        <a:xfrm>
          <a:off x="473617" y="1048404"/>
          <a:ext cx="699234" cy="699234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946260" y="1957140"/>
          <a:ext cx="5294607" cy="55938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while Loop in C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946260" y="1957140"/>
        <a:ext cx="5294607" cy="559387"/>
      </dsp:txXfrm>
    </dsp:sp>
    <dsp:sp modelId="{6ABFE3EC-072B-4F41-9CFA-EBA60B7934FE}">
      <dsp:nvSpPr>
        <dsp:cNvPr id="0" name=""/>
        <dsp:cNvSpPr/>
      </dsp:nvSpPr>
      <dsp:spPr>
        <a:xfrm>
          <a:off x="596643" y="1887217"/>
          <a:ext cx="699234" cy="69923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48382-10D7-764A-AD78-9C8B674E9A78}">
      <dsp:nvSpPr>
        <dsp:cNvPr id="0" name=""/>
        <dsp:cNvSpPr/>
      </dsp:nvSpPr>
      <dsp:spPr>
        <a:xfrm>
          <a:off x="823234" y="2795953"/>
          <a:ext cx="5417633" cy="55938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do…while Loop in C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823234" y="2795953"/>
        <a:ext cx="5417633" cy="559387"/>
      </dsp:txXfrm>
    </dsp:sp>
    <dsp:sp modelId="{602DBEF1-3DA5-E048-A364-9996414AEC7B}">
      <dsp:nvSpPr>
        <dsp:cNvPr id="0" name=""/>
        <dsp:cNvSpPr/>
      </dsp:nvSpPr>
      <dsp:spPr>
        <a:xfrm>
          <a:off x="473617" y="2726030"/>
          <a:ext cx="699234" cy="699234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8F23E-03A1-754A-8444-39B9C9642E01}">
      <dsp:nvSpPr>
        <dsp:cNvPr id="0" name=""/>
        <dsp:cNvSpPr/>
      </dsp:nvSpPr>
      <dsp:spPr>
        <a:xfrm>
          <a:off x="422394" y="3634766"/>
          <a:ext cx="5818474" cy="55938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Nested Loops in C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422394" y="3634766"/>
        <a:ext cx="5818474" cy="559387"/>
      </dsp:txXfrm>
    </dsp:sp>
    <dsp:sp modelId="{003B6204-A8C1-B940-BC58-528B72A4DB4E}">
      <dsp:nvSpPr>
        <dsp:cNvPr id="0" name=""/>
        <dsp:cNvSpPr/>
      </dsp:nvSpPr>
      <dsp:spPr>
        <a:xfrm>
          <a:off x="72776" y="3564843"/>
          <a:ext cx="699234" cy="69923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057827" y="-774871"/>
          <a:ext cx="6023411" cy="6023411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22394" y="279514"/>
          <a:ext cx="5818474" cy="55938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Loops in C</a:t>
          </a:r>
          <a:endParaRPr lang="en-US" sz="2900" b="0" u="none" kern="1200" dirty="0"/>
        </a:p>
      </dsp:txBody>
      <dsp:txXfrm>
        <a:off x="422394" y="279514"/>
        <a:ext cx="5818474" cy="559387"/>
      </dsp:txXfrm>
    </dsp:sp>
    <dsp:sp modelId="{485F26A9-AA94-4ADA-AC54-FB58E0E0ED28}">
      <dsp:nvSpPr>
        <dsp:cNvPr id="0" name=""/>
        <dsp:cNvSpPr/>
      </dsp:nvSpPr>
      <dsp:spPr>
        <a:xfrm>
          <a:off x="72776" y="209591"/>
          <a:ext cx="699234" cy="69923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23234" y="1118327"/>
          <a:ext cx="5417633" cy="55938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for Loop in C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823234" y="1118327"/>
        <a:ext cx="5417633" cy="559387"/>
      </dsp:txXfrm>
    </dsp:sp>
    <dsp:sp modelId="{6E8EBA03-6BA2-4E70-A548-59B77127E6F5}">
      <dsp:nvSpPr>
        <dsp:cNvPr id="0" name=""/>
        <dsp:cNvSpPr/>
      </dsp:nvSpPr>
      <dsp:spPr>
        <a:xfrm>
          <a:off x="473617" y="1048404"/>
          <a:ext cx="699234" cy="699234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946260" y="1957140"/>
          <a:ext cx="5294607" cy="55938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while Loop in C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946260" y="1957140"/>
        <a:ext cx="5294607" cy="559387"/>
      </dsp:txXfrm>
    </dsp:sp>
    <dsp:sp modelId="{6ABFE3EC-072B-4F41-9CFA-EBA60B7934FE}">
      <dsp:nvSpPr>
        <dsp:cNvPr id="0" name=""/>
        <dsp:cNvSpPr/>
      </dsp:nvSpPr>
      <dsp:spPr>
        <a:xfrm>
          <a:off x="596643" y="1887217"/>
          <a:ext cx="699234" cy="69923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48382-10D7-764A-AD78-9C8B674E9A78}">
      <dsp:nvSpPr>
        <dsp:cNvPr id="0" name=""/>
        <dsp:cNvSpPr/>
      </dsp:nvSpPr>
      <dsp:spPr>
        <a:xfrm>
          <a:off x="823234" y="2795953"/>
          <a:ext cx="5417633" cy="55938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do…while Loop in C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823234" y="2795953"/>
        <a:ext cx="5417633" cy="559387"/>
      </dsp:txXfrm>
    </dsp:sp>
    <dsp:sp modelId="{602DBEF1-3DA5-E048-A364-9996414AEC7B}">
      <dsp:nvSpPr>
        <dsp:cNvPr id="0" name=""/>
        <dsp:cNvSpPr/>
      </dsp:nvSpPr>
      <dsp:spPr>
        <a:xfrm>
          <a:off x="473617" y="2726030"/>
          <a:ext cx="699234" cy="699234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8F23E-03A1-754A-8444-39B9C9642E01}">
      <dsp:nvSpPr>
        <dsp:cNvPr id="0" name=""/>
        <dsp:cNvSpPr/>
      </dsp:nvSpPr>
      <dsp:spPr>
        <a:xfrm>
          <a:off x="422394" y="3634766"/>
          <a:ext cx="5818474" cy="55938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01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Nested Loops in C</a:t>
          </a:r>
          <a:endParaRPr lang="en-US" sz="2900" b="0" kern="1200" dirty="0">
            <a:solidFill>
              <a:schemeClr val="bg1"/>
            </a:solidFill>
          </a:endParaRPr>
        </a:p>
      </dsp:txBody>
      <dsp:txXfrm>
        <a:off x="422394" y="3634766"/>
        <a:ext cx="5818474" cy="559387"/>
      </dsp:txXfrm>
    </dsp:sp>
    <dsp:sp modelId="{003B6204-A8C1-B940-BC58-528B72A4DB4E}">
      <dsp:nvSpPr>
        <dsp:cNvPr id="0" name=""/>
        <dsp:cNvSpPr/>
      </dsp:nvSpPr>
      <dsp:spPr>
        <a:xfrm>
          <a:off x="72776" y="3564843"/>
          <a:ext cx="699234" cy="69923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18123-AC5B-A645-A661-4E8888C9DB87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BD845-30BB-974D-9E31-7E1EF9DB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53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12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4594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56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205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5844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997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17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937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8826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31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20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73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2144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21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788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22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644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4847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673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9619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27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906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8590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29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3696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30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079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56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48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08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75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172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7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5679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0717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7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954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520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9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7113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10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015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37716" y="2914079"/>
            <a:ext cx="7394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Loops in C</a:t>
            </a:r>
          </a:p>
          <a:p>
            <a:pPr algn="ctr"/>
            <a:r>
              <a:rPr lang="en-US" sz="3600" b="1" dirty="0"/>
              <a:t>(Part I)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06490" y="4881630"/>
            <a:ext cx="5639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Lecture 7, Monday February 15, 2021</a:t>
            </a:r>
          </a:p>
          <a:p>
            <a:pPr algn="ctr"/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Dr. Ayman ALJARBOUH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1063" y="268385"/>
            <a:ext cx="8388628" cy="1533916"/>
          </a:xfrm>
          <a:prstGeom prst="roundRect">
            <a:avLst/>
          </a:prstGeom>
          <a:solidFill>
            <a:srgbClr val="011774"/>
          </a:solidFill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BD165-EFC9-2540-AEE8-44F9EA2CBC46}"/>
              </a:ext>
            </a:extLst>
          </p:cNvPr>
          <p:cNvSpPr/>
          <p:nvPr/>
        </p:nvSpPr>
        <p:spPr>
          <a:xfrm>
            <a:off x="1958855" y="531455"/>
            <a:ext cx="53672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Programming II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(C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2240085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for Loop in C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2EB1273-9087-0643-B873-FF8364BBABE1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600" b="1" dirty="0"/>
          </a:p>
          <a:p>
            <a:pPr marL="0" indent="0">
              <a:buNone/>
            </a:pPr>
            <a:r>
              <a:rPr lang="en-GB" sz="2400" b="1" dirty="0"/>
              <a:t>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2784D9-5060-4745-B40B-5729FAE97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93" y="5607672"/>
            <a:ext cx="3263900" cy="1193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03A812-A561-1046-9DD4-227BAB18B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93" y="1830148"/>
            <a:ext cx="4894832" cy="33837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4BC77C-06A0-5F4E-A6BB-C17E1C3A0B2C}"/>
              </a:ext>
            </a:extLst>
          </p:cNvPr>
          <p:cNvSpPr/>
          <p:nvPr/>
        </p:nvSpPr>
        <p:spPr>
          <a:xfrm>
            <a:off x="5518630" y="1530038"/>
            <a:ext cx="339926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In this program: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414FF"/>
                </a:solidFill>
              </a:rPr>
              <a:t>The </a:t>
            </a:r>
            <a:r>
              <a:rPr lang="en-GB" dirty="0">
                <a:solidFill>
                  <a:srgbClr val="FF0000"/>
                </a:solidFill>
              </a:rPr>
              <a:t>count</a:t>
            </a:r>
            <a:r>
              <a:rPr lang="en-GB" dirty="0">
                <a:solidFill>
                  <a:srgbClr val="0414FF"/>
                </a:solidFill>
              </a:rPr>
              <a:t> is initialized to 1 and the condition </a:t>
            </a:r>
            <a:r>
              <a:rPr lang="en-GB" dirty="0">
                <a:solidFill>
                  <a:srgbClr val="FF0000"/>
                </a:solidFill>
              </a:rPr>
              <a:t>count&lt;=</a:t>
            </a:r>
            <a:r>
              <a:rPr lang="en-GB" dirty="0" err="1">
                <a:solidFill>
                  <a:srgbClr val="FF0000"/>
                </a:solidFill>
              </a:rPr>
              <a:t>num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0414FF"/>
                </a:solidFill>
              </a:rPr>
              <a:t>is true, the body of for loop is executed and the value of sum will equal to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414FF"/>
                </a:solidFill>
              </a:rPr>
              <a:t>The update statement </a:t>
            </a:r>
            <a:r>
              <a:rPr lang="en-GB" dirty="0">
                <a:solidFill>
                  <a:srgbClr val="FF0000"/>
                </a:solidFill>
              </a:rPr>
              <a:t>++count </a:t>
            </a:r>
            <a:r>
              <a:rPr lang="en-GB" dirty="0">
                <a:solidFill>
                  <a:srgbClr val="0414FF"/>
                </a:solidFill>
              </a:rPr>
              <a:t>is executed. Again, the condition </a:t>
            </a:r>
            <a:r>
              <a:rPr lang="en-GB" dirty="0">
                <a:solidFill>
                  <a:srgbClr val="FF0000"/>
                </a:solidFill>
              </a:rPr>
              <a:t>count&lt;=</a:t>
            </a:r>
            <a:r>
              <a:rPr lang="en-GB" dirty="0" err="1">
                <a:solidFill>
                  <a:srgbClr val="FF0000"/>
                </a:solidFill>
              </a:rPr>
              <a:t>num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0414FF"/>
                </a:solidFill>
              </a:rPr>
              <a:t>is true and the body of for loop is executed. Now, the sum will be equal to 3. This process goes on and the </a:t>
            </a:r>
            <a:r>
              <a:rPr lang="en-GB" dirty="0">
                <a:solidFill>
                  <a:srgbClr val="FF0000"/>
                </a:solidFill>
              </a:rPr>
              <a:t>sum</a:t>
            </a:r>
            <a:r>
              <a:rPr lang="en-GB" dirty="0">
                <a:solidFill>
                  <a:srgbClr val="0414FF"/>
                </a:solidFill>
              </a:rPr>
              <a:t> is calculated until the </a:t>
            </a:r>
            <a:r>
              <a:rPr lang="en-GB" dirty="0">
                <a:solidFill>
                  <a:srgbClr val="FF0000"/>
                </a:solidFill>
              </a:rPr>
              <a:t>count</a:t>
            </a:r>
            <a:r>
              <a:rPr lang="en-GB" dirty="0">
                <a:solidFill>
                  <a:srgbClr val="0414FF"/>
                </a:solidFill>
              </a:rPr>
              <a:t> reaches 11.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414FF"/>
                </a:solidFill>
              </a:rPr>
              <a:t>When the </a:t>
            </a:r>
            <a:r>
              <a:rPr lang="en-GB" dirty="0">
                <a:solidFill>
                  <a:srgbClr val="FF0000"/>
                </a:solidFill>
              </a:rPr>
              <a:t>count</a:t>
            </a:r>
            <a:r>
              <a:rPr lang="en-GB" dirty="0">
                <a:solidFill>
                  <a:srgbClr val="0414FF"/>
                </a:solidFill>
              </a:rPr>
              <a:t> is 11, the condition </a:t>
            </a:r>
            <a:r>
              <a:rPr lang="en-GB" dirty="0">
                <a:solidFill>
                  <a:srgbClr val="FF0000"/>
                </a:solidFill>
              </a:rPr>
              <a:t>count&lt;=</a:t>
            </a:r>
            <a:r>
              <a:rPr lang="en-GB" dirty="0" err="1">
                <a:solidFill>
                  <a:srgbClr val="FF0000"/>
                </a:solidFill>
              </a:rPr>
              <a:t>num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0414FF"/>
                </a:solidFill>
              </a:rPr>
              <a:t>is false, and the loop terminates. </a:t>
            </a:r>
          </a:p>
        </p:txBody>
      </p:sp>
    </p:spTree>
    <p:extLst>
      <p:ext uri="{BB962C8B-B14F-4D97-AF65-F5344CB8AC3E}">
        <p14:creationId xmlns:p14="http://schemas.microsoft.com/office/powerpoint/2010/main" val="3018169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1490318" y="1712818"/>
          <a:ext cx="6302525" cy="4473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9995" y="3569543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while Loop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4595813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 </a:t>
            </a:r>
            <a:r>
              <a:rPr lang="en-GB" sz="2400" dirty="0">
                <a:solidFill>
                  <a:srgbClr val="00B0F0"/>
                </a:solidFill>
              </a:rPr>
              <a:t>while</a:t>
            </a:r>
            <a:r>
              <a:rPr lang="en-GB" sz="2400" dirty="0"/>
              <a:t> loop executes statements as long as a condition is true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400" dirty="0"/>
              <a:t>The syntax of </a:t>
            </a:r>
            <a:r>
              <a:rPr lang="en-GB" sz="2400" dirty="0">
                <a:solidFill>
                  <a:srgbClr val="00B0F0"/>
                </a:solidFill>
              </a:rPr>
              <a:t>while</a:t>
            </a:r>
            <a:r>
              <a:rPr lang="en-GB" sz="2400" dirty="0"/>
              <a:t> loop in C is:</a:t>
            </a: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9E6E0-BEFE-5A4B-A7FE-3D843239717D}"/>
              </a:ext>
            </a:extLst>
          </p:cNvPr>
          <p:cNvSpPr/>
          <p:nvPr/>
        </p:nvSpPr>
        <p:spPr>
          <a:xfrm>
            <a:off x="5323947" y="574466"/>
            <a:ext cx="1546831" cy="694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B10857-767A-1E40-825A-FEEFC06A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113" y="1046911"/>
            <a:ext cx="3661998" cy="55242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67BE44-3C32-CF4B-B905-BD6A5824F49F}"/>
              </a:ext>
            </a:extLst>
          </p:cNvPr>
          <p:cNvSpPr/>
          <p:nvPr/>
        </p:nvSpPr>
        <p:spPr>
          <a:xfrm>
            <a:off x="5636049" y="6488668"/>
            <a:ext cx="2759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while loop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EC57D-415C-AE4B-A8A7-18A61F532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300" y="2915374"/>
            <a:ext cx="2117127" cy="12422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312797-8481-A34B-8621-2F5E3E33A98D}"/>
              </a:ext>
            </a:extLst>
          </p:cNvPr>
          <p:cNvSpPr/>
          <p:nvPr/>
        </p:nvSpPr>
        <p:spPr>
          <a:xfrm>
            <a:off x="6987569" y="1333697"/>
            <a:ext cx="2078542" cy="98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27168472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while Loop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4595813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 </a:t>
            </a:r>
            <a:r>
              <a:rPr lang="en-GB" sz="2400" dirty="0">
                <a:solidFill>
                  <a:srgbClr val="00B0F0"/>
                </a:solidFill>
              </a:rPr>
              <a:t>while</a:t>
            </a:r>
            <a:r>
              <a:rPr lang="en-GB" sz="2400" dirty="0"/>
              <a:t> loop executes statements as long as a condition is true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400" dirty="0"/>
              <a:t>The syntax of </a:t>
            </a:r>
            <a:r>
              <a:rPr lang="en-GB" sz="2400" dirty="0">
                <a:solidFill>
                  <a:srgbClr val="00B0F0"/>
                </a:solidFill>
              </a:rPr>
              <a:t>while</a:t>
            </a:r>
            <a:r>
              <a:rPr lang="en-GB" sz="2400" dirty="0"/>
              <a:t> loop in C is:</a:t>
            </a: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9E6E0-BEFE-5A4B-A7FE-3D843239717D}"/>
              </a:ext>
            </a:extLst>
          </p:cNvPr>
          <p:cNvSpPr/>
          <p:nvPr/>
        </p:nvSpPr>
        <p:spPr>
          <a:xfrm>
            <a:off x="5323947" y="574466"/>
            <a:ext cx="1546831" cy="694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B10857-767A-1E40-825A-FEEFC06A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113" y="1046911"/>
            <a:ext cx="3661998" cy="55242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67BE44-3C32-CF4B-B905-BD6A5824F49F}"/>
              </a:ext>
            </a:extLst>
          </p:cNvPr>
          <p:cNvSpPr/>
          <p:nvPr/>
        </p:nvSpPr>
        <p:spPr>
          <a:xfrm>
            <a:off x="5636049" y="6488668"/>
            <a:ext cx="2759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while loop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EC57D-415C-AE4B-A8A7-18A61F532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300" y="2915374"/>
            <a:ext cx="2117127" cy="124228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6F1E1A-BBF8-C14B-9330-4B0F7B906A87}"/>
              </a:ext>
            </a:extLst>
          </p:cNvPr>
          <p:cNvCxnSpPr>
            <a:cxnSpLocks/>
          </p:cNvCxnSpPr>
          <p:nvPr/>
        </p:nvCxnSpPr>
        <p:spPr>
          <a:xfrm flipV="1">
            <a:off x="773575" y="3136579"/>
            <a:ext cx="0" cy="16347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C2333F-A8C9-B441-BC5E-8088A3A9EB7B}"/>
              </a:ext>
            </a:extLst>
          </p:cNvPr>
          <p:cNvCxnSpPr>
            <a:cxnSpLocks/>
          </p:cNvCxnSpPr>
          <p:nvPr/>
        </p:nvCxnSpPr>
        <p:spPr>
          <a:xfrm>
            <a:off x="773575" y="4771287"/>
            <a:ext cx="573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D039D-4132-C04B-93DA-8381A6164209}"/>
              </a:ext>
            </a:extLst>
          </p:cNvPr>
          <p:cNvSpPr/>
          <p:nvPr/>
        </p:nvSpPr>
        <p:spPr>
          <a:xfrm>
            <a:off x="2210766" y="2941033"/>
            <a:ext cx="1145892" cy="392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90C5D9-6CD2-B849-A55E-C25E4282BAF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62000" y="3125002"/>
            <a:ext cx="1448766" cy="123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667D968-6400-1A4B-8BC6-B16E23295A36}"/>
              </a:ext>
            </a:extLst>
          </p:cNvPr>
          <p:cNvSpPr/>
          <p:nvPr/>
        </p:nvSpPr>
        <p:spPr>
          <a:xfrm>
            <a:off x="1368221" y="4523062"/>
            <a:ext cx="3760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414FF"/>
                </a:solidFill>
              </a:rPr>
              <a:t>The </a:t>
            </a:r>
            <a:r>
              <a:rPr lang="en-GB" sz="2000" dirty="0">
                <a:solidFill>
                  <a:srgbClr val="FF0000"/>
                </a:solidFill>
              </a:rPr>
              <a:t>condition</a:t>
            </a:r>
            <a:r>
              <a:rPr lang="en-GB" sz="2000" dirty="0">
                <a:solidFill>
                  <a:srgbClr val="0414FF"/>
                </a:solidFill>
              </a:rPr>
              <a:t> may be any expression, and </a:t>
            </a:r>
            <a:r>
              <a:rPr lang="en-GB" sz="2000" dirty="0">
                <a:solidFill>
                  <a:srgbClr val="FF0000"/>
                </a:solidFill>
              </a:rPr>
              <a:t>true</a:t>
            </a:r>
            <a:r>
              <a:rPr lang="en-GB" sz="2000" dirty="0">
                <a:solidFill>
                  <a:srgbClr val="0414FF"/>
                </a:solidFill>
              </a:rPr>
              <a:t> is any nonzero value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E49859-2F83-2949-A8B5-720C3289A8B4}"/>
              </a:ext>
            </a:extLst>
          </p:cNvPr>
          <p:cNvSpPr/>
          <p:nvPr/>
        </p:nvSpPr>
        <p:spPr>
          <a:xfrm>
            <a:off x="6987569" y="1333697"/>
            <a:ext cx="2078542" cy="98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52546146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while Loop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4595813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 </a:t>
            </a:r>
            <a:r>
              <a:rPr lang="en-GB" sz="2400" dirty="0">
                <a:solidFill>
                  <a:srgbClr val="00B0F0"/>
                </a:solidFill>
              </a:rPr>
              <a:t>while</a:t>
            </a:r>
            <a:r>
              <a:rPr lang="en-GB" sz="2400" dirty="0"/>
              <a:t> loop executes statements as long as a condition is true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400" dirty="0"/>
              <a:t>The syntax of </a:t>
            </a:r>
            <a:r>
              <a:rPr lang="en-GB" sz="2400" dirty="0">
                <a:solidFill>
                  <a:srgbClr val="00B0F0"/>
                </a:solidFill>
              </a:rPr>
              <a:t>while</a:t>
            </a:r>
            <a:r>
              <a:rPr lang="en-GB" sz="2400" dirty="0"/>
              <a:t> loop in C is:</a:t>
            </a: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9E6E0-BEFE-5A4B-A7FE-3D843239717D}"/>
              </a:ext>
            </a:extLst>
          </p:cNvPr>
          <p:cNvSpPr/>
          <p:nvPr/>
        </p:nvSpPr>
        <p:spPr>
          <a:xfrm>
            <a:off x="5323947" y="574466"/>
            <a:ext cx="1546831" cy="694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B10857-767A-1E40-825A-FEEFC06A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113" y="1046911"/>
            <a:ext cx="3661998" cy="55242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67BE44-3C32-CF4B-B905-BD6A5824F49F}"/>
              </a:ext>
            </a:extLst>
          </p:cNvPr>
          <p:cNvSpPr/>
          <p:nvPr/>
        </p:nvSpPr>
        <p:spPr>
          <a:xfrm>
            <a:off x="5636049" y="6488668"/>
            <a:ext cx="2759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while loop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EC57D-415C-AE4B-A8A7-18A61F532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300" y="2915374"/>
            <a:ext cx="2117127" cy="124228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6F1E1A-BBF8-C14B-9330-4B0F7B906A87}"/>
              </a:ext>
            </a:extLst>
          </p:cNvPr>
          <p:cNvCxnSpPr>
            <a:cxnSpLocks/>
          </p:cNvCxnSpPr>
          <p:nvPr/>
        </p:nvCxnSpPr>
        <p:spPr>
          <a:xfrm flipV="1">
            <a:off x="773575" y="3136579"/>
            <a:ext cx="0" cy="16347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C2333F-A8C9-B441-BC5E-8088A3A9EB7B}"/>
              </a:ext>
            </a:extLst>
          </p:cNvPr>
          <p:cNvCxnSpPr>
            <a:cxnSpLocks/>
          </p:cNvCxnSpPr>
          <p:nvPr/>
        </p:nvCxnSpPr>
        <p:spPr>
          <a:xfrm>
            <a:off x="773575" y="4771287"/>
            <a:ext cx="573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D039D-4132-C04B-93DA-8381A6164209}"/>
              </a:ext>
            </a:extLst>
          </p:cNvPr>
          <p:cNvSpPr/>
          <p:nvPr/>
        </p:nvSpPr>
        <p:spPr>
          <a:xfrm>
            <a:off x="2210766" y="2941033"/>
            <a:ext cx="1145892" cy="392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90C5D9-6CD2-B849-A55E-C25E4282BAF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62000" y="3125002"/>
            <a:ext cx="1448766" cy="123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667D968-6400-1A4B-8BC6-B16E23295A36}"/>
              </a:ext>
            </a:extLst>
          </p:cNvPr>
          <p:cNvSpPr/>
          <p:nvPr/>
        </p:nvSpPr>
        <p:spPr>
          <a:xfrm>
            <a:off x="1368221" y="4523062"/>
            <a:ext cx="3760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414FF"/>
                </a:solidFill>
              </a:rPr>
              <a:t>The loop iterates while the </a:t>
            </a:r>
            <a:r>
              <a:rPr lang="en-GB" sz="2000" dirty="0">
                <a:solidFill>
                  <a:srgbClr val="FF0000"/>
                </a:solidFill>
              </a:rPr>
              <a:t>condition</a:t>
            </a:r>
            <a:r>
              <a:rPr lang="en-GB" sz="2000" dirty="0">
                <a:solidFill>
                  <a:srgbClr val="0414FF"/>
                </a:solidFill>
              </a:rPr>
              <a:t> is </a:t>
            </a:r>
            <a:r>
              <a:rPr lang="en-GB" sz="2000" dirty="0">
                <a:solidFill>
                  <a:srgbClr val="FF0000"/>
                </a:solidFill>
              </a:rPr>
              <a:t>true</a:t>
            </a:r>
            <a:r>
              <a:rPr lang="en-GB" sz="2000" dirty="0">
                <a:solidFill>
                  <a:srgbClr val="0414FF"/>
                </a:solidFill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14E3D2-ACAA-D348-B671-63F1B2630ABD}"/>
              </a:ext>
            </a:extLst>
          </p:cNvPr>
          <p:cNvSpPr/>
          <p:nvPr/>
        </p:nvSpPr>
        <p:spPr>
          <a:xfrm>
            <a:off x="6987569" y="1333697"/>
            <a:ext cx="2078542" cy="98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6937884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while Loop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4595813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 </a:t>
            </a:r>
            <a:r>
              <a:rPr lang="en-GB" sz="2400" dirty="0">
                <a:solidFill>
                  <a:srgbClr val="00B0F0"/>
                </a:solidFill>
              </a:rPr>
              <a:t>while</a:t>
            </a:r>
            <a:r>
              <a:rPr lang="en-GB" sz="2400" dirty="0"/>
              <a:t> loop executes statements as long as a condition is true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400" dirty="0"/>
              <a:t>The syntax of </a:t>
            </a:r>
            <a:r>
              <a:rPr lang="en-GB" sz="2400" dirty="0">
                <a:solidFill>
                  <a:srgbClr val="00B0F0"/>
                </a:solidFill>
              </a:rPr>
              <a:t>while</a:t>
            </a:r>
            <a:r>
              <a:rPr lang="en-GB" sz="2400" dirty="0"/>
              <a:t> loop in C is:</a:t>
            </a: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9E6E0-BEFE-5A4B-A7FE-3D843239717D}"/>
              </a:ext>
            </a:extLst>
          </p:cNvPr>
          <p:cNvSpPr/>
          <p:nvPr/>
        </p:nvSpPr>
        <p:spPr>
          <a:xfrm>
            <a:off x="5323947" y="574466"/>
            <a:ext cx="1546831" cy="694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B10857-767A-1E40-825A-FEEFC06A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113" y="1046911"/>
            <a:ext cx="3661998" cy="55242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67BE44-3C32-CF4B-B905-BD6A5824F49F}"/>
              </a:ext>
            </a:extLst>
          </p:cNvPr>
          <p:cNvSpPr/>
          <p:nvPr/>
        </p:nvSpPr>
        <p:spPr>
          <a:xfrm>
            <a:off x="5636049" y="6488668"/>
            <a:ext cx="2759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while loop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EC57D-415C-AE4B-A8A7-18A61F532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300" y="2915374"/>
            <a:ext cx="2117127" cy="124228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6F1E1A-BBF8-C14B-9330-4B0F7B906A87}"/>
              </a:ext>
            </a:extLst>
          </p:cNvPr>
          <p:cNvCxnSpPr>
            <a:cxnSpLocks/>
          </p:cNvCxnSpPr>
          <p:nvPr/>
        </p:nvCxnSpPr>
        <p:spPr>
          <a:xfrm flipV="1">
            <a:off x="773575" y="3136579"/>
            <a:ext cx="0" cy="16347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C2333F-A8C9-B441-BC5E-8088A3A9EB7B}"/>
              </a:ext>
            </a:extLst>
          </p:cNvPr>
          <p:cNvCxnSpPr>
            <a:cxnSpLocks/>
          </p:cNvCxnSpPr>
          <p:nvPr/>
        </p:nvCxnSpPr>
        <p:spPr>
          <a:xfrm>
            <a:off x="773575" y="4771287"/>
            <a:ext cx="573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D039D-4132-C04B-93DA-8381A6164209}"/>
              </a:ext>
            </a:extLst>
          </p:cNvPr>
          <p:cNvSpPr/>
          <p:nvPr/>
        </p:nvSpPr>
        <p:spPr>
          <a:xfrm>
            <a:off x="2210766" y="2941033"/>
            <a:ext cx="1145892" cy="392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90C5D9-6CD2-B849-A55E-C25E4282BAF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62000" y="3125002"/>
            <a:ext cx="1448766" cy="123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667D968-6400-1A4B-8BC6-B16E23295A36}"/>
              </a:ext>
            </a:extLst>
          </p:cNvPr>
          <p:cNvSpPr/>
          <p:nvPr/>
        </p:nvSpPr>
        <p:spPr>
          <a:xfrm>
            <a:off x="1368221" y="4523062"/>
            <a:ext cx="3760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414FF"/>
                </a:solidFill>
              </a:rPr>
              <a:t>The process goes on until the </a:t>
            </a:r>
            <a:r>
              <a:rPr lang="en-GB" sz="2000" dirty="0">
                <a:solidFill>
                  <a:srgbClr val="FF0000"/>
                </a:solidFill>
              </a:rPr>
              <a:t>condition</a:t>
            </a:r>
            <a:r>
              <a:rPr lang="en-GB" sz="2000" dirty="0">
                <a:solidFill>
                  <a:srgbClr val="0414FF"/>
                </a:solidFill>
              </a:rPr>
              <a:t> is evaluated to </a:t>
            </a:r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A300D-A0D6-0440-A241-A3E03E42D94E}"/>
              </a:ext>
            </a:extLst>
          </p:cNvPr>
          <p:cNvSpPr/>
          <p:nvPr/>
        </p:nvSpPr>
        <p:spPr>
          <a:xfrm>
            <a:off x="6987569" y="1333697"/>
            <a:ext cx="2078542" cy="98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0952367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while Loop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4595813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 </a:t>
            </a:r>
            <a:r>
              <a:rPr lang="en-GB" sz="2400" dirty="0">
                <a:solidFill>
                  <a:srgbClr val="00B0F0"/>
                </a:solidFill>
              </a:rPr>
              <a:t>while</a:t>
            </a:r>
            <a:r>
              <a:rPr lang="en-GB" sz="2400" dirty="0"/>
              <a:t> loop executes statements as long as a condition is true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400" dirty="0"/>
              <a:t>The syntax of </a:t>
            </a:r>
            <a:r>
              <a:rPr lang="en-GB" sz="2400" dirty="0">
                <a:solidFill>
                  <a:srgbClr val="00B0F0"/>
                </a:solidFill>
              </a:rPr>
              <a:t>while</a:t>
            </a:r>
            <a:r>
              <a:rPr lang="en-GB" sz="2400" dirty="0"/>
              <a:t> loop in C is:</a:t>
            </a: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9E6E0-BEFE-5A4B-A7FE-3D843239717D}"/>
              </a:ext>
            </a:extLst>
          </p:cNvPr>
          <p:cNvSpPr/>
          <p:nvPr/>
        </p:nvSpPr>
        <p:spPr>
          <a:xfrm>
            <a:off x="5323947" y="574466"/>
            <a:ext cx="1546831" cy="694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B10857-767A-1E40-825A-FEEFC06A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113" y="1046911"/>
            <a:ext cx="3661998" cy="55242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67BE44-3C32-CF4B-B905-BD6A5824F49F}"/>
              </a:ext>
            </a:extLst>
          </p:cNvPr>
          <p:cNvSpPr/>
          <p:nvPr/>
        </p:nvSpPr>
        <p:spPr>
          <a:xfrm>
            <a:off x="5636049" y="6488668"/>
            <a:ext cx="2759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while loop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EC57D-415C-AE4B-A8A7-18A61F532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300" y="2915374"/>
            <a:ext cx="2117127" cy="124228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6F1E1A-BBF8-C14B-9330-4B0F7B906A87}"/>
              </a:ext>
            </a:extLst>
          </p:cNvPr>
          <p:cNvCxnSpPr>
            <a:cxnSpLocks/>
          </p:cNvCxnSpPr>
          <p:nvPr/>
        </p:nvCxnSpPr>
        <p:spPr>
          <a:xfrm flipV="1">
            <a:off x="773575" y="3136579"/>
            <a:ext cx="0" cy="16347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C2333F-A8C9-B441-BC5E-8088A3A9EB7B}"/>
              </a:ext>
            </a:extLst>
          </p:cNvPr>
          <p:cNvCxnSpPr>
            <a:cxnSpLocks/>
          </p:cNvCxnSpPr>
          <p:nvPr/>
        </p:nvCxnSpPr>
        <p:spPr>
          <a:xfrm>
            <a:off x="773575" y="4771287"/>
            <a:ext cx="573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D039D-4132-C04B-93DA-8381A6164209}"/>
              </a:ext>
            </a:extLst>
          </p:cNvPr>
          <p:cNvSpPr/>
          <p:nvPr/>
        </p:nvSpPr>
        <p:spPr>
          <a:xfrm>
            <a:off x="2210766" y="2941033"/>
            <a:ext cx="1145892" cy="392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90C5D9-6CD2-B849-A55E-C25E4282BAF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62000" y="3125002"/>
            <a:ext cx="1448766" cy="123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667D968-6400-1A4B-8BC6-B16E23295A36}"/>
              </a:ext>
            </a:extLst>
          </p:cNvPr>
          <p:cNvSpPr/>
          <p:nvPr/>
        </p:nvSpPr>
        <p:spPr>
          <a:xfrm>
            <a:off x="1368221" y="4523062"/>
            <a:ext cx="3760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414FF"/>
                </a:solidFill>
              </a:rPr>
              <a:t>If the </a:t>
            </a:r>
            <a:r>
              <a:rPr lang="en-GB" sz="2000" dirty="0">
                <a:solidFill>
                  <a:srgbClr val="FF0000"/>
                </a:solidFill>
              </a:rPr>
              <a:t>condition</a:t>
            </a:r>
            <a:r>
              <a:rPr lang="en-GB" sz="2000" dirty="0">
                <a:solidFill>
                  <a:srgbClr val="0414FF"/>
                </a:solidFill>
              </a:rPr>
              <a:t> is </a:t>
            </a:r>
            <a:r>
              <a:rPr lang="en-GB" sz="2000" dirty="0">
                <a:solidFill>
                  <a:srgbClr val="FF0000"/>
                </a:solidFill>
              </a:rPr>
              <a:t>false</a:t>
            </a:r>
            <a:r>
              <a:rPr lang="en-GB" sz="2000" dirty="0">
                <a:solidFill>
                  <a:srgbClr val="0414FF"/>
                </a:solidFill>
              </a:rPr>
              <a:t>, the loop terminates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2D0D5E-4048-AE4A-8657-B0658EA44CDE}"/>
              </a:ext>
            </a:extLst>
          </p:cNvPr>
          <p:cNvSpPr/>
          <p:nvPr/>
        </p:nvSpPr>
        <p:spPr>
          <a:xfrm>
            <a:off x="6987569" y="1333697"/>
            <a:ext cx="2078542" cy="98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7738198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while Loop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4595813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 </a:t>
            </a:r>
            <a:r>
              <a:rPr lang="en-GB" sz="2400" dirty="0">
                <a:solidFill>
                  <a:srgbClr val="00B0F0"/>
                </a:solidFill>
              </a:rPr>
              <a:t>while</a:t>
            </a:r>
            <a:r>
              <a:rPr lang="en-GB" sz="2400" dirty="0"/>
              <a:t> loop executes statements as long as a condition is true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400" dirty="0"/>
              <a:t>The syntax of </a:t>
            </a:r>
            <a:r>
              <a:rPr lang="en-GB" sz="2400" dirty="0">
                <a:solidFill>
                  <a:srgbClr val="00B0F0"/>
                </a:solidFill>
              </a:rPr>
              <a:t>while</a:t>
            </a:r>
            <a:r>
              <a:rPr lang="en-GB" sz="2400" dirty="0"/>
              <a:t> loop in C is:</a:t>
            </a: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9E6E0-BEFE-5A4B-A7FE-3D843239717D}"/>
              </a:ext>
            </a:extLst>
          </p:cNvPr>
          <p:cNvSpPr/>
          <p:nvPr/>
        </p:nvSpPr>
        <p:spPr>
          <a:xfrm>
            <a:off x="5323947" y="574466"/>
            <a:ext cx="1546831" cy="694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B10857-767A-1E40-825A-FEEFC06A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113" y="1046911"/>
            <a:ext cx="3661998" cy="55242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67BE44-3C32-CF4B-B905-BD6A5824F49F}"/>
              </a:ext>
            </a:extLst>
          </p:cNvPr>
          <p:cNvSpPr/>
          <p:nvPr/>
        </p:nvSpPr>
        <p:spPr>
          <a:xfrm>
            <a:off x="5636049" y="6488668"/>
            <a:ext cx="2759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while loop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EC57D-415C-AE4B-A8A7-18A61F532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300" y="2915374"/>
            <a:ext cx="2117127" cy="124228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6F1E1A-BBF8-C14B-9330-4B0F7B906A87}"/>
              </a:ext>
            </a:extLst>
          </p:cNvPr>
          <p:cNvCxnSpPr>
            <a:cxnSpLocks/>
          </p:cNvCxnSpPr>
          <p:nvPr/>
        </p:nvCxnSpPr>
        <p:spPr>
          <a:xfrm flipV="1">
            <a:off x="773575" y="3136579"/>
            <a:ext cx="0" cy="16347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C2333F-A8C9-B441-BC5E-8088A3A9EB7B}"/>
              </a:ext>
            </a:extLst>
          </p:cNvPr>
          <p:cNvCxnSpPr>
            <a:cxnSpLocks/>
          </p:cNvCxnSpPr>
          <p:nvPr/>
        </p:nvCxnSpPr>
        <p:spPr>
          <a:xfrm>
            <a:off x="773575" y="4771287"/>
            <a:ext cx="573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D039D-4132-C04B-93DA-8381A6164209}"/>
              </a:ext>
            </a:extLst>
          </p:cNvPr>
          <p:cNvSpPr/>
          <p:nvPr/>
        </p:nvSpPr>
        <p:spPr>
          <a:xfrm>
            <a:off x="2210766" y="2941033"/>
            <a:ext cx="1145892" cy="392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90C5D9-6CD2-B849-A55E-C25E4282BAF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62000" y="3125002"/>
            <a:ext cx="1448766" cy="123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667D968-6400-1A4B-8BC6-B16E23295A36}"/>
              </a:ext>
            </a:extLst>
          </p:cNvPr>
          <p:cNvSpPr/>
          <p:nvPr/>
        </p:nvSpPr>
        <p:spPr>
          <a:xfrm>
            <a:off x="1368221" y="4523062"/>
            <a:ext cx="3760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414FF"/>
                </a:solidFill>
              </a:rPr>
              <a:t>If the </a:t>
            </a:r>
            <a:r>
              <a:rPr lang="en-GB" sz="2000" dirty="0">
                <a:solidFill>
                  <a:srgbClr val="FF0000"/>
                </a:solidFill>
              </a:rPr>
              <a:t>condition</a:t>
            </a:r>
            <a:r>
              <a:rPr lang="en-GB" sz="2000" dirty="0">
                <a:solidFill>
                  <a:srgbClr val="0414FF"/>
                </a:solidFill>
              </a:rPr>
              <a:t> is </a:t>
            </a:r>
            <a:r>
              <a:rPr lang="en-GB" sz="2000" dirty="0">
                <a:solidFill>
                  <a:srgbClr val="FF0000"/>
                </a:solidFill>
              </a:rPr>
              <a:t>false</a:t>
            </a:r>
            <a:r>
              <a:rPr lang="en-GB" sz="2000" dirty="0">
                <a:solidFill>
                  <a:srgbClr val="0414FF"/>
                </a:solidFill>
              </a:rPr>
              <a:t>, the loop terminates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DFF12-9BF7-F14D-AD1F-F6A64374222F}"/>
              </a:ext>
            </a:extLst>
          </p:cNvPr>
          <p:cNvSpPr/>
          <p:nvPr/>
        </p:nvSpPr>
        <p:spPr>
          <a:xfrm>
            <a:off x="6987569" y="1333697"/>
            <a:ext cx="2078542" cy="98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90388006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while Loop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Output: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BEE93E-FD44-8341-B5C9-A37561ACF3FD}"/>
              </a:ext>
            </a:extLst>
          </p:cNvPr>
          <p:cNvSpPr/>
          <p:nvPr/>
        </p:nvSpPr>
        <p:spPr>
          <a:xfrm>
            <a:off x="4481962" y="1709228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In this program: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414FF"/>
                </a:solidFill>
              </a:rPr>
              <a:t>The variable </a:t>
            </a:r>
            <a:r>
              <a:rPr lang="en-GB" dirty="0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0414FF"/>
                </a:solidFill>
              </a:rPr>
              <a:t> is initialized to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414FF"/>
                </a:solidFill>
              </a:rPr>
              <a:t>When </a:t>
            </a:r>
            <a:r>
              <a:rPr lang="en-GB" dirty="0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0414FF"/>
                </a:solidFill>
              </a:rPr>
              <a:t> is 1, the expression </a:t>
            </a:r>
            <a:r>
              <a:rPr lang="en-GB" dirty="0">
                <a:solidFill>
                  <a:srgbClr val="FF0000"/>
                </a:solidFill>
              </a:rPr>
              <a:t>i &lt;= 5 </a:t>
            </a:r>
            <a:r>
              <a:rPr lang="en-GB" dirty="0">
                <a:solidFill>
                  <a:srgbClr val="0414FF"/>
                </a:solidFill>
              </a:rPr>
              <a:t>is </a:t>
            </a:r>
            <a:r>
              <a:rPr lang="en-GB" dirty="0">
                <a:solidFill>
                  <a:srgbClr val="FF0000"/>
                </a:solidFill>
              </a:rPr>
              <a:t>true</a:t>
            </a:r>
            <a:r>
              <a:rPr lang="en-GB" dirty="0">
                <a:solidFill>
                  <a:srgbClr val="0414FF"/>
                </a:solidFill>
              </a:rPr>
              <a:t>. Hence, the body of the </a:t>
            </a:r>
            <a:r>
              <a:rPr lang="en-GB" dirty="0">
                <a:solidFill>
                  <a:srgbClr val="FF0000"/>
                </a:solidFill>
              </a:rPr>
              <a:t>while</a:t>
            </a:r>
            <a:r>
              <a:rPr lang="en-GB" dirty="0">
                <a:solidFill>
                  <a:srgbClr val="0414FF"/>
                </a:solidFill>
              </a:rPr>
              <a:t> loop is executed. This prints 1 on the screen and the value of </a:t>
            </a:r>
            <a:r>
              <a:rPr lang="en-GB" dirty="0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0414FF"/>
                </a:solidFill>
              </a:rPr>
              <a:t> is increased to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414FF"/>
                </a:solidFill>
              </a:rPr>
              <a:t>The test expression </a:t>
            </a:r>
            <a:r>
              <a:rPr lang="en-GB" dirty="0">
                <a:solidFill>
                  <a:srgbClr val="FF0000"/>
                </a:solidFill>
              </a:rPr>
              <a:t>i &lt;= 5 </a:t>
            </a:r>
            <a:r>
              <a:rPr lang="en-GB" dirty="0">
                <a:solidFill>
                  <a:srgbClr val="0414FF"/>
                </a:solidFill>
              </a:rPr>
              <a:t>is again </a:t>
            </a:r>
            <a:r>
              <a:rPr lang="en-GB" dirty="0">
                <a:solidFill>
                  <a:srgbClr val="FF0000"/>
                </a:solidFill>
              </a:rPr>
              <a:t>true</a:t>
            </a:r>
            <a:r>
              <a:rPr lang="en-GB" dirty="0">
                <a:solidFill>
                  <a:srgbClr val="0414FF"/>
                </a:solidFill>
              </a:rPr>
              <a:t>. The body of the </a:t>
            </a:r>
            <a:r>
              <a:rPr lang="en-GB" dirty="0">
                <a:solidFill>
                  <a:srgbClr val="FF0000"/>
                </a:solidFill>
              </a:rPr>
              <a:t>while</a:t>
            </a:r>
            <a:r>
              <a:rPr lang="en-GB" dirty="0">
                <a:solidFill>
                  <a:srgbClr val="0414FF"/>
                </a:solidFill>
              </a:rPr>
              <a:t> loop is executed again. This prints 2 on the screen and the value of </a:t>
            </a:r>
            <a:r>
              <a:rPr lang="en-GB" dirty="0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0414FF"/>
                </a:solidFill>
              </a:rPr>
              <a:t> is increased to 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414FF"/>
                </a:solidFill>
              </a:rPr>
              <a:t>This process goes on until </a:t>
            </a:r>
            <a:r>
              <a:rPr lang="en-GB" dirty="0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0414FF"/>
                </a:solidFill>
              </a:rPr>
              <a:t> becomes 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414FF"/>
                </a:solidFill>
              </a:rPr>
              <a:t>When </a:t>
            </a:r>
            <a:r>
              <a:rPr lang="en-GB" dirty="0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0414FF"/>
                </a:solidFill>
              </a:rPr>
              <a:t> is 6, the test expression </a:t>
            </a:r>
            <a:r>
              <a:rPr lang="en-GB" dirty="0">
                <a:solidFill>
                  <a:srgbClr val="FF0000"/>
                </a:solidFill>
              </a:rPr>
              <a:t>i &lt;= 5 </a:t>
            </a:r>
            <a:r>
              <a:rPr lang="en-GB" dirty="0">
                <a:solidFill>
                  <a:srgbClr val="0414FF"/>
                </a:solidFill>
              </a:rPr>
              <a:t>will be </a:t>
            </a:r>
            <a:r>
              <a:rPr lang="en-GB" dirty="0">
                <a:solidFill>
                  <a:srgbClr val="FF0000"/>
                </a:solidFill>
              </a:rPr>
              <a:t>false</a:t>
            </a:r>
            <a:r>
              <a:rPr lang="en-GB" dirty="0">
                <a:solidFill>
                  <a:srgbClr val="0414FF"/>
                </a:solidFill>
              </a:rPr>
              <a:t> and the loop terminates.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1A2F9F-2CC3-A243-978C-3CE6493F1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2" y="1799728"/>
            <a:ext cx="3063432" cy="31947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68486A-9213-3F48-9E76-7311BBE77A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244"/>
          <a:stretch/>
        </p:blipFill>
        <p:spPr>
          <a:xfrm>
            <a:off x="622434" y="5410999"/>
            <a:ext cx="3859528" cy="127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1490318" y="1712818"/>
          <a:ext cx="6302525" cy="4473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9995" y="4449220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5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727267969"/>
              </p:ext>
            </p:extLst>
          </p:nvPr>
        </p:nvGraphicFramePr>
        <p:xfrm>
          <a:off x="1490318" y="1712818"/>
          <a:ext cx="6302525" cy="4473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9995" y="1911162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686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do…while Loop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4595813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</a:t>
            </a:r>
            <a:r>
              <a:rPr lang="en-GB" sz="2400" dirty="0"/>
              <a:t>he </a:t>
            </a:r>
            <a:r>
              <a:rPr lang="en-GB" sz="2400" dirty="0">
                <a:solidFill>
                  <a:srgbClr val="00B0F0"/>
                </a:solidFill>
              </a:rPr>
              <a:t>do...while </a:t>
            </a:r>
            <a:r>
              <a:rPr lang="en-GB" sz="2400" dirty="0"/>
              <a:t>loop checks the condition at the bottom of the loop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400" dirty="0"/>
              <a:t>The syntax of </a:t>
            </a:r>
            <a:r>
              <a:rPr lang="en-GB" sz="2400" dirty="0">
                <a:solidFill>
                  <a:srgbClr val="00B0F0"/>
                </a:solidFill>
              </a:rPr>
              <a:t>do...while</a:t>
            </a:r>
            <a:r>
              <a:rPr lang="en-GB" sz="2400" dirty="0"/>
              <a:t> loop in C is:</a:t>
            </a: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9E6E0-BEFE-5A4B-A7FE-3D843239717D}"/>
              </a:ext>
            </a:extLst>
          </p:cNvPr>
          <p:cNvSpPr/>
          <p:nvPr/>
        </p:nvSpPr>
        <p:spPr>
          <a:xfrm>
            <a:off x="5323947" y="574466"/>
            <a:ext cx="1546831" cy="694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67BE44-3C32-CF4B-B905-BD6A5824F49F}"/>
              </a:ext>
            </a:extLst>
          </p:cNvPr>
          <p:cNvSpPr/>
          <p:nvPr/>
        </p:nvSpPr>
        <p:spPr>
          <a:xfrm>
            <a:off x="5693924" y="6176151"/>
            <a:ext cx="3208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do…while loop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55421F-3E05-9145-A47C-65307CAA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75" y="2993387"/>
            <a:ext cx="2750062" cy="1231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BE25AB-7596-F34C-9DEA-A905AC930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644" y="1187674"/>
            <a:ext cx="2958264" cy="50142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2E9336-1BEA-E342-9C3F-363E82CC7C4E}"/>
              </a:ext>
            </a:extLst>
          </p:cNvPr>
          <p:cNvSpPr/>
          <p:nvPr/>
        </p:nvSpPr>
        <p:spPr>
          <a:xfrm>
            <a:off x="7298132" y="1371600"/>
            <a:ext cx="1394431" cy="1244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9244959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do…while Loop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4595813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</a:t>
            </a:r>
            <a:r>
              <a:rPr lang="en-GB" sz="2400" dirty="0"/>
              <a:t>he </a:t>
            </a:r>
            <a:r>
              <a:rPr lang="en-GB" sz="2400" dirty="0">
                <a:solidFill>
                  <a:srgbClr val="00B0F0"/>
                </a:solidFill>
              </a:rPr>
              <a:t>do...while </a:t>
            </a:r>
            <a:r>
              <a:rPr lang="en-GB" sz="2400" dirty="0"/>
              <a:t>loop checks the condition at the bottom of the loop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400" dirty="0"/>
              <a:t>The syntax of </a:t>
            </a:r>
            <a:r>
              <a:rPr lang="en-GB" sz="2400" dirty="0">
                <a:solidFill>
                  <a:srgbClr val="00B0F0"/>
                </a:solidFill>
              </a:rPr>
              <a:t>do...while</a:t>
            </a:r>
            <a:r>
              <a:rPr lang="en-GB" sz="2400" dirty="0"/>
              <a:t> loop in C is:</a:t>
            </a: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9E6E0-BEFE-5A4B-A7FE-3D843239717D}"/>
              </a:ext>
            </a:extLst>
          </p:cNvPr>
          <p:cNvSpPr/>
          <p:nvPr/>
        </p:nvSpPr>
        <p:spPr>
          <a:xfrm>
            <a:off x="5323947" y="574466"/>
            <a:ext cx="1546831" cy="694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67BE44-3C32-CF4B-B905-BD6A5824F49F}"/>
              </a:ext>
            </a:extLst>
          </p:cNvPr>
          <p:cNvSpPr/>
          <p:nvPr/>
        </p:nvSpPr>
        <p:spPr>
          <a:xfrm>
            <a:off x="5693924" y="6176151"/>
            <a:ext cx="3208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do…while loop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55421F-3E05-9145-A47C-65307CAA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75" y="2993387"/>
            <a:ext cx="2750062" cy="1231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BE25AB-7596-F34C-9DEA-A905AC930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644" y="1187674"/>
            <a:ext cx="2958264" cy="50142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12EA94-EC7F-264F-BE74-41B9DE3FA273}"/>
              </a:ext>
            </a:extLst>
          </p:cNvPr>
          <p:cNvCxnSpPr>
            <a:cxnSpLocks/>
          </p:cNvCxnSpPr>
          <p:nvPr/>
        </p:nvCxnSpPr>
        <p:spPr>
          <a:xfrm flipV="1">
            <a:off x="773575" y="4050975"/>
            <a:ext cx="0" cy="720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33BC2D-576C-E241-9A4E-EACDDC7F6AFB}"/>
              </a:ext>
            </a:extLst>
          </p:cNvPr>
          <p:cNvCxnSpPr>
            <a:cxnSpLocks/>
          </p:cNvCxnSpPr>
          <p:nvPr/>
        </p:nvCxnSpPr>
        <p:spPr>
          <a:xfrm>
            <a:off x="773575" y="4771287"/>
            <a:ext cx="573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35EA7-751F-4244-BCDC-AC2DB21F56FF}"/>
              </a:ext>
            </a:extLst>
          </p:cNvPr>
          <p:cNvSpPr/>
          <p:nvPr/>
        </p:nvSpPr>
        <p:spPr>
          <a:xfrm>
            <a:off x="2314938" y="3867006"/>
            <a:ext cx="1400527" cy="392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3FD5C3-623C-0746-A2EE-BEC55066D58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73575" y="4063334"/>
            <a:ext cx="1541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51D29F-E816-DB4A-BDC0-0A884142E21C}"/>
              </a:ext>
            </a:extLst>
          </p:cNvPr>
          <p:cNvSpPr/>
          <p:nvPr/>
        </p:nvSpPr>
        <p:spPr>
          <a:xfrm>
            <a:off x="1368221" y="4523062"/>
            <a:ext cx="37609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414FF"/>
                </a:solidFill>
              </a:rPr>
              <a:t>The </a:t>
            </a:r>
            <a:r>
              <a:rPr lang="en-GB" sz="2000" dirty="0">
                <a:solidFill>
                  <a:srgbClr val="FF0000"/>
                </a:solidFill>
              </a:rPr>
              <a:t>condition</a:t>
            </a:r>
            <a:r>
              <a:rPr lang="en-GB" sz="2000" dirty="0">
                <a:solidFill>
                  <a:srgbClr val="0414FF"/>
                </a:solidFill>
              </a:rPr>
              <a:t> appears at the end of the loop, so the statement(s) in the loop execute once before the </a:t>
            </a:r>
            <a:r>
              <a:rPr lang="en-GB" sz="2000" dirty="0">
                <a:solidFill>
                  <a:srgbClr val="FF0000"/>
                </a:solidFill>
              </a:rPr>
              <a:t>condition</a:t>
            </a:r>
            <a:r>
              <a:rPr lang="en-GB" sz="2000" dirty="0">
                <a:solidFill>
                  <a:srgbClr val="0414FF"/>
                </a:solidFill>
              </a:rPr>
              <a:t> is tested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080B07-D8AA-9A4C-A48D-BF9EA9F2BB5D}"/>
              </a:ext>
            </a:extLst>
          </p:cNvPr>
          <p:cNvSpPr/>
          <p:nvPr/>
        </p:nvSpPr>
        <p:spPr>
          <a:xfrm>
            <a:off x="7298132" y="1371600"/>
            <a:ext cx="1394431" cy="1244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88612856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do…while Loop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4595813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</a:t>
            </a:r>
            <a:r>
              <a:rPr lang="en-GB" sz="2400" dirty="0"/>
              <a:t>he </a:t>
            </a:r>
            <a:r>
              <a:rPr lang="en-GB" sz="2400" dirty="0">
                <a:solidFill>
                  <a:srgbClr val="00B0F0"/>
                </a:solidFill>
              </a:rPr>
              <a:t>do...while </a:t>
            </a:r>
            <a:r>
              <a:rPr lang="en-GB" sz="2400" dirty="0"/>
              <a:t>loop checks the condition at the bottom of the loop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400" dirty="0"/>
              <a:t>The syntax of </a:t>
            </a:r>
            <a:r>
              <a:rPr lang="en-GB" sz="2400" dirty="0">
                <a:solidFill>
                  <a:srgbClr val="00B0F0"/>
                </a:solidFill>
              </a:rPr>
              <a:t>do...while</a:t>
            </a:r>
            <a:r>
              <a:rPr lang="en-GB" sz="2400" dirty="0"/>
              <a:t> loop in C is:</a:t>
            </a: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9E6E0-BEFE-5A4B-A7FE-3D843239717D}"/>
              </a:ext>
            </a:extLst>
          </p:cNvPr>
          <p:cNvSpPr/>
          <p:nvPr/>
        </p:nvSpPr>
        <p:spPr>
          <a:xfrm>
            <a:off x="5323947" y="574466"/>
            <a:ext cx="1546831" cy="694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67BE44-3C32-CF4B-B905-BD6A5824F49F}"/>
              </a:ext>
            </a:extLst>
          </p:cNvPr>
          <p:cNvSpPr/>
          <p:nvPr/>
        </p:nvSpPr>
        <p:spPr>
          <a:xfrm>
            <a:off x="5693924" y="6176151"/>
            <a:ext cx="3208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do…while loop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55421F-3E05-9145-A47C-65307CAA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75" y="2993387"/>
            <a:ext cx="2750062" cy="1231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BE25AB-7596-F34C-9DEA-A905AC930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644" y="1187674"/>
            <a:ext cx="2958264" cy="50142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12EA94-EC7F-264F-BE74-41B9DE3FA273}"/>
              </a:ext>
            </a:extLst>
          </p:cNvPr>
          <p:cNvCxnSpPr>
            <a:cxnSpLocks/>
          </p:cNvCxnSpPr>
          <p:nvPr/>
        </p:nvCxnSpPr>
        <p:spPr>
          <a:xfrm flipV="1">
            <a:off x="773575" y="4050975"/>
            <a:ext cx="0" cy="720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33BC2D-576C-E241-9A4E-EACDDC7F6AFB}"/>
              </a:ext>
            </a:extLst>
          </p:cNvPr>
          <p:cNvCxnSpPr>
            <a:cxnSpLocks/>
          </p:cNvCxnSpPr>
          <p:nvPr/>
        </p:nvCxnSpPr>
        <p:spPr>
          <a:xfrm>
            <a:off x="773575" y="4771287"/>
            <a:ext cx="573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35EA7-751F-4244-BCDC-AC2DB21F56FF}"/>
              </a:ext>
            </a:extLst>
          </p:cNvPr>
          <p:cNvSpPr/>
          <p:nvPr/>
        </p:nvSpPr>
        <p:spPr>
          <a:xfrm>
            <a:off x="2314938" y="3867006"/>
            <a:ext cx="1400527" cy="392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3FD5C3-623C-0746-A2EE-BEC55066D58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73575" y="4063334"/>
            <a:ext cx="1541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51D29F-E816-DB4A-BDC0-0A884142E21C}"/>
              </a:ext>
            </a:extLst>
          </p:cNvPr>
          <p:cNvSpPr/>
          <p:nvPr/>
        </p:nvSpPr>
        <p:spPr>
          <a:xfrm>
            <a:off x="1368221" y="4523062"/>
            <a:ext cx="37609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414FF"/>
                </a:solidFill>
              </a:rPr>
              <a:t>If the </a:t>
            </a:r>
            <a:r>
              <a:rPr lang="en-GB" sz="2000" dirty="0">
                <a:solidFill>
                  <a:srgbClr val="FF0000"/>
                </a:solidFill>
              </a:rPr>
              <a:t>condition</a:t>
            </a:r>
            <a:r>
              <a:rPr lang="en-GB" sz="2000" dirty="0">
                <a:solidFill>
                  <a:srgbClr val="0414FF"/>
                </a:solidFill>
              </a:rPr>
              <a:t> is </a:t>
            </a:r>
            <a:r>
              <a:rPr lang="en-GB" sz="2000" dirty="0">
                <a:solidFill>
                  <a:srgbClr val="FF0000"/>
                </a:solidFill>
              </a:rPr>
              <a:t>true</a:t>
            </a:r>
            <a:r>
              <a:rPr lang="en-GB" sz="2000" dirty="0">
                <a:solidFill>
                  <a:srgbClr val="0414FF"/>
                </a:solidFill>
              </a:rPr>
              <a:t>, the control jumps back up to do and the statement(s) in the loop execute again, and the test expression is evaluated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07FD74-9CFA-A34E-A1DC-F0FB057F7111}"/>
              </a:ext>
            </a:extLst>
          </p:cNvPr>
          <p:cNvSpPr/>
          <p:nvPr/>
        </p:nvSpPr>
        <p:spPr>
          <a:xfrm>
            <a:off x="7298132" y="1371600"/>
            <a:ext cx="1394431" cy="1244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09733816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do…while Loop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4595813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</a:t>
            </a:r>
            <a:r>
              <a:rPr lang="en-GB" sz="2400" dirty="0"/>
              <a:t>he </a:t>
            </a:r>
            <a:r>
              <a:rPr lang="en-GB" sz="2400" dirty="0">
                <a:solidFill>
                  <a:srgbClr val="00B0F0"/>
                </a:solidFill>
              </a:rPr>
              <a:t>do...while </a:t>
            </a:r>
            <a:r>
              <a:rPr lang="en-GB" sz="2400" dirty="0"/>
              <a:t>loop checks the condition at the bottom of the loop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400" dirty="0"/>
              <a:t>The syntax of </a:t>
            </a:r>
            <a:r>
              <a:rPr lang="en-GB" sz="2400" dirty="0">
                <a:solidFill>
                  <a:srgbClr val="00B0F0"/>
                </a:solidFill>
              </a:rPr>
              <a:t>do...while</a:t>
            </a:r>
            <a:r>
              <a:rPr lang="en-GB" sz="2400" dirty="0"/>
              <a:t> loop in C is:</a:t>
            </a: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9E6E0-BEFE-5A4B-A7FE-3D843239717D}"/>
              </a:ext>
            </a:extLst>
          </p:cNvPr>
          <p:cNvSpPr/>
          <p:nvPr/>
        </p:nvSpPr>
        <p:spPr>
          <a:xfrm>
            <a:off x="5323947" y="574466"/>
            <a:ext cx="1546831" cy="694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67BE44-3C32-CF4B-B905-BD6A5824F49F}"/>
              </a:ext>
            </a:extLst>
          </p:cNvPr>
          <p:cNvSpPr/>
          <p:nvPr/>
        </p:nvSpPr>
        <p:spPr>
          <a:xfrm>
            <a:off x="5693924" y="6176151"/>
            <a:ext cx="3208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do…while loop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55421F-3E05-9145-A47C-65307CAA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75" y="2993387"/>
            <a:ext cx="2750062" cy="1231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BE25AB-7596-F34C-9DEA-A905AC930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644" y="1187674"/>
            <a:ext cx="2958264" cy="50142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12EA94-EC7F-264F-BE74-41B9DE3FA273}"/>
              </a:ext>
            </a:extLst>
          </p:cNvPr>
          <p:cNvCxnSpPr>
            <a:cxnSpLocks/>
          </p:cNvCxnSpPr>
          <p:nvPr/>
        </p:nvCxnSpPr>
        <p:spPr>
          <a:xfrm flipV="1">
            <a:off x="773575" y="4050975"/>
            <a:ext cx="0" cy="720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33BC2D-576C-E241-9A4E-EACDDC7F6AFB}"/>
              </a:ext>
            </a:extLst>
          </p:cNvPr>
          <p:cNvCxnSpPr>
            <a:cxnSpLocks/>
          </p:cNvCxnSpPr>
          <p:nvPr/>
        </p:nvCxnSpPr>
        <p:spPr>
          <a:xfrm>
            <a:off x="773575" y="4771287"/>
            <a:ext cx="573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35EA7-751F-4244-BCDC-AC2DB21F56FF}"/>
              </a:ext>
            </a:extLst>
          </p:cNvPr>
          <p:cNvSpPr/>
          <p:nvPr/>
        </p:nvSpPr>
        <p:spPr>
          <a:xfrm>
            <a:off x="2314938" y="3867006"/>
            <a:ext cx="1400527" cy="392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3FD5C3-623C-0746-A2EE-BEC55066D58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73575" y="4063334"/>
            <a:ext cx="1541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51D29F-E816-DB4A-BDC0-0A884142E21C}"/>
              </a:ext>
            </a:extLst>
          </p:cNvPr>
          <p:cNvSpPr/>
          <p:nvPr/>
        </p:nvSpPr>
        <p:spPr>
          <a:xfrm>
            <a:off x="1368221" y="4523062"/>
            <a:ext cx="3760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414FF"/>
                </a:solidFill>
              </a:rPr>
              <a:t>This process repeats until the given </a:t>
            </a:r>
            <a:r>
              <a:rPr lang="en-GB" sz="2000" dirty="0">
                <a:solidFill>
                  <a:srgbClr val="FF0000"/>
                </a:solidFill>
              </a:rPr>
              <a:t>condition</a:t>
            </a:r>
            <a:r>
              <a:rPr lang="en-GB" sz="2000" dirty="0">
                <a:solidFill>
                  <a:srgbClr val="0414FF"/>
                </a:solidFill>
              </a:rPr>
              <a:t> becomes </a:t>
            </a:r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674B9-5E8A-8A4D-AF4E-630BA107BAFE}"/>
              </a:ext>
            </a:extLst>
          </p:cNvPr>
          <p:cNvSpPr/>
          <p:nvPr/>
        </p:nvSpPr>
        <p:spPr>
          <a:xfrm>
            <a:off x="7298132" y="1371600"/>
            <a:ext cx="1394431" cy="1244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70070220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do…while Loop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4595813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</a:t>
            </a:r>
            <a:r>
              <a:rPr lang="en-GB" sz="2400" dirty="0"/>
              <a:t>he </a:t>
            </a:r>
            <a:r>
              <a:rPr lang="en-GB" sz="2400" dirty="0">
                <a:solidFill>
                  <a:srgbClr val="00B0F0"/>
                </a:solidFill>
              </a:rPr>
              <a:t>do...while </a:t>
            </a:r>
            <a:r>
              <a:rPr lang="en-GB" sz="2400" dirty="0"/>
              <a:t>loop checks the condition at the bottom of the loop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400" dirty="0"/>
              <a:t>The syntax of </a:t>
            </a:r>
            <a:r>
              <a:rPr lang="en-GB" sz="2400" dirty="0">
                <a:solidFill>
                  <a:srgbClr val="00B0F0"/>
                </a:solidFill>
              </a:rPr>
              <a:t>do...while</a:t>
            </a:r>
            <a:r>
              <a:rPr lang="en-GB" sz="2400" dirty="0"/>
              <a:t> loop in C is:</a:t>
            </a: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9E6E0-BEFE-5A4B-A7FE-3D843239717D}"/>
              </a:ext>
            </a:extLst>
          </p:cNvPr>
          <p:cNvSpPr/>
          <p:nvPr/>
        </p:nvSpPr>
        <p:spPr>
          <a:xfrm>
            <a:off x="5323947" y="574466"/>
            <a:ext cx="1546831" cy="694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67BE44-3C32-CF4B-B905-BD6A5824F49F}"/>
              </a:ext>
            </a:extLst>
          </p:cNvPr>
          <p:cNvSpPr/>
          <p:nvPr/>
        </p:nvSpPr>
        <p:spPr>
          <a:xfrm>
            <a:off x="5693924" y="6176151"/>
            <a:ext cx="3208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do…while loop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55421F-3E05-9145-A47C-65307CAA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75" y="2993387"/>
            <a:ext cx="2750062" cy="1231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BE25AB-7596-F34C-9DEA-A905AC930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644" y="1187674"/>
            <a:ext cx="2958264" cy="50142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12EA94-EC7F-264F-BE74-41B9DE3FA273}"/>
              </a:ext>
            </a:extLst>
          </p:cNvPr>
          <p:cNvCxnSpPr>
            <a:cxnSpLocks/>
          </p:cNvCxnSpPr>
          <p:nvPr/>
        </p:nvCxnSpPr>
        <p:spPr>
          <a:xfrm flipV="1">
            <a:off x="773575" y="4050975"/>
            <a:ext cx="0" cy="720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33BC2D-576C-E241-9A4E-EACDDC7F6AFB}"/>
              </a:ext>
            </a:extLst>
          </p:cNvPr>
          <p:cNvCxnSpPr>
            <a:cxnSpLocks/>
          </p:cNvCxnSpPr>
          <p:nvPr/>
        </p:nvCxnSpPr>
        <p:spPr>
          <a:xfrm>
            <a:off x="773575" y="4771287"/>
            <a:ext cx="573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35EA7-751F-4244-BCDC-AC2DB21F56FF}"/>
              </a:ext>
            </a:extLst>
          </p:cNvPr>
          <p:cNvSpPr/>
          <p:nvPr/>
        </p:nvSpPr>
        <p:spPr>
          <a:xfrm>
            <a:off x="2314938" y="3867006"/>
            <a:ext cx="1400527" cy="392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3FD5C3-623C-0746-A2EE-BEC55066D58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73575" y="4063334"/>
            <a:ext cx="1541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51D29F-E816-DB4A-BDC0-0A884142E21C}"/>
              </a:ext>
            </a:extLst>
          </p:cNvPr>
          <p:cNvSpPr/>
          <p:nvPr/>
        </p:nvSpPr>
        <p:spPr>
          <a:xfrm>
            <a:off x="1368221" y="4523062"/>
            <a:ext cx="3760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414FF"/>
                </a:solidFill>
              </a:rPr>
              <a:t>If the condition is </a:t>
            </a:r>
            <a:r>
              <a:rPr lang="en-GB" sz="2000" dirty="0">
                <a:solidFill>
                  <a:srgbClr val="FF0000"/>
                </a:solidFill>
              </a:rPr>
              <a:t>false</a:t>
            </a:r>
            <a:r>
              <a:rPr lang="en-GB" sz="2000" dirty="0">
                <a:solidFill>
                  <a:srgbClr val="0414FF"/>
                </a:solidFill>
              </a:rPr>
              <a:t>, the loop terminates (ends)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CADBE7-C3A1-5342-A33E-89418742AB39}"/>
              </a:ext>
            </a:extLst>
          </p:cNvPr>
          <p:cNvSpPr/>
          <p:nvPr/>
        </p:nvSpPr>
        <p:spPr>
          <a:xfrm>
            <a:off x="7298132" y="1371600"/>
            <a:ext cx="1394431" cy="1244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19092775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do…while Loop in 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82A3BD-D24C-3E47-BAF6-B27FA5B07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4" y="1776542"/>
            <a:ext cx="5172190" cy="36260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C8C3E9-7632-2248-AD11-B42F65FCE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788" y="4488148"/>
            <a:ext cx="3556000" cy="1828800"/>
          </a:xfrm>
          <a:prstGeom prst="rect">
            <a:avLst/>
          </a:prstGeom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69D58640-5994-DE4A-B87A-CD4A53A92D6B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					Output:</a:t>
            </a:r>
          </a:p>
        </p:txBody>
      </p:sp>
    </p:spTree>
    <p:extLst>
      <p:ext uri="{BB962C8B-B14F-4D97-AF65-F5344CB8AC3E}">
        <p14:creationId xmlns:p14="http://schemas.microsoft.com/office/powerpoint/2010/main" val="3748505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1490318" y="1712818"/>
          <a:ext cx="6302525" cy="4473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9995" y="5294172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798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Nested Loops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4"/>
            <a:ext cx="8382000" cy="4429122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/>
              <a:t>C programming language allows to use one loop inside another loop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200" dirty="0"/>
              <a:t>The syntax for a nested </a:t>
            </a:r>
            <a:r>
              <a:rPr lang="en-GB" sz="2200" dirty="0">
                <a:solidFill>
                  <a:srgbClr val="00B0F0"/>
                </a:solidFill>
              </a:rPr>
              <a:t>for</a:t>
            </a:r>
            <a:r>
              <a:rPr lang="en-GB" sz="2200" dirty="0"/>
              <a:t> loop statement is: 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EF896F-669F-8547-AB62-902773DD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762" y="2521790"/>
            <a:ext cx="4139235" cy="21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1362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Nested Loops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4"/>
            <a:ext cx="8382000" cy="4429122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/>
              <a:t>C programming language allows to use one loop inside another loop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200" dirty="0"/>
              <a:t>The syntax for a nested </a:t>
            </a:r>
            <a:r>
              <a:rPr lang="en-GB" sz="2200" dirty="0">
                <a:solidFill>
                  <a:srgbClr val="00B0F0"/>
                </a:solidFill>
              </a:rPr>
              <a:t>while</a:t>
            </a:r>
            <a:r>
              <a:rPr lang="en-GB" sz="2200" dirty="0"/>
              <a:t> loop statement is: 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2B7B0-7323-4641-A8F8-8588A191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165" y="2521790"/>
            <a:ext cx="4231832" cy="217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972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Nested Loops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4"/>
            <a:ext cx="8382000" cy="4429122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/>
              <a:t>C programming language allows to use one loop inside another loop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200" dirty="0"/>
              <a:t>The syntax for a nested </a:t>
            </a:r>
            <a:r>
              <a:rPr lang="en-GB" sz="2200" dirty="0">
                <a:solidFill>
                  <a:srgbClr val="00B0F0"/>
                </a:solidFill>
              </a:rPr>
              <a:t>do…while </a:t>
            </a:r>
            <a:r>
              <a:rPr lang="en-GB" sz="2200" dirty="0"/>
              <a:t>loop statement is: 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63062-E571-7542-9530-DC5BCF1EC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165" y="2432499"/>
            <a:ext cx="4486477" cy="230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9487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Loops in C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8232229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 loop statement allows us to execute a statement or group of statements multiple times</a:t>
            </a: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584380-CC06-9740-8D85-C67969C8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024" y="2262351"/>
            <a:ext cx="3830897" cy="43670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7B6D401-420B-024B-8872-5CBCD606ACC6}"/>
              </a:ext>
            </a:extLst>
          </p:cNvPr>
          <p:cNvSpPr/>
          <p:nvPr/>
        </p:nvSpPr>
        <p:spPr>
          <a:xfrm>
            <a:off x="3366094" y="6260068"/>
            <a:ext cx="2759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a loop</a:t>
            </a:r>
          </a:p>
        </p:txBody>
      </p:sp>
    </p:spTree>
    <p:extLst>
      <p:ext uri="{BB962C8B-B14F-4D97-AF65-F5344CB8AC3E}">
        <p14:creationId xmlns:p14="http://schemas.microsoft.com/office/powerpoint/2010/main" val="366906619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Nested Loops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9D58640-5994-DE4A-B87A-CD4A53A92D6B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					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DA31E-F6A3-EB4D-8BB3-D8F92FEFE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22" y="1753389"/>
            <a:ext cx="3303803" cy="30311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815B91-D90F-1743-9576-5DDA6D4B2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004" y="4097439"/>
            <a:ext cx="3326274" cy="245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40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/>
              <a:t>Program 1:</a:t>
            </a:r>
            <a:endParaRPr lang="en-US" sz="2200" b="1" dirty="0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B7540A-8170-5E48-A527-D47EC499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953020"/>
            <a:ext cx="3275006" cy="307418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8589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2: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FA43C3-E21C-B84B-8FED-1BFDD95A6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933255"/>
            <a:ext cx="5654599" cy="390898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05749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3: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C178B2-002A-F149-9FE2-D2095ECBE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13" y="1933255"/>
            <a:ext cx="3063432" cy="319472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985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4: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469A2E-0998-2144-9CBC-FC6835B09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13" y="1933255"/>
            <a:ext cx="5339286" cy="374315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5908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5: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38F1E2-0942-A148-8B13-7DAB0953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13" y="1933255"/>
            <a:ext cx="3303803" cy="30311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143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1490318" y="1712818"/>
          <a:ext cx="6302525" cy="4473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9995" y="2794037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54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for Loop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4595813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The </a:t>
            </a:r>
            <a:r>
              <a:rPr lang="en-GB" sz="2400" dirty="0">
                <a:solidFill>
                  <a:srgbClr val="00B0F0"/>
                </a:solidFill>
              </a:rPr>
              <a:t>for</a:t>
            </a:r>
            <a:r>
              <a:rPr lang="en-GB" sz="2400" dirty="0"/>
              <a:t> loop is used to iterate over a sequence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400" dirty="0"/>
              <a:t>The syntax of </a:t>
            </a:r>
            <a:r>
              <a:rPr lang="en-GB" sz="2400" dirty="0">
                <a:solidFill>
                  <a:srgbClr val="00B0F0"/>
                </a:solidFill>
              </a:rPr>
              <a:t>for</a:t>
            </a:r>
            <a:r>
              <a:rPr lang="en-GB" sz="2400" dirty="0"/>
              <a:t> loop in C is:</a:t>
            </a: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34E56D4-41DE-BB4F-A95A-3D4603D6C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643" y="244263"/>
            <a:ext cx="3448583" cy="649733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612BD07-BCA8-2742-99BA-4F80C8E90E2A}"/>
              </a:ext>
            </a:extLst>
          </p:cNvPr>
          <p:cNvSpPr/>
          <p:nvPr/>
        </p:nvSpPr>
        <p:spPr>
          <a:xfrm>
            <a:off x="5774946" y="5441757"/>
            <a:ext cx="2759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for loop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9E6E0-BEFE-5A4B-A7FE-3D843239717D}"/>
              </a:ext>
            </a:extLst>
          </p:cNvPr>
          <p:cNvSpPr/>
          <p:nvPr/>
        </p:nvSpPr>
        <p:spPr>
          <a:xfrm>
            <a:off x="5323947" y="574466"/>
            <a:ext cx="1546831" cy="694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FC3206-E9C0-6F49-9C53-68E42FBC7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96" y="2937363"/>
            <a:ext cx="4043681" cy="11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783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for Loop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4595813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The </a:t>
            </a:r>
            <a:r>
              <a:rPr lang="en-GB" sz="2400" dirty="0">
                <a:solidFill>
                  <a:srgbClr val="00B0F0"/>
                </a:solidFill>
              </a:rPr>
              <a:t>for</a:t>
            </a:r>
            <a:r>
              <a:rPr lang="en-GB" sz="2400" dirty="0"/>
              <a:t> loop is used to iterate over a sequence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400" dirty="0"/>
              <a:t>The syntax of </a:t>
            </a:r>
            <a:r>
              <a:rPr lang="en-GB" sz="2400" dirty="0">
                <a:solidFill>
                  <a:srgbClr val="00B0F0"/>
                </a:solidFill>
              </a:rPr>
              <a:t>for</a:t>
            </a:r>
            <a:r>
              <a:rPr lang="en-GB" sz="2400" dirty="0"/>
              <a:t> loop in C is:</a:t>
            </a: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024B3-1C7D-0149-A282-AA7561F57DEA}"/>
              </a:ext>
            </a:extLst>
          </p:cNvPr>
          <p:cNvSpPr/>
          <p:nvPr/>
        </p:nvSpPr>
        <p:spPr>
          <a:xfrm>
            <a:off x="1368221" y="4523062"/>
            <a:ext cx="3760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414FF"/>
                </a:solidFill>
              </a:rPr>
              <a:t>The </a:t>
            </a:r>
            <a:r>
              <a:rPr lang="en-GB" sz="2000" dirty="0" err="1">
                <a:solidFill>
                  <a:srgbClr val="FF0000"/>
                </a:solidFill>
              </a:rPr>
              <a:t>init</a:t>
            </a:r>
            <a:r>
              <a:rPr lang="en-GB" sz="2000" dirty="0">
                <a:solidFill>
                  <a:srgbClr val="0414FF"/>
                </a:solidFill>
              </a:rPr>
              <a:t> step allows you to declare and initialize any loop control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79183D-05A0-104F-9D32-D35DCBF94D10}"/>
              </a:ext>
            </a:extLst>
          </p:cNvPr>
          <p:cNvCxnSpPr>
            <a:cxnSpLocks/>
          </p:cNvCxnSpPr>
          <p:nvPr/>
        </p:nvCxnSpPr>
        <p:spPr>
          <a:xfrm flipV="1">
            <a:off x="773575" y="3136579"/>
            <a:ext cx="0" cy="16347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5A114F-AB7D-484D-9510-70B702508789}"/>
              </a:ext>
            </a:extLst>
          </p:cNvPr>
          <p:cNvCxnSpPr>
            <a:cxnSpLocks/>
          </p:cNvCxnSpPr>
          <p:nvPr/>
        </p:nvCxnSpPr>
        <p:spPr>
          <a:xfrm>
            <a:off x="773575" y="4771287"/>
            <a:ext cx="573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34E56D4-41DE-BB4F-A95A-3D4603D6C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643" y="244263"/>
            <a:ext cx="3448583" cy="649733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612BD07-BCA8-2742-99BA-4F80C8E90E2A}"/>
              </a:ext>
            </a:extLst>
          </p:cNvPr>
          <p:cNvSpPr/>
          <p:nvPr/>
        </p:nvSpPr>
        <p:spPr>
          <a:xfrm>
            <a:off x="5774946" y="5441757"/>
            <a:ext cx="2759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for loop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9E6E0-BEFE-5A4B-A7FE-3D843239717D}"/>
              </a:ext>
            </a:extLst>
          </p:cNvPr>
          <p:cNvSpPr/>
          <p:nvPr/>
        </p:nvSpPr>
        <p:spPr>
          <a:xfrm>
            <a:off x="5323947" y="574466"/>
            <a:ext cx="1546831" cy="694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FC3206-E9C0-6F49-9C53-68E42FBC7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96" y="2937363"/>
            <a:ext cx="4043681" cy="114298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B8D30B3-D56F-0348-8FB5-DB07155E50A1}"/>
              </a:ext>
            </a:extLst>
          </p:cNvPr>
          <p:cNvSpPr/>
          <p:nvPr/>
        </p:nvSpPr>
        <p:spPr>
          <a:xfrm>
            <a:off x="1898248" y="2941033"/>
            <a:ext cx="613458" cy="392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DA5E05-C84C-CF45-85DC-CD0BCFB96BF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62000" y="3125001"/>
            <a:ext cx="1136248" cy="12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180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for Loop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4595813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The </a:t>
            </a:r>
            <a:r>
              <a:rPr lang="en-GB" sz="2400" dirty="0">
                <a:solidFill>
                  <a:srgbClr val="00B0F0"/>
                </a:solidFill>
              </a:rPr>
              <a:t>for</a:t>
            </a:r>
            <a:r>
              <a:rPr lang="en-GB" sz="2400" dirty="0"/>
              <a:t> loop is used to iterate over a sequence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400" dirty="0"/>
              <a:t>The syntax of </a:t>
            </a:r>
            <a:r>
              <a:rPr lang="en-GB" sz="2400" dirty="0">
                <a:solidFill>
                  <a:srgbClr val="00B0F0"/>
                </a:solidFill>
              </a:rPr>
              <a:t>for</a:t>
            </a:r>
            <a:r>
              <a:rPr lang="en-GB" sz="2400" dirty="0"/>
              <a:t> loop in C is:</a:t>
            </a: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024B3-1C7D-0149-A282-AA7561F57DEA}"/>
              </a:ext>
            </a:extLst>
          </p:cNvPr>
          <p:cNvSpPr/>
          <p:nvPr/>
        </p:nvSpPr>
        <p:spPr>
          <a:xfrm>
            <a:off x="1368221" y="4523062"/>
            <a:ext cx="37609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414FF"/>
                </a:solidFill>
              </a:rPr>
              <a:t>The </a:t>
            </a:r>
            <a:r>
              <a:rPr lang="en-GB" sz="2000" dirty="0">
                <a:solidFill>
                  <a:srgbClr val="FF0000"/>
                </a:solidFill>
              </a:rPr>
              <a:t>condition</a:t>
            </a:r>
            <a:r>
              <a:rPr lang="en-GB" sz="2000" dirty="0">
                <a:solidFill>
                  <a:srgbClr val="0414FF"/>
                </a:solidFill>
              </a:rPr>
              <a:t> is evaluated: If it is </a:t>
            </a:r>
            <a:r>
              <a:rPr lang="en-GB" sz="2000" dirty="0">
                <a:solidFill>
                  <a:srgbClr val="FF0000"/>
                </a:solidFill>
              </a:rPr>
              <a:t>true</a:t>
            </a:r>
            <a:r>
              <a:rPr lang="en-GB" sz="2000" dirty="0">
                <a:solidFill>
                  <a:srgbClr val="0414FF"/>
                </a:solidFill>
              </a:rPr>
              <a:t>, the body of the loop is executed. If it is </a:t>
            </a:r>
            <a:r>
              <a:rPr lang="en-GB" sz="2000" dirty="0">
                <a:solidFill>
                  <a:srgbClr val="FF0000"/>
                </a:solidFill>
              </a:rPr>
              <a:t>false</a:t>
            </a:r>
            <a:r>
              <a:rPr lang="en-GB" sz="2000" dirty="0">
                <a:solidFill>
                  <a:srgbClr val="0414FF"/>
                </a:solidFill>
              </a:rPr>
              <a:t>, the body of the loop does not execute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79183D-05A0-104F-9D32-D35DCBF94D10}"/>
              </a:ext>
            </a:extLst>
          </p:cNvPr>
          <p:cNvCxnSpPr>
            <a:cxnSpLocks/>
          </p:cNvCxnSpPr>
          <p:nvPr/>
        </p:nvCxnSpPr>
        <p:spPr>
          <a:xfrm flipV="1">
            <a:off x="773575" y="3136579"/>
            <a:ext cx="0" cy="16347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5A114F-AB7D-484D-9510-70B702508789}"/>
              </a:ext>
            </a:extLst>
          </p:cNvPr>
          <p:cNvCxnSpPr>
            <a:cxnSpLocks/>
          </p:cNvCxnSpPr>
          <p:nvPr/>
        </p:nvCxnSpPr>
        <p:spPr>
          <a:xfrm>
            <a:off x="773575" y="4771287"/>
            <a:ext cx="573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34E56D4-41DE-BB4F-A95A-3D4603D6C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643" y="244263"/>
            <a:ext cx="3448583" cy="649733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612BD07-BCA8-2742-99BA-4F80C8E90E2A}"/>
              </a:ext>
            </a:extLst>
          </p:cNvPr>
          <p:cNvSpPr/>
          <p:nvPr/>
        </p:nvSpPr>
        <p:spPr>
          <a:xfrm>
            <a:off x="5774946" y="5441757"/>
            <a:ext cx="2759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for loop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9E6E0-BEFE-5A4B-A7FE-3D843239717D}"/>
              </a:ext>
            </a:extLst>
          </p:cNvPr>
          <p:cNvSpPr/>
          <p:nvPr/>
        </p:nvSpPr>
        <p:spPr>
          <a:xfrm>
            <a:off x="5323947" y="574466"/>
            <a:ext cx="1546831" cy="694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FC3206-E9C0-6F49-9C53-68E42FBC7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96" y="2937363"/>
            <a:ext cx="4043681" cy="114298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B8D30B3-D56F-0348-8FB5-DB07155E50A1}"/>
              </a:ext>
            </a:extLst>
          </p:cNvPr>
          <p:cNvSpPr/>
          <p:nvPr/>
        </p:nvSpPr>
        <p:spPr>
          <a:xfrm>
            <a:off x="2615878" y="2941033"/>
            <a:ext cx="1169043" cy="392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DA5E05-C84C-CF45-85DC-CD0BCFB96BF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62000" y="3136579"/>
            <a:ext cx="1853878" cy="7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4749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for Loop in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4595813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The </a:t>
            </a:r>
            <a:r>
              <a:rPr lang="en-GB" sz="2400" dirty="0">
                <a:solidFill>
                  <a:srgbClr val="00B0F0"/>
                </a:solidFill>
              </a:rPr>
              <a:t>for</a:t>
            </a:r>
            <a:r>
              <a:rPr lang="en-GB" sz="2400" dirty="0"/>
              <a:t> loop is used to iterate over a sequence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sz="2400" dirty="0"/>
              <a:t>The syntax of </a:t>
            </a:r>
            <a:r>
              <a:rPr lang="en-GB" sz="2400" dirty="0">
                <a:solidFill>
                  <a:srgbClr val="00B0F0"/>
                </a:solidFill>
              </a:rPr>
              <a:t>for</a:t>
            </a:r>
            <a:r>
              <a:rPr lang="en-GB" sz="2400" dirty="0"/>
              <a:t> loop in C is:</a:t>
            </a: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024B3-1C7D-0149-A282-AA7561F57DEA}"/>
              </a:ext>
            </a:extLst>
          </p:cNvPr>
          <p:cNvSpPr/>
          <p:nvPr/>
        </p:nvSpPr>
        <p:spPr>
          <a:xfrm>
            <a:off x="1368221" y="4523062"/>
            <a:ext cx="3760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414FF"/>
                </a:solidFill>
              </a:rPr>
              <a:t>After each iteration, the flow of control jumps back up to the </a:t>
            </a:r>
            <a:r>
              <a:rPr lang="en-GB" sz="2000" dirty="0">
                <a:solidFill>
                  <a:srgbClr val="FF0000"/>
                </a:solidFill>
              </a:rPr>
              <a:t>increment</a:t>
            </a:r>
            <a:r>
              <a:rPr lang="en-GB" sz="2000" dirty="0">
                <a:solidFill>
                  <a:srgbClr val="0414FF"/>
                </a:solidFill>
              </a:rPr>
              <a:t> statement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79183D-05A0-104F-9D32-D35DCBF94D10}"/>
              </a:ext>
            </a:extLst>
          </p:cNvPr>
          <p:cNvCxnSpPr>
            <a:cxnSpLocks/>
          </p:cNvCxnSpPr>
          <p:nvPr/>
        </p:nvCxnSpPr>
        <p:spPr>
          <a:xfrm flipV="1">
            <a:off x="773575" y="3136579"/>
            <a:ext cx="0" cy="16347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5A114F-AB7D-484D-9510-70B702508789}"/>
              </a:ext>
            </a:extLst>
          </p:cNvPr>
          <p:cNvCxnSpPr>
            <a:cxnSpLocks/>
          </p:cNvCxnSpPr>
          <p:nvPr/>
        </p:nvCxnSpPr>
        <p:spPr>
          <a:xfrm>
            <a:off x="773575" y="4771287"/>
            <a:ext cx="573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34E56D4-41DE-BB4F-A95A-3D4603D6C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643" y="244263"/>
            <a:ext cx="3448583" cy="649733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612BD07-BCA8-2742-99BA-4F80C8E90E2A}"/>
              </a:ext>
            </a:extLst>
          </p:cNvPr>
          <p:cNvSpPr/>
          <p:nvPr/>
        </p:nvSpPr>
        <p:spPr>
          <a:xfrm>
            <a:off x="5774946" y="5441757"/>
            <a:ext cx="2759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flowchart of for loop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9E6E0-BEFE-5A4B-A7FE-3D843239717D}"/>
              </a:ext>
            </a:extLst>
          </p:cNvPr>
          <p:cNvSpPr/>
          <p:nvPr/>
        </p:nvSpPr>
        <p:spPr>
          <a:xfrm>
            <a:off x="5323947" y="574466"/>
            <a:ext cx="1546831" cy="694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FC3206-E9C0-6F49-9C53-68E42FBC7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96" y="2937363"/>
            <a:ext cx="4043681" cy="114298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B8D30B3-D56F-0348-8FB5-DB07155E50A1}"/>
              </a:ext>
            </a:extLst>
          </p:cNvPr>
          <p:cNvSpPr/>
          <p:nvPr/>
        </p:nvSpPr>
        <p:spPr>
          <a:xfrm>
            <a:off x="3923814" y="2941033"/>
            <a:ext cx="1169043" cy="392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DA5E05-C84C-CF45-85DC-CD0BCFB96BF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73575" y="3137361"/>
            <a:ext cx="31502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7764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for Loop in 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D6ACE1-FDD7-D44A-B2C5-95D63316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2" y="1774369"/>
            <a:ext cx="3275006" cy="30741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D12460-0B69-A94A-8447-4F8844679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12" y="5486397"/>
            <a:ext cx="3709418" cy="11367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BEE93E-FD44-8341-B5C9-A37561ACF3FD}"/>
              </a:ext>
            </a:extLst>
          </p:cNvPr>
          <p:cNvSpPr/>
          <p:nvPr/>
        </p:nvSpPr>
        <p:spPr>
          <a:xfrm>
            <a:off x="4481962" y="170922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414FF"/>
                </a:solidFill>
              </a:rPr>
              <a:t>In this program: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414FF"/>
                </a:solidFill>
              </a:rPr>
              <a:t>The variable </a:t>
            </a:r>
            <a:r>
              <a:rPr lang="en-GB" dirty="0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0414FF"/>
                </a:solidFill>
              </a:rPr>
              <a:t> is initialized to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414FF"/>
                </a:solidFill>
              </a:rPr>
              <a:t>The condition </a:t>
            </a:r>
            <a:r>
              <a:rPr lang="en-GB" dirty="0">
                <a:solidFill>
                  <a:srgbClr val="FF0000"/>
                </a:solidFill>
              </a:rPr>
              <a:t>i &lt; 11</a:t>
            </a:r>
            <a:r>
              <a:rPr lang="en-GB" dirty="0">
                <a:solidFill>
                  <a:srgbClr val="0414FF"/>
                </a:solidFill>
              </a:rPr>
              <a:t> is true, the body of for loop is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414FF"/>
                </a:solidFill>
              </a:rPr>
              <a:t>The update statement </a:t>
            </a:r>
            <a:r>
              <a:rPr lang="en-GB" dirty="0">
                <a:solidFill>
                  <a:srgbClr val="FF0000"/>
                </a:solidFill>
              </a:rPr>
              <a:t>++i </a:t>
            </a:r>
            <a:r>
              <a:rPr lang="en-GB" dirty="0">
                <a:solidFill>
                  <a:srgbClr val="0414FF"/>
                </a:solidFill>
              </a:rPr>
              <a:t>is executed. Now, the value of </a:t>
            </a:r>
            <a:r>
              <a:rPr lang="en-GB" dirty="0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0414FF"/>
                </a:solidFill>
              </a:rPr>
              <a:t> will be 2. Again, the test expression is true, and the body of for loop is executed.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414FF"/>
                </a:solidFill>
              </a:rPr>
              <a:t>This process goes on until </a:t>
            </a:r>
            <a:r>
              <a:rPr lang="en-GB" dirty="0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0414FF"/>
                </a:solidFill>
              </a:rPr>
              <a:t> becomes 11.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414FF"/>
                </a:solidFill>
              </a:rPr>
              <a:t>When </a:t>
            </a:r>
            <a:r>
              <a:rPr lang="en-GB" dirty="0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0414FF"/>
                </a:solidFill>
              </a:rPr>
              <a:t> becomes 11, </a:t>
            </a:r>
            <a:r>
              <a:rPr lang="en-GB" dirty="0">
                <a:solidFill>
                  <a:srgbClr val="FF0000"/>
                </a:solidFill>
              </a:rPr>
              <a:t>i &lt; 11 </a:t>
            </a:r>
            <a:r>
              <a:rPr lang="en-GB" dirty="0">
                <a:solidFill>
                  <a:srgbClr val="0414FF"/>
                </a:solidFill>
              </a:rPr>
              <a:t>will be false, and the for loop terminates. </a:t>
            </a:r>
          </a:p>
        </p:txBody>
      </p:sp>
    </p:spTree>
    <p:extLst>
      <p:ext uri="{BB962C8B-B14F-4D97-AF65-F5344CB8AC3E}">
        <p14:creationId xmlns:p14="http://schemas.microsoft.com/office/powerpoint/2010/main" val="2133721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11191</TotalTime>
  <Words>1474</Words>
  <Application>Microsoft Macintosh PowerPoint</Application>
  <PresentationFormat>On-screen Show (4:3)</PresentationFormat>
  <Paragraphs>375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Avenir Next</vt:lpstr>
      <vt:lpstr>AvenirNext-Regular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Loops in C</vt:lpstr>
      <vt:lpstr>Outline</vt:lpstr>
      <vt:lpstr>for Loop in C</vt:lpstr>
      <vt:lpstr>for Loop in C</vt:lpstr>
      <vt:lpstr>for Loop in C</vt:lpstr>
      <vt:lpstr>for Loop in C</vt:lpstr>
      <vt:lpstr>for Loop in C</vt:lpstr>
      <vt:lpstr>for Loop in C</vt:lpstr>
      <vt:lpstr>Outline</vt:lpstr>
      <vt:lpstr>while Loop in C</vt:lpstr>
      <vt:lpstr>while Loop in C</vt:lpstr>
      <vt:lpstr>while Loop in C</vt:lpstr>
      <vt:lpstr>while Loop in C</vt:lpstr>
      <vt:lpstr>while Loop in C</vt:lpstr>
      <vt:lpstr>while Loop in C</vt:lpstr>
      <vt:lpstr>while Loop in C</vt:lpstr>
      <vt:lpstr>Outline</vt:lpstr>
      <vt:lpstr>do…while Loop in C</vt:lpstr>
      <vt:lpstr>do…while Loop in C</vt:lpstr>
      <vt:lpstr>do…while Loop in C</vt:lpstr>
      <vt:lpstr>do…while Loop in C</vt:lpstr>
      <vt:lpstr>do…while Loop in C</vt:lpstr>
      <vt:lpstr>do…while Loop in C</vt:lpstr>
      <vt:lpstr>Outline</vt:lpstr>
      <vt:lpstr>Nested Loops in C</vt:lpstr>
      <vt:lpstr>Nested Loops in C</vt:lpstr>
      <vt:lpstr>Nested Loops in C</vt:lpstr>
      <vt:lpstr>Nested Loops in C</vt:lpstr>
      <vt:lpstr>Practical Exercises</vt:lpstr>
      <vt:lpstr>Practical Exercises</vt:lpstr>
      <vt:lpstr>Practical Exercises</vt:lpstr>
      <vt:lpstr>Practical Exercises</vt:lpstr>
      <vt:lpstr>Practical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Ayman Aljarbouh</cp:lastModifiedBy>
  <cp:revision>892</cp:revision>
  <cp:lastPrinted>2020-03-01T14:38:21Z</cp:lastPrinted>
  <dcterms:created xsi:type="dcterms:W3CDTF">2020-01-26T08:40:28Z</dcterms:created>
  <dcterms:modified xsi:type="dcterms:W3CDTF">2021-01-12T15:04:51Z</dcterms:modified>
</cp:coreProperties>
</file>